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256" r:id="rId2"/>
    <p:sldId id="265" r:id="rId3"/>
    <p:sldId id="304" r:id="rId4"/>
    <p:sldId id="257" r:id="rId5"/>
    <p:sldId id="305" r:id="rId6"/>
    <p:sldId id="267" r:id="rId7"/>
    <p:sldId id="268" r:id="rId8"/>
    <p:sldId id="269" r:id="rId9"/>
    <p:sldId id="306" r:id="rId10"/>
    <p:sldId id="307" r:id="rId11"/>
    <p:sldId id="271" r:id="rId12"/>
    <p:sldId id="308" r:id="rId13"/>
    <p:sldId id="272" r:id="rId14"/>
    <p:sldId id="303" r:id="rId15"/>
    <p:sldId id="296" r:id="rId16"/>
    <p:sldId id="297" r:id="rId17"/>
    <p:sldId id="298" r:id="rId18"/>
    <p:sldId id="299" r:id="rId19"/>
    <p:sldId id="309" r:id="rId20"/>
    <p:sldId id="273" r:id="rId21"/>
    <p:sldId id="274" r:id="rId22"/>
    <p:sldId id="275" r:id="rId23"/>
    <p:sldId id="276" r:id="rId24"/>
    <p:sldId id="278" r:id="rId25"/>
    <p:sldId id="281" r:id="rId26"/>
    <p:sldId id="301" r:id="rId27"/>
    <p:sldId id="282" r:id="rId28"/>
    <p:sldId id="284" r:id="rId29"/>
    <p:sldId id="285" r:id="rId30"/>
    <p:sldId id="286" r:id="rId31"/>
    <p:sldId id="287" r:id="rId32"/>
    <p:sldId id="288" r:id="rId33"/>
    <p:sldId id="310" r:id="rId34"/>
    <p:sldId id="289" r:id="rId35"/>
    <p:sldId id="292" r:id="rId36"/>
    <p:sldId id="302" r:id="rId37"/>
    <p:sldId id="294" r:id="rId38"/>
    <p:sldId id="295" r:id="rId39"/>
    <p:sldId id="293" r:id="rId40"/>
  </p:sldIdLst>
  <p:sldSz cx="9144000" cy="6858000" type="screen4x3"/>
  <p:notesSz cx="7099300" cy="10234613"/>
  <p:defaultTextStyle>
    <a:defPPr>
      <a:defRPr lang="zh-CN"/>
    </a:defPPr>
    <a:lvl1pPr algn="ctr" rtl="0" fontAlgn="base">
      <a:spcBef>
        <a:spcPct val="50000"/>
      </a:spcBef>
      <a:spcAft>
        <a:spcPct val="0"/>
      </a:spcAft>
      <a:defRPr kumimoji="1" sz="2400" b="1" kern="1200">
        <a:solidFill>
          <a:schemeClr val="tx1"/>
        </a:solidFill>
        <a:latin typeface="Tahoma" pitchFamily="34" charset="0"/>
        <a:ea typeface="宋体" pitchFamily="2" charset="-122"/>
        <a:cs typeface="+mn-cs"/>
      </a:defRPr>
    </a:lvl1pPr>
    <a:lvl2pPr marL="457200" algn="ctr" rtl="0" fontAlgn="base">
      <a:spcBef>
        <a:spcPct val="50000"/>
      </a:spcBef>
      <a:spcAft>
        <a:spcPct val="0"/>
      </a:spcAft>
      <a:defRPr kumimoji="1" sz="2400" b="1" kern="1200">
        <a:solidFill>
          <a:schemeClr val="tx1"/>
        </a:solidFill>
        <a:latin typeface="Tahoma" pitchFamily="34" charset="0"/>
        <a:ea typeface="宋体" pitchFamily="2" charset="-122"/>
        <a:cs typeface="+mn-cs"/>
      </a:defRPr>
    </a:lvl2pPr>
    <a:lvl3pPr marL="914400" algn="ctr" rtl="0" fontAlgn="base">
      <a:spcBef>
        <a:spcPct val="50000"/>
      </a:spcBef>
      <a:spcAft>
        <a:spcPct val="0"/>
      </a:spcAft>
      <a:defRPr kumimoji="1" sz="2400" b="1" kern="1200">
        <a:solidFill>
          <a:schemeClr val="tx1"/>
        </a:solidFill>
        <a:latin typeface="Tahoma" pitchFamily="34" charset="0"/>
        <a:ea typeface="宋体" pitchFamily="2" charset="-122"/>
        <a:cs typeface="+mn-cs"/>
      </a:defRPr>
    </a:lvl3pPr>
    <a:lvl4pPr marL="1371600" algn="ctr" rtl="0" fontAlgn="base">
      <a:spcBef>
        <a:spcPct val="50000"/>
      </a:spcBef>
      <a:spcAft>
        <a:spcPct val="0"/>
      </a:spcAft>
      <a:defRPr kumimoji="1" sz="2400" b="1" kern="1200">
        <a:solidFill>
          <a:schemeClr val="tx1"/>
        </a:solidFill>
        <a:latin typeface="Tahoma" pitchFamily="34" charset="0"/>
        <a:ea typeface="宋体" pitchFamily="2" charset="-122"/>
        <a:cs typeface="+mn-cs"/>
      </a:defRPr>
    </a:lvl4pPr>
    <a:lvl5pPr marL="1828800" algn="ctr" rtl="0" fontAlgn="base">
      <a:spcBef>
        <a:spcPct val="5000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CFE"/>
    <a:srgbClr val="D748FE"/>
    <a:srgbClr val="9B37FF"/>
    <a:srgbClr val="CC99FF"/>
    <a:srgbClr val="FFBD03"/>
    <a:srgbClr val="DCA200"/>
    <a:srgbClr val="CC9600"/>
    <a:srgbClr val="CC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95" autoAdjust="0"/>
    <p:restoredTop sz="96547" autoAdjust="0"/>
  </p:normalViewPr>
  <p:slideViewPr>
    <p:cSldViewPr>
      <p:cViewPr>
        <p:scale>
          <a:sx n="87" d="100"/>
          <a:sy n="87" d="100"/>
        </p:scale>
        <p:origin x="-2702" y="-134"/>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7"/>
    </p:cViewPr>
  </p:sorterViewPr>
  <p:notesViewPr>
    <p:cSldViewPr>
      <p:cViewPr varScale="1">
        <p:scale>
          <a:sx n="53" d="100"/>
          <a:sy n="53" d="100"/>
        </p:scale>
        <p:origin x="-2218" y="-6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spcBef>
                <a:spcPct val="0"/>
              </a:spcBef>
              <a:defRPr sz="1300" b="0"/>
            </a:lvl1pPr>
          </a:lstStyle>
          <a:p>
            <a:endParaRPr lang="en-US" altLang="zh-CN"/>
          </a:p>
        </p:txBody>
      </p:sp>
      <p:sp>
        <p:nvSpPr>
          <p:cNvPr id="1027"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spcBef>
                <a:spcPct val="0"/>
              </a:spcBef>
              <a:defRPr sz="1300" b="0"/>
            </a:lvl1pPr>
          </a:lstStyle>
          <a:p>
            <a:endParaRPr lang="en-US" altLang="zh-CN"/>
          </a:p>
        </p:txBody>
      </p:sp>
      <p:sp>
        <p:nvSpPr>
          <p:cNvPr id="1028"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spcBef>
                <a:spcPct val="0"/>
              </a:spcBef>
              <a:defRPr sz="900" b="0">
                <a:latin typeface="Times New Roman" pitchFamily="18" charset="0"/>
              </a:defRPr>
            </a:lvl1pPr>
          </a:lstStyle>
          <a:p>
            <a:endParaRPr lang="zh-CN" altLang="zh-CN"/>
          </a:p>
        </p:txBody>
      </p:sp>
      <p:sp>
        <p:nvSpPr>
          <p:cNvPr id="1029"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spcBef>
                <a:spcPct val="0"/>
              </a:spcBef>
              <a:defRPr sz="900" b="0">
                <a:latin typeface="Times New Roman" pitchFamily="18" charset="0"/>
              </a:defRPr>
            </a:lvl1pPr>
          </a:lstStyle>
          <a:p>
            <a:endParaRPr lang="zh-CN" altLang="zh-CN"/>
          </a:p>
        </p:txBody>
      </p:sp>
    </p:spTree>
    <p:extLst>
      <p:ext uri="{BB962C8B-B14F-4D97-AF65-F5344CB8AC3E}">
        <p14:creationId xmlns:p14="http://schemas.microsoft.com/office/powerpoint/2010/main" val="1214973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spcBef>
                <a:spcPct val="0"/>
              </a:spcBef>
              <a:defRPr sz="1300" b="0">
                <a:latin typeface="Times New Roman" pitchFamily="18" charset="0"/>
              </a:defRPr>
            </a:lvl1pPr>
          </a:lstStyle>
          <a:p>
            <a:endParaRPr lang="en-US" altLang="zh-CN"/>
          </a:p>
        </p:txBody>
      </p:sp>
      <p:sp>
        <p:nvSpPr>
          <p:cNvPr id="5123"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spcBef>
                <a:spcPct val="0"/>
              </a:spcBef>
              <a:defRPr sz="1300" b="0">
                <a:latin typeface="Times New Roman" pitchFamily="18" charset="0"/>
              </a:defRPr>
            </a:lvl1pPr>
          </a:lstStyle>
          <a:p>
            <a:endParaRPr lang="en-US" altLang="zh-CN"/>
          </a:p>
        </p:txBody>
      </p:sp>
      <p:sp>
        <p:nvSpPr>
          <p:cNvPr id="51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spcBef>
                <a:spcPct val="0"/>
              </a:spcBef>
              <a:defRPr sz="1300" b="0">
                <a:latin typeface="Times New Roman" pitchFamily="18" charset="0"/>
              </a:defRPr>
            </a:lvl1pPr>
          </a:lstStyle>
          <a:p>
            <a:endParaRPr lang="en-US" altLang="zh-CN"/>
          </a:p>
        </p:txBody>
      </p:sp>
      <p:sp>
        <p:nvSpPr>
          <p:cNvPr id="5127"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spcBef>
                <a:spcPct val="0"/>
              </a:spcBef>
              <a:defRPr sz="1300" b="0">
                <a:latin typeface="Times New Roman" pitchFamily="18" charset="0"/>
              </a:defRPr>
            </a:lvl1pPr>
          </a:lstStyle>
          <a:p>
            <a:fld id="{A79CFA02-136D-4177-9DB4-120BEC59CC59}" type="slidenum">
              <a:rPr lang="en-US" altLang="zh-CN"/>
              <a:pPr/>
              <a:t>‹#›</a:t>
            </a:fld>
            <a:endParaRPr lang="en-US" altLang="zh-CN"/>
          </a:p>
        </p:txBody>
      </p:sp>
    </p:spTree>
    <p:extLst>
      <p:ext uri="{BB962C8B-B14F-4D97-AF65-F5344CB8AC3E}">
        <p14:creationId xmlns:p14="http://schemas.microsoft.com/office/powerpoint/2010/main" val="23800387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C8DC12-3BD3-440F-A058-23B147FB70A4}" type="slidenum">
              <a:rPr lang="en-US" altLang="zh-CN"/>
              <a:pPr/>
              <a:t>14</a:t>
            </a:fld>
            <a:endParaRPr lang="en-US" altLang="zh-CN"/>
          </a:p>
        </p:txBody>
      </p:sp>
      <p:sp>
        <p:nvSpPr>
          <p:cNvPr id="55298"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bwMode="auto">
          <a:xfrm>
            <a:off x="946150" y="4860925"/>
            <a:ext cx="5207000" cy="4605338"/>
          </a:xfrm>
          <a:prstGeom prst="rect">
            <a:avLst/>
          </a:prstGeom>
          <a:solidFill>
            <a:srgbClr val="FFFFFF"/>
          </a:solidFill>
          <a:ln>
            <a:solidFill>
              <a:srgbClr val="000000"/>
            </a:solidFill>
            <a:miter lim="800000"/>
            <a:headEnd/>
            <a:tailEnd/>
          </a:ln>
        </p:spPr>
        <p:txBody>
          <a:bodyPr lIns="99048" tIns="49524" rIns="99048" bIns="49524"/>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76" name="Rectangle 12"/>
          <p:cNvSpPr>
            <a:spLocks noGrp="1" noChangeArrowheads="1"/>
          </p:cNvSpPr>
          <p:nvPr>
            <p:ph type="ctrTitle"/>
          </p:nvPr>
        </p:nvSpPr>
        <p:spPr>
          <a:xfrm>
            <a:off x="990600" y="381000"/>
            <a:ext cx="7772400" cy="1143000"/>
          </a:xfrm>
        </p:spPr>
        <p:txBody>
          <a:bodyPr/>
          <a:lstStyle>
            <a:lvl1pPr>
              <a:defRPr sz="4800">
                <a:latin typeface="Arial Black" pitchFamily="34" charset="0"/>
              </a:defRPr>
            </a:lvl1pPr>
          </a:lstStyle>
          <a:p>
            <a:pPr lvl="0"/>
            <a:r>
              <a:rPr lang="zh-CN" altLang="en-US" noProof="0" smtClean="0"/>
              <a:t>单击此处编辑母版标题样式</a:t>
            </a:r>
          </a:p>
        </p:txBody>
      </p:sp>
      <p:sp>
        <p:nvSpPr>
          <p:cNvPr id="1127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zh-CN" altLang="en-US" noProof="0" smtClean="0"/>
              <a:t>单击此处编辑母版副标题样式</a:t>
            </a:r>
          </a:p>
        </p:txBody>
      </p:sp>
      <p:sp>
        <p:nvSpPr>
          <p:cNvPr id="1127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kumimoji="0" sz="1400" b="0">
                <a:solidFill>
                  <a:schemeClr val="bg2"/>
                </a:solidFill>
              </a:defRPr>
            </a:lvl1pPr>
          </a:lstStyle>
          <a:p>
            <a:endParaRPr lang="en-US" altLang="zh-CN"/>
          </a:p>
        </p:txBody>
      </p:sp>
      <p:sp>
        <p:nvSpPr>
          <p:cNvPr id="1127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kumimoji="0" sz="1400" b="0">
                <a:solidFill>
                  <a:schemeClr val="bg2"/>
                </a:solidFill>
              </a:defRPr>
            </a:lvl1pPr>
          </a:lstStyle>
          <a:p>
            <a:r>
              <a:rPr lang="en-US" altLang="zh-CN"/>
              <a:t>1</a:t>
            </a:r>
          </a:p>
        </p:txBody>
      </p:sp>
      <p:sp>
        <p:nvSpPr>
          <p:cNvPr id="1128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F4E5DFF3-B9E4-4324-924B-C6DDAFEBEB60}" type="slidenum">
              <a:rPr lang="en-US" altLang="zh-CN"/>
              <a:pPr/>
              <a:t>‹#›</a:t>
            </a:fld>
            <a:endParaRPr lang="en-US" altLang="zh-CN"/>
          </a:p>
        </p:txBody>
      </p:sp>
      <p:pic>
        <p:nvPicPr>
          <p:cNvPr id="11284" name="Picture 20" descr="bar_2"/>
          <p:cNvPicPr>
            <a:picLocks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1676400"/>
            <a:ext cx="8277225" cy="11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4EC3182-DF66-491D-9334-D17DF97E8701}" type="slidenum">
              <a:rPr lang="en-US" altLang="zh-CN"/>
              <a:pPr/>
              <a:t>‹#›</a:t>
            </a:fld>
            <a:endParaRPr lang="en-US" altLang="zh-CN"/>
          </a:p>
        </p:txBody>
      </p:sp>
    </p:spTree>
    <p:extLst>
      <p:ext uri="{BB962C8B-B14F-4D97-AF65-F5344CB8AC3E}">
        <p14:creationId xmlns:p14="http://schemas.microsoft.com/office/powerpoint/2010/main" val="422719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049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6200"/>
            <a:ext cx="6019800" cy="6049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406B905B-97DD-4491-AFD0-9A8557EC2971}" type="slidenum">
              <a:rPr lang="en-US" altLang="zh-CN"/>
              <a:pPr/>
              <a:t>‹#›</a:t>
            </a:fld>
            <a:endParaRPr lang="en-US" altLang="zh-CN"/>
          </a:p>
        </p:txBody>
      </p:sp>
    </p:spTree>
    <p:extLst>
      <p:ext uri="{BB962C8B-B14F-4D97-AF65-F5344CB8AC3E}">
        <p14:creationId xmlns:p14="http://schemas.microsoft.com/office/powerpoint/2010/main" val="183521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15EEAD1E-0090-492F-8501-CF5091A1D6F1}" type="slidenum">
              <a:rPr lang="en-US" altLang="zh-CN"/>
              <a:pPr/>
              <a:t>‹#›</a:t>
            </a:fld>
            <a:endParaRPr lang="en-US" altLang="zh-CN"/>
          </a:p>
        </p:txBody>
      </p:sp>
    </p:spTree>
    <p:extLst>
      <p:ext uri="{BB962C8B-B14F-4D97-AF65-F5344CB8AC3E}">
        <p14:creationId xmlns:p14="http://schemas.microsoft.com/office/powerpoint/2010/main" val="5567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D7FF8867-9AF8-48C4-86AA-263D1A0CEC97}" type="slidenum">
              <a:rPr lang="en-US" altLang="zh-CN"/>
              <a:pPr/>
              <a:t>‹#›</a:t>
            </a:fld>
            <a:endParaRPr lang="en-US" altLang="zh-CN"/>
          </a:p>
        </p:txBody>
      </p:sp>
    </p:spTree>
    <p:extLst>
      <p:ext uri="{BB962C8B-B14F-4D97-AF65-F5344CB8AC3E}">
        <p14:creationId xmlns:p14="http://schemas.microsoft.com/office/powerpoint/2010/main" val="339117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AD3C7CE-218A-4A11-8F81-CB8618880E17}" type="slidenum">
              <a:rPr lang="en-US" altLang="zh-CN"/>
              <a:pPr/>
              <a:t>‹#›</a:t>
            </a:fld>
            <a:endParaRPr lang="en-US" altLang="zh-CN"/>
          </a:p>
        </p:txBody>
      </p:sp>
    </p:spTree>
    <p:extLst>
      <p:ext uri="{BB962C8B-B14F-4D97-AF65-F5344CB8AC3E}">
        <p14:creationId xmlns:p14="http://schemas.microsoft.com/office/powerpoint/2010/main" val="346790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BB5F74AD-57D1-448F-82BF-85D6B6944594}" type="slidenum">
              <a:rPr lang="en-US" altLang="zh-CN"/>
              <a:pPr/>
              <a:t>‹#›</a:t>
            </a:fld>
            <a:endParaRPr lang="en-US" altLang="zh-CN"/>
          </a:p>
        </p:txBody>
      </p:sp>
    </p:spTree>
    <p:extLst>
      <p:ext uri="{BB962C8B-B14F-4D97-AF65-F5344CB8AC3E}">
        <p14:creationId xmlns:p14="http://schemas.microsoft.com/office/powerpoint/2010/main" val="2560215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2F390109-A186-4696-8B79-67A251D74CC7}" type="slidenum">
              <a:rPr lang="en-US" altLang="zh-CN"/>
              <a:pPr/>
              <a:t>‹#›</a:t>
            </a:fld>
            <a:endParaRPr lang="en-US" altLang="zh-CN"/>
          </a:p>
        </p:txBody>
      </p:sp>
    </p:spTree>
    <p:extLst>
      <p:ext uri="{BB962C8B-B14F-4D97-AF65-F5344CB8AC3E}">
        <p14:creationId xmlns:p14="http://schemas.microsoft.com/office/powerpoint/2010/main" val="370727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3B96BAE9-0109-4D33-A91F-8BEC931BBED9}" type="slidenum">
              <a:rPr lang="en-US" altLang="zh-CN"/>
              <a:pPr/>
              <a:t>‹#›</a:t>
            </a:fld>
            <a:endParaRPr lang="en-US" altLang="zh-CN"/>
          </a:p>
        </p:txBody>
      </p:sp>
    </p:spTree>
    <p:extLst>
      <p:ext uri="{BB962C8B-B14F-4D97-AF65-F5344CB8AC3E}">
        <p14:creationId xmlns:p14="http://schemas.microsoft.com/office/powerpoint/2010/main" val="378460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C70367C6-2E05-4E2F-9278-429E4F36B8CF}" type="slidenum">
              <a:rPr lang="en-US" altLang="zh-CN"/>
              <a:pPr/>
              <a:t>‹#›</a:t>
            </a:fld>
            <a:endParaRPr lang="en-US" altLang="zh-CN"/>
          </a:p>
        </p:txBody>
      </p:sp>
    </p:spTree>
    <p:extLst>
      <p:ext uri="{BB962C8B-B14F-4D97-AF65-F5344CB8AC3E}">
        <p14:creationId xmlns:p14="http://schemas.microsoft.com/office/powerpoint/2010/main" val="52470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C28216A2-707F-4A2B-A7F0-CA4BC2B14C3C}" type="slidenum">
              <a:rPr lang="en-US" altLang="zh-CN"/>
              <a:pPr/>
              <a:t>‹#›</a:t>
            </a:fld>
            <a:endParaRPr lang="en-US" altLang="zh-CN"/>
          </a:p>
        </p:txBody>
      </p:sp>
    </p:spTree>
    <p:extLst>
      <p:ext uri="{BB962C8B-B14F-4D97-AF65-F5344CB8AC3E}">
        <p14:creationId xmlns:p14="http://schemas.microsoft.com/office/powerpoint/2010/main" val="320627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9" name="Rectangle 9"/>
          <p:cNvSpPr>
            <a:spLocks noGrp="1" noChangeArrowheads="1"/>
          </p:cNvSpPr>
          <p:nvPr>
            <p:ph type="title"/>
          </p:nvPr>
        </p:nvSpPr>
        <p:spPr bwMode="auto">
          <a:xfrm>
            <a:off x="762000" y="76200"/>
            <a:ext cx="77930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53" name="Rectangle 13"/>
          <p:cNvSpPr>
            <a:spLocks noGrp="1" noChangeArrowheads="1"/>
          </p:cNvSpPr>
          <p:nvPr>
            <p:ph type="sldNum" sz="quarter" idx="4"/>
          </p:nvPr>
        </p:nvSpPr>
        <p:spPr bwMode="auto">
          <a:xfrm>
            <a:off x="8534400" y="6324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kumimoji="0" sz="1400" b="0"/>
            </a:lvl1pPr>
          </a:lstStyle>
          <a:p>
            <a:fld id="{787AA349-AF02-4EAC-AF23-DE285FCD5D22}" type="slidenum">
              <a:rPr lang="en-US" altLang="zh-CN"/>
              <a:pPr/>
              <a:t>‹#›</a:t>
            </a:fld>
            <a:endParaRPr lang="en-US" altLang="zh-CN"/>
          </a:p>
        </p:txBody>
      </p:sp>
      <p:pic>
        <p:nvPicPr>
          <p:cNvPr id="10260" name="Picture 20" descr="bar_2"/>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38175" y="750888"/>
            <a:ext cx="8277225" cy="111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隶书" pitchFamily="49" charset="-122"/>
        </a:defRPr>
      </a:lvl2pPr>
      <a:lvl3pPr algn="l" rtl="0" fontAlgn="base">
        <a:spcBef>
          <a:spcPct val="0"/>
        </a:spcBef>
        <a:spcAft>
          <a:spcPct val="0"/>
        </a:spcAft>
        <a:defRPr kumimoji="1" sz="4400" b="1">
          <a:solidFill>
            <a:schemeClr val="tx2"/>
          </a:solidFill>
          <a:latin typeface="Tahoma" pitchFamily="34" charset="0"/>
          <a:ea typeface="隶书" pitchFamily="49" charset="-122"/>
        </a:defRPr>
      </a:lvl3pPr>
      <a:lvl4pPr algn="l" rtl="0" fontAlgn="base">
        <a:spcBef>
          <a:spcPct val="0"/>
        </a:spcBef>
        <a:spcAft>
          <a:spcPct val="0"/>
        </a:spcAft>
        <a:defRPr kumimoji="1" sz="4400" b="1">
          <a:solidFill>
            <a:schemeClr val="tx2"/>
          </a:solidFill>
          <a:latin typeface="Tahoma" pitchFamily="34" charset="0"/>
          <a:ea typeface="隶书" pitchFamily="49" charset="-122"/>
        </a:defRPr>
      </a:lvl4pPr>
      <a:lvl5pPr algn="l" rtl="0" fontAlgn="base">
        <a:spcBef>
          <a:spcPct val="0"/>
        </a:spcBef>
        <a:spcAft>
          <a:spcPct val="0"/>
        </a:spcAft>
        <a:defRPr kumimoji="1" sz="4400" b="1">
          <a:solidFill>
            <a:schemeClr val="tx2"/>
          </a:solidFill>
          <a:latin typeface="Tahoma" pitchFamily="34" charset="0"/>
          <a:ea typeface="隶书" pitchFamily="49" charset="-122"/>
        </a:defRPr>
      </a:lvl5pPr>
      <a:lvl6pPr marL="457200" algn="l" rtl="0" fontAlgn="base">
        <a:spcBef>
          <a:spcPct val="0"/>
        </a:spcBef>
        <a:spcAft>
          <a:spcPct val="0"/>
        </a:spcAft>
        <a:defRPr kumimoji="1" sz="4400" b="1">
          <a:solidFill>
            <a:schemeClr val="tx2"/>
          </a:solidFill>
          <a:latin typeface="Tahoma" pitchFamily="34" charset="0"/>
          <a:ea typeface="隶书" pitchFamily="49" charset="-122"/>
        </a:defRPr>
      </a:lvl6pPr>
      <a:lvl7pPr marL="914400" algn="l" rtl="0" fontAlgn="base">
        <a:spcBef>
          <a:spcPct val="0"/>
        </a:spcBef>
        <a:spcAft>
          <a:spcPct val="0"/>
        </a:spcAft>
        <a:defRPr kumimoji="1" sz="4400" b="1">
          <a:solidFill>
            <a:schemeClr val="tx2"/>
          </a:solidFill>
          <a:latin typeface="Tahoma" pitchFamily="34" charset="0"/>
          <a:ea typeface="隶书" pitchFamily="49" charset="-122"/>
        </a:defRPr>
      </a:lvl7pPr>
      <a:lvl8pPr marL="1371600" algn="l" rtl="0" fontAlgn="base">
        <a:spcBef>
          <a:spcPct val="0"/>
        </a:spcBef>
        <a:spcAft>
          <a:spcPct val="0"/>
        </a:spcAft>
        <a:defRPr kumimoji="1" sz="4400" b="1">
          <a:solidFill>
            <a:schemeClr val="tx2"/>
          </a:solidFill>
          <a:latin typeface="Tahoma" pitchFamily="34" charset="0"/>
          <a:ea typeface="隶书" pitchFamily="49" charset="-122"/>
        </a:defRPr>
      </a:lvl8pPr>
      <a:lvl9pPr marL="1828800" algn="l"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6.xml"/><Relationship Id="rId2" Type="http://schemas.openxmlformats.org/officeDocument/2006/relationships/image" Target="../media/image5.gif"/><Relationship Id="rId1" Type="http://schemas.openxmlformats.org/officeDocument/2006/relationships/slideLayout" Target="../slideLayouts/slideLayout1.xml"/><Relationship Id="rId6" Type="http://schemas.openxmlformats.org/officeDocument/2006/relationships/slide" Target="slide25.xml"/><Relationship Id="rId5" Type="http://schemas.openxmlformats.org/officeDocument/2006/relationships/slide" Target="slide21.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1.xml"/><Relationship Id="rId7" Type="http://schemas.openxmlformats.org/officeDocument/2006/relationships/slide" Target="slide29.xml"/><Relationship Id="rId2" Type="http://schemas.openxmlformats.org/officeDocument/2006/relationships/slide" Target="slide27.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34.xml"/><Relationship Id="rId4" Type="http://schemas.openxmlformats.org/officeDocument/2006/relationships/slide" Target="slide32.xml"/><Relationship Id="rId9" Type="http://schemas.openxmlformats.org/officeDocument/2006/relationships/image" Target="../media/image6.gif"/></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image" Target="../media/image8.gif"/><Relationship Id="rId5" Type="http://schemas.openxmlformats.org/officeDocument/2006/relationships/slide" Target="slide25.xml"/><Relationship Id="rId4" Type="http://schemas.openxmlformats.org/officeDocument/2006/relationships/slide" Target="slide39.xml"/></Relationships>
</file>

<file path=ppt/slides/_rels/slide3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sldNum" sz="quarter" idx="4"/>
          </p:nvPr>
        </p:nvSpPr>
        <p:spPr/>
        <p:txBody>
          <a:bodyPr/>
          <a:lstStyle/>
          <a:p>
            <a:fld id="{E16E0528-EE90-4421-878B-F009E8606CCA}" type="slidenum">
              <a:rPr lang="en-US" altLang="zh-CN"/>
              <a:pPr/>
              <a:t>1</a:t>
            </a:fld>
            <a:endParaRPr lang="en-US" altLang="zh-CN"/>
          </a:p>
        </p:txBody>
      </p:sp>
      <p:sp>
        <p:nvSpPr>
          <p:cNvPr id="2059" name="Rectangle 11"/>
          <p:cNvSpPr>
            <a:spLocks noGrp="1" noChangeArrowheads="1"/>
          </p:cNvSpPr>
          <p:nvPr>
            <p:ph type="ctrTitle"/>
          </p:nvPr>
        </p:nvSpPr>
        <p:spPr>
          <a:xfrm>
            <a:off x="685800" y="152400"/>
            <a:ext cx="7772400" cy="1143000"/>
          </a:xfrm>
        </p:spPr>
        <p:txBody>
          <a:bodyPr/>
          <a:lstStyle/>
          <a:p>
            <a:pPr algn="ctr"/>
            <a:r>
              <a:rPr lang="en-US" altLang="zh-CN">
                <a:latin typeface="Times New Roman" pitchFamily="18" charset="0"/>
                <a:ea typeface="宋体" pitchFamily="2" charset="-122"/>
              </a:rPr>
              <a:t> INTRODUCTION</a:t>
            </a:r>
          </a:p>
        </p:txBody>
      </p:sp>
      <p:sp>
        <p:nvSpPr>
          <p:cNvPr id="2062" name="Text Box 14"/>
          <p:cNvSpPr txBox="1">
            <a:spLocks noChangeArrowheads="1"/>
          </p:cNvSpPr>
          <p:nvPr/>
        </p:nvSpPr>
        <p:spPr bwMode="auto">
          <a:xfrm>
            <a:off x="1835150" y="2276475"/>
            <a:ext cx="64770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Blip>
                <a:blip r:embed="rId2"/>
              </a:buBlip>
            </a:pPr>
            <a:r>
              <a:rPr lang="en-US" altLang="zh-CN" sz="2800">
                <a:latin typeface="Arial Narrow" pitchFamily="34" charset="0"/>
                <a:ea typeface="楷体_GB2312" pitchFamily="49" charset="-122"/>
                <a:hlinkClick r:id="rId3" action="ppaction://hlinksldjump"/>
              </a:rPr>
              <a:t>Conceptions</a:t>
            </a:r>
            <a:endParaRPr lang="en-US" altLang="zh-CN" sz="2800">
              <a:latin typeface="Arial Narrow" pitchFamily="34" charset="0"/>
              <a:ea typeface="楷体_GB2312" pitchFamily="49" charset="-122"/>
            </a:endParaRPr>
          </a:p>
          <a:p>
            <a:pPr algn="l">
              <a:buFontTx/>
              <a:buBlip>
                <a:blip r:embed="rId2"/>
              </a:buBlip>
            </a:pPr>
            <a:r>
              <a:rPr lang="en-US" altLang="zh-CN" sz="2800">
                <a:latin typeface="Arial Narrow" pitchFamily="34" charset="0"/>
                <a:ea typeface="楷体_GB2312" pitchFamily="49" charset="-122"/>
                <a:hlinkClick r:id="rId4" action="ppaction://hlinksldjump"/>
              </a:rPr>
              <a:t>The Evolution of DBS</a:t>
            </a:r>
            <a:endParaRPr lang="en-US" altLang="zh-CN" sz="2800">
              <a:latin typeface="Arial Narrow" pitchFamily="34" charset="0"/>
              <a:ea typeface="楷体_GB2312" pitchFamily="49" charset="-122"/>
            </a:endParaRPr>
          </a:p>
          <a:p>
            <a:pPr algn="l">
              <a:buFontTx/>
              <a:buBlip>
                <a:blip r:embed="rId2"/>
              </a:buBlip>
            </a:pPr>
            <a:r>
              <a:rPr lang="en-US" altLang="zh-CN" sz="2800">
                <a:latin typeface="Arial Narrow" pitchFamily="34" charset="0"/>
                <a:ea typeface="楷体_GB2312" pitchFamily="49" charset="-122"/>
                <a:hlinkClick r:id="rId5" action="ppaction://hlinksldjump"/>
              </a:rPr>
              <a:t>Components of DBS</a:t>
            </a:r>
            <a:endParaRPr lang="en-US" altLang="zh-CN" sz="2800">
              <a:latin typeface="Arial Narrow" pitchFamily="34" charset="0"/>
              <a:ea typeface="楷体_GB2312" pitchFamily="49" charset="-122"/>
            </a:endParaRPr>
          </a:p>
          <a:p>
            <a:pPr algn="l">
              <a:buFontTx/>
              <a:buBlip>
                <a:blip r:embed="rId2"/>
              </a:buBlip>
            </a:pPr>
            <a:r>
              <a:rPr lang="en-US" altLang="zh-CN" sz="2800">
                <a:latin typeface="Arial Narrow" pitchFamily="34" charset="0"/>
                <a:ea typeface="楷体_GB2312" pitchFamily="49" charset="-122"/>
                <a:hlinkClick r:id="rId6" action="ppaction://hlinksldjump"/>
              </a:rPr>
              <a:t>The Architecture of DBMS</a:t>
            </a:r>
            <a:endParaRPr lang="en-US" altLang="zh-CN" sz="2800">
              <a:latin typeface="Arial Narrow" pitchFamily="34" charset="0"/>
              <a:ea typeface="楷体_GB2312" pitchFamily="49" charset="-122"/>
            </a:endParaRPr>
          </a:p>
          <a:p>
            <a:pPr algn="l">
              <a:buFontTx/>
              <a:buBlip>
                <a:blip r:embed="rId2"/>
              </a:buBlip>
            </a:pPr>
            <a:r>
              <a:rPr lang="en-US" altLang="zh-CN" sz="2800">
                <a:latin typeface="Arial Narrow" pitchFamily="34" charset="0"/>
                <a:ea typeface="楷体_GB2312" pitchFamily="49" charset="-122"/>
                <a:hlinkClick r:id="rId7" action="ppaction://hlinksldjump"/>
              </a:rPr>
              <a:t>Exercise</a:t>
            </a:r>
            <a:endParaRPr lang="en-US" altLang="zh-CN" sz="2800">
              <a:latin typeface="Arial Narrow"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62">
                                            <p:txEl>
                                              <p:pRg st="0" end="0"/>
                                            </p:txEl>
                                          </p:spTgt>
                                        </p:tgtEl>
                                        <p:attrNameLst>
                                          <p:attrName>style.visibility</p:attrName>
                                        </p:attrNameLst>
                                      </p:cBhvr>
                                      <p:to>
                                        <p:strVal val="visible"/>
                                      </p:to>
                                    </p:set>
                                    <p:animEffect transition="in" filter="blinds(horizontal)">
                                      <p:cBhvr>
                                        <p:cTn id="7" dur="500"/>
                                        <p:tgtEl>
                                          <p:spTgt spid="2062">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62">
                                            <p:txEl>
                                              <p:pRg st="1" end="1"/>
                                            </p:txEl>
                                          </p:spTgt>
                                        </p:tgtEl>
                                        <p:attrNameLst>
                                          <p:attrName>style.visibility</p:attrName>
                                        </p:attrNameLst>
                                      </p:cBhvr>
                                      <p:to>
                                        <p:strVal val="visible"/>
                                      </p:to>
                                    </p:set>
                                    <p:animEffect transition="in" filter="blinds(horizontal)">
                                      <p:cBhvr>
                                        <p:cTn id="11" dur="500"/>
                                        <p:tgtEl>
                                          <p:spTgt spid="2062">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062">
                                            <p:txEl>
                                              <p:pRg st="2" end="2"/>
                                            </p:txEl>
                                          </p:spTgt>
                                        </p:tgtEl>
                                        <p:attrNameLst>
                                          <p:attrName>style.visibility</p:attrName>
                                        </p:attrNameLst>
                                      </p:cBhvr>
                                      <p:to>
                                        <p:strVal val="visible"/>
                                      </p:to>
                                    </p:set>
                                    <p:animEffect transition="in" filter="blinds(horizontal)">
                                      <p:cBhvr>
                                        <p:cTn id="15" dur="500"/>
                                        <p:tgtEl>
                                          <p:spTgt spid="2062">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062">
                                            <p:txEl>
                                              <p:pRg st="3" end="3"/>
                                            </p:txEl>
                                          </p:spTgt>
                                        </p:tgtEl>
                                        <p:attrNameLst>
                                          <p:attrName>style.visibility</p:attrName>
                                        </p:attrNameLst>
                                      </p:cBhvr>
                                      <p:to>
                                        <p:strVal val="visible"/>
                                      </p:to>
                                    </p:set>
                                    <p:animEffect transition="in" filter="blinds(horizontal)">
                                      <p:cBhvr>
                                        <p:cTn id="19" dur="500"/>
                                        <p:tgtEl>
                                          <p:spTgt spid="2062">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062">
                                            <p:txEl>
                                              <p:pRg st="4" end="4"/>
                                            </p:txEl>
                                          </p:spTgt>
                                        </p:tgtEl>
                                        <p:attrNameLst>
                                          <p:attrName>style.visibility</p:attrName>
                                        </p:attrNameLst>
                                      </p:cBhvr>
                                      <p:to>
                                        <p:strVal val="visible"/>
                                      </p:to>
                                    </p:set>
                                    <p:animEffect transition="in" filter="blinds(horizontal)">
                                      <p:cBhvr>
                                        <p:cTn id="23" dur="500"/>
                                        <p:tgtEl>
                                          <p:spTgt spid="20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13B7F88-E0B3-4FFF-A512-F9149E60B970}" type="slidenum">
              <a:rPr lang="en-US" altLang="zh-CN"/>
              <a:pPr/>
              <a:t>10</a:t>
            </a:fld>
            <a:endParaRPr lang="en-US" altLang="zh-CN"/>
          </a:p>
        </p:txBody>
      </p:sp>
      <p:sp>
        <p:nvSpPr>
          <p:cNvPr id="62466" name="Rectangle 2"/>
          <p:cNvSpPr>
            <a:spLocks noGrp="1" noChangeArrowheads="1"/>
          </p:cNvSpPr>
          <p:nvPr>
            <p:ph type="title"/>
          </p:nvPr>
        </p:nvSpPr>
        <p:spPr/>
        <p:txBody>
          <a:bodyPr/>
          <a:lstStyle/>
          <a:p>
            <a:r>
              <a:rPr lang="en-US" altLang="zh-CN">
                <a:latin typeface="Arial Narrow" pitchFamily="34" charset="0"/>
              </a:rPr>
              <a:t>File Systems</a:t>
            </a:r>
          </a:p>
        </p:txBody>
      </p:sp>
      <p:sp>
        <p:nvSpPr>
          <p:cNvPr id="62467" name="Text Box 3"/>
          <p:cNvSpPr txBox="1">
            <a:spLocks noChangeArrowheads="1"/>
          </p:cNvSpPr>
          <p:nvPr/>
        </p:nvSpPr>
        <p:spPr bwMode="auto">
          <a:xfrm>
            <a:off x="611188" y="765175"/>
            <a:ext cx="8353425"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20000"/>
              </a:spcBef>
              <a:buClr>
                <a:schemeClr val="tx2"/>
              </a:buClr>
              <a:buSzPct val="90000"/>
              <a:buFont typeface="Monotype Sorts" pitchFamily="2" charset="2"/>
              <a:buChar char="n"/>
            </a:pPr>
            <a:r>
              <a:rPr lang="en-US" altLang="zh-CN">
                <a:solidFill>
                  <a:srgbClr val="000000"/>
                </a:solidFill>
                <a:latin typeface="Arial Narrow" pitchFamily="34" charset="0"/>
              </a:rPr>
              <a:t>Drawbacks of using file systems (cont.) </a:t>
            </a:r>
          </a:p>
          <a:p>
            <a:pPr algn="l" eaLnBrk="0" hangingPunct="0">
              <a:spcBef>
                <a:spcPct val="20000"/>
              </a:spcBef>
              <a:buClr>
                <a:srgbClr val="CC6600"/>
              </a:buClr>
              <a:buSzPct val="105000"/>
              <a:buFont typeface="Monotype Sorts" pitchFamily="2" charset="2"/>
              <a:buChar char="H"/>
            </a:pPr>
            <a:r>
              <a:rPr lang="en-US" altLang="zh-CN">
                <a:solidFill>
                  <a:srgbClr val="000000"/>
                </a:solidFill>
                <a:latin typeface="Arial Narrow" pitchFamily="34" charset="0"/>
              </a:rPr>
              <a:t>Atomicity of updates:</a:t>
            </a:r>
          </a:p>
          <a:p>
            <a:pPr lvl="1" algn="l" eaLnBrk="0" hangingPunct="0">
              <a:spcBef>
                <a:spcPct val="20000"/>
              </a:spcBef>
              <a:buClr>
                <a:srgbClr val="000099"/>
              </a:buClr>
              <a:buSzPct val="85000"/>
              <a:buFont typeface="Monotype Sorts" pitchFamily="2" charset="2"/>
              <a:buChar char="4"/>
            </a:pPr>
            <a:r>
              <a:rPr lang="en-US" altLang="zh-CN">
                <a:solidFill>
                  <a:srgbClr val="000000"/>
                </a:solidFill>
                <a:latin typeface="Arial Narrow" pitchFamily="34" charset="0"/>
              </a:rPr>
              <a:t>Failures may leave database in an inconsistent state with partial updates carried out.</a:t>
            </a:r>
          </a:p>
          <a:p>
            <a:pPr lvl="1" algn="l" eaLnBrk="0" hangingPunct="0">
              <a:spcBef>
                <a:spcPct val="20000"/>
              </a:spcBef>
              <a:buClr>
                <a:srgbClr val="000099"/>
              </a:buClr>
              <a:buSzPct val="85000"/>
              <a:buFont typeface="Monotype Sorts" pitchFamily="2" charset="2"/>
              <a:buNone/>
            </a:pPr>
            <a:r>
              <a:rPr lang="en-US" altLang="zh-CN">
                <a:solidFill>
                  <a:srgbClr val="D43CFE"/>
                </a:solidFill>
                <a:latin typeface="Arial Narrow" pitchFamily="34" charset="0"/>
              </a:rPr>
              <a:t>E.g.</a:t>
            </a:r>
            <a:r>
              <a:rPr lang="en-US" altLang="zh-CN">
                <a:solidFill>
                  <a:srgbClr val="000000"/>
                </a:solidFill>
                <a:latin typeface="Arial Narrow" pitchFamily="34" charset="0"/>
              </a:rPr>
              <a:t> transfer of funds from one account to another should either complete or not happen at all.</a:t>
            </a:r>
          </a:p>
          <a:p>
            <a:pPr algn="l" eaLnBrk="0" hangingPunct="0">
              <a:spcBef>
                <a:spcPct val="20000"/>
              </a:spcBef>
              <a:buClr>
                <a:srgbClr val="CC6600"/>
              </a:buClr>
              <a:buSzPct val="105000"/>
              <a:buFont typeface="Monotype Sorts" pitchFamily="2" charset="2"/>
              <a:buChar char="H"/>
            </a:pPr>
            <a:r>
              <a:rPr lang="en-US" altLang="zh-CN">
                <a:solidFill>
                  <a:srgbClr val="000000"/>
                </a:solidFill>
                <a:latin typeface="Arial Narrow" pitchFamily="34" charset="0"/>
              </a:rPr>
              <a:t>Concurrent access by multiple users:</a:t>
            </a:r>
          </a:p>
          <a:p>
            <a:pPr lvl="1" algn="l" eaLnBrk="0" hangingPunct="0">
              <a:spcBef>
                <a:spcPct val="20000"/>
              </a:spcBef>
              <a:buClr>
                <a:srgbClr val="000099"/>
              </a:buClr>
              <a:buSzPct val="85000"/>
              <a:buFont typeface="Monotype Sorts" pitchFamily="2" charset="2"/>
              <a:buChar char="4"/>
            </a:pPr>
            <a:r>
              <a:rPr lang="en-US" altLang="zh-CN">
                <a:solidFill>
                  <a:srgbClr val="000000"/>
                </a:solidFill>
                <a:latin typeface="Arial Narrow" pitchFamily="34" charset="0"/>
              </a:rPr>
              <a:t>Concurrent accessed needed for performance. Uncontrolled concurrent accesses can lead to inconsistencies.</a:t>
            </a:r>
          </a:p>
          <a:p>
            <a:pPr lvl="1" algn="l" eaLnBrk="0" hangingPunct="0">
              <a:spcBef>
                <a:spcPct val="20000"/>
              </a:spcBef>
              <a:buClr>
                <a:srgbClr val="000099"/>
              </a:buClr>
              <a:buSzPct val="85000"/>
              <a:buFont typeface="Monotype Sorts" pitchFamily="2" charset="2"/>
              <a:buNone/>
            </a:pPr>
            <a:r>
              <a:rPr lang="en-US" altLang="zh-CN">
                <a:solidFill>
                  <a:srgbClr val="D43CFE"/>
                </a:solidFill>
                <a:latin typeface="Arial Narrow" pitchFamily="34" charset="0"/>
              </a:rPr>
              <a:t>E.g.</a:t>
            </a:r>
            <a:r>
              <a:rPr lang="en-US" altLang="zh-CN">
                <a:solidFill>
                  <a:srgbClr val="000000"/>
                </a:solidFill>
                <a:latin typeface="Arial Narrow" pitchFamily="34" charset="0"/>
              </a:rPr>
              <a:t> two people reading a balance and updating it at the same time.</a:t>
            </a:r>
          </a:p>
          <a:p>
            <a:pPr algn="l" eaLnBrk="0" hangingPunct="0">
              <a:spcBef>
                <a:spcPct val="20000"/>
              </a:spcBef>
              <a:buClr>
                <a:srgbClr val="CC6600"/>
              </a:buClr>
              <a:buSzPct val="105000"/>
              <a:buFont typeface="Monotype Sorts" pitchFamily="2" charset="2"/>
              <a:buChar char="H"/>
            </a:pPr>
            <a:r>
              <a:rPr lang="en-US" altLang="zh-CN">
                <a:solidFill>
                  <a:srgbClr val="000000"/>
                </a:solidFill>
                <a:latin typeface="Arial Narrow" pitchFamily="34" charset="0"/>
              </a:rPr>
              <a:t>Security problems.</a:t>
            </a:r>
          </a:p>
          <a:p>
            <a:pPr algn="l" eaLnBrk="0" hangingPunct="0">
              <a:spcBef>
                <a:spcPct val="20000"/>
              </a:spcBef>
              <a:buClr>
                <a:schemeClr val="tx2"/>
              </a:buClr>
              <a:buSzPct val="90000"/>
              <a:buFont typeface="Monotype Sorts" pitchFamily="2" charset="2"/>
              <a:buChar char="n"/>
            </a:pPr>
            <a:r>
              <a:rPr lang="en-US" altLang="zh-CN">
                <a:solidFill>
                  <a:srgbClr val="000000"/>
                </a:solidFill>
                <a:latin typeface="Arial Narrow" pitchFamily="34" charset="0"/>
              </a:rPr>
              <a:t>Database systems offer solutions to all the above problems.</a:t>
            </a:r>
          </a:p>
        </p:txBody>
      </p:sp>
      <p:pic>
        <p:nvPicPr>
          <p:cNvPr id="6246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vertical)">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vertical)">
                                      <p:cBhvr>
                                        <p:cTn id="12" dur="500"/>
                                        <p:tgtEl>
                                          <p:spTgt spid="62467">
                                            <p:txEl>
                                              <p:pRg st="1" end="1"/>
                                            </p:txEl>
                                          </p:spTgt>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Effect transition="in" filter="blinds(vertical)">
                                      <p:cBhvr>
                                        <p:cTn id="15" dur="500"/>
                                        <p:tgtEl>
                                          <p:spTgt spid="62467">
                                            <p:txEl>
                                              <p:pRg st="2" end="2"/>
                                            </p:txEl>
                                          </p:spTgt>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2467">
                                            <p:txEl>
                                              <p:pRg st="3" end="3"/>
                                            </p:txEl>
                                          </p:spTgt>
                                        </p:tgtEl>
                                        <p:attrNameLst>
                                          <p:attrName>style.visibility</p:attrName>
                                        </p:attrNameLst>
                                      </p:cBhvr>
                                      <p:to>
                                        <p:strVal val="visible"/>
                                      </p:to>
                                    </p:set>
                                    <p:animEffect transition="in" filter="blinds(vertical)">
                                      <p:cBhvr>
                                        <p:cTn id="18" dur="500"/>
                                        <p:tgtEl>
                                          <p:spTgt spid="6246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Effect transition="in" filter="blinds(vertical)">
                                      <p:cBhvr>
                                        <p:cTn id="23" dur="500"/>
                                        <p:tgtEl>
                                          <p:spTgt spid="62467">
                                            <p:txEl>
                                              <p:pRg st="4" end="4"/>
                                            </p:txEl>
                                          </p:spTgt>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62467">
                                            <p:txEl>
                                              <p:pRg st="5" end="5"/>
                                            </p:txEl>
                                          </p:spTgt>
                                        </p:tgtEl>
                                        <p:attrNameLst>
                                          <p:attrName>style.visibility</p:attrName>
                                        </p:attrNameLst>
                                      </p:cBhvr>
                                      <p:to>
                                        <p:strVal val="visible"/>
                                      </p:to>
                                    </p:set>
                                    <p:animEffect transition="in" filter="blinds(vertical)">
                                      <p:cBhvr>
                                        <p:cTn id="26" dur="500"/>
                                        <p:tgtEl>
                                          <p:spTgt spid="62467">
                                            <p:txEl>
                                              <p:pRg st="5" end="5"/>
                                            </p:txEl>
                                          </p:spTgt>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62467">
                                            <p:txEl>
                                              <p:pRg st="6" end="6"/>
                                            </p:txEl>
                                          </p:spTgt>
                                        </p:tgtEl>
                                        <p:attrNameLst>
                                          <p:attrName>style.visibility</p:attrName>
                                        </p:attrNameLst>
                                      </p:cBhvr>
                                      <p:to>
                                        <p:strVal val="visible"/>
                                      </p:to>
                                    </p:set>
                                    <p:animEffect transition="in" filter="blinds(vertical)">
                                      <p:cBhvr>
                                        <p:cTn id="29" dur="500"/>
                                        <p:tgtEl>
                                          <p:spTgt spid="6246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62467">
                                            <p:txEl>
                                              <p:pRg st="7" end="7"/>
                                            </p:txEl>
                                          </p:spTgt>
                                        </p:tgtEl>
                                        <p:attrNameLst>
                                          <p:attrName>style.visibility</p:attrName>
                                        </p:attrNameLst>
                                      </p:cBhvr>
                                      <p:to>
                                        <p:strVal val="visible"/>
                                      </p:to>
                                    </p:set>
                                    <p:animEffect transition="in" filter="blinds(vertical)">
                                      <p:cBhvr>
                                        <p:cTn id="34" dur="500"/>
                                        <p:tgtEl>
                                          <p:spTgt spid="62467">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62467">
                                            <p:txEl>
                                              <p:pRg st="8" end="8"/>
                                            </p:txEl>
                                          </p:spTgt>
                                        </p:tgtEl>
                                        <p:attrNameLst>
                                          <p:attrName>style.visibility</p:attrName>
                                        </p:attrNameLst>
                                      </p:cBhvr>
                                      <p:to>
                                        <p:strVal val="visible"/>
                                      </p:to>
                                    </p:set>
                                    <p:animEffect transition="in" filter="blinds(vertical)">
                                      <p:cBhvr>
                                        <p:cTn id="39" dur="500"/>
                                        <p:tgtEl>
                                          <p:spTgt spid="62467">
                                            <p:txEl>
                                              <p:pRg st="8" end="8"/>
                                            </p:txEl>
                                          </p:spTgt>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62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1473D46-1D48-4A02-8E64-8FF48B023516}" type="slidenum">
              <a:rPr lang="en-US" altLang="zh-CN"/>
              <a:pPr/>
              <a:t>11</a:t>
            </a:fld>
            <a:endParaRPr lang="en-US" altLang="zh-CN"/>
          </a:p>
        </p:txBody>
      </p:sp>
      <p:sp>
        <p:nvSpPr>
          <p:cNvPr id="21506" name="Rectangle 2"/>
          <p:cNvSpPr>
            <a:spLocks noGrp="1" noChangeArrowheads="1"/>
          </p:cNvSpPr>
          <p:nvPr>
            <p:ph type="title"/>
          </p:nvPr>
        </p:nvSpPr>
        <p:spPr/>
        <p:txBody>
          <a:bodyPr/>
          <a:lstStyle/>
          <a:p>
            <a:r>
              <a:rPr lang="en-US" altLang="zh-CN" sz="4000">
                <a:latin typeface="Arial Narrow" pitchFamily="34" charset="0"/>
              </a:rPr>
              <a:t>Database Systems</a:t>
            </a:r>
          </a:p>
        </p:txBody>
      </p:sp>
      <p:sp>
        <p:nvSpPr>
          <p:cNvPr id="21508" name="Text Box 4"/>
          <p:cNvSpPr txBox="1">
            <a:spLocks noChangeArrowheads="1"/>
          </p:cNvSpPr>
          <p:nvPr/>
        </p:nvSpPr>
        <p:spPr bwMode="auto">
          <a:xfrm>
            <a:off x="762000" y="908050"/>
            <a:ext cx="8153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During the late 1960's, great changes have taken place. The management application scales of computers are becoming larger and larger, and the volume of data are rapidly increasing. </a:t>
            </a:r>
          </a:p>
          <a:p>
            <a:pPr algn="l"/>
            <a:r>
              <a:rPr lang="en-US" altLang="zh-CN">
                <a:latin typeface="Arial Narrow" pitchFamily="34" charset="0"/>
              </a:rPr>
              <a:t>To solve the data sharing problems of multi-user and multi-application programs, a specialized data management software system, </a:t>
            </a:r>
            <a:r>
              <a:rPr lang="en-US" altLang="zh-CN">
                <a:solidFill>
                  <a:schemeClr val="hlink"/>
                </a:solidFill>
                <a:latin typeface="Arial Narrow" pitchFamily="34" charset="0"/>
              </a:rPr>
              <a:t>database management system </a:t>
            </a:r>
            <a:r>
              <a:rPr lang="en-US" altLang="zh-CN">
                <a:latin typeface="Arial Narrow" pitchFamily="34" charset="0"/>
              </a:rPr>
              <a:t>(DBMS), has been developed.</a:t>
            </a:r>
          </a:p>
          <a:p>
            <a:pPr algn="l"/>
            <a:r>
              <a:rPr lang="en-US" altLang="zh-CN">
                <a:latin typeface="Arial Narrow" pitchFamily="34" charset="0"/>
              </a:rPr>
              <a:t>The DBMS is expected to:</a:t>
            </a:r>
          </a:p>
        </p:txBody>
      </p:sp>
      <p:pic>
        <p:nvPicPr>
          <p:cNvPr id="2150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blinds(horizontal)">
                                      <p:cBhvr>
                                        <p:cTn id="7" dur="500"/>
                                        <p:tgtEl>
                                          <p:spTgt spid="21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12" dur="500"/>
                                        <p:tgtEl>
                                          <p:spTgt spid="21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Effect transition="in" filter="blinds(horizontal)">
                                      <p:cBhvr>
                                        <p:cTn id="17" dur="500"/>
                                        <p:tgtEl>
                                          <p:spTgt spid="21508">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75A49DA-A49B-4E85-B3A3-535290D48210}" type="slidenum">
              <a:rPr lang="en-US" altLang="zh-CN"/>
              <a:pPr/>
              <a:t>12</a:t>
            </a:fld>
            <a:endParaRPr lang="en-US" altLang="zh-CN"/>
          </a:p>
        </p:txBody>
      </p:sp>
      <p:sp>
        <p:nvSpPr>
          <p:cNvPr id="63490" name="Rectangle 2"/>
          <p:cNvSpPr>
            <a:spLocks noGrp="1" noChangeArrowheads="1"/>
          </p:cNvSpPr>
          <p:nvPr>
            <p:ph type="title"/>
          </p:nvPr>
        </p:nvSpPr>
        <p:spPr/>
        <p:txBody>
          <a:bodyPr/>
          <a:lstStyle/>
          <a:p>
            <a:r>
              <a:rPr lang="en-US" altLang="zh-CN" sz="4000">
                <a:latin typeface="Arial Narrow" pitchFamily="34" charset="0"/>
              </a:rPr>
              <a:t>Database Systems</a:t>
            </a:r>
          </a:p>
        </p:txBody>
      </p:sp>
      <p:sp>
        <p:nvSpPr>
          <p:cNvPr id="63491" name="Text Box 3"/>
          <p:cNvSpPr txBox="1">
            <a:spLocks noChangeArrowheads="1"/>
          </p:cNvSpPr>
          <p:nvPr/>
        </p:nvSpPr>
        <p:spPr bwMode="auto">
          <a:xfrm>
            <a:off x="468313" y="765175"/>
            <a:ext cx="8567737"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ü"/>
            </a:pPr>
            <a:r>
              <a:rPr lang="en-US" altLang="en-US">
                <a:latin typeface="Arial Narrow" pitchFamily="34" charset="0"/>
              </a:rPr>
              <a:t>1. Allow users to create new databases and specify their schema</a:t>
            </a:r>
            <a:r>
              <a:rPr lang="en-US" altLang="zh-CN">
                <a:latin typeface="Arial Narrow" pitchFamily="34" charset="0"/>
              </a:rPr>
              <a:t>s</a:t>
            </a:r>
            <a:r>
              <a:rPr lang="en-US" altLang="en-US">
                <a:latin typeface="Arial Narrow" pitchFamily="34" charset="0"/>
              </a:rPr>
              <a:t> (logical</a:t>
            </a:r>
            <a:r>
              <a:rPr lang="en-US" altLang="zh-CN">
                <a:latin typeface="Arial Narrow" pitchFamily="34" charset="0"/>
              </a:rPr>
              <a:t> </a:t>
            </a:r>
            <a:r>
              <a:rPr lang="en-US" altLang="en-US">
                <a:latin typeface="Arial Narrow" pitchFamily="34" charset="0"/>
              </a:rPr>
              <a:t>structure of the data), using a specialized language called a </a:t>
            </a:r>
            <a:r>
              <a:rPr lang="en-US" altLang="en-US">
                <a:solidFill>
                  <a:schemeClr val="hlink"/>
                </a:solidFill>
                <a:latin typeface="Arial Narrow" pitchFamily="34" charset="0"/>
              </a:rPr>
              <a:t>data-de</a:t>
            </a:r>
            <a:r>
              <a:rPr lang="en-US" altLang="zh-CN">
                <a:solidFill>
                  <a:schemeClr val="hlink"/>
                </a:solidFill>
                <a:latin typeface="Arial Narrow" pitchFamily="34" charset="0"/>
              </a:rPr>
              <a:t>fi</a:t>
            </a:r>
            <a:r>
              <a:rPr lang="en-US" altLang="en-US">
                <a:solidFill>
                  <a:schemeClr val="hlink"/>
                </a:solidFill>
                <a:latin typeface="Arial Narrow" pitchFamily="34" charset="0"/>
              </a:rPr>
              <a:t>nition</a:t>
            </a:r>
            <a:r>
              <a:rPr lang="en-US" altLang="zh-CN">
                <a:solidFill>
                  <a:schemeClr val="hlink"/>
                </a:solidFill>
                <a:latin typeface="Arial Narrow" pitchFamily="34" charset="0"/>
              </a:rPr>
              <a:t> </a:t>
            </a:r>
            <a:r>
              <a:rPr lang="en-US" altLang="en-US">
                <a:solidFill>
                  <a:schemeClr val="hlink"/>
                </a:solidFill>
                <a:latin typeface="Arial Narrow" pitchFamily="34" charset="0"/>
              </a:rPr>
              <a:t>language</a:t>
            </a:r>
            <a:r>
              <a:rPr lang="en-US" altLang="en-US">
                <a:latin typeface="Arial Narrow" pitchFamily="34" charset="0"/>
              </a:rPr>
              <a:t>.</a:t>
            </a:r>
          </a:p>
          <a:p>
            <a:pPr algn="l">
              <a:spcBef>
                <a:spcPct val="30000"/>
              </a:spcBef>
              <a:buClr>
                <a:schemeClr val="folHlink"/>
              </a:buClr>
              <a:buFont typeface="Wingdings" pitchFamily="2" charset="2"/>
              <a:buChar char="ü"/>
            </a:pPr>
            <a:r>
              <a:rPr lang="en-US" altLang="en-US">
                <a:latin typeface="Arial Narrow" pitchFamily="34" charset="0"/>
              </a:rPr>
              <a:t>2. Give users the ability to query the data (a </a:t>
            </a:r>
            <a:r>
              <a:rPr lang="en-US" altLang="zh-CN">
                <a:latin typeface="Arial Narrow" pitchFamily="34" charset="0"/>
              </a:rPr>
              <a:t>‘</a:t>
            </a:r>
            <a:r>
              <a:rPr lang="en-US" altLang="en-US">
                <a:solidFill>
                  <a:schemeClr val="hlink"/>
                </a:solidFill>
                <a:latin typeface="Arial Narrow" pitchFamily="34" charset="0"/>
              </a:rPr>
              <a:t>query</a:t>
            </a:r>
            <a:r>
              <a:rPr lang="en-US" altLang="zh-CN">
                <a:latin typeface="Arial Narrow" pitchFamily="34" charset="0"/>
              </a:rPr>
              <a:t>’</a:t>
            </a:r>
            <a:r>
              <a:rPr lang="en-US" altLang="en-US">
                <a:latin typeface="Arial Narrow" pitchFamily="34" charset="0"/>
              </a:rPr>
              <a:t> is database lingo for</a:t>
            </a:r>
            <a:r>
              <a:rPr lang="en-US" altLang="zh-CN">
                <a:latin typeface="Arial Narrow" pitchFamily="34" charset="0"/>
              </a:rPr>
              <a:t> </a:t>
            </a:r>
            <a:r>
              <a:rPr lang="en-US" altLang="en-US">
                <a:latin typeface="Arial Narrow" pitchFamily="34" charset="0"/>
              </a:rPr>
              <a:t>enquir</a:t>
            </a:r>
            <a:r>
              <a:rPr lang="en-US" altLang="zh-CN">
                <a:latin typeface="Arial Narrow" pitchFamily="34" charset="0"/>
              </a:rPr>
              <a:t>ies </a:t>
            </a:r>
            <a:r>
              <a:rPr lang="en-US" altLang="en-US">
                <a:latin typeface="Arial Narrow" pitchFamily="34" charset="0"/>
              </a:rPr>
              <a:t>about the data) and modify the data, using an appropriate</a:t>
            </a:r>
            <a:r>
              <a:rPr lang="en-US" altLang="zh-CN">
                <a:latin typeface="Arial Narrow" pitchFamily="34" charset="0"/>
              </a:rPr>
              <a:t> </a:t>
            </a:r>
            <a:r>
              <a:rPr lang="en-US" altLang="en-US">
                <a:latin typeface="Arial Narrow" pitchFamily="34" charset="0"/>
              </a:rPr>
              <a:t>language, often called a </a:t>
            </a:r>
            <a:r>
              <a:rPr lang="en-US" altLang="en-US">
                <a:solidFill>
                  <a:schemeClr val="hlink"/>
                </a:solidFill>
                <a:latin typeface="Arial Narrow" pitchFamily="34" charset="0"/>
              </a:rPr>
              <a:t>query language</a:t>
            </a:r>
            <a:r>
              <a:rPr lang="en-US" altLang="en-US">
                <a:latin typeface="Arial Narrow" pitchFamily="34" charset="0"/>
              </a:rPr>
              <a:t> or </a:t>
            </a:r>
            <a:r>
              <a:rPr lang="en-US" altLang="en-US">
                <a:solidFill>
                  <a:schemeClr val="hlink"/>
                </a:solidFill>
                <a:latin typeface="Arial Narrow" pitchFamily="34" charset="0"/>
              </a:rPr>
              <a:t>data-manipulation language</a:t>
            </a:r>
            <a:r>
              <a:rPr lang="en-US" altLang="en-US">
                <a:latin typeface="Arial Narrow" pitchFamily="34" charset="0"/>
              </a:rPr>
              <a:t>.</a:t>
            </a:r>
          </a:p>
          <a:p>
            <a:pPr algn="l">
              <a:spcBef>
                <a:spcPct val="30000"/>
              </a:spcBef>
              <a:buClr>
                <a:schemeClr val="folHlink"/>
              </a:buClr>
              <a:buFont typeface="Wingdings" pitchFamily="2" charset="2"/>
              <a:buChar char="ü"/>
            </a:pPr>
            <a:r>
              <a:rPr lang="en-US" altLang="en-US">
                <a:latin typeface="Arial Narrow" pitchFamily="34" charset="0"/>
              </a:rPr>
              <a:t>3. Support the </a:t>
            </a:r>
            <a:r>
              <a:rPr lang="en-US" altLang="en-US">
                <a:solidFill>
                  <a:schemeClr val="hlink"/>
                </a:solidFill>
                <a:latin typeface="Arial Narrow" pitchFamily="34" charset="0"/>
              </a:rPr>
              <a:t>storage</a:t>
            </a:r>
            <a:r>
              <a:rPr lang="en-US" altLang="en-US">
                <a:latin typeface="Arial Narrow" pitchFamily="34" charset="0"/>
              </a:rPr>
              <a:t> of very large amounts of data </a:t>
            </a:r>
            <a:r>
              <a:rPr lang="en-US" altLang="zh-CN">
                <a:latin typeface="Arial Narrow" pitchFamily="34" charset="0"/>
              </a:rPr>
              <a:t>(</a:t>
            </a:r>
            <a:r>
              <a:rPr lang="en-US" altLang="en-US">
                <a:latin typeface="Arial Narrow" pitchFamily="34" charset="0"/>
              </a:rPr>
              <a:t> many gigabytes or</a:t>
            </a:r>
            <a:r>
              <a:rPr lang="en-US" altLang="zh-CN">
                <a:latin typeface="Arial Narrow" pitchFamily="34" charset="0"/>
              </a:rPr>
              <a:t> </a:t>
            </a:r>
            <a:r>
              <a:rPr lang="en-US" altLang="en-US">
                <a:latin typeface="Arial Narrow" pitchFamily="34" charset="0"/>
              </a:rPr>
              <a:t>more </a:t>
            </a:r>
            <a:r>
              <a:rPr lang="en-US" altLang="zh-CN">
                <a:latin typeface="Arial Narrow" pitchFamily="34" charset="0"/>
              </a:rPr>
              <a:t>)</a:t>
            </a:r>
            <a:r>
              <a:rPr lang="en-US" altLang="en-US">
                <a:latin typeface="Arial Narrow" pitchFamily="34" charset="0"/>
              </a:rPr>
              <a:t> over a long period of time, keeping it </a:t>
            </a:r>
            <a:r>
              <a:rPr lang="en-US" altLang="en-US">
                <a:solidFill>
                  <a:schemeClr val="hlink"/>
                </a:solidFill>
                <a:latin typeface="Arial Narrow" pitchFamily="34" charset="0"/>
              </a:rPr>
              <a:t>secure</a:t>
            </a:r>
            <a:r>
              <a:rPr lang="en-US" altLang="en-US">
                <a:latin typeface="Arial Narrow" pitchFamily="34" charset="0"/>
              </a:rPr>
              <a:t> from accident or</a:t>
            </a:r>
            <a:r>
              <a:rPr lang="en-US" altLang="zh-CN">
                <a:latin typeface="Arial Narrow" pitchFamily="34" charset="0"/>
              </a:rPr>
              <a:t> </a:t>
            </a:r>
            <a:r>
              <a:rPr lang="en-US" altLang="en-US">
                <a:latin typeface="Arial Narrow" pitchFamily="34" charset="0"/>
              </a:rPr>
              <a:t>unauthorized use and allowing e</a:t>
            </a:r>
            <a:r>
              <a:rPr lang="en-US" altLang="zh-CN">
                <a:latin typeface="Arial Narrow" pitchFamily="34" charset="0"/>
              </a:rPr>
              <a:t>ffi</a:t>
            </a:r>
            <a:r>
              <a:rPr lang="en-US" altLang="en-US">
                <a:latin typeface="Arial Narrow" pitchFamily="34" charset="0"/>
              </a:rPr>
              <a:t>cient access to the data for queries and</a:t>
            </a:r>
            <a:r>
              <a:rPr lang="en-US" altLang="zh-CN">
                <a:latin typeface="Arial Narrow" pitchFamily="34" charset="0"/>
              </a:rPr>
              <a:t> </a:t>
            </a:r>
            <a:r>
              <a:rPr lang="en-US" altLang="en-US">
                <a:latin typeface="Arial Narrow" pitchFamily="34" charset="0"/>
              </a:rPr>
              <a:t>database modi</a:t>
            </a:r>
            <a:r>
              <a:rPr lang="en-US" altLang="zh-CN">
                <a:latin typeface="Arial Narrow" pitchFamily="34" charset="0"/>
              </a:rPr>
              <a:t>fi</a:t>
            </a:r>
            <a:r>
              <a:rPr lang="en-US" altLang="en-US">
                <a:latin typeface="Arial Narrow" pitchFamily="34" charset="0"/>
              </a:rPr>
              <a:t>cations.</a:t>
            </a:r>
          </a:p>
          <a:p>
            <a:pPr algn="l">
              <a:spcBef>
                <a:spcPct val="30000"/>
              </a:spcBef>
              <a:buClr>
                <a:schemeClr val="folHlink"/>
              </a:buClr>
              <a:buFont typeface="Wingdings" pitchFamily="2" charset="2"/>
              <a:buChar char="ü"/>
            </a:pPr>
            <a:r>
              <a:rPr lang="en-US" altLang="en-US">
                <a:latin typeface="Arial Narrow" pitchFamily="34" charset="0"/>
              </a:rPr>
              <a:t>4. Control </a:t>
            </a:r>
            <a:r>
              <a:rPr lang="en-US" altLang="zh-CN">
                <a:solidFill>
                  <a:schemeClr val="hlink"/>
                </a:solidFill>
                <a:latin typeface="Arial Narrow" pitchFamily="34" charset="0"/>
              </a:rPr>
              <a:t>simultaneous access</a:t>
            </a:r>
            <a:r>
              <a:rPr lang="en-US" altLang="zh-CN">
                <a:latin typeface="Arial Narrow" pitchFamily="34" charset="0"/>
              </a:rPr>
              <a:t> of data</a:t>
            </a:r>
            <a:r>
              <a:rPr lang="en-US" altLang="en-US">
                <a:latin typeface="Arial Narrow" pitchFamily="34" charset="0"/>
              </a:rPr>
              <a:t>, </a:t>
            </a:r>
            <a:r>
              <a:rPr lang="en-US" altLang="zh-CN">
                <a:latin typeface="Arial Narrow" pitchFamily="34" charset="0"/>
              </a:rPr>
              <a:t>to avoid</a:t>
            </a:r>
            <a:r>
              <a:rPr lang="en-US" altLang="en-US">
                <a:latin typeface="Arial Narrow" pitchFamily="34" charset="0"/>
              </a:rPr>
              <a:t> the</a:t>
            </a:r>
            <a:r>
              <a:rPr lang="en-US" altLang="zh-CN">
                <a:latin typeface="Arial Narrow" pitchFamily="34" charset="0"/>
              </a:rPr>
              <a:t> </a:t>
            </a:r>
            <a:r>
              <a:rPr lang="en-US" altLang="en-US">
                <a:latin typeface="Arial Narrow" pitchFamily="34" charset="0"/>
              </a:rPr>
              <a:t>actions </a:t>
            </a:r>
            <a:r>
              <a:rPr lang="en-US" altLang="zh-CN">
                <a:latin typeface="Arial Narrow" pitchFamily="34" charset="0"/>
              </a:rPr>
              <a:t>that</a:t>
            </a:r>
            <a:r>
              <a:rPr lang="en-US" altLang="en-US">
                <a:latin typeface="Arial Narrow" pitchFamily="34" charset="0"/>
              </a:rPr>
              <a:t> one user</a:t>
            </a:r>
            <a:r>
              <a:rPr lang="en-US" altLang="zh-CN">
                <a:latin typeface="Arial Narrow" pitchFamily="34" charset="0"/>
              </a:rPr>
              <a:t> may</a:t>
            </a:r>
            <a:r>
              <a:rPr lang="en-US" altLang="en-US">
                <a:latin typeface="Arial Narrow" pitchFamily="34" charset="0"/>
              </a:rPr>
              <a:t> a</a:t>
            </a:r>
            <a:r>
              <a:rPr lang="en-US" altLang="zh-CN">
                <a:latin typeface="Arial Narrow" pitchFamily="34" charset="0"/>
              </a:rPr>
              <a:t>ff</a:t>
            </a:r>
            <a:r>
              <a:rPr lang="en-US" altLang="en-US">
                <a:latin typeface="Arial Narrow" pitchFamily="34" charset="0"/>
              </a:rPr>
              <a:t>ect other</a:t>
            </a:r>
            <a:r>
              <a:rPr lang="en-US" altLang="zh-CN">
                <a:latin typeface="Arial Narrow" pitchFamily="34" charset="0"/>
              </a:rPr>
              <a:t>s</a:t>
            </a:r>
            <a:r>
              <a:rPr lang="en-US" altLang="en-US">
                <a:latin typeface="Arial Narrow" pitchFamily="34" charset="0"/>
              </a:rPr>
              <a:t> and </a:t>
            </a:r>
            <a:r>
              <a:rPr lang="en-US" altLang="zh-CN">
                <a:latin typeface="Arial Narrow" pitchFamily="34" charset="0"/>
              </a:rPr>
              <a:t> to avoid the </a:t>
            </a:r>
            <a:r>
              <a:rPr lang="en-US" altLang="en-US">
                <a:latin typeface="Arial Narrow" pitchFamily="34" charset="0"/>
              </a:rPr>
              <a:t>simultaneous</a:t>
            </a:r>
            <a:r>
              <a:rPr lang="en-US" altLang="zh-CN">
                <a:latin typeface="Arial Narrow" pitchFamily="34" charset="0"/>
              </a:rPr>
              <a:t> </a:t>
            </a:r>
            <a:r>
              <a:rPr lang="en-US" altLang="en-US">
                <a:latin typeface="Arial Narrow" pitchFamily="34" charset="0"/>
              </a:rPr>
              <a:t>accesses </a:t>
            </a:r>
            <a:r>
              <a:rPr lang="en-US" altLang="zh-CN">
                <a:latin typeface="Arial Narrow" pitchFamily="34" charset="0"/>
              </a:rPr>
              <a:t>that may</a:t>
            </a:r>
            <a:r>
              <a:rPr lang="en-US" altLang="en-US">
                <a:latin typeface="Arial Narrow" pitchFamily="34" charset="0"/>
              </a:rPr>
              <a:t> disturb the data accidentally.</a:t>
            </a:r>
          </a:p>
        </p:txBody>
      </p:sp>
      <p:pic>
        <p:nvPicPr>
          <p:cNvPr id="63492"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273056"/>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22" dur="500"/>
                                        <p:tgtEl>
                                          <p:spTgt spid="63491">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F627A19-CBF8-4AB0-A392-BC03AA6BAE14}" type="slidenum">
              <a:rPr lang="en-US" altLang="zh-CN"/>
              <a:pPr/>
              <a:t>13</a:t>
            </a:fld>
            <a:endParaRPr lang="en-US" altLang="zh-CN"/>
          </a:p>
        </p:txBody>
      </p:sp>
      <p:sp>
        <p:nvSpPr>
          <p:cNvPr id="22530" name="Rectangle 2"/>
          <p:cNvSpPr>
            <a:spLocks noGrp="1" noChangeArrowheads="1"/>
          </p:cNvSpPr>
          <p:nvPr>
            <p:ph type="title"/>
          </p:nvPr>
        </p:nvSpPr>
        <p:spPr/>
        <p:txBody>
          <a:bodyPr/>
          <a:lstStyle/>
          <a:p>
            <a:r>
              <a:rPr lang="en-US" altLang="zh-CN">
                <a:latin typeface="Arial Narrow" pitchFamily="34" charset="0"/>
              </a:rPr>
              <a:t>Characteristics of DBS</a:t>
            </a:r>
          </a:p>
        </p:txBody>
      </p:sp>
      <p:sp>
        <p:nvSpPr>
          <p:cNvPr id="22532" name="Text Box 4"/>
          <p:cNvSpPr txBox="1">
            <a:spLocks noChangeArrowheads="1"/>
          </p:cNvSpPr>
          <p:nvPr/>
        </p:nvSpPr>
        <p:spPr bwMode="auto">
          <a:xfrm>
            <a:off x="611188" y="765175"/>
            <a:ext cx="8281987"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tx2"/>
              </a:buClr>
              <a:buFont typeface="Wingdings" pitchFamily="2" charset="2"/>
              <a:buChar char="ü"/>
            </a:pPr>
            <a:r>
              <a:rPr lang="en-US" altLang="zh-CN">
                <a:latin typeface="Arial Narrow" pitchFamily="34" charset="0"/>
              </a:rPr>
              <a:t>Complex data models are used to describe the characteristics of the data themselves and the links among data. </a:t>
            </a:r>
          </a:p>
          <a:p>
            <a:pPr algn="l">
              <a:spcBef>
                <a:spcPct val="30000"/>
              </a:spcBef>
              <a:buClr>
                <a:schemeClr val="tx2"/>
              </a:buClr>
              <a:buFont typeface="Wingdings" pitchFamily="2" charset="2"/>
              <a:buChar char="ü"/>
            </a:pPr>
            <a:r>
              <a:rPr lang="en-US" altLang="zh-CN">
                <a:latin typeface="Arial Narrow" pitchFamily="34" charset="0"/>
              </a:rPr>
              <a:t>Highly data independent. The logical structure and physical structure are totally different, which makes it possible for minimal impact on user’s logical structure when physical structure changes. </a:t>
            </a:r>
          </a:p>
          <a:p>
            <a:pPr algn="l">
              <a:spcBef>
                <a:spcPct val="30000"/>
              </a:spcBef>
              <a:buClr>
                <a:schemeClr val="tx2"/>
              </a:buClr>
              <a:buFont typeface="Wingdings" pitchFamily="2" charset="2"/>
              <a:buChar char="ü"/>
            </a:pPr>
            <a:r>
              <a:rPr lang="en-US" altLang="zh-CN">
                <a:latin typeface="Arial Narrow" pitchFamily="34" charset="0"/>
              </a:rPr>
              <a:t>Data can be shared, which makes it less redundant.</a:t>
            </a:r>
          </a:p>
          <a:p>
            <a:pPr algn="l">
              <a:spcBef>
                <a:spcPct val="30000"/>
              </a:spcBef>
              <a:buClr>
                <a:schemeClr val="tx2"/>
              </a:buClr>
              <a:buFont typeface="Wingdings" pitchFamily="2" charset="2"/>
              <a:buChar char="ü"/>
            </a:pPr>
            <a:r>
              <a:rPr lang="en-US" altLang="zh-CN">
                <a:latin typeface="Arial Narrow" pitchFamily="34" charset="0"/>
              </a:rPr>
              <a:t>Shorten the period of application development; Provide users with a convenient user interface, that is, access to DB  can be done by using simple languages or programs.</a:t>
            </a:r>
          </a:p>
          <a:p>
            <a:pPr algn="l">
              <a:spcBef>
                <a:spcPct val="30000"/>
              </a:spcBef>
              <a:buClr>
                <a:schemeClr val="tx2"/>
              </a:buClr>
              <a:buFont typeface="Wingdings" pitchFamily="2" charset="2"/>
              <a:buChar char="ü"/>
            </a:pPr>
            <a:r>
              <a:rPr lang="en-US" altLang="zh-CN">
                <a:latin typeface="Arial Narrow" pitchFamily="34" charset="0"/>
              </a:rPr>
              <a:t>Structured Data, which ensures the consistency of data.</a:t>
            </a:r>
          </a:p>
          <a:p>
            <a:pPr algn="l">
              <a:spcBef>
                <a:spcPct val="30000"/>
              </a:spcBef>
              <a:buClr>
                <a:schemeClr val="tx2"/>
              </a:buClr>
              <a:buFont typeface="Wingdings" pitchFamily="2" charset="2"/>
              <a:buChar char="ü"/>
            </a:pPr>
            <a:r>
              <a:rPr lang="en-US" altLang="zh-CN">
                <a:latin typeface="Arial Narrow" pitchFamily="34" charset="0"/>
              </a:rPr>
              <a:t>Integrated functions of data management and control, including security control, integrity control, concurrency control, and data recovery.</a:t>
            </a:r>
          </a:p>
        </p:txBody>
      </p:sp>
      <p:pic>
        <p:nvPicPr>
          <p:cNvPr id="225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blinds(vertical)">
                                      <p:cBhvr>
                                        <p:cTn id="7" dur="5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blinds(vertical)">
                                      <p:cBhvr>
                                        <p:cTn id="12" dur="500"/>
                                        <p:tgtEl>
                                          <p:spTgt spid="225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Effect transition="in" filter="blinds(vertical)">
                                      <p:cBhvr>
                                        <p:cTn id="17" dur="500"/>
                                        <p:tgtEl>
                                          <p:spTgt spid="225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2532">
                                            <p:txEl>
                                              <p:pRg st="3" end="3"/>
                                            </p:txEl>
                                          </p:spTgt>
                                        </p:tgtEl>
                                        <p:attrNameLst>
                                          <p:attrName>style.visibility</p:attrName>
                                        </p:attrNameLst>
                                      </p:cBhvr>
                                      <p:to>
                                        <p:strVal val="visible"/>
                                      </p:to>
                                    </p:set>
                                    <p:animEffect transition="in" filter="blinds(vertical)">
                                      <p:cBhvr>
                                        <p:cTn id="22" dur="500"/>
                                        <p:tgtEl>
                                          <p:spTgt spid="225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2532">
                                            <p:txEl>
                                              <p:pRg st="4" end="4"/>
                                            </p:txEl>
                                          </p:spTgt>
                                        </p:tgtEl>
                                        <p:attrNameLst>
                                          <p:attrName>style.visibility</p:attrName>
                                        </p:attrNameLst>
                                      </p:cBhvr>
                                      <p:to>
                                        <p:strVal val="visible"/>
                                      </p:to>
                                    </p:set>
                                    <p:animEffect transition="in" filter="blinds(vertical)">
                                      <p:cBhvr>
                                        <p:cTn id="27" dur="500"/>
                                        <p:tgtEl>
                                          <p:spTgt spid="2253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2532">
                                            <p:txEl>
                                              <p:pRg st="5" end="5"/>
                                            </p:txEl>
                                          </p:spTgt>
                                        </p:tgtEl>
                                        <p:attrNameLst>
                                          <p:attrName>style.visibility</p:attrName>
                                        </p:attrNameLst>
                                      </p:cBhvr>
                                      <p:to>
                                        <p:strVal val="visible"/>
                                      </p:to>
                                    </p:set>
                                    <p:animEffect transition="in" filter="blinds(vertical)">
                                      <p:cBhvr>
                                        <p:cTn id="32" dur="500"/>
                                        <p:tgtEl>
                                          <p:spTgt spid="22532">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1"/>
          <p:cNvSpPr>
            <a:spLocks noGrp="1"/>
          </p:cNvSpPr>
          <p:nvPr>
            <p:ph type="sldNum" sz="quarter" idx="10"/>
          </p:nvPr>
        </p:nvSpPr>
        <p:spPr/>
        <p:txBody>
          <a:bodyPr/>
          <a:lstStyle/>
          <a:p>
            <a:fld id="{73BD1A13-0274-46A7-A8A1-CCF19335B313}" type="slidenum">
              <a:rPr lang="en-US" altLang="zh-CN"/>
              <a:pPr/>
              <a:t>14</a:t>
            </a:fld>
            <a:endParaRPr lang="en-US" altLang="zh-CN"/>
          </a:p>
        </p:txBody>
      </p:sp>
      <p:sp>
        <p:nvSpPr>
          <p:cNvPr id="54274" name="Text Box 1026"/>
          <p:cNvSpPr txBox="1">
            <a:spLocks noChangeArrowheads="1"/>
          </p:cNvSpPr>
          <p:nvPr/>
        </p:nvSpPr>
        <p:spPr bwMode="auto">
          <a:xfrm>
            <a:off x="533400" y="762000"/>
            <a:ext cx="83597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Font typeface="Wingdings" pitchFamily="2" charset="2"/>
              <a:buNone/>
            </a:pPr>
            <a:r>
              <a:rPr kumimoji="0" lang="en-US" altLang="zh-CN" dirty="0">
                <a:solidFill>
                  <a:schemeClr val="folHlink"/>
                </a:solidFill>
                <a:latin typeface="Arial Narrow" pitchFamily="34" charset="0"/>
                <a:ea typeface="楷体_GB2312" pitchFamily="49" charset="-122"/>
              </a:rPr>
              <a:t>◆</a:t>
            </a:r>
            <a:r>
              <a:rPr lang="en-US" altLang="zh-CN" dirty="0">
                <a:latin typeface="Arial Narrow" pitchFamily="34" charset="0"/>
              </a:rPr>
              <a:t>Development of data processing</a:t>
            </a:r>
          </a:p>
          <a:p>
            <a:pPr algn="l">
              <a:spcBef>
                <a:spcPct val="20000"/>
              </a:spcBef>
              <a:buClr>
                <a:srgbClr val="ECB51A"/>
              </a:buClr>
              <a:buFont typeface="Wingdings" pitchFamily="2" charset="2"/>
              <a:buNone/>
            </a:pPr>
            <a:r>
              <a:rPr lang="en-US" altLang="zh-CN" dirty="0">
                <a:latin typeface="Arial Narrow" pitchFamily="34" charset="0"/>
              </a:rPr>
              <a:t>Artificial Management </a:t>
            </a:r>
            <a:r>
              <a:rPr lang="en-US" altLang="zh-CN" dirty="0">
                <a:latin typeface="Arial Narrow" pitchFamily="34" charset="0"/>
                <a:cs typeface="Times New Roman" pitchFamily="18" charset="0"/>
              </a:rPr>
              <a:t>→ </a:t>
            </a:r>
            <a:r>
              <a:rPr lang="en-US" altLang="zh-CN" dirty="0">
                <a:latin typeface="Arial Narrow" pitchFamily="34" charset="0"/>
              </a:rPr>
              <a:t>File Systems </a:t>
            </a:r>
            <a:r>
              <a:rPr lang="en-US" altLang="zh-CN" dirty="0">
                <a:latin typeface="Arial Narrow" pitchFamily="34" charset="0"/>
                <a:cs typeface="Times New Roman" pitchFamily="18" charset="0"/>
              </a:rPr>
              <a:t>→ </a:t>
            </a:r>
            <a:r>
              <a:rPr lang="en-US" altLang="zh-CN" dirty="0">
                <a:latin typeface="Arial Narrow" pitchFamily="34" charset="0"/>
              </a:rPr>
              <a:t>Database Systems</a:t>
            </a:r>
          </a:p>
        </p:txBody>
      </p:sp>
      <p:sp>
        <p:nvSpPr>
          <p:cNvPr id="54275" name="Rectangle 1027"/>
          <p:cNvSpPr>
            <a:spLocks noGrp="1" noChangeArrowheads="1"/>
          </p:cNvSpPr>
          <p:nvPr>
            <p:ph type="title" idx="4294967295"/>
          </p:nvPr>
        </p:nvSpPr>
        <p:spPr/>
        <p:txBody>
          <a:bodyPr/>
          <a:lstStyle/>
          <a:p>
            <a:r>
              <a:rPr lang="en-US" altLang="zh-CN">
                <a:latin typeface="Arial Narrow" pitchFamily="34" charset="0"/>
              </a:rPr>
              <a:t>Conclusion</a:t>
            </a:r>
          </a:p>
        </p:txBody>
      </p:sp>
      <p:pic>
        <p:nvPicPr>
          <p:cNvPr id="54276" name="Picture 1028"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45238"/>
            <a:ext cx="479425" cy="4683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4277" name="Group 1029"/>
          <p:cNvGraphicFramePr>
            <a:graphicFrameLocks noGrp="1"/>
          </p:cNvGraphicFramePr>
          <p:nvPr>
            <p:extLst>
              <p:ext uri="{D42A27DB-BD31-4B8C-83A1-F6EECF244321}">
                <p14:modId xmlns:p14="http://schemas.microsoft.com/office/powerpoint/2010/main" val="3028586006"/>
              </p:ext>
            </p:extLst>
          </p:nvPr>
        </p:nvGraphicFramePr>
        <p:xfrm>
          <a:off x="609600" y="1654175"/>
          <a:ext cx="8305800" cy="4655186"/>
        </p:xfrm>
        <a:graphic>
          <a:graphicData uri="http://schemas.openxmlformats.org/drawingml/2006/table">
            <a:tbl>
              <a:tblPr/>
              <a:tblGrid>
                <a:gridCol w="1566863"/>
                <a:gridCol w="2351087"/>
                <a:gridCol w="2178050"/>
                <a:gridCol w="2209800"/>
              </a:tblGrid>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folHlink"/>
                          </a:solidFill>
                          <a:effectLst/>
                          <a:latin typeface="Arial Narrow" pitchFamily="34" charset="0"/>
                          <a:ea typeface="宋体" pitchFamily="2" charset="-122"/>
                        </a:rPr>
                        <a:t>Artificial Management </a:t>
                      </a:r>
                      <a:endParaRPr kumimoji="1" lang="zh-CN" altLang="en-US" sz="2000" b="1" i="0" u="none" strike="noStrike" cap="none" normalizeH="0" baseline="0" dirty="0" smtClean="0">
                        <a:ln>
                          <a:noFill/>
                        </a:ln>
                        <a:solidFill>
                          <a:schemeClr val="folHlink"/>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folHlink"/>
                          </a:solidFill>
                          <a:effectLst/>
                          <a:latin typeface="Arial Narrow" pitchFamily="34" charset="0"/>
                          <a:ea typeface="宋体" pitchFamily="2" charset="-122"/>
                        </a:rPr>
                        <a:t>File Systems</a:t>
                      </a:r>
                      <a:endParaRPr kumimoji="1" lang="zh-CN" altLang="en-US" sz="2000" b="1" i="0" u="none" strike="noStrike" cap="none" normalizeH="0" baseline="0" dirty="0" smtClean="0">
                        <a:ln>
                          <a:noFill/>
                        </a:ln>
                        <a:solidFill>
                          <a:schemeClr val="folHlink"/>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folHlink"/>
                          </a:solidFill>
                          <a:effectLst/>
                          <a:latin typeface="Arial Narrow" pitchFamily="34" charset="0"/>
                          <a:ea typeface="宋体" pitchFamily="2" charset="-122"/>
                        </a:rPr>
                        <a:t>Database Systems</a:t>
                      </a:r>
                      <a:endParaRPr kumimoji="1" lang="zh-CN" altLang="en-US" sz="2000" b="1" i="0" u="none" strike="noStrike" cap="none" normalizeH="0" baseline="0" dirty="0" smtClean="0">
                        <a:ln>
                          <a:noFill/>
                        </a:ln>
                        <a:solidFill>
                          <a:schemeClr val="folHlink"/>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folHlink"/>
                          </a:solidFill>
                          <a:effectLst/>
                          <a:latin typeface="Arial Narrow" pitchFamily="34" charset="0"/>
                          <a:ea typeface="宋体" pitchFamily="2" charset="-122"/>
                        </a:rPr>
                        <a:t>计算机</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folHlink"/>
                          </a:solidFill>
                          <a:effectLst/>
                          <a:latin typeface="Arial Narrow" pitchFamily="34" charset="0"/>
                          <a:ea typeface="宋体" pitchFamily="2" charset="-122"/>
                        </a:rPr>
                        <a:t>存储设备</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folHlink"/>
                          </a:solidFill>
                          <a:effectLst/>
                          <a:latin typeface="Arial Narrow" pitchFamily="34" charset="0"/>
                          <a:ea typeface="宋体" pitchFamily="2" charset="-122"/>
                        </a:rPr>
                        <a:t>软件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folHlink"/>
                          </a:solidFill>
                          <a:effectLst/>
                          <a:latin typeface="Arial Narrow" pitchFamily="34" charset="0"/>
                          <a:ea typeface="宋体" pitchFamily="2" charset="-122"/>
                        </a:rPr>
                        <a:t>数据处理</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folHlink"/>
                          </a:solidFill>
                          <a:effectLst/>
                          <a:latin typeface="Arial Narrow" pitchFamily="34" charset="0"/>
                          <a:ea typeface="宋体" pitchFamily="2" charset="-122"/>
                        </a:rPr>
                        <a:t>数据管理</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folHlink"/>
                          </a:solidFill>
                          <a:effectLst/>
                          <a:latin typeface="Arial Narrow" pitchFamily="34" charset="0"/>
                          <a:ea typeface="宋体" pitchFamily="2" charset="-122"/>
                        </a:rPr>
                        <a:t>数据独立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folHlink"/>
                          </a:solidFill>
                          <a:effectLst/>
                          <a:latin typeface="Arial Narrow" pitchFamily="34" charset="0"/>
                          <a:ea typeface="宋体" pitchFamily="2" charset="-122"/>
                        </a:rPr>
                        <a:t>数据共享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folHlink"/>
                          </a:solidFill>
                          <a:effectLst/>
                          <a:latin typeface="Arial Narrow" pitchFamily="34" charset="0"/>
                          <a:ea typeface="宋体" pitchFamily="2" charset="-122"/>
                        </a:rPr>
                        <a:t>数据冗余与一致性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dirty="0" smtClean="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25" name="Rectangle 1077"/>
          <p:cNvSpPr>
            <a:spLocks noChangeArrowheads="1"/>
          </p:cNvSpPr>
          <p:nvPr/>
        </p:nvSpPr>
        <p:spPr bwMode="auto">
          <a:xfrm>
            <a:off x="2587625" y="21336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Arial Narrow" pitchFamily="34" charset="0"/>
              </a:rPr>
              <a:t>科学计算</a:t>
            </a:r>
          </a:p>
        </p:txBody>
      </p:sp>
      <p:sp>
        <p:nvSpPr>
          <p:cNvPr id="54326" name="Rectangle 1078"/>
          <p:cNvSpPr>
            <a:spLocks noChangeArrowheads="1"/>
          </p:cNvSpPr>
          <p:nvPr/>
        </p:nvSpPr>
        <p:spPr bwMode="auto">
          <a:xfrm>
            <a:off x="2128838" y="2590800"/>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Arial Narrow" pitchFamily="34" charset="0"/>
              </a:rPr>
              <a:t>无直接存取设备</a:t>
            </a:r>
          </a:p>
        </p:txBody>
      </p:sp>
      <p:sp>
        <p:nvSpPr>
          <p:cNvPr id="54327" name="Rectangle 1079"/>
          <p:cNvSpPr>
            <a:spLocks noChangeArrowheads="1"/>
          </p:cNvSpPr>
          <p:nvPr/>
        </p:nvSpPr>
        <p:spPr bwMode="auto">
          <a:xfrm>
            <a:off x="2359025" y="30480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无操作系统</a:t>
            </a:r>
          </a:p>
        </p:txBody>
      </p:sp>
      <p:sp>
        <p:nvSpPr>
          <p:cNvPr id="54328" name="Rectangle 1080"/>
          <p:cNvSpPr>
            <a:spLocks noChangeArrowheads="1"/>
          </p:cNvSpPr>
          <p:nvPr/>
        </p:nvSpPr>
        <p:spPr bwMode="auto">
          <a:xfrm>
            <a:off x="2665413" y="35052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批处理</a:t>
            </a:r>
          </a:p>
        </p:txBody>
      </p:sp>
      <p:sp>
        <p:nvSpPr>
          <p:cNvPr id="54329" name="Rectangle 1081"/>
          <p:cNvSpPr>
            <a:spLocks noChangeArrowheads="1"/>
          </p:cNvSpPr>
          <p:nvPr/>
        </p:nvSpPr>
        <p:spPr bwMode="auto">
          <a:xfrm>
            <a:off x="2281238" y="4038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无专用的软件</a:t>
            </a:r>
          </a:p>
        </p:txBody>
      </p:sp>
      <p:sp>
        <p:nvSpPr>
          <p:cNvPr id="54330" name="Rectangle 1082"/>
          <p:cNvSpPr>
            <a:spLocks noChangeArrowheads="1"/>
          </p:cNvSpPr>
          <p:nvPr/>
        </p:nvSpPr>
        <p:spPr bwMode="auto">
          <a:xfrm>
            <a:off x="2741613" y="45720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不独立</a:t>
            </a:r>
          </a:p>
        </p:txBody>
      </p:sp>
      <p:sp>
        <p:nvSpPr>
          <p:cNvPr id="54331" name="Rectangle 1083"/>
          <p:cNvSpPr>
            <a:spLocks noChangeArrowheads="1"/>
          </p:cNvSpPr>
          <p:nvPr/>
        </p:nvSpPr>
        <p:spPr bwMode="auto">
          <a:xfrm>
            <a:off x="4873625" y="21336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信息管理</a:t>
            </a:r>
          </a:p>
        </p:txBody>
      </p:sp>
      <p:sp>
        <p:nvSpPr>
          <p:cNvPr id="54332" name="Rectangle 1084"/>
          <p:cNvSpPr>
            <a:spLocks noChangeArrowheads="1"/>
          </p:cNvSpPr>
          <p:nvPr/>
        </p:nvSpPr>
        <p:spPr bwMode="auto">
          <a:xfrm>
            <a:off x="5481638" y="2590800"/>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有直接存储设备</a:t>
            </a:r>
          </a:p>
        </p:txBody>
      </p:sp>
      <p:sp>
        <p:nvSpPr>
          <p:cNvPr id="54333" name="Rectangle 1085"/>
          <p:cNvSpPr>
            <a:spLocks noChangeArrowheads="1"/>
          </p:cNvSpPr>
          <p:nvPr/>
        </p:nvSpPr>
        <p:spPr bwMode="auto">
          <a:xfrm>
            <a:off x="4945063" y="3048000"/>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有操作系统和高级语言</a:t>
            </a:r>
          </a:p>
        </p:txBody>
      </p:sp>
      <p:sp>
        <p:nvSpPr>
          <p:cNvPr id="54334" name="Rectangle 1086"/>
          <p:cNvSpPr>
            <a:spLocks noChangeArrowheads="1"/>
          </p:cNvSpPr>
          <p:nvPr/>
        </p:nvSpPr>
        <p:spPr bwMode="auto">
          <a:xfrm>
            <a:off x="5251450" y="35052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批处理和联机处理</a:t>
            </a:r>
          </a:p>
        </p:txBody>
      </p:sp>
      <p:sp>
        <p:nvSpPr>
          <p:cNvPr id="54335" name="Rectangle 1087"/>
          <p:cNvSpPr>
            <a:spLocks noChangeArrowheads="1"/>
          </p:cNvSpPr>
          <p:nvPr/>
        </p:nvSpPr>
        <p:spPr bwMode="auto">
          <a:xfrm>
            <a:off x="4797425" y="40386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文件系统</a:t>
            </a:r>
          </a:p>
        </p:txBody>
      </p:sp>
      <p:sp>
        <p:nvSpPr>
          <p:cNvPr id="54336" name="Rectangle 1088"/>
          <p:cNvSpPr>
            <a:spLocks noChangeArrowheads="1"/>
          </p:cNvSpPr>
          <p:nvPr/>
        </p:nvSpPr>
        <p:spPr bwMode="auto">
          <a:xfrm>
            <a:off x="4567238" y="45720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有一定独立性</a:t>
            </a:r>
          </a:p>
        </p:txBody>
      </p:sp>
      <p:sp>
        <p:nvSpPr>
          <p:cNvPr id="54337" name="Rectangle 1089"/>
          <p:cNvSpPr>
            <a:spLocks noChangeArrowheads="1"/>
          </p:cNvSpPr>
          <p:nvPr/>
        </p:nvSpPr>
        <p:spPr bwMode="auto">
          <a:xfrm>
            <a:off x="3960813" y="50292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不共享</a:t>
            </a:r>
          </a:p>
        </p:txBody>
      </p:sp>
      <p:sp>
        <p:nvSpPr>
          <p:cNvPr id="54338" name="Rectangle 1090"/>
          <p:cNvSpPr>
            <a:spLocks noChangeArrowheads="1"/>
          </p:cNvSpPr>
          <p:nvPr/>
        </p:nvSpPr>
        <p:spPr bwMode="auto">
          <a:xfrm>
            <a:off x="2813050" y="5638800"/>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冗余度大、一致性差</a:t>
            </a:r>
          </a:p>
        </p:txBody>
      </p:sp>
      <p:sp>
        <p:nvSpPr>
          <p:cNvPr id="54339" name="Rectangle 1091"/>
          <p:cNvSpPr>
            <a:spLocks noChangeArrowheads="1"/>
          </p:cNvSpPr>
          <p:nvPr/>
        </p:nvSpPr>
        <p:spPr bwMode="auto">
          <a:xfrm>
            <a:off x="6854825" y="21336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Arial Narrow" pitchFamily="34" charset="0"/>
              </a:rPr>
              <a:t>庞大数据量</a:t>
            </a:r>
          </a:p>
        </p:txBody>
      </p:sp>
      <p:sp>
        <p:nvSpPr>
          <p:cNvPr id="54340" name="Rectangle 1092"/>
          <p:cNvSpPr>
            <a:spLocks noChangeArrowheads="1"/>
          </p:cNvSpPr>
          <p:nvPr/>
        </p:nvSpPr>
        <p:spPr bwMode="auto">
          <a:xfrm>
            <a:off x="6624638" y="4038600"/>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数据库管理系统</a:t>
            </a:r>
          </a:p>
        </p:txBody>
      </p:sp>
      <p:sp>
        <p:nvSpPr>
          <p:cNvPr id="54341" name="Rectangle 1093"/>
          <p:cNvSpPr>
            <a:spLocks noChangeArrowheads="1"/>
          </p:cNvSpPr>
          <p:nvPr/>
        </p:nvSpPr>
        <p:spPr bwMode="auto">
          <a:xfrm>
            <a:off x="7127875" y="50292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共享性高</a:t>
            </a:r>
          </a:p>
        </p:txBody>
      </p:sp>
      <p:sp>
        <p:nvSpPr>
          <p:cNvPr id="54342" name="Rectangle 1094"/>
          <p:cNvSpPr>
            <a:spLocks noChangeArrowheads="1"/>
          </p:cNvSpPr>
          <p:nvPr/>
        </p:nvSpPr>
        <p:spPr bwMode="auto">
          <a:xfrm>
            <a:off x="6629400" y="5502275"/>
            <a:ext cx="2257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a:latin typeface="Arial Narrow" pitchFamily="34" charset="0"/>
              </a:rPr>
              <a:t>冗余少，有数据控制功能</a:t>
            </a:r>
          </a:p>
        </p:txBody>
      </p:sp>
      <p:sp>
        <p:nvSpPr>
          <p:cNvPr id="54343" name="Rectangle 1095"/>
          <p:cNvSpPr>
            <a:spLocks noChangeArrowheads="1"/>
          </p:cNvSpPr>
          <p:nvPr/>
        </p:nvSpPr>
        <p:spPr bwMode="auto">
          <a:xfrm>
            <a:off x="7083425" y="45720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独立性高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blinds(vertical)">
                                      <p:cBhvr>
                                        <p:cTn id="7" dur="500"/>
                                        <p:tgtEl>
                                          <p:spTgt spid="542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4274">
                                            <p:txEl>
                                              <p:pRg st="1" end="1"/>
                                            </p:txEl>
                                          </p:spTgt>
                                        </p:tgtEl>
                                        <p:attrNameLst>
                                          <p:attrName>style.visibility</p:attrName>
                                        </p:attrNameLst>
                                      </p:cBhvr>
                                      <p:to>
                                        <p:strVal val="visible"/>
                                      </p:to>
                                    </p:set>
                                    <p:animEffect transition="in" filter="blinds(vertical)">
                                      <p:cBhvr>
                                        <p:cTn id="12" dur="500"/>
                                        <p:tgtEl>
                                          <p:spTgt spid="542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box(in)">
                                      <p:cBhvr>
                                        <p:cTn id="17" dur="500"/>
                                        <p:tgtEl>
                                          <p:spTgt spid="542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325"/>
                                        </p:tgtEl>
                                        <p:attrNameLst>
                                          <p:attrName>style.visibility</p:attrName>
                                        </p:attrNameLst>
                                      </p:cBhvr>
                                      <p:to>
                                        <p:strVal val="visible"/>
                                      </p:to>
                                    </p:set>
                                    <p:animEffect transition="in" filter="box(in)">
                                      <p:cBhvr>
                                        <p:cTn id="22" dur="500"/>
                                        <p:tgtEl>
                                          <p:spTgt spid="54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4326"/>
                                        </p:tgtEl>
                                        <p:attrNameLst>
                                          <p:attrName>style.visibility</p:attrName>
                                        </p:attrNameLst>
                                      </p:cBhvr>
                                      <p:to>
                                        <p:strVal val="visible"/>
                                      </p:to>
                                    </p:set>
                                    <p:animEffect transition="in" filter="box(in)">
                                      <p:cBhvr>
                                        <p:cTn id="27" dur="500"/>
                                        <p:tgtEl>
                                          <p:spTgt spid="543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4327"/>
                                        </p:tgtEl>
                                        <p:attrNameLst>
                                          <p:attrName>style.visibility</p:attrName>
                                        </p:attrNameLst>
                                      </p:cBhvr>
                                      <p:to>
                                        <p:strVal val="visible"/>
                                      </p:to>
                                    </p:set>
                                    <p:animEffect transition="in" filter="box(in)">
                                      <p:cBhvr>
                                        <p:cTn id="32" dur="500"/>
                                        <p:tgtEl>
                                          <p:spTgt spid="54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4328"/>
                                        </p:tgtEl>
                                        <p:attrNameLst>
                                          <p:attrName>style.visibility</p:attrName>
                                        </p:attrNameLst>
                                      </p:cBhvr>
                                      <p:to>
                                        <p:strVal val="visible"/>
                                      </p:to>
                                    </p:set>
                                    <p:animEffect transition="in" filter="box(in)">
                                      <p:cBhvr>
                                        <p:cTn id="37" dur="500"/>
                                        <p:tgtEl>
                                          <p:spTgt spid="543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4329"/>
                                        </p:tgtEl>
                                        <p:attrNameLst>
                                          <p:attrName>style.visibility</p:attrName>
                                        </p:attrNameLst>
                                      </p:cBhvr>
                                      <p:to>
                                        <p:strVal val="visible"/>
                                      </p:to>
                                    </p:set>
                                    <p:animEffect transition="in" filter="box(in)">
                                      <p:cBhvr>
                                        <p:cTn id="42" dur="500"/>
                                        <p:tgtEl>
                                          <p:spTgt spid="54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4330"/>
                                        </p:tgtEl>
                                        <p:attrNameLst>
                                          <p:attrName>style.visibility</p:attrName>
                                        </p:attrNameLst>
                                      </p:cBhvr>
                                      <p:to>
                                        <p:strVal val="visible"/>
                                      </p:to>
                                    </p:set>
                                    <p:animEffect transition="in" filter="box(in)">
                                      <p:cBhvr>
                                        <p:cTn id="47" dur="500"/>
                                        <p:tgtEl>
                                          <p:spTgt spid="54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4337"/>
                                        </p:tgtEl>
                                        <p:attrNameLst>
                                          <p:attrName>style.visibility</p:attrName>
                                        </p:attrNameLst>
                                      </p:cBhvr>
                                      <p:to>
                                        <p:strVal val="visible"/>
                                      </p:to>
                                    </p:set>
                                    <p:animEffect transition="in" filter="box(in)">
                                      <p:cBhvr>
                                        <p:cTn id="52" dur="500"/>
                                        <p:tgtEl>
                                          <p:spTgt spid="543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4338"/>
                                        </p:tgtEl>
                                        <p:attrNameLst>
                                          <p:attrName>style.visibility</p:attrName>
                                        </p:attrNameLst>
                                      </p:cBhvr>
                                      <p:to>
                                        <p:strVal val="visible"/>
                                      </p:to>
                                    </p:set>
                                    <p:animEffect transition="in" filter="box(in)">
                                      <p:cBhvr>
                                        <p:cTn id="57" dur="500"/>
                                        <p:tgtEl>
                                          <p:spTgt spid="543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54331"/>
                                        </p:tgtEl>
                                        <p:attrNameLst>
                                          <p:attrName>style.visibility</p:attrName>
                                        </p:attrNameLst>
                                      </p:cBhvr>
                                      <p:to>
                                        <p:strVal val="visible"/>
                                      </p:to>
                                    </p:set>
                                    <p:animEffect transition="in" filter="box(in)">
                                      <p:cBhvr>
                                        <p:cTn id="62" dur="500"/>
                                        <p:tgtEl>
                                          <p:spTgt spid="5433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54332"/>
                                        </p:tgtEl>
                                        <p:attrNameLst>
                                          <p:attrName>style.visibility</p:attrName>
                                        </p:attrNameLst>
                                      </p:cBhvr>
                                      <p:to>
                                        <p:strVal val="visible"/>
                                      </p:to>
                                    </p:set>
                                    <p:animEffect transition="in" filter="box(in)">
                                      <p:cBhvr>
                                        <p:cTn id="67" dur="500"/>
                                        <p:tgtEl>
                                          <p:spTgt spid="5433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54333"/>
                                        </p:tgtEl>
                                        <p:attrNameLst>
                                          <p:attrName>style.visibility</p:attrName>
                                        </p:attrNameLst>
                                      </p:cBhvr>
                                      <p:to>
                                        <p:strVal val="visible"/>
                                      </p:to>
                                    </p:set>
                                    <p:animEffect transition="in" filter="box(in)">
                                      <p:cBhvr>
                                        <p:cTn id="72" dur="500"/>
                                        <p:tgtEl>
                                          <p:spTgt spid="5433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54334"/>
                                        </p:tgtEl>
                                        <p:attrNameLst>
                                          <p:attrName>style.visibility</p:attrName>
                                        </p:attrNameLst>
                                      </p:cBhvr>
                                      <p:to>
                                        <p:strVal val="visible"/>
                                      </p:to>
                                    </p:set>
                                    <p:animEffect transition="in" filter="box(in)">
                                      <p:cBhvr>
                                        <p:cTn id="77" dur="500"/>
                                        <p:tgtEl>
                                          <p:spTgt spid="5433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54335"/>
                                        </p:tgtEl>
                                        <p:attrNameLst>
                                          <p:attrName>style.visibility</p:attrName>
                                        </p:attrNameLst>
                                      </p:cBhvr>
                                      <p:to>
                                        <p:strVal val="visible"/>
                                      </p:to>
                                    </p:set>
                                    <p:animEffect transition="in" filter="box(in)">
                                      <p:cBhvr>
                                        <p:cTn id="82" dur="500"/>
                                        <p:tgtEl>
                                          <p:spTgt spid="5433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54336"/>
                                        </p:tgtEl>
                                        <p:attrNameLst>
                                          <p:attrName>style.visibility</p:attrName>
                                        </p:attrNameLst>
                                      </p:cBhvr>
                                      <p:to>
                                        <p:strVal val="visible"/>
                                      </p:to>
                                    </p:set>
                                    <p:animEffect transition="in" filter="box(in)">
                                      <p:cBhvr>
                                        <p:cTn id="87" dur="500"/>
                                        <p:tgtEl>
                                          <p:spTgt spid="5433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54339"/>
                                        </p:tgtEl>
                                        <p:attrNameLst>
                                          <p:attrName>style.visibility</p:attrName>
                                        </p:attrNameLst>
                                      </p:cBhvr>
                                      <p:to>
                                        <p:strVal val="visible"/>
                                      </p:to>
                                    </p:set>
                                    <p:animEffect transition="in" filter="box(in)">
                                      <p:cBhvr>
                                        <p:cTn id="92" dur="500"/>
                                        <p:tgtEl>
                                          <p:spTgt spid="5433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54340"/>
                                        </p:tgtEl>
                                        <p:attrNameLst>
                                          <p:attrName>style.visibility</p:attrName>
                                        </p:attrNameLst>
                                      </p:cBhvr>
                                      <p:to>
                                        <p:strVal val="visible"/>
                                      </p:to>
                                    </p:set>
                                    <p:animEffect transition="in" filter="box(in)">
                                      <p:cBhvr>
                                        <p:cTn id="97" dur="500"/>
                                        <p:tgtEl>
                                          <p:spTgt spid="5434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54343"/>
                                        </p:tgtEl>
                                        <p:attrNameLst>
                                          <p:attrName>style.visibility</p:attrName>
                                        </p:attrNameLst>
                                      </p:cBhvr>
                                      <p:to>
                                        <p:strVal val="visible"/>
                                      </p:to>
                                    </p:set>
                                    <p:animEffect transition="in" filter="box(in)">
                                      <p:cBhvr>
                                        <p:cTn id="102" dur="500"/>
                                        <p:tgtEl>
                                          <p:spTgt spid="5434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54341"/>
                                        </p:tgtEl>
                                        <p:attrNameLst>
                                          <p:attrName>style.visibility</p:attrName>
                                        </p:attrNameLst>
                                      </p:cBhvr>
                                      <p:to>
                                        <p:strVal val="visible"/>
                                      </p:to>
                                    </p:set>
                                    <p:animEffect transition="in" filter="box(in)">
                                      <p:cBhvr>
                                        <p:cTn id="107" dur="500"/>
                                        <p:tgtEl>
                                          <p:spTgt spid="5434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54342"/>
                                        </p:tgtEl>
                                        <p:attrNameLst>
                                          <p:attrName>style.visibility</p:attrName>
                                        </p:attrNameLst>
                                      </p:cBhvr>
                                      <p:to>
                                        <p:strVal val="visible"/>
                                      </p:to>
                                    </p:set>
                                    <p:animEffect transition="in" filter="box(in)">
                                      <p:cBhvr>
                                        <p:cTn id="112" dur="500"/>
                                        <p:tgtEl>
                                          <p:spTgt spid="54342"/>
                                        </p:tgtEl>
                                      </p:cBhvr>
                                    </p:animEffect>
                                  </p:childTnLst>
                                </p:cTn>
                              </p:par>
                            </p:childTnLst>
                          </p:cTn>
                        </p:par>
                        <p:par>
                          <p:cTn id="113" fill="hold" nodeType="afterGroup">
                            <p:stCondLst>
                              <p:cond delay="500"/>
                            </p:stCondLst>
                            <p:childTnLst>
                              <p:par>
                                <p:cTn id="114" presetID="2" presetClass="entr" presetSubtype="8" fill="hold" nodeType="afterEffect">
                                  <p:stCondLst>
                                    <p:cond delay="0"/>
                                  </p:stCondLst>
                                  <p:childTnLst>
                                    <p:set>
                                      <p:cBhvr>
                                        <p:cTn id="115" dur="1" fill="hold">
                                          <p:stCondLst>
                                            <p:cond delay="0"/>
                                          </p:stCondLst>
                                        </p:cTn>
                                        <p:tgtEl>
                                          <p:spTgt spid="54276"/>
                                        </p:tgtEl>
                                        <p:attrNameLst>
                                          <p:attrName>style.visibility</p:attrName>
                                        </p:attrNameLst>
                                      </p:cBhvr>
                                      <p:to>
                                        <p:strVal val="visible"/>
                                      </p:to>
                                    </p:set>
                                    <p:anim calcmode="lin" valueType="num">
                                      <p:cBhvr additive="base">
                                        <p:cTn id="116" dur="500" fill="hold"/>
                                        <p:tgtEl>
                                          <p:spTgt spid="54276"/>
                                        </p:tgtEl>
                                        <p:attrNameLst>
                                          <p:attrName>ppt_x</p:attrName>
                                        </p:attrNameLst>
                                      </p:cBhvr>
                                      <p:tavLst>
                                        <p:tav tm="0">
                                          <p:val>
                                            <p:strVal val="0-#ppt_w/2"/>
                                          </p:val>
                                        </p:tav>
                                        <p:tav tm="100000">
                                          <p:val>
                                            <p:strVal val="#ppt_x"/>
                                          </p:val>
                                        </p:tav>
                                      </p:tavLst>
                                    </p:anim>
                                    <p:anim calcmode="lin" valueType="num">
                                      <p:cBhvr additive="base">
                                        <p:cTn id="117"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autoUpdateAnimBg="0"/>
      <p:bldP spid="54325" grpId="0" autoUpdateAnimBg="0"/>
      <p:bldP spid="54326" grpId="0" autoUpdateAnimBg="0"/>
      <p:bldP spid="54327" grpId="0" autoUpdateAnimBg="0"/>
      <p:bldP spid="54328" grpId="0" autoUpdateAnimBg="0"/>
      <p:bldP spid="54329" grpId="0" autoUpdateAnimBg="0"/>
      <p:bldP spid="54330" grpId="0" autoUpdateAnimBg="0"/>
      <p:bldP spid="54331" grpId="0" autoUpdateAnimBg="0"/>
      <p:bldP spid="54332" grpId="0" autoUpdateAnimBg="0"/>
      <p:bldP spid="54333" grpId="0" autoUpdateAnimBg="0"/>
      <p:bldP spid="54334" grpId="0" autoUpdateAnimBg="0"/>
      <p:bldP spid="54335" grpId="0" autoUpdateAnimBg="0"/>
      <p:bldP spid="54336" grpId="0" autoUpdateAnimBg="0"/>
      <p:bldP spid="54337" grpId="0" autoUpdateAnimBg="0"/>
      <p:bldP spid="54338" grpId="0" autoUpdateAnimBg="0"/>
      <p:bldP spid="54339" grpId="0" autoUpdateAnimBg="0"/>
      <p:bldP spid="54340" grpId="0" autoUpdateAnimBg="0"/>
      <p:bldP spid="54341" grpId="0" autoUpdateAnimBg="0"/>
      <p:bldP spid="54342" grpId="0" autoUpdateAnimBg="0"/>
      <p:bldP spid="5434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4713EA0-5DB4-40F3-ABCD-1A569FAB0241}" type="slidenum">
              <a:rPr lang="en-US" altLang="zh-CN"/>
              <a:pPr/>
              <a:t>15</a:t>
            </a:fld>
            <a:endParaRPr lang="en-US" altLang="zh-CN"/>
          </a:p>
        </p:txBody>
      </p:sp>
      <p:sp>
        <p:nvSpPr>
          <p:cNvPr id="47106" name="Rectangle 2"/>
          <p:cNvSpPr>
            <a:spLocks noGrp="1" noChangeArrowheads="1"/>
          </p:cNvSpPr>
          <p:nvPr>
            <p:ph type="title"/>
          </p:nvPr>
        </p:nvSpPr>
        <p:spPr/>
        <p:txBody>
          <a:bodyPr/>
          <a:lstStyle/>
          <a:p>
            <a:r>
              <a:rPr lang="en-US" altLang="zh-CN" sz="4000">
                <a:latin typeface="Arial Narrow" pitchFamily="34" charset="0"/>
              </a:rPr>
              <a:t>The Evolution of DBS</a:t>
            </a:r>
          </a:p>
        </p:txBody>
      </p:sp>
      <p:sp>
        <p:nvSpPr>
          <p:cNvPr id="47108" name="Text Box 4"/>
          <p:cNvSpPr txBox="1">
            <a:spLocks noChangeArrowheads="1"/>
          </p:cNvSpPr>
          <p:nvPr/>
        </p:nvSpPr>
        <p:spPr bwMode="auto">
          <a:xfrm>
            <a:off x="539750" y="765175"/>
            <a:ext cx="8424863"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a:latin typeface="Arial Narrow" pitchFamily="34" charset="0"/>
              </a:rPr>
              <a:t>Data model is the core and foundation of database systems. So, according to the data model development process, the development of database system has also gone through </a:t>
            </a:r>
            <a:r>
              <a:rPr lang="en-US" altLang="zh-CN">
                <a:solidFill>
                  <a:schemeClr val="hlink"/>
                </a:solidFill>
                <a:latin typeface="Arial Narrow" pitchFamily="34" charset="0"/>
              </a:rPr>
              <a:t>three</a:t>
            </a:r>
            <a:r>
              <a:rPr lang="en-US" altLang="zh-CN">
                <a:latin typeface="Arial Narrow" pitchFamily="34" charset="0"/>
              </a:rPr>
              <a:t> stages.</a:t>
            </a:r>
          </a:p>
          <a:p>
            <a:pPr algn="l">
              <a:spcBef>
                <a:spcPct val="30000"/>
              </a:spcBef>
              <a:buClr>
                <a:schemeClr val="hlink"/>
              </a:buClr>
              <a:buFont typeface="Wingdings" pitchFamily="2" charset="2"/>
              <a:buChar char="v"/>
            </a:pPr>
            <a:r>
              <a:rPr lang="en-US" altLang="zh-CN">
                <a:latin typeface="Arial Narrow" pitchFamily="34" charset="0"/>
              </a:rPr>
              <a:t>First-generation of database systems was developed in the late 1960s. </a:t>
            </a:r>
          </a:p>
          <a:p>
            <a:pPr algn="l">
              <a:spcBef>
                <a:spcPct val="30000"/>
              </a:spcBef>
              <a:buClr>
                <a:schemeClr val="hlink"/>
              </a:buClr>
              <a:buFont typeface="Wingdings" pitchFamily="2" charset="2"/>
              <a:buNone/>
            </a:pPr>
            <a:r>
              <a:rPr lang="en-US" altLang="zh-CN">
                <a:latin typeface="Arial Narrow" pitchFamily="34" charset="0"/>
              </a:rPr>
              <a:t>Data models are </a:t>
            </a:r>
            <a:r>
              <a:rPr lang="en-US" altLang="zh-CN">
                <a:solidFill>
                  <a:schemeClr val="hlink"/>
                </a:solidFill>
                <a:latin typeface="Arial Narrow" pitchFamily="34" charset="0"/>
              </a:rPr>
              <a:t>hierarchical</a:t>
            </a:r>
            <a:r>
              <a:rPr lang="en-US" altLang="zh-CN">
                <a:latin typeface="Arial Narrow" pitchFamily="34" charset="0"/>
              </a:rPr>
              <a:t> model and </a:t>
            </a:r>
            <a:r>
              <a:rPr lang="en-US" altLang="zh-CN">
                <a:solidFill>
                  <a:schemeClr val="hlink"/>
                </a:solidFill>
                <a:latin typeface="Arial Narrow" pitchFamily="34" charset="0"/>
              </a:rPr>
              <a:t>network</a:t>
            </a:r>
            <a:r>
              <a:rPr lang="en-US" altLang="zh-CN">
                <a:latin typeface="Arial Narrow" pitchFamily="34" charset="0"/>
              </a:rPr>
              <a:t> model.</a:t>
            </a:r>
          </a:p>
          <a:p>
            <a:pPr lvl="1" algn="l">
              <a:spcBef>
                <a:spcPct val="30000"/>
              </a:spcBef>
              <a:buClr>
                <a:schemeClr val="folHlink"/>
              </a:buClr>
              <a:buFont typeface="Wingdings" pitchFamily="2" charset="2"/>
              <a:buChar char="ü"/>
            </a:pPr>
            <a:r>
              <a:rPr lang="en-US" altLang="zh-CN">
                <a:latin typeface="Arial Narrow" pitchFamily="34" charset="0"/>
              </a:rPr>
              <a:t>In </a:t>
            </a:r>
            <a:r>
              <a:rPr lang="en-US" altLang="en-US">
                <a:latin typeface="Arial Narrow" pitchFamily="34" charset="0"/>
              </a:rPr>
              <a:t>1969, the Data Base Task Group</a:t>
            </a:r>
            <a:r>
              <a:rPr lang="en-US" altLang="zh-CN">
                <a:latin typeface="Arial Narrow" pitchFamily="34" charset="0"/>
              </a:rPr>
              <a:t> (</a:t>
            </a:r>
            <a:r>
              <a:rPr lang="en-US" altLang="en-US">
                <a:latin typeface="Arial Narrow" pitchFamily="34" charset="0"/>
              </a:rPr>
              <a:t>DBTG</a:t>
            </a:r>
            <a:r>
              <a:rPr lang="en-US" altLang="zh-CN">
                <a:latin typeface="Arial Narrow" pitchFamily="34" charset="0"/>
              </a:rPr>
              <a:t>) of</a:t>
            </a:r>
            <a:r>
              <a:rPr lang="en-US" altLang="en-US">
                <a:latin typeface="Arial Narrow" pitchFamily="34" charset="0"/>
              </a:rPr>
              <a:t> C</a:t>
            </a:r>
            <a:r>
              <a:rPr lang="en-US" altLang="zh-CN">
                <a:latin typeface="Arial Narrow" pitchFamily="34" charset="0"/>
              </a:rPr>
              <a:t>ommittee</a:t>
            </a:r>
            <a:r>
              <a:rPr lang="en-US" altLang="en-US">
                <a:latin typeface="Arial Narrow" pitchFamily="34" charset="0"/>
              </a:rPr>
              <a:t> on Data System</a:t>
            </a:r>
            <a:r>
              <a:rPr lang="en-US" altLang="zh-CN">
                <a:latin typeface="Arial Narrow" pitchFamily="34" charset="0"/>
              </a:rPr>
              <a:t>s and</a:t>
            </a:r>
            <a:r>
              <a:rPr lang="en-US" altLang="en-US">
                <a:latin typeface="Arial Narrow" pitchFamily="34" charset="0"/>
              </a:rPr>
              <a:t> Languages </a:t>
            </a:r>
            <a:r>
              <a:rPr lang="en-US" altLang="zh-CN">
                <a:latin typeface="Arial Narrow" pitchFamily="34" charset="0"/>
              </a:rPr>
              <a:t>(CODASYL)</a:t>
            </a:r>
            <a:r>
              <a:rPr lang="en-US" altLang="en-US">
                <a:latin typeface="Arial Narrow" pitchFamily="34" charset="0"/>
              </a:rPr>
              <a:t> issued a report</a:t>
            </a:r>
            <a:r>
              <a:rPr lang="en-US" altLang="zh-CN">
                <a:latin typeface="Arial Narrow" pitchFamily="34" charset="0"/>
              </a:rPr>
              <a:t>, which presented</a:t>
            </a:r>
            <a:r>
              <a:rPr lang="en-US" altLang="en-US">
                <a:latin typeface="Arial Narrow" pitchFamily="34" charset="0"/>
              </a:rPr>
              <a:t> the network data model</a:t>
            </a:r>
            <a:r>
              <a:rPr lang="en-US" altLang="zh-CN">
                <a:latin typeface="Arial Narrow" pitchFamily="34" charset="0"/>
              </a:rPr>
              <a:t>.</a:t>
            </a:r>
          </a:p>
          <a:p>
            <a:pPr lvl="1" algn="l">
              <a:spcBef>
                <a:spcPct val="30000"/>
              </a:spcBef>
              <a:buClr>
                <a:schemeClr val="folHlink"/>
              </a:buClr>
              <a:buFont typeface="Wingdings" pitchFamily="2" charset="2"/>
              <a:buChar char="ü"/>
            </a:pPr>
            <a:r>
              <a:rPr lang="en-US" altLang="zh-CN">
                <a:latin typeface="Arial Narrow" pitchFamily="34" charset="0"/>
              </a:rPr>
              <a:t>In 1969, IBM developed the first hierarchical database management system (IMS, </a:t>
            </a:r>
            <a:r>
              <a:rPr lang="en-US" altLang="en-US">
                <a:latin typeface="Arial Narrow" pitchFamily="34" charset="0"/>
              </a:rPr>
              <a:t>Information Management System</a:t>
            </a:r>
            <a:r>
              <a:rPr lang="en-US" altLang="zh-CN">
                <a:latin typeface="Arial Narrow" pitchFamily="34" charset="0"/>
              </a:rPr>
              <a:t>).</a:t>
            </a:r>
          </a:p>
        </p:txBody>
      </p:sp>
      <p:pic>
        <p:nvPicPr>
          <p:cNvPr id="4710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blinds(vertical)">
                                      <p:cBhvr>
                                        <p:cTn id="7" dur="500"/>
                                        <p:tgtEl>
                                          <p:spTgt spid="47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7108">
                                            <p:txEl>
                                              <p:pRg st="1" end="1"/>
                                            </p:txEl>
                                          </p:spTgt>
                                        </p:tgtEl>
                                        <p:attrNameLst>
                                          <p:attrName>style.visibility</p:attrName>
                                        </p:attrNameLst>
                                      </p:cBhvr>
                                      <p:to>
                                        <p:strVal val="visible"/>
                                      </p:to>
                                    </p:set>
                                    <p:animEffect transition="in" filter="blinds(vertical)">
                                      <p:cBhvr>
                                        <p:cTn id="12" dur="500"/>
                                        <p:tgtEl>
                                          <p:spTgt spid="471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7108">
                                            <p:txEl>
                                              <p:pRg st="2" end="2"/>
                                            </p:txEl>
                                          </p:spTgt>
                                        </p:tgtEl>
                                        <p:attrNameLst>
                                          <p:attrName>style.visibility</p:attrName>
                                        </p:attrNameLst>
                                      </p:cBhvr>
                                      <p:to>
                                        <p:strVal val="visible"/>
                                      </p:to>
                                    </p:set>
                                    <p:animEffect transition="in" filter="blinds(vertical)">
                                      <p:cBhvr>
                                        <p:cTn id="17" dur="500"/>
                                        <p:tgtEl>
                                          <p:spTgt spid="47108">
                                            <p:txEl>
                                              <p:pRg st="2" end="2"/>
                                            </p:txEl>
                                          </p:spTgt>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47108">
                                            <p:txEl>
                                              <p:pRg st="3" end="3"/>
                                            </p:txEl>
                                          </p:spTgt>
                                        </p:tgtEl>
                                        <p:attrNameLst>
                                          <p:attrName>style.visibility</p:attrName>
                                        </p:attrNameLst>
                                      </p:cBhvr>
                                      <p:to>
                                        <p:strVal val="visible"/>
                                      </p:to>
                                    </p:set>
                                    <p:animEffect transition="in" filter="blinds(vertical)">
                                      <p:cBhvr>
                                        <p:cTn id="20" dur="500"/>
                                        <p:tgtEl>
                                          <p:spTgt spid="47108">
                                            <p:txEl>
                                              <p:pRg st="3" end="3"/>
                                            </p:txEl>
                                          </p:spTgt>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47108">
                                            <p:txEl>
                                              <p:pRg st="4" end="4"/>
                                            </p:txEl>
                                          </p:spTgt>
                                        </p:tgtEl>
                                        <p:attrNameLst>
                                          <p:attrName>style.visibility</p:attrName>
                                        </p:attrNameLst>
                                      </p:cBhvr>
                                      <p:to>
                                        <p:strVal val="visible"/>
                                      </p:to>
                                    </p:set>
                                    <p:animEffect transition="in" filter="blinds(vertical)">
                                      <p:cBhvr>
                                        <p:cTn id="23" dur="500"/>
                                        <p:tgtEl>
                                          <p:spTgt spid="47108">
                                            <p:txEl>
                                              <p:pRg st="4" end="4"/>
                                            </p:txEl>
                                          </p:spTgt>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FBCD4FF-3646-4659-8711-E2FA44BF5E09}" type="slidenum">
              <a:rPr lang="en-US" altLang="zh-CN"/>
              <a:pPr/>
              <a:t>16</a:t>
            </a:fld>
            <a:endParaRPr lang="en-US" altLang="zh-CN"/>
          </a:p>
        </p:txBody>
      </p:sp>
      <p:sp>
        <p:nvSpPr>
          <p:cNvPr id="48130" name="Rectangle 2"/>
          <p:cNvSpPr>
            <a:spLocks noGrp="1" noChangeArrowheads="1"/>
          </p:cNvSpPr>
          <p:nvPr>
            <p:ph type="title"/>
          </p:nvPr>
        </p:nvSpPr>
        <p:spPr/>
        <p:txBody>
          <a:bodyPr/>
          <a:lstStyle/>
          <a:p>
            <a:r>
              <a:rPr lang="en-US" altLang="zh-CN" sz="4000">
                <a:latin typeface="Arial Narrow" pitchFamily="34" charset="0"/>
              </a:rPr>
              <a:t>The Evolution of DBS</a:t>
            </a:r>
          </a:p>
        </p:txBody>
      </p:sp>
      <p:sp>
        <p:nvSpPr>
          <p:cNvPr id="48132" name="Text Box 4"/>
          <p:cNvSpPr txBox="1">
            <a:spLocks noChangeArrowheads="1"/>
          </p:cNvSpPr>
          <p:nvPr/>
        </p:nvSpPr>
        <p:spPr bwMode="auto">
          <a:xfrm>
            <a:off x="611188" y="765175"/>
            <a:ext cx="8281987"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hlink"/>
              </a:buClr>
              <a:buFont typeface="Wingdings" pitchFamily="2" charset="2"/>
              <a:buChar char="v"/>
            </a:pPr>
            <a:r>
              <a:rPr lang="en-US" altLang="zh-CN">
                <a:latin typeface="Arial Narrow" pitchFamily="34" charset="0"/>
              </a:rPr>
              <a:t>The </a:t>
            </a:r>
            <a:r>
              <a:rPr lang="en-US" altLang="zh-CN">
                <a:solidFill>
                  <a:srgbClr val="000000"/>
                </a:solidFill>
                <a:latin typeface="Arial Narrow" pitchFamily="34" charset="0"/>
                <a:cs typeface="Arial" charset="0"/>
              </a:rPr>
              <a:t>second-generation of database system </a:t>
            </a:r>
            <a:endParaRPr lang="en-US" altLang="zh-CN">
              <a:latin typeface="Arial Narrow" pitchFamily="34" charset="0"/>
            </a:endParaRPr>
          </a:p>
          <a:p>
            <a:pPr algn="l">
              <a:spcBef>
                <a:spcPct val="20000"/>
              </a:spcBef>
            </a:pPr>
            <a:r>
              <a:rPr lang="en-US" altLang="zh-CN">
                <a:solidFill>
                  <a:srgbClr val="000000"/>
                </a:solidFill>
                <a:latin typeface="Arial Narrow" pitchFamily="34" charset="0"/>
                <a:cs typeface="Arial" charset="0"/>
              </a:rPr>
              <a:t>The second-generation database system is the </a:t>
            </a:r>
            <a:r>
              <a:rPr lang="en-US" altLang="zh-CN">
                <a:solidFill>
                  <a:schemeClr val="hlink"/>
                </a:solidFill>
                <a:latin typeface="Arial Narrow" pitchFamily="34" charset="0"/>
                <a:cs typeface="Arial" charset="0"/>
              </a:rPr>
              <a:t>relational</a:t>
            </a:r>
            <a:r>
              <a:rPr lang="en-US" altLang="zh-CN">
                <a:solidFill>
                  <a:srgbClr val="000000"/>
                </a:solidFill>
                <a:latin typeface="Arial Narrow" pitchFamily="34" charset="0"/>
                <a:cs typeface="Arial" charset="0"/>
              </a:rPr>
              <a:t> database system supporting </a:t>
            </a:r>
            <a:r>
              <a:rPr lang="en-US" altLang="zh-CN">
                <a:solidFill>
                  <a:schemeClr val="hlink"/>
                </a:solidFill>
                <a:latin typeface="Arial Narrow" pitchFamily="34" charset="0"/>
                <a:cs typeface="Arial" charset="0"/>
              </a:rPr>
              <a:t>relational</a:t>
            </a:r>
            <a:r>
              <a:rPr lang="en-US" altLang="zh-CN">
                <a:solidFill>
                  <a:srgbClr val="000000"/>
                </a:solidFill>
                <a:latin typeface="Arial Narrow" pitchFamily="34" charset="0"/>
                <a:cs typeface="Arial" charset="0"/>
              </a:rPr>
              <a:t> data model.</a:t>
            </a:r>
            <a:r>
              <a:rPr lang="en-US" altLang="zh-CN">
                <a:latin typeface="Arial Narrow" pitchFamily="34" charset="0"/>
              </a:rPr>
              <a:t> </a:t>
            </a:r>
          </a:p>
          <a:p>
            <a:pPr lvl="1" algn="l">
              <a:spcBef>
                <a:spcPct val="20000"/>
              </a:spcBef>
              <a:buClr>
                <a:schemeClr val="folHlink"/>
              </a:buClr>
              <a:buFont typeface="Wingdings" pitchFamily="2" charset="2"/>
              <a:buChar char="ü"/>
            </a:pPr>
            <a:r>
              <a:rPr lang="en-US" altLang="zh-CN">
                <a:latin typeface="Arial Narrow" pitchFamily="34" charset="0"/>
              </a:rPr>
              <a:t>In 1970, E.F. Codd, the researcher of IBM, published a paper entitled “</a:t>
            </a:r>
            <a:r>
              <a:rPr lang="en-US" altLang="zh-CN">
                <a:solidFill>
                  <a:srgbClr val="000000"/>
                </a:solidFill>
                <a:latin typeface="Arial Narrow" pitchFamily="34" charset="0"/>
              </a:rPr>
              <a:t>A Relation Model of Data for Large Shared Data Banks”, which</a:t>
            </a:r>
            <a:r>
              <a:rPr lang="en-US" altLang="zh-CN">
                <a:latin typeface="Arial Narrow" pitchFamily="34" charset="0"/>
              </a:rPr>
              <a:t> laid the theoretical foundation for relational database. </a:t>
            </a:r>
          </a:p>
          <a:p>
            <a:pPr lvl="1" algn="l">
              <a:spcBef>
                <a:spcPct val="20000"/>
              </a:spcBef>
              <a:buClr>
                <a:schemeClr val="folHlink"/>
              </a:buClr>
              <a:buFont typeface="Wingdings" pitchFamily="2" charset="2"/>
              <a:buChar char="ü"/>
            </a:pPr>
            <a:r>
              <a:rPr lang="en-US" altLang="zh-CN">
                <a:latin typeface="Arial Narrow" pitchFamily="34" charset="0"/>
              </a:rPr>
              <a:t>From 1973, IBM began to spend five years to develop the first relational DBMS in the world, </a:t>
            </a:r>
            <a:r>
              <a:rPr lang="en-US" altLang="zh-CN">
                <a:solidFill>
                  <a:srgbClr val="D43CFE"/>
                </a:solidFill>
                <a:latin typeface="Arial Narrow" pitchFamily="34" charset="0"/>
              </a:rPr>
              <a:t>System R</a:t>
            </a:r>
            <a:r>
              <a:rPr lang="en-US" altLang="zh-CN">
                <a:latin typeface="Arial Narrow" pitchFamily="34" charset="0"/>
              </a:rPr>
              <a:t>. And then </a:t>
            </a:r>
            <a:r>
              <a:rPr lang="en-US" altLang="zh-CN">
                <a:solidFill>
                  <a:srgbClr val="D43CFE"/>
                </a:solidFill>
                <a:latin typeface="Arial Narrow" pitchFamily="34" charset="0"/>
              </a:rPr>
              <a:t>DB2</a:t>
            </a:r>
            <a:r>
              <a:rPr lang="en-US" altLang="zh-CN">
                <a:latin typeface="Arial Narrow" pitchFamily="34" charset="0"/>
              </a:rPr>
              <a:t> and </a:t>
            </a:r>
            <a:r>
              <a:rPr lang="en-US" altLang="zh-CN">
                <a:solidFill>
                  <a:srgbClr val="D43CFE"/>
                </a:solidFill>
                <a:latin typeface="Arial Narrow" pitchFamily="34" charset="0"/>
              </a:rPr>
              <a:t>DB3</a:t>
            </a:r>
            <a:r>
              <a:rPr lang="en-US" altLang="zh-CN">
                <a:latin typeface="Arial Narrow" pitchFamily="34" charset="0"/>
              </a:rPr>
              <a:t>.</a:t>
            </a:r>
          </a:p>
          <a:p>
            <a:pPr lvl="1" algn="l">
              <a:spcBef>
                <a:spcPct val="20000"/>
              </a:spcBef>
              <a:buClr>
                <a:schemeClr val="folHlink"/>
              </a:buClr>
              <a:buFont typeface="Wingdings" pitchFamily="2" charset="2"/>
              <a:buChar char="ü"/>
            </a:pPr>
            <a:r>
              <a:rPr lang="en-US" altLang="zh-CN">
                <a:latin typeface="Arial Narrow" pitchFamily="34" charset="0"/>
              </a:rPr>
              <a:t>In 1985, E.F. Codd proposed 12 criteria for </a:t>
            </a:r>
            <a:r>
              <a:rPr lang="en-US" altLang="zh-CN">
                <a:solidFill>
                  <a:schemeClr val="hlink"/>
                </a:solidFill>
                <a:latin typeface="Arial Narrow" pitchFamily="34" charset="0"/>
              </a:rPr>
              <a:t>RDBMS</a:t>
            </a:r>
            <a:r>
              <a:rPr lang="en-US" altLang="zh-CN">
                <a:latin typeface="Arial Narrow" pitchFamily="34" charset="0"/>
              </a:rPr>
              <a:t> and the evaluation methods and rules of RDBMS products.</a:t>
            </a:r>
          </a:p>
          <a:p>
            <a:pPr algn="l">
              <a:spcBef>
                <a:spcPct val="20000"/>
              </a:spcBef>
            </a:pPr>
            <a:r>
              <a:rPr lang="en-US" altLang="zh-CN">
                <a:latin typeface="Arial Narrow" pitchFamily="34" charset="0"/>
              </a:rPr>
              <a:t>There are some other influential RDBMS, such as </a:t>
            </a:r>
            <a:r>
              <a:rPr lang="en-US" altLang="zh-CN">
                <a:solidFill>
                  <a:srgbClr val="D43CFE"/>
                </a:solidFill>
                <a:latin typeface="Arial Narrow" pitchFamily="34" charset="0"/>
              </a:rPr>
              <a:t>Oracle</a:t>
            </a:r>
            <a:r>
              <a:rPr lang="en-US" altLang="zh-CN">
                <a:latin typeface="Arial Narrow" pitchFamily="34" charset="0"/>
              </a:rPr>
              <a:t>, </a:t>
            </a:r>
            <a:r>
              <a:rPr lang="en-US" altLang="zh-CN">
                <a:solidFill>
                  <a:srgbClr val="D43CFE"/>
                </a:solidFill>
                <a:latin typeface="Arial Narrow" pitchFamily="34" charset="0"/>
              </a:rPr>
              <a:t>SQL Server</a:t>
            </a:r>
            <a:r>
              <a:rPr lang="en-US" altLang="zh-CN">
                <a:latin typeface="Arial Narrow" pitchFamily="34" charset="0"/>
              </a:rPr>
              <a:t>, </a:t>
            </a:r>
            <a:r>
              <a:rPr lang="en-US" altLang="zh-CN">
                <a:solidFill>
                  <a:srgbClr val="D43CFE"/>
                </a:solidFill>
                <a:latin typeface="Arial Narrow" pitchFamily="34" charset="0"/>
              </a:rPr>
              <a:t>MySQL</a:t>
            </a:r>
            <a:r>
              <a:rPr lang="en-US" altLang="zh-CN">
                <a:latin typeface="Arial Narrow" pitchFamily="34" charset="0"/>
              </a:rPr>
              <a:t>, etc..</a:t>
            </a:r>
          </a:p>
        </p:txBody>
      </p:sp>
      <p:pic>
        <p:nvPicPr>
          <p:cNvPr id="481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blinds(vertical)">
                                      <p:cBhvr>
                                        <p:cTn id="7" dur="500"/>
                                        <p:tgtEl>
                                          <p:spTgt spid="48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blinds(vertical)">
                                      <p:cBhvr>
                                        <p:cTn id="12" dur="500"/>
                                        <p:tgtEl>
                                          <p:spTgt spid="48132">
                                            <p:txEl>
                                              <p:pRg st="1" end="1"/>
                                            </p:txEl>
                                          </p:spTgt>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animEffect transition="in" filter="blinds(vertical)">
                                      <p:cBhvr>
                                        <p:cTn id="15" dur="500"/>
                                        <p:tgtEl>
                                          <p:spTgt spid="48132">
                                            <p:txEl>
                                              <p:pRg st="2" end="2"/>
                                            </p:txEl>
                                          </p:spTgt>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48132">
                                            <p:txEl>
                                              <p:pRg st="3" end="3"/>
                                            </p:txEl>
                                          </p:spTgt>
                                        </p:tgtEl>
                                        <p:attrNameLst>
                                          <p:attrName>style.visibility</p:attrName>
                                        </p:attrNameLst>
                                      </p:cBhvr>
                                      <p:to>
                                        <p:strVal val="visible"/>
                                      </p:to>
                                    </p:set>
                                    <p:animEffect transition="in" filter="blinds(vertical)">
                                      <p:cBhvr>
                                        <p:cTn id="18" dur="500"/>
                                        <p:tgtEl>
                                          <p:spTgt spid="48132">
                                            <p:txEl>
                                              <p:pRg st="3" end="3"/>
                                            </p:txEl>
                                          </p:spTgt>
                                        </p:tgtEl>
                                      </p:cBhvr>
                                    </p:animEffect>
                                  </p:childTnLst>
                                </p:cTn>
                              </p:par>
                              <p:par>
                                <p:cTn id="19" presetID="3" presetClass="entr" presetSubtype="5" fill="hold" grpId="0" nodeType="withEffect">
                                  <p:stCondLst>
                                    <p:cond delay="0"/>
                                  </p:stCondLst>
                                  <p:childTnLst>
                                    <p:set>
                                      <p:cBhvr>
                                        <p:cTn id="20" dur="1" fill="hold">
                                          <p:stCondLst>
                                            <p:cond delay="0"/>
                                          </p:stCondLst>
                                        </p:cTn>
                                        <p:tgtEl>
                                          <p:spTgt spid="48132">
                                            <p:txEl>
                                              <p:pRg st="4" end="4"/>
                                            </p:txEl>
                                          </p:spTgt>
                                        </p:tgtEl>
                                        <p:attrNameLst>
                                          <p:attrName>style.visibility</p:attrName>
                                        </p:attrNameLst>
                                      </p:cBhvr>
                                      <p:to>
                                        <p:strVal val="visible"/>
                                      </p:to>
                                    </p:set>
                                    <p:animEffect transition="in" filter="blinds(vertical)">
                                      <p:cBhvr>
                                        <p:cTn id="21" dur="500"/>
                                        <p:tgtEl>
                                          <p:spTgt spid="48132">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48132">
                                            <p:txEl>
                                              <p:pRg st="5" end="5"/>
                                            </p:txEl>
                                          </p:spTgt>
                                        </p:tgtEl>
                                        <p:attrNameLst>
                                          <p:attrName>style.visibility</p:attrName>
                                        </p:attrNameLst>
                                      </p:cBhvr>
                                      <p:to>
                                        <p:strVal val="visible"/>
                                      </p:to>
                                    </p:set>
                                    <p:animEffect transition="in" filter="blinds(vertical)">
                                      <p:cBhvr>
                                        <p:cTn id="26" dur="500"/>
                                        <p:tgtEl>
                                          <p:spTgt spid="48132">
                                            <p:txEl>
                                              <p:pRg st="5" end="5"/>
                                            </p:txEl>
                                          </p:spTgt>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5DC1534-DD80-45D3-960B-7DDDB3CC916F}" type="slidenum">
              <a:rPr lang="en-US" altLang="zh-CN"/>
              <a:pPr/>
              <a:t>17</a:t>
            </a:fld>
            <a:endParaRPr lang="en-US" altLang="zh-CN"/>
          </a:p>
        </p:txBody>
      </p:sp>
      <p:sp>
        <p:nvSpPr>
          <p:cNvPr id="49154" name="Rectangle 2"/>
          <p:cNvSpPr>
            <a:spLocks noGrp="1" noChangeArrowheads="1"/>
          </p:cNvSpPr>
          <p:nvPr>
            <p:ph type="title"/>
          </p:nvPr>
        </p:nvSpPr>
        <p:spPr/>
        <p:txBody>
          <a:bodyPr/>
          <a:lstStyle/>
          <a:p>
            <a:r>
              <a:rPr lang="en-US" altLang="zh-CN" sz="4000">
                <a:latin typeface="Arial Narrow" pitchFamily="34" charset="0"/>
              </a:rPr>
              <a:t>The Evolution of DBS</a:t>
            </a:r>
          </a:p>
        </p:txBody>
      </p:sp>
      <p:sp>
        <p:nvSpPr>
          <p:cNvPr id="49156" name="Text Box 4"/>
          <p:cNvSpPr txBox="1">
            <a:spLocks noChangeArrowheads="1"/>
          </p:cNvSpPr>
          <p:nvPr/>
        </p:nvSpPr>
        <p:spPr bwMode="auto">
          <a:xfrm>
            <a:off x="762000" y="990600"/>
            <a:ext cx="807720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hlink"/>
              </a:buClr>
              <a:buFont typeface="Wingdings" pitchFamily="2" charset="2"/>
              <a:buChar char="v"/>
            </a:pPr>
            <a:r>
              <a:rPr lang="en-US" altLang="zh-CN">
                <a:latin typeface="Arial Narrow" pitchFamily="34" charset="0"/>
              </a:rPr>
              <a:t>The </a:t>
            </a:r>
            <a:r>
              <a:rPr lang="en-US" altLang="zh-CN">
                <a:solidFill>
                  <a:srgbClr val="000000"/>
                </a:solidFill>
                <a:latin typeface="Arial Narrow" pitchFamily="34" charset="0"/>
              </a:rPr>
              <a:t>third-generation of database system </a:t>
            </a:r>
            <a:endParaRPr lang="en-US" altLang="zh-CN">
              <a:latin typeface="Arial Narrow" pitchFamily="34" charset="0"/>
            </a:endParaRPr>
          </a:p>
          <a:p>
            <a:pPr algn="l">
              <a:spcBef>
                <a:spcPct val="20000"/>
              </a:spcBef>
              <a:buClr>
                <a:schemeClr val="hlink"/>
              </a:buClr>
              <a:buFont typeface="Wingdings" pitchFamily="2" charset="2"/>
              <a:buNone/>
            </a:pPr>
            <a:r>
              <a:rPr lang="en-US" altLang="zh-CN">
                <a:latin typeface="Arial Narrow" pitchFamily="34" charset="0"/>
              </a:rPr>
              <a:t>which is still in the development.</a:t>
            </a:r>
          </a:p>
          <a:p>
            <a:pPr algn="l">
              <a:spcBef>
                <a:spcPct val="20000"/>
              </a:spcBef>
            </a:pPr>
            <a:r>
              <a:rPr lang="en-US" altLang="zh-CN">
                <a:latin typeface="Arial Narrow" pitchFamily="34" charset="0"/>
              </a:rPr>
              <a:t>Including object-oriented DB, deductive DB, fuzzy DB, giant DB, and active DB.</a:t>
            </a:r>
          </a:p>
          <a:p>
            <a:pPr lvl="1" algn="l">
              <a:spcBef>
                <a:spcPct val="20000"/>
              </a:spcBef>
              <a:buClr>
                <a:schemeClr val="folHlink"/>
              </a:buClr>
              <a:buFont typeface="Wingdings" pitchFamily="2" charset="2"/>
              <a:buChar char="ü"/>
            </a:pPr>
            <a:r>
              <a:rPr lang="en-US" altLang="zh-CN">
                <a:latin typeface="Arial Narrow" pitchFamily="34" charset="0"/>
              </a:rPr>
              <a:t>In Sep., 1989, it was claimed in a paper that the new generation of DBS would be </a:t>
            </a:r>
            <a:r>
              <a:rPr lang="en-US" altLang="zh-CN">
                <a:solidFill>
                  <a:schemeClr val="hlink"/>
                </a:solidFill>
                <a:latin typeface="Arial Narrow" pitchFamily="34" charset="0"/>
              </a:rPr>
              <a:t>OODBS</a:t>
            </a:r>
            <a:r>
              <a:rPr lang="en-US" altLang="zh-CN">
                <a:latin typeface="Arial Narrow" pitchFamily="34" charset="0"/>
              </a:rPr>
              <a:t>.</a:t>
            </a:r>
          </a:p>
          <a:p>
            <a:pPr lvl="1" algn="l">
              <a:spcBef>
                <a:spcPct val="20000"/>
              </a:spcBef>
              <a:buClr>
                <a:schemeClr val="folHlink"/>
              </a:buClr>
              <a:buFont typeface="Wingdings" pitchFamily="2" charset="2"/>
              <a:buChar char="ü"/>
            </a:pPr>
            <a:r>
              <a:rPr lang="en-US" altLang="zh-CN">
                <a:latin typeface="Arial Narrow" pitchFamily="34" charset="0"/>
              </a:rPr>
              <a:t>In 1990, Advanced DBMS Functional Committee published a paper to declare that the </a:t>
            </a:r>
            <a:r>
              <a:rPr lang="en-US" altLang="zh-CN">
                <a:solidFill>
                  <a:srgbClr val="000000"/>
                </a:solidFill>
                <a:latin typeface="Arial Narrow" pitchFamily="34" charset="0"/>
              </a:rPr>
              <a:t>third-generation of database system should have </a:t>
            </a:r>
            <a:r>
              <a:rPr lang="en-US" altLang="zh-CN">
                <a:solidFill>
                  <a:schemeClr val="hlink"/>
                </a:solidFill>
                <a:latin typeface="Arial Narrow" pitchFamily="34" charset="0"/>
              </a:rPr>
              <a:t>three</a:t>
            </a:r>
            <a:r>
              <a:rPr lang="en-US" altLang="zh-CN">
                <a:solidFill>
                  <a:srgbClr val="000000"/>
                </a:solidFill>
                <a:latin typeface="Arial Narrow" pitchFamily="34" charset="0"/>
              </a:rPr>
              <a:t> basic characteristics. </a:t>
            </a:r>
          </a:p>
        </p:txBody>
      </p:sp>
      <p:pic>
        <p:nvPicPr>
          <p:cNvPr id="4915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blinds(horizontal)">
                                      <p:cBhvr>
                                        <p:cTn id="7" dur="500"/>
                                        <p:tgtEl>
                                          <p:spTgt spid="49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blinds(horizontal)">
                                      <p:cBhvr>
                                        <p:cTn id="12" dur="500"/>
                                        <p:tgtEl>
                                          <p:spTgt spid="491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6">
                                            <p:txEl>
                                              <p:pRg st="2" end="2"/>
                                            </p:txEl>
                                          </p:spTgt>
                                        </p:tgtEl>
                                        <p:attrNameLst>
                                          <p:attrName>style.visibility</p:attrName>
                                        </p:attrNameLst>
                                      </p:cBhvr>
                                      <p:to>
                                        <p:strVal val="visible"/>
                                      </p:to>
                                    </p:set>
                                    <p:animEffect transition="in" filter="blinds(horizontal)">
                                      <p:cBhvr>
                                        <p:cTn id="17" dur="500"/>
                                        <p:tgtEl>
                                          <p:spTgt spid="491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6">
                                            <p:txEl>
                                              <p:pRg st="3" end="3"/>
                                            </p:txEl>
                                          </p:spTgt>
                                        </p:tgtEl>
                                        <p:attrNameLst>
                                          <p:attrName>style.visibility</p:attrName>
                                        </p:attrNameLst>
                                      </p:cBhvr>
                                      <p:to>
                                        <p:strVal val="visible"/>
                                      </p:to>
                                    </p:set>
                                    <p:animEffect transition="in" filter="blinds(horizontal)">
                                      <p:cBhvr>
                                        <p:cTn id="22" dur="500"/>
                                        <p:tgtEl>
                                          <p:spTgt spid="4915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156">
                                            <p:txEl>
                                              <p:pRg st="4" end="4"/>
                                            </p:txEl>
                                          </p:spTgt>
                                        </p:tgtEl>
                                        <p:attrNameLst>
                                          <p:attrName>style.visibility</p:attrName>
                                        </p:attrNameLst>
                                      </p:cBhvr>
                                      <p:to>
                                        <p:strVal val="visible"/>
                                      </p:to>
                                    </p:set>
                                    <p:animEffect transition="in" filter="blinds(horizontal)">
                                      <p:cBhvr>
                                        <p:cTn id="27" dur="500"/>
                                        <p:tgtEl>
                                          <p:spTgt spid="49156">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D3CB582-435D-48D0-AF83-05F5949AB85D}" type="slidenum">
              <a:rPr lang="en-US" altLang="zh-CN"/>
              <a:pPr/>
              <a:t>18</a:t>
            </a:fld>
            <a:endParaRPr lang="en-US" altLang="zh-CN"/>
          </a:p>
        </p:txBody>
      </p:sp>
      <p:sp>
        <p:nvSpPr>
          <p:cNvPr id="50178" name="Rectangle 2"/>
          <p:cNvSpPr>
            <a:spLocks noGrp="1" noChangeArrowheads="1"/>
          </p:cNvSpPr>
          <p:nvPr>
            <p:ph type="title"/>
          </p:nvPr>
        </p:nvSpPr>
        <p:spPr>
          <a:xfrm>
            <a:off x="539750" y="76200"/>
            <a:ext cx="8604250" cy="685800"/>
          </a:xfrm>
        </p:spPr>
        <p:txBody>
          <a:bodyPr/>
          <a:lstStyle/>
          <a:p>
            <a:r>
              <a:rPr lang="en-US" altLang="zh-CN" sz="4000">
                <a:latin typeface="Arial Narrow" pitchFamily="34" charset="0"/>
              </a:rPr>
              <a:t>Characteristics of 3rd-generation</a:t>
            </a:r>
          </a:p>
        </p:txBody>
      </p:sp>
      <p:sp>
        <p:nvSpPr>
          <p:cNvPr id="50180" name="Text Box 4"/>
          <p:cNvSpPr txBox="1">
            <a:spLocks noChangeArrowheads="1"/>
          </p:cNvSpPr>
          <p:nvPr/>
        </p:nvSpPr>
        <p:spPr bwMode="auto">
          <a:xfrm>
            <a:off x="539750" y="765175"/>
            <a:ext cx="84963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Ø"/>
            </a:pPr>
            <a:r>
              <a:rPr lang="en-US" altLang="zh-CN">
                <a:latin typeface="Arial Narrow" pitchFamily="34" charset="0"/>
              </a:rPr>
              <a:t>Supporting object-oriented data model.</a:t>
            </a:r>
          </a:p>
          <a:p>
            <a:pPr algn="l">
              <a:spcBef>
                <a:spcPct val="30000"/>
              </a:spcBef>
              <a:buClr>
                <a:schemeClr val="folHlink"/>
              </a:buClr>
              <a:buFont typeface="Wingdings" pitchFamily="2" charset="2"/>
              <a:buNone/>
            </a:pPr>
            <a:r>
              <a:rPr lang="en-US" altLang="zh-CN">
                <a:latin typeface="Arial Narrow" pitchFamily="34" charset="0"/>
              </a:rPr>
              <a:t>In addition to traditional data management services, the third-generation database system should also support data management, object management and knowledge management, richer object structures and rules to provide more powerful management functions, and more complex data types.</a:t>
            </a:r>
          </a:p>
          <a:p>
            <a:pPr algn="l">
              <a:spcBef>
                <a:spcPct val="30000"/>
              </a:spcBef>
              <a:buClr>
                <a:schemeClr val="folHlink"/>
              </a:buClr>
              <a:buFont typeface="Wingdings" pitchFamily="2" charset="2"/>
              <a:buChar char="Ø"/>
            </a:pPr>
            <a:r>
              <a:rPr lang="en-US" altLang="zh-CN">
                <a:latin typeface="Arial Narrow" pitchFamily="34" charset="0"/>
              </a:rPr>
              <a:t>Maintaining or inheriting the advantages of second-generation database system.</a:t>
            </a:r>
          </a:p>
          <a:p>
            <a:pPr algn="l">
              <a:spcBef>
                <a:spcPct val="30000"/>
              </a:spcBef>
              <a:buClr>
                <a:schemeClr val="folHlink"/>
              </a:buClr>
              <a:buFont typeface="Wingdings" pitchFamily="2" charset="2"/>
              <a:buNone/>
            </a:pPr>
            <a:r>
              <a:rPr lang="en-US" altLang="zh-CN">
                <a:latin typeface="Arial Narrow" pitchFamily="34" charset="0"/>
              </a:rPr>
              <a:t>Support data management, non-process data access mode and data independence of second generation.</a:t>
            </a:r>
          </a:p>
          <a:p>
            <a:pPr algn="l">
              <a:spcBef>
                <a:spcPct val="30000"/>
              </a:spcBef>
              <a:buClr>
                <a:schemeClr val="folHlink"/>
              </a:buClr>
              <a:buFont typeface="Wingdings" pitchFamily="2" charset="2"/>
              <a:buChar char="Ø"/>
            </a:pPr>
            <a:r>
              <a:rPr lang="en-US" altLang="zh-CN">
                <a:latin typeface="Arial Narrow" pitchFamily="34" charset="0"/>
              </a:rPr>
              <a:t>Being open: </a:t>
            </a:r>
          </a:p>
          <a:p>
            <a:pPr algn="l">
              <a:spcBef>
                <a:spcPct val="30000"/>
              </a:spcBef>
              <a:buClr>
                <a:schemeClr val="folHlink"/>
              </a:buClr>
              <a:buFont typeface="Wingdings" pitchFamily="2" charset="2"/>
              <a:buNone/>
            </a:pPr>
            <a:r>
              <a:rPr lang="en-US" altLang="zh-CN">
                <a:solidFill>
                  <a:srgbClr val="000000"/>
                </a:solidFill>
                <a:latin typeface="Arial Narrow" pitchFamily="34" charset="0"/>
              </a:rPr>
              <a:t>Support the current standards of computer technology, including SQL and a variety of network protocols. </a:t>
            </a:r>
            <a:r>
              <a:rPr lang="en-US" altLang="en-US">
                <a:latin typeface="Arial Narrow" pitchFamily="34" charset="0"/>
              </a:rPr>
              <a:t>Openness</a:t>
            </a:r>
            <a:r>
              <a:rPr lang="en-US" altLang="zh-CN">
                <a:latin typeface="Arial Narrow" pitchFamily="34" charset="0"/>
              </a:rPr>
              <a:t> </a:t>
            </a:r>
            <a:r>
              <a:rPr lang="en-US" altLang="zh-CN">
                <a:solidFill>
                  <a:srgbClr val="000000"/>
                </a:solidFill>
                <a:latin typeface="Arial Narrow" pitchFamily="34" charset="0"/>
              </a:rPr>
              <a:t>also include portability, connectivity, </a:t>
            </a:r>
            <a:r>
              <a:rPr lang="en-US" altLang="en-US">
                <a:solidFill>
                  <a:srgbClr val="000000"/>
                </a:solidFill>
                <a:latin typeface="Arial Narrow" pitchFamily="34" charset="0"/>
              </a:rPr>
              <a:t>extensibility</a:t>
            </a:r>
            <a:r>
              <a:rPr lang="en-US" altLang="zh-CN">
                <a:solidFill>
                  <a:srgbClr val="000000"/>
                </a:solidFill>
                <a:latin typeface="Arial Narrow" pitchFamily="34" charset="0"/>
              </a:rPr>
              <a:t> and interoperability.</a:t>
            </a:r>
          </a:p>
        </p:txBody>
      </p:sp>
      <p:pic>
        <p:nvPicPr>
          <p:cNvPr id="501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6273056"/>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blinds(horizontal)">
                                      <p:cBhvr>
                                        <p:cTn id="7" dur="500"/>
                                        <p:tgtEl>
                                          <p:spTgt spid="50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0">
                                            <p:txEl>
                                              <p:pRg st="1" end="1"/>
                                            </p:txEl>
                                          </p:spTgt>
                                        </p:tgtEl>
                                        <p:attrNameLst>
                                          <p:attrName>style.visibility</p:attrName>
                                        </p:attrNameLst>
                                      </p:cBhvr>
                                      <p:to>
                                        <p:strVal val="visible"/>
                                      </p:to>
                                    </p:set>
                                    <p:animEffect transition="in" filter="blinds(horizontal)">
                                      <p:cBhvr>
                                        <p:cTn id="12" dur="500"/>
                                        <p:tgtEl>
                                          <p:spTgt spid="501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0">
                                            <p:txEl>
                                              <p:pRg st="2" end="2"/>
                                            </p:txEl>
                                          </p:spTgt>
                                        </p:tgtEl>
                                        <p:attrNameLst>
                                          <p:attrName>style.visibility</p:attrName>
                                        </p:attrNameLst>
                                      </p:cBhvr>
                                      <p:to>
                                        <p:strVal val="visible"/>
                                      </p:to>
                                    </p:set>
                                    <p:animEffect transition="in" filter="blinds(horizontal)">
                                      <p:cBhvr>
                                        <p:cTn id="17" dur="500"/>
                                        <p:tgtEl>
                                          <p:spTgt spid="501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80">
                                            <p:txEl>
                                              <p:pRg st="3" end="3"/>
                                            </p:txEl>
                                          </p:spTgt>
                                        </p:tgtEl>
                                        <p:attrNameLst>
                                          <p:attrName>style.visibility</p:attrName>
                                        </p:attrNameLst>
                                      </p:cBhvr>
                                      <p:to>
                                        <p:strVal val="visible"/>
                                      </p:to>
                                    </p:set>
                                    <p:animEffect transition="in" filter="blinds(horizontal)">
                                      <p:cBhvr>
                                        <p:cTn id="22" dur="500"/>
                                        <p:tgtEl>
                                          <p:spTgt spid="501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180">
                                            <p:txEl>
                                              <p:pRg st="4" end="4"/>
                                            </p:txEl>
                                          </p:spTgt>
                                        </p:tgtEl>
                                        <p:attrNameLst>
                                          <p:attrName>style.visibility</p:attrName>
                                        </p:attrNameLst>
                                      </p:cBhvr>
                                      <p:to>
                                        <p:strVal val="visible"/>
                                      </p:to>
                                    </p:set>
                                    <p:animEffect transition="in" filter="blinds(horizontal)">
                                      <p:cBhvr>
                                        <p:cTn id="27" dur="500"/>
                                        <p:tgtEl>
                                          <p:spTgt spid="5018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180">
                                            <p:txEl>
                                              <p:pRg st="5" end="5"/>
                                            </p:txEl>
                                          </p:spTgt>
                                        </p:tgtEl>
                                        <p:attrNameLst>
                                          <p:attrName>style.visibility</p:attrName>
                                        </p:attrNameLst>
                                      </p:cBhvr>
                                      <p:to>
                                        <p:strVal val="visible"/>
                                      </p:to>
                                    </p:set>
                                    <p:animEffect transition="in" filter="blinds(horizontal)">
                                      <p:cBhvr>
                                        <p:cTn id="32" dur="500"/>
                                        <p:tgtEl>
                                          <p:spTgt spid="50180">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50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B6EEB3F-B9F1-4340-B90F-1C0A6E740E96}" type="slidenum">
              <a:rPr lang="en-US" altLang="zh-CN"/>
              <a:pPr/>
              <a:t>19</a:t>
            </a:fld>
            <a:endParaRPr lang="en-US" altLang="zh-CN"/>
          </a:p>
        </p:txBody>
      </p:sp>
      <p:sp>
        <p:nvSpPr>
          <p:cNvPr id="65538" name="Rectangle 2"/>
          <p:cNvSpPr>
            <a:spLocks noGrp="1" noChangeArrowheads="1"/>
          </p:cNvSpPr>
          <p:nvPr>
            <p:ph type="title"/>
          </p:nvPr>
        </p:nvSpPr>
        <p:spPr/>
        <p:txBody>
          <a:bodyPr/>
          <a:lstStyle/>
          <a:p>
            <a:r>
              <a:rPr lang="en-US" altLang="zh-CN" sz="4000">
                <a:latin typeface="Arial Narrow" pitchFamily="34" charset="0"/>
              </a:rPr>
              <a:t>Three Famous Scientists</a:t>
            </a:r>
          </a:p>
        </p:txBody>
      </p:sp>
      <p:sp>
        <p:nvSpPr>
          <p:cNvPr id="65539" name="Text Box 3"/>
          <p:cNvSpPr txBox="1">
            <a:spLocks noChangeArrowheads="1"/>
          </p:cNvSpPr>
          <p:nvPr/>
        </p:nvSpPr>
        <p:spPr bwMode="auto">
          <a:xfrm>
            <a:off x="612775" y="692150"/>
            <a:ext cx="8496300" cy="580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a:solidFill>
                  <a:srgbClr val="000000"/>
                </a:solidFill>
                <a:latin typeface="Arial Narrow" pitchFamily="34" charset="0"/>
                <a:cs typeface="Arial" charset="0"/>
              </a:rPr>
              <a:t>In the short history of database </a:t>
            </a:r>
            <a:r>
              <a:rPr lang="en-US" altLang="zh-CN">
                <a:latin typeface="Arial Narrow" pitchFamily="34" charset="0"/>
                <a:cs typeface="Arial" charset="0"/>
              </a:rPr>
              <a:t>development</a:t>
            </a:r>
            <a:r>
              <a:rPr lang="en-US" altLang="zh-CN">
                <a:solidFill>
                  <a:srgbClr val="000000"/>
                </a:solidFill>
                <a:latin typeface="Arial Narrow" pitchFamily="34" charset="0"/>
                <a:cs typeface="Arial" charset="0"/>
              </a:rPr>
              <a:t>, there are three individuals we need </a:t>
            </a:r>
            <a:r>
              <a:rPr lang="en-US" altLang="zh-CN">
                <a:latin typeface="Arial Narrow" pitchFamily="34" charset="0"/>
                <a:cs typeface="Arial" charset="0"/>
              </a:rPr>
              <a:t>to </a:t>
            </a:r>
            <a:r>
              <a:rPr lang="en-US" altLang="zh-CN">
                <a:solidFill>
                  <a:srgbClr val="000000"/>
                </a:solidFill>
                <a:latin typeface="Arial Narrow" pitchFamily="34" charset="0"/>
                <a:cs typeface="Arial" charset="0"/>
              </a:rPr>
              <a:t>bear in mind.</a:t>
            </a:r>
            <a:endParaRPr lang="en-US" altLang="zh-CN">
              <a:latin typeface="Arial Narrow" pitchFamily="34" charset="0"/>
            </a:endParaRPr>
          </a:p>
          <a:p>
            <a:pPr algn="l">
              <a:spcBef>
                <a:spcPct val="30000"/>
              </a:spcBef>
              <a:buClr>
                <a:schemeClr val="folHlink"/>
              </a:buClr>
              <a:buFont typeface="Wingdings" pitchFamily="2" charset="2"/>
              <a:buChar char="ü"/>
            </a:pPr>
            <a:r>
              <a:rPr lang="en-US" altLang="zh-CN">
                <a:latin typeface="Arial Narrow" pitchFamily="34" charset="0"/>
              </a:rPr>
              <a:t>Charles W. Bachman: who was called “Father of the Network Database”, proposed and realized the first one </a:t>
            </a:r>
            <a:r>
              <a:rPr lang="en-US" altLang="zh-CN">
                <a:solidFill>
                  <a:schemeClr val="hlink"/>
                </a:solidFill>
                <a:latin typeface="Arial Narrow" pitchFamily="34" charset="0"/>
              </a:rPr>
              <a:t>network database system</a:t>
            </a:r>
            <a:r>
              <a:rPr lang="en-US" altLang="zh-CN">
                <a:latin typeface="Arial Narrow" pitchFamily="34" charset="0"/>
              </a:rPr>
              <a:t>. Because of his outstanding contributions, Turing Award has been given to him in 1973.</a:t>
            </a:r>
          </a:p>
          <a:p>
            <a:pPr algn="l">
              <a:spcBef>
                <a:spcPct val="30000"/>
              </a:spcBef>
              <a:buClr>
                <a:schemeClr val="folHlink"/>
              </a:buClr>
              <a:buFont typeface="Wingdings" pitchFamily="2" charset="2"/>
              <a:buChar char="ü"/>
            </a:pPr>
            <a:r>
              <a:rPr lang="en-US" altLang="zh-CN">
                <a:latin typeface="Arial Narrow" pitchFamily="34" charset="0"/>
              </a:rPr>
              <a:t>Edgar Frank Codd: “F</a:t>
            </a:r>
            <a:r>
              <a:rPr lang="en-US" altLang="en-US">
                <a:latin typeface="Arial Narrow" pitchFamily="34" charset="0"/>
              </a:rPr>
              <a:t>ather of </a:t>
            </a:r>
            <a:r>
              <a:rPr lang="en-US" altLang="zh-CN">
                <a:latin typeface="Arial Narrow" pitchFamily="34" charset="0"/>
              </a:rPr>
              <a:t>the R</a:t>
            </a:r>
            <a:r>
              <a:rPr lang="en-US" altLang="en-US">
                <a:latin typeface="Arial Narrow" pitchFamily="34" charset="0"/>
              </a:rPr>
              <a:t>elational </a:t>
            </a:r>
            <a:r>
              <a:rPr lang="en-US" altLang="zh-CN">
                <a:latin typeface="Arial Narrow" pitchFamily="34" charset="0"/>
              </a:rPr>
              <a:t>D</a:t>
            </a:r>
            <a:r>
              <a:rPr lang="en-US" altLang="en-US">
                <a:latin typeface="Arial Narrow" pitchFamily="34" charset="0"/>
              </a:rPr>
              <a:t>atabase</a:t>
            </a:r>
            <a:r>
              <a:rPr lang="en-US" altLang="zh-CN">
                <a:latin typeface="Arial Narrow" pitchFamily="34" charset="0"/>
              </a:rPr>
              <a:t>”,</a:t>
            </a:r>
            <a:r>
              <a:rPr lang="en-US" altLang="en-US">
                <a:latin typeface="Arial Narrow" pitchFamily="34" charset="0"/>
              </a:rPr>
              <a:t> </a:t>
            </a:r>
            <a:r>
              <a:rPr lang="en-US" altLang="zh-CN">
                <a:latin typeface="Arial Narrow" pitchFamily="34" charset="0"/>
              </a:rPr>
              <a:t>as the author of the paper “A </a:t>
            </a:r>
            <a:r>
              <a:rPr lang="en-US" altLang="zh-CN">
                <a:solidFill>
                  <a:schemeClr val="hlink"/>
                </a:solidFill>
                <a:latin typeface="Arial Narrow" pitchFamily="34" charset="0"/>
              </a:rPr>
              <a:t>Relation Model</a:t>
            </a:r>
            <a:r>
              <a:rPr lang="en-US" altLang="zh-CN">
                <a:latin typeface="Arial Narrow" pitchFamily="34" charset="0"/>
              </a:rPr>
              <a:t> of Data for Large Shared Data Banks”, was </a:t>
            </a:r>
            <a:r>
              <a:rPr lang="en-US" altLang="en-US">
                <a:latin typeface="Arial Narrow" pitchFamily="34" charset="0"/>
              </a:rPr>
              <a:t>the Turing Award in 1981. </a:t>
            </a:r>
            <a:r>
              <a:rPr lang="en-US" altLang="zh-CN">
                <a:latin typeface="Arial Narrow" pitchFamily="34" charset="0"/>
              </a:rPr>
              <a:t> </a:t>
            </a:r>
          </a:p>
          <a:p>
            <a:pPr algn="l">
              <a:spcBef>
                <a:spcPct val="30000"/>
              </a:spcBef>
              <a:buClr>
                <a:schemeClr val="folHlink"/>
              </a:buClr>
              <a:buFont typeface="Wingdings" pitchFamily="2" charset="2"/>
              <a:buChar char="ü"/>
            </a:pPr>
            <a:r>
              <a:rPr lang="en-US" altLang="zh-CN">
                <a:latin typeface="Arial Narrow" pitchFamily="34" charset="0"/>
              </a:rPr>
              <a:t>James Gray: was </a:t>
            </a:r>
            <a:r>
              <a:rPr lang="en-US" altLang="en-US">
                <a:latin typeface="Arial Narrow" pitchFamily="34" charset="0"/>
              </a:rPr>
              <a:t>the Turing Award in </a:t>
            </a:r>
            <a:r>
              <a:rPr lang="en-US" altLang="zh-CN">
                <a:latin typeface="Arial Narrow" pitchFamily="34" charset="0"/>
              </a:rPr>
              <a:t>1998. His pioneering work on the </a:t>
            </a:r>
            <a:r>
              <a:rPr lang="en-US" altLang="zh-CN">
                <a:solidFill>
                  <a:schemeClr val="hlink"/>
                </a:solidFill>
                <a:latin typeface="Arial Narrow" pitchFamily="34" charset="0"/>
              </a:rPr>
              <a:t>transaction management</a:t>
            </a:r>
            <a:r>
              <a:rPr lang="en-US" altLang="zh-CN">
                <a:latin typeface="Arial Narrow" pitchFamily="34" charset="0"/>
              </a:rPr>
              <a:t> made him a recognized authority in the field.</a:t>
            </a:r>
          </a:p>
          <a:p>
            <a:pPr algn="l">
              <a:spcBef>
                <a:spcPct val="30000"/>
              </a:spcBef>
              <a:buClr>
                <a:schemeClr val="folHlink"/>
              </a:buClr>
              <a:buFont typeface="Wingdings" pitchFamily="2" charset="2"/>
              <a:buNone/>
            </a:pPr>
            <a:r>
              <a:rPr lang="en-US" altLang="zh-CN" sz="2000">
                <a:solidFill>
                  <a:schemeClr val="hlink"/>
                </a:solidFill>
                <a:latin typeface="Arial Narrow" pitchFamily="34" charset="0"/>
              </a:rPr>
              <a:t>Tip:</a:t>
            </a:r>
            <a:r>
              <a:rPr lang="en-US" altLang="zh-CN" sz="2000">
                <a:latin typeface="Arial Narrow" pitchFamily="34" charset="0"/>
              </a:rPr>
              <a:t> Turing Award is the computer industry's most prestigious awards, the "Nobel Prize of computer science," said. Currently Turing Award is sponsored by the Intel Corporation, a cash award of 100,000 dollars. </a:t>
            </a:r>
          </a:p>
        </p:txBody>
      </p:sp>
      <p:pic>
        <p:nvPicPr>
          <p:cNvPr id="6554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69288" y="6381750"/>
            <a:ext cx="479425"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27" dur="500"/>
                                        <p:tgtEl>
                                          <p:spTgt spid="65539">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F276C6BE-2157-42BE-8AA6-DA7943B5CC6F}" type="slidenum">
              <a:rPr lang="en-US" altLang="zh-CN"/>
              <a:pPr/>
              <a:t>2</a:t>
            </a:fld>
            <a:endParaRPr lang="en-US" altLang="zh-CN"/>
          </a:p>
        </p:txBody>
      </p:sp>
      <p:sp>
        <p:nvSpPr>
          <p:cNvPr id="14338" name="Rectangle 2"/>
          <p:cNvSpPr>
            <a:spLocks noGrp="1" noChangeArrowheads="1"/>
          </p:cNvSpPr>
          <p:nvPr>
            <p:ph type="title" idx="4294967295"/>
          </p:nvPr>
        </p:nvSpPr>
        <p:spPr/>
        <p:txBody>
          <a:bodyPr/>
          <a:lstStyle/>
          <a:p>
            <a:r>
              <a:rPr lang="en-US" altLang="zh-CN" dirty="0">
                <a:latin typeface="Arial Narrow" pitchFamily="34" charset="0"/>
              </a:rPr>
              <a:t>Conceptions</a:t>
            </a:r>
          </a:p>
        </p:txBody>
      </p:sp>
      <p:sp>
        <p:nvSpPr>
          <p:cNvPr id="14339" name="Rectangle 3"/>
          <p:cNvSpPr>
            <a:spLocks noChangeArrowheads="1"/>
          </p:cNvSpPr>
          <p:nvPr/>
        </p:nvSpPr>
        <p:spPr bwMode="auto">
          <a:xfrm>
            <a:off x="611188" y="765175"/>
            <a:ext cx="8353425"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u"/>
            </a:pPr>
            <a:r>
              <a:rPr lang="en-US" altLang="zh-CN">
                <a:solidFill>
                  <a:schemeClr val="hlink"/>
                </a:solidFill>
                <a:latin typeface="Arial Narrow" pitchFamily="34" charset="0"/>
              </a:rPr>
              <a:t>Data Base</a:t>
            </a:r>
            <a:r>
              <a:rPr lang="en-US" altLang="zh-CN">
                <a:latin typeface="Arial Narrow" pitchFamily="34" charset="0"/>
              </a:rPr>
              <a:t> (DB): A collection of data arranged for ease and speed of search and retrieval. In common parlance, the term database refers to a collection of data that is managed by a DBMS.</a:t>
            </a:r>
          </a:p>
          <a:p>
            <a:pPr algn="l">
              <a:spcBef>
                <a:spcPct val="30000"/>
              </a:spcBef>
              <a:buClr>
                <a:schemeClr val="folHlink"/>
              </a:buClr>
              <a:buFont typeface="Wingdings" pitchFamily="2" charset="2"/>
              <a:buChar char="u"/>
            </a:pPr>
            <a:r>
              <a:rPr lang="en-US" altLang="zh-CN">
                <a:solidFill>
                  <a:schemeClr val="hlink"/>
                </a:solidFill>
                <a:latin typeface="Arial Narrow" pitchFamily="34" charset="0"/>
              </a:rPr>
              <a:t>Database Management System</a:t>
            </a:r>
            <a:r>
              <a:rPr lang="en-US" altLang="zh-CN">
                <a:latin typeface="Arial Narrow" pitchFamily="34" charset="0"/>
              </a:rPr>
              <a:t> (DBMS): A DBMS is a powerful tool for creating and managing large amounts of data efficiently and allowing it to persist over long periods of time, safely.</a:t>
            </a:r>
          </a:p>
          <a:p>
            <a:pPr algn="l">
              <a:spcBef>
                <a:spcPct val="30000"/>
              </a:spcBef>
            </a:pPr>
            <a:r>
              <a:rPr lang="en-US" altLang="zh-CN">
                <a:latin typeface="Arial Narrow" pitchFamily="34" charset="0"/>
              </a:rPr>
              <a:t>The capabilities that a DBMS provides the user are:</a:t>
            </a:r>
          </a:p>
          <a:p>
            <a:pPr algn="l">
              <a:spcBef>
                <a:spcPct val="30000"/>
              </a:spcBef>
              <a:buClr>
                <a:schemeClr val="folHlink"/>
              </a:buClr>
              <a:buFont typeface="Wingdings" pitchFamily="2" charset="2"/>
              <a:buChar char="ü"/>
            </a:pPr>
            <a:r>
              <a:rPr lang="en-US" altLang="zh-CN">
                <a:latin typeface="Arial Narrow" pitchFamily="34" charset="0"/>
              </a:rPr>
              <a:t>1. </a:t>
            </a:r>
            <a:r>
              <a:rPr lang="en-US" altLang="zh-CN">
                <a:solidFill>
                  <a:schemeClr val="hlink"/>
                </a:solidFill>
                <a:latin typeface="Arial Narrow" pitchFamily="34" charset="0"/>
              </a:rPr>
              <a:t>Persistent storage</a:t>
            </a:r>
            <a:r>
              <a:rPr lang="en-US" altLang="zh-CN">
                <a:latin typeface="Arial Narrow" pitchFamily="34" charset="0"/>
              </a:rPr>
              <a:t>. Like a file system, a DBMS supports the storage of very large amounts of data that exists independently of any processes that are using the data. </a:t>
            </a:r>
            <a:r>
              <a:rPr lang="en-US" altLang="zh-CN">
                <a:solidFill>
                  <a:srgbClr val="D43CFE"/>
                </a:solidFill>
                <a:latin typeface="Arial Narrow" pitchFamily="34" charset="0"/>
              </a:rPr>
              <a:t>However</a:t>
            </a:r>
            <a:r>
              <a:rPr lang="en-US" altLang="zh-CN">
                <a:latin typeface="Arial Narrow" pitchFamily="34" charset="0"/>
              </a:rPr>
              <a:t>, the DBMS goes far beyond the file system in providing flexibility, such as data structures that support efficient access to very large amounts of data.</a:t>
            </a:r>
          </a:p>
        </p:txBody>
      </p:sp>
      <p:pic>
        <p:nvPicPr>
          <p:cNvPr id="14347" name="Picture 11"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vertical)">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vertical)">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vertical)">
                                      <p:cBhvr>
                                        <p:cTn id="17" dur="500"/>
                                        <p:tgtEl>
                                          <p:spTgt spid="14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vertical)">
                                      <p:cBhvr>
                                        <p:cTn id="22" dur="500"/>
                                        <p:tgtEl>
                                          <p:spTgt spid="14339">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14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41D0CB45-B7EE-4DE1-A8C0-4A179C1EEE68}" type="slidenum">
              <a:rPr lang="en-US" altLang="zh-CN"/>
              <a:pPr/>
              <a:t>20</a:t>
            </a:fld>
            <a:endParaRPr lang="en-US" altLang="zh-CN"/>
          </a:p>
        </p:txBody>
      </p:sp>
      <p:sp>
        <p:nvSpPr>
          <p:cNvPr id="23554" name="Rectangle 2"/>
          <p:cNvSpPr>
            <a:spLocks noGrp="1" noChangeArrowheads="1"/>
          </p:cNvSpPr>
          <p:nvPr>
            <p:ph type="title"/>
          </p:nvPr>
        </p:nvSpPr>
        <p:spPr>
          <a:xfrm>
            <a:off x="762000" y="76200"/>
            <a:ext cx="8382000" cy="685800"/>
          </a:xfrm>
        </p:spPr>
        <p:txBody>
          <a:bodyPr/>
          <a:lstStyle/>
          <a:p>
            <a:r>
              <a:rPr lang="en-US" altLang="zh-CN" sz="4000">
                <a:latin typeface="Arial Narrow" pitchFamily="34" charset="0"/>
              </a:rPr>
              <a:t>Research Fields of DB Technology</a:t>
            </a:r>
          </a:p>
        </p:txBody>
      </p:sp>
      <p:sp>
        <p:nvSpPr>
          <p:cNvPr id="23556" name="Text Box 4"/>
          <p:cNvSpPr txBox="1">
            <a:spLocks noChangeArrowheads="1"/>
          </p:cNvSpPr>
          <p:nvPr/>
        </p:nvSpPr>
        <p:spPr bwMode="auto">
          <a:xfrm>
            <a:off x="611188" y="765175"/>
            <a:ext cx="8280400" cy="586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folHlink"/>
              </a:buClr>
              <a:buFont typeface="Wingdings" pitchFamily="2" charset="2"/>
              <a:buNone/>
            </a:pPr>
            <a:r>
              <a:rPr lang="en-US" altLang="zh-CN">
                <a:latin typeface="Arial Narrow" pitchFamily="34" charset="0"/>
              </a:rPr>
              <a:t>Research on</a:t>
            </a:r>
          </a:p>
          <a:p>
            <a:pPr algn="just">
              <a:spcBef>
                <a:spcPct val="20000"/>
              </a:spcBef>
              <a:buClr>
                <a:schemeClr val="folHlink"/>
              </a:buClr>
              <a:buFont typeface="Wingdings" pitchFamily="2" charset="2"/>
              <a:buChar char="v"/>
            </a:pPr>
            <a:r>
              <a:rPr lang="en-US" altLang="zh-CN">
                <a:latin typeface="Arial Narrow" pitchFamily="34" charset="0"/>
              </a:rPr>
              <a:t>Database Management Systems:</a:t>
            </a:r>
          </a:p>
          <a:p>
            <a:pPr algn="just">
              <a:spcBef>
                <a:spcPct val="20000"/>
              </a:spcBef>
              <a:buClr>
                <a:schemeClr val="folHlink"/>
              </a:buClr>
              <a:buFont typeface="Wingdings" pitchFamily="2" charset="2"/>
              <a:buNone/>
            </a:pPr>
            <a:r>
              <a:rPr lang="en-US" altLang="zh-CN">
                <a:latin typeface="Arial Narrow" pitchFamily="34" charset="0"/>
              </a:rPr>
              <a:t>including development of tools software and middleware in order to enhance system performance and to improve user productivity.</a:t>
            </a:r>
          </a:p>
          <a:p>
            <a:pPr algn="just">
              <a:spcBef>
                <a:spcPct val="20000"/>
              </a:spcBef>
              <a:buClr>
                <a:schemeClr val="folHlink"/>
              </a:buClr>
              <a:buFont typeface="Wingdings" pitchFamily="2" charset="2"/>
              <a:buChar char="v"/>
            </a:pPr>
            <a:r>
              <a:rPr lang="en-US" altLang="en-US">
                <a:latin typeface="Arial Narrow" pitchFamily="34" charset="0"/>
              </a:rPr>
              <a:t>Database </a:t>
            </a:r>
            <a:r>
              <a:rPr lang="en-US" altLang="zh-CN">
                <a:latin typeface="Arial Narrow" pitchFamily="34" charset="0"/>
              </a:rPr>
              <a:t>D</a:t>
            </a:r>
            <a:r>
              <a:rPr lang="en-US" altLang="en-US">
                <a:latin typeface="Arial Narrow" pitchFamily="34" charset="0"/>
              </a:rPr>
              <a:t>esign</a:t>
            </a:r>
            <a:endParaRPr lang="en-US" altLang="zh-CN">
              <a:latin typeface="Arial Narrow" pitchFamily="34" charset="0"/>
            </a:endParaRPr>
          </a:p>
          <a:p>
            <a:pPr lvl="1" algn="just">
              <a:spcBef>
                <a:spcPct val="20000"/>
              </a:spcBef>
              <a:buClr>
                <a:schemeClr val="folHlink"/>
              </a:buClr>
              <a:buFont typeface="Wingdings" pitchFamily="2" charset="2"/>
              <a:buChar char="ü"/>
            </a:pPr>
            <a:r>
              <a:rPr lang="en-US" altLang="en-US">
                <a:latin typeface="Arial Narrow" pitchFamily="34" charset="0"/>
              </a:rPr>
              <a:t>database design methodology, tools and theory;</a:t>
            </a:r>
            <a:endParaRPr lang="en-US" altLang="zh-CN">
              <a:latin typeface="Arial Narrow" pitchFamily="34" charset="0"/>
            </a:endParaRPr>
          </a:p>
          <a:p>
            <a:pPr lvl="1" algn="just">
              <a:spcBef>
                <a:spcPct val="20000"/>
              </a:spcBef>
              <a:buClr>
                <a:schemeClr val="folHlink"/>
              </a:buClr>
              <a:buFont typeface="Wingdings" pitchFamily="2" charset="2"/>
              <a:buChar char="ü"/>
            </a:pPr>
            <a:r>
              <a:rPr lang="en-US" altLang="zh-CN">
                <a:latin typeface="Arial Narrow" pitchFamily="34" charset="0"/>
              </a:rPr>
              <a:t>d</a:t>
            </a:r>
            <a:r>
              <a:rPr lang="en-US" altLang="en-US">
                <a:latin typeface="Arial Narrow" pitchFamily="34" charset="0"/>
              </a:rPr>
              <a:t>ata </a:t>
            </a:r>
            <a:r>
              <a:rPr lang="en-US" altLang="zh-CN">
                <a:latin typeface="Arial Narrow" pitchFamily="34" charset="0"/>
              </a:rPr>
              <a:t>m</a:t>
            </a:r>
            <a:r>
              <a:rPr lang="en-US" altLang="en-US">
                <a:latin typeface="Arial Narrow" pitchFamily="34" charset="0"/>
              </a:rPr>
              <a:t>odel and </a:t>
            </a:r>
            <a:r>
              <a:rPr lang="en-US" altLang="zh-CN">
                <a:latin typeface="Arial Narrow" pitchFamily="34" charset="0"/>
              </a:rPr>
              <a:t>d</a:t>
            </a:r>
            <a:r>
              <a:rPr lang="en-US" altLang="en-US">
                <a:latin typeface="Arial Narrow" pitchFamily="34" charset="0"/>
              </a:rPr>
              <a:t>ata </a:t>
            </a:r>
            <a:r>
              <a:rPr lang="en-US" altLang="zh-CN">
                <a:latin typeface="Arial Narrow" pitchFamily="34" charset="0"/>
              </a:rPr>
              <a:t>m</a:t>
            </a:r>
            <a:r>
              <a:rPr lang="en-US" altLang="en-US">
                <a:latin typeface="Arial Narrow" pitchFamily="34" charset="0"/>
              </a:rPr>
              <a:t>odeling;</a:t>
            </a:r>
            <a:r>
              <a:rPr lang="en-US" altLang="zh-CN">
                <a:latin typeface="Arial Narrow" pitchFamily="34" charset="0"/>
              </a:rPr>
              <a:t> </a:t>
            </a:r>
          </a:p>
          <a:p>
            <a:pPr lvl="1" algn="just">
              <a:spcBef>
                <a:spcPct val="20000"/>
              </a:spcBef>
              <a:buClr>
                <a:schemeClr val="folHlink"/>
              </a:buClr>
              <a:buFont typeface="Wingdings" pitchFamily="2" charset="2"/>
              <a:buChar char="ü"/>
            </a:pPr>
            <a:r>
              <a:rPr lang="en-US" altLang="zh-CN">
                <a:latin typeface="Arial Narrow" pitchFamily="34" charset="0"/>
              </a:rPr>
              <a:t>c</a:t>
            </a:r>
            <a:r>
              <a:rPr lang="en-US" altLang="en-US">
                <a:latin typeface="Arial Narrow" pitchFamily="34" charset="0"/>
              </a:rPr>
              <a:t>omputer-aided design and </a:t>
            </a:r>
            <a:r>
              <a:rPr lang="en-US" altLang="zh-CN">
                <a:latin typeface="Arial Narrow" pitchFamily="34" charset="0"/>
              </a:rPr>
              <a:t>its</a:t>
            </a:r>
            <a:r>
              <a:rPr lang="en-US" altLang="en-US">
                <a:latin typeface="Arial Narrow" pitchFamily="34" charset="0"/>
              </a:rPr>
              <a:t> software;</a:t>
            </a:r>
            <a:endParaRPr lang="en-US" altLang="zh-CN">
              <a:latin typeface="Arial Narrow" pitchFamily="34" charset="0"/>
            </a:endParaRPr>
          </a:p>
          <a:p>
            <a:pPr lvl="1" algn="just">
              <a:spcBef>
                <a:spcPct val="20000"/>
              </a:spcBef>
              <a:buClr>
                <a:schemeClr val="folHlink"/>
              </a:buClr>
              <a:buFont typeface="Wingdings" pitchFamily="2" charset="2"/>
              <a:buChar char="ü"/>
            </a:pPr>
            <a:r>
              <a:rPr lang="en-US" altLang="en-US">
                <a:latin typeface="Arial Narrow" pitchFamily="34" charset="0"/>
              </a:rPr>
              <a:t>database design norms and standards.</a:t>
            </a:r>
            <a:endParaRPr lang="en-US" altLang="zh-CN">
              <a:latin typeface="Arial Narrow" pitchFamily="34" charset="0"/>
              <a:ea typeface="楷体_GB2312" pitchFamily="49" charset="-122"/>
            </a:endParaRPr>
          </a:p>
          <a:p>
            <a:pPr algn="just">
              <a:spcBef>
                <a:spcPct val="20000"/>
              </a:spcBef>
              <a:buClr>
                <a:schemeClr val="folHlink"/>
              </a:buClr>
              <a:buFont typeface="Wingdings" pitchFamily="2" charset="2"/>
              <a:buChar char="v"/>
            </a:pPr>
            <a:r>
              <a:rPr lang="en-US" altLang="zh-CN">
                <a:latin typeface="Arial Narrow" pitchFamily="34" charset="0"/>
              </a:rPr>
              <a:t>Database Theory</a:t>
            </a:r>
          </a:p>
          <a:p>
            <a:pPr algn="just">
              <a:spcBef>
                <a:spcPct val="20000"/>
              </a:spcBef>
              <a:buClr>
                <a:schemeClr val="folHlink"/>
              </a:buClr>
              <a:buFont typeface="Wingdings" pitchFamily="2" charset="2"/>
              <a:buNone/>
            </a:pPr>
            <a:r>
              <a:rPr lang="en-US" altLang="zh-CN">
                <a:latin typeface="Arial Narrow" pitchFamily="34" charset="0"/>
              </a:rPr>
              <a:t>including the theory of relational normalization, and the theory of relational data, which could be stimulated by integrating with artificial intelligence technologies, parallel computing technologies and so on.</a:t>
            </a:r>
          </a:p>
        </p:txBody>
      </p:sp>
      <p:pic>
        <p:nvPicPr>
          <p:cNvPr id="23558" name="Picture 6"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7245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blinds(horizontal)">
                                      <p:cBhvr>
                                        <p:cTn id="7" dur="500"/>
                                        <p:tgtEl>
                                          <p:spTgt spid="23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blinds(horizontal)">
                                      <p:cBhvr>
                                        <p:cTn id="12" dur="500"/>
                                        <p:tgtEl>
                                          <p:spTgt spid="235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6">
                                            <p:txEl>
                                              <p:pRg st="2" end="2"/>
                                            </p:txEl>
                                          </p:spTgt>
                                        </p:tgtEl>
                                        <p:attrNameLst>
                                          <p:attrName>style.visibility</p:attrName>
                                        </p:attrNameLst>
                                      </p:cBhvr>
                                      <p:to>
                                        <p:strVal val="visible"/>
                                      </p:to>
                                    </p:set>
                                    <p:animEffect transition="in" filter="blinds(horizontal)">
                                      <p:cBhvr>
                                        <p:cTn id="17" dur="500"/>
                                        <p:tgtEl>
                                          <p:spTgt spid="235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blinds(horizontal)">
                                      <p:cBhvr>
                                        <p:cTn id="22" dur="500"/>
                                        <p:tgtEl>
                                          <p:spTgt spid="23556">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556">
                                            <p:txEl>
                                              <p:pRg st="4" end="4"/>
                                            </p:txEl>
                                          </p:spTgt>
                                        </p:tgtEl>
                                        <p:attrNameLst>
                                          <p:attrName>style.visibility</p:attrName>
                                        </p:attrNameLst>
                                      </p:cBhvr>
                                      <p:to>
                                        <p:strVal val="visible"/>
                                      </p:to>
                                    </p:set>
                                    <p:animEffect transition="in" filter="blinds(horizontal)">
                                      <p:cBhvr>
                                        <p:cTn id="25" dur="500"/>
                                        <p:tgtEl>
                                          <p:spTgt spid="23556">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556">
                                            <p:txEl>
                                              <p:pRg st="5" end="5"/>
                                            </p:txEl>
                                          </p:spTgt>
                                        </p:tgtEl>
                                        <p:attrNameLst>
                                          <p:attrName>style.visibility</p:attrName>
                                        </p:attrNameLst>
                                      </p:cBhvr>
                                      <p:to>
                                        <p:strVal val="visible"/>
                                      </p:to>
                                    </p:set>
                                    <p:animEffect transition="in" filter="blinds(horizontal)">
                                      <p:cBhvr>
                                        <p:cTn id="28" dur="500"/>
                                        <p:tgtEl>
                                          <p:spTgt spid="23556">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556">
                                            <p:txEl>
                                              <p:pRg st="6" end="6"/>
                                            </p:txEl>
                                          </p:spTgt>
                                        </p:tgtEl>
                                        <p:attrNameLst>
                                          <p:attrName>style.visibility</p:attrName>
                                        </p:attrNameLst>
                                      </p:cBhvr>
                                      <p:to>
                                        <p:strVal val="visible"/>
                                      </p:to>
                                    </p:set>
                                    <p:animEffect transition="in" filter="blinds(horizontal)">
                                      <p:cBhvr>
                                        <p:cTn id="31" dur="500"/>
                                        <p:tgtEl>
                                          <p:spTgt spid="23556">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556">
                                            <p:txEl>
                                              <p:pRg st="7" end="7"/>
                                            </p:txEl>
                                          </p:spTgt>
                                        </p:tgtEl>
                                        <p:attrNameLst>
                                          <p:attrName>style.visibility</p:attrName>
                                        </p:attrNameLst>
                                      </p:cBhvr>
                                      <p:to>
                                        <p:strVal val="visible"/>
                                      </p:to>
                                    </p:set>
                                    <p:animEffect transition="in" filter="blinds(horizontal)">
                                      <p:cBhvr>
                                        <p:cTn id="34" dur="500"/>
                                        <p:tgtEl>
                                          <p:spTgt spid="23556">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3556">
                                            <p:txEl>
                                              <p:pRg st="8" end="8"/>
                                            </p:txEl>
                                          </p:spTgt>
                                        </p:tgtEl>
                                        <p:attrNameLst>
                                          <p:attrName>style.visibility</p:attrName>
                                        </p:attrNameLst>
                                      </p:cBhvr>
                                      <p:to>
                                        <p:strVal val="visible"/>
                                      </p:to>
                                    </p:set>
                                    <p:animEffect transition="in" filter="blinds(horizontal)">
                                      <p:cBhvr>
                                        <p:cTn id="39" dur="500"/>
                                        <p:tgtEl>
                                          <p:spTgt spid="23556">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3556">
                                            <p:txEl>
                                              <p:pRg st="9" end="9"/>
                                            </p:txEl>
                                          </p:spTgt>
                                        </p:tgtEl>
                                        <p:attrNameLst>
                                          <p:attrName>style.visibility</p:attrName>
                                        </p:attrNameLst>
                                      </p:cBhvr>
                                      <p:to>
                                        <p:strVal val="visible"/>
                                      </p:to>
                                    </p:set>
                                    <p:animEffect transition="in" filter="blinds(horizontal)">
                                      <p:cBhvr>
                                        <p:cTn id="44" dur="500"/>
                                        <p:tgtEl>
                                          <p:spTgt spid="23556">
                                            <p:txEl>
                                              <p:pRg st="9" end="9"/>
                                            </p:txEl>
                                          </p:spTgt>
                                        </p:tgtEl>
                                      </p:cBhvr>
                                    </p:animEffect>
                                  </p:childTnLst>
                                </p:cTn>
                              </p:par>
                            </p:childTnLst>
                          </p:cTn>
                        </p:par>
                        <p:par>
                          <p:cTn id="45" fill="hold" nodeType="afterGroup">
                            <p:stCondLst>
                              <p:cond delay="500"/>
                            </p:stCondLst>
                            <p:childTnLst>
                              <p:par>
                                <p:cTn id="46" presetID="1" presetClass="entr" presetSubtype="0" fill="hold" nodeType="afterEffect">
                                  <p:stCondLst>
                                    <p:cond delay="0"/>
                                  </p:stCondLst>
                                  <p:childTnLst>
                                    <p:set>
                                      <p:cBhvr>
                                        <p:cTn id="47" dur="1" fill="hold">
                                          <p:stCondLst>
                                            <p:cond delay="499"/>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85CF9B0-1771-46BE-863C-0B9B75A07275}" type="slidenum">
              <a:rPr lang="en-US" altLang="zh-CN"/>
              <a:pPr/>
              <a:t>21</a:t>
            </a:fld>
            <a:endParaRPr lang="en-US" altLang="zh-CN"/>
          </a:p>
        </p:txBody>
      </p:sp>
      <p:sp>
        <p:nvSpPr>
          <p:cNvPr id="24578" name="Rectangle 2"/>
          <p:cNvSpPr>
            <a:spLocks noGrp="1" noChangeArrowheads="1"/>
          </p:cNvSpPr>
          <p:nvPr>
            <p:ph type="title"/>
          </p:nvPr>
        </p:nvSpPr>
        <p:spPr/>
        <p:txBody>
          <a:bodyPr/>
          <a:lstStyle/>
          <a:p>
            <a:r>
              <a:rPr lang="en-US" altLang="zh-CN">
                <a:latin typeface="Arial Narrow" pitchFamily="34" charset="0"/>
              </a:rPr>
              <a:t>Components of DBS</a:t>
            </a:r>
          </a:p>
        </p:txBody>
      </p:sp>
      <p:sp>
        <p:nvSpPr>
          <p:cNvPr id="24580" name="Text Box 4"/>
          <p:cNvSpPr txBox="1">
            <a:spLocks noChangeArrowheads="1"/>
          </p:cNvSpPr>
          <p:nvPr/>
        </p:nvSpPr>
        <p:spPr bwMode="auto">
          <a:xfrm>
            <a:off x="685800" y="750888"/>
            <a:ext cx="8229600" cy="597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a:latin typeface="Arial Narrow" pitchFamily="34" charset="0"/>
              </a:rPr>
              <a:t>Database system is consisted of database, users, hardware and software.</a:t>
            </a:r>
          </a:p>
          <a:p>
            <a:pPr algn="l">
              <a:spcBef>
                <a:spcPct val="30000"/>
              </a:spcBef>
              <a:buClr>
                <a:schemeClr val="folHlink"/>
              </a:buClr>
              <a:buFont typeface="Wingdings" pitchFamily="2" charset="2"/>
              <a:buChar char="ü"/>
            </a:pPr>
            <a:r>
              <a:rPr lang="en-US" altLang="zh-CN">
                <a:solidFill>
                  <a:schemeClr val="hlink"/>
                </a:solidFill>
                <a:latin typeface="Arial Narrow" pitchFamily="34" charset="0"/>
              </a:rPr>
              <a:t>Database</a:t>
            </a:r>
            <a:r>
              <a:rPr lang="en-US" altLang="zh-CN">
                <a:latin typeface="Arial Narrow" pitchFamily="34" charset="0"/>
              </a:rPr>
              <a:t>: for users to share. </a:t>
            </a:r>
          </a:p>
          <a:p>
            <a:pPr algn="l">
              <a:spcBef>
                <a:spcPct val="30000"/>
              </a:spcBef>
              <a:buClr>
                <a:schemeClr val="folHlink"/>
              </a:buClr>
              <a:buFont typeface="Wingdings" pitchFamily="2" charset="2"/>
              <a:buNone/>
            </a:pPr>
            <a:r>
              <a:rPr lang="en-US" altLang="zh-CN">
                <a:latin typeface="Arial Narrow" pitchFamily="34" charset="0"/>
              </a:rPr>
              <a:t>The redundancy is as small as possible and the data independence is in a high degree. Data storage is optimal, which makes data easy to be operated. It has the improved capabilities of self-protection and data recovery.</a:t>
            </a:r>
          </a:p>
          <a:p>
            <a:pPr algn="l">
              <a:spcBef>
                <a:spcPct val="30000"/>
              </a:spcBef>
              <a:buClr>
                <a:schemeClr val="folHlink"/>
              </a:buClr>
              <a:buFont typeface="Wingdings" pitchFamily="2" charset="2"/>
              <a:buChar char="ü"/>
            </a:pPr>
            <a:r>
              <a:rPr lang="en-US" altLang="zh-CN">
                <a:solidFill>
                  <a:schemeClr val="hlink"/>
                </a:solidFill>
                <a:latin typeface="Arial Narrow" pitchFamily="34" charset="0"/>
              </a:rPr>
              <a:t>Software</a:t>
            </a:r>
            <a:r>
              <a:rPr lang="en-US" altLang="zh-CN">
                <a:latin typeface="Arial Narrow" pitchFamily="34" charset="0"/>
              </a:rPr>
              <a:t>: </a:t>
            </a:r>
            <a:r>
              <a:rPr lang="en-US" altLang="zh-CN">
                <a:solidFill>
                  <a:schemeClr val="hlink"/>
                </a:solidFill>
                <a:latin typeface="Arial Narrow" pitchFamily="34" charset="0"/>
              </a:rPr>
              <a:t>DBMS</a:t>
            </a:r>
            <a:r>
              <a:rPr lang="en-US" altLang="zh-CN">
                <a:latin typeface="Arial Narrow" pitchFamily="34" charset="0"/>
              </a:rPr>
              <a:t> is the core software.</a:t>
            </a:r>
          </a:p>
          <a:p>
            <a:pPr algn="l">
              <a:spcBef>
                <a:spcPct val="30000"/>
              </a:spcBef>
              <a:buClr>
                <a:schemeClr val="folHlink"/>
              </a:buClr>
              <a:buFont typeface="Wingdings" pitchFamily="2" charset="2"/>
              <a:buNone/>
            </a:pPr>
            <a:r>
              <a:rPr lang="en-US" altLang="zh-CN">
                <a:latin typeface="Arial Narrow" pitchFamily="34" charset="0"/>
              </a:rPr>
              <a:t>The various requests are completed by DBMS.</a:t>
            </a:r>
          </a:p>
          <a:p>
            <a:pPr algn="l">
              <a:spcBef>
                <a:spcPct val="30000"/>
              </a:spcBef>
              <a:buClr>
                <a:schemeClr val="folHlink"/>
              </a:buClr>
              <a:buFont typeface="Wingdings" pitchFamily="2" charset="2"/>
              <a:buChar char="ü"/>
            </a:pPr>
            <a:r>
              <a:rPr lang="en-US" altLang="zh-CN">
                <a:solidFill>
                  <a:schemeClr val="hlink"/>
                </a:solidFill>
                <a:latin typeface="Arial Narrow" pitchFamily="34" charset="0"/>
              </a:rPr>
              <a:t>Hardware</a:t>
            </a:r>
            <a:r>
              <a:rPr lang="en-US" altLang="zh-CN">
                <a:latin typeface="Arial Narrow" pitchFamily="34" charset="0"/>
              </a:rPr>
              <a:t>: Including CPU, memory, large capacity storage equipment, and some external equipments.</a:t>
            </a:r>
          </a:p>
          <a:p>
            <a:pPr algn="l">
              <a:spcBef>
                <a:spcPct val="30000"/>
              </a:spcBef>
              <a:buClr>
                <a:schemeClr val="folHlink"/>
              </a:buClr>
              <a:buFont typeface="Wingdings" pitchFamily="2" charset="2"/>
              <a:buChar char="ü"/>
            </a:pPr>
            <a:r>
              <a:rPr lang="en-US" altLang="zh-CN">
                <a:solidFill>
                  <a:schemeClr val="hlink"/>
                </a:solidFill>
                <a:latin typeface="Arial Narrow" pitchFamily="34" charset="0"/>
              </a:rPr>
              <a:t>Users</a:t>
            </a:r>
            <a:r>
              <a:rPr lang="en-US" altLang="zh-CN">
                <a:latin typeface="Arial Narrow" pitchFamily="34" charset="0"/>
              </a:rPr>
              <a:t>: who use the database.</a:t>
            </a:r>
          </a:p>
          <a:p>
            <a:pPr algn="l">
              <a:spcBef>
                <a:spcPct val="30000"/>
              </a:spcBef>
              <a:buClr>
                <a:schemeClr val="folHlink"/>
              </a:buClr>
              <a:buFont typeface="Wingdings" pitchFamily="2" charset="2"/>
              <a:buNone/>
            </a:pPr>
            <a:r>
              <a:rPr lang="en-US" altLang="zh-CN">
                <a:latin typeface="Arial Narrow" pitchFamily="34" charset="0"/>
              </a:rPr>
              <a:t>User’s operations includes storage, maintenance and retrieval. Users fall into </a:t>
            </a:r>
            <a:r>
              <a:rPr lang="en-US" altLang="zh-CN">
                <a:solidFill>
                  <a:schemeClr val="hlink"/>
                </a:solidFill>
                <a:latin typeface="Arial Narrow" pitchFamily="34" charset="0"/>
              </a:rPr>
              <a:t>three</a:t>
            </a:r>
            <a:r>
              <a:rPr lang="en-US" altLang="zh-CN">
                <a:latin typeface="Arial Narrow" pitchFamily="34" charset="0"/>
              </a:rPr>
              <a:t> categories:</a:t>
            </a:r>
          </a:p>
        </p:txBody>
      </p:sp>
      <p:pic>
        <p:nvPicPr>
          <p:cNvPr id="245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blinds(horizontal)">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blinds(horizontal)">
                                      <p:cBhvr>
                                        <p:cTn id="12" dur="500"/>
                                        <p:tgtEl>
                                          <p:spTgt spid="245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Effect transition="in" filter="blinds(horizontal)">
                                      <p:cBhvr>
                                        <p:cTn id="17" dur="500"/>
                                        <p:tgtEl>
                                          <p:spTgt spid="245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0">
                                            <p:txEl>
                                              <p:pRg st="3" end="3"/>
                                            </p:txEl>
                                          </p:spTgt>
                                        </p:tgtEl>
                                        <p:attrNameLst>
                                          <p:attrName>style.visibility</p:attrName>
                                        </p:attrNameLst>
                                      </p:cBhvr>
                                      <p:to>
                                        <p:strVal val="visible"/>
                                      </p:to>
                                    </p:set>
                                    <p:animEffect transition="in" filter="blinds(horizontal)">
                                      <p:cBhvr>
                                        <p:cTn id="22" dur="500"/>
                                        <p:tgtEl>
                                          <p:spTgt spid="245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0">
                                            <p:txEl>
                                              <p:pRg st="4" end="4"/>
                                            </p:txEl>
                                          </p:spTgt>
                                        </p:tgtEl>
                                        <p:attrNameLst>
                                          <p:attrName>style.visibility</p:attrName>
                                        </p:attrNameLst>
                                      </p:cBhvr>
                                      <p:to>
                                        <p:strVal val="visible"/>
                                      </p:to>
                                    </p:set>
                                    <p:animEffect transition="in" filter="blinds(horizontal)">
                                      <p:cBhvr>
                                        <p:cTn id="27" dur="500"/>
                                        <p:tgtEl>
                                          <p:spTgt spid="2458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0">
                                            <p:txEl>
                                              <p:pRg st="5" end="5"/>
                                            </p:txEl>
                                          </p:spTgt>
                                        </p:tgtEl>
                                        <p:attrNameLst>
                                          <p:attrName>style.visibility</p:attrName>
                                        </p:attrNameLst>
                                      </p:cBhvr>
                                      <p:to>
                                        <p:strVal val="visible"/>
                                      </p:to>
                                    </p:set>
                                    <p:animEffect transition="in" filter="blinds(horizontal)">
                                      <p:cBhvr>
                                        <p:cTn id="32" dur="500"/>
                                        <p:tgtEl>
                                          <p:spTgt spid="2458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0">
                                            <p:txEl>
                                              <p:pRg st="6" end="6"/>
                                            </p:txEl>
                                          </p:spTgt>
                                        </p:tgtEl>
                                        <p:attrNameLst>
                                          <p:attrName>style.visibility</p:attrName>
                                        </p:attrNameLst>
                                      </p:cBhvr>
                                      <p:to>
                                        <p:strVal val="visible"/>
                                      </p:to>
                                    </p:set>
                                    <p:animEffect transition="in" filter="blinds(horizontal)">
                                      <p:cBhvr>
                                        <p:cTn id="37" dur="500"/>
                                        <p:tgtEl>
                                          <p:spTgt spid="2458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80">
                                            <p:txEl>
                                              <p:pRg st="7" end="7"/>
                                            </p:txEl>
                                          </p:spTgt>
                                        </p:tgtEl>
                                        <p:attrNameLst>
                                          <p:attrName>style.visibility</p:attrName>
                                        </p:attrNameLst>
                                      </p:cBhvr>
                                      <p:to>
                                        <p:strVal val="visible"/>
                                      </p:to>
                                    </p:set>
                                    <p:animEffect transition="in" filter="blinds(horizontal)">
                                      <p:cBhvr>
                                        <p:cTn id="42" dur="500"/>
                                        <p:tgtEl>
                                          <p:spTgt spid="24580">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5A4AEF2-F1F7-4EEC-B087-62601AA13D2F}" type="slidenum">
              <a:rPr lang="en-US" altLang="zh-CN"/>
              <a:pPr/>
              <a:t>22</a:t>
            </a:fld>
            <a:endParaRPr lang="en-US" altLang="zh-CN"/>
          </a:p>
        </p:txBody>
      </p:sp>
      <p:sp>
        <p:nvSpPr>
          <p:cNvPr id="25602" name="Rectangle 2"/>
          <p:cNvSpPr>
            <a:spLocks noGrp="1" noChangeArrowheads="1"/>
          </p:cNvSpPr>
          <p:nvPr>
            <p:ph type="title"/>
          </p:nvPr>
        </p:nvSpPr>
        <p:spPr/>
        <p:txBody>
          <a:bodyPr/>
          <a:lstStyle/>
          <a:p>
            <a:r>
              <a:rPr lang="en-US" altLang="zh-CN">
                <a:latin typeface="Arial Narrow" pitchFamily="34" charset="0"/>
              </a:rPr>
              <a:t>Users</a:t>
            </a:r>
          </a:p>
        </p:txBody>
      </p:sp>
      <p:sp>
        <p:nvSpPr>
          <p:cNvPr id="25604" name="Text Box 4"/>
          <p:cNvSpPr txBox="1">
            <a:spLocks noChangeArrowheads="1"/>
          </p:cNvSpPr>
          <p:nvPr/>
        </p:nvSpPr>
        <p:spPr bwMode="auto">
          <a:xfrm>
            <a:off x="685800" y="914400"/>
            <a:ext cx="81534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chemeClr val="folHlink"/>
              </a:buClr>
              <a:buFont typeface="Wingdings" pitchFamily="2" charset="2"/>
              <a:buChar char="Ø"/>
            </a:pPr>
            <a:r>
              <a:rPr lang="en-US" altLang="zh-CN">
                <a:solidFill>
                  <a:schemeClr val="hlink"/>
                </a:solidFill>
                <a:latin typeface="Arial Narrow" pitchFamily="34" charset="0"/>
              </a:rPr>
              <a:t>End-user</a:t>
            </a:r>
            <a:r>
              <a:rPr lang="en-US" altLang="zh-CN">
                <a:latin typeface="Arial Narrow" pitchFamily="34" charset="0"/>
              </a:rPr>
              <a:t>: who usually are non-computer professionals, including the managers, engineers, researchers. </a:t>
            </a:r>
          </a:p>
          <a:p>
            <a:pPr algn="l">
              <a:buClr>
                <a:schemeClr val="folHlink"/>
              </a:buClr>
              <a:buFont typeface="Wingdings" pitchFamily="2" charset="2"/>
              <a:buChar char="Ø"/>
            </a:pPr>
            <a:r>
              <a:rPr lang="en-US" altLang="zh-CN">
                <a:solidFill>
                  <a:schemeClr val="hlink"/>
                </a:solidFill>
                <a:latin typeface="Arial Narrow" pitchFamily="34" charset="0"/>
              </a:rPr>
              <a:t>Application Programmer</a:t>
            </a:r>
            <a:r>
              <a:rPr lang="en-US" altLang="zh-CN">
                <a:latin typeface="Arial Narrow" pitchFamily="34" charset="0"/>
              </a:rPr>
              <a:t>: is responsible for the design and programming of application programs, which makes it easier for the end-users to access database. </a:t>
            </a:r>
          </a:p>
          <a:p>
            <a:pPr algn="l">
              <a:buClr>
                <a:schemeClr val="folHlink"/>
              </a:buClr>
              <a:buFont typeface="Wingdings" pitchFamily="2" charset="2"/>
              <a:buChar char="Ø"/>
            </a:pPr>
            <a:r>
              <a:rPr lang="en-US" altLang="zh-CN">
                <a:solidFill>
                  <a:schemeClr val="hlink"/>
                </a:solidFill>
                <a:latin typeface="Arial Narrow" pitchFamily="34" charset="0"/>
              </a:rPr>
              <a:t>Database Administrator</a:t>
            </a:r>
            <a:r>
              <a:rPr lang="en-US" altLang="zh-CN">
                <a:latin typeface="Arial Narrow" pitchFamily="34" charset="0"/>
              </a:rPr>
              <a:t> (</a:t>
            </a:r>
            <a:r>
              <a:rPr lang="en-US" altLang="zh-CN">
                <a:solidFill>
                  <a:schemeClr val="hlink"/>
                </a:solidFill>
                <a:latin typeface="Arial Narrow" pitchFamily="34" charset="0"/>
              </a:rPr>
              <a:t>DBA</a:t>
            </a:r>
            <a:r>
              <a:rPr lang="en-US" altLang="zh-CN">
                <a:latin typeface="Arial Narrow" pitchFamily="34" charset="0"/>
              </a:rPr>
              <a:t>): a person or persons responsible for the structure or schema of the database. </a:t>
            </a:r>
          </a:p>
          <a:p>
            <a:pPr algn="l">
              <a:buClr>
                <a:schemeClr val="folHlink"/>
              </a:buClr>
              <a:buFont typeface="Wingdings" pitchFamily="2" charset="2"/>
              <a:buNone/>
            </a:pPr>
            <a:r>
              <a:rPr lang="en-US" altLang="zh-CN">
                <a:latin typeface="Arial Narrow" pitchFamily="34" charset="0"/>
              </a:rPr>
              <a:t>DBA is responsible for the management, maintenance and use of database, who is of high technical experiences and qualifications.  His responsibilities are:</a:t>
            </a:r>
          </a:p>
        </p:txBody>
      </p:sp>
      <p:pic>
        <p:nvPicPr>
          <p:cNvPr id="2560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blinds(horizontal)">
                                      <p:cBhvr>
                                        <p:cTn id="7" dur="500"/>
                                        <p:tgtEl>
                                          <p:spTgt spid="25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4">
                                            <p:txEl>
                                              <p:pRg st="1" end="1"/>
                                            </p:txEl>
                                          </p:spTgt>
                                        </p:tgtEl>
                                        <p:attrNameLst>
                                          <p:attrName>style.visibility</p:attrName>
                                        </p:attrNameLst>
                                      </p:cBhvr>
                                      <p:to>
                                        <p:strVal val="visible"/>
                                      </p:to>
                                    </p:set>
                                    <p:animEffect transition="in" filter="blinds(horizontal)">
                                      <p:cBhvr>
                                        <p:cTn id="12" dur="500"/>
                                        <p:tgtEl>
                                          <p:spTgt spid="256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17" dur="500"/>
                                        <p:tgtEl>
                                          <p:spTgt spid="256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22" dur="500"/>
                                        <p:tgtEl>
                                          <p:spTgt spid="25604">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4160F7C-7BD7-4B79-A499-7B492370943B}" type="slidenum">
              <a:rPr lang="en-US" altLang="zh-CN"/>
              <a:pPr/>
              <a:t>23</a:t>
            </a:fld>
            <a:endParaRPr lang="en-US" altLang="zh-CN"/>
          </a:p>
        </p:txBody>
      </p:sp>
      <p:sp>
        <p:nvSpPr>
          <p:cNvPr id="26626" name="Rectangle 2"/>
          <p:cNvSpPr>
            <a:spLocks noGrp="1" noChangeArrowheads="1"/>
          </p:cNvSpPr>
          <p:nvPr>
            <p:ph type="title"/>
          </p:nvPr>
        </p:nvSpPr>
        <p:spPr/>
        <p:txBody>
          <a:bodyPr/>
          <a:lstStyle/>
          <a:p>
            <a:r>
              <a:rPr lang="en-US" altLang="zh-CN">
                <a:solidFill>
                  <a:schemeClr val="tx1"/>
                </a:solidFill>
                <a:latin typeface="Arial Narrow" pitchFamily="34" charset="0"/>
              </a:rPr>
              <a:t>DBA’s Responsibilities</a:t>
            </a:r>
          </a:p>
        </p:txBody>
      </p:sp>
      <p:sp>
        <p:nvSpPr>
          <p:cNvPr id="26628" name="Text Box 4"/>
          <p:cNvSpPr txBox="1">
            <a:spLocks noChangeArrowheads="1"/>
          </p:cNvSpPr>
          <p:nvPr/>
        </p:nvSpPr>
        <p:spPr bwMode="auto">
          <a:xfrm>
            <a:off x="838200" y="990600"/>
            <a:ext cx="7910513"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0"/>
              </a:spcBef>
              <a:defRPr kumimoji="1" sz="2400">
                <a:solidFill>
                  <a:schemeClr val="tx1"/>
                </a:solidFill>
                <a:latin typeface="Times New Roman" pitchFamily="18" charset="0"/>
                <a:ea typeface="宋体" pitchFamily="2" charset="-122"/>
              </a:defRPr>
            </a:lvl1pPr>
            <a:lvl2pPr marL="914400" indent="-457200" algn="l">
              <a:spcBef>
                <a:spcPct val="0"/>
              </a:spcBef>
              <a:defRPr kumimoji="1" sz="2400">
                <a:solidFill>
                  <a:schemeClr val="tx1"/>
                </a:solidFill>
                <a:latin typeface="Times New Roman" pitchFamily="18" charset="0"/>
                <a:ea typeface="宋体" pitchFamily="2" charset="-122"/>
              </a:defRPr>
            </a:lvl2pPr>
            <a:lvl3pPr marL="1371600" indent="-457200" algn="l">
              <a:spcBef>
                <a:spcPct val="0"/>
              </a:spcBef>
              <a:defRPr kumimoji="1" sz="2400">
                <a:solidFill>
                  <a:schemeClr val="tx1"/>
                </a:solidFill>
                <a:latin typeface="Times New Roman" pitchFamily="18" charset="0"/>
                <a:ea typeface="宋体" pitchFamily="2" charset="-122"/>
              </a:defRPr>
            </a:lvl3pPr>
            <a:lvl4pPr marL="1828800" indent="-457200" algn="l">
              <a:spcBef>
                <a:spcPct val="0"/>
              </a:spcBef>
              <a:defRPr kumimoji="1" sz="2400">
                <a:solidFill>
                  <a:schemeClr val="tx1"/>
                </a:solidFill>
                <a:latin typeface="Times New Roman" pitchFamily="18" charset="0"/>
                <a:ea typeface="宋体" pitchFamily="2" charset="-122"/>
              </a:defRPr>
            </a:lvl4pPr>
            <a:lvl5pPr marL="2286000" indent="-457200" algn="l">
              <a:spcBef>
                <a:spcPct val="0"/>
              </a:spcBef>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chemeClr val="tx2"/>
              </a:buClr>
              <a:buFontTx/>
              <a:buAutoNum type="arabicPeriod"/>
            </a:pPr>
            <a:r>
              <a:rPr lang="en-US" altLang="zh-CN">
                <a:latin typeface="Arial Narrow" pitchFamily="34" charset="0"/>
              </a:rPr>
              <a:t>Participating in the whole process of database design, and making the decision on the structure and content;</a:t>
            </a:r>
          </a:p>
          <a:p>
            <a:pPr>
              <a:spcBef>
                <a:spcPct val="50000"/>
              </a:spcBef>
              <a:buClr>
                <a:schemeClr val="tx2"/>
              </a:buClr>
              <a:buFontTx/>
              <a:buAutoNum type="arabicPeriod"/>
            </a:pPr>
            <a:r>
              <a:rPr lang="en-US" altLang="zh-CN">
                <a:latin typeface="Arial Narrow" pitchFamily="34" charset="0"/>
              </a:rPr>
              <a:t>Defining data security and integrity, being responsible for the management of database users and their passwords; </a:t>
            </a:r>
          </a:p>
          <a:p>
            <a:pPr>
              <a:spcBef>
                <a:spcPct val="50000"/>
              </a:spcBef>
              <a:buClr>
                <a:schemeClr val="tx2"/>
              </a:buClr>
              <a:buFontTx/>
              <a:buAutoNum type="arabicPeriod"/>
            </a:pPr>
            <a:r>
              <a:rPr lang="en-US" altLang="en-US">
                <a:latin typeface="Arial Narrow" pitchFamily="34" charset="0"/>
              </a:rPr>
              <a:t>Supervis</a:t>
            </a:r>
            <a:r>
              <a:rPr lang="en-US" altLang="zh-CN">
                <a:latin typeface="Arial Narrow" pitchFamily="34" charset="0"/>
              </a:rPr>
              <a:t>ing and controlling the usage and operation of database. Improving and re-structuring database system if necessary. </a:t>
            </a:r>
          </a:p>
          <a:p>
            <a:pPr>
              <a:spcBef>
                <a:spcPct val="50000"/>
              </a:spcBef>
              <a:buClr>
                <a:schemeClr val="tx2"/>
              </a:buClr>
            </a:pPr>
            <a:r>
              <a:rPr lang="en-US" altLang="zh-CN">
                <a:latin typeface="Arial Narrow" pitchFamily="34" charset="0"/>
              </a:rPr>
              <a:t>      When damage happens, DBA should be responsible for the restoration of DB; When the database structure needs to be changed, DBA should complete the changes of data structure.</a:t>
            </a:r>
          </a:p>
        </p:txBody>
      </p:sp>
      <p:pic>
        <p:nvPicPr>
          <p:cNvPr id="26630"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blinds(horizontal)">
                                      <p:cBhvr>
                                        <p:cTn id="7" dur="500"/>
                                        <p:tgtEl>
                                          <p:spTgt spid="266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blinds(horizontal)">
                                      <p:cBhvr>
                                        <p:cTn id="12" dur="500"/>
                                        <p:tgtEl>
                                          <p:spTgt spid="266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Effect transition="in" filter="blinds(horizontal)">
                                      <p:cBhvr>
                                        <p:cTn id="17" dur="500"/>
                                        <p:tgtEl>
                                          <p:spTgt spid="266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8">
                                            <p:txEl>
                                              <p:pRg st="3" end="3"/>
                                            </p:txEl>
                                          </p:spTgt>
                                        </p:tgtEl>
                                        <p:attrNameLst>
                                          <p:attrName>style.visibility</p:attrName>
                                        </p:attrNameLst>
                                      </p:cBhvr>
                                      <p:to>
                                        <p:strVal val="visible"/>
                                      </p:to>
                                    </p:set>
                                    <p:animEffect transition="in" filter="blinds(horizontal)">
                                      <p:cBhvr>
                                        <p:cTn id="22" dur="500"/>
                                        <p:tgtEl>
                                          <p:spTgt spid="26628">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0"/>
          </p:nvPr>
        </p:nvSpPr>
        <p:spPr/>
        <p:txBody>
          <a:bodyPr/>
          <a:lstStyle/>
          <a:p>
            <a:fld id="{0C247B0F-E59B-4801-A357-DD425A73E91D}" type="slidenum">
              <a:rPr lang="en-US" altLang="zh-CN"/>
              <a:pPr/>
              <a:t>24</a:t>
            </a:fld>
            <a:endParaRPr lang="en-US" altLang="zh-CN"/>
          </a:p>
        </p:txBody>
      </p:sp>
      <p:sp>
        <p:nvSpPr>
          <p:cNvPr id="28674" name="Rectangle 2"/>
          <p:cNvSpPr>
            <a:spLocks noGrp="1" noChangeArrowheads="1"/>
          </p:cNvSpPr>
          <p:nvPr>
            <p:ph type="title"/>
          </p:nvPr>
        </p:nvSpPr>
        <p:spPr/>
        <p:txBody>
          <a:bodyPr/>
          <a:lstStyle/>
          <a:p>
            <a:r>
              <a:rPr lang="en-US" altLang="zh-CN">
                <a:latin typeface="Arial Narrow" pitchFamily="34" charset="0"/>
              </a:rPr>
              <a:t>Components of DBS</a:t>
            </a:r>
          </a:p>
        </p:txBody>
      </p:sp>
      <p:grpSp>
        <p:nvGrpSpPr>
          <p:cNvPr id="28714" name="Group 42"/>
          <p:cNvGrpSpPr>
            <a:grpSpLocks/>
          </p:cNvGrpSpPr>
          <p:nvPr/>
        </p:nvGrpSpPr>
        <p:grpSpPr bwMode="auto">
          <a:xfrm>
            <a:off x="5051425" y="4905375"/>
            <a:ext cx="1238250" cy="577850"/>
            <a:chOff x="2411" y="3264"/>
            <a:chExt cx="780" cy="364"/>
          </a:xfrm>
        </p:grpSpPr>
        <p:sp>
          <p:nvSpPr>
            <p:cNvPr id="28678" name="AutoShape 6"/>
            <p:cNvSpPr>
              <a:spLocks noChangeArrowheads="1"/>
            </p:cNvSpPr>
            <p:nvPr/>
          </p:nvSpPr>
          <p:spPr bwMode="auto">
            <a:xfrm>
              <a:off x="2411" y="3264"/>
              <a:ext cx="780" cy="364"/>
            </a:xfrm>
            <a:prstGeom prst="can">
              <a:avLst>
                <a:gd name="adj" fmla="val 25000"/>
              </a:avLst>
            </a:prstGeom>
            <a:gradFill rotWithShape="0">
              <a:gsLst>
                <a:gs pos="0">
                  <a:srgbClr val="333399">
                    <a:gamma/>
                    <a:shade val="46275"/>
                    <a:invGamma/>
                  </a:srgbClr>
                </a:gs>
                <a:gs pos="50000">
                  <a:srgbClr val="333399"/>
                </a:gs>
                <a:gs pos="100000">
                  <a:srgbClr val="333399">
                    <a:gamma/>
                    <a:shade val="46275"/>
                    <a:invGamma/>
                  </a:srgbClr>
                </a:gs>
              </a:gsLst>
              <a:lin ang="0" scaled="1"/>
            </a:gra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Text Box 7"/>
            <p:cNvSpPr txBox="1">
              <a:spLocks noChangeArrowheads="1"/>
            </p:cNvSpPr>
            <p:nvPr/>
          </p:nvSpPr>
          <p:spPr bwMode="auto">
            <a:xfrm>
              <a:off x="2472" y="3362"/>
              <a:ext cx="630" cy="250"/>
            </a:xfrm>
            <a:prstGeom prst="rect">
              <a:avLst/>
            </a:prstGeom>
            <a:gradFill rotWithShape="0">
              <a:gsLst>
                <a:gs pos="0">
                  <a:srgbClr val="333399">
                    <a:gamma/>
                    <a:shade val="46275"/>
                    <a:invGamma/>
                  </a:srgbClr>
                </a:gs>
                <a:gs pos="50000">
                  <a:srgbClr val="333399"/>
                </a:gs>
                <a:gs pos="100000">
                  <a:srgbClr val="333399">
                    <a:gamma/>
                    <a:shade val="46275"/>
                    <a:invGamma/>
                  </a:srgbClr>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solidFill>
                    <a:schemeClr val="bg1"/>
                  </a:solidFill>
                  <a:latin typeface="Arial Narrow" pitchFamily="34" charset="0"/>
                </a:rPr>
                <a:t>DB</a:t>
              </a:r>
              <a:endParaRPr lang="en-US" altLang="zh-CN" sz="2000">
                <a:latin typeface="Arial Narrow" pitchFamily="34" charset="0"/>
              </a:endParaRPr>
            </a:p>
          </p:txBody>
        </p:sp>
      </p:grpSp>
      <p:sp>
        <p:nvSpPr>
          <p:cNvPr id="28681" name="AutoShape 9"/>
          <p:cNvSpPr>
            <a:spLocks noChangeArrowheads="1"/>
          </p:cNvSpPr>
          <p:nvPr/>
        </p:nvSpPr>
        <p:spPr bwMode="auto">
          <a:xfrm>
            <a:off x="4187825" y="1433513"/>
            <a:ext cx="471488"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2" name="AutoShape 10"/>
          <p:cNvSpPr>
            <a:spLocks noChangeArrowheads="1"/>
          </p:cNvSpPr>
          <p:nvPr/>
        </p:nvSpPr>
        <p:spPr bwMode="auto">
          <a:xfrm>
            <a:off x="5013325" y="1176338"/>
            <a:ext cx="473075"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AutoShape 11"/>
          <p:cNvSpPr>
            <a:spLocks noChangeArrowheads="1"/>
          </p:cNvSpPr>
          <p:nvPr/>
        </p:nvSpPr>
        <p:spPr bwMode="auto">
          <a:xfrm>
            <a:off x="6488113" y="1433513"/>
            <a:ext cx="473075" cy="514350"/>
          </a:xfrm>
          <a:prstGeom prst="smileyFace">
            <a:avLst>
              <a:gd name="adj" fmla="val 4653"/>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12"/>
          <p:cNvSpPr>
            <a:spLocks noChangeShapeType="1"/>
          </p:cNvSpPr>
          <p:nvPr/>
        </p:nvSpPr>
        <p:spPr bwMode="auto">
          <a:xfrm>
            <a:off x="4600575" y="1882775"/>
            <a:ext cx="471488" cy="3857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13"/>
          <p:cNvSpPr>
            <a:spLocks noChangeShapeType="1"/>
          </p:cNvSpPr>
          <p:nvPr/>
        </p:nvSpPr>
        <p:spPr bwMode="auto">
          <a:xfrm>
            <a:off x="5249863" y="1690688"/>
            <a:ext cx="176212"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14"/>
          <p:cNvSpPr>
            <a:spLocks noChangeShapeType="1"/>
          </p:cNvSpPr>
          <p:nvPr/>
        </p:nvSpPr>
        <p:spPr bwMode="auto">
          <a:xfrm flipH="1">
            <a:off x="6192838" y="1882775"/>
            <a:ext cx="354012" cy="3857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Text Box 15"/>
          <p:cNvSpPr txBox="1">
            <a:spLocks noChangeArrowheads="1"/>
          </p:cNvSpPr>
          <p:nvPr/>
        </p:nvSpPr>
        <p:spPr bwMode="auto">
          <a:xfrm>
            <a:off x="5592763" y="1035050"/>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a:latin typeface="Arial Narrow" pitchFamily="34" charset="0"/>
              </a:rPr>
              <a:t>End-user</a:t>
            </a:r>
          </a:p>
        </p:txBody>
      </p:sp>
      <p:sp>
        <p:nvSpPr>
          <p:cNvPr id="28690" name="AutoShape 18"/>
          <p:cNvSpPr>
            <a:spLocks noChangeArrowheads="1"/>
          </p:cNvSpPr>
          <p:nvPr/>
        </p:nvSpPr>
        <p:spPr bwMode="auto">
          <a:xfrm>
            <a:off x="4932363" y="2276475"/>
            <a:ext cx="1535112" cy="579438"/>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latin typeface="Arial Narrow" pitchFamily="34" charset="0"/>
              </a:rPr>
              <a:t>application</a:t>
            </a:r>
          </a:p>
        </p:txBody>
      </p:sp>
      <p:sp>
        <p:nvSpPr>
          <p:cNvPr id="28691" name="Line 19"/>
          <p:cNvSpPr>
            <a:spLocks noChangeShapeType="1"/>
          </p:cNvSpPr>
          <p:nvPr/>
        </p:nvSpPr>
        <p:spPr bwMode="auto">
          <a:xfrm flipV="1">
            <a:off x="3924300" y="2565400"/>
            <a:ext cx="100806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AutoShape 22"/>
          <p:cNvSpPr>
            <a:spLocks noChangeArrowheads="1"/>
          </p:cNvSpPr>
          <p:nvPr/>
        </p:nvSpPr>
        <p:spPr bwMode="auto">
          <a:xfrm>
            <a:off x="1331913" y="2276475"/>
            <a:ext cx="2573337" cy="781050"/>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a:latin typeface="Arial Narrow" pitchFamily="34" charset="0"/>
              </a:rPr>
              <a:t>application development tool</a:t>
            </a:r>
          </a:p>
        </p:txBody>
      </p:sp>
      <p:sp>
        <p:nvSpPr>
          <p:cNvPr id="28695" name="Line 23"/>
          <p:cNvSpPr>
            <a:spLocks noChangeShapeType="1"/>
          </p:cNvSpPr>
          <p:nvPr/>
        </p:nvSpPr>
        <p:spPr bwMode="auto">
          <a:xfrm flipH="1">
            <a:off x="5580063" y="2852738"/>
            <a:ext cx="0" cy="431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8" name="AutoShape 26"/>
          <p:cNvSpPr>
            <a:spLocks noChangeArrowheads="1"/>
          </p:cNvSpPr>
          <p:nvPr/>
        </p:nvSpPr>
        <p:spPr bwMode="auto">
          <a:xfrm>
            <a:off x="4932363" y="3284538"/>
            <a:ext cx="1533525" cy="579437"/>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Narrow" pitchFamily="34" charset="0"/>
              </a:rPr>
              <a:t>DBMS</a:t>
            </a:r>
          </a:p>
        </p:txBody>
      </p:sp>
      <p:sp>
        <p:nvSpPr>
          <p:cNvPr id="28699" name="Line 27"/>
          <p:cNvSpPr>
            <a:spLocks noChangeShapeType="1"/>
          </p:cNvSpPr>
          <p:nvPr/>
        </p:nvSpPr>
        <p:spPr bwMode="auto">
          <a:xfrm flipH="1">
            <a:off x="5640388" y="3860800"/>
            <a:ext cx="11112" cy="20955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AutoShape 30"/>
          <p:cNvSpPr>
            <a:spLocks noChangeArrowheads="1"/>
          </p:cNvSpPr>
          <p:nvPr/>
        </p:nvSpPr>
        <p:spPr bwMode="auto">
          <a:xfrm>
            <a:off x="4932363" y="4070350"/>
            <a:ext cx="1535112" cy="577850"/>
          </a:xfrm>
          <a:prstGeom prst="roundRect">
            <a:avLst>
              <a:gd name="adj" fmla="val 1666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Narrow" pitchFamily="34" charset="0"/>
              </a:rPr>
              <a:t>OS</a:t>
            </a:r>
          </a:p>
        </p:txBody>
      </p:sp>
      <p:sp>
        <p:nvSpPr>
          <p:cNvPr id="28703" name="Line 31"/>
          <p:cNvSpPr>
            <a:spLocks noChangeShapeType="1"/>
          </p:cNvSpPr>
          <p:nvPr/>
        </p:nvSpPr>
        <p:spPr bwMode="auto">
          <a:xfrm>
            <a:off x="5640388" y="4648200"/>
            <a:ext cx="0" cy="25717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5" name="AutoShape 33"/>
          <p:cNvSpPr>
            <a:spLocks noChangeArrowheads="1"/>
          </p:cNvSpPr>
          <p:nvPr/>
        </p:nvSpPr>
        <p:spPr bwMode="auto">
          <a:xfrm>
            <a:off x="7705725" y="4005263"/>
            <a:ext cx="706438" cy="771525"/>
          </a:xfrm>
          <a:prstGeom prst="smileyFace">
            <a:avLst>
              <a:gd name="adj" fmla="val -1282"/>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6" name="Line 34"/>
          <p:cNvSpPr>
            <a:spLocks noChangeShapeType="1"/>
          </p:cNvSpPr>
          <p:nvPr/>
        </p:nvSpPr>
        <p:spPr bwMode="auto">
          <a:xfrm flipH="1">
            <a:off x="6289675" y="4584700"/>
            <a:ext cx="1474788"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7" name="Line 35"/>
          <p:cNvSpPr>
            <a:spLocks noChangeShapeType="1"/>
          </p:cNvSpPr>
          <p:nvPr/>
        </p:nvSpPr>
        <p:spPr bwMode="auto">
          <a:xfrm flipH="1" flipV="1">
            <a:off x="6465888" y="3684588"/>
            <a:ext cx="1239837" cy="57785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8" name="Text Box 36"/>
          <p:cNvSpPr txBox="1">
            <a:spLocks noChangeArrowheads="1"/>
          </p:cNvSpPr>
          <p:nvPr/>
        </p:nvSpPr>
        <p:spPr bwMode="auto">
          <a:xfrm>
            <a:off x="7767638" y="4902200"/>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latin typeface="Arial Narrow" pitchFamily="34" charset="0"/>
              </a:rPr>
              <a:t>DBA</a:t>
            </a:r>
          </a:p>
        </p:txBody>
      </p:sp>
      <p:grpSp>
        <p:nvGrpSpPr>
          <p:cNvPr id="28721" name="Group 49"/>
          <p:cNvGrpSpPr>
            <a:grpSpLocks/>
          </p:cNvGrpSpPr>
          <p:nvPr/>
        </p:nvGrpSpPr>
        <p:grpSpPr bwMode="auto">
          <a:xfrm>
            <a:off x="1835150" y="903288"/>
            <a:ext cx="2333625" cy="1373187"/>
            <a:chOff x="1156" y="569"/>
            <a:chExt cx="1470" cy="865"/>
          </a:xfrm>
        </p:grpSpPr>
        <p:sp>
          <p:nvSpPr>
            <p:cNvPr id="28710" name="AutoShape 38"/>
            <p:cNvSpPr>
              <a:spLocks noChangeArrowheads="1"/>
            </p:cNvSpPr>
            <p:nvPr/>
          </p:nvSpPr>
          <p:spPr bwMode="auto">
            <a:xfrm>
              <a:off x="1156" y="709"/>
              <a:ext cx="447" cy="486"/>
            </a:xfrm>
            <a:prstGeom prst="smileyFace">
              <a:avLst>
                <a:gd name="adj" fmla="val -4653"/>
              </a:avLst>
            </a:prstGeom>
            <a:solidFill>
              <a:srgbClr val="CC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Line 39"/>
            <p:cNvSpPr>
              <a:spLocks noChangeShapeType="1"/>
            </p:cNvSpPr>
            <p:nvPr/>
          </p:nvSpPr>
          <p:spPr bwMode="auto">
            <a:xfrm>
              <a:off x="1565" y="1117"/>
              <a:ext cx="90" cy="317"/>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2" name="Text Box 40"/>
            <p:cNvSpPr txBox="1">
              <a:spLocks noChangeArrowheads="1"/>
            </p:cNvSpPr>
            <p:nvPr/>
          </p:nvSpPr>
          <p:spPr bwMode="auto">
            <a:xfrm>
              <a:off x="1583" y="569"/>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a:latin typeface="Arial Narrow" pitchFamily="34" charset="0"/>
                </a:rPr>
                <a:t>programmer</a:t>
              </a:r>
            </a:p>
          </p:txBody>
        </p:sp>
      </p:grpSp>
      <p:pic>
        <p:nvPicPr>
          <p:cNvPr id="28713" name="Picture 41"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34350"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
        <p:nvSpPr>
          <p:cNvPr id="28720" name="AutoShape 48"/>
          <p:cNvSpPr>
            <a:spLocks/>
          </p:cNvSpPr>
          <p:nvPr/>
        </p:nvSpPr>
        <p:spPr bwMode="auto">
          <a:xfrm>
            <a:off x="1258888" y="3903663"/>
            <a:ext cx="1584325" cy="762000"/>
          </a:xfrm>
          <a:prstGeom prst="borderCallout1">
            <a:avLst>
              <a:gd name="adj1" fmla="val 15000"/>
              <a:gd name="adj2" fmla="val 104810"/>
              <a:gd name="adj3" fmla="val -141667"/>
              <a:gd name="adj4" fmla="val 148097"/>
            </a:avLst>
          </a:prstGeom>
          <a:noFill/>
          <a:ln w="25400">
            <a:solidFill>
              <a:srgbClr val="D748FE"/>
            </a:solidFill>
            <a:prstDash val="lgDash"/>
            <a:miter lim="800000"/>
            <a:headEnd/>
            <a:tailEnd type="oval"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latin typeface="Arial Narrow" pitchFamily="34" charset="0"/>
              </a:rPr>
              <a:t>PB,Delphi, .NET,J2EE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20"/>
                                        </p:tgtEl>
                                        <p:attrNameLst>
                                          <p:attrName>style.visibility</p:attrName>
                                        </p:attrNameLst>
                                      </p:cBhvr>
                                      <p:to>
                                        <p:strVal val="visible"/>
                                      </p:to>
                                    </p:set>
                                    <p:animEffect transition="in" filter="blinds(horizontal)">
                                      <p:cBhvr>
                                        <p:cTn id="7" dur="500"/>
                                        <p:tgtEl>
                                          <p:spTgt spid="2872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8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p:cNvSpPr>
            <a:spLocks noGrp="1"/>
          </p:cNvSpPr>
          <p:nvPr>
            <p:ph type="sldNum" sz="quarter" idx="10"/>
          </p:nvPr>
        </p:nvSpPr>
        <p:spPr/>
        <p:txBody>
          <a:bodyPr/>
          <a:lstStyle/>
          <a:p>
            <a:fld id="{AE20C5C7-C972-40E3-830D-8A46804DC6C4}" type="slidenum">
              <a:rPr lang="en-US" altLang="zh-CN"/>
              <a:pPr/>
              <a:t>25</a:t>
            </a:fld>
            <a:endParaRPr lang="en-US" altLang="zh-CN"/>
          </a:p>
        </p:txBody>
      </p:sp>
      <p:sp>
        <p:nvSpPr>
          <p:cNvPr id="31746" name="Rectangle 2"/>
          <p:cNvSpPr>
            <a:spLocks noGrp="1" noChangeArrowheads="1"/>
          </p:cNvSpPr>
          <p:nvPr>
            <p:ph type="title" idx="4294967295"/>
          </p:nvPr>
        </p:nvSpPr>
        <p:spPr/>
        <p:txBody>
          <a:bodyPr/>
          <a:lstStyle/>
          <a:p>
            <a:r>
              <a:rPr lang="en-US" altLang="zh-CN">
                <a:latin typeface="Arial Narrow" pitchFamily="34" charset="0"/>
              </a:rPr>
              <a:t>The Architecture of DBMS</a:t>
            </a:r>
            <a:endParaRPr lang="en-US" altLang="zh-CN">
              <a:solidFill>
                <a:schemeClr val="tx1"/>
              </a:solidFill>
              <a:latin typeface="Arial Narrow" pitchFamily="34" charset="0"/>
            </a:endParaRPr>
          </a:p>
        </p:txBody>
      </p:sp>
      <p:sp>
        <p:nvSpPr>
          <p:cNvPr id="31763" name="AutoShape 19"/>
          <p:cNvSpPr>
            <a:spLocks noChangeArrowheads="1"/>
          </p:cNvSpPr>
          <p:nvPr/>
        </p:nvSpPr>
        <p:spPr bwMode="auto">
          <a:xfrm>
            <a:off x="5410200" y="4724400"/>
            <a:ext cx="2833688" cy="914400"/>
          </a:xfrm>
          <a:prstGeom prst="cloudCallout">
            <a:avLst>
              <a:gd name="adj1" fmla="val -87144"/>
              <a:gd name="adj2" fmla="val 42708"/>
            </a:avLst>
          </a:prstGeom>
          <a:gradFill rotWithShape="0">
            <a:gsLst>
              <a:gs pos="0">
                <a:schemeClr val="bg1"/>
              </a:gs>
              <a:gs pos="100000">
                <a:srgbClr val="ECB51A"/>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zh-CN">
                <a:latin typeface="Arial Narrow" pitchFamily="34" charset="0"/>
              </a:rPr>
              <a:t>Where data are stored.</a:t>
            </a:r>
          </a:p>
        </p:txBody>
      </p:sp>
      <p:sp>
        <p:nvSpPr>
          <p:cNvPr id="31748" name="AutoShape 4"/>
          <p:cNvSpPr>
            <a:spLocks noChangeArrowheads="1"/>
          </p:cNvSpPr>
          <p:nvPr/>
        </p:nvSpPr>
        <p:spPr bwMode="auto">
          <a:xfrm>
            <a:off x="2916238" y="4835525"/>
            <a:ext cx="1724025" cy="1273175"/>
          </a:xfrm>
          <a:prstGeom prst="can">
            <a:avLst>
              <a:gd name="adj" fmla="val 25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en-US" altLang="zh-CN">
                <a:latin typeface="Arial Narrow" pitchFamily="34" charset="0"/>
                <a:ea typeface="楷体_GB2312" pitchFamily="49" charset="-122"/>
              </a:rPr>
              <a:t>Data</a:t>
            </a:r>
          </a:p>
          <a:p>
            <a:pPr>
              <a:spcBef>
                <a:spcPct val="0"/>
              </a:spcBef>
            </a:pPr>
            <a:r>
              <a:rPr lang="en-US" altLang="zh-CN">
                <a:solidFill>
                  <a:schemeClr val="hlink"/>
                </a:solidFill>
                <a:latin typeface="Arial Narrow" pitchFamily="34" charset="0"/>
                <a:ea typeface="楷体_GB2312" pitchFamily="49" charset="-122"/>
                <a:hlinkClick r:id="rId2" action="ppaction://hlinksldjump"/>
              </a:rPr>
              <a:t>Metadata</a:t>
            </a:r>
            <a:endParaRPr lang="en-US" altLang="zh-CN">
              <a:solidFill>
                <a:schemeClr val="hlink"/>
              </a:solidFill>
              <a:latin typeface="Arial Narrow" pitchFamily="34" charset="0"/>
              <a:ea typeface="楷体_GB2312" pitchFamily="49" charset="-122"/>
            </a:endParaRPr>
          </a:p>
        </p:txBody>
      </p:sp>
      <p:sp>
        <p:nvSpPr>
          <p:cNvPr id="31749" name="Rectangle 5"/>
          <p:cNvSpPr>
            <a:spLocks noChangeArrowheads="1"/>
          </p:cNvSpPr>
          <p:nvPr/>
        </p:nvSpPr>
        <p:spPr bwMode="auto">
          <a:xfrm>
            <a:off x="3203575" y="3600450"/>
            <a:ext cx="1536700" cy="83502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en-US" altLang="zh-CN">
                <a:solidFill>
                  <a:srgbClr val="111111"/>
                </a:solidFill>
                <a:latin typeface="Arial Narrow" pitchFamily="34" charset="0"/>
                <a:ea typeface="楷体_GB2312" pitchFamily="49" charset="-122"/>
                <a:hlinkClick r:id="rId3" action="ppaction://hlinksldjump"/>
              </a:rPr>
              <a:t>Storage Manager</a:t>
            </a:r>
            <a:endParaRPr lang="en-US" altLang="zh-CN">
              <a:solidFill>
                <a:srgbClr val="111111"/>
              </a:solidFill>
              <a:latin typeface="Arial Narrow" pitchFamily="34" charset="0"/>
              <a:ea typeface="楷体_GB2312" pitchFamily="49" charset="-122"/>
            </a:endParaRPr>
          </a:p>
        </p:txBody>
      </p:sp>
      <p:sp>
        <p:nvSpPr>
          <p:cNvPr id="31750" name="Rectangle 6"/>
          <p:cNvSpPr>
            <a:spLocks noChangeArrowheads="1"/>
          </p:cNvSpPr>
          <p:nvPr/>
        </p:nvSpPr>
        <p:spPr bwMode="auto">
          <a:xfrm>
            <a:off x="3203575" y="2276475"/>
            <a:ext cx="1544638" cy="838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latin typeface="Arial Narrow" pitchFamily="34" charset="0"/>
                <a:hlinkClick r:id="rId4" action="ppaction://hlinksldjump"/>
              </a:rPr>
              <a:t>Query Processor</a:t>
            </a:r>
            <a:endParaRPr lang="en-US" altLang="zh-CN">
              <a:latin typeface="Arial Narrow" pitchFamily="34" charset="0"/>
            </a:endParaRPr>
          </a:p>
        </p:txBody>
      </p:sp>
      <p:sp>
        <p:nvSpPr>
          <p:cNvPr id="31751" name="Rectangle 7"/>
          <p:cNvSpPr>
            <a:spLocks noChangeArrowheads="1"/>
          </p:cNvSpPr>
          <p:nvPr/>
        </p:nvSpPr>
        <p:spPr bwMode="auto">
          <a:xfrm>
            <a:off x="5502275" y="2914650"/>
            <a:ext cx="1949450" cy="83502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en-US" altLang="zh-CN">
                <a:solidFill>
                  <a:srgbClr val="111111"/>
                </a:solidFill>
                <a:latin typeface="Arial Narrow" pitchFamily="34" charset="0"/>
                <a:ea typeface="楷体_GB2312" pitchFamily="49" charset="-122"/>
                <a:hlinkClick r:id="rId5" action="ppaction://hlinksldjump"/>
              </a:rPr>
              <a:t>Transaction Manager</a:t>
            </a:r>
            <a:endParaRPr lang="en-US" altLang="zh-CN">
              <a:solidFill>
                <a:srgbClr val="111111"/>
              </a:solidFill>
              <a:latin typeface="Arial Narrow" pitchFamily="34" charset="0"/>
              <a:ea typeface="楷体_GB2312" pitchFamily="49" charset="-122"/>
            </a:endParaRPr>
          </a:p>
        </p:txBody>
      </p:sp>
      <p:sp>
        <p:nvSpPr>
          <p:cNvPr id="31752" name="Text Box 8"/>
          <p:cNvSpPr txBox="1">
            <a:spLocks noChangeArrowheads="1"/>
          </p:cNvSpPr>
          <p:nvPr/>
        </p:nvSpPr>
        <p:spPr bwMode="auto">
          <a:xfrm>
            <a:off x="5921375" y="865188"/>
            <a:ext cx="1890713" cy="83502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438ABE"/>
                    </a:gs>
                    <a:gs pos="50000">
                      <a:schemeClr val="bg1"/>
                    </a:gs>
                    <a:gs pos="100000">
                      <a:srgbClr val="438ABE"/>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a:latin typeface="Arial Narrow" pitchFamily="34" charset="0"/>
                <a:ea typeface="楷体_GB2312" pitchFamily="49" charset="-122"/>
                <a:hlinkClick r:id="rId6" action="ppaction://hlinksldjump"/>
              </a:rPr>
              <a:t>Schema Modifications</a:t>
            </a:r>
            <a:endParaRPr lang="en-US" altLang="zh-CN">
              <a:latin typeface="Arial Narrow" pitchFamily="34" charset="0"/>
              <a:ea typeface="楷体_GB2312" pitchFamily="49" charset="-122"/>
            </a:endParaRPr>
          </a:p>
        </p:txBody>
      </p:sp>
      <p:sp>
        <p:nvSpPr>
          <p:cNvPr id="31753" name="Text Box 9"/>
          <p:cNvSpPr txBox="1">
            <a:spLocks noChangeArrowheads="1"/>
          </p:cNvSpPr>
          <p:nvPr/>
        </p:nvSpPr>
        <p:spPr bwMode="auto">
          <a:xfrm>
            <a:off x="3635375" y="1192213"/>
            <a:ext cx="1808163"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438ABE"/>
                    </a:gs>
                    <a:gs pos="50000">
                      <a:schemeClr val="bg1"/>
                    </a:gs>
                    <a:gs pos="100000">
                      <a:srgbClr val="438ABE"/>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a:latin typeface="Arial Narrow" pitchFamily="34" charset="0"/>
                <a:ea typeface="楷体_GB2312" pitchFamily="49" charset="-122"/>
                <a:hlinkClick r:id="rId7" action="ppaction://hlinksldjump"/>
              </a:rPr>
              <a:t>Modifications</a:t>
            </a:r>
            <a:endParaRPr lang="en-US" altLang="zh-CN">
              <a:latin typeface="Arial Narrow" pitchFamily="34" charset="0"/>
              <a:ea typeface="楷体_GB2312" pitchFamily="49" charset="-122"/>
            </a:endParaRPr>
          </a:p>
        </p:txBody>
      </p:sp>
      <p:sp>
        <p:nvSpPr>
          <p:cNvPr id="31754" name="Text Box 10"/>
          <p:cNvSpPr txBox="1">
            <a:spLocks noChangeArrowheads="1"/>
          </p:cNvSpPr>
          <p:nvPr/>
        </p:nvSpPr>
        <p:spPr bwMode="auto">
          <a:xfrm>
            <a:off x="2124075" y="1052513"/>
            <a:ext cx="1295400" cy="469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gradFill rotWithShape="0">
                  <a:gsLst>
                    <a:gs pos="0">
                      <a:srgbClr val="438ABE"/>
                    </a:gs>
                    <a:gs pos="50000">
                      <a:schemeClr val="bg1"/>
                    </a:gs>
                    <a:gs pos="100000">
                      <a:srgbClr val="438ABE"/>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a:latin typeface="Arial Narrow" pitchFamily="34" charset="0"/>
                <a:ea typeface="楷体_GB2312" pitchFamily="49" charset="-122"/>
                <a:hlinkClick r:id="rId8" action="ppaction://hlinksldjump"/>
              </a:rPr>
              <a:t>Queries</a:t>
            </a:r>
            <a:endParaRPr lang="en-US" altLang="zh-CN">
              <a:latin typeface="Arial Narrow" pitchFamily="34" charset="0"/>
              <a:ea typeface="楷体_GB2312" pitchFamily="49" charset="-122"/>
            </a:endParaRPr>
          </a:p>
        </p:txBody>
      </p:sp>
      <p:sp>
        <p:nvSpPr>
          <p:cNvPr id="31755" name="Line 11"/>
          <p:cNvSpPr>
            <a:spLocks noChangeShapeType="1"/>
          </p:cNvSpPr>
          <p:nvPr/>
        </p:nvSpPr>
        <p:spPr bwMode="auto">
          <a:xfrm>
            <a:off x="3825875" y="4437063"/>
            <a:ext cx="0" cy="304800"/>
          </a:xfrm>
          <a:prstGeom prst="line">
            <a:avLst/>
          </a:prstGeom>
          <a:noFill/>
          <a:ln w="28575" cap="sq">
            <a:solidFill>
              <a:schemeClr val="tx1"/>
            </a:solidFill>
            <a:round/>
            <a:headEnd type="triangl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6" name="Line 12"/>
          <p:cNvSpPr>
            <a:spLocks noChangeShapeType="1"/>
          </p:cNvSpPr>
          <p:nvPr/>
        </p:nvSpPr>
        <p:spPr bwMode="auto">
          <a:xfrm>
            <a:off x="3825875" y="3217863"/>
            <a:ext cx="0" cy="381000"/>
          </a:xfrm>
          <a:prstGeom prst="line">
            <a:avLst/>
          </a:prstGeom>
          <a:noFill/>
          <a:ln w="28575" cap="sq">
            <a:solidFill>
              <a:schemeClr val="tx1"/>
            </a:solidFill>
            <a:round/>
            <a:headEnd type="triangl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7" name="Line 13"/>
          <p:cNvSpPr>
            <a:spLocks noChangeShapeType="1"/>
          </p:cNvSpPr>
          <p:nvPr/>
        </p:nvSpPr>
        <p:spPr bwMode="auto">
          <a:xfrm>
            <a:off x="2771775" y="1557338"/>
            <a:ext cx="614363" cy="757237"/>
          </a:xfrm>
          <a:prstGeom prst="line">
            <a:avLst/>
          </a:prstGeom>
          <a:noFill/>
          <a:ln w="12700" cap="sq">
            <a:solidFill>
              <a:schemeClr val="tx1"/>
            </a:solidFill>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8" name="Line 14"/>
          <p:cNvSpPr>
            <a:spLocks noChangeShapeType="1"/>
          </p:cNvSpPr>
          <p:nvPr/>
        </p:nvSpPr>
        <p:spPr bwMode="auto">
          <a:xfrm flipH="1">
            <a:off x="3978275" y="1693863"/>
            <a:ext cx="533400" cy="609600"/>
          </a:xfrm>
          <a:prstGeom prst="line">
            <a:avLst/>
          </a:prstGeom>
          <a:noFill/>
          <a:ln w="12700" cap="sq">
            <a:solidFill>
              <a:schemeClr val="tx1"/>
            </a:solidFill>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9" name="Line 15"/>
          <p:cNvSpPr>
            <a:spLocks noChangeShapeType="1"/>
          </p:cNvSpPr>
          <p:nvPr/>
        </p:nvSpPr>
        <p:spPr bwMode="auto">
          <a:xfrm flipH="1">
            <a:off x="4500563" y="1693863"/>
            <a:ext cx="1687512" cy="582612"/>
          </a:xfrm>
          <a:prstGeom prst="line">
            <a:avLst/>
          </a:prstGeom>
          <a:noFill/>
          <a:ln w="12700" cap="sq">
            <a:solidFill>
              <a:schemeClr val="tx1"/>
            </a:solidFill>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0" name="Line 16"/>
          <p:cNvSpPr>
            <a:spLocks noChangeShapeType="1"/>
          </p:cNvSpPr>
          <p:nvPr/>
        </p:nvSpPr>
        <p:spPr bwMode="auto">
          <a:xfrm>
            <a:off x="4740275" y="2760663"/>
            <a:ext cx="762000" cy="457200"/>
          </a:xfrm>
          <a:prstGeom prst="line">
            <a:avLst/>
          </a:prstGeom>
          <a:noFill/>
          <a:ln w="38100" cap="sq">
            <a:solidFill>
              <a:schemeClr val="tx1"/>
            </a:solidFill>
            <a:round/>
            <a:headEnd type="triangl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Line 17"/>
          <p:cNvSpPr>
            <a:spLocks noChangeShapeType="1"/>
          </p:cNvSpPr>
          <p:nvPr/>
        </p:nvSpPr>
        <p:spPr bwMode="auto">
          <a:xfrm flipV="1">
            <a:off x="4740275" y="3522663"/>
            <a:ext cx="762000" cy="457200"/>
          </a:xfrm>
          <a:prstGeom prst="line">
            <a:avLst/>
          </a:prstGeom>
          <a:noFill/>
          <a:ln w="38100" cap="sq">
            <a:solidFill>
              <a:schemeClr val="tx1"/>
            </a:solidFill>
            <a:round/>
            <a:headEnd type="triangl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5" name="Oval 21"/>
          <p:cNvSpPr>
            <a:spLocks noChangeArrowheads="1"/>
          </p:cNvSpPr>
          <p:nvPr/>
        </p:nvSpPr>
        <p:spPr bwMode="auto">
          <a:xfrm>
            <a:off x="1403350" y="836613"/>
            <a:ext cx="7056438" cy="1050925"/>
          </a:xfrm>
          <a:prstGeom prst="ellipse">
            <a:avLst/>
          </a:prstGeom>
          <a:noFill/>
          <a:ln w="12700">
            <a:solidFill>
              <a:schemeClr val="folHlink"/>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AutoShape 24"/>
          <p:cNvSpPr>
            <a:spLocks noChangeArrowheads="1"/>
          </p:cNvSpPr>
          <p:nvPr/>
        </p:nvSpPr>
        <p:spPr bwMode="auto">
          <a:xfrm>
            <a:off x="7391400" y="2060575"/>
            <a:ext cx="1752600" cy="914400"/>
          </a:xfrm>
          <a:prstGeom prst="cloudCallout">
            <a:avLst>
              <a:gd name="adj1" fmla="val -121921"/>
              <a:gd name="adj2" fmla="val -81079"/>
            </a:avLst>
          </a:prstGeom>
          <a:gradFill rotWithShape="0">
            <a:gsLst>
              <a:gs pos="0">
                <a:schemeClr val="bg1"/>
              </a:gs>
              <a:gs pos="100000">
                <a:srgbClr val="ECB51A"/>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zh-CN">
                <a:latin typeface="Arial Narrow" pitchFamily="34" charset="0"/>
              </a:rPr>
              <a:t>Typical input</a:t>
            </a:r>
          </a:p>
        </p:txBody>
      </p:sp>
      <p:pic>
        <p:nvPicPr>
          <p:cNvPr id="31771" name="Picture 27" descr="arow003">
            <a:hlinkClick r:id="" action="ppaction://hlinkshowjump?jump=nextslide"/>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31772" name="Oval 28"/>
          <p:cNvSpPr>
            <a:spLocks noChangeArrowheads="1"/>
          </p:cNvSpPr>
          <p:nvPr/>
        </p:nvSpPr>
        <p:spPr bwMode="auto">
          <a:xfrm>
            <a:off x="1752600" y="2133600"/>
            <a:ext cx="5943600" cy="2514600"/>
          </a:xfrm>
          <a:prstGeom prst="ellipse">
            <a:avLst/>
          </a:prstGeom>
          <a:noFill/>
          <a:ln w="12700">
            <a:solidFill>
              <a:schemeClr val="folHlink"/>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3" name="Text Box 29"/>
          <p:cNvSpPr txBox="1">
            <a:spLocks noChangeArrowheads="1"/>
          </p:cNvSpPr>
          <p:nvPr/>
        </p:nvSpPr>
        <p:spPr bwMode="auto">
          <a:xfrm>
            <a:off x="914400" y="31242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Arial Narrow" pitchFamily="34" charset="0"/>
              </a:rPr>
              <a:t>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763"/>
                                        </p:tgtEl>
                                        <p:attrNameLst>
                                          <p:attrName>style.visibility</p:attrName>
                                        </p:attrNameLst>
                                      </p:cBhvr>
                                      <p:to>
                                        <p:strVal val="visible"/>
                                      </p:to>
                                    </p:set>
                                    <p:animEffect transition="in" filter="dissolve">
                                      <p:cBhvr>
                                        <p:cTn id="7" dur="500"/>
                                        <p:tgtEl>
                                          <p:spTgt spid="3176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768"/>
                                        </p:tgtEl>
                                        <p:attrNameLst>
                                          <p:attrName>style.visibility</p:attrName>
                                        </p:attrNameLst>
                                      </p:cBhvr>
                                      <p:to>
                                        <p:strVal val="visible"/>
                                      </p:to>
                                    </p:set>
                                    <p:animEffect transition="in" filter="dissolve">
                                      <p:cBhvr>
                                        <p:cTn id="11" dur="500"/>
                                        <p:tgtEl>
                                          <p:spTgt spid="317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772"/>
                                        </p:tgtEl>
                                        <p:attrNameLst>
                                          <p:attrName>style.visibility</p:attrName>
                                        </p:attrNameLst>
                                      </p:cBhvr>
                                      <p:to>
                                        <p:strVal val="visible"/>
                                      </p:to>
                                    </p:set>
                                    <p:animEffect transition="in" filter="wipe(left)">
                                      <p:cBhvr>
                                        <p:cTn id="16" dur="500"/>
                                        <p:tgtEl>
                                          <p:spTgt spid="31772"/>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1773"/>
                                        </p:tgtEl>
                                        <p:attrNameLst>
                                          <p:attrName>style.visibility</p:attrName>
                                        </p:attrNameLst>
                                      </p:cBhvr>
                                      <p:to>
                                        <p:strVal val="visible"/>
                                      </p:to>
                                    </p:set>
                                    <p:animEffect transition="in" filter="wipe(left)">
                                      <p:cBhvr>
                                        <p:cTn id="20" dur="500"/>
                                        <p:tgtEl>
                                          <p:spTgt spid="31773"/>
                                        </p:tgtEl>
                                      </p:cBhvr>
                                    </p:animEffect>
                                  </p:childTnLst>
                                </p:cTn>
                              </p:par>
                            </p:childTnLst>
                          </p:cTn>
                        </p:par>
                        <p:par>
                          <p:cTn id="21" fill="hold" nodeType="afterGroup">
                            <p:stCondLst>
                              <p:cond delay="1000"/>
                            </p:stCondLst>
                            <p:childTnLst>
                              <p:par>
                                <p:cTn id="22" presetID="1" presetClass="entr" presetSubtype="0" fill="hold" nodeType="afterEffect">
                                  <p:stCondLst>
                                    <p:cond delay="0"/>
                                  </p:stCondLst>
                                  <p:childTnLst>
                                    <p:set>
                                      <p:cBhvr>
                                        <p:cTn id="23" dur="1" fill="hold">
                                          <p:stCondLst>
                                            <p:cond delay="499"/>
                                          </p:stCondLst>
                                        </p:cTn>
                                        <p:tgtEl>
                                          <p:spTgt spid="31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3" grpId="0" animBg="1" autoUpdateAnimBg="0"/>
      <p:bldP spid="31768" grpId="0" animBg="1" autoUpdateAnimBg="0"/>
      <p:bldP spid="31772" grpId="0" animBg="1"/>
      <p:bldP spid="3177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0"/>
          </p:nvPr>
        </p:nvSpPr>
        <p:spPr/>
        <p:txBody>
          <a:bodyPr/>
          <a:lstStyle/>
          <a:p>
            <a:fld id="{2C059020-B08A-43AC-8D41-89B105967F58}" type="slidenum">
              <a:rPr lang="en-US" altLang="zh-CN"/>
              <a:pPr/>
              <a:t>26</a:t>
            </a:fld>
            <a:endParaRPr lang="en-US" altLang="zh-CN"/>
          </a:p>
        </p:txBody>
      </p:sp>
      <p:sp>
        <p:nvSpPr>
          <p:cNvPr id="52226" name="Rectangle 2"/>
          <p:cNvSpPr>
            <a:spLocks noGrp="1" noChangeArrowheads="1"/>
          </p:cNvSpPr>
          <p:nvPr>
            <p:ph type="title"/>
          </p:nvPr>
        </p:nvSpPr>
        <p:spPr/>
        <p:txBody>
          <a:bodyPr/>
          <a:lstStyle/>
          <a:p>
            <a:r>
              <a:rPr lang="en-US" altLang="zh-CN">
                <a:latin typeface="Arial Narrow" pitchFamily="34" charset="0"/>
              </a:rPr>
              <a:t>Work Flow</a:t>
            </a:r>
          </a:p>
        </p:txBody>
      </p:sp>
      <p:sp>
        <p:nvSpPr>
          <p:cNvPr id="52228" name="Rectangle 4"/>
          <p:cNvSpPr>
            <a:spLocks noChangeArrowheads="1"/>
          </p:cNvSpPr>
          <p:nvPr/>
        </p:nvSpPr>
        <p:spPr bwMode="auto">
          <a:xfrm>
            <a:off x="990600" y="989013"/>
            <a:ext cx="2819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应用程序请求</a:t>
            </a:r>
          </a:p>
        </p:txBody>
      </p:sp>
      <p:grpSp>
        <p:nvGrpSpPr>
          <p:cNvPr id="52261" name="Group 37"/>
          <p:cNvGrpSpPr>
            <a:grpSpLocks/>
          </p:cNvGrpSpPr>
          <p:nvPr/>
        </p:nvGrpSpPr>
        <p:grpSpPr bwMode="auto">
          <a:xfrm>
            <a:off x="914400" y="1446213"/>
            <a:ext cx="2895600" cy="762000"/>
            <a:chOff x="576" y="1008"/>
            <a:chExt cx="1824" cy="480"/>
          </a:xfrm>
        </p:grpSpPr>
        <p:sp>
          <p:nvSpPr>
            <p:cNvPr id="52229" name="Line 5"/>
            <p:cNvSpPr>
              <a:spLocks noChangeShapeType="1"/>
            </p:cNvSpPr>
            <p:nvPr/>
          </p:nvSpPr>
          <p:spPr bwMode="auto">
            <a:xfrm>
              <a:off x="1488" y="1008"/>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0" name="Rectangle 6"/>
            <p:cNvSpPr>
              <a:spLocks noChangeArrowheads="1"/>
            </p:cNvSpPr>
            <p:nvPr/>
          </p:nvSpPr>
          <p:spPr bwMode="auto">
            <a:xfrm>
              <a:off x="576" y="1200"/>
              <a:ext cx="182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zh-CN">
                  <a:latin typeface="Arial Narrow" pitchFamily="34" charset="0"/>
                </a:rPr>
                <a:t>CPU</a:t>
              </a:r>
              <a:r>
                <a:rPr lang="zh-CN" altLang="en-US">
                  <a:latin typeface="Arial Narrow" pitchFamily="34" charset="0"/>
                </a:rPr>
                <a:t>运行权交给</a:t>
              </a:r>
              <a:r>
                <a:rPr lang="en-US" altLang="zh-CN">
                  <a:latin typeface="Arial Narrow" pitchFamily="34" charset="0"/>
                </a:rPr>
                <a:t>DBMS</a:t>
              </a:r>
            </a:p>
          </p:txBody>
        </p:sp>
      </p:grpSp>
      <p:grpSp>
        <p:nvGrpSpPr>
          <p:cNvPr id="52262" name="Group 38"/>
          <p:cNvGrpSpPr>
            <a:grpSpLocks/>
          </p:cNvGrpSpPr>
          <p:nvPr/>
        </p:nvGrpSpPr>
        <p:grpSpPr bwMode="auto">
          <a:xfrm>
            <a:off x="914400" y="2208213"/>
            <a:ext cx="2971800" cy="990600"/>
            <a:chOff x="576" y="1488"/>
            <a:chExt cx="1872" cy="624"/>
          </a:xfrm>
        </p:grpSpPr>
        <p:sp>
          <p:nvSpPr>
            <p:cNvPr id="52231" name="Line 7"/>
            <p:cNvSpPr>
              <a:spLocks noChangeShapeType="1"/>
            </p:cNvSpPr>
            <p:nvPr/>
          </p:nvSpPr>
          <p:spPr bwMode="auto">
            <a:xfrm>
              <a:off x="1488" y="148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Rectangle 8"/>
            <p:cNvSpPr>
              <a:spLocks noChangeArrowheads="1"/>
            </p:cNvSpPr>
            <p:nvPr/>
          </p:nvSpPr>
          <p:spPr bwMode="auto">
            <a:xfrm>
              <a:off x="576" y="1776"/>
              <a:ext cx="1872"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检查请求语句是否合法</a:t>
              </a:r>
            </a:p>
          </p:txBody>
        </p:sp>
      </p:grpSp>
      <p:grpSp>
        <p:nvGrpSpPr>
          <p:cNvPr id="52265" name="Group 41"/>
          <p:cNvGrpSpPr>
            <a:grpSpLocks/>
          </p:cNvGrpSpPr>
          <p:nvPr/>
        </p:nvGrpSpPr>
        <p:grpSpPr bwMode="auto">
          <a:xfrm>
            <a:off x="609600" y="5180013"/>
            <a:ext cx="3352800" cy="990600"/>
            <a:chOff x="384" y="3360"/>
            <a:chExt cx="2112" cy="624"/>
          </a:xfrm>
        </p:grpSpPr>
        <p:sp>
          <p:nvSpPr>
            <p:cNvPr id="52237" name="Line 13"/>
            <p:cNvSpPr>
              <a:spLocks noChangeShapeType="1"/>
            </p:cNvSpPr>
            <p:nvPr/>
          </p:nvSpPr>
          <p:spPr bwMode="auto">
            <a:xfrm>
              <a:off x="1440" y="336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Rectangle 14"/>
            <p:cNvSpPr>
              <a:spLocks noChangeArrowheads="1"/>
            </p:cNvSpPr>
            <p:nvPr/>
          </p:nvSpPr>
          <p:spPr bwMode="auto">
            <a:xfrm>
              <a:off x="384" y="3648"/>
              <a:ext cx="2112"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从硬盘或内存上读取数据</a:t>
              </a:r>
            </a:p>
          </p:txBody>
        </p:sp>
      </p:grpSp>
      <p:grpSp>
        <p:nvGrpSpPr>
          <p:cNvPr id="52266" name="Group 42"/>
          <p:cNvGrpSpPr>
            <a:grpSpLocks/>
          </p:cNvGrpSpPr>
          <p:nvPr/>
        </p:nvGrpSpPr>
        <p:grpSpPr bwMode="auto">
          <a:xfrm>
            <a:off x="2209800" y="836613"/>
            <a:ext cx="6019800" cy="5562600"/>
            <a:chOff x="1392" y="624"/>
            <a:chExt cx="3792" cy="3504"/>
          </a:xfrm>
        </p:grpSpPr>
        <p:sp>
          <p:nvSpPr>
            <p:cNvPr id="52239" name="Line 15"/>
            <p:cNvSpPr>
              <a:spLocks noChangeShapeType="1"/>
            </p:cNvSpPr>
            <p:nvPr/>
          </p:nvSpPr>
          <p:spPr bwMode="auto">
            <a:xfrm flipH="1">
              <a:off x="1392" y="398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0" name="Line 16"/>
            <p:cNvSpPr>
              <a:spLocks noChangeShapeType="1"/>
            </p:cNvSpPr>
            <p:nvPr/>
          </p:nvSpPr>
          <p:spPr bwMode="auto">
            <a:xfrm>
              <a:off x="1392" y="4128"/>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1" name="Line 17"/>
            <p:cNvSpPr>
              <a:spLocks noChangeShapeType="1"/>
            </p:cNvSpPr>
            <p:nvPr/>
          </p:nvSpPr>
          <p:spPr bwMode="auto">
            <a:xfrm flipV="1">
              <a:off x="2880" y="624"/>
              <a:ext cx="0" cy="35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2" name="Line 18"/>
            <p:cNvSpPr>
              <a:spLocks noChangeShapeType="1"/>
            </p:cNvSpPr>
            <p:nvPr/>
          </p:nvSpPr>
          <p:spPr bwMode="auto">
            <a:xfrm>
              <a:off x="2880" y="62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3" name="Line 19"/>
            <p:cNvSpPr>
              <a:spLocks noChangeShapeType="1"/>
            </p:cNvSpPr>
            <p:nvPr/>
          </p:nvSpPr>
          <p:spPr bwMode="auto">
            <a:xfrm>
              <a:off x="4176" y="6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4" name="Rectangle 20"/>
            <p:cNvSpPr>
              <a:spLocks noChangeArrowheads="1"/>
            </p:cNvSpPr>
            <p:nvPr/>
          </p:nvSpPr>
          <p:spPr bwMode="auto">
            <a:xfrm>
              <a:off x="3312" y="864"/>
              <a:ext cx="1872"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对数据进行操作</a:t>
              </a:r>
            </a:p>
          </p:txBody>
        </p:sp>
      </p:grpSp>
      <p:grpSp>
        <p:nvGrpSpPr>
          <p:cNvPr id="52269" name="Group 45"/>
          <p:cNvGrpSpPr>
            <a:grpSpLocks/>
          </p:cNvGrpSpPr>
          <p:nvPr/>
        </p:nvGrpSpPr>
        <p:grpSpPr bwMode="auto">
          <a:xfrm>
            <a:off x="4953000" y="3427413"/>
            <a:ext cx="3657600" cy="990600"/>
            <a:chOff x="3120" y="2256"/>
            <a:chExt cx="2304" cy="624"/>
          </a:xfrm>
        </p:grpSpPr>
        <p:sp>
          <p:nvSpPr>
            <p:cNvPr id="52247" name="Rectangle 23"/>
            <p:cNvSpPr>
              <a:spLocks noChangeArrowheads="1"/>
            </p:cNvSpPr>
            <p:nvPr/>
          </p:nvSpPr>
          <p:spPr bwMode="auto">
            <a:xfrm>
              <a:off x="3120" y="2496"/>
              <a:ext cx="230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将操作结果返回给应用程序</a:t>
              </a:r>
            </a:p>
          </p:txBody>
        </p:sp>
        <p:sp>
          <p:nvSpPr>
            <p:cNvPr id="52248" name="Line 24"/>
            <p:cNvSpPr>
              <a:spLocks noChangeShapeType="1"/>
            </p:cNvSpPr>
            <p:nvPr/>
          </p:nvSpPr>
          <p:spPr bwMode="auto">
            <a:xfrm>
              <a:off x="4272" y="225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70" name="Group 46"/>
          <p:cNvGrpSpPr>
            <a:grpSpLocks/>
          </p:cNvGrpSpPr>
          <p:nvPr/>
        </p:nvGrpSpPr>
        <p:grpSpPr bwMode="auto">
          <a:xfrm>
            <a:off x="5410200" y="4418013"/>
            <a:ext cx="2971800" cy="838200"/>
            <a:chOff x="3408" y="2880"/>
            <a:chExt cx="1872" cy="528"/>
          </a:xfrm>
        </p:grpSpPr>
        <p:sp>
          <p:nvSpPr>
            <p:cNvPr id="52249" name="Line 25"/>
            <p:cNvSpPr>
              <a:spLocks noChangeShapeType="1"/>
            </p:cNvSpPr>
            <p:nvPr/>
          </p:nvSpPr>
          <p:spPr bwMode="auto">
            <a:xfrm>
              <a:off x="4272"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0" name="Rectangle 26"/>
            <p:cNvSpPr>
              <a:spLocks noChangeArrowheads="1"/>
            </p:cNvSpPr>
            <p:nvPr/>
          </p:nvSpPr>
          <p:spPr bwMode="auto">
            <a:xfrm>
              <a:off x="3408" y="3072"/>
              <a:ext cx="1872"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事务是提交还是滚回</a:t>
              </a:r>
            </a:p>
          </p:txBody>
        </p:sp>
      </p:grpSp>
      <p:grpSp>
        <p:nvGrpSpPr>
          <p:cNvPr id="52263" name="Group 39"/>
          <p:cNvGrpSpPr>
            <a:grpSpLocks/>
          </p:cNvGrpSpPr>
          <p:nvPr/>
        </p:nvGrpSpPr>
        <p:grpSpPr bwMode="auto">
          <a:xfrm>
            <a:off x="914400" y="3198813"/>
            <a:ext cx="2971800" cy="990600"/>
            <a:chOff x="576" y="2112"/>
            <a:chExt cx="1872" cy="624"/>
          </a:xfrm>
        </p:grpSpPr>
        <p:sp>
          <p:nvSpPr>
            <p:cNvPr id="52233" name="Line 9"/>
            <p:cNvSpPr>
              <a:spLocks noChangeShapeType="1"/>
            </p:cNvSpPr>
            <p:nvPr/>
          </p:nvSpPr>
          <p:spPr bwMode="auto">
            <a:xfrm>
              <a:off x="1488" y="211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Rectangle 10"/>
            <p:cNvSpPr>
              <a:spLocks noChangeArrowheads="1"/>
            </p:cNvSpPr>
            <p:nvPr/>
          </p:nvSpPr>
          <p:spPr bwMode="auto">
            <a:xfrm>
              <a:off x="576" y="2400"/>
              <a:ext cx="1872"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检查操作权限</a:t>
              </a:r>
            </a:p>
          </p:txBody>
        </p:sp>
        <p:sp>
          <p:nvSpPr>
            <p:cNvPr id="52253" name="Rectangle 29"/>
            <p:cNvSpPr>
              <a:spLocks noChangeArrowheads="1"/>
            </p:cNvSpPr>
            <p:nvPr/>
          </p:nvSpPr>
          <p:spPr bwMode="auto">
            <a:xfrm>
              <a:off x="1584" y="2112"/>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合法</a:t>
              </a:r>
            </a:p>
          </p:txBody>
        </p:sp>
      </p:grpSp>
      <p:grpSp>
        <p:nvGrpSpPr>
          <p:cNvPr id="52264" name="Group 40"/>
          <p:cNvGrpSpPr>
            <a:grpSpLocks/>
          </p:cNvGrpSpPr>
          <p:nvPr/>
        </p:nvGrpSpPr>
        <p:grpSpPr bwMode="auto">
          <a:xfrm>
            <a:off x="914400" y="4189413"/>
            <a:ext cx="2971800" cy="990600"/>
            <a:chOff x="576" y="2736"/>
            <a:chExt cx="1872" cy="624"/>
          </a:xfrm>
        </p:grpSpPr>
        <p:sp>
          <p:nvSpPr>
            <p:cNvPr id="52235" name="Rectangle 11"/>
            <p:cNvSpPr>
              <a:spLocks noChangeArrowheads="1"/>
            </p:cNvSpPr>
            <p:nvPr/>
          </p:nvSpPr>
          <p:spPr bwMode="auto">
            <a:xfrm>
              <a:off x="576" y="3024"/>
              <a:ext cx="1872"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查找所要操作的表</a:t>
              </a:r>
            </a:p>
          </p:txBody>
        </p:sp>
        <p:sp>
          <p:nvSpPr>
            <p:cNvPr id="52236" name="Line 12"/>
            <p:cNvSpPr>
              <a:spLocks noChangeShapeType="1"/>
            </p:cNvSpPr>
            <p:nvPr/>
          </p:nvSpPr>
          <p:spPr bwMode="auto">
            <a:xfrm>
              <a:off x="1440" y="2736"/>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4" name="Rectangle 30"/>
            <p:cNvSpPr>
              <a:spLocks noChangeArrowheads="1"/>
            </p:cNvSpPr>
            <p:nvPr/>
          </p:nvSpPr>
          <p:spPr bwMode="auto">
            <a:xfrm>
              <a:off x="1680" y="273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有</a:t>
              </a:r>
            </a:p>
          </p:txBody>
        </p:sp>
      </p:grpSp>
      <p:grpSp>
        <p:nvGrpSpPr>
          <p:cNvPr id="52260" name="Group 36"/>
          <p:cNvGrpSpPr>
            <a:grpSpLocks/>
          </p:cNvGrpSpPr>
          <p:nvPr/>
        </p:nvGrpSpPr>
        <p:grpSpPr bwMode="auto">
          <a:xfrm>
            <a:off x="5334000" y="5256213"/>
            <a:ext cx="3124200" cy="990600"/>
            <a:chOff x="3360" y="3408"/>
            <a:chExt cx="1968" cy="624"/>
          </a:xfrm>
        </p:grpSpPr>
        <p:sp>
          <p:nvSpPr>
            <p:cNvPr id="52251" name="Rectangle 27"/>
            <p:cNvSpPr>
              <a:spLocks noChangeArrowheads="1"/>
            </p:cNvSpPr>
            <p:nvPr/>
          </p:nvSpPr>
          <p:spPr bwMode="auto">
            <a:xfrm>
              <a:off x="3360" y="3696"/>
              <a:ext cx="19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将修改结果写入数据库</a:t>
              </a:r>
            </a:p>
          </p:txBody>
        </p:sp>
        <p:sp>
          <p:nvSpPr>
            <p:cNvPr id="52252" name="Line 28"/>
            <p:cNvSpPr>
              <a:spLocks noChangeShapeType="1"/>
            </p:cNvSpPr>
            <p:nvPr/>
          </p:nvSpPr>
          <p:spPr bwMode="auto">
            <a:xfrm>
              <a:off x="4272" y="340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5" name="Rectangle 31"/>
            <p:cNvSpPr>
              <a:spLocks noChangeArrowheads="1"/>
            </p:cNvSpPr>
            <p:nvPr/>
          </p:nvSpPr>
          <p:spPr bwMode="auto">
            <a:xfrm>
              <a:off x="4320" y="340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提交</a:t>
              </a:r>
            </a:p>
          </p:txBody>
        </p:sp>
      </p:grpSp>
      <p:grpSp>
        <p:nvGrpSpPr>
          <p:cNvPr id="52267" name="Group 43"/>
          <p:cNvGrpSpPr>
            <a:grpSpLocks/>
          </p:cNvGrpSpPr>
          <p:nvPr/>
        </p:nvGrpSpPr>
        <p:grpSpPr bwMode="auto">
          <a:xfrm>
            <a:off x="5257800" y="1751013"/>
            <a:ext cx="2971800" cy="838200"/>
            <a:chOff x="3312" y="1200"/>
            <a:chExt cx="1872" cy="528"/>
          </a:xfrm>
        </p:grpSpPr>
        <p:sp>
          <p:nvSpPr>
            <p:cNvPr id="52245" name="Line 21"/>
            <p:cNvSpPr>
              <a:spLocks noChangeShapeType="1"/>
            </p:cNvSpPr>
            <p:nvPr/>
          </p:nvSpPr>
          <p:spPr bwMode="auto">
            <a:xfrm>
              <a:off x="4224" y="120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6" name="Rectangle 32"/>
            <p:cNvSpPr>
              <a:spLocks noChangeArrowheads="1"/>
            </p:cNvSpPr>
            <p:nvPr/>
          </p:nvSpPr>
          <p:spPr bwMode="auto">
            <a:xfrm>
              <a:off x="3312" y="1392"/>
              <a:ext cx="1872"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数据的修改是否合法</a:t>
              </a:r>
            </a:p>
          </p:txBody>
        </p:sp>
      </p:grpSp>
      <p:grpSp>
        <p:nvGrpSpPr>
          <p:cNvPr id="52268" name="Group 44"/>
          <p:cNvGrpSpPr>
            <a:grpSpLocks/>
          </p:cNvGrpSpPr>
          <p:nvPr/>
        </p:nvGrpSpPr>
        <p:grpSpPr bwMode="auto">
          <a:xfrm>
            <a:off x="5334000" y="2513013"/>
            <a:ext cx="2971800" cy="914400"/>
            <a:chOff x="3360" y="1680"/>
            <a:chExt cx="1872" cy="576"/>
          </a:xfrm>
        </p:grpSpPr>
        <p:sp>
          <p:nvSpPr>
            <p:cNvPr id="52246" name="Rectangle 22"/>
            <p:cNvSpPr>
              <a:spLocks noChangeArrowheads="1"/>
            </p:cNvSpPr>
            <p:nvPr/>
          </p:nvSpPr>
          <p:spPr bwMode="auto">
            <a:xfrm>
              <a:off x="3360" y="1920"/>
              <a:ext cx="1872"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zh-CN" altLang="en-US">
                  <a:latin typeface="Arial Narrow" pitchFamily="34" charset="0"/>
                </a:rPr>
                <a:t>记入日志</a:t>
              </a:r>
            </a:p>
          </p:txBody>
        </p:sp>
        <p:sp>
          <p:nvSpPr>
            <p:cNvPr id="52257" name="Line 33"/>
            <p:cNvSpPr>
              <a:spLocks noChangeShapeType="1"/>
            </p:cNvSpPr>
            <p:nvPr/>
          </p:nvSpPr>
          <p:spPr bwMode="auto">
            <a:xfrm>
              <a:off x="4272" y="17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8" name="Rectangle 34"/>
            <p:cNvSpPr>
              <a:spLocks noChangeArrowheads="1"/>
            </p:cNvSpPr>
            <p:nvPr/>
          </p:nvSpPr>
          <p:spPr bwMode="auto">
            <a:xfrm>
              <a:off x="4416" y="1680"/>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Arial Narrow" pitchFamily="34" charset="0"/>
                </a:rPr>
                <a:t>合法</a:t>
              </a:r>
            </a:p>
          </p:txBody>
        </p:sp>
      </p:grpSp>
      <p:pic>
        <p:nvPicPr>
          <p:cNvPr id="52271" name="Picture 47"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261"/>
                                        </p:tgtEl>
                                        <p:attrNameLst>
                                          <p:attrName>style.visibility</p:attrName>
                                        </p:attrNameLst>
                                      </p:cBhvr>
                                      <p:to>
                                        <p:strVal val="visible"/>
                                      </p:to>
                                    </p:set>
                                    <p:animEffect transition="in" filter="box(in)">
                                      <p:cBhvr>
                                        <p:cTn id="7" dur="500"/>
                                        <p:tgtEl>
                                          <p:spTgt spid="52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2262"/>
                                        </p:tgtEl>
                                        <p:attrNameLst>
                                          <p:attrName>style.visibility</p:attrName>
                                        </p:attrNameLst>
                                      </p:cBhvr>
                                      <p:to>
                                        <p:strVal val="visible"/>
                                      </p:to>
                                    </p:set>
                                    <p:animEffect transition="in" filter="box(in)">
                                      <p:cBhvr>
                                        <p:cTn id="12" dur="500"/>
                                        <p:tgtEl>
                                          <p:spTgt spid="52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2263"/>
                                        </p:tgtEl>
                                        <p:attrNameLst>
                                          <p:attrName>style.visibility</p:attrName>
                                        </p:attrNameLst>
                                      </p:cBhvr>
                                      <p:to>
                                        <p:strVal val="visible"/>
                                      </p:to>
                                    </p:set>
                                    <p:animEffect transition="in" filter="box(in)">
                                      <p:cBhvr>
                                        <p:cTn id="17" dur="500"/>
                                        <p:tgtEl>
                                          <p:spTgt spid="52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2264"/>
                                        </p:tgtEl>
                                        <p:attrNameLst>
                                          <p:attrName>style.visibility</p:attrName>
                                        </p:attrNameLst>
                                      </p:cBhvr>
                                      <p:to>
                                        <p:strVal val="visible"/>
                                      </p:to>
                                    </p:set>
                                    <p:animEffect transition="in" filter="box(in)">
                                      <p:cBhvr>
                                        <p:cTn id="22" dur="500"/>
                                        <p:tgtEl>
                                          <p:spTgt spid="52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2265"/>
                                        </p:tgtEl>
                                        <p:attrNameLst>
                                          <p:attrName>style.visibility</p:attrName>
                                        </p:attrNameLst>
                                      </p:cBhvr>
                                      <p:to>
                                        <p:strVal val="visible"/>
                                      </p:to>
                                    </p:set>
                                    <p:animEffect transition="in" filter="box(in)">
                                      <p:cBhvr>
                                        <p:cTn id="27" dur="500"/>
                                        <p:tgtEl>
                                          <p:spTgt spid="522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2266"/>
                                        </p:tgtEl>
                                        <p:attrNameLst>
                                          <p:attrName>style.visibility</p:attrName>
                                        </p:attrNameLst>
                                      </p:cBhvr>
                                      <p:to>
                                        <p:strVal val="visible"/>
                                      </p:to>
                                    </p:set>
                                    <p:animEffect transition="in" filter="box(in)">
                                      <p:cBhvr>
                                        <p:cTn id="32" dur="500"/>
                                        <p:tgtEl>
                                          <p:spTgt spid="522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52267"/>
                                        </p:tgtEl>
                                        <p:attrNameLst>
                                          <p:attrName>style.visibility</p:attrName>
                                        </p:attrNameLst>
                                      </p:cBhvr>
                                      <p:to>
                                        <p:strVal val="visible"/>
                                      </p:to>
                                    </p:set>
                                    <p:animEffect transition="in" filter="box(in)">
                                      <p:cBhvr>
                                        <p:cTn id="37" dur="500"/>
                                        <p:tgtEl>
                                          <p:spTgt spid="522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52268"/>
                                        </p:tgtEl>
                                        <p:attrNameLst>
                                          <p:attrName>style.visibility</p:attrName>
                                        </p:attrNameLst>
                                      </p:cBhvr>
                                      <p:to>
                                        <p:strVal val="visible"/>
                                      </p:to>
                                    </p:set>
                                    <p:animEffect transition="in" filter="box(in)">
                                      <p:cBhvr>
                                        <p:cTn id="42" dur="500"/>
                                        <p:tgtEl>
                                          <p:spTgt spid="522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52269"/>
                                        </p:tgtEl>
                                        <p:attrNameLst>
                                          <p:attrName>style.visibility</p:attrName>
                                        </p:attrNameLst>
                                      </p:cBhvr>
                                      <p:to>
                                        <p:strVal val="visible"/>
                                      </p:to>
                                    </p:set>
                                    <p:animEffect transition="in" filter="box(in)">
                                      <p:cBhvr>
                                        <p:cTn id="47" dur="500"/>
                                        <p:tgtEl>
                                          <p:spTgt spid="522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52270"/>
                                        </p:tgtEl>
                                        <p:attrNameLst>
                                          <p:attrName>style.visibility</p:attrName>
                                        </p:attrNameLst>
                                      </p:cBhvr>
                                      <p:to>
                                        <p:strVal val="visible"/>
                                      </p:to>
                                    </p:set>
                                    <p:animEffect transition="in" filter="box(in)">
                                      <p:cBhvr>
                                        <p:cTn id="52" dur="500"/>
                                        <p:tgtEl>
                                          <p:spTgt spid="522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52260"/>
                                        </p:tgtEl>
                                        <p:attrNameLst>
                                          <p:attrName>style.visibility</p:attrName>
                                        </p:attrNameLst>
                                      </p:cBhvr>
                                      <p:to>
                                        <p:strVal val="visible"/>
                                      </p:to>
                                    </p:set>
                                    <p:animEffect transition="in" filter="box(in)">
                                      <p:cBhvr>
                                        <p:cTn id="57" dur="500"/>
                                        <p:tgtEl>
                                          <p:spTgt spid="52260"/>
                                        </p:tgtEl>
                                      </p:cBhvr>
                                    </p:animEffect>
                                  </p:childTnLst>
                                </p:cTn>
                              </p:par>
                            </p:childTnLst>
                          </p:cTn>
                        </p:par>
                        <p:par>
                          <p:cTn id="58" fill="hold" nodeType="afterGroup">
                            <p:stCondLst>
                              <p:cond delay="500"/>
                            </p:stCondLst>
                            <p:childTnLst>
                              <p:par>
                                <p:cTn id="59" presetID="1" presetClass="entr" presetSubtype="0" fill="hold" nodeType="afterEffect">
                                  <p:stCondLst>
                                    <p:cond delay="0"/>
                                  </p:stCondLst>
                                  <p:childTnLst>
                                    <p:set>
                                      <p:cBhvr>
                                        <p:cTn id="60" dur="1" fill="hold">
                                          <p:stCondLst>
                                            <p:cond delay="499"/>
                                          </p:stCondLst>
                                        </p:cTn>
                                        <p:tgtEl>
                                          <p:spTgt spid="52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DB340F76-78D6-4523-A02A-EDCB7FF3E076}" type="slidenum">
              <a:rPr lang="en-US" altLang="zh-CN"/>
              <a:pPr/>
              <a:t>27</a:t>
            </a:fld>
            <a:endParaRPr lang="en-US" altLang="zh-CN"/>
          </a:p>
        </p:txBody>
      </p:sp>
      <p:sp>
        <p:nvSpPr>
          <p:cNvPr id="32770" name="Rectangle 2"/>
          <p:cNvSpPr>
            <a:spLocks noGrp="1" noChangeArrowheads="1"/>
          </p:cNvSpPr>
          <p:nvPr>
            <p:ph type="title" idx="4294967295"/>
          </p:nvPr>
        </p:nvSpPr>
        <p:spPr/>
        <p:txBody>
          <a:bodyPr/>
          <a:lstStyle/>
          <a:p>
            <a:r>
              <a:rPr lang="en-US" altLang="zh-CN">
                <a:latin typeface="Arial Narrow" pitchFamily="34" charset="0"/>
              </a:rPr>
              <a:t>Metadata</a:t>
            </a:r>
          </a:p>
        </p:txBody>
      </p:sp>
      <p:sp>
        <p:nvSpPr>
          <p:cNvPr id="32771" name="Text Box 3"/>
          <p:cNvSpPr txBox="1">
            <a:spLocks noChangeArrowheads="1"/>
          </p:cNvSpPr>
          <p:nvPr/>
        </p:nvSpPr>
        <p:spPr bwMode="auto">
          <a:xfrm>
            <a:off x="762000" y="1752600"/>
            <a:ext cx="80772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chemeClr val="hlink"/>
                </a:solidFill>
                <a:latin typeface="Arial Narrow" pitchFamily="34" charset="0"/>
              </a:rPr>
              <a:t>Metadata</a:t>
            </a:r>
            <a:r>
              <a:rPr lang="en-US" altLang="zh-CN">
                <a:latin typeface="Arial Narrow" pitchFamily="34" charset="0"/>
              </a:rPr>
              <a:t> is information about the structure of data.</a:t>
            </a:r>
          </a:p>
          <a:p>
            <a:pPr algn="l"/>
            <a:r>
              <a:rPr lang="en-US" altLang="zh-CN">
                <a:latin typeface="Arial Narrow" pitchFamily="34" charset="0"/>
              </a:rPr>
              <a:t>If the DBMS is relational, the metadata includes the names of the relations, the names of the attributes of those relations, and the data types for those attributes.</a:t>
            </a:r>
          </a:p>
        </p:txBody>
      </p:sp>
      <p:pic>
        <p:nvPicPr>
          <p:cNvPr id="32774" name="Picture 6"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2" dur="500"/>
                                        <p:tgtEl>
                                          <p:spTgt spid="32771">
                                            <p:txEl>
                                              <p:pRg st="1" end="1"/>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32774"/>
                                        </p:tgtEl>
                                        <p:attrNameLst>
                                          <p:attrName>style.visibility</p:attrName>
                                        </p:attrNameLst>
                                      </p:cBhvr>
                                      <p:to>
                                        <p:strVal val="visible"/>
                                      </p:to>
                                    </p:set>
                                    <p:animEffect transition="in" filter="slide(fromLeft)">
                                      <p:cBhvr>
                                        <p:cTn id="16"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31F056C5-B67E-4422-AE6C-FB01D07B491F}" type="slidenum">
              <a:rPr lang="en-US" altLang="zh-CN"/>
              <a:pPr/>
              <a:t>28</a:t>
            </a:fld>
            <a:endParaRPr lang="en-US" altLang="zh-CN"/>
          </a:p>
        </p:txBody>
      </p:sp>
      <p:sp>
        <p:nvSpPr>
          <p:cNvPr id="34818" name="Rectangle 2"/>
          <p:cNvSpPr>
            <a:spLocks noGrp="1" noChangeArrowheads="1"/>
          </p:cNvSpPr>
          <p:nvPr>
            <p:ph type="title" idx="4294967295"/>
          </p:nvPr>
        </p:nvSpPr>
        <p:spPr/>
        <p:txBody>
          <a:bodyPr/>
          <a:lstStyle/>
          <a:p>
            <a:r>
              <a:rPr lang="en-US" altLang="zh-CN">
                <a:latin typeface="Arial Narrow" pitchFamily="34" charset="0"/>
              </a:rPr>
              <a:t>Queries</a:t>
            </a:r>
          </a:p>
        </p:txBody>
      </p:sp>
      <p:sp>
        <p:nvSpPr>
          <p:cNvPr id="34819" name="Text Box 3"/>
          <p:cNvSpPr txBox="1">
            <a:spLocks noChangeArrowheads="1"/>
          </p:cNvSpPr>
          <p:nvPr/>
        </p:nvSpPr>
        <p:spPr bwMode="auto">
          <a:xfrm>
            <a:off x="611188" y="765175"/>
            <a:ext cx="8424862" cy="574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a:latin typeface="Arial Narrow" pitchFamily="34" charset="0"/>
              </a:rPr>
              <a:t>These are enquiries about the data. They are generated in two different ways.</a:t>
            </a:r>
          </a:p>
          <a:p>
            <a:pPr algn="l">
              <a:spcBef>
                <a:spcPct val="30000"/>
              </a:spcBef>
              <a:buClr>
                <a:schemeClr val="folHlink"/>
              </a:buClr>
              <a:buFont typeface="Wingdings" pitchFamily="2" charset="2"/>
              <a:buChar char="u"/>
            </a:pPr>
            <a:r>
              <a:rPr lang="en-US" altLang="zh-CN">
                <a:latin typeface="Arial Narrow" pitchFamily="34" charset="0"/>
              </a:rPr>
              <a:t>Through a generic query interface. </a:t>
            </a:r>
            <a:r>
              <a:rPr lang="en-US" altLang="zh-CN">
                <a:solidFill>
                  <a:srgbClr val="D43CFE"/>
                </a:solidFill>
                <a:latin typeface="Arial Narrow" pitchFamily="34" charset="0"/>
              </a:rPr>
              <a:t>For example</a:t>
            </a:r>
            <a:r>
              <a:rPr lang="en-US" altLang="zh-CN">
                <a:latin typeface="Arial Narrow" pitchFamily="34" charset="0"/>
              </a:rPr>
              <a:t>, a relational DBMS allows the user to type </a:t>
            </a:r>
            <a:r>
              <a:rPr lang="en-US" altLang="zh-CN">
                <a:solidFill>
                  <a:schemeClr val="hlink"/>
                </a:solidFill>
                <a:latin typeface="Arial Narrow" pitchFamily="34" charset="0"/>
              </a:rPr>
              <a:t>SQL</a:t>
            </a:r>
            <a:r>
              <a:rPr lang="en-US" altLang="zh-CN">
                <a:latin typeface="Arial Narrow" pitchFamily="34" charset="0"/>
              </a:rPr>
              <a:t> queries that are passed to the query processor and answered.</a:t>
            </a:r>
          </a:p>
          <a:p>
            <a:pPr algn="l">
              <a:spcBef>
                <a:spcPct val="30000"/>
              </a:spcBef>
              <a:buClr>
                <a:schemeClr val="folHlink"/>
              </a:buClr>
              <a:buFont typeface="Wingdings" pitchFamily="2" charset="2"/>
              <a:buChar char="u"/>
            </a:pPr>
            <a:r>
              <a:rPr lang="en-US" altLang="zh-CN">
                <a:latin typeface="Arial Narrow" pitchFamily="34" charset="0"/>
              </a:rPr>
              <a:t>Through application program interface. A typical DBMS allows programmers to write application programs that, through calls to the DBMS, query the database.</a:t>
            </a:r>
          </a:p>
          <a:p>
            <a:pPr algn="l">
              <a:spcBef>
                <a:spcPct val="30000"/>
              </a:spcBef>
            </a:pPr>
            <a:r>
              <a:rPr lang="en-US" altLang="zh-CN" sz="2000">
                <a:solidFill>
                  <a:srgbClr val="D43CFE"/>
                </a:solidFill>
                <a:latin typeface="Arial Narrow" pitchFamily="34" charset="0"/>
              </a:rPr>
              <a:t>For example</a:t>
            </a:r>
            <a:r>
              <a:rPr lang="en-US" altLang="zh-CN" sz="2000">
                <a:latin typeface="Arial Narrow" pitchFamily="34" charset="0"/>
              </a:rPr>
              <a:t>, an agent using an airline reservation system is running an application program that queries the database about flight availabilities. The queries are submitted through a specialized interface that might include boxes to be filled in with cities, times, and so on.</a:t>
            </a:r>
          </a:p>
          <a:p>
            <a:pPr algn="l">
              <a:spcBef>
                <a:spcPct val="30000"/>
              </a:spcBef>
            </a:pPr>
            <a:r>
              <a:rPr lang="en-US" altLang="zh-CN">
                <a:latin typeface="Arial Narrow" pitchFamily="34" charset="0"/>
              </a:rPr>
              <a:t>One cannot ask arbitrary queries through this interface, but it is generally </a:t>
            </a:r>
            <a:r>
              <a:rPr lang="en-US" altLang="zh-CN">
                <a:solidFill>
                  <a:schemeClr val="hlink"/>
                </a:solidFill>
                <a:latin typeface="Arial Narrow" pitchFamily="34" charset="0"/>
              </a:rPr>
              <a:t>easier</a:t>
            </a:r>
            <a:r>
              <a:rPr lang="en-US" altLang="zh-CN">
                <a:latin typeface="Arial Narrow" pitchFamily="34" charset="0"/>
              </a:rPr>
              <a:t> to ask an appropriate query through this interface than to write the query directly in SQL.</a:t>
            </a:r>
          </a:p>
        </p:txBody>
      </p:sp>
      <p:pic>
        <p:nvPicPr>
          <p:cNvPr id="34823" name="Picture 7"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7" dur="500"/>
                                        <p:tgtEl>
                                          <p:spTgt spid="34819">
                                            <p:txEl>
                                              <p:pRg st="4" end="4"/>
                                            </p:txEl>
                                          </p:spTgt>
                                        </p:tgtEl>
                                      </p:cBhvr>
                                    </p:animEffect>
                                  </p:childTnLst>
                                </p:cTn>
                              </p:par>
                            </p:childTnLst>
                          </p:cTn>
                        </p:par>
                        <p:par>
                          <p:cTn id="28" fill="hold" nodeType="afterGroup">
                            <p:stCondLst>
                              <p:cond delay="500"/>
                            </p:stCondLst>
                            <p:childTnLst>
                              <p:par>
                                <p:cTn id="29" presetID="12" presetClass="entr" presetSubtype="8" fill="hold" nodeType="afterEffect">
                                  <p:stCondLst>
                                    <p:cond delay="0"/>
                                  </p:stCondLst>
                                  <p:childTnLst>
                                    <p:set>
                                      <p:cBhvr>
                                        <p:cTn id="30" dur="1" fill="hold">
                                          <p:stCondLst>
                                            <p:cond delay="0"/>
                                          </p:stCondLst>
                                        </p:cTn>
                                        <p:tgtEl>
                                          <p:spTgt spid="34823"/>
                                        </p:tgtEl>
                                        <p:attrNameLst>
                                          <p:attrName>style.visibility</p:attrName>
                                        </p:attrNameLst>
                                      </p:cBhvr>
                                      <p:to>
                                        <p:strVal val="visible"/>
                                      </p:to>
                                    </p:set>
                                    <p:animEffect transition="in" filter="slide(fromLeft)">
                                      <p:cBhvr>
                                        <p:cTn id="31"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8EB7DBF3-19BF-4C27-95B8-4231BED16F87}" type="slidenum">
              <a:rPr lang="en-US" altLang="zh-CN"/>
              <a:pPr/>
              <a:t>29</a:t>
            </a:fld>
            <a:endParaRPr lang="en-US" altLang="zh-CN"/>
          </a:p>
        </p:txBody>
      </p:sp>
      <p:sp>
        <p:nvSpPr>
          <p:cNvPr id="35842" name="Rectangle 2"/>
          <p:cNvSpPr>
            <a:spLocks noGrp="1" noChangeArrowheads="1"/>
          </p:cNvSpPr>
          <p:nvPr>
            <p:ph type="title" idx="4294967295"/>
          </p:nvPr>
        </p:nvSpPr>
        <p:spPr/>
        <p:txBody>
          <a:bodyPr/>
          <a:lstStyle/>
          <a:p>
            <a:r>
              <a:rPr lang="en-US" altLang="zh-CN">
                <a:latin typeface="Arial Narrow" pitchFamily="34" charset="0"/>
              </a:rPr>
              <a:t>Modifications</a:t>
            </a:r>
          </a:p>
        </p:txBody>
      </p:sp>
      <p:sp>
        <p:nvSpPr>
          <p:cNvPr id="35843" name="Text Box 3"/>
          <p:cNvSpPr txBox="1">
            <a:spLocks noChangeArrowheads="1"/>
          </p:cNvSpPr>
          <p:nvPr/>
        </p:nvSpPr>
        <p:spPr bwMode="auto">
          <a:xfrm>
            <a:off x="609600" y="1828800"/>
            <a:ext cx="79248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These are operations to modify the data. </a:t>
            </a:r>
          </a:p>
          <a:p>
            <a:pPr algn="l"/>
            <a:r>
              <a:rPr lang="en-US" altLang="zh-CN">
                <a:latin typeface="Arial Narrow" pitchFamily="34" charset="0"/>
              </a:rPr>
              <a:t>Like queries, they can be issued either through the generic interface or through the interface of an application program.</a:t>
            </a:r>
          </a:p>
        </p:txBody>
      </p:sp>
      <p:pic>
        <p:nvPicPr>
          <p:cNvPr id="35847" name="Picture 7"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dissolv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dissolve">
                                      <p:cBhvr>
                                        <p:cTn id="12" dur="500"/>
                                        <p:tgtEl>
                                          <p:spTgt spid="35843">
                                            <p:txEl>
                                              <p:pRg st="1" end="1"/>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35847"/>
                                        </p:tgtEl>
                                        <p:attrNameLst>
                                          <p:attrName>style.visibility</p:attrName>
                                        </p:attrNameLst>
                                      </p:cBhvr>
                                      <p:to>
                                        <p:strVal val="visible"/>
                                      </p:to>
                                    </p:set>
                                    <p:animEffect transition="in" filter="slide(fromLeft)">
                                      <p:cBhvr>
                                        <p:cTn id="16" dur="5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2D597B42-D8BA-4D8F-8DC0-2CF8C8A1D8DE}" type="slidenum">
              <a:rPr lang="en-US" altLang="zh-CN"/>
              <a:pPr/>
              <a:t>3</a:t>
            </a:fld>
            <a:endParaRPr lang="en-US" altLang="zh-CN"/>
          </a:p>
        </p:txBody>
      </p:sp>
      <p:sp>
        <p:nvSpPr>
          <p:cNvPr id="59395" name="Rectangle 3"/>
          <p:cNvSpPr>
            <a:spLocks noChangeArrowheads="1"/>
          </p:cNvSpPr>
          <p:nvPr/>
        </p:nvSpPr>
        <p:spPr bwMode="auto">
          <a:xfrm>
            <a:off x="685800" y="838200"/>
            <a:ext cx="81534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chemeClr val="folHlink"/>
              </a:buClr>
              <a:buFont typeface="Wingdings" pitchFamily="2" charset="2"/>
              <a:buChar char="ü"/>
            </a:pPr>
            <a:r>
              <a:rPr lang="en-US" altLang="zh-CN">
                <a:latin typeface="Arial Narrow" pitchFamily="34" charset="0"/>
              </a:rPr>
              <a:t>2. </a:t>
            </a:r>
            <a:r>
              <a:rPr lang="en-US" altLang="zh-CN">
                <a:solidFill>
                  <a:schemeClr val="hlink"/>
                </a:solidFill>
                <a:latin typeface="Arial Narrow" pitchFamily="34" charset="0"/>
              </a:rPr>
              <a:t>Programming interface</a:t>
            </a:r>
            <a:r>
              <a:rPr lang="en-US" altLang="zh-CN">
                <a:latin typeface="Arial Narrow" pitchFamily="34" charset="0"/>
              </a:rPr>
              <a:t>. A DBMS allows the user or an application program to access and modify data through a powerful query language. Again, the advantage of a DBMS over a file system is the flexibility to manipulate stored data in much more complex ways than the reading and writing of files.</a:t>
            </a:r>
          </a:p>
          <a:p>
            <a:pPr algn="l">
              <a:buClr>
                <a:schemeClr val="folHlink"/>
              </a:buClr>
              <a:buFont typeface="Wingdings" pitchFamily="2" charset="2"/>
              <a:buChar char="ü"/>
            </a:pPr>
            <a:r>
              <a:rPr lang="en-US" altLang="zh-CN">
                <a:latin typeface="Arial Narrow" pitchFamily="34" charset="0"/>
              </a:rPr>
              <a:t>3. </a:t>
            </a:r>
            <a:r>
              <a:rPr lang="en-US" altLang="zh-CN">
                <a:solidFill>
                  <a:schemeClr val="hlink"/>
                </a:solidFill>
                <a:latin typeface="Arial Narrow" pitchFamily="34" charset="0"/>
              </a:rPr>
              <a:t>Transaction management</a:t>
            </a:r>
            <a:r>
              <a:rPr lang="en-US" altLang="zh-CN">
                <a:latin typeface="Arial Narrow" pitchFamily="34" charset="0"/>
              </a:rPr>
              <a:t>. A DBMS supports concurrent access to data, i.e., simultaneous access by many distinct processes (called ‘</a:t>
            </a:r>
            <a:r>
              <a:rPr lang="en-US" altLang="zh-CN">
                <a:solidFill>
                  <a:schemeClr val="hlink"/>
                </a:solidFill>
                <a:latin typeface="Arial Narrow" pitchFamily="34" charset="0"/>
              </a:rPr>
              <a:t>transactions</a:t>
            </a:r>
            <a:r>
              <a:rPr lang="en-US" altLang="zh-CN">
                <a:latin typeface="Arial Narrow" pitchFamily="34" charset="0"/>
              </a:rPr>
              <a:t>’) at once. To avoid some of the undesirable consequences of simultaneous access, the DBMS supports </a:t>
            </a:r>
            <a:r>
              <a:rPr lang="en-US" altLang="zh-CN">
                <a:solidFill>
                  <a:schemeClr val="hlink"/>
                </a:solidFill>
                <a:latin typeface="Arial Narrow" pitchFamily="34" charset="0"/>
              </a:rPr>
              <a:t>isolation</a:t>
            </a:r>
            <a:r>
              <a:rPr lang="en-US" altLang="zh-CN">
                <a:latin typeface="Arial Narrow" pitchFamily="34" charset="0"/>
              </a:rPr>
              <a:t>, the appearance that transactions execute one-at-a-time, and </a:t>
            </a:r>
            <a:r>
              <a:rPr lang="en-US" altLang="zh-CN">
                <a:solidFill>
                  <a:schemeClr val="hlink"/>
                </a:solidFill>
                <a:latin typeface="Arial Narrow" pitchFamily="34" charset="0"/>
              </a:rPr>
              <a:t>atomicity</a:t>
            </a:r>
            <a:r>
              <a:rPr lang="en-US" altLang="zh-CN">
                <a:latin typeface="Arial Narrow" pitchFamily="34" charset="0"/>
              </a:rPr>
              <a:t>, the requirement that transactions execute either completely or not at all. A DBMS also supports </a:t>
            </a:r>
            <a:r>
              <a:rPr lang="en-US" altLang="zh-CN">
                <a:solidFill>
                  <a:schemeClr val="hlink"/>
                </a:solidFill>
                <a:latin typeface="Arial Narrow" pitchFamily="34" charset="0"/>
              </a:rPr>
              <a:t>durability</a:t>
            </a:r>
            <a:r>
              <a:rPr lang="en-US" altLang="zh-CN">
                <a:latin typeface="Arial Narrow" pitchFamily="34" charset="0"/>
              </a:rPr>
              <a:t>, the ability to recover from failures or errors of many types.</a:t>
            </a:r>
          </a:p>
        </p:txBody>
      </p:sp>
      <p:pic>
        <p:nvPicPr>
          <p:cNvPr id="59396" name="Picture 4"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43888" y="6237288"/>
            <a:ext cx="685800" cy="514350"/>
          </a:xfrm>
          <a:prstGeom prst="rect">
            <a:avLst/>
          </a:prstGeom>
          <a:noFill/>
          <a:extLst>
            <a:ext uri="{909E8E84-426E-40DD-AFC4-6F175D3DCCD1}">
              <a14:hiddenFill xmlns:a14="http://schemas.microsoft.com/office/drawing/2010/main">
                <a:solidFill>
                  <a:srgbClr val="FFFFFF"/>
                </a:solidFill>
              </a14:hiddenFill>
            </a:ext>
          </a:extLst>
        </p:spPr>
      </p:pic>
      <p:sp>
        <p:nvSpPr>
          <p:cNvPr id="59397" name="Text Box 5"/>
          <p:cNvSpPr txBox="1">
            <a:spLocks noChangeArrowheads="1"/>
          </p:cNvSpPr>
          <p:nvPr/>
        </p:nvSpPr>
        <p:spPr bwMode="auto">
          <a:xfrm>
            <a:off x="684213" y="260350"/>
            <a:ext cx="806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The capabilities that a DBMS provides the user are </a:t>
            </a:r>
            <a:r>
              <a:rPr lang="en-US" altLang="zh-CN">
                <a:solidFill>
                  <a:srgbClr val="000000"/>
                </a:solidFill>
                <a:latin typeface="Arial Narrow" pitchFamily="34" charset="0"/>
              </a:rPr>
              <a:t>(cont.)</a:t>
            </a:r>
            <a:r>
              <a:rPr lang="en-US" altLang="zh-CN">
                <a:latin typeface="Arial Narrow"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vertical)">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blinds(vertical)">
                                      <p:cBhvr>
                                        <p:cTn id="12" dur="500"/>
                                        <p:tgtEl>
                                          <p:spTgt spid="59395">
                                            <p:txEl>
                                              <p:pRg st="1" end="1"/>
                                            </p:txEl>
                                          </p:spTgt>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5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9B9D538B-BEE5-4F66-9E70-AED393388723}" type="slidenum">
              <a:rPr lang="en-US" altLang="zh-CN"/>
              <a:pPr/>
              <a:t>30</a:t>
            </a:fld>
            <a:endParaRPr lang="en-US" altLang="zh-CN"/>
          </a:p>
        </p:txBody>
      </p:sp>
      <p:sp>
        <p:nvSpPr>
          <p:cNvPr id="36866" name="Rectangle 2"/>
          <p:cNvSpPr>
            <a:spLocks noGrp="1" noChangeArrowheads="1"/>
          </p:cNvSpPr>
          <p:nvPr>
            <p:ph type="title" idx="4294967295"/>
          </p:nvPr>
        </p:nvSpPr>
        <p:spPr/>
        <p:txBody>
          <a:bodyPr/>
          <a:lstStyle/>
          <a:p>
            <a:r>
              <a:rPr lang="en-US" altLang="zh-CN">
                <a:latin typeface="Arial Narrow" pitchFamily="34" charset="0"/>
              </a:rPr>
              <a:t>Schema Modifications</a:t>
            </a:r>
          </a:p>
        </p:txBody>
      </p:sp>
      <p:sp>
        <p:nvSpPr>
          <p:cNvPr id="36867" name="Text Box 3"/>
          <p:cNvSpPr txBox="1">
            <a:spLocks noChangeArrowheads="1"/>
          </p:cNvSpPr>
          <p:nvPr/>
        </p:nvSpPr>
        <p:spPr bwMode="auto">
          <a:xfrm>
            <a:off x="838200" y="1371600"/>
            <a:ext cx="80010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These commands are usually issued by authorized personnel, sometimes called database administrators, who are allowed to change the schema of the database or create a new database. </a:t>
            </a:r>
          </a:p>
          <a:p>
            <a:pPr algn="l"/>
            <a:r>
              <a:rPr lang="en-US" altLang="zh-CN">
                <a:solidFill>
                  <a:srgbClr val="D43CFE"/>
                </a:solidFill>
                <a:latin typeface="Arial Narrow" pitchFamily="34" charset="0"/>
              </a:rPr>
              <a:t>For example</a:t>
            </a:r>
            <a:r>
              <a:rPr lang="en-US" altLang="zh-CN">
                <a:latin typeface="Arial Narrow" pitchFamily="34" charset="0"/>
              </a:rPr>
              <a:t>, if there is no such attribute to describe the genders of students in the Student Management System, it is necessary to add a new attribute to a relation that stored information about students.</a:t>
            </a:r>
          </a:p>
        </p:txBody>
      </p:sp>
      <p:pic>
        <p:nvPicPr>
          <p:cNvPr id="36871" name="Picture 7"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slide(fromLeft)">
                                      <p:cBhvr>
                                        <p:cTn id="16"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10560CCD-8BDD-4609-9FD7-8112DE38B1E6}" type="slidenum">
              <a:rPr lang="en-US" altLang="zh-CN"/>
              <a:pPr/>
              <a:t>31</a:t>
            </a:fld>
            <a:endParaRPr lang="en-US" altLang="zh-CN"/>
          </a:p>
        </p:txBody>
      </p:sp>
      <p:sp>
        <p:nvSpPr>
          <p:cNvPr id="37890" name="Rectangle 2"/>
          <p:cNvSpPr>
            <a:spLocks noGrp="1" noChangeArrowheads="1"/>
          </p:cNvSpPr>
          <p:nvPr>
            <p:ph type="title" idx="4294967295"/>
          </p:nvPr>
        </p:nvSpPr>
        <p:spPr/>
        <p:txBody>
          <a:bodyPr/>
          <a:lstStyle/>
          <a:p>
            <a:r>
              <a:rPr lang="en-US" altLang="zh-CN">
                <a:latin typeface="Arial Narrow" pitchFamily="34" charset="0"/>
              </a:rPr>
              <a:t>The Storage Manager</a:t>
            </a:r>
          </a:p>
        </p:txBody>
      </p:sp>
      <p:sp>
        <p:nvSpPr>
          <p:cNvPr id="37891" name="Text Box 3"/>
          <p:cNvSpPr txBox="1">
            <a:spLocks noChangeArrowheads="1"/>
          </p:cNvSpPr>
          <p:nvPr/>
        </p:nvSpPr>
        <p:spPr bwMode="auto">
          <a:xfrm>
            <a:off x="684213" y="765175"/>
            <a:ext cx="82804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a:latin typeface="Arial Narrow" pitchFamily="34" charset="0"/>
              </a:rPr>
              <a:t>The storage manager consists of two components, the buffer manager and the file manager.</a:t>
            </a:r>
          </a:p>
          <a:p>
            <a:pPr algn="l">
              <a:spcBef>
                <a:spcPct val="30000"/>
              </a:spcBef>
              <a:buClr>
                <a:schemeClr val="folHlink"/>
              </a:buClr>
              <a:buFont typeface="Wingdings" pitchFamily="2" charset="2"/>
              <a:buChar char="u"/>
            </a:pPr>
            <a:r>
              <a:rPr lang="en-US" altLang="zh-CN">
                <a:latin typeface="Arial Narrow" pitchFamily="34" charset="0"/>
              </a:rPr>
              <a:t>The </a:t>
            </a:r>
            <a:r>
              <a:rPr lang="en-US" altLang="zh-CN">
                <a:solidFill>
                  <a:schemeClr val="hlink"/>
                </a:solidFill>
                <a:latin typeface="Arial Narrow" pitchFamily="34" charset="0"/>
              </a:rPr>
              <a:t>file manager</a:t>
            </a:r>
            <a:r>
              <a:rPr lang="en-US" altLang="zh-CN">
                <a:latin typeface="Arial Narrow" pitchFamily="34" charset="0"/>
              </a:rPr>
              <a:t> keeps track of the location of files on the disk and obtains the block or blocks containing a file on request from the buffer manager. </a:t>
            </a:r>
          </a:p>
          <a:p>
            <a:pPr algn="l">
              <a:spcBef>
                <a:spcPct val="30000"/>
              </a:spcBef>
              <a:buClr>
                <a:schemeClr val="folHlink"/>
              </a:buClr>
              <a:buFont typeface="Wingdings" pitchFamily="2" charset="2"/>
              <a:buNone/>
            </a:pPr>
            <a:r>
              <a:rPr lang="en-US" altLang="zh-CN">
                <a:latin typeface="Arial Narrow" pitchFamily="34" charset="0"/>
              </a:rPr>
              <a:t>Recall that </a:t>
            </a:r>
            <a:r>
              <a:rPr lang="en-US" altLang="zh-CN">
                <a:solidFill>
                  <a:schemeClr val="hlink"/>
                </a:solidFill>
                <a:latin typeface="Arial Narrow" pitchFamily="34" charset="0"/>
              </a:rPr>
              <a:t>disks</a:t>
            </a:r>
            <a:r>
              <a:rPr lang="en-US" altLang="zh-CN">
                <a:latin typeface="Arial Narrow" pitchFamily="34" charset="0"/>
              </a:rPr>
              <a:t> are generally divided into </a:t>
            </a:r>
            <a:r>
              <a:rPr lang="en-US" altLang="zh-CN">
                <a:solidFill>
                  <a:schemeClr val="hlink"/>
                </a:solidFill>
                <a:latin typeface="Arial Narrow" pitchFamily="34" charset="0"/>
              </a:rPr>
              <a:t>disk blocks</a:t>
            </a:r>
            <a:r>
              <a:rPr lang="en-US" altLang="zh-CN">
                <a:latin typeface="Arial Narrow" pitchFamily="34" charset="0"/>
              </a:rPr>
              <a:t>, which are regions of contiguous storage containing a large number of bytes, perhaps 2</a:t>
            </a:r>
            <a:r>
              <a:rPr lang="en-US" altLang="zh-CN" baseline="30000">
                <a:latin typeface="Arial Narrow" pitchFamily="34" charset="0"/>
              </a:rPr>
              <a:t>12</a:t>
            </a:r>
            <a:r>
              <a:rPr lang="en-US" altLang="zh-CN">
                <a:latin typeface="Arial Narrow" pitchFamily="34" charset="0"/>
              </a:rPr>
              <a:t> or 2</a:t>
            </a:r>
            <a:r>
              <a:rPr lang="en-US" altLang="zh-CN" baseline="30000">
                <a:latin typeface="Arial Narrow" pitchFamily="34" charset="0"/>
              </a:rPr>
              <a:t>14</a:t>
            </a:r>
            <a:r>
              <a:rPr lang="en-US" altLang="zh-CN">
                <a:latin typeface="Arial Narrow" pitchFamily="34" charset="0"/>
              </a:rPr>
              <a:t> (about 4000 to 16000 bytes).</a:t>
            </a:r>
          </a:p>
          <a:p>
            <a:pPr algn="l">
              <a:spcBef>
                <a:spcPct val="30000"/>
              </a:spcBef>
              <a:buClr>
                <a:schemeClr val="folHlink"/>
              </a:buClr>
              <a:buFont typeface="Wingdings" pitchFamily="2" charset="2"/>
              <a:buChar char="u"/>
            </a:pPr>
            <a:r>
              <a:rPr lang="en-US" altLang="zh-CN">
                <a:latin typeface="Arial Narrow" pitchFamily="34" charset="0"/>
              </a:rPr>
              <a:t>The </a:t>
            </a:r>
            <a:r>
              <a:rPr lang="en-US" altLang="zh-CN">
                <a:solidFill>
                  <a:schemeClr val="hlink"/>
                </a:solidFill>
                <a:latin typeface="Arial Narrow" pitchFamily="34" charset="0"/>
              </a:rPr>
              <a:t>buffer manager</a:t>
            </a:r>
            <a:r>
              <a:rPr lang="en-US" altLang="zh-CN">
                <a:latin typeface="Arial Narrow" pitchFamily="34" charset="0"/>
              </a:rPr>
              <a:t> handles main memory. It obtains blocks of data from the disk, via the file manager, and chooses a </a:t>
            </a:r>
            <a:r>
              <a:rPr lang="en-US" altLang="zh-CN">
                <a:solidFill>
                  <a:schemeClr val="hlink"/>
                </a:solidFill>
                <a:latin typeface="Arial Narrow" pitchFamily="34" charset="0"/>
              </a:rPr>
              <a:t>page</a:t>
            </a:r>
            <a:r>
              <a:rPr lang="en-US" altLang="zh-CN">
                <a:latin typeface="Arial Narrow" pitchFamily="34" charset="0"/>
              </a:rPr>
              <a:t> of main memory in which to store that block. </a:t>
            </a:r>
          </a:p>
          <a:p>
            <a:pPr algn="l">
              <a:spcBef>
                <a:spcPct val="30000"/>
              </a:spcBef>
              <a:buClr>
                <a:schemeClr val="folHlink"/>
              </a:buClr>
              <a:buFont typeface="Wingdings" pitchFamily="2" charset="2"/>
              <a:buNone/>
            </a:pPr>
            <a:r>
              <a:rPr lang="en-US" altLang="zh-CN">
                <a:latin typeface="Arial Narrow" pitchFamily="34" charset="0"/>
              </a:rPr>
              <a:t>The buffer manager may keep a disk block in main memory for a while, but returns it to the disk if its page of main memory is needed for another block. Pages are also returned to disk when the transaction manager requires it.</a:t>
            </a:r>
          </a:p>
        </p:txBody>
      </p:sp>
      <p:pic>
        <p:nvPicPr>
          <p:cNvPr id="37895" name="Picture 7"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7" dur="500"/>
                                        <p:tgtEl>
                                          <p:spTgt spid="37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22" dur="500"/>
                                        <p:tgtEl>
                                          <p:spTgt spid="37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7" dur="500"/>
                                        <p:tgtEl>
                                          <p:spTgt spid="37891">
                                            <p:txEl>
                                              <p:pRg st="4" end="4"/>
                                            </p:txEl>
                                          </p:spTgt>
                                        </p:tgtEl>
                                      </p:cBhvr>
                                    </p:animEffect>
                                  </p:childTnLst>
                                </p:cTn>
                              </p:par>
                            </p:childTnLst>
                          </p:cTn>
                        </p:par>
                        <p:par>
                          <p:cTn id="28" fill="hold" nodeType="afterGroup">
                            <p:stCondLst>
                              <p:cond delay="500"/>
                            </p:stCondLst>
                            <p:childTnLst>
                              <p:par>
                                <p:cTn id="29" presetID="12" presetClass="entr" presetSubtype="8" fill="hold" nodeType="afterEffect">
                                  <p:stCondLst>
                                    <p:cond delay="0"/>
                                  </p:stCondLst>
                                  <p:childTnLst>
                                    <p:set>
                                      <p:cBhvr>
                                        <p:cTn id="30" dur="1" fill="hold">
                                          <p:stCondLst>
                                            <p:cond delay="0"/>
                                          </p:stCondLst>
                                        </p:cTn>
                                        <p:tgtEl>
                                          <p:spTgt spid="37895"/>
                                        </p:tgtEl>
                                        <p:attrNameLst>
                                          <p:attrName>style.visibility</p:attrName>
                                        </p:attrNameLst>
                                      </p:cBhvr>
                                      <p:to>
                                        <p:strVal val="visible"/>
                                      </p:to>
                                    </p:set>
                                    <p:animEffect transition="in" filter="slide(fromLeft)">
                                      <p:cBhvr>
                                        <p:cTn id="31"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D71C1847-A0C5-4A65-8BEF-41913FBBEDFF}" type="slidenum">
              <a:rPr lang="en-US" altLang="zh-CN"/>
              <a:pPr/>
              <a:t>32</a:t>
            </a:fld>
            <a:endParaRPr lang="en-US" altLang="zh-CN"/>
          </a:p>
        </p:txBody>
      </p:sp>
      <p:sp>
        <p:nvSpPr>
          <p:cNvPr id="38915" name="Rectangle 3"/>
          <p:cNvSpPr>
            <a:spLocks noGrp="1" noChangeArrowheads="1"/>
          </p:cNvSpPr>
          <p:nvPr>
            <p:ph type="title" idx="4294967295"/>
          </p:nvPr>
        </p:nvSpPr>
        <p:spPr/>
        <p:txBody>
          <a:bodyPr/>
          <a:lstStyle/>
          <a:p>
            <a:r>
              <a:rPr lang="en-US" altLang="zh-CN">
                <a:latin typeface="Arial Narrow" pitchFamily="34" charset="0"/>
              </a:rPr>
              <a:t>The Query Manager</a:t>
            </a:r>
          </a:p>
        </p:txBody>
      </p:sp>
      <p:sp>
        <p:nvSpPr>
          <p:cNvPr id="38916" name="Text Box 4"/>
          <p:cNvSpPr txBox="1">
            <a:spLocks noChangeArrowheads="1"/>
          </p:cNvSpPr>
          <p:nvPr/>
        </p:nvSpPr>
        <p:spPr bwMode="auto">
          <a:xfrm>
            <a:off x="539750" y="836613"/>
            <a:ext cx="8424863"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a:latin typeface="Arial Narrow" pitchFamily="34" charset="0"/>
              </a:rPr>
              <a:t>The job of the query manager is to turn a query or database manipulation, which may be expressed at a very high level (e.g., as an SQL query), into a sequence of requests for stored data such as specific </a:t>
            </a:r>
            <a:r>
              <a:rPr lang="en-US" altLang="zh-CN">
                <a:solidFill>
                  <a:schemeClr val="hlink"/>
                </a:solidFill>
                <a:latin typeface="Arial Narrow" pitchFamily="34" charset="0"/>
              </a:rPr>
              <a:t>tuples</a:t>
            </a:r>
            <a:r>
              <a:rPr lang="en-US" altLang="zh-CN">
                <a:latin typeface="Arial Narrow" pitchFamily="34" charset="0"/>
              </a:rPr>
              <a:t> of a relation or parts of an index on a relation. The </a:t>
            </a:r>
            <a:r>
              <a:rPr lang="en-US" altLang="zh-CN">
                <a:solidFill>
                  <a:schemeClr val="hlink"/>
                </a:solidFill>
                <a:latin typeface="Arial Narrow" pitchFamily="34" charset="0"/>
              </a:rPr>
              <a:t>query processor</a:t>
            </a:r>
            <a:r>
              <a:rPr lang="en-US" altLang="zh-CN">
                <a:latin typeface="Arial Narrow" pitchFamily="34" charset="0"/>
              </a:rPr>
              <a:t> is represented by two components:</a:t>
            </a:r>
          </a:p>
          <a:p>
            <a:pPr algn="l">
              <a:spcBef>
                <a:spcPct val="30000"/>
              </a:spcBef>
              <a:buClr>
                <a:schemeClr val="folHlink"/>
              </a:buClr>
              <a:buFont typeface="Wingdings" pitchFamily="2" charset="2"/>
              <a:buChar char="ü"/>
            </a:pPr>
            <a:r>
              <a:rPr kumimoji="0" lang="en-US" altLang="zh-CN">
                <a:latin typeface="Arial Narrow" pitchFamily="34" charset="0"/>
              </a:rPr>
              <a:t>The </a:t>
            </a:r>
            <a:r>
              <a:rPr kumimoji="0" lang="en-US" altLang="zh-CN">
                <a:solidFill>
                  <a:schemeClr val="hlink"/>
                </a:solidFill>
                <a:latin typeface="Arial Narrow" pitchFamily="34" charset="0"/>
              </a:rPr>
              <a:t>query compiler</a:t>
            </a:r>
            <a:r>
              <a:rPr kumimoji="0" lang="en-US" altLang="zh-CN">
                <a:latin typeface="Arial Narrow" pitchFamily="34" charset="0"/>
              </a:rPr>
              <a:t>, which translates the query into an internal form called a query plan. The latter is a sequence of operations to be performed on the data. Often the operations in a query plan are implementations of “</a:t>
            </a:r>
            <a:r>
              <a:rPr kumimoji="0" lang="en-US" altLang="zh-CN">
                <a:solidFill>
                  <a:schemeClr val="hlink"/>
                </a:solidFill>
                <a:latin typeface="Arial Narrow" pitchFamily="34" charset="0"/>
              </a:rPr>
              <a:t>relational algebra</a:t>
            </a:r>
            <a:r>
              <a:rPr kumimoji="0" lang="en-US" altLang="zh-CN">
                <a:latin typeface="Arial Narrow" pitchFamily="34" charset="0"/>
              </a:rPr>
              <a:t>” operations.</a:t>
            </a:r>
          </a:p>
          <a:p>
            <a:pPr algn="l">
              <a:spcBef>
                <a:spcPct val="30000"/>
              </a:spcBef>
              <a:buClr>
                <a:schemeClr val="folHlink"/>
              </a:buClr>
              <a:buFont typeface="Wingdings" pitchFamily="2" charset="2"/>
              <a:buChar char="ü"/>
            </a:pPr>
            <a:r>
              <a:rPr kumimoji="0" lang="en-US" altLang="zh-CN">
                <a:latin typeface="Arial Narrow" pitchFamily="34" charset="0"/>
              </a:rPr>
              <a:t>The </a:t>
            </a:r>
            <a:r>
              <a:rPr kumimoji="0" lang="en-US" altLang="zh-CN">
                <a:solidFill>
                  <a:schemeClr val="hlink"/>
                </a:solidFill>
                <a:latin typeface="Arial Narrow" pitchFamily="34" charset="0"/>
              </a:rPr>
              <a:t>execution engine</a:t>
            </a:r>
            <a:r>
              <a:rPr kumimoji="0" lang="en-US" altLang="zh-CN">
                <a:latin typeface="Arial Narrow" pitchFamily="34" charset="0"/>
              </a:rPr>
              <a:t>, which has the responsibility for executing each of the steps in the chosen query plan. The execution engine interacts with most of the other components of the DBMS, either directly or through the buffers.</a:t>
            </a:r>
          </a:p>
        </p:txBody>
      </p:sp>
      <p:pic>
        <p:nvPicPr>
          <p:cNvPr id="38921" name="Picture 9"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Effect transition="in" filter="blinds(horizontal)">
                                      <p:cBhvr>
                                        <p:cTn id="7" dur="500"/>
                                        <p:tgtEl>
                                          <p:spTgt spid="389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6">
                                            <p:txEl>
                                              <p:pRg st="1" end="1"/>
                                            </p:txEl>
                                          </p:spTgt>
                                        </p:tgtEl>
                                        <p:attrNameLst>
                                          <p:attrName>style.visibility</p:attrName>
                                        </p:attrNameLst>
                                      </p:cBhvr>
                                      <p:to>
                                        <p:strVal val="visible"/>
                                      </p:to>
                                    </p:set>
                                    <p:animEffect transition="in" filter="blinds(horizontal)">
                                      <p:cBhvr>
                                        <p:cTn id="12" dur="500"/>
                                        <p:tgtEl>
                                          <p:spTgt spid="389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6">
                                            <p:txEl>
                                              <p:pRg st="2" end="2"/>
                                            </p:txEl>
                                          </p:spTgt>
                                        </p:tgtEl>
                                        <p:attrNameLst>
                                          <p:attrName>style.visibility</p:attrName>
                                        </p:attrNameLst>
                                      </p:cBhvr>
                                      <p:to>
                                        <p:strVal val="visible"/>
                                      </p:to>
                                    </p:set>
                                    <p:animEffect transition="in" filter="blinds(horizontal)">
                                      <p:cBhvr>
                                        <p:cTn id="17" dur="500"/>
                                        <p:tgtEl>
                                          <p:spTgt spid="38916">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38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0B5FD6D5-F910-4A1A-A911-1C7D1106F237}" type="slidenum">
              <a:rPr lang="en-US" altLang="zh-CN"/>
              <a:pPr/>
              <a:t>33</a:t>
            </a:fld>
            <a:endParaRPr lang="en-US" altLang="zh-CN"/>
          </a:p>
        </p:txBody>
      </p:sp>
      <p:sp>
        <p:nvSpPr>
          <p:cNvPr id="66562" name="Rectangle 2"/>
          <p:cNvSpPr>
            <a:spLocks noGrp="1" noChangeArrowheads="1"/>
          </p:cNvSpPr>
          <p:nvPr>
            <p:ph type="title" idx="4294967295"/>
          </p:nvPr>
        </p:nvSpPr>
        <p:spPr/>
        <p:txBody>
          <a:bodyPr/>
          <a:lstStyle/>
          <a:p>
            <a:r>
              <a:rPr lang="en-US" altLang="zh-CN">
                <a:latin typeface="Arial Narrow" pitchFamily="34" charset="0"/>
              </a:rPr>
              <a:t>The Query Manager</a:t>
            </a:r>
          </a:p>
        </p:txBody>
      </p:sp>
      <p:sp>
        <p:nvSpPr>
          <p:cNvPr id="66563" name="Text Box 3"/>
          <p:cNvSpPr txBox="1">
            <a:spLocks noChangeArrowheads="1"/>
          </p:cNvSpPr>
          <p:nvPr/>
        </p:nvSpPr>
        <p:spPr bwMode="auto">
          <a:xfrm>
            <a:off x="539750" y="836613"/>
            <a:ext cx="8424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0" lang="en-US" altLang="zh-CN">
                <a:latin typeface="Arial Narrow" pitchFamily="34" charset="0"/>
              </a:rPr>
              <a:t>Often the hardest part of the query-processing task is </a:t>
            </a:r>
            <a:r>
              <a:rPr kumimoji="0" lang="en-US" altLang="zh-CN" i="1">
                <a:solidFill>
                  <a:schemeClr val="hlink"/>
                </a:solidFill>
                <a:latin typeface="Arial Narrow" pitchFamily="34" charset="0"/>
              </a:rPr>
              <a:t>query optimization</a:t>
            </a:r>
            <a:r>
              <a:rPr kumimoji="0" lang="en-US" altLang="zh-CN">
                <a:latin typeface="Arial Narrow" pitchFamily="34" charset="0"/>
              </a:rPr>
              <a:t>, that is, the selection of a good query plan or sequence of requests to the storage system that will answer the query.</a:t>
            </a:r>
          </a:p>
        </p:txBody>
      </p:sp>
      <p:pic>
        <p:nvPicPr>
          <p:cNvPr id="66564" name="Picture 4"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66564"/>
                                        </p:tgtEl>
                                        <p:attrNameLst>
                                          <p:attrName>style.visibility</p:attrName>
                                        </p:attrNameLst>
                                      </p:cBhvr>
                                      <p:to>
                                        <p:strVal val="visible"/>
                                      </p:to>
                                    </p:set>
                                    <p:animEffect transition="in" filter="slide(fromLeft)">
                                      <p:cBhvr>
                                        <p:cTn id="11"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DCFC17A3-79E0-435A-AA6E-3BC71ED67B4E}" type="slidenum">
              <a:rPr lang="en-US" altLang="zh-CN"/>
              <a:pPr/>
              <a:t>34</a:t>
            </a:fld>
            <a:endParaRPr lang="en-US" altLang="zh-CN"/>
          </a:p>
        </p:txBody>
      </p:sp>
      <p:sp>
        <p:nvSpPr>
          <p:cNvPr id="39938" name="Rectangle 2"/>
          <p:cNvSpPr>
            <a:spLocks noGrp="1" noChangeArrowheads="1"/>
          </p:cNvSpPr>
          <p:nvPr>
            <p:ph type="title" idx="4294967295"/>
          </p:nvPr>
        </p:nvSpPr>
        <p:spPr/>
        <p:txBody>
          <a:bodyPr/>
          <a:lstStyle/>
          <a:p>
            <a:r>
              <a:rPr lang="en-US" altLang="zh-CN">
                <a:latin typeface="Arial Narrow" pitchFamily="34" charset="0"/>
              </a:rPr>
              <a:t>The Transaction Manager</a:t>
            </a:r>
          </a:p>
        </p:txBody>
      </p:sp>
      <p:sp>
        <p:nvSpPr>
          <p:cNvPr id="39939" name="Text Box 3"/>
          <p:cNvSpPr txBox="1">
            <a:spLocks noChangeArrowheads="1"/>
          </p:cNvSpPr>
          <p:nvPr/>
        </p:nvSpPr>
        <p:spPr bwMode="auto">
          <a:xfrm>
            <a:off x="611188" y="765175"/>
            <a:ext cx="83820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DBMS allows the user to group one or more queries and/or modifications into a </a:t>
            </a:r>
            <a:r>
              <a:rPr lang="en-US" altLang="zh-CN" i="1">
                <a:solidFill>
                  <a:schemeClr val="hlink"/>
                </a:solidFill>
                <a:latin typeface="Arial Narrow" pitchFamily="34" charset="0"/>
              </a:rPr>
              <a:t>transaction </a:t>
            </a:r>
            <a:r>
              <a:rPr lang="en-US" altLang="zh-CN">
                <a:latin typeface="Arial Narrow" pitchFamily="34" charset="0"/>
              </a:rPr>
              <a:t>which informally is a group of operations that must appear to have been executed together sequentially, as a unit.</a:t>
            </a:r>
          </a:p>
          <a:p>
            <a:pPr algn="l"/>
            <a:r>
              <a:rPr lang="en-US" altLang="zh-CN">
                <a:latin typeface="Arial Narrow" pitchFamily="34" charset="0"/>
              </a:rPr>
              <a:t>The Transaction Manager assures that all the transactions executed concurrently are executed properly, which is called the </a:t>
            </a:r>
            <a:r>
              <a:rPr lang="en-US" altLang="zh-CN">
                <a:solidFill>
                  <a:schemeClr val="hlink"/>
                </a:solidFill>
                <a:latin typeface="Arial Narrow" pitchFamily="34" charset="0"/>
              </a:rPr>
              <a:t>ACID</a:t>
            </a:r>
            <a:r>
              <a:rPr lang="en-US" altLang="zh-CN">
                <a:latin typeface="Arial Narrow" pitchFamily="34" charset="0"/>
              </a:rPr>
              <a:t> properties.</a:t>
            </a:r>
          </a:p>
        </p:txBody>
      </p:sp>
      <p:pic>
        <p:nvPicPr>
          <p:cNvPr id="3994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vertical)">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vertical)">
                                      <p:cBhvr>
                                        <p:cTn id="12" dur="500"/>
                                        <p:tgtEl>
                                          <p:spTgt spid="39939">
                                            <p:txEl>
                                              <p:pRg st="1" end="1"/>
                                            </p:txEl>
                                          </p:spTgt>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E1EEE91C-3CED-4B75-9145-77123A8B322C}" type="slidenum">
              <a:rPr lang="en-US" altLang="zh-CN"/>
              <a:pPr/>
              <a:t>35</a:t>
            </a:fld>
            <a:endParaRPr lang="en-US" altLang="zh-CN"/>
          </a:p>
        </p:txBody>
      </p:sp>
      <p:sp>
        <p:nvSpPr>
          <p:cNvPr id="43010" name="Rectangle 2"/>
          <p:cNvSpPr>
            <a:spLocks noChangeArrowheads="1"/>
          </p:cNvSpPr>
          <p:nvPr/>
        </p:nvSpPr>
        <p:spPr bwMode="auto">
          <a:xfrm>
            <a:off x="611188" y="836613"/>
            <a:ext cx="8281987"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chemeClr val="folHlink"/>
              </a:buClr>
              <a:buFont typeface="Wingdings" pitchFamily="2" charset="2"/>
              <a:buChar char="§"/>
            </a:pPr>
            <a:r>
              <a:rPr lang="en-US" altLang="zh-CN">
                <a:solidFill>
                  <a:schemeClr val="hlink"/>
                </a:solidFill>
                <a:latin typeface="Arial Narrow" pitchFamily="34" charset="0"/>
              </a:rPr>
              <a:t>Atomicity</a:t>
            </a:r>
            <a:r>
              <a:rPr lang="en-US" altLang="zh-CN">
                <a:latin typeface="Arial Narrow" pitchFamily="34" charset="0"/>
              </a:rPr>
              <a:t>: either all of a transaction be executed or none of it is.</a:t>
            </a:r>
          </a:p>
          <a:p>
            <a:pPr algn="l">
              <a:spcBef>
                <a:spcPct val="30000"/>
              </a:spcBef>
              <a:buClr>
                <a:schemeClr val="folHlink"/>
              </a:buClr>
              <a:buFont typeface="Wingdings" pitchFamily="2" charset="2"/>
              <a:buChar char="§"/>
            </a:pPr>
            <a:r>
              <a:rPr lang="en-US" altLang="zh-CN">
                <a:solidFill>
                  <a:schemeClr val="hlink"/>
                </a:solidFill>
                <a:latin typeface="Arial Narrow" pitchFamily="34" charset="0"/>
              </a:rPr>
              <a:t>Consistency</a:t>
            </a:r>
            <a:r>
              <a:rPr lang="en-US" altLang="zh-CN">
                <a:latin typeface="Arial Narrow" pitchFamily="34" charset="0"/>
              </a:rPr>
              <a:t>: the data should meet any expectations we may have.</a:t>
            </a:r>
          </a:p>
          <a:p>
            <a:pPr algn="l">
              <a:spcBef>
                <a:spcPct val="30000"/>
              </a:spcBef>
              <a:buClr>
                <a:schemeClr val="folHlink"/>
              </a:buClr>
              <a:buFont typeface="Wingdings" pitchFamily="2" charset="2"/>
              <a:buChar char="§"/>
            </a:pPr>
            <a:r>
              <a:rPr lang="en-US" altLang="zh-CN">
                <a:solidFill>
                  <a:schemeClr val="hlink"/>
                </a:solidFill>
                <a:latin typeface="Arial Narrow" pitchFamily="34" charset="0"/>
              </a:rPr>
              <a:t>Isolation</a:t>
            </a:r>
            <a:r>
              <a:rPr lang="en-US" altLang="zh-CN">
                <a:latin typeface="Arial Narrow" pitchFamily="34" charset="0"/>
              </a:rPr>
              <a:t>: when two or more transactions run concurrently, their effects must be isolated from one another.</a:t>
            </a:r>
          </a:p>
          <a:p>
            <a:pPr algn="l">
              <a:spcBef>
                <a:spcPct val="30000"/>
              </a:spcBef>
              <a:buClr>
                <a:schemeClr val="folHlink"/>
              </a:buClr>
              <a:buFont typeface="Wingdings" pitchFamily="2" charset="2"/>
              <a:buNone/>
            </a:pPr>
            <a:r>
              <a:rPr lang="en-US" altLang="zh-CN">
                <a:latin typeface="Arial Narrow" pitchFamily="34" charset="0"/>
              </a:rPr>
              <a:t>DBMS uses </a:t>
            </a:r>
            <a:r>
              <a:rPr lang="en-US" altLang="zh-CN">
                <a:latin typeface="Arial Narrow" pitchFamily="34" charset="0"/>
                <a:hlinkClick r:id="rId2" action="ppaction://hlinksldjump"/>
              </a:rPr>
              <a:t>locks</a:t>
            </a:r>
            <a:r>
              <a:rPr lang="en-US" altLang="zh-CN">
                <a:latin typeface="Arial Narrow" pitchFamily="34" charset="0"/>
              </a:rPr>
              <a:t> to obtain its isolation.</a:t>
            </a:r>
          </a:p>
          <a:p>
            <a:pPr algn="l">
              <a:spcBef>
                <a:spcPct val="30000"/>
              </a:spcBef>
              <a:buClr>
                <a:schemeClr val="folHlink"/>
              </a:buClr>
              <a:buFont typeface="Wingdings" pitchFamily="2" charset="2"/>
              <a:buChar char="§"/>
            </a:pPr>
            <a:r>
              <a:rPr lang="en-US" altLang="zh-CN">
                <a:solidFill>
                  <a:schemeClr val="hlink"/>
                </a:solidFill>
                <a:latin typeface="Arial Narrow" pitchFamily="34" charset="0"/>
              </a:rPr>
              <a:t>Durability</a:t>
            </a:r>
            <a:r>
              <a:rPr lang="en-US" altLang="zh-CN">
                <a:latin typeface="Arial Narrow" pitchFamily="34" charset="0"/>
              </a:rPr>
              <a:t>: if a transaction has completed its work, its effect should not get lost should the system fail, even if it fails immediately after the transaction completes.</a:t>
            </a:r>
          </a:p>
          <a:p>
            <a:pPr algn="l">
              <a:spcBef>
                <a:spcPct val="30000"/>
              </a:spcBef>
              <a:buClr>
                <a:schemeClr val="folHlink"/>
              </a:buClr>
              <a:buFont typeface="Wingdings" pitchFamily="2" charset="2"/>
              <a:buNone/>
            </a:pPr>
            <a:r>
              <a:rPr lang="en-US" altLang="zh-CN">
                <a:latin typeface="Arial Narrow" pitchFamily="34" charset="0"/>
              </a:rPr>
              <a:t>DBMS uses </a:t>
            </a:r>
            <a:r>
              <a:rPr lang="en-US" altLang="zh-CN">
                <a:latin typeface="Arial Narrow" pitchFamily="34" charset="0"/>
                <a:hlinkClick r:id="rId3" action="ppaction://hlinksldjump"/>
              </a:rPr>
              <a:t>logging</a:t>
            </a:r>
            <a:r>
              <a:rPr lang="en-US" altLang="zh-CN">
                <a:latin typeface="Arial Narrow" pitchFamily="34" charset="0"/>
              </a:rPr>
              <a:t> and </a:t>
            </a:r>
            <a:r>
              <a:rPr lang="en-US" altLang="zh-CN">
                <a:latin typeface="Arial Narrow" pitchFamily="34" charset="0"/>
                <a:hlinkClick r:id="rId4" action="ppaction://hlinksldjump"/>
              </a:rPr>
              <a:t>transaction commitment</a:t>
            </a:r>
            <a:r>
              <a:rPr lang="en-US" altLang="zh-CN">
                <a:latin typeface="Arial Narrow" pitchFamily="34" charset="0"/>
              </a:rPr>
              <a:t> to obtain its durability.</a:t>
            </a:r>
          </a:p>
        </p:txBody>
      </p:sp>
      <p:sp>
        <p:nvSpPr>
          <p:cNvPr id="43011" name="Rectangle 3"/>
          <p:cNvSpPr>
            <a:spLocks noGrp="1" noChangeArrowheads="1"/>
          </p:cNvSpPr>
          <p:nvPr>
            <p:ph type="title" idx="4294967295"/>
          </p:nvPr>
        </p:nvSpPr>
        <p:spPr/>
        <p:txBody>
          <a:bodyPr/>
          <a:lstStyle/>
          <a:p>
            <a:r>
              <a:rPr lang="en-US" altLang="zh-CN">
                <a:latin typeface="Arial Narrow" pitchFamily="34" charset="0"/>
              </a:rPr>
              <a:t>ACID properties</a:t>
            </a:r>
          </a:p>
        </p:txBody>
      </p:sp>
      <p:pic>
        <p:nvPicPr>
          <p:cNvPr id="43017" name="Picture 9" descr="arow000">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blinds(vertical)">
                                      <p:cBhvr>
                                        <p:cTn id="7" dur="500"/>
                                        <p:tgtEl>
                                          <p:spTgt spid="4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blinds(vertical)">
                                      <p:cBhvr>
                                        <p:cTn id="12" dur="500"/>
                                        <p:tgtEl>
                                          <p:spTgt spid="43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blinds(vertical)">
                                      <p:cBhvr>
                                        <p:cTn id="17" dur="500"/>
                                        <p:tgtEl>
                                          <p:spTgt spid="43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blinds(vertical)">
                                      <p:cBhvr>
                                        <p:cTn id="22" dur="500"/>
                                        <p:tgtEl>
                                          <p:spTgt spid="430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43010">
                                            <p:txEl>
                                              <p:pRg st="4" end="4"/>
                                            </p:txEl>
                                          </p:spTgt>
                                        </p:tgtEl>
                                        <p:attrNameLst>
                                          <p:attrName>style.visibility</p:attrName>
                                        </p:attrNameLst>
                                      </p:cBhvr>
                                      <p:to>
                                        <p:strVal val="visible"/>
                                      </p:to>
                                    </p:set>
                                    <p:animEffect transition="in" filter="blinds(vertical)">
                                      <p:cBhvr>
                                        <p:cTn id="27" dur="500"/>
                                        <p:tgtEl>
                                          <p:spTgt spid="430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3010">
                                            <p:txEl>
                                              <p:pRg st="5" end="5"/>
                                            </p:txEl>
                                          </p:spTgt>
                                        </p:tgtEl>
                                        <p:attrNameLst>
                                          <p:attrName>style.visibility</p:attrName>
                                        </p:attrNameLst>
                                      </p:cBhvr>
                                      <p:to>
                                        <p:strVal val="visible"/>
                                      </p:to>
                                    </p:set>
                                    <p:animEffect transition="in" filter="blinds(vertical)">
                                      <p:cBhvr>
                                        <p:cTn id="32" dur="500"/>
                                        <p:tgtEl>
                                          <p:spTgt spid="43010">
                                            <p:txEl>
                                              <p:pRg st="5" end="5"/>
                                            </p:txEl>
                                          </p:spTgt>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43017"/>
                                        </p:tgtEl>
                                        <p:attrNameLst>
                                          <p:attrName>style.visibility</p:attrName>
                                        </p:attrNameLst>
                                      </p:cBhvr>
                                      <p:to>
                                        <p:strVal val="visible"/>
                                      </p:to>
                                    </p:set>
                                    <p:animEffect transition="in" filter="slide(fromLeft)">
                                      <p:cBhvr>
                                        <p:cTn id="36" dur="5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2E57FC8-3D60-4694-90E3-28CAF5F5E4BD}" type="slidenum">
              <a:rPr lang="en-US" altLang="zh-CN"/>
              <a:pPr/>
              <a:t>36</a:t>
            </a:fld>
            <a:endParaRPr lang="en-US" altLang="zh-CN"/>
          </a:p>
        </p:txBody>
      </p:sp>
      <p:sp>
        <p:nvSpPr>
          <p:cNvPr id="53250" name="Rectangle 2"/>
          <p:cNvSpPr>
            <a:spLocks noGrp="1" noChangeArrowheads="1"/>
          </p:cNvSpPr>
          <p:nvPr>
            <p:ph type="title"/>
          </p:nvPr>
        </p:nvSpPr>
        <p:spPr/>
        <p:txBody>
          <a:bodyPr/>
          <a:lstStyle/>
          <a:p>
            <a:r>
              <a:rPr lang="en-US" altLang="zh-CN">
                <a:latin typeface="Arial Narrow" pitchFamily="34" charset="0"/>
              </a:rPr>
              <a:t>Exercise</a:t>
            </a:r>
          </a:p>
        </p:txBody>
      </p:sp>
      <p:sp>
        <p:nvSpPr>
          <p:cNvPr id="53252" name="Text Box 4"/>
          <p:cNvSpPr txBox="1">
            <a:spLocks noChangeArrowheads="1"/>
          </p:cNvSpPr>
          <p:nvPr/>
        </p:nvSpPr>
        <p:spPr bwMode="auto">
          <a:xfrm>
            <a:off x="914400" y="1158875"/>
            <a:ext cx="7696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latin typeface="Arial Narrow" pitchFamily="34" charset="0"/>
              </a:rPr>
              <a:t>Figure out where the database system is used to manage the data and which kind of data are needed to be managed.</a:t>
            </a:r>
          </a:p>
        </p:txBody>
      </p:sp>
      <p:pic>
        <p:nvPicPr>
          <p:cNvPr id="53253"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DC9A26B6-5CE4-4083-9ACF-5D26C96023B6}" type="slidenum">
              <a:rPr lang="en-US" altLang="zh-CN"/>
              <a:pPr/>
              <a:t>37</a:t>
            </a:fld>
            <a:endParaRPr lang="en-US" altLang="zh-CN"/>
          </a:p>
        </p:txBody>
      </p:sp>
      <p:sp>
        <p:nvSpPr>
          <p:cNvPr id="45058" name="Rectangle 2"/>
          <p:cNvSpPr>
            <a:spLocks noGrp="1" noChangeArrowheads="1"/>
          </p:cNvSpPr>
          <p:nvPr>
            <p:ph type="title" idx="4294967295"/>
          </p:nvPr>
        </p:nvSpPr>
        <p:spPr/>
        <p:txBody>
          <a:bodyPr/>
          <a:lstStyle/>
          <a:p>
            <a:r>
              <a:rPr lang="en-US" altLang="zh-CN">
                <a:latin typeface="Arial Narrow" pitchFamily="34" charset="0"/>
              </a:rPr>
              <a:t>Locks</a:t>
            </a:r>
          </a:p>
        </p:txBody>
      </p:sp>
      <p:sp>
        <p:nvSpPr>
          <p:cNvPr id="45059" name="Text Box 3"/>
          <p:cNvSpPr txBox="1">
            <a:spLocks noChangeArrowheads="1"/>
          </p:cNvSpPr>
          <p:nvPr/>
        </p:nvSpPr>
        <p:spPr bwMode="auto">
          <a:xfrm>
            <a:off x="685800" y="1027113"/>
            <a:ext cx="822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These </a:t>
            </a:r>
            <a:r>
              <a:rPr lang="en-US" altLang="zh-CN">
                <a:solidFill>
                  <a:schemeClr val="hlink"/>
                </a:solidFill>
                <a:latin typeface="Arial Narrow" pitchFamily="34" charset="0"/>
              </a:rPr>
              <a:t>locks</a:t>
            </a:r>
            <a:r>
              <a:rPr lang="en-US" altLang="zh-CN">
                <a:latin typeface="Arial Narrow" pitchFamily="34" charset="0"/>
              </a:rPr>
              <a:t> prevent two transactions from accessing the same piece of data in ways that interact badly. </a:t>
            </a:r>
          </a:p>
          <a:p>
            <a:pPr algn="l"/>
            <a:r>
              <a:rPr lang="en-US" altLang="zh-CN">
                <a:latin typeface="Arial Narrow" pitchFamily="34" charset="0"/>
              </a:rPr>
              <a:t>Locks are generally stored in a main-memory lock table. </a:t>
            </a:r>
          </a:p>
          <a:p>
            <a:pPr algn="l"/>
            <a:r>
              <a:rPr lang="en-US" altLang="zh-CN">
                <a:latin typeface="Arial Narrow" pitchFamily="34" charset="0"/>
              </a:rPr>
              <a:t>The scheduler (concurrency-control manager) affects the execution of queries and other database operations by forbidding the execution engine from accessing locked parts of the database.</a:t>
            </a:r>
          </a:p>
        </p:txBody>
      </p:sp>
      <p:pic>
        <p:nvPicPr>
          <p:cNvPr id="45062" name="Picture 6"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7" dur="500"/>
                                        <p:tgtEl>
                                          <p:spTgt spid="45059">
                                            <p:txEl>
                                              <p:pRg st="2" end="2"/>
                                            </p:txEl>
                                          </p:spTgt>
                                        </p:tgtEl>
                                      </p:cBhvr>
                                    </p:animEffect>
                                  </p:childTnLst>
                                </p:cTn>
                              </p:par>
                            </p:childTnLst>
                          </p:cTn>
                        </p:par>
                        <p:par>
                          <p:cTn id="18" fill="hold" nodeType="afterGroup">
                            <p:stCondLst>
                              <p:cond delay="500"/>
                            </p:stCondLst>
                            <p:childTnLst>
                              <p:par>
                                <p:cTn id="19" presetID="12" presetClass="entr" presetSubtype="8" fill="hold" nodeType="afterEffect">
                                  <p:stCondLst>
                                    <p:cond delay="0"/>
                                  </p:stCondLst>
                                  <p:childTnLst>
                                    <p:set>
                                      <p:cBhvr>
                                        <p:cTn id="20" dur="1" fill="hold">
                                          <p:stCondLst>
                                            <p:cond delay="0"/>
                                          </p:stCondLst>
                                        </p:cTn>
                                        <p:tgtEl>
                                          <p:spTgt spid="45062"/>
                                        </p:tgtEl>
                                        <p:attrNameLst>
                                          <p:attrName>style.visibility</p:attrName>
                                        </p:attrNameLst>
                                      </p:cBhvr>
                                      <p:to>
                                        <p:strVal val="visible"/>
                                      </p:to>
                                    </p:set>
                                    <p:animEffect transition="in" filter="slide(fromLeft)">
                                      <p:cBhvr>
                                        <p:cTn id="21"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144BC9F9-3036-4787-BF04-DB2F79771884}" type="slidenum">
              <a:rPr lang="en-US" altLang="zh-CN"/>
              <a:pPr/>
              <a:t>38</a:t>
            </a:fld>
            <a:endParaRPr lang="en-US" altLang="zh-CN"/>
          </a:p>
        </p:txBody>
      </p:sp>
      <p:sp>
        <p:nvSpPr>
          <p:cNvPr id="46082" name="Text Box 2"/>
          <p:cNvSpPr txBox="1">
            <a:spLocks noChangeArrowheads="1"/>
          </p:cNvSpPr>
          <p:nvPr/>
        </p:nvSpPr>
        <p:spPr bwMode="auto">
          <a:xfrm>
            <a:off x="611188" y="1341438"/>
            <a:ext cx="8229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In order to assure durability, every change in the database is logged separately on disk. </a:t>
            </a:r>
          </a:p>
          <a:p>
            <a:pPr algn="l"/>
            <a:r>
              <a:rPr lang="en-US" altLang="zh-CN">
                <a:latin typeface="Arial Narrow" pitchFamily="34" charset="0"/>
              </a:rPr>
              <a:t>The </a:t>
            </a:r>
            <a:r>
              <a:rPr lang="en-US" altLang="zh-CN">
                <a:solidFill>
                  <a:schemeClr val="hlink"/>
                </a:solidFill>
                <a:latin typeface="Arial Narrow" pitchFamily="34" charset="0"/>
              </a:rPr>
              <a:t>log</a:t>
            </a:r>
            <a:r>
              <a:rPr lang="en-US" altLang="zh-CN">
                <a:latin typeface="Arial Narrow" pitchFamily="34" charset="0"/>
              </a:rPr>
              <a:t> manager follows one of several policies designed to assure that no matter when a system failure or “crash” occurs, a recovery manager will be able to examine the log of changes and restore the database to some consistent state. </a:t>
            </a:r>
          </a:p>
          <a:p>
            <a:pPr algn="l"/>
            <a:r>
              <a:rPr lang="en-US" altLang="zh-CN">
                <a:latin typeface="Arial Narrow" pitchFamily="34" charset="0"/>
              </a:rPr>
              <a:t>The </a:t>
            </a:r>
            <a:r>
              <a:rPr lang="en-US" altLang="zh-CN">
                <a:solidFill>
                  <a:schemeClr val="hlink"/>
                </a:solidFill>
                <a:latin typeface="Arial Narrow" pitchFamily="34" charset="0"/>
              </a:rPr>
              <a:t>log manager</a:t>
            </a:r>
            <a:r>
              <a:rPr lang="en-US" altLang="zh-CN">
                <a:latin typeface="Arial Narrow" pitchFamily="34" charset="0"/>
              </a:rPr>
              <a:t> initially writes the log in buffers and negotiates with the </a:t>
            </a:r>
            <a:r>
              <a:rPr lang="en-US" altLang="zh-CN">
                <a:solidFill>
                  <a:schemeClr val="hlink"/>
                </a:solidFill>
                <a:latin typeface="Arial Narrow" pitchFamily="34" charset="0"/>
              </a:rPr>
              <a:t>buffer manager</a:t>
            </a:r>
            <a:r>
              <a:rPr lang="en-US" altLang="zh-CN">
                <a:latin typeface="Arial Narrow" pitchFamily="34" charset="0"/>
              </a:rPr>
              <a:t> to make sure that buffers are written to disk (where data can survive a crash) at appropriate times.</a:t>
            </a:r>
          </a:p>
        </p:txBody>
      </p:sp>
      <p:sp>
        <p:nvSpPr>
          <p:cNvPr id="46083" name="Rectangle 3"/>
          <p:cNvSpPr>
            <a:spLocks noGrp="1" noChangeArrowheads="1"/>
          </p:cNvSpPr>
          <p:nvPr>
            <p:ph type="title" idx="4294967295"/>
          </p:nvPr>
        </p:nvSpPr>
        <p:spPr/>
        <p:txBody>
          <a:bodyPr/>
          <a:lstStyle/>
          <a:p>
            <a:r>
              <a:rPr lang="en-US" altLang="zh-CN">
                <a:latin typeface="Arial Narrow" pitchFamily="34" charset="0"/>
              </a:rPr>
              <a:t>Logging</a:t>
            </a:r>
          </a:p>
        </p:txBody>
      </p:sp>
      <p:pic>
        <p:nvPicPr>
          <p:cNvPr id="46086" name="Picture 6"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horizontal)">
                                      <p:cBhvr>
                                        <p:cTn id="7" dur="500"/>
                                        <p:tgtEl>
                                          <p:spTgt spid="4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blinds(horizontal)">
                                      <p:cBhvr>
                                        <p:cTn id="12" dur="500"/>
                                        <p:tgtEl>
                                          <p:spTgt spid="460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2">
                                            <p:txEl>
                                              <p:pRg st="2" end="2"/>
                                            </p:txEl>
                                          </p:spTgt>
                                        </p:tgtEl>
                                        <p:attrNameLst>
                                          <p:attrName>style.visibility</p:attrName>
                                        </p:attrNameLst>
                                      </p:cBhvr>
                                      <p:to>
                                        <p:strVal val="visible"/>
                                      </p:to>
                                    </p:set>
                                    <p:animEffect transition="in" filter="blinds(horizontal)">
                                      <p:cBhvr>
                                        <p:cTn id="17" dur="500"/>
                                        <p:tgtEl>
                                          <p:spTgt spid="46082">
                                            <p:txEl>
                                              <p:pRg st="2" end="2"/>
                                            </p:txEl>
                                          </p:spTgt>
                                        </p:tgtEl>
                                      </p:cBhvr>
                                    </p:animEffect>
                                  </p:childTnLst>
                                </p:cTn>
                              </p:par>
                            </p:childTnLst>
                          </p:cTn>
                        </p:par>
                        <p:par>
                          <p:cTn id="18" fill="hold" nodeType="afterGroup">
                            <p:stCondLst>
                              <p:cond delay="500"/>
                            </p:stCondLst>
                            <p:childTnLst>
                              <p:par>
                                <p:cTn id="19" presetID="12" presetClass="entr" presetSubtype="8" fill="hold" nodeType="afterEffect">
                                  <p:stCondLst>
                                    <p:cond delay="0"/>
                                  </p:stCondLst>
                                  <p:childTnLst>
                                    <p:set>
                                      <p:cBhvr>
                                        <p:cTn id="20" dur="1" fill="hold">
                                          <p:stCondLst>
                                            <p:cond delay="0"/>
                                          </p:stCondLst>
                                        </p:cTn>
                                        <p:tgtEl>
                                          <p:spTgt spid="46086"/>
                                        </p:tgtEl>
                                        <p:attrNameLst>
                                          <p:attrName>style.visibility</p:attrName>
                                        </p:attrNameLst>
                                      </p:cBhvr>
                                      <p:to>
                                        <p:strVal val="visible"/>
                                      </p:to>
                                    </p:set>
                                    <p:animEffect transition="in" filter="slide(fromLeft)">
                                      <p:cBhvr>
                                        <p:cTn id="21"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997113E0-D762-40A4-956C-6EEA70ADDBEA}" type="slidenum">
              <a:rPr lang="en-US" altLang="zh-CN"/>
              <a:pPr/>
              <a:t>39</a:t>
            </a:fld>
            <a:endParaRPr lang="en-US" altLang="zh-CN"/>
          </a:p>
        </p:txBody>
      </p:sp>
      <p:sp>
        <p:nvSpPr>
          <p:cNvPr id="44034" name="Rectangle 2"/>
          <p:cNvSpPr>
            <a:spLocks noGrp="1" noChangeArrowheads="1"/>
          </p:cNvSpPr>
          <p:nvPr>
            <p:ph type="title" idx="4294967295"/>
          </p:nvPr>
        </p:nvSpPr>
        <p:spPr/>
        <p:txBody>
          <a:bodyPr/>
          <a:lstStyle/>
          <a:p>
            <a:r>
              <a:rPr lang="en-US" altLang="zh-CN">
                <a:latin typeface="Arial Narrow" pitchFamily="34" charset="0"/>
              </a:rPr>
              <a:t>Transaction Commitment </a:t>
            </a:r>
          </a:p>
        </p:txBody>
      </p:sp>
      <p:sp>
        <p:nvSpPr>
          <p:cNvPr id="44035" name="Text Box 3"/>
          <p:cNvSpPr txBox="1">
            <a:spLocks noChangeArrowheads="1"/>
          </p:cNvSpPr>
          <p:nvPr/>
        </p:nvSpPr>
        <p:spPr bwMode="auto">
          <a:xfrm>
            <a:off x="685800" y="1295400"/>
            <a:ext cx="81534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For durability and atomicity, transactions are ordinarily done in a “tentative” way, in which the changes to the database are computed but not actually made in the database itself. </a:t>
            </a:r>
          </a:p>
          <a:p>
            <a:pPr algn="l"/>
            <a:r>
              <a:rPr lang="en-US" altLang="zh-CN">
                <a:latin typeface="Arial Narrow" pitchFamily="34" charset="0"/>
              </a:rPr>
              <a:t>By the time the transaction is </a:t>
            </a:r>
            <a:r>
              <a:rPr lang="en-US" altLang="zh-CN">
                <a:solidFill>
                  <a:schemeClr val="hlink"/>
                </a:solidFill>
                <a:latin typeface="Arial Narrow" pitchFamily="34" charset="0"/>
              </a:rPr>
              <a:t>commit</a:t>
            </a:r>
            <a:r>
              <a:rPr lang="en-US" altLang="zh-CN">
                <a:latin typeface="Arial Narrow" pitchFamily="34" charset="0"/>
              </a:rPr>
              <a:t>, the changes have been copied to a </a:t>
            </a:r>
            <a:r>
              <a:rPr lang="en-US" altLang="zh-CN">
                <a:solidFill>
                  <a:schemeClr val="hlink"/>
                </a:solidFill>
                <a:latin typeface="Arial Narrow" pitchFamily="34" charset="0"/>
              </a:rPr>
              <a:t>log</a:t>
            </a:r>
            <a:r>
              <a:rPr lang="en-US" altLang="zh-CN">
                <a:latin typeface="Arial Narrow" pitchFamily="34" charset="0"/>
              </a:rPr>
              <a:t>. Only then are the changes entered into the database itself.</a:t>
            </a:r>
          </a:p>
        </p:txBody>
      </p:sp>
      <p:pic>
        <p:nvPicPr>
          <p:cNvPr id="44037" name="Picture 5"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44037"/>
                                        </p:tgtEl>
                                        <p:attrNameLst>
                                          <p:attrName>style.visibility</p:attrName>
                                        </p:attrNameLst>
                                      </p:cBhvr>
                                      <p:to>
                                        <p:strVal val="visible"/>
                                      </p:to>
                                    </p:set>
                                    <p:animEffect transition="in" filter="slide(fromLeft)">
                                      <p:cBhvr>
                                        <p:cTn id="16"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5DBF85B-BC7A-461B-BBD3-D90496875C10}" type="slidenum">
              <a:rPr lang="en-US" altLang="zh-CN"/>
              <a:pPr/>
              <a:t>4</a:t>
            </a:fld>
            <a:endParaRPr lang="en-US" altLang="zh-CN"/>
          </a:p>
        </p:txBody>
      </p:sp>
      <p:sp>
        <p:nvSpPr>
          <p:cNvPr id="3074" name="Rectangle 2"/>
          <p:cNvSpPr>
            <a:spLocks noGrp="1" noChangeArrowheads="1"/>
          </p:cNvSpPr>
          <p:nvPr>
            <p:ph type="title"/>
          </p:nvPr>
        </p:nvSpPr>
        <p:spPr>
          <a:xfrm>
            <a:off x="755650" y="44450"/>
            <a:ext cx="8388350" cy="685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000">
                <a:latin typeface="Arial Narrow" pitchFamily="34" charset="0"/>
              </a:rPr>
              <a:t>Database Applications</a:t>
            </a:r>
          </a:p>
        </p:txBody>
      </p:sp>
      <p:pic>
        <p:nvPicPr>
          <p:cNvPr id="307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
        <p:nvSpPr>
          <p:cNvPr id="3081" name="Text Box 9"/>
          <p:cNvSpPr txBox="1">
            <a:spLocks noChangeArrowheads="1"/>
          </p:cNvSpPr>
          <p:nvPr/>
        </p:nvSpPr>
        <p:spPr bwMode="auto">
          <a:xfrm>
            <a:off x="755650" y="765175"/>
            <a:ext cx="8208963"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90000"/>
              </a:lnSpc>
              <a:spcBef>
                <a:spcPct val="35000"/>
              </a:spcBef>
              <a:buClr>
                <a:schemeClr val="tx2"/>
              </a:buClr>
              <a:buSzPct val="90000"/>
              <a:buFont typeface="Wingdings" pitchFamily="2" charset="2"/>
              <a:buChar char="n"/>
            </a:pPr>
            <a:r>
              <a:rPr lang="en-US" altLang="zh-CN">
                <a:solidFill>
                  <a:srgbClr val="000000"/>
                </a:solidFill>
                <a:latin typeface="Arial Narrow" pitchFamily="34" charset="0"/>
              </a:rPr>
              <a:t>Database Applications:</a:t>
            </a:r>
          </a:p>
          <a:p>
            <a:pPr lvl="1" algn="l" eaLnBrk="0" hangingPunct="0">
              <a:lnSpc>
                <a:spcPct val="90000"/>
              </a:lnSpc>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Banking: all transactions</a:t>
            </a:r>
          </a:p>
          <a:p>
            <a:pPr lvl="1" algn="l" eaLnBrk="0" hangingPunct="0">
              <a:lnSpc>
                <a:spcPct val="90000"/>
              </a:lnSpc>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Airlines: reservations, schedules</a:t>
            </a:r>
          </a:p>
          <a:p>
            <a:pPr lvl="1" algn="l" eaLnBrk="0" hangingPunct="0">
              <a:lnSpc>
                <a:spcPct val="90000"/>
              </a:lnSpc>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Universities:  registration, grades</a:t>
            </a:r>
          </a:p>
          <a:p>
            <a:pPr lvl="1" algn="l" eaLnBrk="0" hangingPunct="0">
              <a:lnSpc>
                <a:spcPct val="90000"/>
              </a:lnSpc>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Sales: customers, products, purchases</a:t>
            </a:r>
          </a:p>
          <a:p>
            <a:pPr lvl="1" algn="l" eaLnBrk="0" hangingPunct="0">
              <a:lnSpc>
                <a:spcPct val="90000"/>
              </a:lnSpc>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Manufacturing: production, inventory, orders, supply chain</a:t>
            </a:r>
          </a:p>
          <a:p>
            <a:pPr lvl="1" algn="l" eaLnBrk="0" hangingPunct="0">
              <a:lnSpc>
                <a:spcPct val="90000"/>
              </a:lnSpc>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Human resources:  employee records, salaries, tax deductions</a:t>
            </a:r>
          </a:p>
          <a:p>
            <a:pPr algn="l" eaLnBrk="0" hangingPunct="0">
              <a:lnSpc>
                <a:spcPct val="90000"/>
              </a:lnSpc>
              <a:spcBef>
                <a:spcPct val="35000"/>
              </a:spcBef>
              <a:buClr>
                <a:schemeClr val="tx2"/>
              </a:buClr>
              <a:buSzPct val="90000"/>
              <a:buFont typeface="Monotype Sorts" pitchFamily="2" charset="2"/>
              <a:buChar char="n"/>
            </a:pPr>
            <a:r>
              <a:rPr lang="en-US" altLang="zh-CN">
                <a:solidFill>
                  <a:srgbClr val="000000"/>
                </a:solidFill>
                <a:latin typeface="Arial Narrow" pitchFamily="34" charset="0"/>
              </a:rPr>
              <a:t>Databases touch all aspects of our lives.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81">
                                            <p:txEl>
                                              <p:pRg st="0" end="0"/>
                                            </p:txEl>
                                          </p:spTgt>
                                        </p:tgtEl>
                                        <p:attrNameLst>
                                          <p:attrName>style.visibility</p:attrName>
                                        </p:attrNameLst>
                                      </p:cBhvr>
                                      <p:to>
                                        <p:strVal val="visible"/>
                                      </p:to>
                                    </p:set>
                                    <p:animEffect transition="in" filter="diamond(in)">
                                      <p:cBhvr>
                                        <p:cTn id="7" dur="2000"/>
                                        <p:tgtEl>
                                          <p:spTgt spid="3081">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081">
                                            <p:txEl>
                                              <p:pRg st="1" end="1"/>
                                            </p:txEl>
                                          </p:spTgt>
                                        </p:tgtEl>
                                        <p:attrNameLst>
                                          <p:attrName>style.visibility</p:attrName>
                                        </p:attrNameLst>
                                      </p:cBhvr>
                                      <p:to>
                                        <p:strVal val="visible"/>
                                      </p:to>
                                    </p:set>
                                    <p:animEffect transition="in" filter="diamond(in)">
                                      <p:cBhvr>
                                        <p:cTn id="10" dur="2000"/>
                                        <p:tgtEl>
                                          <p:spTgt spid="3081">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3081">
                                            <p:txEl>
                                              <p:pRg st="2" end="2"/>
                                            </p:txEl>
                                          </p:spTgt>
                                        </p:tgtEl>
                                        <p:attrNameLst>
                                          <p:attrName>style.visibility</p:attrName>
                                        </p:attrNameLst>
                                      </p:cBhvr>
                                      <p:to>
                                        <p:strVal val="visible"/>
                                      </p:to>
                                    </p:set>
                                    <p:animEffect transition="in" filter="diamond(in)">
                                      <p:cBhvr>
                                        <p:cTn id="13" dur="2000"/>
                                        <p:tgtEl>
                                          <p:spTgt spid="3081">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3081">
                                            <p:txEl>
                                              <p:pRg st="3" end="3"/>
                                            </p:txEl>
                                          </p:spTgt>
                                        </p:tgtEl>
                                        <p:attrNameLst>
                                          <p:attrName>style.visibility</p:attrName>
                                        </p:attrNameLst>
                                      </p:cBhvr>
                                      <p:to>
                                        <p:strVal val="visible"/>
                                      </p:to>
                                    </p:set>
                                    <p:animEffect transition="in" filter="diamond(in)">
                                      <p:cBhvr>
                                        <p:cTn id="16" dur="2000"/>
                                        <p:tgtEl>
                                          <p:spTgt spid="3081">
                                            <p:txEl>
                                              <p:pRg st="3" end="3"/>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3081">
                                            <p:txEl>
                                              <p:pRg st="4" end="4"/>
                                            </p:txEl>
                                          </p:spTgt>
                                        </p:tgtEl>
                                        <p:attrNameLst>
                                          <p:attrName>style.visibility</p:attrName>
                                        </p:attrNameLst>
                                      </p:cBhvr>
                                      <p:to>
                                        <p:strVal val="visible"/>
                                      </p:to>
                                    </p:set>
                                    <p:animEffect transition="in" filter="diamond(in)">
                                      <p:cBhvr>
                                        <p:cTn id="19" dur="2000"/>
                                        <p:tgtEl>
                                          <p:spTgt spid="3081">
                                            <p:txEl>
                                              <p:pRg st="4" end="4"/>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3081">
                                            <p:txEl>
                                              <p:pRg st="5" end="5"/>
                                            </p:txEl>
                                          </p:spTgt>
                                        </p:tgtEl>
                                        <p:attrNameLst>
                                          <p:attrName>style.visibility</p:attrName>
                                        </p:attrNameLst>
                                      </p:cBhvr>
                                      <p:to>
                                        <p:strVal val="visible"/>
                                      </p:to>
                                    </p:set>
                                    <p:animEffect transition="in" filter="diamond(in)">
                                      <p:cBhvr>
                                        <p:cTn id="22" dur="2000"/>
                                        <p:tgtEl>
                                          <p:spTgt spid="3081">
                                            <p:txEl>
                                              <p:pRg st="5" end="5"/>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3081">
                                            <p:txEl>
                                              <p:pRg st="6" end="6"/>
                                            </p:txEl>
                                          </p:spTgt>
                                        </p:tgtEl>
                                        <p:attrNameLst>
                                          <p:attrName>style.visibility</p:attrName>
                                        </p:attrNameLst>
                                      </p:cBhvr>
                                      <p:to>
                                        <p:strVal val="visible"/>
                                      </p:to>
                                    </p:set>
                                    <p:animEffect transition="in" filter="diamond(in)">
                                      <p:cBhvr>
                                        <p:cTn id="25" dur="2000"/>
                                        <p:tgtEl>
                                          <p:spTgt spid="3081">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3081">
                                            <p:txEl>
                                              <p:pRg st="7" end="7"/>
                                            </p:txEl>
                                          </p:spTgt>
                                        </p:tgtEl>
                                        <p:attrNameLst>
                                          <p:attrName>style.visibility</p:attrName>
                                        </p:attrNameLst>
                                      </p:cBhvr>
                                      <p:to>
                                        <p:strVal val="visible"/>
                                      </p:to>
                                    </p:set>
                                    <p:animEffect transition="in" filter="diamond(in)">
                                      <p:cBhvr>
                                        <p:cTn id="30" dur="2000"/>
                                        <p:tgtEl>
                                          <p:spTgt spid="3081">
                                            <p:txEl>
                                              <p:pRg st="7" end="7"/>
                                            </p:txEl>
                                          </p:spTgt>
                                        </p:tgtEl>
                                      </p:cBhvr>
                                    </p:animEffect>
                                  </p:childTnLst>
                                </p:cTn>
                              </p:par>
                            </p:childTnLst>
                          </p:cTn>
                        </p:par>
                        <p:par>
                          <p:cTn id="31" fill="hold" nodeType="afterGroup">
                            <p:stCondLst>
                              <p:cond delay="2000"/>
                            </p:stCondLst>
                            <p:childTnLst>
                              <p:par>
                                <p:cTn id="32" presetID="1" presetClass="entr" presetSubtype="0" fill="hold" nodeType="afterEffect">
                                  <p:stCondLst>
                                    <p:cond delay="0"/>
                                  </p:stCondLst>
                                  <p:childTnLst>
                                    <p:set>
                                      <p:cBhvr>
                                        <p:cTn id="33" dur="1" fill="hold">
                                          <p:stCondLst>
                                            <p:cond delay="499"/>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D683D78-4BD4-4964-BF20-AA5F33D048E3}" type="slidenum">
              <a:rPr lang="en-US" altLang="zh-CN"/>
              <a:pPr/>
              <a:t>5</a:t>
            </a:fld>
            <a:endParaRPr lang="en-US" altLang="zh-CN"/>
          </a:p>
        </p:txBody>
      </p:sp>
      <p:sp>
        <p:nvSpPr>
          <p:cNvPr id="60418" name="Rectangle 2"/>
          <p:cNvSpPr>
            <a:spLocks noGrp="1" noChangeArrowheads="1"/>
          </p:cNvSpPr>
          <p:nvPr>
            <p:ph type="title"/>
          </p:nvPr>
        </p:nvSpPr>
        <p:spPr>
          <a:xfrm>
            <a:off x="755650" y="44450"/>
            <a:ext cx="8388350" cy="685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000">
                <a:latin typeface="Arial Narrow" pitchFamily="34" charset="0"/>
              </a:rPr>
              <a:t>The Evolution of DBS</a:t>
            </a:r>
          </a:p>
        </p:txBody>
      </p:sp>
      <p:sp>
        <p:nvSpPr>
          <p:cNvPr id="60419" name="Text Box 3"/>
          <p:cNvSpPr txBox="1">
            <a:spLocks noChangeArrowheads="1"/>
          </p:cNvSpPr>
          <p:nvPr/>
        </p:nvSpPr>
        <p:spPr bwMode="auto">
          <a:xfrm>
            <a:off x="685800" y="1066800"/>
            <a:ext cx="813435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The central problem of data processing is data management. </a:t>
            </a:r>
          </a:p>
          <a:p>
            <a:pPr algn="l"/>
            <a:r>
              <a:rPr lang="en-US" altLang="zh-CN">
                <a:solidFill>
                  <a:schemeClr val="hlink"/>
                </a:solidFill>
                <a:latin typeface="Arial Narrow" pitchFamily="34" charset="0"/>
              </a:rPr>
              <a:t>Data management</a:t>
            </a:r>
            <a:r>
              <a:rPr lang="en-US" altLang="zh-CN">
                <a:latin typeface="Arial Narrow" pitchFamily="34" charset="0"/>
              </a:rPr>
              <a:t> refers to the organization, classification, coding, storage, retrieval and maintenance of data.</a:t>
            </a:r>
          </a:p>
          <a:p>
            <a:pPr algn="l"/>
            <a:r>
              <a:rPr lang="en-US" altLang="zh-CN">
                <a:latin typeface="Arial Narrow" pitchFamily="34" charset="0"/>
              </a:rPr>
              <a:t>With the development of computer hardware and software, data management experienced the following </a:t>
            </a:r>
            <a:r>
              <a:rPr lang="en-US" altLang="zh-CN">
                <a:solidFill>
                  <a:schemeClr val="hlink"/>
                </a:solidFill>
                <a:latin typeface="Arial Narrow" pitchFamily="34" charset="0"/>
              </a:rPr>
              <a:t>three</a:t>
            </a:r>
            <a:r>
              <a:rPr lang="en-US" altLang="zh-CN">
                <a:latin typeface="Arial Narrow" pitchFamily="34" charset="0"/>
              </a:rPr>
              <a:t> phases.</a:t>
            </a:r>
          </a:p>
          <a:p>
            <a:pPr algn="l">
              <a:buClr>
                <a:schemeClr val="folHlink"/>
              </a:buClr>
              <a:buFont typeface="Wingdings" pitchFamily="2" charset="2"/>
              <a:buChar char="n"/>
            </a:pPr>
            <a:r>
              <a:rPr lang="en-US" altLang="zh-CN">
                <a:latin typeface="Arial Narrow" pitchFamily="34" charset="0"/>
              </a:rPr>
              <a:t>Artificial Management: Before the mid-1950s</a:t>
            </a:r>
          </a:p>
          <a:p>
            <a:pPr algn="l">
              <a:buClr>
                <a:schemeClr val="folHlink"/>
              </a:buClr>
              <a:buFont typeface="Wingdings" pitchFamily="2" charset="2"/>
              <a:buChar char="n"/>
            </a:pPr>
            <a:r>
              <a:rPr lang="en-US" altLang="zh-CN">
                <a:latin typeface="Arial Narrow" pitchFamily="34" charset="0"/>
              </a:rPr>
              <a:t>File Systems: From the late 1950s to the mid 1960s </a:t>
            </a:r>
          </a:p>
          <a:p>
            <a:pPr algn="l">
              <a:buClr>
                <a:schemeClr val="folHlink"/>
              </a:buClr>
              <a:buFont typeface="Wingdings" pitchFamily="2" charset="2"/>
              <a:buChar char="n"/>
            </a:pPr>
            <a:r>
              <a:rPr lang="en-US" altLang="zh-CN">
                <a:latin typeface="Arial Narrow" pitchFamily="34" charset="0"/>
              </a:rPr>
              <a:t>Database System: From </a:t>
            </a:r>
            <a:r>
              <a:rPr lang="en-US" altLang="zh-CN">
                <a:solidFill>
                  <a:srgbClr val="000000"/>
                </a:solidFill>
                <a:latin typeface="Arial Narrow" pitchFamily="34" charset="0"/>
              </a:rPr>
              <a:t>the end of the 1960s</a:t>
            </a:r>
            <a:endParaRPr lang="en-US" altLang="zh-CN">
              <a:latin typeface="Arial Narrow" pitchFamily="34" charset="0"/>
            </a:endParaRPr>
          </a:p>
        </p:txBody>
      </p:sp>
      <p:pic>
        <p:nvPicPr>
          <p:cNvPr id="6042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7" dur="500"/>
                                        <p:tgtEl>
                                          <p:spTgt spid="60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32" dur="500"/>
                                        <p:tgtEl>
                                          <p:spTgt spid="60419">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60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C61F20E-2211-42B3-965F-CF8C66C8E7A7}" type="slidenum">
              <a:rPr lang="en-US" altLang="zh-CN"/>
              <a:pPr/>
              <a:t>6</a:t>
            </a:fld>
            <a:endParaRPr lang="en-US" altLang="zh-CN"/>
          </a:p>
        </p:txBody>
      </p:sp>
      <p:sp>
        <p:nvSpPr>
          <p:cNvPr id="17410" name="Rectangle 2"/>
          <p:cNvSpPr>
            <a:spLocks noGrp="1" noChangeArrowheads="1"/>
          </p:cNvSpPr>
          <p:nvPr>
            <p:ph type="title"/>
          </p:nvPr>
        </p:nvSpPr>
        <p:spPr/>
        <p:txBody>
          <a:bodyPr/>
          <a:lstStyle/>
          <a:p>
            <a:r>
              <a:rPr lang="en-US" altLang="zh-CN">
                <a:latin typeface="Arial Narrow" pitchFamily="34" charset="0"/>
              </a:rPr>
              <a:t>Artificial Management</a:t>
            </a:r>
          </a:p>
        </p:txBody>
      </p:sp>
      <p:sp>
        <p:nvSpPr>
          <p:cNvPr id="17412" name="Text Box 4"/>
          <p:cNvSpPr txBox="1">
            <a:spLocks noChangeArrowheads="1"/>
          </p:cNvSpPr>
          <p:nvPr/>
        </p:nvSpPr>
        <p:spPr bwMode="auto">
          <a:xfrm>
            <a:off x="762000" y="1196975"/>
            <a:ext cx="8077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latin typeface="Arial Narrow" pitchFamily="34" charset="0"/>
              </a:rPr>
              <a:t>Before the mid-1950s.</a:t>
            </a:r>
          </a:p>
          <a:p>
            <a:pPr algn="l"/>
            <a:r>
              <a:rPr lang="en-US" altLang="zh-CN">
                <a:latin typeface="Arial Narrow" pitchFamily="34" charset="0"/>
              </a:rPr>
              <a:t>Computer was mainly used for scientific computing at that stage. </a:t>
            </a:r>
          </a:p>
          <a:p>
            <a:pPr algn="l">
              <a:buClr>
                <a:schemeClr val="folHlink"/>
              </a:buClr>
              <a:buFont typeface="Wingdings" pitchFamily="2" charset="2"/>
              <a:buChar char="§"/>
            </a:pPr>
            <a:r>
              <a:rPr lang="en-US" altLang="zh-CN">
                <a:latin typeface="Arial Narrow" pitchFamily="34" charset="0"/>
              </a:rPr>
              <a:t>Hardware: The </a:t>
            </a:r>
            <a:r>
              <a:rPr lang="en-US" altLang="zh-CN">
                <a:solidFill>
                  <a:schemeClr val="hlink"/>
                </a:solidFill>
                <a:latin typeface="Arial Narrow" pitchFamily="34" charset="0"/>
              </a:rPr>
              <a:t>Storage Devices</a:t>
            </a:r>
            <a:r>
              <a:rPr lang="en-US" altLang="zh-CN">
                <a:latin typeface="Arial Narrow" pitchFamily="34" charset="0"/>
              </a:rPr>
              <a:t> only include cards, paper tapes, tapes, and there is no direct access equipment. </a:t>
            </a:r>
          </a:p>
          <a:p>
            <a:pPr algn="l">
              <a:buClr>
                <a:schemeClr val="folHlink"/>
              </a:buClr>
              <a:buFont typeface="Wingdings" pitchFamily="2" charset="2"/>
              <a:buChar char="§"/>
            </a:pPr>
            <a:r>
              <a:rPr lang="en-US" altLang="zh-CN">
                <a:latin typeface="Arial Narrow" pitchFamily="34" charset="0"/>
              </a:rPr>
              <a:t>Software: Only assembly language, no operating system and data management software.</a:t>
            </a:r>
          </a:p>
          <a:p>
            <a:pPr algn="l">
              <a:buClr>
                <a:schemeClr val="folHlink"/>
              </a:buClr>
              <a:buFont typeface="Wingdings" pitchFamily="2" charset="2"/>
              <a:buChar char="§"/>
            </a:pPr>
            <a:r>
              <a:rPr lang="en-US" altLang="zh-CN">
                <a:latin typeface="Arial Narrow" pitchFamily="34" charset="0"/>
              </a:rPr>
              <a:t>Data Processing: batch processing.</a:t>
            </a:r>
          </a:p>
        </p:txBody>
      </p:sp>
      <p:pic>
        <p:nvPicPr>
          <p:cNvPr id="1741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vertical)">
                                      <p:cBhvr>
                                        <p:cTn id="7" dur="5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vertical)">
                                      <p:cBhvr>
                                        <p:cTn id="12" dur="500"/>
                                        <p:tgtEl>
                                          <p:spTgt spid="174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vertical)">
                                      <p:cBhvr>
                                        <p:cTn id="17" dur="500"/>
                                        <p:tgtEl>
                                          <p:spTgt spid="174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vertical)">
                                      <p:cBhvr>
                                        <p:cTn id="22" dur="500"/>
                                        <p:tgtEl>
                                          <p:spTgt spid="1741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7412">
                                            <p:txEl>
                                              <p:pRg st="4" end="4"/>
                                            </p:txEl>
                                          </p:spTgt>
                                        </p:tgtEl>
                                        <p:attrNameLst>
                                          <p:attrName>style.visibility</p:attrName>
                                        </p:attrNameLst>
                                      </p:cBhvr>
                                      <p:to>
                                        <p:strVal val="visible"/>
                                      </p:to>
                                    </p:set>
                                    <p:animEffect transition="in" filter="blinds(vertical)">
                                      <p:cBhvr>
                                        <p:cTn id="27" dur="500"/>
                                        <p:tgtEl>
                                          <p:spTgt spid="17412">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CD31E06-6112-44CC-9F11-5BEDF2EFC3E6}" type="slidenum">
              <a:rPr lang="en-US" altLang="zh-CN"/>
              <a:pPr/>
              <a:t>7</a:t>
            </a:fld>
            <a:endParaRPr lang="en-US" altLang="zh-CN"/>
          </a:p>
        </p:txBody>
      </p:sp>
      <p:sp>
        <p:nvSpPr>
          <p:cNvPr id="18434" name="Rectangle 2"/>
          <p:cNvSpPr>
            <a:spLocks noGrp="1" noChangeArrowheads="1"/>
          </p:cNvSpPr>
          <p:nvPr>
            <p:ph type="title"/>
          </p:nvPr>
        </p:nvSpPr>
        <p:spPr/>
        <p:txBody>
          <a:bodyPr/>
          <a:lstStyle/>
          <a:p>
            <a:r>
              <a:rPr lang="en-US" altLang="zh-CN">
                <a:latin typeface="Arial Narrow" pitchFamily="34" charset="0"/>
              </a:rPr>
              <a:t>Artificial Management</a:t>
            </a:r>
          </a:p>
        </p:txBody>
      </p:sp>
      <p:sp>
        <p:nvSpPr>
          <p:cNvPr id="18436" name="Text Box 4"/>
          <p:cNvSpPr txBox="1">
            <a:spLocks noChangeArrowheads="1"/>
          </p:cNvSpPr>
          <p:nvPr/>
        </p:nvSpPr>
        <p:spPr bwMode="auto">
          <a:xfrm>
            <a:off x="609600" y="765175"/>
            <a:ext cx="8305800" cy="542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chemeClr val="folHlink"/>
              </a:buClr>
              <a:buFont typeface="Wingdings" pitchFamily="2" charset="2"/>
              <a:buNone/>
            </a:pPr>
            <a:r>
              <a:rPr lang="en-US" altLang="zh-CN">
                <a:solidFill>
                  <a:srgbClr val="000000"/>
                </a:solidFill>
                <a:latin typeface="Arial Narrow" pitchFamily="34" charset="0"/>
              </a:rPr>
              <a:t>Drawbacks of artificial management:</a:t>
            </a:r>
          </a:p>
          <a:p>
            <a:pPr algn="l" eaLnBrk="0" hangingPunct="0">
              <a:spcBef>
                <a:spcPct val="35000"/>
              </a:spcBef>
              <a:buClr>
                <a:schemeClr val="folHlink"/>
              </a:buClr>
              <a:buSzPct val="105000"/>
              <a:buFont typeface="Monotype Sorts" pitchFamily="2" charset="2"/>
              <a:buChar char="H"/>
            </a:pPr>
            <a:r>
              <a:rPr lang="en-US" altLang="zh-CN">
                <a:latin typeface="Arial Narrow" pitchFamily="34" charset="0"/>
              </a:rPr>
              <a:t>Data cannot be kept on the computer; </a:t>
            </a:r>
          </a:p>
          <a:p>
            <a:pPr algn="l" eaLnBrk="0" hangingPunct="0">
              <a:spcBef>
                <a:spcPct val="35000"/>
              </a:spcBef>
              <a:buClr>
                <a:schemeClr val="folHlink"/>
              </a:buClr>
              <a:buSzPct val="105000"/>
              <a:buFont typeface="Monotype Sorts" pitchFamily="2" charset="2"/>
              <a:buChar char="H"/>
            </a:pPr>
            <a:r>
              <a:rPr lang="en-US" altLang="zh-CN">
                <a:latin typeface="Arial Narrow" pitchFamily="34" charset="0"/>
              </a:rPr>
              <a:t>There is no special software system to manage data. </a:t>
            </a:r>
          </a:p>
          <a:p>
            <a:pPr algn="l" eaLnBrk="0" hangingPunct="0">
              <a:spcBef>
                <a:spcPct val="35000"/>
              </a:spcBef>
              <a:buClr>
                <a:schemeClr val="folHlink"/>
              </a:buClr>
              <a:buSzPct val="105000"/>
              <a:buFont typeface="Monotype Sorts" pitchFamily="2" charset="2"/>
              <a:buNone/>
            </a:pPr>
            <a:r>
              <a:rPr lang="en-US" altLang="zh-CN">
                <a:latin typeface="Arial Narrow" pitchFamily="34" charset="0"/>
              </a:rPr>
              <a:t>Every applications must prepare and provide data storage structures, access and input methods independently.</a:t>
            </a:r>
          </a:p>
          <a:p>
            <a:pPr algn="l" eaLnBrk="0" hangingPunct="0">
              <a:spcBef>
                <a:spcPct val="35000"/>
              </a:spcBef>
              <a:buClr>
                <a:schemeClr val="folHlink"/>
              </a:buClr>
              <a:buSzPct val="105000"/>
              <a:buFont typeface="Monotype Sorts" pitchFamily="2" charset="2"/>
              <a:buChar char="H"/>
            </a:pPr>
            <a:r>
              <a:rPr lang="en-US" altLang="zh-CN">
                <a:latin typeface="Arial Narrow" pitchFamily="34" charset="0"/>
              </a:rPr>
              <a:t>There is no data sharing. </a:t>
            </a:r>
          </a:p>
          <a:p>
            <a:pPr algn="l" eaLnBrk="0" hangingPunct="0">
              <a:spcBef>
                <a:spcPct val="35000"/>
              </a:spcBef>
              <a:buClr>
                <a:schemeClr val="folHlink"/>
              </a:buClr>
              <a:buSzPct val="105000"/>
              <a:buFont typeface="Monotype Sorts" pitchFamily="2" charset="2"/>
              <a:buNone/>
            </a:pPr>
            <a:r>
              <a:rPr lang="en-US" altLang="zh-CN">
                <a:latin typeface="Arial Narrow" pitchFamily="34" charset="0"/>
              </a:rPr>
              <a:t>There are a lot of redundant data. </a:t>
            </a:r>
          </a:p>
          <a:p>
            <a:pPr algn="l" eaLnBrk="0" hangingPunct="0">
              <a:spcBef>
                <a:spcPct val="35000"/>
              </a:spcBef>
              <a:buClr>
                <a:schemeClr val="folHlink"/>
              </a:buClr>
              <a:buSzPct val="105000"/>
              <a:buFont typeface="Monotype Sorts" pitchFamily="2" charset="2"/>
              <a:buChar char="H"/>
            </a:pPr>
            <a:r>
              <a:rPr lang="en-US" altLang="zh-CN">
                <a:latin typeface="Arial Narrow" pitchFamily="34" charset="0"/>
              </a:rPr>
              <a:t>Data is not independent.</a:t>
            </a:r>
          </a:p>
          <a:p>
            <a:pPr algn="l"/>
            <a:r>
              <a:rPr lang="en-US" altLang="zh-CN">
                <a:latin typeface="Arial Narrow" pitchFamily="34" charset="0"/>
              </a:rPr>
              <a:t>Application programs and data are interdependent. Once the physical or logical structures, such as the data types, formats, input-output modes, are changed, the application programs must be modified accordingly.</a:t>
            </a:r>
          </a:p>
        </p:txBody>
      </p:sp>
      <p:pic>
        <p:nvPicPr>
          <p:cNvPr id="1843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linds(horizontal)">
                                      <p:cBhvr>
                                        <p:cTn id="7" dur="500"/>
                                        <p:tgtEl>
                                          <p:spTgt spid="184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blinds(horizontal)">
                                      <p:cBhvr>
                                        <p:cTn id="12" dur="500"/>
                                        <p:tgtEl>
                                          <p:spTgt spid="184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Effect transition="in" filter="blinds(horizontal)">
                                      <p:cBhvr>
                                        <p:cTn id="17" dur="500"/>
                                        <p:tgtEl>
                                          <p:spTgt spid="184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36">
                                            <p:txEl>
                                              <p:pRg st="3" end="3"/>
                                            </p:txEl>
                                          </p:spTgt>
                                        </p:tgtEl>
                                        <p:attrNameLst>
                                          <p:attrName>style.visibility</p:attrName>
                                        </p:attrNameLst>
                                      </p:cBhvr>
                                      <p:to>
                                        <p:strVal val="visible"/>
                                      </p:to>
                                    </p:set>
                                    <p:animEffect transition="in" filter="blinds(horizontal)">
                                      <p:cBhvr>
                                        <p:cTn id="22" dur="500"/>
                                        <p:tgtEl>
                                          <p:spTgt spid="184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36">
                                            <p:txEl>
                                              <p:pRg st="4" end="4"/>
                                            </p:txEl>
                                          </p:spTgt>
                                        </p:tgtEl>
                                        <p:attrNameLst>
                                          <p:attrName>style.visibility</p:attrName>
                                        </p:attrNameLst>
                                      </p:cBhvr>
                                      <p:to>
                                        <p:strVal val="visible"/>
                                      </p:to>
                                    </p:set>
                                    <p:animEffect transition="in" filter="blinds(horizontal)">
                                      <p:cBhvr>
                                        <p:cTn id="27" dur="500"/>
                                        <p:tgtEl>
                                          <p:spTgt spid="1843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36">
                                            <p:txEl>
                                              <p:pRg st="5" end="5"/>
                                            </p:txEl>
                                          </p:spTgt>
                                        </p:tgtEl>
                                        <p:attrNameLst>
                                          <p:attrName>style.visibility</p:attrName>
                                        </p:attrNameLst>
                                      </p:cBhvr>
                                      <p:to>
                                        <p:strVal val="visible"/>
                                      </p:to>
                                    </p:set>
                                    <p:animEffect transition="in" filter="blinds(horizontal)">
                                      <p:cBhvr>
                                        <p:cTn id="32" dur="500"/>
                                        <p:tgtEl>
                                          <p:spTgt spid="1843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36">
                                            <p:txEl>
                                              <p:pRg st="6" end="6"/>
                                            </p:txEl>
                                          </p:spTgt>
                                        </p:tgtEl>
                                        <p:attrNameLst>
                                          <p:attrName>style.visibility</p:attrName>
                                        </p:attrNameLst>
                                      </p:cBhvr>
                                      <p:to>
                                        <p:strVal val="visible"/>
                                      </p:to>
                                    </p:set>
                                    <p:animEffect transition="in" filter="blinds(horizontal)">
                                      <p:cBhvr>
                                        <p:cTn id="37" dur="500"/>
                                        <p:tgtEl>
                                          <p:spTgt spid="1843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36">
                                            <p:txEl>
                                              <p:pRg st="7" end="7"/>
                                            </p:txEl>
                                          </p:spTgt>
                                        </p:tgtEl>
                                        <p:attrNameLst>
                                          <p:attrName>style.visibility</p:attrName>
                                        </p:attrNameLst>
                                      </p:cBhvr>
                                      <p:to>
                                        <p:strVal val="visible"/>
                                      </p:to>
                                    </p:set>
                                    <p:animEffect transition="in" filter="blinds(horizontal)">
                                      <p:cBhvr>
                                        <p:cTn id="42" dur="500"/>
                                        <p:tgtEl>
                                          <p:spTgt spid="18436">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4DC9660-E61D-42B4-A601-FD76C40FAF06}" type="slidenum">
              <a:rPr lang="en-US" altLang="zh-CN"/>
              <a:pPr/>
              <a:t>8</a:t>
            </a:fld>
            <a:endParaRPr lang="en-US" altLang="zh-CN"/>
          </a:p>
        </p:txBody>
      </p:sp>
      <p:sp>
        <p:nvSpPr>
          <p:cNvPr id="19458" name="Rectangle 2"/>
          <p:cNvSpPr>
            <a:spLocks noGrp="1" noChangeArrowheads="1"/>
          </p:cNvSpPr>
          <p:nvPr>
            <p:ph type="title"/>
          </p:nvPr>
        </p:nvSpPr>
        <p:spPr/>
        <p:txBody>
          <a:bodyPr/>
          <a:lstStyle/>
          <a:p>
            <a:r>
              <a:rPr lang="en-US" altLang="zh-CN">
                <a:latin typeface="Arial Narrow" pitchFamily="34" charset="0"/>
              </a:rPr>
              <a:t>File Systems</a:t>
            </a:r>
          </a:p>
        </p:txBody>
      </p:sp>
      <p:sp>
        <p:nvSpPr>
          <p:cNvPr id="19460" name="Text Box 4"/>
          <p:cNvSpPr txBox="1">
            <a:spLocks noChangeArrowheads="1"/>
          </p:cNvSpPr>
          <p:nvPr/>
        </p:nvSpPr>
        <p:spPr bwMode="auto">
          <a:xfrm>
            <a:off x="468313" y="746125"/>
            <a:ext cx="84963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en-US" altLang="zh-CN">
                <a:latin typeface="Arial Narrow" pitchFamily="34" charset="0"/>
              </a:rPr>
              <a:t>The main task of file systems is to manage the data or procedures stored in the computer.</a:t>
            </a:r>
          </a:p>
          <a:p>
            <a:pPr algn="l">
              <a:spcBef>
                <a:spcPct val="30000"/>
              </a:spcBef>
              <a:buClr>
                <a:schemeClr val="folHlink"/>
              </a:buClr>
              <a:buFont typeface="Wingdings" pitchFamily="2" charset="2"/>
              <a:buChar char="Ø"/>
            </a:pPr>
            <a:r>
              <a:rPr lang="en-US" altLang="zh-CN">
                <a:latin typeface="Arial Narrow" pitchFamily="34" charset="0"/>
              </a:rPr>
              <a:t>Data can be stored in the form of files for a long time.</a:t>
            </a:r>
          </a:p>
          <a:p>
            <a:pPr algn="l">
              <a:spcBef>
                <a:spcPct val="30000"/>
              </a:spcBef>
              <a:buClr>
                <a:schemeClr val="folHlink"/>
              </a:buClr>
              <a:buFont typeface="Wingdings" pitchFamily="2" charset="2"/>
              <a:buChar char="Ø"/>
            </a:pPr>
            <a:r>
              <a:rPr lang="en-US" altLang="zh-CN">
                <a:latin typeface="Arial Narrow" pitchFamily="34" charset="0"/>
              </a:rPr>
              <a:t>File systems manage data storage and access: </a:t>
            </a:r>
            <a:r>
              <a:rPr lang="en-US" altLang="zh-CN">
                <a:solidFill>
                  <a:srgbClr val="000000"/>
                </a:solidFill>
                <a:latin typeface="Arial Narrow" pitchFamily="34" charset="0"/>
              </a:rPr>
              <a:t>Programmers who only deal with the name of files, don’t need to understand the physical storage of data, thus, their burden has been greatly reduced.</a:t>
            </a:r>
          </a:p>
          <a:p>
            <a:pPr algn="l">
              <a:spcBef>
                <a:spcPct val="30000"/>
              </a:spcBef>
              <a:buClr>
                <a:schemeClr val="folHlink"/>
              </a:buClr>
              <a:buFont typeface="Wingdings" pitchFamily="2" charset="2"/>
              <a:buChar char="Ø"/>
            </a:pPr>
            <a:r>
              <a:rPr lang="en-US" altLang="zh-CN">
                <a:latin typeface="Arial Narrow" pitchFamily="34" charset="0"/>
              </a:rPr>
              <a:t>Variety forms of files: There are </a:t>
            </a:r>
            <a:r>
              <a:rPr lang="en-US" altLang="zh-CN">
                <a:solidFill>
                  <a:srgbClr val="000000"/>
                </a:solidFill>
                <a:latin typeface="Arial Narrow" pitchFamily="34" charset="0"/>
              </a:rPr>
              <a:t>sequential files, inverted files, indexing files, etc. Consequently, the data records can be sequential access and random access, which makes it easy to store or find data.</a:t>
            </a:r>
            <a:endParaRPr lang="en-US" altLang="zh-CN">
              <a:latin typeface="Arial Narrow" pitchFamily="34" charset="0"/>
            </a:endParaRPr>
          </a:p>
          <a:p>
            <a:pPr algn="l">
              <a:spcBef>
                <a:spcPct val="30000"/>
              </a:spcBef>
              <a:buClr>
                <a:schemeClr val="folHlink"/>
              </a:buClr>
              <a:buFont typeface="Wingdings" pitchFamily="2" charset="2"/>
              <a:buChar char="Ø"/>
            </a:pPr>
            <a:r>
              <a:rPr lang="en-US" altLang="zh-CN">
                <a:latin typeface="Arial Narrow" pitchFamily="34" charset="0"/>
              </a:rPr>
              <a:t>Certain independence between programs and data: Data are managed by specialized software (File Systems), and conversed by the software in order to be accessed by programs, thus, the changes of data storage may not affect the operation of programs.</a:t>
            </a:r>
          </a:p>
        </p:txBody>
      </p:sp>
      <p:pic>
        <p:nvPicPr>
          <p:cNvPr id="1946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97031" y="6309320"/>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blinds(vertical)">
                                      <p:cBhvr>
                                        <p:cTn id="7" dur="500"/>
                                        <p:tgtEl>
                                          <p:spTgt spid="194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blinds(vertical)">
                                      <p:cBhvr>
                                        <p:cTn id="12" dur="500"/>
                                        <p:tgtEl>
                                          <p:spTgt spid="194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blinds(vertical)">
                                      <p:cBhvr>
                                        <p:cTn id="17" dur="500"/>
                                        <p:tgtEl>
                                          <p:spTgt spid="194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blinds(vertical)">
                                      <p:cBhvr>
                                        <p:cTn id="22" dur="500"/>
                                        <p:tgtEl>
                                          <p:spTgt spid="194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animEffect transition="in" filter="blinds(vertical)">
                                      <p:cBhvr>
                                        <p:cTn id="27" dur="500"/>
                                        <p:tgtEl>
                                          <p:spTgt spid="19460">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0608B93-16DD-413A-BA50-0205F7610B18}" type="slidenum">
              <a:rPr lang="en-US" altLang="zh-CN"/>
              <a:pPr/>
              <a:t>9</a:t>
            </a:fld>
            <a:endParaRPr lang="en-US" altLang="zh-CN"/>
          </a:p>
        </p:txBody>
      </p:sp>
      <p:sp>
        <p:nvSpPr>
          <p:cNvPr id="61442" name="Rectangle 2"/>
          <p:cNvSpPr>
            <a:spLocks noGrp="1" noChangeArrowheads="1"/>
          </p:cNvSpPr>
          <p:nvPr>
            <p:ph type="title"/>
          </p:nvPr>
        </p:nvSpPr>
        <p:spPr/>
        <p:txBody>
          <a:bodyPr/>
          <a:lstStyle/>
          <a:p>
            <a:r>
              <a:rPr lang="en-US" altLang="zh-CN">
                <a:latin typeface="Arial Narrow" pitchFamily="34" charset="0"/>
              </a:rPr>
              <a:t>File Systems</a:t>
            </a:r>
          </a:p>
        </p:txBody>
      </p:sp>
      <p:sp>
        <p:nvSpPr>
          <p:cNvPr id="61443" name="Text Box 3"/>
          <p:cNvSpPr txBox="1">
            <a:spLocks noChangeArrowheads="1"/>
          </p:cNvSpPr>
          <p:nvPr/>
        </p:nvSpPr>
        <p:spPr bwMode="auto">
          <a:xfrm>
            <a:off x="684213" y="765175"/>
            <a:ext cx="8208962"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35000"/>
              </a:spcBef>
              <a:buClr>
                <a:schemeClr val="tx2"/>
              </a:buClr>
              <a:buSzPct val="90000"/>
              <a:buFont typeface="Monotype Sorts" pitchFamily="2" charset="2"/>
              <a:buChar char="n"/>
            </a:pPr>
            <a:r>
              <a:rPr lang="en-US" altLang="zh-CN">
                <a:solidFill>
                  <a:srgbClr val="000000"/>
                </a:solidFill>
                <a:latin typeface="Arial Narrow" pitchFamily="34" charset="0"/>
              </a:rPr>
              <a:t>Drawbacks of using file systems to store data:</a:t>
            </a:r>
          </a:p>
          <a:p>
            <a:pPr algn="l" eaLnBrk="0" hangingPunct="0">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Data redundancy and inconsistency:</a:t>
            </a:r>
          </a:p>
          <a:p>
            <a:pPr lvl="1" algn="l" eaLnBrk="0" hangingPunct="0">
              <a:spcBef>
                <a:spcPct val="35000"/>
              </a:spcBef>
              <a:buClr>
                <a:srgbClr val="000099"/>
              </a:buClr>
              <a:buSzPct val="85000"/>
              <a:buFont typeface="Monotype Sorts" pitchFamily="2" charset="2"/>
              <a:buChar char="4"/>
            </a:pPr>
            <a:r>
              <a:rPr lang="en-US" altLang="zh-CN">
                <a:solidFill>
                  <a:srgbClr val="000000"/>
                </a:solidFill>
                <a:latin typeface="Arial Narrow" pitchFamily="34" charset="0"/>
              </a:rPr>
              <a:t>Multiple file formats, duplication of information in different files.</a:t>
            </a:r>
          </a:p>
          <a:p>
            <a:pPr algn="l" eaLnBrk="0" hangingPunct="0">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Difficulty in accessing data:</a:t>
            </a:r>
          </a:p>
          <a:p>
            <a:pPr lvl="1" algn="l" eaLnBrk="0" hangingPunct="0">
              <a:spcBef>
                <a:spcPct val="35000"/>
              </a:spcBef>
              <a:buClr>
                <a:srgbClr val="000099"/>
              </a:buClr>
              <a:buSzPct val="85000"/>
              <a:buFont typeface="Monotype Sorts" pitchFamily="2" charset="2"/>
              <a:buChar char="4"/>
            </a:pPr>
            <a:r>
              <a:rPr lang="en-US" altLang="zh-CN">
                <a:solidFill>
                  <a:srgbClr val="000000"/>
                </a:solidFill>
                <a:latin typeface="Arial Narrow" pitchFamily="34" charset="0"/>
              </a:rPr>
              <a:t>Need to write a new program to carry out each new task.</a:t>
            </a:r>
          </a:p>
          <a:p>
            <a:pPr algn="l" eaLnBrk="0" hangingPunct="0">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Data isolation: multiple files and formats.</a:t>
            </a:r>
          </a:p>
          <a:p>
            <a:pPr algn="l" eaLnBrk="0" hangingPunct="0">
              <a:spcBef>
                <a:spcPct val="35000"/>
              </a:spcBef>
              <a:buClr>
                <a:srgbClr val="CC6600"/>
              </a:buClr>
              <a:buSzPct val="105000"/>
              <a:buFont typeface="Monotype Sorts" pitchFamily="2" charset="2"/>
              <a:buChar char="H"/>
            </a:pPr>
            <a:r>
              <a:rPr lang="en-US" altLang="zh-CN">
                <a:solidFill>
                  <a:srgbClr val="000000"/>
                </a:solidFill>
                <a:latin typeface="Arial Narrow" pitchFamily="34" charset="0"/>
              </a:rPr>
              <a:t>Integrity problems:</a:t>
            </a:r>
          </a:p>
          <a:p>
            <a:pPr lvl="1" algn="l" eaLnBrk="0" hangingPunct="0">
              <a:spcBef>
                <a:spcPct val="35000"/>
              </a:spcBef>
              <a:buClr>
                <a:srgbClr val="000099"/>
              </a:buClr>
              <a:buSzPct val="85000"/>
              <a:buFont typeface="Monotype Sorts" pitchFamily="2" charset="2"/>
              <a:buChar char="4"/>
            </a:pPr>
            <a:r>
              <a:rPr lang="en-US" altLang="zh-CN">
                <a:solidFill>
                  <a:srgbClr val="000000"/>
                </a:solidFill>
                <a:latin typeface="Arial Narrow" pitchFamily="34" charset="0"/>
              </a:rPr>
              <a:t>Integrity constraints  (e.g. account balance &gt; 0) become part of program code.</a:t>
            </a:r>
          </a:p>
          <a:p>
            <a:pPr lvl="1" algn="l" eaLnBrk="0" hangingPunct="0">
              <a:spcBef>
                <a:spcPct val="35000"/>
              </a:spcBef>
              <a:buClr>
                <a:srgbClr val="000099"/>
              </a:buClr>
              <a:buSzPct val="85000"/>
              <a:buFont typeface="Monotype Sorts" pitchFamily="2" charset="2"/>
              <a:buChar char="4"/>
            </a:pPr>
            <a:r>
              <a:rPr lang="en-US" altLang="zh-CN">
                <a:solidFill>
                  <a:srgbClr val="000000"/>
                </a:solidFill>
                <a:latin typeface="Arial Narrow" pitchFamily="34" charset="0"/>
              </a:rPr>
              <a:t>Hard to add new constraints or change existing ones.</a:t>
            </a:r>
          </a:p>
        </p:txBody>
      </p:sp>
      <p:pic>
        <p:nvPicPr>
          <p:cNvPr id="6144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vertical)">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vertical)">
                                      <p:cBhvr>
                                        <p:cTn id="12" dur="500"/>
                                        <p:tgtEl>
                                          <p:spTgt spid="61443">
                                            <p:txEl>
                                              <p:pRg st="1" end="1"/>
                                            </p:txEl>
                                          </p:spTgt>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Effect transition="in" filter="blinds(vertical)">
                                      <p:cBhvr>
                                        <p:cTn id="15" dur="500"/>
                                        <p:tgtEl>
                                          <p:spTgt spid="614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61443">
                                            <p:txEl>
                                              <p:pRg st="3" end="3"/>
                                            </p:txEl>
                                          </p:spTgt>
                                        </p:tgtEl>
                                        <p:attrNameLst>
                                          <p:attrName>style.visibility</p:attrName>
                                        </p:attrNameLst>
                                      </p:cBhvr>
                                      <p:to>
                                        <p:strVal val="visible"/>
                                      </p:to>
                                    </p:set>
                                    <p:animEffect transition="in" filter="blinds(vertical)">
                                      <p:cBhvr>
                                        <p:cTn id="20" dur="500"/>
                                        <p:tgtEl>
                                          <p:spTgt spid="61443">
                                            <p:txEl>
                                              <p:pRg st="3" end="3"/>
                                            </p:txEl>
                                          </p:spTgt>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animEffect transition="in" filter="blinds(vertical)">
                                      <p:cBhvr>
                                        <p:cTn id="23" dur="500"/>
                                        <p:tgtEl>
                                          <p:spTgt spid="6144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61443">
                                            <p:txEl>
                                              <p:pRg st="5" end="5"/>
                                            </p:txEl>
                                          </p:spTgt>
                                        </p:tgtEl>
                                        <p:attrNameLst>
                                          <p:attrName>style.visibility</p:attrName>
                                        </p:attrNameLst>
                                      </p:cBhvr>
                                      <p:to>
                                        <p:strVal val="visible"/>
                                      </p:to>
                                    </p:set>
                                    <p:animEffect transition="in" filter="blinds(vertical)">
                                      <p:cBhvr>
                                        <p:cTn id="28" dur="500"/>
                                        <p:tgtEl>
                                          <p:spTgt spid="6144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61443">
                                            <p:txEl>
                                              <p:pRg st="6" end="6"/>
                                            </p:txEl>
                                          </p:spTgt>
                                        </p:tgtEl>
                                        <p:attrNameLst>
                                          <p:attrName>style.visibility</p:attrName>
                                        </p:attrNameLst>
                                      </p:cBhvr>
                                      <p:to>
                                        <p:strVal val="visible"/>
                                      </p:to>
                                    </p:set>
                                    <p:animEffect transition="in" filter="blinds(vertical)">
                                      <p:cBhvr>
                                        <p:cTn id="33" dur="500"/>
                                        <p:tgtEl>
                                          <p:spTgt spid="61443">
                                            <p:txEl>
                                              <p:pRg st="6" end="6"/>
                                            </p:txEl>
                                          </p:spTgt>
                                        </p:tgtEl>
                                      </p:cBhvr>
                                    </p:animEffect>
                                  </p:childTnLst>
                                </p:cTn>
                              </p:par>
                              <p:par>
                                <p:cTn id="34" presetID="3" presetClass="entr" presetSubtype="5" fill="hold" grpId="0" nodeType="withEffect">
                                  <p:stCondLst>
                                    <p:cond delay="0"/>
                                  </p:stCondLst>
                                  <p:childTnLst>
                                    <p:set>
                                      <p:cBhvr>
                                        <p:cTn id="35" dur="1" fill="hold">
                                          <p:stCondLst>
                                            <p:cond delay="0"/>
                                          </p:stCondLst>
                                        </p:cTn>
                                        <p:tgtEl>
                                          <p:spTgt spid="61443">
                                            <p:txEl>
                                              <p:pRg st="7" end="7"/>
                                            </p:txEl>
                                          </p:spTgt>
                                        </p:tgtEl>
                                        <p:attrNameLst>
                                          <p:attrName>style.visibility</p:attrName>
                                        </p:attrNameLst>
                                      </p:cBhvr>
                                      <p:to>
                                        <p:strVal val="visible"/>
                                      </p:to>
                                    </p:set>
                                    <p:animEffect transition="in" filter="blinds(vertical)">
                                      <p:cBhvr>
                                        <p:cTn id="36" dur="500"/>
                                        <p:tgtEl>
                                          <p:spTgt spid="61443">
                                            <p:txEl>
                                              <p:pRg st="7" end="7"/>
                                            </p:txEl>
                                          </p:spTgt>
                                        </p:tgtEl>
                                      </p:cBhvr>
                                    </p:animEffect>
                                  </p:childTnLst>
                                </p:cTn>
                              </p:par>
                              <p:par>
                                <p:cTn id="37" presetID="3" presetClass="entr" presetSubtype="5" fill="hold" grpId="0" nodeType="withEffect">
                                  <p:stCondLst>
                                    <p:cond delay="0"/>
                                  </p:stCondLst>
                                  <p:childTnLst>
                                    <p:set>
                                      <p:cBhvr>
                                        <p:cTn id="38" dur="1" fill="hold">
                                          <p:stCondLst>
                                            <p:cond delay="0"/>
                                          </p:stCondLst>
                                        </p:cTn>
                                        <p:tgtEl>
                                          <p:spTgt spid="61443">
                                            <p:txEl>
                                              <p:pRg st="8" end="8"/>
                                            </p:txEl>
                                          </p:spTgt>
                                        </p:tgtEl>
                                        <p:attrNameLst>
                                          <p:attrName>style.visibility</p:attrName>
                                        </p:attrNameLst>
                                      </p:cBhvr>
                                      <p:to>
                                        <p:strVal val="visible"/>
                                      </p:to>
                                    </p:set>
                                    <p:animEffect transition="in" filter="blinds(vertical)">
                                      <p:cBhvr>
                                        <p:cTn id="39" dur="500"/>
                                        <p:tgtEl>
                                          <p:spTgt spid="61443">
                                            <p:txEl>
                                              <p:pRg st="8" end="8"/>
                                            </p:txEl>
                                          </p:spTgt>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1677</TotalTime>
  <Words>3524</Words>
  <Application>Microsoft Office PowerPoint</Application>
  <PresentationFormat>全屏显示(4:3)</PresentationFormat>
  <Paragraphs>311</Paragraphs>
  <Slides>39</Slides>
  <Notes>1</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Blends</vt:lpstr>
      <vt:lpstr> INTRODUCTION</vt:lpstr>
      <vt:lpstr>Conceptions</vt:lpstr>
      <vt:lpstr>PowerPoint 演示文稿</vt:lpstr>
      <vt:lpstr>Database Applications</vt:lpstr>
      <vt:lpstr>The Evolution of DBS</vt:lpstr>
      <vt:lpstr>Artificial Management</vt:lpstr>
      <vt:lpstr>Artificial Management</vt:lpstr>
      <vt:lpstr>File Systems</vt:lpstr>
      <vt:lpstr>File Systems</vt:lpstr>
      <vt:lpstr>File Systems</vt:lpstr>
      <vt:lpstr>Database Systems</vt:lpstr>
      <vt:lpstr>Database Systems</vt:lpstr>
      <vt:lpstr>Characteristics of DBS</vt:lpstr>
      <vt:lpstr>Conclusion</vt:lpstr>
      <vt:lpstr>The Evolution of DBS</vt:lpstr>
      <vt:lpstr>The Evolution of DBS</vt:lpstr>
      <vt:lpstr>The Evolution of DBS</vt:lpstr>
      <vt:lpstr>Characteristics of 3rd-generation</vt:lpstr>
      <vt:lpstr>Three Famous Scientists</vt:lpstr>
      <vt:lpstr>Research Fields of DB Technology</vt:lpstr>
      <vt:lpstr>Components of DBS</vt:lpstr>
      <vt:lpstr>Users</vt:lpstr>
      <vt:lpstr>DBA’s Responsibilities</vt:lpstr>
      <vt:lpstr>Components of DBS</vt:lpstr>
      <vt:lpstr>The Architecture of DBMS</vt:lpstr>
      <vt:lpstr>Work Flow</vt:lpstr>
      <vt:lpstr>Metadata</vt:lpstr>
      <vt:lpstr>Queries</vt:lpstr>
      <vt:lpstr>Modifications</vt:lpstr>
      <vt:lpstr>Schema Modifications</vt:lpstr>
      <vt:lpstr>The Storage Manager</vt:lpstr>
      <vt:lpstr>The Query Manager</vt:lpstr>
      <vt:lpstr>The Query Manager</vt:lpstr>
      <vt:lpstr>The Transaction Manager</vt:lpstr>
      <vt:lpstr>ACID properties</vt:lpstr>
      <vt:lpstr>Exercise</vt:lpstr>
      <vt:lpstr>Locks</vt:lpstr>
      <vt:lpstr>Logging</vt:lpstr>
      <vt:lpstr>Transaction Commitment </vt:lpstr>
    </vt:vector>
  </TitlesOfParts>
  <Company>Rules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Wang &amp; Xiao</dc:creator>
  <cp:lastModifiedBy>Amy</cp:lastModifiedBy>
  <cp:revision>226</cp:revision>
  <dcterms:created xsi:type="dcterms:W3CDTF">2002-07-24T13:03:52Z</dcterms:created>
  <dcterms:modified xsi:type="dcterms:W3CDTF">2018-03-02T11:48:21Z</dcterms:modified>
</cp:coreProperties>
</file>