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9"/>
  </p:notesMasterIdLst>
  <p:handoutMasterIdLst>
    <p:handoutMasterId r:id="rId80"/>
  </p:handoutMasterIdLst>
  <p:sldIdLst>
    <p:sldId id="373" r:id="rId2"/>
    <p:sldId id="316" r:id="rId3"/>
    <p:sldId id="256" r:id="rId4"/>
    <p:sldId id="266" r:id="rId5"/>
    <p:sldId id="267" r:id="rId6"/>
    <p:sldId id="268" r:id="rId7"/>
    <p:sldId id="269" r:id="rId8"/>
    <p:sldId id="358" r:id="rId9"/>
    <p:sldId id="294" r:id="rId10"/>
    <p:sldId id="363" r:id="rId11"/>
    <p:sldId id="295" r:id="rId12"/>
    <p:sldId id="364" r:id="rId13"/>
    <p:sldId id="297" r:id="rId14"/>
    <p:sldId id="298" r:id="rId15"/>
    <p:sldId id="275" r:id="rId16"/>
    <p:sldId id="276" r:id="rId17"/>
    <p:sldId id="351" r:id="rId18"/>
    <p:sldId id="278" r:id="rId19"/>
    <p:sldId id="365" r:id="rId20"/>
    <p:sldId id="293" r:id="rId21"/>
    <p:sldId id="284" r:id="rId22"/>
    <p:sldId id="311" r:id="rId23"/>
    <p:sldId id="312" r:id="rId24"/>
    <p:sldId id="285" r:id="rId25"/>
    <p:sldId id="286" r:id="rId26"/>
    <p:sldId id="289" r:id="rId27"/>
    <p:sldId id="352" r:id="rId28"/>
    <p:sldId id="366" r:id="rId29"/>
    <p:sldId id="353" r:id="rId30"/>
    <p:sldId id="354" r:id="rId31"/>
    <p:sldId id="290" r:id="rId32"/>
    <p:sldId id="300" r:id="rId33"/>
    <p:sldId id="301" r:id="rId34"/>
    <p:sldId id="308" r:id="rId35"/>
    <p:sldId id="302" r:id="rId36"/>
    <p:sldId id="314" r:id="rId37"/>
    <p:sldId id="315" r:id="rId38"/>
    <p:sldId id="306" r:id="rId39"/>
    <p:sldId id="307" r:id="rId40"/>
    <p:sldId id="361" r:id="rId41"/>
    <p:sldId id="362" r:id="rId42"/>
    <p:sldId id="374" r:id="rId43"/>
    <p:sldId id="262" r:id="rId44"/>
    <p:sldId id="367" r:id="rId45"/>
    <p:sldId id="368" r:id="rId46"/>
    <p:sldId id="369" r:id="rId47"/>
    <p:sldId id="264" r:id="rId48"/>
    <p:sldId id="371" r:id="rId49"/>
    <p:sldId id="372" r:id="rId50"/>
    <p:sldId id="359" r:id="rId51"/>
    <p:sldId id="360" r:id="rId52"/>
    <p:sldId id="370" r:id="rId53"/>
    <p:sldId id="265" r:id="rId54"/>
    <p:sldId id="319" r:id="rId55"/>
    <p:sldId id="320" r:id="rId56"/>
    <p:sldId id="322" r:id="rId57"/>
    <p:sldId id="325" r:id="rId58"/>
    <p:sldId id="326" r:id="rId59"/>
    <p:sldId id="327" r:id="rId60"/>
    <p:sldId id="328" r:id="rId61"/>
    <p:sldId id="334" r:id="rId62"/>
    <p:sldId id="335" r:id="rId63"/>
    <p:sldId id="355" r:id="rId64"/>
    <p:sldId id="338" r:id="rId65"/>
    <p:sldId id="356" r:id="rId66"/>
    <p:sldId id="357" r:id="rId67"/>
    <p:sldId id="343" r:id="rId68"/>
    <p:sldId id="344" r:id="rId69"/>
    <p:sldId id="339" r:id="rId70"/>
    <p:sldId id="340" r:id="rId71"/>
    <p:sldId id="349" r:id="rId72"/>
    <p:sldId id="350" r:id="rId73"/>
    <p:sldId id="341" r:id="rId74"/>
    <p:sldId id="336" r:id="rId75"/>
    <p:sldId id="342" r:id="rId76"/>
    <p:sldId id="346" r:id="rId77"/>
    <p:sldId id="347" r:id="rId78"/>
  </p:sldIdLst>
  <p:sldSz cx="9144000" cy="6858000" type="screen4x3"/>
  <p:notesSz cx="7099300" cy="10234613"/>
  <p:defaultTextStyle>
    <a:defPPr>
      <a:defRPr lang="zh-CN"/>
    </a:defPPr>
    <a:lvl1pPr algn="l" rtl="0" fontAlgn="base">
      <a:spcBef>
        <a:spcPct val="0"/>
      </a:spcBef>
      <a:spcAft>
        <a:spcPct val="0"/>
      </a:spcAft>
      <a:defRPr kumimoji="1" sz="24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003366"/>
    <a:srgbClr val="FFBD03"/>
    <a:srgbClr val="DCA200"/>
    <a:srgbClr val="CC9600"/>
    <a:srgbClr val="CC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34576" autoAdjust="0"/>
    <p:restoredTop sz="86445" autoAdjust="0"/>
  </p:normalViewPr>
  <p:slideViewPr>
    <p:cSldViewPr>
      <p:cViewPr varScale="1">
        <p:scale>
          <a:sx n="84" d="100"/>
          <a:sy n="84" d="100"/>
        </p:scale>
        <p:origin x="87" y="60"/>
      </p:cViewPr>
      <p:guideLst>
        <p:guide orient="horz" pos="2160"/>
        <p:guide pos="2880"/>
      </p:guideLst>
    </p:cSldViewPr>
  </p:slideViewPr>
  <p:outlineViewPr>
    <p:cViewPr>
      <p:scale>
        <a:sx n="33" d="100"/>
        <a:sy n="33" d="100"/>
      </p:scale>
      <p:origin x="0" y="4546"/>
    </p:cViewPr>
  </p:outlineViewPr>
  <p:notesTextViewPr>
    <p:cViewPr>
      <p:scale>
        <a:sx n="100" d="100"/>
        <a:sy n="100" d="100"/>
      </p:scale>
      <p:origin x="0" y="0"/>
    </p:cViewPr>
  </p:notesTextViewPr>
  <p:notesViewPr>
    <p:cSldViewPr>
      <p:cViewPr varScale="1">
        <p:scale>
          <a:sx n="54" d="100"/>
          <a:sy n="54" d="100"/>
        </p:scale>
        <p:origin x="-1860" y="-90"/>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076575"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45" tIns="47723" rIns="95445" bIns="47723" numCol="1" anchor="t" anchorCtr="0" compatLnSpc="1">
            <a:prstTxWarp prst="textNoShape">
              <a:avLst/>
            </a:prstTxWarp>
          </a:bodyPr>
          <a:lstStyle>
            <a:lvl1pPr defTabSz="954088">
              <a:defRPr sz="1300"/>
            </a:lvl1pPr>
          </a:lstStyle>
          <a:p>
            <a:pPr>
              <a:defRPr/>
            </a:pPr>
            <a:endParaRPr lang="en-US" altLang="zh-CN"/>
          </a:p>
        </p:txBody>
      </p:sp>
      <p:sp>
        <p:nvSpPr>
          <p:cNvPr id="1027" name="Rectangle 3"/>
          <p:cNvSpPr>
            <a:spLocks noGrp="1" noChangeArrowheads="1"/>
          </p:cNvSpPr>
          <p:nvPr>
            <p:ph type="dt" sz="quarter" idx="1"/>
          </p:nvPr>
        </p:nvSpPr>
        <p:spPr bwMode="auto">
          <a:xfrm>
            <a:off x="4022725" y="0"/>
            <a:ext cx="3076575"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45" tIns="47723" rIns="95445" bIns="47723" numCol="1" anchor="t" anchorCtr="0" compatLnSpc="1">
            <a:prstTxWarp prst="textNoShape">
              <a:avLst/>
            </a:prstTxWarp>
          </a:bodyPr>
          <a:lstStyle>
            <a:lvl1pPr algn="r" defTabSz="954088">
              <a:defRPr sz="1300"/>
            </a:lvl1pPr>
          </a:lstStyle>
          <a:p>
            <a:pPr>
              <a:defRPr/>
            </a:pPr>
            <a:endParaRPr lang="en-US" altLang="zh-CN"/>
          </a:p>
        </p:txBody>
      </p:sp>
    </p:spTree>
    <p:extLst>
      <p:ext uri="{BB962C8B-B14F-4D97-AF65-F5344CB8AC3E}">
        <p14:creationId xmlns:p14="http://schemas.microsoft.com/office/powerpoint/2010/main" val="19746326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76575"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45" tIns="47723" rIns="95445" bIns="47723" numCol="1" anchor="t" anchorCtr="0" compatLnSpc="1">
            <a:prstTxWarp prst="textNoShape">
              <a:avLst/>
            </a:prstTxWarp>
          </a:bodyPr>
          <a:lstStyle>
            <a:lvl1pPr defTabSz="954088">
              <a:defRPr sz="1300">
                <a:latin typeface="Times New Roman" pitchFamily="18" charset="0"/>
              </a:defRPr>
            </a:lvl1pPr>
          </a:lstStyle>
          <a:p>
            <a:pPr>
              <a:defRPr/>
            </a:pPr>
            <a:endParaRPr lang="en-US" altLang="zh-CN"/>
          </a:p>
        </p:txBody>
      </p:sp>
      <p:sp>
        <p:nvSpPr>
          <p:cNvPr id="5123" name="Rectangle 3"/>
          <p:cNvSpPr>
            <a:spLocks noGrp="1" noChangeArrowheads="1"/>
          </p:cNvSpPr>
          <p:nvPr>
            <p:ph type="dt" idx="1"/>
          </p:nvPr>
        </p:nvSpPr>
        <p:spPr bwMode="auto">
          <a:xfrm>
            <a:off x="4022725" y="0"/>
            <a:ext cx="3076575"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45" tIns="47723" rIns="95445" bIns="47723" numCol="1" anchor="t" anchorCtr="0" compatLnSpc="1">
            <a:prstTxWarp prst="textNoShape">
              <a:avLst/>
            </a:prstTxWarp>
          </a:bodyPr>
          <a:lstStyle>
            <a:lvl1pPr algn="r" defTabSz="954088">
              <a:defRPr sz="1300">
                <a:latin typeface="Times New Roman" pitchFamily="18" charset="0"/>
              </a:defRPr>
            </a:lvl1pPr>
          </a:lstStyle>
          <a:p>
            <a:pPr>
              <a:defRPr/>
            </a:pPr>
            <a:endParaRPr lang="en-US" altLang="zh-CN"/>
          </a:p>
        </p:txBody>
      </p:sp>
      <p:sp>
        <p:nvSpPr>
          <p:cNvPr id="81924" name="Rectangle 4"/>
          <p:cNvSpPr>
            <a:spLocks noGrp="1" noRot="1" noChangeAspect="1" noChangeArrowheads="1" noTextEdit="1"/>
          </p:cNvSpPr>
          <p:nvPr>
            <p:ph type="sldImg" idx="2"/>
          </p:nvPr>
        </p:nvSpPr>
        <p:spPr bwMode="auto">
          <a:xfrm>
            <a:off x="990600" y="766763"/>
            <a:ext cx="5119688" cy="384016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47738" y="4860925"/>
            <a:ext cx="5203825" cy="460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45" tIns="47723" rIns="95445" bIns="47723"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9721850"/>
            <a:ext cx="3076575"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45" tIns="47723" rIns="95445" bIns="47723" numCol="1" anchor="b" anchorCtr="0" compatLnSpc="1">
            <a:prstTxWarp prst="textNoShape">
              <a:avLst/>
            </a:prstTxWarp>
          </a:bodyPr>
          <a:lstStyle>
            <a:lvl1pPr defTabSz="954088">
              <a:defRPr sz="1300">
                <a:latin typeface="Times New Roman" pitchFamily="18" charset="0"/>
              </a:defRPr>
            </a:lvl1pPr>
          </a:lstStyle>
          <a:p>
            <a:pPr>
              <a:defRPr/>
            </a:pPr>
            <a:endParaRPr lang="en-US" altLang="zh-CN"/>
          </a:p>
        </p:txBody>
      </p:sp>
      <p:sp>
        <p:nvSpPr>
          <p:cNvPr id="5127" name="Rectangle 7"/>
          <p:cNvSpPr>
            <a:spLocks noGrp="1" noChangeArrowheads="1"/>
          </p:cNvSpPr>
          <p:nvPr>
            <p:ph type="sldNum" sz="quarter" idx="5"/>
          </p:nvPr>
        </p:nvSpPr>
        <p:spPr bwMode="auto">
          <a:xfrm>
            <a:off x="4022725" y="9721850"/>
            <a:ext cx="3076575"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45" tIns="47723" rIns="95445" bIns="47723" numCol="1" anchor="b" anchorCtr="0" compatLnSpc="1">
            <a:prstTxWarp prst="textNoShape">
              <a:avLst/>
            </a:prstTxWarp>
          </a:bodyPr>
          <a:lstStyle>
            <a:lvl1pPr algn="r" defTabSz="954088">
              <a:defRPr sz="1300">
                <a:latin typeface="Times New Roman" pitchFamily="18" charset="0"/>
              </a:defRPr>
            </a:lvl1pPr>
          </a:lstStyle>
          <a:p>
            <a:pPr>
              <a:defRPr/>
            </a:pPr>
            <a:fld id="{62E626A3-38DF-48DC-B259-04849583E618}" type="slidenum">
              <a:rPr lang="en-US" altLang="zh-CN"/>
              <a:pPr>
                <a:defRPr/>
              </a:pPr>
              <a:t>‹#›</a:t>
            </a:fld>
            <a:endParaRPr lang="en-US" altLang="zh-CN"/>
          </a:p>
        </p:txBody>
      </p:sp>
    </p:spTree>
    <p:extLst>
      <p:ext uri="{BB962C8B-B14F-4D97-AF65-F5344CB8AC3E}">
        <p14:creationId xmlns:p14="http://schemas.microsoft.com/office/powerpoint/2010/main" val="21068439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1044" descr="bar_2"/>
          <p:cNvPicPr>
            <a:picLocks noChangeArrowheads="1" noCrop="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09575" y="1447800"/>
            <a:ext cx="8277225"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6" name="Rectangle 1036"/>
          <p:cNvSpPr>
            <a:spLocks noGrp="1" noChangeArrowheads="1"/>
          </p:cNvSpPr>
          <p:nvPr>
            <p:ph type="ctrTitle"/>
          </p:nvPr>
        </p:nvSpPr>
        <p:spPr>
          <a:xfrm>
            <a:off x="990600" y="152400"/>
            <a:ext cx="7772400" cy="1143000"/>
          </a:xfrm>
        </p:spPr>
        <p:txBody>
          <a:bodyPr/>
          <a:lstStyle>
            <a:lvl1pPr>
              <a:defRPr sz="4800" b="0"/>
            </a:lvl1pPr>
          </a:lstStyle>
          <a:p>
            <a:pPr lvl="0"/>
            <a:r>
              <a:rPr lang="zh-CN" altLang="en-US" noProof="0" smtClean="0"/>
              <a:t>单击此处编辑母版标题样式</a:t>
            </a:r>
          </a:p>
        </p:txBody>
      </p:sp>
      <p:sp>
        <p:nvSpPr>
          <p:cNvPr id="11277" name="Rectangle 1037"/>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5" name="Rectangle 1038"/>
          <p:cNvSpPr>
            <a:spLocks noGrp="1" noChangeArrowheads="1"/>
          </p:cNvSpPr>
          <p:nvPr>
            <p:ph type="dt" sz="half" idx="10"/>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solidFill>
                  <a:schemeClr val="bg2"/>
                </a:solidFill>
              </a:defRPr>
            </a:lvl1pPr>
          </a:lstStyle>
          <a:p>
            <a:pPr>
              <a:defRPr/>
            </a:pPr>
            <a:endParaRPr lang="en-US" altLang="zh-CN"/>
          </a:p>
        </p:txBody>
      </p:sp>
      <p:sp>
        <p:nvSpPr>
          <p:cNvPr id="6" name="Rectangle 1039"/>
          <p:cNvSpPr>
            <a:spLocks noGrp="1" noChangeArrowheads="1"/>
          </p:cNvSpPr>
          <p:nvPr>
            <p:ph type="ftr" sz="quarter" idx="11"/>
          </p:nvPr>
        </p:nvSpPr>
        <p:spPr bwMode="auto">
          <a:xfrm>
            <a:off x="34290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a:solidFill>
                  <a:schemeClr val="bg2"/>
                </a:solidFill>
              </a:defRPr>
            </a:lvl1pPr>
          </a:lstStyle>
          <a:p>
            <a:pPr>
              <a:defRPr/>
            </a:pPr>
            <a:r>
              <a:rPr lang="en-US" altLang="zh-CN"/>
              <a:t>1</a:t>
            </a:r>
          </a:p>
        </p:txBody>
      </p:sp>
      <p:sp>
        <p:nvSpPr>
          <p:cNvPr id="7" name="Rectangle 1040"/>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7329F8E7-6B2E-49F3-9ED5-0C2781E09F0E}" type="slidenum">
              <a:rPr lang="en-US" altLang="zh-CN"/>
              <a:pPr>
                <a:defRPr/>
              </a:pPr>
              <a:t>‹#›</a:t>
            </a:fld>
            <a:endParaRPr lang="en-US" altLang="zh-CN"/>
          </a:p>
        </p:txBody>
      </p:sp>
    </p:spTree>
    <p:extLst>
      <p:ext uri="{BB962C8B-B14F-4D97-AF65-F5344CB8AC3E}">
        <p14:creationId xmlns:p14="http://schemas.microsoft.com/office/powerpoint/2010/main" val="2985618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911FF459-4D19-44D5-A615-30416663A23C}" type="slidenum">
              <a:rPr lang="en-US" altLang="zh-CN"/>
              <a:pPr>
                <a:defRPr/>
              </a:pPr>
              <a:t>‹#›</a:t>
            </a:fld>
            <a:endParaRPr lang="en-US" altLang="zh-CN"/>
          </a:p>
        </p:txBody>
      </p:sp>
    </p:spTree>
    <p:extLst>
      <p:ext uri="{BB962C8B-B14F-4D97-AF65-F5344CB8AC3E}">
        <p14:creationId xmlns:p14="http://schemas.microsoft.com/office/powerpoint/2010/main" val="3265868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07213" y="76200"/>
            <a:ext cx="2047875" cy="60563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62000" y="76200"/>
            <a:ext cx="5992813" cy="60563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EDC15128-1AE4-455C-A68A-42F6D40722D8}" type="slidenum">
              <a:rPr lang="en-US" altLang="zh-CN"/>
              <a:pPr>
                <a:defRPr/>
              </a:pPr>
              <a:t>‹#›</a:t>
            </a:fld>
            <a:endParaRPr lang="en-US" altLang="zh-CN"/>
          </a:p>
        </p:txBody>
      </p:sp>
    </p:spTree>
    <p:extLst>
      <p:ext uri="{BB962C8B-B14F-4D97-AF65-F5344CB8AC3E}">
        <p14:creationId xmlns:p14="http://schemas.microsoft.com/office/powerpoint/2010/main" val="2126364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62000" y="76200"/>
            <a:ext cx="7793038" cy="6858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182688" y="2017713"/>
            <a:ext cx="7772400" cy="4114800"/>
          </a:xfrm>
        </p:spPr>
        <p:txBody>
          <a:bodyPr/>
          <a:lstStyle/>
          <a:p>
            <a:pPr lvl="0"/>
            <a:endParaRPr lang="zh-CN" altLang="en-US" noProof="0" smtClean="0"/>
          </a:p>
        </p:txBody>
      </p:sp>
      <p:sp>
        <p:nvSpPr>
          <p:cNvPr id="4" name="Rectangle 13"/>
          <p:cNvSpPr>
            <a:spLocks noGrp="1" noChangeArrowheads="1"/>
          </p:cNvSpPr>
          <p:nvPr>
            <p:ph type="sldNum" sz="quarter" idx="10"/>
          </p:nvPr>
        </p:nvSpPr>
        <p:spPr>
          <a:ln/>
        </p:spPr>
        <p:txBody>
          <a:bodyPr/>
          <a:lstStyle>
            <a:lvl1pPr>
              <a:defRPr/>
            </a:lvl1pPr>
          </a:lstStyle>
          <a:p>
            <a:pPr>
              <a:defRPr/>
            </a:pPr>
            <a:fld id="{6FD54E26-582F-4882-B8B1-A7C618428913}" type="slidenum">
              <a:rPr lang="en-US" altLang="zh-CN"/>
              <a:pPr>
                <a:defRPr/>
              </a:pPr>
              <a:t>‹#›</a:t>
            </a:fld>
            <a:endParaRPr lang="en-US" altLang="zh-CN"/>
          </a:p>
        </p:txBody>
      </p:sp>
    </p:spTree>
    <p:extLst>
      <p:ext uri="{BB962C8B-B14F-4D97-AF65-F5344CB8AC3E}">
        <p14:creationId xmlns:p14="http://schemas.microsoft.com/office/powerpoint/2010/main" val="1554462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65F9065C-2782-4D33-8936-1DB01A0EA4E1}" type="slidenum">
              <a:rPr lang="en-US" altLang="zh-CN"/>
              <a:pPr>
                <a:defRPr/>
              </a:pPr>
              <a:t>‹#›</a:t>
            </a:fld>
            <a:endParaRPr lang="en-US" altLang="zh-CN"/>
          </a:p>
        </p:txBody>
      </p:sp>
    </p:spTree>
    <p:extLst>
      <p:ext uri="{BB962C8B-B14F-4D97-AF65-F5344CB8AC3E}">
        <p14:creationId xmlns:p14="http://schemas.microsoft.com/office/powerpoint/2010/main" val="2766562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3"/>
          <p:cNvSpPr>
            <a:spLocks noGrp="1" noChangeArrowheads="1"/>
          </p:cNvSpPr>
          <p:nvPr>
            <p:ph type="sldNum" sz="quarter" idx="10"/>
          </p:nvPr>
        </p:nvSpPr>
        <p:spPr>
          <a:ln/>
        </p:spPr>
        <p:txBody>
          <a:bodyPr/>
          <a:lstStyle>
            <a:lvl1pPr>
              <a:defRPr/>
            </a:lvl1pPr>
          </a:lstStyle>
          <a:p>
            <a:pPr>
              <a:defRPr/>
            </a:pPr>
            <a:fld id="{960720FD-C0DC-4DB9-8F97-49ECF879B4ED}" type="slidenum">
              <a:rPr lang="en-US" altLang="zh-CN"/>
              <a:pPr>
                <a:defRPr/>
              </a:pPr>
              <a:t>‹#›</a:t>
            </a:fld>
            <a:endParaRPr lang="en-US" altLang="zh-CN"/>
          </a:p>
        </p:txBody>
      </p:sp>
    </p:spTree>
    <p:extLst>
      <p:ext uri="{BB962C8B-B14F-4D97-AF65-F5344CB8AC3E}">
        <p14:creationId xmlns:p14="http://schemas.microsoft.com/office/powerpoint/2010/main" val="2118687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3"/>
          <p:cNvSpPr>
            <a:spLocks noGrp="1" noChangeArrowheads="1"/>
          </p:cNvSpPr>
          <p:nvPr>
            <p:ph type="sldNum" sz="quarter" idx="10"/>
          </p:nvPr>
        </p:nvSpPr>
        <p:spPr>
          <a:ln/>
        </p:spPr>
        <p:txBody>
          <a:bodyPr/>
          <a:lstStyle>
            <a:lvl1pPr>
              <a:defRPr/>
            </a:lvl1pPr>
          </a:lstStyle>
          <a:p>
            <a:pPr>
              <a:defRPr/>
            </a:pPr>
            <a:fld id="{C5F968D7-D104-4E2B-B4E4-8039A10C9541}" type="slidenum">
              <a:rPr lang="en-US" altLang="zh-CN"/>
              <a:pPr>
                <a:defRPr/>
              </a:pPr>
              <a:t>‹#›</a:t>
            </a:fld>
            <a:endParaRPr lang="en-US" altLang="zh-CN"/>
          </a:p>
        </p:txBody>
      </p:sp>
    </p:spTree>
    <p:extLst>
      <p:ext uri="{BB962C8B-B14F-4D97-AF65-F5344CB8AC3E}">
        <p14:creationId xmlns:p14="http://schemas.microsoft.com/office/powerpoint/2010/main" val="2525292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3"/>
          <p:cNvSpPr>
            <a:spLocks noGrp="1" noChangeArrowheads="1"/>
          </p:cNvSpPr>
          <p:nvPr>
            <p:ph type="sldNum" sz="quarter" idx="10"/>
          </p:nvPr>
        </p:nvSpPr>
        <p:spPr>
          <a:ln/>
        </p:spPr>
        <p:txBody>
          <a:bodyPr/>
          <a:lstStyle>
            <a:lvl1pPr>
              <a:defRPr/>
            </a:lvl1pPr>
          </a:lstStyle>
          <a:p>
            <a:pPr>
              <a:defRPr/>
            </a:pPr>
            <a:fld id="{5E9D84F5-6C29-443B-8C2B-59AFE45C684D}" type="slidenum">
              <a:rPr lang="en-US" altLang="zh-CN"/>
              <a:pPr>
                <a:defRPr/>
              </a:pPr>
              <a:t>‹#›</a:t>
            </a:fld>
            <a:endParaRPr lang="en-US" altLang="zh-CN"/>
          </a:p>
        </p:txBody>
      </p:sp>
    </p:spTree>
    <p:extLst>
      <p:ext uri="{BB962C8B-B14F-4D97-AF65-F5344CB8AC3E}">
        <p14:creationId xmlns:p14="http://schemas.microsoft.com/office/powerpoint/2010/main" val="1899991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3"/>
          <p:cNvSpPr>
            <a:spLocks noGrp="1" noChangeArrowheads="1"/>
          </p:cNvSpPr>
          <p:nvPr>
            <p:ph type="sldNum" sz="quarter" idx="10"/>
          </p:nvPr>
        </p:nvSpPr>
        <p:spPr>
          <a:ln/>
        </p:spPr>
        <p:txBody>
          <a:bodyPr/>
          <a:lstStyle>
            <a:lvl1pPr>
              <a:defRPr/>
            </a:lvl1pPr>
          </a:lstStyle>
          <a:p>
            <a:pPr>
              <a:defRPr/>
            </a:pPr>
            <a:fld id="{ABBD4936-590E-4B92-B12E-F7B8B86190C5}" type="slidenum">
              <a:rPr lang="en-US" altLang="zh-CN"/>
              <a:pPr>
                <a:defRPr/>
              </a:pPr>
              <a:t>‹#›</a:t>
            </a:fld>
            <a:endParaRPr lang="en-US" altLang="zh-CN"/>
          </a:p>
        </p:txBody>
      </p:sp>
    </p:spTree>
    <p:extLst>
      <p:ext uri="{BB962C8B-B14F-4D97-AF65-F5344CB8AC3E}">
        <p14:creationId xmlns:p14="http://schemas.microsoft.com/office/powerpoint/2010/main" val="756716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3D6C1AA2-AC21-4D38-B9D8-6D7264E968DA}" type="slidenum">
              <a:rPr lang="en-US" altLang="zh-CN"/>
              <a:pPr>
                <a:defRPr/>
              </a:pPr>
              <a:t>‹#›</a:t>
            </a:fld>
            <a:endParaRPr lang="en-US" altLang="zh-CN"/>
          </a:p>
        </p:txBody>
      </p:sp>
    </p:spTree>
    <p:extLst>
      <p:ext uri="{BB962C8B-B14F-4D97-AF65-F5344CB8AC3E}">
        <p14:creationId xmlns:p14="http://schemas.microsoft.com/office/powerpoint/2010/main" val="406161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B088302A-4B21-4EF5-B43B-BE9B0C22F50D}" type="slidenum">
              <a:rPr lang="en-US" altLang="zh-CN"/>
              <a:pPr>
                <a:defRPr/>
              </a:pPr>
              <a:t>‹#›</a:t>
            </a:fld>
            <a:endParaRPr lang="en-US" altLang="zh-CN"/>
          </a:p>
        </p:txBody>
      </p:sp>
    </p:spTree>
    <p:extLst>
      <p:ext uri="{BB962C8B-B14F-4D97-AF65-F5344CB8AC3E}">
        <p14:creationId xmlns:p14="http://schemas.microsoft.com/office/powerpoint/2010/main" val="3496147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12B29674-3854-4C27-910F-8C41DE1B4788}" type="slidenum">
              <a:rPr lang="en-US" altLang="zh-CN"/>
              <a:pPr>
                <a:defRPr/>
              </a:pPr>
              <a:t>‹#›</a:t>
            </a:fld>
            <a:endParaRPr lang="en-US" altLang="zh-CN"/>
          </a:p>
        </p:txBody>
      </p:sp>
    </p:spTree>
    <p:extLst>
      <p:ext uri="{BB962C8B-B14F-4D97-AF65-F5344CB8AC3E}">
        <p14:creationId xmlns:p14="http://schemas.microsoft.com/office/powerpoint/2010/main" val="1086368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762000" y="76200"/>
            <a:ext cx="7793038"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53" name="Rectangle 13"/>
          <p:cNvSpPr>
            <a:spLocks noGrp="1" noChangeArrowheads="1"/>
          </p:cNvSpPr>
          <p:nvPr>
            <p:ph type="sldNum" sz="quarter" idx="4"/>
          </p:nvPr>
        </p:nvSpPr>
        <p:spPr bwMode="auto">
          <a:xfrm>
            <a:off x="8534400" y="63246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pPr>
              <a:defRPr/>
            </a:pPr>
            <a:fld id="{99034594-0E87-41BD-A2D5-8480E9C9E29F}" type="slidenum">
              <a:rPr lang="en-US" altLang="zh-CN"/>
              <a:pPr>
                <a:defRPr/>
              </a:pPr>
              <a:t>‹#›</a:t>
            </a:fld>
            <a:endParaRPr lang="en-US" altLang="zh-CN"/>
          </a:p>
        </p:txBody>
      </p:sp>
      <p:pic>
        <p:nvPicPr>
          <p:cNvPr id="1029" name="Picture 17" descr="bar_2"/>
          <p:cNvPicPr>
            <a:picLocks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638175" y="685800"/>
            <a:ext cx="8277225"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7"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dt="0"/>
  <p:txStyles>
    <p:title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itchFamily="34" charset="0"/>
          <a:ea typeface="隶书" pitchFamily="49" charset="-122"/>
        </a:defRPr>
      </a:lvl2pPr>
      <a:lvl3pPr algn="l" rtl="0" eaLnBrk="0" fontAlgn="base" hangingPunct="0">
        <a:spcBef>
          <a:spcPct val="0"/>
        </a:spcBef>
        <a:spcAft>
          <a:spcPct val="0"/>
        </a:spcAft>
        <a:defRPr kumimoji="1" sz="4400" b="1">
          <a:solidFill>
            <a:schemeClr val="tx2"/>
          </a:solidFill>
          <a:latin typeface="Tahoma" pitchFamily="34" charset="0"/>
          <a:ea typeface="隶书" pitchFamily="49" charset="-122"/>
        </a:defRPr>
      </a:lvl3pPr>
      <a:lvl4pPr algn="l" rtl="0" eaLnBrk="0" fontAlgn="base" hangingPunct="0">
        <a:spcBef>
          <a:spcPct val="0"/>
        </a:spcBef>
        <a:spcAft>
          <a:spcPct val="0"/>
        </a:spcAft>
        <a:defRPr kumimoji="1" sz="4400" b="1">
          <a:solidFill>
            <a:schemeClr val="tx2"/>
          </a:solidFill>
          <a:latin typeface="Tahoma" pitchFamily="34" charset="0"/>
          <a:ea typeface="隶书" pitchFamily="49" charset="-122"/>
        </a:defRPr>
      </a:lvl4pPr>
      <a:lvl5pPr algn="l" rtl="0" eaLnBrk="0" fontAlgn="base" hangingPunct="0">
        <a:spcBef>
          <a:spcPct val="0"/>
        </a:spcBef>
        <a:spcAft>
          <a:spcPct val="0"/>
        </a:spcAft>
        <a:defRPr kumimoji="1" sz="4400" b="1">
          <a:solidFill>
            <a:schemeClr val="tx2"/>
          </a:solidFill>
          <a:latin typeface="Tahoma" pitchFamily="34" charset="0"/>
          <a:ea typeface="隶书" pitchFamily="49" charset="-122"/>
        </a:defRPr>
      </a:lvl5pPr>
      <a:lvl6pPr marL="457200" algn="l" rtl="0" fontAlgn="base">
        <a:spcBef>
          <a:spcPct val="0"/>
        </a:spcBef>
        <a:spcAft>
          <a:spcPct val="0"/>
        </a:spcAft>
        <a:defRPr kumimoji="1" sz="4400" b="1">
          <a:solidFill>
            <a:schemeClr val="tx2"/>
          </a:solidFill>
          <a:latin typeface="Tahoma" pitchFamily="34" charset="0"/>
          <a:ea typeface="隶书" pitchFamily="49" charset="-122"/>
        </a:defRPr>
      </a:lvl6pPr>
      <a:lvl7pPr marL="914400" algn="l" rtl="0" fontAlgn="base">
        <a:spcBef>
          <a:spcPct val="0"/>
        </a:spcBef>
        <a:spcAft>
          <a:spcPct val="0"/>
        </a:spcAft>
        <a:defRPr kumimoji="1" sz="4400" b="1">
          <a:solidFill>
            <a:schemeClr val="tx2"/>
          </a:solidFill>
          <a:latin typeface="Tahoma" pitchFamily="34" charset="0"/>
          <a:ea typeface="隶书" pitchFamily="49" charset="-122"/>
        </a:defRPr>
      </a:lvl7pPr>
      <a:lvl8pPr marL="1371600" algn="l" rtl="0" fontAlgn="base">
        <a:spcBef>
          <a:spcPct val="0"/>
        </a:spcBef>
        <a:spcAft>
          <a:spcPct val="0"/>
        </a:spcAft>
        <a:defRPr kumimoji="1" sz="4400" b="1">
          <a:solidFill>
            <a:schemeClr val="tx2"/>
          </a:solidFill>
          <a:latin typeface="Tahoma" pitchFamily="34" charset="0"/>
          <a:ea typeface="隶书" pitchFamily="49" charset="-122"/>
        </a:defRPr>
      </a:lvl8pPr>
      <a:lvl9pPr marL="1828800" algn="l" rtl="0" fontAlgn="base">
        <a:spcBef>
          <a:spcPct val="0"/>
        </a:spcBef>
        <a:spcAft>
          <a:spcPct val="0"/>
        </a:spcAft>
        <a:defRPr kumimoji="1" sz="4400" b="1">
          <a:solidFill>
            <a:schemeClr val="tx2"/>
          </a:solidFill>
          <a:latin typeface="Tahoma" pitchFamily="34" charset="0"/>
          <a:ea typeface="隶书"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54.xml"/><Relationship Id="rId2" Type="http://schemas.openxmlformats.org/officeDocument/2006/relationships/image" Target="../media/image5.gif"/><Relationship Id="rId1" Type="http://schemas.openxmlformats.org/officeDocument/2006/relationships/slideLayout" Target="../slideLayouts/slideLayout1.xml"/><Relationship Id="rId6" Type="http://schemas.openxmlformats.org/officeDocument/2006/relationships/slide" Target="slide43.xml"/><Relationship Id="rId5" Type="http://schemas.openxmlformats.org/officeDocument/2006/relationships/slide" Target="slide40.xml"/><Relationship Id="rId4" Type="http://schemas.openxmlformats.org/officeDocument/2006/relationships/slide" Target="slide32.xml"/></Relationships>
</file>

<file path=ppt/slides/_rels/slide3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7.gif"/><Relationship Id="rId1" Type="http://schemas.openxmlformats.org/officeDocument/2006/relationships/slideLayout" Target="../slideLayouts/slideLayout7.xml"/><Relationship Id="rId4" Type="http://schemas.openxmlformats.org/officeDocument/2006/relationships/image" Target="../media/image9.gif"/></Relationships>
</file>

<file path=ppt/slides/_rels/slide3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8.gif"/><Relationship Id="rId1" Type="http://schemas.openxmlformats.org/officeDocument/2006/relationships/slideLayout" Target="../slideLayouts/slideLayout7.xml"/><Relationship Id="rId4" Type="http://schemas.openxmlformats.org/officeDocument/2006/relationships/image" Target="../media/image9.gif"/></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 Target="slide60.xml"/><Relationship Id="rId7" Type="http://schemas.openxmlformats.org/officeDocument/2006/relationships/image" Target="../media/image9.gif"/><Relationship Id="rId2" Type="http://schemas.openxmlformats.org/officeDocument/2006/relationships/slide" Target="slide55.xml"/><Relationship Id="rId1" Type="http://schemas.openxmlformats.org/officeDocument/2006/relationships/slideLayout" Target="../slideLayouts/slideLayout7.xml"/><Relationship Id="rId6" Type="http://schemas.openxmlformats.org/officeDocument/2006/relationships/slide" Target="slide3.xml"/><Relationship Id="rId5" Type="http://schemas.openxmlformats.org/officeDocument/2006/relationships/slide" Target="slide73.xml"/><Relationship Id="rId4" Type="http://schemas.openxmlformats.org/officeDocument/2006/relationships/slide" Target="slide69.xml"/></Relationships>
</file>

<file path=ppt/slides/_rels/slide5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slide" Target="slide5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slide" Target="slide54.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slide" Target="slide54.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 Id="rId4" Type="http://schemas.openxmlformats.org/officeDocument/2006/relationships/image" Target="../media/image6.gif"/></Relationships>
</file>

<file path=ppt/slides/_rels/slide7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image" Target="../media/image8.gif"/><Relationship Id="rId1" Type="http://schemas.openxmlformats.org/officeDocument/2006/relationships/slideLayout" Target="../slideLayouts/slideLayout2.xml"/><Relationship Id="rId4" Type="http://schemas.openxmlformats.org/officeDocument/2006/relationships/image" Target="../media/image12.gif"/></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91D4F720-F6F3-4BAD-85CB-0E846BCC9503}" type="slidenum">
              <a:rPr kumimoji="0" lang="en-US" altLang="zh-CN" sz="1400" smtClean="0"/>
              <a:pPr eaLnBrk="1" hangingPunct="1"/>
              <a:t>1</a:t>
            </a:fld>
            <a:endParaRPr kumimoji="0" lang="en-US" altLang="zh-CN" sz="1400" smtClean="0"/>
          </a:p>
        </p:txBody>
      </p:sp>
      <p:sp>
        <p:nvSpPr>
          <p:cNvPr id="3075" name="Rectangle 2"/>
          <p:cNvSpPr>
            <a:spLocks noGrp="1" noChangeArrowheads="1"/>
          </p:cNvSpPr>
          <p:nvPr>
            <p:ph type="title"/>
          </p:nvPr>
        </p:nvSpPr>
        <p:spPr/>
        <p:txBody>
          <a:bodyPr/>
          <a:lstStyle/>
          <a:p>
            <a:pPr eaLnBrk="1" hangingPunct="1"/>
            <a:r>
              <a:rPr lang="en-US" altLang="zh-CN" sz="4800" dirty="0" smtClean="0">
                <a:latin typeface="Times New Roman" pitchFamily="18" charset="0"/>
                <a:ea typeface="宋体" pitchFamily="2" charset="-122"/>
              </a:rPr>
              <a:t>Steps of Database Design</a:t>
            </a:r>
          </a:p>
        </p:txBody>
      </p:sp>
      <p:sp>
        <p:nvSpPr>
          <p:cNvPr id="140293" name="Text Box 5"/>
          <p:cNvSpPr txBox="1">
            <a:spLocks noChangeArrowheads="1"/>
          </p:cNvSpPr>
          <p:nvPr/>
        </p:nvSpPr>
        <p:spPr bwMode="auto">
          <a:xfrm>
            <a:off x="539750" y="765175"/>
            <a:ext cx="8221663" cy="600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ahoma" pitchFamily="34" charset="0"/>
                <a:ea typeface="宋体" pitchFamily="2" charset="-122"/>
              </a:defRPr>
            </a:lvl1pPr>
            <a:lvl2pPr marL="914400" indent="-45720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spcBef>
                <a:spcPct val="20000"/>
              </a:spcBef>
              <a:buClr>
                <a:schemeClr val="tx2"/>
              </a:buClr>
              <a:buFont typeface="Wingdings" pitchFamily="2" charset="2"/>
              <a:buAutoNum type="arabicParenR"/>
            </a:pPr>
            <a:r>
              <a:rPr lang="en-US" altLang="zh-CN" b="1" u="sng">
                <a:solidFill>
                  <a:srgbClr val="FF3399"/>
                </a:solidFill>
                <a:latin typeface="Arial Narrow" pitchFamily="34" charset="0"/>
              </a:rPr>
              <a:t>Requirment analysis</a:t>
            </a:r>
          </a:p>
          <a:p>
            <a:pPr lvl="1">
              <a:spcBef>
                <a:spcPct val="20000"/>
              </a:spcBef>
              <a:buClr>
                <a:srgbClr val="CC6600"/>
              </a:buClr>
              <a:buFont typeface="Wingdings" pitchFamily="2" charset="2"/>
              <a:buChar char="§"/>
            </a:pPr>
            <a:r>
              <a:rPr lang="en-US" altLang="zh-CN">
                <a:solidFill>
                  <a:srgbClr val="000000"/>
                </a:solidFill>
                <a:latin typeface="Arial Narrow" pitchFamily="34" charset="0"/>
              </a:rPr>
              <a:t>What data, applications, and operations needed</a:t>
            </a:r>
          </a:p>
          <a:p>
            <a:pPr>
              <a:spcBef>
                <a:spcPct val="20000"/>
              </a:spcBef>
              <a:buClr>
                <a:schemeClr val="tx2"/>
              </a:buClr>
              <a:buFont typeface="Wingdings" pitchFamily="2" charset="2"/>
              <a:buAutoNum type="arabicParenR"/>
            </a:pPr>
            <a:r>
              <a:rPr lang="en-US" altLang="zh-CN" b="1" u="sng">
                <a:solidFill>
                  <a:srgbClr val="FF3399"/>
                </a:solidFill>
                <a:latin typeface="Arial Narrow" pitchFamily="34" charset="0"/>
              </a:rPr>
              <a:t>Conceptual database design</a:t>
            </a:r>
            <a:r>
              <a:rPr lang="en-US" altLang="zh-CN">
                <a:solidFill>
                  <a:srgbClr val="FF3399"/>
                </a:solidFill>
                <a:latin typeface="Arial Narrow" pitchFamily="34" charset="0"/>
              </a:rPr>
              <a:t>    ★</a:t>
            </a:r>
          </a:p>
          <a:p>
            <a:pPr lvl="1">
              <a:spcBef>
                <a:spcPct val="20000"/>
              </a:spcBef>
              <a:buClr>
                <a:srgbClr val="CC6600"/>
              </a:buClr>
              <a:buFont typeface="Wingdings" pitchFamily="2" charset="2"/>
              <a:buChar char="§"/>
            </a:pPr>
            <a:r>
              <a:rPr lang="en-US" altLang="zh-CN">
                <a:solidFill>
                  <a:srgbClr val="000000"/>
                </a:solidFill>
                <a:latin typeface="Arial Narrow" pitchFamily="34" charset="0"/>
              </a:rPr>
              <a:t>A high-level description of data, constraints using </a:t>
            </a:r>
            <a:r>
              <a:rPr lang="en-US" altLang="zh-CN" b="1">
                <a:solidFill>
                  <a:srgbClr val="FF3399"/>
                </a:solidFill>
                <a:latin typeface="Arial Narrow" pitchFamily="34" charset="0"/>
              </a:rPr>
              <a:t>E-R model</a:t>
            </a:r>
            <a:r>
              <a:rPr lang="en-US" altLang="zh-CN">
                <a:solidFill>
                  <a:srgbClr val="000000"/>
                </a:solidFill>
                <a:latin typeface="Arial Narrow" pitchFamily="34" charset="0"/>
              </a:rPr>
              <a:t> or a similar high level data model</a:t>
            </a:r>
          </a:p>
          <a:p>
            <a:pPr>
              <a:spcBef>
                <a:spcPct val="20000"/>
              </a:spcBef>
              <a:buClr>
                <a:schemeClr val="tx2"/>
              </a:buClr>
              <a:buFont typeface="Wingdings" pitchFamily="2" charset="2"/>
              <a:buAutoNum type="arabicParenR"/>
            </a:pPr>
            <a:r>
              <a:rPr lang="en-US" altLang="zh-CN" b="1" u="sng">
                <a:solidFill>
                  <a:srgbClr val="FF3399"/>
                </a:solidFill>
                <a:latin typeface="Arial Narrow" pitchFamily="34" charset="0"/>
              </a:rPr>
              <a:t>Logical database design</a:t>
            </a:r>
            <a:endParaRPr lang="en-US" altLang="zh-CN">
              <a:solidFill>
                <a:srgbClr val="CCCC00"/>
              </a:solidFill>
              <a:latin typeface="Arial Narrow" pitchFamily="34" charset="0"/>
            </a:endParaRPr>
          </a:p>
          <a:p>
            <a:pPr lvl="1">
              <a:spcBef>
                <a:spcPct val="20000"/>
              </a:spcBef>
              <a:buClr>
                <a:srgbClr val="CC6600"/>
              </a:buClr>
              <a:buFont typeface="Wingdings" pitchFamily="2" charset="2"/>
              <a:buChar char="§"/>
            </a:pPr>
            <a:r>
              <a:rPr lang="en-US" altLang="zh-CN">
                <a:solidFill>
                  <a:srgbClr val="000000"/>
                </a:solidFill>
                <a:latin typeface="Arial Narrow" pitchFamily="34" charset="0"/>
              </a:rPr>
              <a:t>Convert the conceptual design into a DB schema</a:t>
            </a:r>
          </a:p>
          <a:p>
            <a:pPr>
              <a:spcBef>
                <a:spcPct val="20000"/>
              </a:spcBef>
              <a:buClr>
                <a:schemeClr val="tx2"/>
              </a:buClr>
              <a:buFont typeface="Wingdings" pitchFamily="2" charset="2"/>
              <a:buAutoNum type="arabicParenR"/>
            </a:pPr>
            <a:r>
              <a:rPr lang="en-US" altLang="zh-CN" b="1" u="sng">
                <a:solidFill>
                  <a:srgbClr val="FF3399"/>
                </a:solidFill>
                <a:latin typeface="Arial Narrow" pitchFamily="34" charset="0"/>
              </a:rPr>
              <a:t>Schema refinement</a:t>
            </a:r>
          </a:p>
          <a:p>
            <a:pPr lvl="1">
              <a:spcBef>
                <a:spcPct val="20000"/>
              </a:spcBef>
              <a:buClr>
                <a:srgbClr val="CC6600"/>
              </a:buClr>
              <a:buFont typeface="Wingdings" pitchFamily="2" charset="2"/>
              <a:buChar char="§"/>
            </a:pPr>
            <a:r>
              <a:rPr lang="en-US" altLang="zh-CN">
                <a:solidFill>
                  <a:srgbClr val="000000"/>
                </a:solidFill>
                <a:latin typeface="Arial Narrow" pitchFamily="34" charset="0"/>
              </a:rPr>
              <a:t>Normalization of relations: Check relational schema for redundancies and related anomalies.</a:t>
            </a:r>
          </a:p>
          <a:p>
            <a:pPr>
              <a:spcBef>
                <a:spcPct val="20000"/>
              </a:spcBef>
              <a:buClr>
                <a:schemeClr val="tx2"/>
              </a:buClr>
              <a:buFont typeface="Wingdings" pitchFamily="2" charset="2"/>
              <a:buAutoNum type="arabicParenR" startAt="5"/>
            </a:pPr>
            <a:r>
              <a:rPr lang="en-US" altLang="zh-CN" b="1" u="sng">
                <a:solidFill>
                  <a:srgbClr val="FF3399"/>
                </a:solidFill>
                <a:latin typeface="Arial Narrow" pitchFamily="34" charset="0"/>
              </a:rPr>
              <a:t>Physical database design</a:t>
            </a:r>
            <a:endParaRPr lang="en-US" altLang="zh-CN">
              <a:solidFill>
                <a:srgbClr val="CCCC00"/>
              </a:solidFill>
              <a:latin typeface="Arial Narrow" pitchFamily="34" charset="0"/>
            </a:endParaRPr>
          </a:p>
          <a:p>
            <a:pPr lvl="1">
              <a:spcBef>
                <a:spcPct val="20000"/>
              </a:spcBef>
              <a:buClr>
                <a:srgbClr val="CC6600"/>
              </a:buClr>
              <a:buFont typeface="Wingdings" pitchFamily="2" charset="2"/>
              <a:buChar char="§"/>
            </a:pPr>
            <a:r>
              <a:rPr lang="en-US" altLang="zh-CN">
                <a:solidFill>
                  <a:srgbClr val="000000"/>
                </a:solidFill>
                <a:latin typeface="Arial Narrow" pitchFamily="34" charset="0"/>
              </a:rPr>
              <a:t>Indexing, clustering and database tuning</a:t>
            </a:r>
          </a:p>
          <a:p>
            <a:pPr>
              <a:spcBef>
                <a:spcPct val="20000"/>
              </a:spcBef>
              <a:buClr>
                <a:schemeClr val="tx2"/>
              </a:buClr>
              <a:buFont typeface="Wingdings" pitchFamily="2" charset="2"/>
              <a:buAutoNum type="arabicParenR" startAt="6"/>
            </a:pPr>
            <a:r>
              <a:rPr lang="en-US" altLang="zh-CN" b="1" u="sng">
                <a:solidFill>
                  <a:srgbClr val="FF3399"/>
                </a:solidFill>
                <a:latin typeface="Arial Narrow" pitchFamily="34" charset="0"/>
              </a:rPr>
              <a:t>Security design</a:t>
            </a:r>
            <a:endParaRPr lang="en-US" altLang="zh-CN">
              <a:solidFill>
                <a:srgbClr val="FF3399"/>
              </a:solidFill>
              <a:latin typeface="Arial Narrow" pitchFamily="34" charset="0"/>
            </a:endParaRPr>
          </a:p>
          <a:p>
            <a:pPr lvl="1">
              <a:spcBef>
                <a:spcPct val="20000"/>
              </a:spcBef>
              <a:buClr>
                <a:srgbClr val="CC6600"/>
              </a:buClr>
              <a:buFont typeface="Wingdings" pitchFamily="2" charset="2"/>
              <a:buChar char="§"/>
            </a:pPr>
            <a:r>
              <a:rPr lang="en-US" altLang="zh-CN">
                <a:solidFill>
                  <a:srgbClr val="000000"/>
                </a:solidFill>
                <a:latin typeface="Arial Narrow" pitchFamily="34" charset="0"/>
              </a:rPr>
              <a:t>Identify different user groups and their roles</a:t>
            </a:r>
            <a:endParaRPr lang="en-US" altLang="zh-CN">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0293">
                                            <p:txEl>
                                              <p:pRg st="0" end="0"/>
                                            </p:txEl>
                                          </p:spTgt>
                                        </p:tgtEl>
                                        <p:attrNameLst>
                                          <p:attrName>style.visibility</p:attrName>
                                        </p:attrNameLst>
                                      </p:cBhvr>
                                      <p:to>
                                        <p:strVal val="visible"/>
                                      </p:to>
                                    </p:set>
                                    <p:animEffect transition="in" filter="dissolve">
                                      <p:cBhvr>
                                        <p:cTn id="7" dur="500"/>
                                        <p:tgtEl>
                                          <p:spTgt spid="14029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0293">
                                            <p:txEl>
                                              <p:pRg st="1" end="1"/>
                                            </p:txEl>
                                          </p:spTgt>
                                        </p:tgtEl>
                                        <p:attrNameLst>
                                          <p:attrName>style.visibility</p:attrName>
                                        </p:attrNameLst>
                                      </p:cBhvr>
                                      <p:to>
                                        <p:strVal val="visible"/>
                                      </p:to>
                                    </p:set>
                                    <p:animEffect transition="in" filter="dissolve">
                                      <p:cBhvr>
                                        <p:cTn id="10" dur="500"/>
                                        <p:tgtEl>
                                          <p:spTgt spid="14029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40293">
                                            <p:txEl>
                                              <p:pRg st="2" end="2"/>
                                            </p:txEl>
                                          </p:spTgt>
                                        </p:tgtEl>
                                        <p:attrNameLst>
                                          <p:attrName>style.visibility</p:attrName>
                                        </p:attrNameLst>
                                      </p:cBhvr>
                                      <p:to>
                                        <p:strVal val="visible"/>
                                      </p:to>
                                    </p:set>
                                    <p:animEffect transition="in" filter="dissolve">
                                      <p:cBhvr>
                                        <p:cTn id="15" dur="500"/>
                                        <p:tgtEl>
                                          <p:spTgt spid="14029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40293">
                                            <p:txEl>
                                              <p:pRg st="3" end="3"/>
                                            </p:txEl>
                                          </p:spTgt>
                                        </p:tgtEl>
                                        <p:attrNameLst>
                                          <p:attrName>style.visibility</p:attrName>
                                        </p:attrNameLst>
                                      </p:cBhvr>
                                      <p:to>
                                        <p:strVal val="visible"/>
                                      </p:to>
                                    </p:set>
                                    <p:animEffect transition="in" filter="dissolve">
                                      <p:cBhvr>
                                        <p:cTn id="18" dur="500"/>
                                        <p:tgtEl>
                                          <p:spTgt spid="14029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40293">
                                            <p:txEl>
                                              <p:pRg st="4" end="4"/>
                                            </p:txEl>
                                          </p:spTgt>
                                        </p:tgtEl>
                                        <p:attrNameLst>
                                          <p:attrName>style.visibility</p:attrName>
                                        </p:attrNameLst>
                                      </p:cBhvr>
                                      <p:to>
                                        <p:strVal val="visible"/>
                                      </p:to>
                                    </p:set>
                                    <p:animEffect transition="in" filter="dissolve">
                                      <p:cBhvr>
                                        <p:cTn id="23" dur="500"/>
                                        <p:tgtEl>
                                          <p:spTgt spid="140293">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40293">
                                            <p:txEl>
                                              <p:pRg st="5" end="5"/>
                                            </p:txEl>
                                          </p:spTgt>
                                        </p:tgtEl>
                                        <p:attrNameLst>
                                          <p:attrName>style.visibility</p:attrName>
                                        </p:attrNameLst>
                                      </p:cBhvr>
                                      <p:to>
                                        <p:strVal val="visible"/>
                                      </p:to>
                                    </p:set>
                                    <p:animEffect transition="in" filter="dissolve">
                                      <p:cBhvr>
                                        <p:cTn id="26" dur="500"/>
                                        <p:tgtEl>
                                          <p:spTgt spid="140293">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40293">
                                            <p:txEl>
                                              <p:pRg st="6" end="6"/>
                                            </p:txEl>
                                          </p:spTgt>
                                        </p:tgtEl>
                                        <p:attrNameLst>
                                          <p:attrName>style.visibility</p:attrName>
                                        </p:attrNameLst>
                                      </p:cBhvr>
                                      <p:to>
                                        <p:strVal val="visible"/>
                                      </p:to>
                                    </p:set>
                                    <p:animEffect transition="in" filter="dissolve">
                                      <p:cBhvr>
                                        <p:cTn id="31" dur="500"/>
                                        <p:tgtEl>
                                          <p:spTgt spid="140293">
                                            <p:txEl>
                                              <p:pRg st="6" end="6"/>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40293">
                                            <p:txEl>
                                              <p:pRg st="7" end="7"/>
                                            </p:txEl>
                                          </p:spTgt>
                                        </p:tgtEl>
                                        <p:attrNameLst>
                                          <p:attrName>style.visibility</p:attrName>
                                        </p:attrNameLst>
                                      </p:cBhvr>
                                      <p:to>
                                        <p:strVal val="visible"/>
                                      </p:to>
                                    </p:set>
                                    <p:animEffect transition="in" filter="dissolve">
                                      <p:cBhvr>
                                        <p:cTn id="34" dur="500"/>
                                        <p:tgtEl>
                                          <p:spTgt spid="140293">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40293">
                                            <p:txEl>
                                              <p:pRg st="8" end="8"/>
                                            </p:txEl>
                                          </p:spTgt>
                                        </p:tgtEl>
                                        <p:attrNameLst>
                                          <p:attrName>style.visibility</p:attrName>
                                        </p:attrNameLst>
                                      </p:cBhvr>
                                      <p:to>
                                        <p:strVal val="visible"/>
                                      </p:to>
                                    </p:set>
                                    <p:animEffect transition="in" filter="dissolve">
                                      <p:cBhvr>
                                        <p:cTn id="39" dur="500"/>
                                        <p:tgtEl>
                                          <p:spTgt spid="140293">
                                            <p:txEl>
                                              <p:pRg st="8" end="8"/>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40293">
                                            <p:txEl>
                                              <p:pRg st="9" end="9"/>
                                            </p:txEl>
                                          </p:spTgt>
                                        </p:tgtEl>
                                        <p:attrNameLst>
                                          <p:attrName>style.visibility</p:attrName>
                                        </p:attrNameLst>
                                      </p:cBhvr>
                                      <p:to>
                                        <p:strVal val="visible"/>
                                      </p:to>
                                    </p:set>
                                    <p:animEffect transition="in" filter="dissolve">
                                      <p:cBhvr>
                                        <p:cTn id="42" dur="500"/>
                                        <p:tgtEl>
                                          <p:spTgt spid="140293">
                                            <p:txEl>
                                              <p:pRg st="9" end="9"/>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40293">
                                            <p:txEl>
                                              <p:pRg st="10" end="10"/>
                                            </p:txEl>
                                          </p:spTgt>
                                        </p:tgtEl>
                                        <p:attrNameLst>
                                          <p:attrName>style.visibility</p:attrName>
                                        </p:attrNameLst>
                                      </p:cBhvr>
                                      <p:to>
                                        <p:strVal val="visible"/>
                                      </p:to>
                                    </p:set>
                                    <p:animEffect transition="in" filter="dissolve">
                                      <p:cBhvr>
                                        <p:cTn id="47" dur="500"/>
                                        <p:tgtEl>
                                          <p:spTgt spid="140293">
                                            <p:txEl>
                                              <p:pRg st="10" end="10"/>
                                            </p:txEl>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40293">
                                            <p:txEl>
                                              <p:pRg st="11" end="11"/>
                                            </p:txEl>
                                          </p:spTgt>
                                        </p:tgtEl>
                                        <p:attrNameLst>
                                          <p:attrName>style.visibility</p:attrName>
                                        </p:attrNameLst>
                                      </p:cBhvr>
                                      <p:to>
                                        <p:strVal val="visible"/>
                                      </p:to>
                                    </p:set>
                                    <p:animEffect transition="in" filter="dissolve">
                                      <p:cBhvr>
                                        <p:cTn id="50" dur="500"/>
                                        <p:tgtEl>
                                          <p:spTgt spid="14029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3"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5C31D0B6-271D-42FD-96E6-86138C4536D9}" type="slidenum">
              <a:rPr kumimoji="0" lang="en-US" altLang="zh-CN" sz="1400" smtClean="0"/>
              <a:pPr eaLnBrk="1" hangingPunct="1"/>
              <a:t>10</a:t>
            </a:fld>
            <a:endParaRPr kumimoji="0" lang="en-US" altLang="zh-CN" sz="1400" smtClean="0"/>
          </a:p>
        </p:txBody>
      </p:sp>
      <p:sp>
        <p:nvSpPr>
          <p:cNvPr id="12291" name="Rectangle 2"/>
          <p:cNvSpPr>
            <a:spLocks noGrp="1" noChangeArrowheads="1"/>
          </p:cNvSpPr>
          <p:nvPr>
            <p:ph type="title" idx="4294967295"/>
          </p:nvPr>
        </p:nvSpPr>
        <p:spPr/>
        <p:txBody>
          <a:bodyPr/>
          <a:lstStyle/>
          <a:p>
            <a:pPr eaLnBrk="1" hangingPunct="1"/>
            <a:r>
              <a:rPr lang="en-US" altLang="zh-CN" smtClean="0">
                <a:latin typeface="Arial Narrow" pitchFamily="34" charset="0"/>
              </a:rPr>
              <a:t>Types in ODL</a:t>
            </a:r>
          </a:p>
        </p:txBody>
      </p:sp>
      <p:sp>
        <p:nvSpPr>
          <p:cNvPr id="128003" name="Text Box 3"/>
          <p:cNvSpPr txBox="1">
            <a:spLocks noChangeArrowheads="1"/>
          </p:cNvSpPr>
          <p:nvPr/>
        </p:nvSpPr>
        <p:spPr bwMode="auto">
          <a:xfrm>
            <a:off x="684213" y="762000"/>
            <a:ext cx="8280400"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20000"/>
              </a:spcBef>
              <a:buClr>
                <a:schemeClr val="folHlink"/>
              </a:buClr>
              <a:buFont typeface="Wingdings" pitchFamily="2" charset="2"/>
              <a:buChar char="u"/>
            </a:pPr>
            <a:r>
              <a:rPr lang="en-US" altLang="zh-CN" b="1" dirty="0">
                <a:latin typeface="Arial Narrow" pitchFamily="34" charset="0"/>
              </a:rPr>
              <a:t>basis types:</a:t>
            </a:r>
          </a:p>
          <a:p>
            <a:pPr lvl="1" eaLnBrk="1" hangingPunct="1">
              <a:spcBef>
                <a:spcPct val="20000"/>
              </a:spcBef>
              <a:buClr>
                <a:schemeClr val="folHlink"/>
              </a:buClr>
              <a:buFont typeface="Wingdings" pitchFamily="2" charset="2"/>
              <a:buChar char="§"/>
            </a:pPr>
            <a:r>
              <a:rPr lang="en-US" altLang="zh-CN" b="1" dirty="0">
                <a:solidFill>
                  <a:schemeClr val="hlink"/>
                </a:solidFill>
                <a:latin typeface="Arial Narrow" pitchFamily="34" charset="0"/>
              </a:rPr>
              <a:t>Atomic types</a:t>
            </a:r>
            <a:r>
              <a:rPr lang="en-US" altLang="zh-CN" b="1" dirty="0">
                <a:latin typeface="Arial Narrow" pitchFamily="34" charset="0"/>
              </a:rPr>
              <a:t>: integer, float, character, character string, </a:t>
            </a:r>
            <a:r>
              <a:rPr lang="en-US" altLang="zh-CN" b="1" dirty="0" err="1">
                <a:latin typeface="Arial Narrow" pitchFamily="34" charset="0"/>
              </a:rPr>
              <a:t>boolean</a:t>
            </a:r>
            <a:r>
              <a:rPr lang="en-US" altLang="zh-CN" b="1" dirty="0">
                <a:latin typeface="Arial Narrow" pitchFamily="34" charset="0"/>
              </a:rPr>
              <a:t> and enumerations.</a:t>
            </a:r>
          </a:p>
          <a:p>
            <a:pPr eaLnBrk="1" hangingPunct="1">
              <a:spcBef>
                <a:spcPct val="20000"/>
              </a:spcBef>
              <a:buClr>
                <a:srgbClr val="ECB51A"/>
              </a:buClr>
              <a:buFont typeface="Wingdings" pitchFamily="2" charset="2"/>
              <a:buNone/>
            </a:pPr>
            <a:r>
              <a:rPr lang="en-US" altLang="zh-CN" b="1" dirty="0">
                <a:solidFill>
                  <a:srgbClr val="FF3399"/>
                </a:solidFill>
                <a:latin typeface="Arial Narrow" pitchFamily="34" charset="0"/>
              </a:rPr>
              <a:t>Boolean</a:t>
            </a:r>
            <a:r>
              <a:rPr lang="en-US" altLang="zh-CN" b="1" dirty="0">
                <a:latin typeface="Arial Narrow" pitchFamily="34" charset="0"/>
              </a:rPr>
              <a:t> could be “TRUE” or “FALSE”.</a:t>
            </a:r>
          </a:p>
          <a:p>
            <a:pPr eaLnBrk="1" hangingPunct="1">
              <a:spcBef>
                <a:spcPct val="20000"/>
              </a:spcBef>
              <a:buClr>
                <a:srgbClr val="ECB51A"/>
              </a:buClr>
              <a:buFont typeface="Wingdings" pitchFamily="2" charset="2"/>
              <a:buNone/>
            </a:pPr>
            <a:r>
              <a:rPr lang="en-US" altLang="zh-CN" b="1" dirty="0">
                <a:solidFill>
                  <a:srgbClr val="FF3399"/>
                </a:solidFill>
                <a:latin typeface="Arial Narrow" pitchFamily="34" charset="0"/>
              </a:rPr>
              <a:t>Enumerations</a:t>
            </a:r>
            <a:r>
              <a:rPr lang="en-US" altLang="zh-CN" b="1" dirty="0">
                <a:latin typeface="Arial Narrow" pitchFamily="34" charset="0"/>
              </a:rPr>
              <a:t> are lists of names declared to be synonyms for integers.  </a:t>
            </a:r>
          </a:p>
          <a:p>
            <a:pPr eaLnBrk="1" hangingPunct="1">
              <a:spcBef>
                <a:spcPct val="20000"/>
              </a:spcBef>
              <a:buClr>
                <a:srgbClr val="ECB51A"/>
              </a:buClr>
              <a:buFont typeface="Wingdings" pitchFamily="2" charset="2"/>
              <a:buNone/>
            </a:pPr>
            <a:r>
              <a:rPr lang="en-US" altLang="zh-CN" b="1" dirty="0">
                <a:latin typeface="Arial Narrow" pitchFamily="34" charset="0"/>
              </a:rPr>
              <a:t>We saw an example of an enumeration in the declaration of class </a:t>
            </a:r>
            <a:r>
              <a:rPr lang="en-US" altLang="zh-CN" b="1" i="1" dirty="0">
                <a:latin typeface="Times New Roman" pitchFamily="18" charset="0"/>
              </a:rPr>
              <a:t>Movie</a:t>
            </a:r>
            <a:r>
              <a:rPr lang="en-US" altLang="zh-CN" b="1" dirty="0">
                <a:latin typeface="Arial Narrow" pitchFamily="34" charset="0"/>
              </a:rPr>
              <a:t>, where the names </a:t>
            </a:r>
            <a:r>
              <a:rPr lang="en-US" altLang="zh-CN" b="1" i="1" dirty="0">
                <a:latin typeface="Times New Roman" pitchFamily="18" charset="0"/>
              </a:rPr>
              <a:t>color</a:t>
            </a:r>
            <a:r>
              <a:rPr lang="en-US" altLang="zh-CN" b="1" dirty="0">
                <a:latin typeface="Arial Narrow" pitchFamily="34" charset="0"/>
              </a:rPr>
              <a:t> and </a:t>
            </a:r>
            <a:r>
              <a:rPr lang="en-US" altLang="zh-CN" b="1" i="1" dirty="0" err="1">
                <a:latin typeface="Times New Roman" pitchFamily="18" charset="0"/>
              </a:rPr>
              <a:t>blackAndwhite</a:t>
            </a:r>
            <a:r>
              <a:rPr lang="en-US" altLang="zh-CN" b="1" dirty="0">
                <a:latin typeface="Arial Narrow" pitchFamily="34" charset="0"/>
              </a:rPr>
              <a:t> were defined, in effect, to be synonyms for the integers 0 and 1.</a:t>
            </a:r>
          </a:p>
          <a:p>
            <a:pPr lvl="1" eaLnBrk="1" hangingPunct="1">
              <a:spcBef>
                <a:spcPct val="20000"/>
              </a:spcBef>
              <a:buClr>
                <a:schemeClr val="folHlink"/>
              </a:buClr>
              <a:buFont typeface="Wingdings" pitchFamily="2" charset="2"/>
              <a:buChar char="§"/>
            </a:pPr>
            <a:r>
              <a:rPr lang="en-US" altLang="zh-CN" b="1" dirty="0">
                <a:solidFill>
                  <a:schemeClr val="hlink"/>
                </a:solidFill>
                <a:latin typeface="Arial Narrow" pitchFamily="34" charset="0"/>
              </a:rPr>
              <a:t>Interface types</a:t>
            </a:r>
            <a:r>
              <a:rPr lang="en-US" altLang="zh-CN" b="1" dirty="0">
                <a:latin typeface="Arial Narrow" pitchFamily="34" charset="0"/>
              </a:rPr>
              <a:t>: is one of those declared classes.</a:t>
            </a:r>
          </a:p>
          <a:p>
            <a:pPr eaLnBrk="1" hangingPunct="1">
              <a:spcBef>
                <a:spcPct val="20000"/>
              </a:spcBef>
              <a:buClr>
                <a:srgbClr val="ECB51A"/>
              </a:buClr>
              <a:buFont typeface="Wingdings" pitchFamily="2" charset="2"/>
              <a:buNone/>
            </a:pPr>
            <a:r>
              <a:rPr lang="en-US" altLang="zh-CN" b="1" dirty="0">
                <a:solidFill>
                  <a:srgbClr val="FF3399"/>
                </a:solidFill>
                <a:latin typeface="Arial Narrow" pitchFamily="34" charset="0"/>
              </a:rPr>
              <a:t>For example</a:t>
            </a:r>
            <a:r>
              <a:rPr lang="en-US" altLang="zh-CN" b="1" dirty="0">
                <a:latin typeface="Arial Narrow" pitchFamily="34" charset="0"/>
              </a:rPr>
              <a:t>, after the declaration of the class </a:t>
            </a:r>
            <a:r>
              <a:rPr lang="en-US" altLang="zh-CN" b="1" i="1" dirty="0">
                <a:latin typeface="Times New Roman" pitchFamily="18" charset="0"/>
              </a:rPr>
              <a:t>Movie</a:t>
            </a:r>
            <a:r>
              <a:rPr lang="en-US" altLang="zh-CN" b="1" dirty="0">
                <a:latin typeface="Arial Narrow" pitchFamily="34" charset="0"/>
              </a:rPr>
              <a:t>, “</a:t>
            </a:r>
            <a:r>
              <a:rPr lang="en-US" altLang="zh-CN" b="1" i="1" dirty="0">
                <a:latin typeface="Times New Roman" pitchFamily="18" charset="0"/>
              </a:rPr>
              <a:t>Movie</a:t>
            </a:r>
            <a:r>
              <a:rPr lang="en-US" altLang="zh-CN" b="1" dirty="0">
                <a:latin typeface="Arial Narrow" pitchFamily="34" charset="0"/>
              </a:rPr>
              <a:t>” is an interface type.</a:t>
            </a:r>
          </a:p>
          <a:p>
            <a:pPr eaLnBrk="1" hangingPunct="1">
              <a:spcBef>
                <a:spcPct val="20000"/>
              </a:spcBef>
              <a:buClr>
                <a:srgbClr val="ECB51A"/>
              </a:buClr>
              <a:buFont typeface="Wingdings" pitchFamily="2" charset="2"/>
              <a:buNone/>
            </a:pPr>
            <a:r>
              <a:rPr lang="en-US" altLang="zh-CN" b="1" dirty="0">
                <a:latin typeface="Arial Narrow" pitchFamily="34" charset="0"/>
              </a:rPr>
              <a:t>We think of defined classes as basic types.</a:t>
            </a:r>
          </a:p>
        </p:txBody>
      </p:sp>
      <p:pic>
        <p:nvPicPr>
          <p:cNvPr id="128004"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blinds(horizontal)">
                                      <p:cBhvr>
                                        <p:cTn id="7" dur="500"/>
                                        <p:tgtEl>
                                          <p:spTgt spid="1280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8003">
                                            <p:txEl>
                                              <p:pRg st="1" end="1"/>
                                            </p:txEl>
                                          </p:spTgt>
                                        </p:tgtEl>
                                        <p:attrNameLst>
                                          <p:attrName>style.visibility</p:attrName>
                                        </p:attrNameLst>
                                      </p:cBhvr>
                                      <p:to>
                                        <p:strVal val="visible"/>
                                      </p:to>
                                    </p:set>
                                    <p:animEffect transition="in" filter="blinds(horizontal)">
                                      <p:cBhvr>
                                        <p:cTn id="12" dur="500"/>
                                        <p:tgtEl>
                                          <p:spTgt spid="1280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8003">
                                            <p:txEl>
                                              <p:pRg st="2" end="2"/>
                                            </p:txEl>
                                          </p:spTgt>
                                        </p:tgtEl>
                                        <p:attrNameLst>
                                          <p:attrName>style.visibility</p:attrName>
                                        </p:attrNameLst>
                                      </p:cBhvr>
                                      <p:to>
                                        <p:strVal val="visible"/>
                                      </p:to>
                                    </p:set>
                                    <p:animEffect transition="in" filter="blinds(horizontal)">
                                      <p:cBhvr>
                                        <p:cTn id="17" dur="500"/>
                                        <p:tgtEl>
                                          <p:spTgt spid="1280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8003">
                                            <p:txEl>
                                              <p:pRg st="3" end="3"/>
                                            </p:txEl>
                                          </p:spTgt>
                                        </p:tgtEl>
                                        <p:attrNameLst>
                                          <p:attrName>style.visibility</p:attrName>
                                        </p:attrNameLst>
                                      </p:cBhvr>
                                      <p:to>
                                        <p:strVal val="visible"/>
                                      </p:to>
                                    </p:set>
                                    <p:animEffect transition="in" filter="blinds(horizontal)">
                                      <p:cBhvr>
                                        <p:cTn id="22" dur="500"/>
                                        <p:tgtEl>
                                          <p:spTgt spid="1280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8003">
                                            <p:txEl>
                                              <p:pRg st="4" end="4"/>
                                            </p:txEl>
                                          </p:spTgt>
                                        </p:tgtEl>
                                        <p:attrNameLst>
                                          <p:attrName>style.visibility</p:attrName>
                                        </p:attrNameLst>
                                      </p:cBhvr>
                                      <p:to>
                                        <p:strVal val="visible"/>
                                      </p:to>
                                    </p:set>
                                    <p:animEffect transition="in" filter="blinds(horizontal)">
                                      <p:cBhvr>
                                        <p:cTn id="27" dur="500"/>
                                        <p:tgtEl>
                                          <p:spTgt spid="12800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8003">
                                            <p:txEl>
                                              <p:pRg st="5" end="5"/>
                                            </p:txEl>
                                          </p:spTgt>
                                        </p:tgtEl>
                                        <p:attrNameLst>
                                          <p:attrName>style.visibility</p:attrName>
                                        </p:attrNameLst>
                                      </p:cBhvr>
                                      <p:to>
                                        <p:strVal val="visible"/>
                                      </p:to>
                                    </p:set>
                                    <p:animEffect transition="in" filter="blinds(horizontal)">
                                      <p:cBhvr>
                                        <p:cTn id="32" dur="500"/>
                                        <p:tgtEl>
                                          <p:spTgt spid="12800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8003">
                                            <p:txEl>
                                              <p:pRg st="6" end="6"/>
                                            </p:txEl>
                                          </p:spTgt>
                                        </p:tgtEl>
                                        <p:attrNameLst>
                                          <p:attrName>style.visibility</p:attrName>
                                        </p:attrNameLst>
                                      </p:cBhvr>
                                      <p:to>
                                        <p:strVal val="visible"/>
                                      </p:to>
                                    </p:set>
                                    <p:animEffect transition="in" filter="blinds(horizontal)">
                                      <p:cBhvr>
                                        <p:cTn id="37" dur="500"/>
                                        <p:tgtEl>
                                          <p:spTgt spid="12800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8003">
                                            <p:txEl>
                                              <p:pRg st="7" end="7"/>
                                            </p:txEl>
                                          </p:spTgt>
                                        </p:tgtEl>
                                        <p:attrNameLst>
                                          <p:attrName>style.visibility</p:attrName>
                                        </p:attrNameLst>
                                      </p:cBhvr>
                                      <p:to>
                                        <p:strVal val="visible"/>
                                      </p:to>
                                    </p:set>
                                    <p:animEffect transition="in" filter="blinds(horizontal)">
                                      <p:cBhvr>
                                        <p:cTn id="42" dur="500"/>
                                        <p:tgtEl>
                                          <p:spTgt spid="128003">
                                            <p:txEl>
                                              <p:pRg st="7" end="7"/>
                                            </p:txEl>
                                          </p:spTgt>
                                        </p:tgtEl>
                                      </p:cBhvr>
                                    </p:animEffect>
                                  </p:childTnLst>
                                </p:cTn>
                              </p:par>
                            </p:childTnLst>
                          </p:cTn>
                        </p:par>
                        <p:par>
                          <p:cTn id="43" fill="hold" nodeType="afterGroup">
                            <p:stCondLst>
                              <p:cond delay="500"/>
                            </p:stCondLst>
                            <p:childTnLst>
                              <p:par>
                                <p:cTn id="44" presetID="1" presetClass="entr" presetSubtype="0" fill="hold" nodeType="afterEffect">
                                  <p:stCondLst>
                                    <p:cond delay="0"/>
                                  </p:stCondLst>
                                  <p:childTnLst>
                                    <p:set>
                                      <p:cBhvr>
                                        <p:cTn id="45" dur="1" fill="hold">
                                          <p:stCondLst>
                                            <p:cond delay="499"/>
                                          </p:stCondLst>
                                        </p:cTn>
                                        <p:tgtEl>
                                          <p:spTgt spid="1280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bldLvl="2"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169C3788-7232-4093-B2E3-5B406CB64E25}" type="slidenum">
              <a:rPr kumimoji="0" lang="en-US" altLang="zh-CN" sz="1400" smtClean="0"/>
              <a:pPr eaLnBrk="1" hangingPunct="1"/>
              <a:t>11</a:t>
            </a:fld>
            <a:endParaRPr kumimoji="0" lang="en-US" altLang="zh-CN" sz="1400" smtClean="0"/>
          </a:p>
        </p:txBody>
      </p:sp>
      <p:sp>
        <p:nvSpPr>
          <p:cNvPr id="52226" name="Text Box 2"/>
          <p:cNvSpPr txBox="1">
            <a:spLocks noChangeArrowheads="1"/>
          </p:cNvSpPr>
          <p:nvPr/>
        </p:nvSpPr>
        <p:spPr bwMode="auto">
          <a:xfrm>
            <a:off x="539750" y="692150"/>
            <a:ext cx="8496300" cy="600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20000"/>
              </a:spcBef>
              <a:buClr>
                <a:schemeClr val="folHlink"/>
              </a:buClr>
              <a:buFont typeface="Wingdings" pitchFamily="2" charset="2"/>
              <a:buChar char="u"/>
            </a:pPr>
            <a:r>
              <a:rPr lang="en-US" altLang="zh-CN" b="1">
                <a:solidFill>
                  <a:schemeClr val="hlink"/>
                </a:solidFill>
                <a:latin typeface="Arial Narrow" pitchFamily="34" charset="0"/>
              </a:rPr>
              <a:t>collection types</a:t>
            </a:r>
            <a:r>
              <a:rPr lang="zh-CN" altLang="en-US" b="1">
                <a:latin typeface="Arial Narrow" pitchFamily="34" charset="0"/>
              </a:rPr>
              <a:t>：</a:t>
            </a:r>
            <a:r>
              <a:rPr lang="en-US" altLang="zh-CN" b="1">
                <a:latin typeface="Arial Narrow" pitchFamily="34" charset="0"/>
              </a:rPr>
              <a:t>refer to the following four structured types using the following </a:t>
            </a:r>
            <a:r>
              <a:rPr lang="en-US" altLang="zh-CN" b="1">
                <a:solidFill>
                  <a:srgbClr val="FF3399"/>
                </a:solidFill>
                <a:latin typeface="Arial Narrow" pitchFamily="34" charset="0"/>
              </a:rPr>
              <a:t>type constructors</a:t>
            </a:r>
            <a:r>
              <a:rPr lang="en-US" altLang="zh-CN" b="1">
                <a:latin typeface="Arial Narrow" pitchFamily="34" charset="0"/>
              </a:rPr>
              <a:t> </a:t>
            </a:r>
            <a:r>
              <a:rPr lang="en-US" altLang="zh-CN" b="1">
                <a:latin typeface="Arial Narrow" pitchFamily="34" charset="0"/>
                <a:sym typeface="Wingdings" pitchFamily="2" charset="2"/>
              </a:rPr>
              <a:t>( If </a:t>
            </a:r>
            <a:r>
              <a:rPr lang="en-US" altLang="zh-CN" b="1" i="1">
                <a:latin typeface="Times New Roman" pitchFamily="18" charset="0"/>
              </a:rPr>
              <a:t>T</a:t>
            </a:r>
            <a:r>
              <a:rPr lang="en-US" altLang="zh-CN" b="1">
                <a:latin typeface="Monotype Corsiva" pitchFamily="66" charset="0"/>
              </a:rPr>
              <a:t> </a:t>
            </a:r>
            <a:r>
              <a:rPr lang="en-US" altLang="zh-CN" b="1">
                <a:latin typeface="Arial Narrow" pitchFamily="34" charset="0"/>
              </a:rPr>
              <a:t>is any type</a:t>
            </a:r>
            <a:r>
              <a:rPr lang="en-US" altLang="zh-CN" b="1">
                <a:latin typeface="Arial Narrow" pitchFamily="34" charset="0"/>
                <a:sym typeface="Wingdings" pitchFamily="2" charset="2"/>
              </a:rPr>
              <a:t>):</a:t>
            </a:r>
            <a:endParaRPr lang="en-US" altLang="zh-CN" b="1">
              <a:latin typeface="Arial Narrow" pitchFamily="34" charset="0"/>
            </a:endParaRPr>
          </a:p>
          <a:p>
            <a:pPr eaLnBrk="1" hangingPunct="1">
              <a:spcBef>
                <a:spcPct val="20000"/>
              </a:spcBef>
              <a:buClr>
                <a:schemeClr val="folHlink"/>
              </a:buClr>
              <a:buFont typeface="Wingdings" pitchFamily="2" charset="2"/>
              <a:buChar char="§"/>
            </a:pPr>
            <a:r>
              <a:rPr lang="en-US" altLang="zh-CN" b="1">
                <a:latin typeface="Arial Narrow" pitchFamily="34" charset="0"/>
              </a:rPr>
              <a:t>Set: </a:t>
            </a:r>
            <a:r>
              <a:rPr lang="en-US" altLang="zh-CN" b="1">
                <a:solidFill>
                  <a:schemeClr val="hlink"/>
                </a:solidFill>
                <a:latin typeface="Arial Narrow" pitchFamily="34" charset="0"/>
              </a:rPr>
              <a:t>Set&lt;T&gt; </a:t>
            </a:r>
            <a:r>
              <a:rPr lang="en-US" altLang="zh-CN" b="1">
                <a:latin typeface="Arial Narrow" pitchFamily="34" charset="0"/>
              </a:rPr>
              <a:t>denotes the type whose values are all finite sets of elements of type </a:t>
            </a:r>
            <a:r>
              <a:rPr lang="en-US" altLang="zh-CN" b="1" i="1">
                <a:latin typeface="Times New Roman" pitchFamily="18" charset="0"/>
              </a:rPr>
              <a:t>T</a:t>
            </a:r>
            <a:r>
              <a:rPr lang="en-US" altLang="zh-CN" b="1">
                <a:latin typeface="Arial Narrow" pitchFamily="34" charset="0"/>
              </a:rPr>
              <a:t>. </a:t>
            </a:r>
          </a:p>
          <a:p>
            <a:pPr eaLnBrk="1" hangingPunct="1">
              <a:spcBef>
                <a:spcPct val="20000"/>
              </a:spcBef>
              <a:buClr>
                <a:schemeClr val="folHlink"/>
              </a:buClr>
              <a:buFont typeface="Wingdings" pitchFamily="2" charset="2"/>
              <a:buNone/>
            </a:pPr>
            <a:r>
              <a:rPr lang="en-US" altLang="zh-CN" b="1">
                <a:latin typeface="Arial Narrow" pitchFamily="34" charset="0"/>
              </a:rPr>
              <a:t>A set has </a:t>
            </a:r>
            <a:r>
              <a:rPr lang="en-US" altLang="zh-CN" b="1">
                <a:solidFill>
                  <a:srgbClr val="FF3399"/>
                </a:solidFill>
                <a:latin typeface="Arial Narrow" pitchFamily="34" charset="0"/>
              </a:rPr>
              <a:t>unordered</a:t>
            </a:r>
            <a:r>
              <a:rPr lang="en-US" altLang="zh-CN" b="1">
                <a:latin typeface="Arial Narrow" pitchFamily="34" charset="0"/>
              </a:rPr>
              <a:t> elements and only </a:t>
            </a:r>
            <a:r>
              <a:rPr lang="en-US" altLang="zh-CN" b="1">
                <a:solidFill>
                  <a:srgbClr val="FF3399"/>
                </a:solidFill>
                <a:latin typeface="Arial Narrow" pitchFamily="34" charset="0"/>
              </a:rPr>
              <a:t>one</a:t>
            </a:r>
            <a:r>
              <a:rPr lang="en-US" altLang="zh-CN" b="1">
                <a:latin typeface="Arial Narrow" pitchFamily="34" charset="0"/>
              </a:rPr>
              <a:t> occurrence of each element.</a:t>
            </a:r>
          </a:p>
          <a:p>
            <a:pPr eaLnBrk="1" hangingPunct="1">
              <a:spcBef>
                <a:spcPct val="20000"/>
              </a:spcBef>
              <a:buClr>
                <a:schemeClr val="folHlink"/>
              </a:buClr>
              <a:buFont typeface="Wingdings" pitchFamily="2" charset="2"/>
              <a:buChar char="§"/>
            </a:pPr>
            <a:r>
              <a:rPr lang="en-US" altLang="zh-CN" b="1">
                <a:latin typeface="Arial Narrow" pitchFamily="34" charset="0"/>
              </a:rPr>
              <a:t>Bag: </a:t>
            </a:r>
            <a:r>
              <a:rPr lang="en-US" altLang="zh-CN" b="1">
                <a:solidFill>
                  <a:schemeClr val="hlink"/>
                </a:solidFill>
                <a:latin typeface="Arial Narrow" pitchFamily="34" charset="0"/>
              </a:rPr>
              <a:t>Bag&lt;T&gt;</a:t>
            </a:r>
            <a:r>
              <a:rPr lang="en-US" altLang="zh-CN" b="1">
                <a:latin typeface="Arial Narrow" pitchFamily="34" charset="0"/>
              </a:rPr>
              <a:t> denotes the type whose values are bags or multisets of elements of type </a:t>
            </a:r>
            <a:r>
              <a:rPr lang="en-US" altLang="zh-CN" b="1" i="1">
                <a:latin typeface="Times New Roman" pitchFamily="18" charset="0"/>
              </a:rPr>
              <a:t>T</a:t>
            </a:r>
            <a:r>
              <a:rPr lang="en-US" altLang="zh-CN" b="1">
                <a:latin typeface="Arial Narrow" pitchFamily="34" charset="0"/>
              </a:rPr>
              <a:t>. </a:t>
            </a:r>
          </a:p>
          <a:p>
            <a:pPr eaLnBrk="1" hangingPunct="1">
              <a:spcBef>
                <a:spcPct val="20000"/>
              </a:spcBef>
              <a:buClr>
                <a:schemeClr val="folHlink"/>
              </a:buClr>
              <a:buFont typeface="Wingdings" pitchFamily="2" charset="2"/>
              <a:buNone/>
            </a:pPr>
            <a:r>
              <a:rPr lang="en-US" altLang="zh-CN" b="1">
                <a:latin typeface="Arial Narrow" pitchFamily="34" charset="0"/>
              </a:rPr>
              <a:t>A bag allows more than one occurrence of an element, but the elements and their occurrences are </a:t>
            </a:r>
            <a:r>
              <a:rPr lang="en-US" altLang="zh-CN" b="1">
                <a:solidFill>
                  <a:srgbClr val="FF3399"/>
                </a:solidFill>
                <a:latin typeface="Arial Narrow" pitchFamily="34" charset="0"/>
              </a:rPr>
              <a:t>unordered</a:t>
            </a:r>
            <a:r>
              <a:rPr lang="en-US" altLang="zh-CN" b="1">
                <a:latin typeface="Arial Narrow" pitchFamily="34" charset="0"/>
              </a:rPr>
              <a:t>.</a:t>
            </a:r>
          </a:p>
          <a:p>
            <a:pPr eaLnBrk="1" hangingPunct="1">
              <a:spcBef>
                <a:spcPct val="20000"/>
              </a:spcBef>
              <a:buClr>
                <a:schemeClr val="folHlink"/>
              </a:buClr>
              <a:buFont typeface="Wingdings" pitchFamily="2" charset="2"/>
              <a:buChar char="§"/>
            </a:pPr>
            <a:r>
              <a:rPr lang="en-US" altLang="zh-CN" b="1">
                <a:latin typeface="Arial Narrow" pitchFamily="34" charset="0"/>
              </a:rPr>
              <a:t>List: </a:t>
            </a:r>
            <a:r>
              <a:rPr lang="en-US" altLang="zh-CN" b="1">
                <a:solidFill>
                  <a:schemeClr val="hlink"/>
                </a:solidFill>
                <a:latin typeface="Arial Narrow" pitchFamily="34" charset="0"/>
              </a:rPr>
              <a:t>List&lt;T&gt;</a:t>
            </a:r>
            <a:r>
              <a:rPr lang="en-US" altLang="zh-CN" b="1">
                <a:latin typeface="Arial Narrow" pitchFamily="34" charset="0"/>
              </a:rPr>
              <a:t> denotes the type whose values are finite lists of zero or more elements of type </a:t>
            </a:r>
            <a:r>
              <a:rPr lang="en-US" altLang="zh-CN" b="1" i="1">
                <a:latin typeface="Times New Roman" pitchFamily="18" charset="0"/>
              </a:rPr>
              <a:t>T</a:t>
            </a:r>
            <a:r>
              <a:rPr lang="en-US" altLang="zh-CN" b="1">
                <a:latin typeface="Arial Narrow" pitchFamily="34" charset="0"/>
              </a:rPr>
              <a:t>. As a special case, the type </a:t>
            </a:r>
            <a:r>
              <a:rPr lang="en-US" altLang="zh-CN" b="1" i="1">
                <a:latin typeface="Times New Roman" pitchFamily="18" charset="0"/>
              </a:rPr>
              <a:t>string </a:t>
            </a:r>
            <a:r>
              <a:rPr lang="en-US" altLang="zh-CN" b="1">
                <a:latin typeface="Arial Narrow" pitchFamily="34" charset="0"/>
              </a:rPr>
              <a:t>is a shorthand for the type </a:t>
            </a:r>
            <a:r>
              <a:rPr lang="en-US" altLang="zh-CN" b="1" i="1">
                <a:latin typeface="Times New Roman" pitchFamily="18" charset="0"/>
              </a:rPr>
              <a:t>List&lt;char&gt;.</a:t>
            </a:r>
            <a:r>
              <a:rPr lang="en-US" altLang="zh-CN" b="1">
                <a:latin typeface="Arial Narrow" pitchFamily="34" charset="0"/>
              </a:rPr>
              <a:t> </a:t>
            </a:r>
          </a:p>
          <a:p>
            <a:pPr eaLnBrk="1" hangingPunct="1">
              <a:spcBef>
                <a:spcPct val="20000"/>
              </a:spcBef>
              <a:buClr>
                <a:schemeClr val="folHlink"/>
              </a:buClr>
              <a:buFont typeface="Wingdings" pitchFamily="2" charset="2"/>
              <a:buNone/>
            </a:pPr>
            <a:r>
              <a:rPr lang="en-US" altLang="zh-CN" b="1">
                <a:latin typeface="Arial Narrow" pitchFamily="34" charset="0"/>
              </a:rPr>
              <a:t>A list allows more than one occurrence of an element, but the occurrences are </a:t>
            </a:r>
            <a:r>
              <a:rPr lang="en-US" altLang="zh-CN" b="1">
                <a:solidFill>
                  <a:srgbClr val="FF3399"/>
                </a:solidFill>
                <a:latin typeface="Arial Narrow" pitchFamily="34" charset="0"/>
              </a:rPr>
              <a:t>ordered</a:t>
            </a:r>
            <a:r>
              <a:rPr lang="en-US" altLang="zh-CN" b="1">
                <a:latin typeface="Arial Narrow" pitchFamily="34" charset="0"/>
              </a:rPr>
              <a:t>.</a:t>
            </a:r>
          </a:p>
        </p:txBody>
      </p:sp>
      <p:sp>
        <p:nvSpPr>
          <p:cNvPr id="13316" name="Rectangle 3"/>
          <p:cNvSpPr>
            <a:spLocks noGrp="1" noChangeArrowheads="1"/>
          </p:cNvSpPr>
          <p:nvPr>
            <p:ph type="title" idx="4294967295"/>
          </p:nvPr>
        </p:nvSpPr>
        <p:spPr/>
        <p:txBody>
          <a:bodyPr/>
          <a:lstStyle/>
          <a:p>
            <a:pPr eaLnBrk="1" hangingPunct="1"/>
            <a:r>
              <a:rPr lang="en-US" altLang="zh-CN" smtClean="0">
                <a:latin typeface="Arial Narrow" pitchFamily="34" charset="0"/>
              </a:rPr>
              <a:t>Types in ODL</a:t>
            </a:r>
          </a:p>
        </p:txBody>
      </p:sp>
      <p:pic>
        <p:nvPicPr>
          <p:cNvPr id="52229"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26">
                                            <p:txEl>
                                              <p:pRg st="0" end="0"/>
                                            </p:txEl>
                                          </p:spTgt>
                                        </p:tgtEl>
                                        <p:attrNameLst>
                                          <p:attrName>style.visibility</p:attrName>
                                        </p:attrNameLst>
                                      </p:cBhvr>
                                      <p:to>
                                        <p:strVal val="visible"/>
                                      </p:to>
                                    </p:set>
                                    <p:animEffect transition="in" filter="blinds(horizontal)">
                                      <p:cBhvr>
                                        <p:cTn id="7" dur="500"/>
                                        <p:tgtEl>
                                          <p:spTgt spid="522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226">
                                            <p:txEl>
                                              <p:pRg st="1" end="1"/>
                                            </p:txEl>
                                          </p:spTgt>
                                        </p:tgtEl>
                                        <p:attrNameLst>
                                          <p:attrName>style.visibility</p:attrName>
                                        </p:attrNameLst>
                                      </p:cBhvr>
                                      <p:to>
                                        <p:strVal val="visible"/>
                                      </p:to>
                                    </p:set>
                                    <p:animEffect transition="in" filter="blinds(horizontal)">
                                      <p:cBhvr>
                                        <p:cTn id="12" dur="500"/>
                                        <p:tgtEl>
                                          <p:spTgt spid="5222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2226">
                                            <p:txEl>
                                              <p:pRg st="2" end="2"/>
                                            </p:txEl>
                                          </p:spTgt>
                                        </p:tgtEl>
                                        <p:attrNameLst>
                                          <p:attrName>style.visibility</p:attrName>
                                        </p:attrNameLst>
                                      </p:cBhvr>
                                      <p:to>
                                        <p:strVal val="visible"/>
                                      </p:to>
                                    </p:set>
                                    <p:animEffect transition="in" filter="blinds(horizontal)">
                                      <p:cBhvr>
                                        <p:cTn id="17" dur="500"/>
                                        <p:tgtEl>
                                          <p:spTgt spid="5222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226">
                                            <p:txEl>
                                              <p:pRg st="3" end="3"/>
                                            </p:txEl>
                                          </p:spTgt>
                                        </p:tgtEl>
                                        <p:attrNameLst>
                                          <p:attrName>style.visibility</p:attrName>
                                        </p:attrNameLst>
                                      </p:cBhvr>
                                      <p:to>
                                        <p:strVal val="visible"/>
                                      </p:to>
                                    </p:set>
                                    <p:animEffect transition="in" filter="blinds(horizontal)">
                                      <p:cBhvr>
                                        <p:cTn id="22" dur="500"/>
                                        <p:tgtEl>
                                          <p:spTgt spid="5222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2226">
                                            <p:txEl>
                                              <p:pRg st="4" end="4"/>
                                            </p:txEl>
                                          </p:spTgt>
                                        </p:tgtEl>
                                        <p:attrNameLst>
                                          <p:attrName>style.visibility</p:attrName>
                                        </p:attrNameLst>
                                      </p:cBhvr>
                                      <p:to>
                                        <p:strVal val="visible"/>
                                      </p:to>
                                    </p:set>
                                    <p:animEffect transition="in" filter="blinds(horizontal)">
                                      <p:cBhvr>
                                        <p:cTn id="27" dur="500"/>
                                        <p:tgtEl>
                                          <p:spTgt spid="5222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2226">
                                            <p:txEl>
                                              <p:pRg st="5" end="5"/>
                                            </p:txEl>
                                          </p:spTgt>
                                        </p:tgtEl>
                                        <p:attrNameLst>
                                          <p:attrName>style.visibility</p:attrName>
                                        </p:attrNameLst>
                                      </p:cBhvr>
                                      <p:to>
                                        <p:strVal val="visible"/>
                                      </p:to>
                                    </p:set>
                                    <p:animEffect transition="in" filter="blinds(horizontal)">
                                      <p:cBhvr>
                                        <p:cTn id="32" dur="500"/>
                                        <p:tgtEl>
                                          <p:spTgt spid="5222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2226">
                                            <p:txEl>
                                              <p:pRg st="6" end="6"/>
                                            </p:txEl>
                                          </p:spTgt>
                                        </p:tgtEl>
                                        <p:attrNameLst>
                                          <p:attrName>style.visibility</p:attrName>
                                        </p:attrNameLst>
                                      </p:cBhvr>
                                      <p:to>
                                        <p:strVal val="visible"/>
                                      </p:to>
                                    </p:set>
                                    <p:animEffect transition="in" filter="blinds(horizontal)">
                                      <p:cBhvr>
                                        <p:cTn id="37" dur="500"/>
                                        <p:tgtEl>
                                          <p:spTgt spid="52226">
                                            <p:txEl>
                                              <p:pRg st="6" end="6"/>
                                            </p:txEl>
                                          </p:spTgt>
                                        </p:tgtEl>
                                      </p:cBhvr>
                                    </p:animEffect>
                                  </p:childTnLst>
                                </p:cTn>
                              </p:par>
                            </p:childTnLst>
                          </p:cTn>
                        </p:par>
                        <p:par>
                          <p:cTn id="38" fill="hold" nodeType="afterGroup">
                            <p:stCondLst>
                              <p:cond delay="500"/>
                            </p:stCondLst>
                            <p:childTnLst>
                              <p:par>
                                <p:cTn id="39" presetID="1" presetClass="entr" presetSubtype="0" fill="hold" nodeType="afterEffect">
                                  <p:stCondLst>
                                    <p:cond delay="0"/>
                                  </p:stCondLst>
                                  <p:childTnLst>
                                    <p:set>
                                      <p:cBhvr>
                                        <p:cTn id="40" dur="1" fill="hold">
                                          <p:stCondLst>
                                            <p:cond delay="499"/>
                                          </p:stCondLst>
                                        </p:cTn>
                                        <p:tgtEl>
                                          <p:spTgt spid="522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47A93E6B-233B-49AA-A101-23823D2753D6}" type="slidenum">
              <a:rPr kumimoji="0" lang="en-US" altLang="zh-CN" sz="1400" smtClean="0"/>
              <a:pPr eaLnBrk="1" hangingPunct="1"/>
              <a:t>12</a:t>
            </a:fld>
            <a:endParaRPr kumimoji="0" lang="en-US" altLang="zh-CN" sz="1400" smtClean="0"/>
          </a:p>
        </p:txBody>
      </p:sp>
      <p:sp>
        <p:nvSpPr>
          <p:cNvPr id="129026" name="Text Box 2"/>
          <p:cNvSpPr txBox="1">
            <a:spLocks noChangeArrowheads="1"/>
          </p:cNvSpPr>
          <p:nvPr/>
        </p:nvSpPr>
        <p:spPr bwMode="auto">
          <a:xfrm>
            <a:off x="539750" y="692150"/>
            <a:ext cx="8305800" cy="476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30000"/>
              </a:spcBef>
              <a:buClr>
                <a:schemeClr val="folHlink"/>
              </a:buClr>
              <a:buFont typeface="Wingdings" pitchFamily="2" charset="2"/>
              <a:buNone/>
            </a:pPr>
            <a:r>
              <a:rPr lang="en-US" altLang="zh-CN" b="1">
                <a:solidFill>
                  <a:srgbClr val="FF3399"/>
                </a:solidFill>
                <a:latin typeface="Arial Narrow" pitchFamily="34" charset="0"/>
              </a:rPr>
              <a:t>Example</a:t>
            </a:r>
            <a:r>
              <a:rPr lang="en-US" altLang="zh-CN" b="1">
                <a:latin typeface="Arial Narrow" pitchFamily="34" charset="0"/>
              </a:rPr>
              <a:t>: {1,2,1} and {2,1,1} are not </a:t>
            </a:r>
            <a:r>
              <a:rPr lang="en-US" altLang="zh-CN" b="1" i="1">
                <a:latin typeface="Times New Roman" pitchFamily="18" charset="0"/>
              </a:rPr>
              <a:t>sets</a:t>
            </a:r>
            <a:r>
              <a:rPr lang="en-US" altLang="zh-CN" b="1">
                <a:latin typeface="Arial Narrow" pitchFamily="34" charset="0"/>
              </a:rPr>
              <a:t>, but the same </a:t>
            </a:r>
            <a:r>
              <a:rPr lang="en-US" altLang="zh-CN" b="1" i="1">
                <a:latin typeface="Times New Roman" pitchFamily="18" charset="0"/>
              </a:rPr>
              <a:t>bag</a:t>
            </a:r>
            <a:r>
              <a:rPr lang="en-US" altLang="zh-CN" b="1">
                <a:latin typeface="Arial Narrow" pitchFamily="34" charset="0"/>
              </a:rPr>
              <a:t>, or two different </a:t>
            </a:r>
            <a:r>
              <a:rPr lang="en-US" altLang="zh-CN" b="1" i="1">
                <a:latin typeface="Times New Roman" pitchFamily="18" charset="0"/>
              </a:rPr>
              <a:t>lists</a:t>
            </a:r>
            <a:r>
              <a:rPr lang="en-US" altLang="zh-CN" b="1">
                <a:latin typeface="Arial Narrow" pitchFamily="34" charset="0"/>
              </a:rPr>
              <a:t>.</a:t>
            </a:r>
          </a:p>
          <a:p>
            <a:pPr eaLnBrk="1" hangingPunct="1">
              <a:spcBef>
                <a:spcPct val="30000"/>
              </a:spcBef>
              <a:buClr>
                <a:schemeClr val="folHlink"/>
              </a:buClr>
              <a:buFont typeface="Wingdings" pitchFamily="2" charset="2"/>
              <a:buChar char="§"/>
            </a:pPr>
            <a:r>
              <a:rPr lang="en-US" altLang="zh-CN" b="1">
                <a:latin typeface="Arial Narrow" pitchFamily="34" charset="0"/>
              </a:rPr>
              <a:t>Array: If </a:t>
            </a:r>
            <a:r>
              <a:rPr lang="en-US" altLang="zh-CN" b="1" i="1">
                <a:latin typeface="Times New Roman" pitchFamily="18" charset="0"/>
              </a:rPr>
              <a:t>i</a:t>
            </a:r>
            <a:r>
              <a:rPr lang="en-US" altLang="zh-CN" b="1">
                <a:latin typeface="Arial Narrow" pitchFamily="34" charset="0"/>
              </a:rPr>
              <a:t> is an integer, then </a:t>
            </a:r>
            <a:r>
              <a:rPr lang="en-US" altLang="zh-CN" b="1">
                <a:solidFill>
                  <a:schemeClr val="hlink"/>
                </a:solidFill>
                <a:latin typeface="Arial Narrow" pitchFamily="34" charset="0"/>
              </a:rPr>
              <a:t>Array&lt;T, i&gt;</a:t>
            </a:r>
            <a:r>
              <a:rPr lang="en-US" altLang="zh-CN" b="1">
                <a:latin typeface="Arial Narrow" pitchFamily="34" charset="0"/>
              </a:rPr>
              <a:t> denotes the type whose elements are arrays of </a:t>
            </a:r>
            <a:r>
              <a:rPr lang="en-US" altLang="zh-CN" b="1" i="1">
                <a:latin typeface="Times New Roman" pitchFamily="18" charset="0"/>
              </a:rPr>
              <a:t>i</a:t>
            </a:r>
            <a:r>
              <a:rPr lang="en-US" altLang="zh-CN" b="1">
                <a:latin typeface="Arial Narrow" pitchFamily="34" charset="0"/>
              </a:rPr>
              <a:t> elements of type </a:t>
            </a:r>
            <a:r>
              <a:rPr lang="en-US" altLang="zh-CN" b="1" i="1">
                <a:latin typeface="Times New Roman" pitchFamily="18" charset="0"/>
              </a:rPr>
              <a:t>T</a:t>
            </a:r>
            <a:r>
              <a:rPr lang="en-US" altLang="zh-CN" b="1">
                <a:latin typeface="Arial Narrow" pitchFamily="34" charset="0"/>
              </a:rPr>
              <a:t>.</a:t>
            </a:r>
          </a:p>
          <a:p>
            <a:pPr eaLnBrk="1" hangingPunct="1">
              <a:spcBef>
                <a:spcPct val="30000"/>
              </a:spcBef>
              <a:buClr>
                <a:schemeClr val="folHlink"/>
              </a:buClr>
              <a:buFont typeface="Wingdings" pitchFamily="2" charset="2"/>
              <a:buNone/>
            </a:pPr>
            <a:r>
              <a:rPr lang="en-US" altLang="zh-CN" b="1">
                <a:latin typeface="Arial Narrow" pitchFamily="34" charset="0"/>
              </a:rPr>
              <a:t>Example: Array&lt;char,10&gt; denotes character strings of length 10.</a:t>
            </a:r>
          </a:p>
          <a:p>
            <a:pPr eaLnBrk="1" hangingPunct="1">
              <a:spcBef>
                <a:spcPct val="30000"/>
              </a:spcBef>
            </a:pPr>
            <a:r>
              <a:rPr kumimoji="0" lang="en-US" altLang="zh-CN" b="1">
                <a:solidFill>
                  <a:schemeClr val="folHlink"/>
                </a:solidFill>
                <a:latin typeface="Arial Narrow" pitchFamily="34" charset="0"/>
              </a:rPr>
              <a:t>◆</a:t>
            </a:r>
            <a:r>
              <a:rPr lang="en-US" altLang="zh-CN" b="1">
                <a:latin typeface="Arial Narrow" pitchFamily="34" charset="0"/>
              </a:rPr>
              <a:t>Structure: If T1,T2,…,Tn are types, and F1,F2,…,Fn are names of fields, then </a:t>
            </a:r>
          </a:p>
          <a:p>
            <a:pPr eaLnBrk="1" hangingPunct="1">
              <a:spcBef>
                <a:spcPct val="30000"/>
              </a:spcBef>
            </a:pPr>
            <a:r>
              <a:rPr lang="en-US" altLang="zh-CN" b="1">
                <a:solidFill>
                  <a:schemeClr val="hlink"/>
                </a:solidFill>
                <a:latin typeface="Arial Narrow" pitchFamily="34" charset="0"/>
              </a:rPr>
              <a:t>Struct</a:t>
            </a:r>
            <a:r>
              <a:rPr lang="en-US" altLang="zh-CN" b="1">
                <a:latin typeface="Arial Narrow" pitchFamily="34" charset="0"/>
              </a:rPr>
              <a:t> N {T1  F1, T2  F2, …, Tn  Fn}</a:t>
            </a:r>
          </a:p>
          <a:p>
            <a:pPr eaLnBrk="1" hangingPunct="1">
              <a:spcBef>
                <a:spcPct val="30000"/>
              </a:spcBef>
            </a:pPr>
            <a:r>
              <a:rPr lang="en-US" altLang="zh-CN" b="1">
                <a:latin typeface="Arial Narrow" pitchFamily="34" charset="0"/>
              </a:rPr>
              <a:t>denotes the type named </a:t>
            </a:r>
            <a:r>
              <a:rPr lang="en-US" altLang="zh-CN" b="1" i="1">
                <a:solidFill>
                  <a:srgbClr val="FF3399"/>
                </a:solidFill>
                <a:latin typeface="Times New Roman" pitchFamily="18" charset="0"/>
              </a:rPr>
              <a:t>N</a:t>
            </a:r>
            <a:r>
              <a:rPr lang="en-US" altLang="zh-CN" b="1">
                <a:latin typeface="Arial Narrow" pitchFamily="34" charset="0"/>
              </a:rPr>
              <a:t> whose elements are structures with n fields. The </a:t>
            </a:r>
            <a:r>
              <a:rPr lang="en-US" altLang="zh-CN" b="1" i="1">
                <a:latin typeface="Times New Roman" pitchFamily="18" charset="0"/>
              </a:rPr>
              <a:t>i</a:t>
            </a:r>
            <a:r>
              <a:rPr lang="en-US" altLang="zh-CN" b="1">
                <a:latin typeface="Arial Narrow" pitchFamily="34" charset="0"/>
              </a:rPr>
              <a:t>th field is named </a:t>
            </a:r>
            <a:r>
              <a:rPr lang="en-US" altLang="zh-CN" b="1" i="1">
                <a:latin typeface="Times New Roman" pitchFamily="18" charset="0"/>
              </a:rPr>
              <a:t>Fi</a:t>
            </a:r>
            <a:r>
              <a:rPr lang="en-US" altLang="zh-CN" b="1">
                <a:latin typeface="Arial Narrow" pitchFamily="34" charset="0"/>
              </a:rPr>
              <a:t> and has type </a:t>
            </a:r>
            <a:r>
              <a:rPr lang="en-US" altLang="zh-CN" b="1" i="1">
                <a:latin typeface="Times New Roman" pitchFamily="18" charset="0"/>
              </a:rPr>
              <a:t>Ti</a:t>
            </a:r>
            <a:r>
              <a:rPr lang="en-US" altLang="zh-CN" b="1">
                <a:latin typeface="Arial Narrow" pitchFamily="34" charset="0"/>
              </a:rPr>
              <a:t>. </a:t>
            </a:r>
          </a:p>
          <a:p>
            <a:pPr eaLnBrk="1" hangingPunct="1">
              <a:spcBef>
                <a:spcPct val="30000"/>
              </a:spcBef>
            </a:pPr>
            <a:r>
              <a:rPr lang="en-US" altLang="zh-CN" b="1">
                <a:latin typeface="Arial Narrow" pitchFamily="34" charset="0"/>
              </a:rPr>
              <a:t>“Struct ” is also a </a:t>
            </a:r>
            <a:r>
              <a:rPr lang="en-US" altLang="zh-CN" b="1">
                <a:solidFill>
                  <a:schemeClr val="hlink"/>
                </a:solidFill>
                <a:latin typeface="Arial Narrow" pitchFamily="34" charset="0"/>
              </a:rPr>
              <a:t>type constructor</a:t>
            </a:r>
            <a:r>
              <a:rPr lang="en-US" altLang="zh-CN" b="1">
                <a:latin typeface="Arial Narrow" pitchFamily="34" charset="0"/>
              </a:rPr>
              <a:t>.</a:t>
            </a:r>
          </a:p>
        </p:txBody>
      </p:sp>
      <p:sp>
        <p:nvSpPr>
          <p:cNvPr id="14340" name="Rectangle 3"/>
          <p:cNvSpPr>
            <a:spLocks noGrp="1" noChangeArrowheads="1"/>
          </p:cNvSpPr>
          <p:nvPr>
            <p:ph type="title" idx="4294967295"/>
          </p:nvPr>
        </p:nvSpPr>
        <p:spPr/>
        <p:txBody>
          <a:bodyPr/>
          <a:lstStyle/>
          <a:p>
            <a:pPr eaLnBrk="1" hangingPunct="1"/>
            <a:r>
              <a:rPr lang="en-US" altLang="zh-CN" smtClean="0">
                <a:latin typeface="Arial Narrow" pitchFamily="34" charset="0"/>
              </a:rPr>
              <a:t>Types in ODL</a:t>
            </a:r>
          </a:p>
        </p:txBody>
      </p:sp>
      <p:pic>
        <p:nvPicPr>
          <p:cNvPr id="129028"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9026">
                                            <p:txEl>
                                              <p:pRg st="0" end="0"/>
                                            </p:txEl>
                                          </p:spTgt>
                                        </p:tgtEl>
                                        <p:attrNameLst>
                                          <p:attrName>style.visibility</p:attrName>
                                        </p:attrNameLst>
                                      </p:cBhvr>
                                      <p:to>
                                        <p:strVal val="visible"/>
                                      </p:to>
                                    </p:set>
                                    <p:animEffect transition="in" filter="blinds(horizontal)">
                                      <p:cBhvr>
                                        <p:cTn id="7" dur="500"/>
                                        <p:tgtEl>
                                          <p:spTgt spid="1290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9026">
                                            <p:txEl>
                                              <p:pRg st="1" end="1"/>
                                            </p:txEl>
                                          </p:spTgt>
                                        </p:tgtEl>
                                        <p:attrNameLst>
                                          <p:attrName>style.visibility</p:attrName>
                                        </p:attrNameLst>
                                      </p:cBhvr>
                                      <p:to>
                                        <p:strVal val="visible"/>
                                      </p:to>
                                    </p:set>
                                    <p:animEffect transition="in" filter="blinds(horizontal)">
                                      <p:cBhvr>
                                        <p:cTn id="12" dur="500"/>
                                        <p:tgtEl>
                                          <p:spTgt spid="12902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9026">
                                            <p:txEl>
                                              <p:pRg st="2" end="2"/>
                                            </p:txEl>
                                          </p:spTgt>
                                        </p:tgtEl>
                                        <p:attrNameLst>
                                          <p:attrName>style.visibility</p:attrName>
                                        </p:attrNameLst>
                                      </p:cBhvr>
                                      <p:to>
                                        <p:strVal val="visible"/>
                                      </p:to>
                                    </p:set>
                                    <p:animEffect transition="in" filter="blinds(horizontal)">
                                      <p:cBhvr>
                                        <p:cTn id="17" dur="500"/>
                                        <p:tgtEl>
                                          <p:spTgt spid="12902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9026">
                                            <p:txEl>
                                              <p:pRg st="3" end="3"/>
                                            </p:txEl>
                                          </p:spTgt>
                                        </p:tgtEl>
                                        <p:attrNameLst>
                                          <p:attrName>style.visibility</p:attrName>
                                        </p:attrNameLst>
                                      </p:cBhvr>
                                      <p:to>
                                        <p:strVal val="visible"/>
                                      </p:to>
                                    </p:set>
                                    <p:animEffect transition="in" filter="blinds(horizontal)">
                                      <p:cBhvr>
                                        <p:cTn id="22" dur="500"/>
                                        <p:tgtEl>
                                          <p:spTgt spid="12902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9026">
                                            <p:txEl>
                                              <p:pRg st="4" end="4"/>
                                            </p:txEl>
                                          </p:spTgt>
                                        </p:tgtEl>
                                        <p:attrNameLst>
                                          <p:attrName>style.visibility</p:attrName>
                                        </p:attrNameLst>
                                      </p:cBhvr>
                                      <p:to>
                                        <p:strVal val="visible"/>
                                      </p:to>
                                    </p:set>
                                    <p:animEffect transition="in" filter="blinds(horizontal)">
                                      <p:cBhvr>
                                        <p:cTn id="27" dur="500"/>
                                        <p:tgtEl>
                                          <p:spTgt spid="12902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9026">
                                            <p:txEl>
                                              <p:pRg st="5" end="5"/>
                                            </p:txEl>
                                          </p:spTgt>
                                        </p:tgtEl>
                                        <p:attrNameLst>
                                          <p:attrName>style.visibility</p:attrName>
                                        </p:attrNameLst>
                                      </p:cBhvr>
                                      <p:to>
                                        <p:strVal val="visible"/>
                                      </p:to>
                                    </p:set>
                                    <p:animEffect transition="in" filter="blinds(horizontal)">
                                      <p:cBhvr>
                                        <p:cTn id="32" dur="500"/>
                                        <p:tgtEl>
                                          <p:spTgt spid="12902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9026">
                                            <p:txEl>
                                              <p:pRg st="6" end="6"/>
                                            </p:txEl>
                                          </p:spTgt>
                                        </p:tgtEl>
                                        <p:attrNameLst>
                                          <p:attrName>style.visibility</p:attrName>
                                        </p:attrNameLst>
                                      </p:cBhvr>
                                      <p:to>
                                        <p:strVal val="visible"/>
                                      </p:to>
                                    </p:set>
                                    <p:animEffect transition="in" filter="blinds(horizontal)">
                                      <p:cBhvr>
                                        <p:cTn id="37" dur="500"/>
                                        <p:tgtEl>
                                          <p:spTgt spid="129026">
                                            <p:txEl>
                                              <p:pRg st="6" end="6"/>
                                            </p:txEl>
                                          </p:spTgt>
                                        </p:tgtEl>
                                      </p:cBhvr>
                                    </p:animEffect>
                                  </p:childTnLst>
                                </p:cTn>
                              </p:par>
                            </p:childTnLst>
                          </p:cTn>
                        </p:par>
                        <p:par>
                          <p:cTn id="38" fill="hold" nodeType="afterGroup">
                            <p:stCondLst>
                              <p:cond delay="500"/>
                            </p:stCondLst>
                            <p:childTnLst>
                              <p:par>
                                <p:cTn id="39" presetID="1" presetClass="entr" presetSubtype="0" fill="hold" nodeType="afterEffect">
                                  <p:stCondLst>
                                    <p:cond delay="0"/>
                                  </p:stCondLst>
                                  <p:childTnLst>
                                    <p:set>
                                      <p:cBhvr>
                                        <p:cTn id="40" dur="1" fill="hold">
                                          <p:stCondLst>
                                            <p:cond delay="499"/>
                                          </p:stCondLst>
                                        </p:cTn>
                                        <p:tgtEl>
                                          <p:spTgt spid="129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6"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91DED451-8545-4525-BC5F-CAAE4A9727B4}" type="slidenum">
              <a:rPr kumimoji="0" lang="en-US" altLang="zh-CN" sz="1400" smtClean="0"/>
              <a:pPr eaLnBrk="1" hangingPunct="1"/>
              <a:t>13</a:t>
            </a:fld>
            <a:endParaRPr kumimoji="0" lang="en-US" altLang="zh-CN" sz="1400" smtClean="0"/>
          </a:p>
        </p:txBody>
      </p:sp>
      <p:sp>
        <p:nvSpPr>
          <p:cNvPr id="15363" name="Rectangle 2"/>
          <p:cNvSpPr>
            <a:spLocks noGrp="1" noChangeArrowheads="1"/>
          </p:cNvSpPr>
          <p:nvPr>
            <p:ph type="title" idx="4294967295"/>
          </p:nvPr>
        </p:nvSpPr>
        <p:spPr/>
        <p:txBody>
          <a:bodyPr/>
          <a:lstStyle/>
          <a:p>
            <a:pPr eaLnBrk="1" hangingPunct="1"/>
            <a:r>
              <a:rPr lang="en-US" altLang="zh-CN" smtClean="0">
                <a:latin typeface="Arial Narrow" pitchFamily="34" charset="0"/>
              </a:rPr>
              <a:t>Rules of types in ODL</a:t>
            </a:r>
          </a:p>
        </p:txBody>
      </p:sp>
      <p:sp>
        <p:nvSpPr>
          <p:cNvPr id="54275" name="Text Box 3"/>
          <p:cNvSpPr txBox="1">
            <a:spLocks noChangeArrowheads="1"/>
          </p:cNvSpPr>
          <p:nvPr/>
        </p:nvSpPr>
        <p:spPr bwMode="auto">
          <a:xfrm>
            <a:off x="685800" y="685800"/>
            <a:ext cx="8153400" cy="582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30000"/>
              </a:spcBef>
              <a:buClr>
                <a:schemeClr val="folHlink"/>
              </a:buClr>
              <a:buFont typeface="Wingdings" pitchFamily="2" charset="2"/>
              <a:buChar char="u"/>
            </a:pPr>
            <a:r>
              <a:rPr lang="en-US" altLang="zh-CN" b="1" dirty="0">
                <a:latin typeface="Arial Narrow" pitchFamily="34" charset="0"/>
              </a:rPr>
              <a:t>The types of an </a:t>
            </a:r>
            <a:r>
              <a:rPr lang="en-US" altLang="zh-CN" b="1" dirty="0">
                <a:solidFill>
                  <a:schemeClr val="hlink"/>
                </a:solidFill>
                <a:latin typeface="Arial Narrow" pitchFamily="34" charset="0"/>
              </a:rPr>
              <a:t>attribute</a:t>
            </a:r>
          </a:p>
          <a:p>
            <a:pPr eaLnBrk="1" hangingPunct="1">
              <a:spcBef>
                <a:spcPct val="30000"/>
              </a:spcBef>
              <a:buClr>
                <a:schemeClr val="folHlink"/>
              </a:buClr>
              <a:buFont typeface="Wingdings" pitchFamily="2" charset="2"/>
              <a:buChar char="§"/>
            </a:pPr>
            <a:r>
              <a:rPr lang="en-US" altLang="zh-CN" b="1" dirty="0">
                <a:latin typeface="Arial Narrow" pitchFamily="34" charset="0"/>
              </a:rPr>
              <a:t>Atomic type</a:t>
            </a:r>
          </a:p>
          <a:p>
            <a:pPr eaLnBrk="1" hangingPunct="1">
              <a:spcBef>
                <a:spcPct val="30000"/>
              </a:spcBef>
              <a:buClr>
                <a:schemeClr val="folHlink"/>
              </a:buClr>
              <a:buFont typeface="Wingdings" pitchFamily="2" charset="2"/>
              <a:buChar char="§"/>
            </a:pPr>
            <a:r>
              <a:rPr lang="en-US" altLang="zh-CN" b="1" dirty="0">
                <a:solidFill>
                  <a:srgbClr val="FF3399"/>
                </a:solidFill>
                <a:latin typeface="Arial Narrow" pitchFamily="34" charset="0"/>
              </a:rPr>
              <a:t>Structure</a:t>
            </a:r>
            <a:r>
              <a:rPr lang="en-US" altLang="zh-CN" b="1" dirty="0">
                <a:latin typeface="Arial Narrow" pitchFamily="34" charset="0"/>
              </a:rPr>
              <a:t> whose fields are atomic types</a:t>
            </a:r>
          </a:p>
          <a:p>
            <a:pPr eaLnBrk="1" hangingPunct="1">
              <a:spcBef>
                <a:spcPct val="30000"/>
              </a:spcBef>
              <a:buClr>
                <a:schemeClr val="folHlink"/>
              </a:buClr>
              <a:buFont typeface="Wingdings" pitchFamily="2" charset="2"/>
              <a:buChar char="§"/>
            </a:pPr>
            <a:r>
              <a:rPr lang="en-US" altLang="zh-CN" b="1" dirty="0">
                <a:latin typeface="Arial Narrow" pitchFamily="34" charset="0"/>
              </a:rPr>
              <a:t>A type that is constructed by applying a </a:t>
            </a:r>
            <a:r>
              <a:rPr lang="en-US" altLang="zh-CN" b="1" dirty="0">
                <a:solidFill>
                  <a:srgbClr val="FF3399"/>
                </a:solidFill>
                <a:latin typeface="Arial Narrow" pitchFamily="34" charset="0"/>
              </a:rPr>
              <a:t>collection</a:t>
            </a:r>
            <a:r>
              <a:rPr lang="en-US" altLang="zh-CN" b="1" dirty="0">
                <a:latin typeface="Arial Narrow" pitchFamily="34" charset="0"/>
              </a:rPr>
              <a:t> type to the </a:t>
            </a:r>
            <a:r>
              <a:rPr lang="en-US" altLang="zh-CN" b="1" dirty="0">
                <a:solidFill>
                  <a:srgbClr val="FF3399"/>
                </a:solidFill>
                <a:latin typeface="Arial Narrow" pitchFamily="34" charset="0"/>
              </a:rPr>
              <a:t>initial</a:t>
            </a:r>
            <a:r>
              <a:rPr lang="en-US" altLang="zh-CN" b="1" dirty="0">
                <a:latin typeface="Arial Narrow" pitchFamily="34" charset="0"/>
              </a:rPr>
              <a:t> atomic type or </a:t>
            </a:r>
            <a:r>
              <a:rPr lang="en-US" altLang="zh-CN" b="1" dirty="0">
                <a:solidFill>
                  <a:srgbClr val="FF3399"/>
                </a:solidFill>
                <a:latin typeface="Arial Narrow" pitchFamily="34" charset="0"/>
              </a:rPr>
              <a:t>structure</a:t>
            </a:r>
            <a:r>
              <a:rPr lang="en-US" altLang="zh-CN" b="1" dirty="0">
                <a:latin typeface="Arial Narrow" pitchFamily="34" charset="0"/>
              </a:rPr>
              <a:t>.</a:t>
            </a:r>
          </a:p>
          <a:p>
            <a:pPr eaLnBrk="1" hangingPunct="1">
              <a:spcBef>
                <a:spcPct val="30000"/>
              </a:spcBef>
              <a:buClr>
                <a:schemeClr val="folHlink"/>
              </a:buClr>
              <a:buFont typeface="Wingdings" pitchFamily="2" charset="2"/>
              <a:buChar char="§"/>
            </a:pPr>
            <a:r>
              <a:rPr lang="en-US" altLang="zh-CN" b="1" dirty="0">
                <a:latin typeface="Arial Narrow" pitchFamily="34" charset="0"/>
              </a:rPr>
              <a:t>Interface types may not appear in the type of an attribute.</a:t>
            </a:r>
          </a:p>
          <a:p>
            <a:pPr eaLnBrk="1" hangingPunct="1">
              <a:spcBef>
                <a:spcPct val="30000"/>
              </a:spcBef>
              <a:buClr>
                <a:schemeClr val="folHlink"/>
              </a:buClr>
              <a:buFont typeface="Wingdings" pitchFamily="2" charset="2"/>
              <a:buChar char="u"/>
            </a:pPr>
            <a:r>
              <a:rPr lang="en-US" altLang="zh-CN" b="1" dirty="0">
                <a:latin typeface="Arial Narrow" pitchFamily="34" charset="0"/>
              </a:rPr>
              <a:t>The type of a </a:t>
            </a:r>
            <a:r>
              <a:rPr lang="en-US" altLang="zh-CN" b="1" dirty="0">
                <a:solidFill>
                  <a:schemeClr val="hlink"/>
                </a:solidFill>
                <a:latin typeface="Arial Narrow" pitchFamily="34" charset="0"/>
              </a:rPr>
              <a:t>relationship</a:t>
            </a:r>
          </a:p>
          <a:p>
            <a:pPr eaLnBrk="1" hangingPunct="1">
              <a:spcBef>
                <a:spcPct val="30000"/>
              </a:spcBef>
              <a:buClr>
                <a:schemeClr val="folHlink"/>
              </a:buClr>
              <a:buFont typeface="Wingdings" pitchFamily="2" charset="2"/>
              <a:buChar char="§"/>
            </a:pPr>
            <a:r>
              <a:rPr lang="en-US" altLang="zh-CN" b="1" dirty="0">
                <a:latin typeface="Arial Narrow" pitchFamily="34" charset="0"/>
              </a:rPr>
              <a:t>Interface type</a:t>
            </a:r>
          </a:p>
          <a:p>
            <a:pPr eaLnBrk="1" hangingPunct="1">
              <a:spcBef>
                <a:spcPct val="30000"/>
              </a:spcBef>
              <a:buClr>
                <a:schemeClr val="folHlink"/>
              </a:buClr>
              <a:buFont typeface="Wingdings" pitchFamily="2" charset="2"/>
              <a:buChar char="§"/>
            </a:pPr>
            <a:r>
              <a:rPr lang="en-US" altLang="zh-CN" b="1" dirty="0">
                <a:latin typeface="Arial Narrow" pitchFamily="34" charset="0"/>
              </a:rPr>
              <a:t>A </a:t>
            </a:r>
            <a:r>
              <a:rPr lang="en-US" altLang="zh-CN" b="1" dirty="0">
                <a:solidFill>
                  <a:srgbClr val="FF3399"/>
                </a:solidFill>
                <a:latin typeface="Arial Narrow" pitchFamily="34" charset="0"/>
              </a:rPr>
              <a:t>collection</a:t>
            </a:r>
            <a:r>
              <a:rPr lang="en-US" altLang="zh-CN" b="1" dirty="0">
                <a:latin typeface="Arial Narrow" pitchFamily="34" charset="0"/>
              </a:rPr>
              <a:t> type applied to an interface type.</a:t>
            </a:r>
          </a:p>
          <a:p>
            <a:pPr eaLnBrk="1" hangingPunct="1">
              <a:spcBef>
                <a:spcPct val="30000"/>
              </a:spcBef>
              <a:buClr>
                <a:schemeClr val="folHlink"/>
              </a:buClr>
              <a:buFont typeface="Wingdings" pitchFamily="2" charset="2"/>
              <a:buChar char="§"/>
            </a:pPr>
            <a:r>
              <a:rPr lang="en-US" altLang="zh-CN" b="1" dirty="0">
                <a:latin typeface="Arial Narrow" pitchFamily="34" charset="0"/>
              </a:rPr>
              <a:t>Atomic types and a structure type do not appear in the type of a relationship.</a:t>
            </a:r>
          </a:p>
          <a:p>
            <a:pPr eaLnBrk="1" hangingPunct="1">
              <a:spcBef>
                <a:spcPct val="30000"/>
              </a:spcBef>
              <a:buClr>
                <a:schemeClr val="folHlink"/>
              </a:buClr>
              <a:buFont typeface="Wingdings" pitchFamily="2" charset="2"/>
              <a:buBlip>
                <a:blip r:embed="rId2"/>
              </a:buBlip>
            </a:pPr>
            <a:r>
              <a:rPr lang="en-US" altLang="zh-CN" b="1" dirty="0">
                <a:latin typeface="Arial Narrow" pitchFamily="34" charset="0"/>
              </a:rPr>
              <a:t>Attribute types and relationship types </a:t>
            </a:r>
            <a:r>
              <a:rPr lang="en-US" altLang="zh-CN" b="1" dirty="0">
                <a:solidFill>
                  <a:schemeClr val="hlink"/>
                </a:solidFill>
                <a:latin typeface="Arial Narrow" pitchFamily="34" charset="0"/>
              </a:rPr>
              <a:t>cannot</a:t>
            </a:r>
            <a:r>
              <a:rPr lang="en-US" altLang="zh-CN" b="1" dirty="0">
                <a:latin typeface="Arial Narrow" pitchFamily="34" charset="0"/>
              </a:rPr>
              <a:t> involve </a:t>
            </a:r>
            <a:r>
              <a:rPr lang="en-US" altLang="zh-CN" b="1" dirty="0">
                <a:solidFill>
                  <a:srgbClr val="FF3399"/>
                </a:solidFill>
                <a:latin typeface="Arial Narrow" pitchFamily="34" charset="0"/>
              </a:rPr>
              <a:t>two</a:t>
            </a:r>
            <a:r>
              <a:rPr lang="en-US" altLang="zh-CN" b="1" dirty="0">
                <a:latin typeface="Arial Narrow" pitchFamily="34" charset="0"/>
              </a:rPr>
              <a:t> applications of collection types.</a:t>
            </a:r>
          </a:p>
        </p:txBody>
      </p:sp>
      <p:pic>
        <p:nvPicPr>
          <p:cNvPr id="54277" name="Picture 5" descr="arow003">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blinds(horizontal)">
                                      <p:cBhvr>
                                        <p:cTn id="7" dur="500"/>
                                        <p:tgtEl>
                                          <p:spTgt spid="542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275">
                                            <p:txEl>
                                              <p:pRg st="1" end="1"/>
                                            </p:txEl>
                                          </p:spTgt>
                                        </p:tgtEl>
                                        <p:attrNameLst>
                                          <p:attrName>style.visibility</p:attrName>
                                        </p:attrNameLst>
                                      </p:cBhvr>
                                      <p:to>
                                        <p:strVal val="visible"/>
                                      </p:to>
                                    </p:set>
                                    <p:animEffect transition="in" filter="blinds(horizontal)">
                                      <p:cBhvr>
                                        <p:cTn id="12" dur="500"/>
                                        <p:tgtEl>
                                          <p:spTgt spid="542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275">
                                            <p:txEl>
                                              <p:pRg st="2" end="2"/>
                                            </p:txEl>
                                          </p:spTgt>
                                        </p:tgtEl>
                                        <p:attrNameLst>
                                          <p:attrName>style.visibility</p:attrName>
                                        </p:attrNameLst>
                                      </p:cBhvr>
                                      <p:to>
                                        <p:strVal val="visible"/>
                                      </p:to>
                                    </p:set>
                                    <p:animEffect transition="in" filter="blinds(horizontal)">
                                      <p:cBhvr>
                                        <p:cTn id="17" dur="500"/>
                                        <p:tgtEl>
                                          <p:spTgt spid="542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4275">
                                            <p:txEl>
                                              <p:pRg st="3" end="3"/>
                                            </p:txEl>
                                          </p:spTgt>
                                        </p:tgtEl>
                                        <p:attrNameLst>
                                          <p:attrName>style.visibility</p:attrName>
                                        </p:attrNameLst>
                                      </p:cBhvr>
                                      <p:to>
                                        <p:strVal val="visible"/>
                                      </p:to>
                                    </p:set>
                                    <p:animEffect transition="in" filter="blinds(horizontal)">
                                      <p:cBhvr>
                                        <p:cTn id="22" dur="500"/>
                                        <p:tgtEl>
                                          <p:spTgt spid="542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4275">
                                            <p:txEl>
                                              <p:pRg st="4" end="4"/>
                                            </p:txEl>
                                          </p:spTgt>
                                        </p:tgtEl>
                                        <p:attrNameLst>
                                          <p:attrName>style.visibility</p:attrName>
                                        </p:attrNameLst>
                                      </p:cBhvr>
                                      <p:to>
                                        <p:strVal val="visible"/>
                                      </p:to>
                                    </p:set>
                                    <p:animEffect transition="in" filter="blinds(horizontal)">
                                      <p:cBhvr>
                                        <p:cTn id="27" dur="500"/>
                                        <p:tgtEl>
                                          <p:spTgt spid="542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4275">
                                            <p:txEl>
                                              <p:pRg st="5" end="5"/>
                                            </p:txEl>
                                          </p:spTgt>
                                        </p:tgtEl>
                                        <p:attrNameLst>
                                          <p:attrName>style.visibility</p:attrName>
                                        </p:attrNameLst>
                                      </p:cBhvr>
                                      <p:to>
                                        <p:strVal val="visible"/>
                                      </p:to>
                                    </p:set>
                                    <p:animEffect transition="in" filter="blinds(horizontal)">
                                      <p:cBhvr>
                                        <p:cTn id="32" dur="500"/>
                                        <p:tgtEl>
                                          <p:spTgt spid="5427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4275">
                                            <p:txEl>
                                              <p:pRg st="6" end="6"/>
                                            </p:txEl>
                                          </p:spTgt>
                                        </p:tgtEl>
                                        <p:attrNameLst>
                                          <p:attrName>style.visibility</p:attrName>
                                        </p:attrNameLst>
                                      </p:cBhvr>
                                      <p:to>
                                        <p:strVal val="visible"/>
                                      </p:to>
                                    </p:set>
                                    <p:animEffect transition="in" filter="blinds(horizontal)">
                                      <p:cBhvr>
                                        <p:cTn id="37" dur="500"/>
                                        <p:tgtEl>
                                          <p:spTgt spid="5427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4275">
                                            <p:txEl>
                                              <p:pRg st="7" end="7"/>
                                            </p:txEl>
                                          </p:spTgt>
                                        </p:tgtEl>
                                        <p:attrNameLst>
                                          <p:attrName>style.visibility</p:attrName>
                                        </p:attrNameLst>
                                      </p:cBhvr>
                                      <p:to>
                                        <p:strVal val="visible"/>
                                      </p:to>
                                    </p:set>
                                    <p:animEffect transition="in" filter="blinds(horizontal)">
                                      <p:cBhvr>
                                        <p:cTn id="42" dur="500"/>
                                        <p:tgtEl>
                                          <p:spTgt spid="5427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4275">
                                            <p:txEl>
                                              <p:pRg st="8" end="8"/>
                                            </p:txEl>
                                          </p:spTgt>
                                        </p:tgtEl>
                                        <p:attrNameLst>
                                          <p:attrName>style.visibility</p:attrName>
                                        </p:attrNameLst>
                                      </p:cBhvr>
                                      <p:to>
                                        <p:strVal val="visible"/>
                                      </p:to>
                                    </p:set>
                                    <p:animEffect transition="in" filter="blinds(horizontal)">
                                      <p:cBhvr>
                                        <p:cTn id="47" dur="500"/>
                                        <p:tgtEl>
                                          <p:spTgt spid="54275">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4275">
                                            <p:txEl>
                                              <p:pRg st="9" end="9"/>
                                            </p:txEl>
                                          </p:spTgt>
                                        </p:tgtEl>
                                        <p:attrNameLst>
                                          <p:attrName>style.visibility</p:attrName>
                                        </p:attrNameLst>
                                      </p:cBhvr>
                                      <p:to>
                                        <p:strVal val="visible"/>
                                      </p:to>
                                    </p:set>
                                    <p:animEffect transition="in" filter="blinds(horizontal)">
                                      <p:cBhvr>
                                        <p:cTn id="52" dur="500"/>
                                        <p:tgtEl>
                                          <p:spTgt spid="54275">
                                            <p:txEl>
                                              <p:pRg st="9" end="9"/>
                                            </p:txEl>
                                          </p:spTgt>
                                        </p:tgtEl>
                                      </p:cBhvr>
                                    </p:animEffect>
                                  </p:childTnLst>
                                </p:cTn>
                              </p:par>
                            </p:childTnLst>
                          </p:cTn>
                        </p:par>
                        <p:par>
                          <p:cTn id="53" fill="hold" nodeType="afterGroup">
                            <p:stCondLst>
                              <p:cond delay="500"/>
                            </p:stCondLst>
                            <p:childTnLst>
                              <p:par>
                                <p:cTn id="54" presetID="1" presetClass="entr" presetSubtype="0" fill="hold" nodeType="afterEffect">
                                  <p:stCondLst>
                                    <p:cond delay="0"/>
                                  </p:stCondLst>
                                  <p:childTnLst>
                                    <p:set>
                                      <p:cBhvr>
                                        <p:cTn id="55" dur="1" fill="hold">
                                          <p:stCondLst>
                                            <p:cond delay="499"/>
                                          </p:stCondLst>
                                        </p:cTn>
                                        <p:tgtEl>
                                          <p:spTgt spid="54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4531BE19-1D42-4B20-B68F-A6E5FC98B0A1}" type="slidenum">
              <a:rPr kumimoji="0" lang="en-US" altLang="zh-CN" sz="1400" smtClean="0"/>
              <a:pPr eaLnBrk="1" hangingPunct="1"/>
              <a:t>14</a:t>
            </a:fld>
            <a:endParaRPr kumimoji="0" lang="en-US" altLang="zh-CN" sz="1400" smtClean="0"/>
          </a:p>
        </p:txBody>
      </p:sp>
      <p:sp>
        <p:nvSpPr>
          <p:cNvPr id="16387" name="Rectangle 2"/>
          <p:cNvSpPr>
            <a:spLocks noGrp="1" noChangeArrowheads="1"/>
          </p:cNvSpPr>
          <p:nvPr>
            <p:ph type="title" idx="4294967295"/>
          </p:nvPr>
        </p:nvSpPr>
        <p:spPr/>
        <p:txBody>
          <a:bodyPr/>
          <a:lstStyle/>
          <a:p>
            <a:pPr eaLnBrk="1" hangingPunct="1"/>
            <a:r>
              <a:rPr lang="en-US" altLang="zh-CN" smtClean="0">
                <a:latin typeface="Arial Narrow" pitchFamily="34" charset="0"/>
              </a:rPr>
              <a:t>Types in ODL-Example</a:t>
            </a:r>
          </a:p>
        </p:txBody>
      </p:sp>
      <p:sp>
        <p:nvSpPr>
          <p:cNvPr id="55299" name="Text Box 3"/>
          <p:cNvSpPr txBox="1">
            <a:spLocks noChangeArrowheads="1"/>
          </p:cNvSpPr>
          <p:nvPr/>
        </p:nvSpPr>
        <p:spPr bwMode="auto">
          <a:xfrm>
            <a:off x="838200" y="838200"/>
            <a:ext cx="8054975" cy="553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lnSpc>
                <a:spcPct val="90000"/>
              </a:lnSpc>
              <a:spcBef>
                <a:spcPct val="50000"/>
              </a:spcBef>
              <a:buSzPct val="200000"/>
              <a:buFontTx/>
              <a:buBlip>
                <a:blip r:embed="rId2"/>
              </a:buBlip>
            </a:pPr>
            <a:r>
              <a:rPr lang="en-US" altLang="zh-CN" b="1">
                <a:latin typeface="Arial Narrow" pitchFamily="34" charset="0"/>
              </a:rPr>
              <a:t>Are the following types legal as </a:t>
            </a:r>
            <a:r>
              <a:rPr lang="en-US" altLang="zh-CN" b="1">
                <a:solidFill>
                  <a:schemeClr val="hlink"/>
                </a:solidFill>
                <a:latin typeface="Arial Narrow" pitchFamily="34" charset="0"/>
              </a:rPr>
              <a:t>attribute</a:t>
            </a:r>
            <a:r>
              <a:rPr lang="en-US" altLang="zh-CN" b="1">
                <a:latin typeface="Arial Narrow" pitchFamily="34" charset="0"/>
              </a:rPr>
              <a:t> types?</a:t>
            </a:r>
          </a:p>
          <a:p>
            <a:pPr eaLnBrk="1" hangingPunct="1">
              <a:lnSpc>
                <a:spcPct val="90000"/>
              </a:lnSpc>
              <a:spcBef>
                <a:spcPct val="50000"/>
              </a:spcBef>
              <a:buClr>
                <a:schemeClr val="folHlink"/>
              </a:buClr>
              <a:buFont typeface="Wingdings" pitchFamily="2" charset="2"/>
              <a:buChar char="§"/>
            </a:pPr>
            <a:r>
              <a:rPr lang="en-US" altLang="zh-CN" b="1" i="1">
                <a:latin typeface="Times New Roman" pitchFamily="18" charset="0"/>
              </a:rPr>
              <a:t>integer</a:t>
            </a:r>
          </a:p>
          <a:p>
            <a:pPr eaLnBrk="1" hangingPunct="1">
              <a:lnSpc>
                <a:spcPct val="90000"/>
              </a:lnSpc>
              <a:spcBef>
                <a:spcPct val="50000"/>
              </a:spcBef>
              <a:buClr>
                <a:schemeClr val="folHlink"/>
              </a:buClr>
              <a:buFont typeface="Wingdings" pitchFamily="2" charset="2"/>
              <a:buChar char="§"/>
            </a:pPr>
            <a:r>
              <a:rPr lang="en-US" altLang="zh-CN" b="1" i="1">
                <a:latin typeface="Times New Roman" pitchFamily="18" charset="0"/>
              </a:rPr>
              <a:t>Struct N {string field1,integer field2}</a:t>
            </a:r>
          </a:p>
          <a:p>
            <a:pPr eaLnBrk="1" hangingPunct="1">
              <a:lnSpc>
                <a:spcPct val="90000"/>
              </a:lnSpc>
              <a:spcBef>
                <a:spcPct val="50000"/>
              </a:spcBef>
              <a:buClr>
                <a:schemeClr val="folHlink"/>
              </a:buClr>
              <a:buFont typeface="Wingdings" pitchFamily="2" charset="2"/>
              <a:buChar char="§"/>
            </a:pPr>
            <a:r>
              <a:rPr lang="en-US" altLang="zh-CN" b="1" i="1">
                <a:latin typeface="Times New Roman" pitchFamily="18" charset="0"/>
              </a:rPr>
              <a:t>List&lt;real&gt;</a:t>
            </a:r>
          </a:p>
          <a:p>
            <a:pPr eaLnBrk="1" hangingPunct="1">
              <a:lnSpc>
                <a:spcPct val="90000"/>
              </a:lnSpc>
              <a:spcBef>
                <a:spcPct val="50000"/>
              </a:spcBef>
              <a:buClr>
                <a:schemeClr val="folHlink"/>
              </a:buClr>
              <a:buFont typeface="Wingdings" pitchFamily="2" charset="2"/>
              <a:buChar char="§"/>
            </a:pPr>
            <a:r>
              <a:rPr lang="en-US" altLang="zh-CN" b="1" i="1">
                <a:latin typeface="Times New Roman" pitchFamily="18" charset="0"/>
              </a:rPr>
              <a:t>Array&lt;Struct N {string field1,integer field2}&gt;</a:t>
            </a:r>
          </a:p>
          <a:p>
            <a:pPr eaLnBrk="1" hangingPunct="1">
              <a:lnSpc>
                <a:spcPct val="90000"/>
              </a:lnSpc>
              <a:spcBef>
                <a:spcPct val="50000"/>
              </a:spcBef>
              <a:buClr>
                <a:schemeClr val="folHlink"/>
              </a:buClr>
              <a:buFont typeface="Wingdings" pitchFamily="2" charset="2"/>
              <a:buChar char="§"/>
            </a:pPr>
            <a:r>
              <a:rPr lang="en-US" altLang="zh-CN" b="1" i="1">
                <a:latin typeface="Times New Roman" pitchFamily="18" charset="0"/>
              </a:rPr>
              <a:t>List&lt;Movie&gt;</a:t>
            </a:r>
            <a:r>
              <a:rPr lang="en-US" altLang="zh-CN" b="1">
                <a:latin typeface="Arial Narrow" pitchFamily="34" charset="0"/>
              </a:rPr>
              <a:t> (where </a:t>
            </a:r>
            <a:r>
              <a:rPr lang="en-US" altLang="zh-CN" b="1" i="1">
                <a:latin typeface="Times New Roman" pitchFamily="18" charset="0"/>
              </a:rPr>
              <a:t>Movie</a:t>
            </a:r>
            <a:r>
              <a:rPr lang="en-US" altLang="zh-CN" b="1">
                <a:latin typeface="Arial Narrow" pitchFamily="34" charset="0"/>
              </a:rPr>
              <a:t> is an available basic type)</a:t>
            </a:r>
          </a:p>
          <a:p>
            <a:pPr eaLnBrk="1" hangingPunct="1">
              <a:lnSpc>
                <a:spcPct val="90000"/>
              </a:lnSpc>
              <a:spcBef>
                <a:spcPct val="50000"/>
              </a:spcBef>
              <a:buClr>
                <a:schemeClr val="folHlink"/>
              </a:buClr>
              <a:buFont typeface="Wingdings" pitchFamily="2" charset="2"/>
              <a:buChar char="§"/>
            </a:pPr>
            <a:endParaRPr lang="en-US" altLang="zh-CN" b="1">
              <a:latin typeface="Arial Narrow" pitchFamily="34" charset="0"/>
            </a:endParaRPr>
          </a:p>
          <a:p>
            <a:pPr eaLnBrk="1" hangingPunct="1">
              <a:lnSpc>
                <a:spcPct val="90000"/>
              </a:lnSpc>
              <a:spcBef>
                <a:spcPct val="50000"/>
              </a:spcBef>
              <a:buClr>
                <a:srgbClr val="ECB51A"/>
              </a:buClr>
              <a:buSzPct val="200000"/>
              <a:buFont typeface="Wingdings" pitchFamily="2" charset="2"/>
              <a:buBlip>
                <a:blip r:embed="rId2"/>
              </a:buBlip>
            </a:pPr>
            <a:r>
              <a:rPr lang="en-US" altLang="zh-CN" b="1">
                <a:latin typeface="Arial Narrow" pitchFamily="34" charset="0"/>
              </a:rPr>
              <a:t>Are the following types legal as </a:t>
            </a:r>
            <a:r>
              <a:rPr lang="en-US" altLang="zh-CN" b="1">
                <a:solidFill>
                  <a:schemeClr val="hlink"/>
                </a:solidFill>
                <a:latin typeface="Arial Narrow" pitchFamily="34" charset="0"/>
              </a:rPr>
              <a:t>relationship</a:t>
            </a:r>
            <a:r>
              <a:rPr lang="en-US" altLang="zh-CN" b="1">
                <a:latin typeface="Arial Narrow" pitchFamily="34" charset="0"/>
              </a:rPr>
              <a:t> types?</a:t>
            </a:r>
          </a:p>
          <a:p>
            <a:pPr eaLnBrk="1" hangingPunct="1">
              <a:lnSpc>
                <a:spcPct val="90000"/>
              </a:lnSpc>
              <a:spcBef>
                <a:spcPct val="50000"/>
              </a:spcBef>
              <a:buClr>
                <a:schemeClr val="folHlink"/>
              </a:buClr>
              <a:buFont typeface="Wingdings" pitchFamily="2" charset="2"/>
              <a:buChar char="§"/>
            </a:pPr>
            <a:r>
              <a:rPr lang="en-US" altLang="zh-CN" b="1" i="1">
                <a:latin typeface="Times New Roman" pitchFamily="18" charset="0"/>
              </a:rPr>
              <a:t>Struct N {Movie field1, Star field2}</a:t>
            </a:r>
          </a:p>
          <a:p>
            <a:pPr eaLnBrk="1" hangingPunct="1">
              <a:lnSpc>
                <a:spcPct val="90000"/>
              </a:lnSpc>
              <a:spcBef>
                <a:spcPct val="50000"/>
              </a:spcBef>
              <a:buClr>
                <a:schemeClr val="folHlink"/>
              </a:buClr>
              <a:buFont typeface="Wingdings" pitchFamily="2" charset="2"/>
              <a:buChar char="§"/>
            </a:pPr>
            <a:r>
              <a:rPr lang="en-US" altLang="zh-CN" b="1" i="1">
                <a:latin typeface="Times New Roman" pitchFamily="18" charset="0"/>
              </a:rPr>
              <a:t>Set&lt;integer&gt; </a:t>
            </a:r>
          </a:p>
          <a:p>
            <a:pPr eaLnBrk="1" hangingPunct="1">
              <a:lnSpc>
                <a:spcPct val="90000"/>
              </a:lnSpc>
              <a:spcBef>
                <a:spcPct val="50000"/>
              </a:spcBef>
              <a:buClr>
                <a:schemeClr val="folHlink"/>
              </a:buClr>
              <a:buFont typeface="Wingdings" pitchFamily="2" charset="2"/>
              <a:buChar char="§"/>
            </a:pPr>
            <a:r>
              <a:rPr lang="en-US" altLang="zh-CN" b="1" i="1">
                <a:latin typeface="Times New Roman" pitchFamily="18" charset="0"/>
              </a:rPr>
              <a:t>Set&lt;Array&lt;Star&gt;&gt;</a:t>
            </a:r>
            <a:r>
              <a:rPr lang="en-US" altLang="zh-CN" b="1">
                <a:latin typeface="Arial Narrow" pitchFamily="34" charset="0"/>
              </a:rPr>
              <a:t> (where </a:t>
            </a:r>
            <a:r>
              <a:rPr lang="en-US" altLang="zh-CN" b="1" i="1">
                <a:latin typeface="Times New Roman" pitchFamily="18" charset="0"/>
              </a:rPr>
              <a:t>Star </a:t>
            </a:r>
            <a:r>
              <a:rPr lang="en-US" altLang="zh-CN" b="1">
                <a:latin typeface="Arial Narrow" pitchFamily="34" charset="0"/>
              </a:rPr>
              <a:t>is an available basic type)</a:t>
            </a:r>
          </a:p>
        </p:txBody>
      </p:sp>
      <p:pic>
        <p:nvPicPr>
          <p:cNvPr id="55301" name="Picture 5" descr="arow003">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blinds(horizontal)">
                                      <p:cBhvr>
                                        <p:cTn id="7" dur="500"/>
                                        <p:tgtEl>
                                          <p:spTgt spid="552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299">
                                            <p:txEl>
                                              <p:pRg st="1" end="1"/>
                                            </p:txEl>
                                          </p:spTgt>
                                        </p:tgtEl>
                                        <p:attrNameLst>
                                          <p:attrName>style.visibility</p:attrName>
                                        </p:attrNameLst>
                                      </p:cBhvr>
                                      <p:to>
                                        <p:strVal val="visible"/>
                                      </p:to>
                                    </p:set>
                                    <p:animEffect transition="in" filter="blinds(horizontal)">
                                      <p:cBhvr>
                                        <p:cTn id="12" dur="500"/>
                                        <p:tgtEl>
                                          <p:spTgt spid="552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299">
                                            <p:txEl>
                                              <p:pRg st="2" end="2"/>
                                            </p:txEl>
                                          </p:spTgt>
                                        </p:tgtEl>
                                        <p:attrNameLst>
                                          <p:attrName>style.visibility</p:attrName>
                                        </p:attrNameLst>
                                      </p:cBhvr>
                                      <p:to>
                                        <p:strVal val="visible"/>
                                      </p:to>
                                    </p:set>
                                    <p:animEffect transition="in" filter="blinds(horizontal)">
                                      <p:cBhvr>
                                        <p:cTn id="17" dur="500"/>
                                        <p:tgtEl>
                                          <p:spTgt spid="552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5299">
                                            <p:txEl>
                                              <p:pRg st="3" end="3"/>
                                            </p:txEl>
                                          </p:spTgt>
                                        </p:tgtEl>
                                        <p:attrNameLst>
                                          <p:attrName>style.visibility</p:attrName>
                                        </p:attrNameLst>
                                      </p:cBhvr>
                                      <p:to>
                                        <p:strVal val="visible"/>
                                      </p:to>
                                    </p:set>
                                    <p:animEffect transition="in" filter="blinds(horizontal)">
                                      <p:cBhvr>
                                        <p:cTn id="22" dur="500"/>
                                        <p:tgtEl>
                                          <p:spTgt spid="552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5299">
                                            <p:txEl>
                                              <p:pRg st="4" end="4"/>
                                            </p:txEl>
                                          </p:spTgt>
                                        </p:tgtEl>
                                        <p:attrNameLst>
                                          <p:attrName>style.visibility</p:attrName>
                                        </p:attrNameLst>
                                      </p:cBhvr>
                                      <p:to>
                                        <p:strVal val="visible"/>
                                      </p:to>
                                    </p:set>
                                    <p:animEffect transition="in" filter="blinds(horizontal)">
                                      <p:cBhvr>
                                        <p:cTn id="27" dur="500"/>
                                        <p:tgtEl>
                                          <p:spTgt spid="552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5299">
                                            <p:txEl>
                                              <p:pRg st="5" end="5"/>
                                            </p:txEl>
                                          </p:spTgt>
                                        </p:tgtEl>
                                        <p:attrNameLst>
                                          <p:attrName>style.visibility</p:attrName>
                                        </p:attrNameLst>
                                      </p:cBhvr>
                                      <p:to>
                                        <p:strVal val="visible"/>
                                      </p:to>
                                    </p:set>
                                    <p:animEffect transition="in" filter="blinds(horizontal)">
                                      <p:cBhvr>
                                        <p:cTn id="32" dur="500"/>
                                        <p:tgtEl>
                                          <p:spTgt spid="5529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5299">
                                            <p:txEl>
                                              <p:pRg st="7" end="7"/>
                                            </p:txEl>
                                          </p:spTgt>
                                        </p:tgtEl>
                                        <p:attrNameLst>
                                          <p:attrName>style.visibility</p:attrName>
                                        </p:attrNameLst>
                                      </p:cBhvr>
                                      <p:to>
                                        <p:strVal val="visible"/>
                                      </p:to>
                                    </p:set>
                                    <p:animEffect transition="in" filter="blinds(horizontal)">
                                      <p:cBhvr>
                                        <p:cTn id="37" dur="500"/>
                                        <p:tgtEl>
                                          <p:spTgt spid="55299">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5299">
                                            <p:txEl>
                                              <p:pRg st="8" end="8"/>
                                            </p:txEl>
                                          </p:spTgt>
                                        </p:tgtEl>
                                        <p:attrNameLst>
                                          <p:attrName>style.visibility</p:attrName>
                                        </p:attrNameLst>
                                      </p:cBhvr>
                                      <p:to>
                                        <p:strVal val="visible"/>
                                      </p:to>
                                    </p:set>
                                    <p:animEffect transition="in" filter="blinds(horizontal)">
                                      <p:cBhvr>
                                        <p:cTn id="42" dur="500"/>
                                        <p:tgtEl>
                                          <p:spTgt spid="55299">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5299">
                                            <p:txEl>
                                              <p:pRg st="9" end="9"/>
                                            </p:txEl>
                                          </p:spTgt>
                                        </p:tgtEl>
                                        <p:attrNameLst>
                                          <p:attrName>style.visibility</p:attrName>
                                        </p:attrNameLst>
                                      </p:cBhvr>
                                      <p:to>
                                        <p:strVal val="visible"/>
                                      </p:to>
                                    </p:set>
                                    <p:animEffect transition="in" filter="blinds(horizontal)">
                                      <p:cBhvr>
                                        <p:cTn id="47" dur="500"/>
                                        <p:tgtEl>
                                          <p:spTgt spid="55299">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5299">
                                            <p:txEl>
                                              <p:pRg st="10" end="10"/>
                                            </p:txEl>
                                          </p:spTgt>
                                        </p:tgtEl>
                                        <p:attrNameLst>
                                          <p:attrName>style.visibility</p:attrName>
                                        </p:attrNameLst>
                                      </p:cBhvr>
                                      <p:to>
                                        <p:strVal val="visible"/>
                                      </p:to>
                                    </p:set>
                                    <p:animEffect transition="in" filter="blinds(horizontal)">
                                      <p:cBhvr>
                                        <p:cTn id="52" dur="500"/>
                                        <p:tgtEl>
                                          <p:spTgt spid="55299">
                                            <p:txEl>
                                              <p:pRg st="10" end="10"/>
                                            </p:txEl>
                                          </p:spTgt>
                                        </p:tgtEl>
                                      </p:cBhvr>
                                    </p:animEffect>
                                  </p:childTnLst>
                                </p:cTn>
                              </p:par>
                            </p:childTnLst>
                          </p:cTn>
                        </p:par>
                        <p:par>
                          <p:cTn id="53" fill="hold" nodeType="afterGroup">
                            <p:stCondLst>
                              <p:cond delay="500"/>
                            </p:stCondLst>
                            <p:childTnLst>
                              <p:par>
                                <p:cTn id="54" presetID="1" presetClass="entr" presetSubtype="0" fill="hold" nodeType="afterEffect">
                                  <p:stCondLst>
                                    <p:cond delay="0"/>
                                  </p:stCondLst>
                                  <p:childTnLst>
                                    <p:set>
                                      <p:cBhvr>
                                        <p:cTn id="55" dur="1" fill="hold">
                                          <p:stCondLst>
                                            <p:cond delay="499"/>
                                          </p:stCondLst>
                                        </p:cTn>
                                        <p:tgtEl>
                                          <p:spTgt spid="55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3ABD0CD9-9AAE-441D-8CD9-80E2C820DE1C}" type="slidenum">
              <a:rPr kumimoji="0" lang="en-US" altLang="zh-CN" sz="1400" smtClean="0"/>
              <a:pPr eaLnBrk="1" hangingPunct="1"/>
              <a:t>15</a:t>
            </a:fld>
            <a:endParaRPr kumimoji="0" lang="en-US" altLang="zh-CN" sz="1400" smtClean="0"/>
          </a:p>
        </p:txBody>
      </p:sp>
      <p:sp>
        <p:nvSpPr>
          <p:cNvPr id="17411" name="Rectangle 2"/>
          <p:cNvSpPr>
            <a:spLocks noGrp="1" noChangeArrowheads="1"/>
          </p:cNvSpPr>
          <p:nvPr>
            <p:ph type="title" idx="4294967295"/>
          </p:nvPr>
        </p:nvSpPr>
        <p:spPr/>
        <p:txBody>
          <a:bodyPr/>
          <a:lstStyle/>
          <a:p>
            <a:pPr eaLnBrk="1" hangingPunct="1"/>
            <a:r>
              <a:rPr lang="en-US" altLang="zh-CN" dirty="0" smtClean="0">
                <a:latin typeface="Arial Narrow" pitchFamily="34" charset="0"/>
              </a:rPr>
              <a:t>Attributes in ODL</a:t>
            </a:r>
          </a:p>
        </p:txBody>
      </p:sp>
      <p:sp>
        <p:nvSpPr>
          <p:cNvPr id="31747" name="Text Box 3"/>
          <p:cNvSpPr txBox="1">
            <a:spLocks noChangeArrowheads="1"/>
          </p:cNvSpPr>
          <p:nvPr/>
        </p:nvSpPr>
        <p:spPr bwMode="auto">
          <a:xfrm>
            <a:off x="609600" y="1219200"/>
            <a:ext cx="8355013" cy="429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buClr>
                <a:schemeClr val="folHlink"/>
              </a:buClr>
              <a:buFont typeface="Wingdings" pitchFamily="2" charset="2"/>
              <a:buChar char="u"/>
            </a:pPr>
            <a:r>
              <a:rPr lang="en-US" altLang="zh-CN" b="1">
                <a:solidFill>
                  <a:schemeClr val="hlink"/>
                </a:solidFill>
                <a:latin typeface="Arial Narrow" pitchFamily="34" charset="0"/>
              </a:rPr>
              <a:t>attribute</a:t>
            </a:r>
            <a:r>
              <a:rPr lang="en-US" altLang="zh-CN" b="1">
                <a:latin typeface="Arial Narrow" pitchFamily="34" charset="0"/>
              </a:rPr>
              <a:t>: one kind of properties that describes some aspect of an object by associating with that object a value of some types.</a:t>
            </a:r>
          </a:p>
          <a:p>
            <a:pPr eaLnBrk="1" hangingPunct="1">
              <a:spcBef>
                <a:spcPct val="50000"/>
              </a:spcBef>
              <a:buClr>
                <a:schemeClr val="folHlink"/>
              </a:buClr>
              <a:buFont typeface="Wingdings" pitchFamily="2" charset="2"/>
              <a:buChar char="u"/>
            </a:pPr>
            <a:r>
              <a:rPr lang="en-US" altLang="zh-CN" b="1">
                <a:latin typeface="Arial Narrow" pitchFamily="34" charset="0"/>
              </a:rPr>
              <a:t>A declaration of attribute consists of:</a:t>
            </a:r>
          </a:p>
          <a:p>
            <a:pPr lvl="1" eaLnBrk="1" hangingPunct="1">
              <a:spcBef>
                <a:spcPct val="50000"/>
              </a:spcBef>
              <a:buClr>
                <a:schemeClr val="folHlink"/>
              </a:buClr>
              <a:buFont typeface="Wingdings" pitchFamily="2" charset="2"/>
              <a:buChar char="Ø"/>
            </a:pPr>
            <a:r>
              <a:rPr lang="en-US" altLang="zh-CN" b="1" u="sng">
                <a:latin typeface="Arial Narrow" pitchFamily="34" charset="0"/>
              </a:rPr>
              <a:t>The keyword </a:t>
            </a:r>
            <a:r>
              <a:rPr lang="en-US" altLang="zh-CN" b="1" u="sng">
                <a:solidFill>
                  <a:schemeClr val="hlink"/>
                </a:solidFill>
                <a:latin typeface="Arial Narrow" pitchFamily="34" charset="0"/>
              </a:rPr>
              <a:t>attribute</a:t>
            </a:r>
            <a:r>
              <a:rPr lang="en-US" altLang="zh-CN" b="1">
                <a:latin typeface="Arial Narrow" pitchFamily="34" charset="0"/>
              </a:rPr>
              <a:t>: which is the beginning of declaration.</a:t>
            </a:r>
            <a:r>
              <a:rPr lang="en-US" altLang="zh-CN" b="1" u="sng">
                <a:latin typeface="Arial Narrow" pitchFamily="34" charset="0"/>
              </a:rPr>
              <a:t> </a:t>
            </a:r>
          </a:p>
          <a:p>
            <a:pPr lvl="1" eaLnBrk="1" hangingPunct="1">
              <a:spcBef>
                <a:spcPct val="50000"/>
              </a:spcBef>
              <a:buClr>
                <a:schemeClr val="folHlink"/>
              </a:buClr>
              <a:buFont typeface="Wingdings" pitchFamily="2" charset="2"/>
              <a:buChar char="Ø"/>
            </a:pPr>
            <a:r>
              <a:rPr lang="en-US" altLang="zh-CN" b="1" u="sng">
                <a:latin typeface="Arial Narrow" pitchFamily="34" charset="0"/>
              </a:rPr>
              <a:t>The </a:t>
            </a:r>
            <a:r>
              <a:rPr lang="en-US" altLang="zh-CN" b="1" u="sng">
                <a:solidFill>
                  <a:schemeClr val="hlink"/>
                </a:solidFill>
                <a:latin typeface="Arial Narrow" pitchFamily="34" charset="0"/>
              </a:rPr>
              <a:t>type</a:t>
            </a:r>
            <a:r>
              <a:rPr lang="en-US" altLang="zh-CN" b="1" u="sng">
                <a:latin typeface="Arial Narrow" pitchFamily="34" charset="0"/>
              </a:rPr>
              <a:t> of attribute</a:t>
            </a:r>
            <a:r>
              <a:rPr lang="en-US" altLang="zh-CN" b="1">
                <a:latin typeface="Arial Narrow" pitchFamily="34" charset="0"/>
              </a:rPr>
              <a:t>: which indicates the value space of an attribute.</a:t>
            </a:r>
          </a:p>
          <a:p>
            <a:pPr lvl="1" eaLnBrk="1" hangingPunct="1">
              <a:spcBef>
                <a:spcPct val="50000"/>
              </a:spcBef>
              <a:buClr>
                <a:schemeClr val="folHlink"/>
              </a:buClr>
              <a:buFont typeface="Wingdings" pitchFamily="2" charset="2"/>
              <a:buChar char="Ø"/>
            </a:pPr>
            <a:r>
              <a:rPr lang="en-US" altLang="zh-CN" b="1" u="sng">
                <a:latin typeface="Arial Narrow" pitchFamily="34" charset="0"/>
              </a:rPr>
              <a:t>The </a:t>
            </a:r>
            <a:r>
              <a:rPr lang="en-US" altLang="zh-CN" b="1" u="sng">
                <a:solidFill>
                  <a:schemeClr val="hlink"/>
                </a:solidFill>
                <a:latin typeface="Arial Narrow" pitchFamily="34" charset="0"/>
              </a:rPr>
              <a:t>name</a:t>
            </a:r>
            <a:r>
              <a:rPr lang="en-US" altLang="zh-CN" b="1" u="sng">
                <a:latin typeface="Arial Narrow" pitchFamily="34" charset="0"/>
              </a:rPr>
              <a:t> of attribute</a:t>
            </a:r>
            <a:r>
              <a:rPr lang="en-US" altLang="zh-CN" b="1">
                <a:latin typeface="Arial Narrow" pitchFamily="34" charset="0"/>
              </a:rPr>
              <a:t>: which is a variable to describe an aspect of an object.</a:t>
            </a:r>
          </a:p>
          <a:p>
            <a:pPr lvl="1" eaLnBrk="1" hangingPunct="1">
              <a:spcBef>
                <a:spcPct val="50000"/>
              </a:spcBef>
              <a:buClr>
                <a:schemeClr val="folHlink"/>
              </a:buClr>
              <a:buFont typeface="Wingdings" pitchFamily="2" charset="2"/>
              <a:buChar char="Ø"/>
            </a:pPr>
            <a:r>
              <a:rPr lang="en-US" altLang="zh-CN" b="1" u="sng">
                <a:latin typeface="Arial Narrow" pitchFamily="34" charset="0"/>
              </a:rPr>
              <a:t>Semicolon “;” </a:t>
            </a:r>
            <a:r>
              <a:rPr lang="en-US" altLang="zh-CN" b="1">
                <a:latin typeface="Arial Narrow" pitchFamily="34" charset="0"/>
              </a:rPr>
              <a:t>: which is the end of attribute declaration.</a:t>
            </a:r>
            <a:r>
              <a:rPr lang="en-US" altLang="zh-CN" b="1" u="sng">
                <a:latin typeface="Arial Narrow" pitchFamily="34" charset="0"/>
              </a:rPr>
              <a:t> </a:t>
            </a:r>
          </a:p>
        </p:txBody>
      </p:sp>
      <p:pic>
        <p:nvPicPr>
          <p:cNvPr id="31749"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blinds(horizontal)">
                                      <p:cBhvr>
                                        <p:cTn id="7" dur="500"/>
                                        <p:tgtEl>
                                          <p:spTgt spid="317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blinds(horizontal)">
                                      <p:cBhvr>
                                        <p:cTn id="12" dur="500"/>
                                        <p:tgtEl>
                                          <p:spTgt spid="31747">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blinds(horizontal)">
                                      <p:cBhvr>
                                        <p:cTn id="15" dur="500"/>
                                        <p:tgtEl>
                                          <p:spTgt spid="31747">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1747">
                                            <p:txEl>
                                              <p:pRg st="3" end="3"/>
                                            </p:txEl>
                                          </p:spTgt>
                                        </p:tgtEl>
                                        <p:attrNameLst>
                                          <p:attrName>style.visibility</p:attrName>
                                        </p:attrNameLst>
                                      </p:cBhvr>
                                      <p:to>
                                        <p:strVal val="visible"/>
                                      </p:to>
                                    </p:set>
                                    <p:animEffect transition="in" filter="blinds(horizontal)">
                                      <p:cBhvr>
                                        <p:cTn id="18" dur="500"/>
                                        <p:tgtEl>
                                          <p:spTgt spid="31747">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1747">
                                            <p:txEl>
                                              <p:pRg st="4" end="4"/>
                                            </p:txEl>
                                          </p:spTgt>
                                        </p:tgtEl>
                                        <p:attrNameLst>
                                          <p:attrName>style.visibility</p:attrName>
                                        </p:attrNameLst>
                                      </p:cBhvr>
                                      <p:to>
                                        <p:strVal val="visible"/>
                                      </p:to>
                                    </p:set>
                                    <p:animEffect transition="in" filter="blinds(horizontal)">
                                      <p:cBhvr>
                                        <p:cTn id="21" dur="500"/>
                                        <p:tgtEl>
                                          <p:spTgt spid="31747">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1747">
                                            <p:txEl>
                                              <p:pRg st="5" end="5"/>
                                            </p:txEl>
                                          </p:spTgt>
                                        </p:tgtEl>
                                        <p:attrNameLst>
                                          <p:attrName>style.visibility</p:attrName>
                                        </p:attrNameLst>
                                      </p:cBhvr>
                                      <p:to>
                                        <p:strVal val="visible"/>
                                      </p:to>
                                    </p:set>
                                    <p:animEffect transition="in" filter="blinds(horizontal)">
                                      <p:cBhvr>
                                        <p:cTn id="24" dur="500"/>
                                        <p:tgtEl>
                                          <p:spTgt spid="31747">
                                            <p:txEl>
                                              <p:pRg st="5" end="5"/>
                                            </p:txEl>
                                          </p:spTgt>
                                        </p:tgtEl>
                                      </p:cBhvr>
                                    </p:animEffect>
                                  </p:childTnLst>
                                </p:cTn>
                              </p:par>
                            </p:childTnLst>
                          </p:cTn>
                        </p:par>
                        <p:par>
                          <p:cTn id="25" fill="hold" nodeType="afterGroup">
                            <p:stCondLst>
                              <p:cond delay="500"/>
                            </p:stCondLst>
                            <p:childTnLst>
                              <p:par>
                                <p:cTn id="26" presetID="1" presetClass="entr" presetSubtype="0" fill="hold" nodeType="afterEffect">
                                  <p:stCondLst>
                                    <p:cond delay="0"/>
                                  </p:stCondLst>
                                  <p:childTnLst>
                                    <p:set>
                                      <p:cBhvr>
                                        <p:cTn id="27" dur="1" fill="hold">
                                          <p:stCondLst>
                                            <p:cond delay="499"/>
                                          </p:stCondLst>
                                        </p:cTn>
                                        <p:tgtEl>
                                          <p:spTgt spid="317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B0BB3DA3-C3B3-42DF-B7B9-50BB3777F752}" type="slidenum">
              <a:rPr kumimoji="0" lang="en-US" altLang="zh-CN" sz="1400" smtClean="0"/>
              <a:pPr eaLnBrk="1" hangingPunct="1"/>
              <a:t>16</a:t>
            </a:fld>
            <a:endParaRPr kumimoji="0" lang="en-US" altLang="zh-CN" sz="1400" smtClean="0"/>
          </a:p>
        </p:txBody>
      </p:sp>
      <p:sp>
        <p:nvSpPr>
          <p:cNvPr id="32770" name="Text Box 2"/>
          <p:cNvSpPr txBox="1">
            <a:spLocks noChangeArrowheads="1"/>
          </p:cNvSpPr>
          <p:nvPr/>
        </p:nvSpPr>
        <p:spPr bwMode="auto">
          <a:xfrm>
            <a:off x="685800" y="728663"/>
            <a:ext cx="8305800" cy="308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2800" b="1" i="1" dirty="0">
                <a:latin typeface="Times New Roman" pitchFamily="18" charset="0"/>
              </a:rPr>
              <a:t>interface Movie{</a:t>
            </a:r>
          </a:p>
          <a:p>
            <a:pPr eaLnBrk="1" hangingPunct="1"/>
            <a:r>
              <a:rPr lang="en-US" altLang="zh-CN" sz="2800" b="1" i="1" dirty="0">
                <a:latin typeface="Times New Roman" pitchFamily="18" charset="0"/>
              </a:rPr>
              <a:t>               attribute string title;</a:t>
            </a:r>
          </a:p>
          <a:p>
            <a:pPr eaLnBrk="1" hangingPunct="1"/>
            <a:r>
              <a:rPr lang="en-US" altLang="zh-CN" sz="2800" b="1" i="1" dirty="0">
                <a:latin typeface="Times New Roman" pitchFamily="18" charset="0"/>
              </a:rPr>
              <a:t>               attribute integer year;</a:t>
            </a:r>
          </a:p>
          <a:p>
            <a:pPr eaLnBrk="1" hangingPunct="1"/>
            <a:r>
              <a:rPr lang="en-US" altLang="zh-CN" sz="2800" b="1" i="1" dirty="0">
                <a:latin typeface="Times New Roman" pitchFamily="18" charset="0"/>
              </a:rPr>
              <a:t>               attribute integer length;</a:t>
            </a:r>
          </a:p>
          <a:p>
            <a:pPr eaLnBrk="1" hangingPunct="1"/>
            <a:r>
              <a:rPr lang="en-US" altLang="zh-CN" sz="2800" b="1" i="1" dirty="0">
                <a:latin typeface="Times New Roman" pitchFamily="18" charset="0"/>
              </a:rPr>
              <a:t>               attribute </a:t>
            </a:r>
            <a:r>
              <a:rPr lang="en-US" altLang="zh-CN" sz="2800" b="1" i="1" dirty="0" err="1">
                <a:latin typeface="Times New Roman" pitchFamily="18" charset="0"/>
              </a:rPr>
              <a:t>enum</a:t>
            </a:r>
            <a:r>
              <a:rPr lang="en-US" altLang="zh-CN" sz="2800" b="1" i="1" dirty="0">
                <a:latin typeface="Times New Roman" pitchFamily="18" charset="0"/>
              </a:rPr>
              <a:t> Film 							{color, </a:t>
            </a:r>
            <a:r>
              <a:rPr lang="en-US" altLang="zh-CN" sz="2800" b="1" i="1" dirty="0" err="1">
                <a:latin typeface="Times New Roman" pitchFamily="18" charset="0"/>
              </a:rPr>
              <a:t>blackAndwhite</a:t>
            </a:r>
            <a:r>
              <a:rPr lang="en-US" altLang="zh-CN" sz="2800" b="1" i="1" dirty="0" smtClean="0">
                <a:latin typeface="Times New Roman" pitchFamily="18" charset="0"/>
              </a:rPr>
              <a:t>} </a:t>
            </a:r>
            <a:r>
              <a:rPr lang="en-US" altLang="zh-CN" sz="2800" b="1" i="1" dirty="0" err="1" smtClean="0">
                <a:latin typeface="Times New Roman" pitchFamily="18" charset="0"/>
              </a:rPr>
              <a:t>filmType</a:t>
            </a:r>
            <a:r>
              <a:rPr lang="en-US" altLang="zh-CN" sz="2800" b="1" i="1" dirty="0">
                <a:latin typeface="Times New Roman" pitchFamily="18" charset="0"/>
              </a:rPr>
              <a:t>;</a:t>
            </a:r>
          </a:p>
          <a:p>
            <a:pPr eaLnBrk="1" hangingPunct="1"/>
            <a:r>
              <a:rPr lang="en-US" altLang="zh-CN" sz="2800" b="1" i="1" dirty="0">
                <a:latin typeface="Times New Roman" pitchFamily="18" charset="0"/>
              </a:rPr>
              <a:t>               }</a:t>
            </a:r>
          </a:p>
        </p:txBody>
      </p:sp>
      <p:sp>
        <p:nvSpPr>
          <p:cNvPr id="18436" name="Rectangle 3"/>
          <p:cNvSpPr>
            <a:spLocks noGrp="1" noChangeArrowheads="1"/>
          </p:cNvSpPr>
          <p:nvPr>
            <p:ph type="title" idx="4294967295"/>
          </p:nvPr>
        </p:nvSpPr>
        <p:spPr>
          <a:xfrm>
            <a:off x="763200" y="75600"/>
            <a:ext cx="7793037" cy="685800"/>
          </a:xfrm>
        </p:spPr>
        <p:txBody>
          <a:bodyPr/>
          <a:lstStyle/>
          <a:p>
            <a:pPr eaLnBrk="1" hangingPunct="1"/>
            <a:r>
              <a:rPr lang="en-US" altLang="zh-CN" dirty="0" smtClean="0">
                <a:latin typeface="Arial Narrow" pitchFamily="34" charset="0"/>
              </a:rPr>
              <a:t>Attributes in </a:t>
            </a:r>
            <a:r>
              <a:rPr lang="en-US" altLang="zh-CN" dirty="0" err="1" smtClean="0">
                <a:latin typeface="Arial Narrow" pitchFamily="34" charset="0"/>
              </a:rPr>
              <a:t>ODL-Movie&amp;Star</a:t>
            </a:r>
            <a:endParaRPr lang="en-US" altLang="zh-CN" dirty="0" smtClean="0">
              <a:latin typeface="Arial Narrow" pitchFamily="34" charset="0"/>
            </a:endParaRPr>
          </a:p>
        </p:txBody>
      </p:sp>
      <p:grpSp>
        <p:nvGrpSpPr>
          <p:cNvPr id="32784" name="Group 16"/>
          <p:cNvGrpSpPr>
            <a:grpSpLocks/>
          </p:cNvGrpSpPr>
          <p:nvPr/>
        </p:nvGrpSpPr>
        <p:grpSpPr bwMode="auto">
          <a:xfrm>
            <a:off x="693738" y="1414463"/>
            <a:ext cx="1287462" cy="1447800"/>
            <a:chOff x="437" y="816"/>
            <a:chExt cx="811" cy="912"/>
          </a:xfrm>
        </p:grpSpPr>
        <p:sp>
          <p:nvSpPr>
            <p:cNvPr id="18446" name="AutoShape 6"/>
            <p:cNvSpPr>
              <a:spLocks/>
            </p:cNvSpPr>
            <p:nvPr/>
          </p:nvSpPr>
          <p:spPr bwMode="auto">
            <a:xfrm>
              <a:off x="1008" y="816"/>
              <a:ext cx="240" cy="912"/>
            </a:xfrm>
            <a:prstGeom prst="leftBrace">
              <a:avLst>
                <a:gd name="adj1" fmla="val 31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sp>
          <p:nvSpPr>
            <p:cNvPr id="18447" name="Rectangle 7"/>
            <p:cNvSpPr>
              <a:spLocks noChangeArrowheads="1"/>
            </p:cNvSpPr>
            <p:nvPr/>
          </p:nvSpPr>
          <p:spPr bwMode="auto">
            <a:xfrm>
              <a:off x="437" y="1056"/>
              <a:ext cx="571" cy="466"/>
            </a:xfrm>
            <a:prstGeom prst="rect">
              <a:avLst/>
            </a:prstGeom>
            <a:gradFill rotWithShape="0">
              <a:gsLst>
                <a:gs pos="0">
                  <a:schemeClr val="bg1"/>
                </a:gs>
                <a:gs pos="100000">
                  <a:schemeClr val="accent1"/>
                </a:gs>
              </a:gsLst>
              <a:path path="shape">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a:spcBef>
                  <a:spcPct val="50000"/>
                </a:spcBef>
              </a:pPr>
              <a:r>
                <a:rPr lang="en-US" altLang="zh-CN" b="1">
                  <a:latin typeface="Arial Narrow" pitchFamily="34" charset="0"/>
                </a:rPr>
                <a:t>Atomic types</a:t>
              </a:r>
            </a:p>
          </p:txBody>
        </p:sp>
      </p:grpSp>
      <p:pic>
        <p:nvPicPr>
          <p:cNvPr id="32776" name="Picture 8"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7" name="Text Box 9"/>
          <p:cNvSpPr txBox="1">
            <a:spLocks noChangeArrowheads="1"/>
          </p:cNvSpPr>
          <p:nvPr/>
        </p:nvSpPr>
        <p:spPr bwMode="auto">
          <a:xfrm>
            <a:off x="762000" y="3835400"/>
            <a:ext cx="73152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2800" b="1" i="1">
                <a:latin typeface="Times New Roman" pitchFamily="18" charset="0"/>
              </a:rPr>
              <a:t>interface Star {</a:t>
            </a:r>
          </a:p>
          <a:p>
            <a:pPr eaLnBrk="1" hangingPunct="1"/>
            <a:r>
              <a:rPr lang="en-US" altLang="zh-CN" sz="2800" b="1" i="1">
                <a:latin typeface="Times New Roman" pitchFamily="18" charset="0"/>
              </a:rPr>
              <a:t>	attribute string name;</a:t>
            </a:r>
          </a:p>
          <a:p>
            <a:pPr eaLnBrk="1" hangingPunct="1"/>
            <a:r>
              <a:rPr lang="en-US" altLang="zh-CN" sz="2800" b="1" i="1">
                <a:latin typeface="Times New Roman" pitchFamily="18" charset="0"/>
              </a:rPr>
              <a:t>	attribute Struct Addr</a:t>
            </a:r>
          </a:p>
          <a:p>
            <a:pPr eaLnBrk="1" hangingPunct="1"/>
            <a:r>
              <a:rPr lang="en-US" altLang="zh-CN" sz="2800" b="1" i="1">
                <a:latin typeface="Times New Roman" pitchFamily="18" charset="0"/>
              </a:rPr>
              <a:t>	          {string street, string city} address;</a:t>
            </a:r>
          </a:p>
          <a:p>
            <a:pPr eaLnBrk="1" hangingPunct="1"/>
            <a:r>
              <a:rPr lang="en-US" altLang="zh-CN" sz="2800" b="1" i="1">
                <a:latin typeface="Times New Roman" pitchFamily="18" charset="0"/>
              </a:rPr>
              <a:t>		}</a:t>
            </a:r>
          </a:p>
        </p:txBody>
      </p:sp>
      <p:sp>
        <p:nvSpPr>
          <p:cNvPr id="32782" name="Line 14"/>
          <p:cNvSpPr>
            <a:spLocks noChangeShapeType="1"/>
          </p:cNvSpPr>
          <p:nvPr/>
        </p:nvSpPr>
        <p:spPr bwMode="auto">
          <a:xfrm>
            <a:off x="4427538" y="1628775"/>
            <a:ext cx="60960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83" name="Rectangle 15"/>
          <p:cNvSpPr>
            <a:spLocks noChangeArrowheads="1"/>
          </p:cNvSpPr>
          <p:nvPr/>
        </p:nvSpPr>
        <p:spPr bwMode="auto">
          <a:xfrm>
            <a:off x="5486400" y="1185863"/>
            <a:ext cx="3262313" cy="466725"/>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latin typeface="Arial Narrow" pitchFamily="34" charset="0"/>
              </a:rPr>
              <a:t>The name of the attribute</a:t>
            </a:r>
          </a:p>
        </p:txBody>
      </p:sp>
      <p:sp>
        <p:nvSpPr>
          <p:cNvPr id="32785" name="Line 17"/>
          <p:cNvSpPr>
            <a:spLocks noChangeShapeType="1"/>
          </p:cNvSpPr>
          <p:nvPr/>
        </p:nvSpPr>
        <p:spPr bwMode="auto">
          <a:xfrm>
            <a:off x="3132138" y="5157788"/>
            <a:ext cx="172720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86" name="Rectangle 18"/>
          <p:cNvSpPr>
            <a:spLocks noChangeArrowheads="1"/>
          </p:cNvSpPr>
          <p:nvPr/>
        </p:nvSpPr>
        <p:spPr bwMode="auto">
          <a:xfrm>
            <a:off x="5562600" y="4706938"/>
            <a:ext cx="2695575" cy="466725"/>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Arial Narrow" pitchFamily="34" charset="0"/>
              </a:rPr>
              <a:t>The name of the type</a:t>
            </a:r>
          </a:p>
        </p:txBody>
      </p:sp>
      <p:sp>
        <p:nvSpPr>
          <p:cNvPr id="32787" name="Line 19"/>
          <p:cNvSpPr>
            <a:spLocks noChangeShapeType="1"/>
          </p:cNvSpPr>
          <p:nvPr/>
        </p:nvSpPr>
        <p:spPr bwMode="auto">
          <a:xfrm>
            <a:off x="6372225" y="5589588"/>
            <a:ext cx="129540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88" name="Rectangle 20"/>
          <p:cNvSpPr>
            <a:spLocks noChangeArrowheads="1"/>
          </p:cNvSpPr>
          <p:nvPr/>
        </p:nvSpPr>
        <p:spPr bwMode="auto">
          <a:xfrm>
            <a:off x="4787900" y="5708650"/>
            <a:ext cx="3179763" cy="466725"/>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Arial Narrow" pitchFamily="34" charset="0"/>
              </a:rPr>
              <a:t>The name of the attribute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checkerboard(across)">
                                      <p:cBhvr>
                                        <p:cTn id="7" dur="500"/>
                                        <p:tgtEl>
                                          <p:spTgt spid="327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782"/>
                                        </p:tgtEl>
                                        <p:attrNameLst>
                                          <p:attrName>style.visibility</p:attrName>
                                        </p:attrNameLst>
                                      </p:cBhvr>
                                      <p:to>
                                        <p:strVal val="visible"/>
                                      </p:to>
                                    </p:set>
                                    <p:animEffect transition="in" filter="dissolve">
                                      <p:cBhvr>
                                        <p:cTn id="12" dur="500"/>
                                        <p:tgtEl>
                                          <p:spTgt spid="327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2783"/>
                                        </p:tgtEl>
                                        <p:attrNameLst>
                                          <p:attrName>style.visibility</p:attrName>
                                        </p:attrNameLst>
                                      </p:cBhvr>
                                      <p:to>
                                        <p:strVal val="visible"/>
                                      </p:to>
                                    </p:set>
                                    <p:animEffect transition="in" filter="box(in)">
                                      <p:cBhvr>
                                        <p:cTn id="17" dur="500"/>
                                        <p:tgtEl>
                                          <p:spTgt spid="327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2784"/>
                                        </p:tgtEl>
                                        <p:attrNameLst>
                                          <p:attrName>style.visibility</p:attrName>
                                        </p:attrNameLst>
                                      </p:cBhvr>
                                      <p:to>
                                        <p:strVal val="visible"/>
                                      </p:to>
                                    </p:set>
                                    <p:animEffect transition="in" filter="box(in)">
                                      <p:cBhvr>
                                        <p:cTn id="22" dur="500"/>
                                        <p:tgtEl>
                                          <p:spTgt spid="3278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2777"/>
                                        </p:tgtEl>
                                        <p:attrNameLst>
                                          <p:attrName>style.visibility</p:attrName>
                                        </p:attrNameLst>
                                      </p:cBhvr>
                                      <p:to>
                                        <p:strVal val="visible"/>
                                      </p:to>
                                    </p:set>
                                    <p:animEffect transition="in" filter="dissolve">
                                      <p:cBhvr>
                                        <p:cTn id="27" dur="500"/>
                                        <p:tgtEl>
                                          <p:spTgt spid="3277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2785"/>
                                        </p:tgtEl>
                                        <p:attrNameLst>
                                          <p:attrName>style.visibility</p:attrName>
                                        </p:attrNameLst>
                                      </p:cBhvr>
                                      <p:to>
                                        <p:strVal val="visible"/>
                                      </p:to>
                                    </p:set>
                                    <p:animEffect transition="in" filter="dissolve">
                                      <p:cBhvr>
                                        <p:cTn id="32" dur="500"/>
                                        <p:tgtEl>
                                          <p:spTgt spid="3278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2786"/>
                                        </p:tgtEl>
                                        <p:attrNameLst>
                                          <p:attrName>style.visibility</p:attrName>
                                        </p:attrNameLst>
                                      </p:cBhvr>
                                      <p:to>
                                        <p:strVal val="visible"/>
                                      </p:to>
                                    </p:set>
                                    <p:animEffect transition="in" filter="box(in)">
                                      <p:cBhvr>
                                        <p:cTn id="37" dur="500"/>
                                        <p:tgtEl>
                                          <p:spTgt spid="3278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2787"/>
                                        </p:tgtEl>
                                        <p:attrNameLst>
                                          <p:attrName>style.visibility</p:attrName>
                                        </p:attrNameLst>
                                      </p:cBhvr>
                                      <p:to>
                                        <p:strVal val="visible"/>
                                      </p:to>
                                    </p:set>
                                    <p:animEffect transition="in" filter="dissolve">
                                      <p:cBhvr>
                                        <p:cTn id="42" dur="500"/>
                                        <p:tgtEl>
                                          <p:spTgt spid="3278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32788"/>
                                        </p:tgtEl>
                                        <p:attrNameLst>
                                          <p:attrName>style.visibility</p:attrName>
                                        </p:attrNameLst>
                                      </p:cBhvr>
                                      <p:to>
                                        <p:strVal val="visible"/>
                                      </p:to>
                                    </p:set>
                                    <p:animEffect transition="in" filter="box(in)">
                                      <p:cBhvr>
                                        <p:cTn id="47" dur="500"/>
                                        <p:tgtEl>
                                          <p:spTgt spid="32788"/>
                                        </p:tgtEl>
                                      </p:cBhvr>
                                    </p:animEffect>
                                  </p:childTnLst>
                                </p:cTn>
                              </p:par>
                            </p:childTnLst>
                          </p:cTn>
                        </p:par>
                        <p:par>
                          <p:cTn id="48" fill="hold" nodeType="afterGroup">
                            <p:stCondLst>
                              <p:cond delay="500"/>
                            </p:stCondLst>
                            <p:childTnLst>
                              <p:par>
                                <p:cTn id="49" presetID="1" presetClass="entr" presetSubtype="0" fill="hold" nodeType="afterEffect">
                                  <p:stCondLst>
                                    <p:cond delay="0"/>
                                  </p:stCondLst>
                                  <p:childTnLst>
                                    <p:set>
                                      <p:cBhvr>
                                        <p:cTn id="50" dur="1" fill="hold">
                                          <p:stCondLst>
                                            <p:cond delay="499"/>
                                          </p:stCondLst>
                                        </p:cTn>
                                        <p:tgtEl>
                                          <p:spTgt spid="327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utoUpdateAnimBg="0"/>
      <p:bldP spid="32777" grpId="0" autoUpdateAnimBg="0"/>
      <p:bldP spid="32782" grpId="0" animBg="1"/>
      <p:bldP spid="32783" grpId="0" animBg="1" autoUpdateAnimBg="0"/>
      <p:bldP spid="32785" grpId="0" animBg="1"/>
      <p:bldP spid="32786" grpId="0" animBg="1" autoUpdateAnimBg="0"/>
      <p:bldP spid="32787" grpId="0" animBg="1"/>
      <p:bldP spid="32788"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2383BE73-545A-45D9-A88F-505CE309FEDA}" type="slidenum">
              <a:rPr kumimoji="0" lang="en-US" altLang="zh-CN" sz="1400" smtClean="0"/>
              <a:pPr eaLnBrk="1" hangingPunct="1"/>
              <a:t>17</a:t>
            </a:fld>
            <a:endParaRPr kumimoji="0" lang="en-US" altLang="zh-CN" sz="1400" smtClean="0"/>
          </a:p>
        </p:txBody>
      </p:sp>
      <p:sp>
        <p:nvSpPr>
          <p:cNvPr id="19459" name="Rectangle 2"/>
          <p:cNvSpPr>
            <a:spLocks noGrp="1" noChangeArrowheads="1"/>
          </p:cNvSpPr>
          <p:nvPr>
            <p:ph type="title"/>
          </p:nvPr>
        </p:nvSpPr>
        <p:spPr/>
        <p:txBody>
          <a:bodyPr/>
          <a:lstStyle/>
          <a:p>
            <a:pPr eaLnBrk="1" hangingPunct="1"/>
            <a:r>
              <a:rPr lang="en-US" altLang="zh-CN" dirty="0" smtClean="0">
                <a:latin typeface="Arial Narrow" pitchFamily="34" charset="0"/>
              </a:rPr>
              <a:t>Attributes in ODL-Example</a:t>
            </a:r>
          </a:p>
        </p:txBody>
      </p:sp>
      <p:sp>
        <p:nvSpPr>
          <p:cNvPr id="19460" name="Text Box 4"/>
          <p:cNvSpPr txBox="1">
            <a:spLocks noChangeArrowheads="1"/>
          </p:cNvSpPr>
          <p:nvPr/>
        </p:nvSpPr>
        <p:spPr bwMode="auto">
          <a:xfrm>
            <a:off x="719138" y="765175"/>
            <a:ext cx="8424862"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Arial Narrow" pitchFamily="34" charset="0"/>
              </a:rPr>
              <a:t>Design the database for a company to keep the following information about the employees:</a:t>
            </a:r>
          </a:p>
          <a:p>
            <a:pPr eaLnBrk="1" hangingPunct="1">
              <a:spcBef>
                <a:spcPct val="50000"/>
              </a:spcBef>
            </a:pPr>
            <a:r>
              <a:rPr lang="en-US" altLang="zh-CN" b="1">
                <a:latin typeface="Arial Narrow" pitchFamily="34" charset="0"/>
              </a:rPr>
              <a:t>Employee number, name, age, address, and the department who works in.</a:t>
            </a:r>
          </a:p>
        </p:txBody>
      </p:sp>
      <p:pic>
        <p:nvPicPr>
          <p:cNvPr id="111621"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22" name="Rectangle 6"/>
          <p:cNvSpPr>
            <a:spLocks noChangeArrowheads="1"/>
          </p:cNvSpPr>
          <p:nvPr/>
        </p:nvSpPr>
        <p:spPr bwMode="auto">
          <a:xfrm>
            <a:off x="827088" y="2579688"/>
            <a:ext cx="76200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latin typeface="Times New Roman" pitchFamily="18" charset="0"/>
              </a:rPr>
              <a:t>interface employee{      </a:t>
            </a:r>
          </a:p>
          <a:p>
            <a:r>
              <a:rPr lang="en-US" altLang="zh-CN" b="1" i="1">
                <a:latin typeface="Times New Roman" pitchFamily="18" charset="0"/>
              </a:rPr>
              <a:t>               attribute 	int	 employeeID;</a:t>
            </a:r>
          </a:p>
          <a:p>
            <a:r>
              <a:rPr lang="en-US" altLang="zh-CN" b="1" i="1">
                <a:latin typeface="Times New Roman" pitchFamily="18" charset="0"/>
              </a:rPr>
              <a:t>               attribute 	string	 name;</a:t>
            </a:r>
          </a:p>
          <a:p>
            <a:r>
              <a:rPr lang="en-US" altLang="zh-CN" b="1" i="1">
                <a:latin typeface="Times New Roman" pitchFamily="18" charset="0"/>
              </a:rPr>
              <a:t>               attribute 	int	 age;</a:t>
            </a:r>
          </a:p>
          <a:p>
            <a:r>
              <a:rPr lang="en-US" altLang="zh-CN" b="1" i="1">
                <a:latin typeface="Times New Roman" pitchFamily="18" charset="0"/>
              </a:rPr>
              <a:t>               attribute 	string	 address; 	</a:t>
            </a:r>
          </a:p>
          <a:p>
            <a:r>
              <a:rPr lang="en-US" altLang="zh-CN" b="1" i="1">
                <a:latin typeface="Times New Roman" pitchFamily="18" charset="0"/>
              </a:rPr>
              <a:t>               attribute	string	 department;</a:t>
            </a:r>
          </a:p>
          <a:p>
            <a:r>
              <a:rPr lang="en-US" altLang="zh-CN" b="1" i="1">
                <a:latin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1622"/>
                                        </p:tgtEl>
                                        <p:attrNameLst>
                                          <p:attrName>style.visibility</p:attrName>
                                        </p:attrNameLst>
                                      </p:cBhvr>
                                      <p:to>
                                        <p:strVal val="visible"/>
                                      </p:to>
                                    </p:set>
                                    <p:animEffect transition="in" filter="box(in)">
                                      <p:cBhvr>
                                        <p:cTn id="7" dur="500"/>
                                        <p:tgtEl>
                                          <p:spTgt spid="111622"/>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1116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2"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5872D851-80F7-49E8-98AA-2CB3AE503C5E}" type="slidenum">
              <a:rPr kumimoji="0" lang="en-US" altLang="zh-CN" sz="1400" smtClean="0"/>
              <a:pPr eaLnBrk="1" hangingPunct="1"/>
              <a:t>18</a:t>
            </a:fld>
            <a:endParaRPr kumimoji="0" lang="en-US" altLang="zh-CN" sz="1400" smtClean="0"/>
          </a:p>
        </p:txBody>
      </p:sp>
      <p:sp>
        <p:nvSpPr>
          <p:cNvPr id="20483" name="Rectangle 2"/>
          <p:cNvSpPr>
            <a:spLocks noGrp="1" noChangeArrowheads="1"/>
          </p:cNvSpPr>
          <p:nvPr>
            <p:ph type="title" idx="4294967295"/>
          </p:nvPr>
        </p:nvSpPr>
        <p:spPr>
          <a:xfrm>
            <a:off x="468313" y="76200"/>
            <a:ext cx="8675687" cy="685800"/>
          </a:xfrm>
        </p:spPr>
        <p:txBody>
          <a:bodyPr/>
          <a:lstStyle/>
          <a:p>
            <a:pPr eaLnBrk="1" hangingPunct="1"/>
            <a:r>
              <a:rPr lang="en-US" altLang="zh-CN" sz="3600" dirty="0" smtClean="0">
                <a:latin typeface="Arial Narrow" pitchFamily="34" charset="0"/>
              </a:rPr>
              <a:t>Relationships and Inverse Relationships</a:t>
            </a:r>
          </a:p>
        </p:txBody>
      </p:sp>
      <p:sp>
        <p:nvSpPr>
          <p:cNvPr id="34819" name="Text Box 3"/>
          <p:cNvSpPr txBox="1">
            <a:spLocks noChangeArrowheads="1"/>
          </p:cNvSpPr>
          <p:nvPr/>
        </p:nvSpPr>
        <p:spPr bwMode="auto">
          <a:xfrm>
            <a:off x="468313" y="765175"/>
            <a:ext cx="8604250" cy="1680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30000"/>
              </a:spcBef>
              <a:buClr>
                <a:schemeClr val="folHlink"/>
              </a:buClr>
              <a:buFont typeface="Wingdings" pitchFamily="2" charset="2"/>
              <a:buChar char="u"/>
            </a:pPr>
            <a:r>
              <a:rPr kumimoji="0" lang="en-US" altLang="zh-CN" b="1" dirty="0">
                <a:solidFill>
                  <a:schemeClr val="hlink"/>
                </a:solidFill>
                <a:latin typeface="Arial Narrow" pitchFamily="34" charset="0"/>
              </a:rPr>
              <a:t>Relationships</a:t>
            </a:r>
            <a:r>
              <a:rPr kumimoji="0" lang="en-US" altLang="zh-CN" b="1" dirty="0">
                <a:latin typeface="Arial Narrow" pitchFamily="34" charset="0"/>
              </a:rPr>
              <a:t> and </a:t>
            </a:r>
            <a:r>
              <a:rPr kumimoji="0" lang="en-US" altLang="zh-CN" b="1" dirty="0">
                <a:solidFill>
                  <a:schemeClr val="hlink"/>
                </a:solidFill>
                <a:latin typeface="Arial Narrow" pitchFamily="34" charset="0"/>
              </a:rPr>
              <a:t>Inverse Relationships</a:t>
            </a:r>
            <a:r>
              <a:rPr kumimoji="0" lang="en-US" altLang="zh-CN" b="1" dirty="0">
                <a:latin typeface="Arial Narrow" pitchFamily="34" charset="0"/>
              </a:rPr>
              <a:t>: are </a:t>
            </a:r>
            <a:r>
              <a:rPr kumimoji="0" lang="en-US" altLang="zh-CN" b="1" dirty="0" smtClean="0">
                <a:latin typeface="Arial Narrow" pitchFamily="34" charset="0"/>
              </a:rPr>
              <a:t>properties </a:t>
            </a:r>
            <a:r>
              <a:rPr kumimoji="0" lang="en-US" altLang="zh-CN" b="1" dirty="0">
                <a:latin typeface="Arial Narrow" pitchFamily="34" charset="0"/>
              </a:rPr>
              <a:t>that describe the way in which an object connects to other objects in the same or another class.</a:t>
            </a:r>
            <a:r>
              <a:rPr lang="en-US" altLang="zh-CN" b="1" dirty="0">
                <a:latin typeface="Arial Narrow" pitchFamily="34" charset="0"/>
              </a:rPr>
              <a:t> </a:t>
            </a:r>
          </a:p>
          <a:p>
            <a:pPr eaLnBrk="1" hangingPunct="1">
              <a:spcBef>
                <a:spcPct val="30000"/>
              </a:spcBef>
            </a:pPr>
            <a:r>
              <a:rPr kumimoji="0" lang="en-US" altLang="zh-CN" b="1" dirty="0">
                <a:latin typeface="Arial Narrow" pitchFamily="34" charset="0"/>
              </a:rPr>
              <a:t>Relationship and inverse relationship appear at the same time.</a:t>
            </a:r>
            <a:endParaRPr lang="en-US" altLang="zh-CN" b="1" dirty="0">
              <a:latin typeface="Arial Narrow" pitchFamily="34" charset="0"/>
            </a:endParaRPr>
          </a:p>
        </p:txBody>
      </p:sp>
      <p:pic>
        <p:nvPicPr>
          <p:cNvPr id="34821"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blinds(horizontal)">
                                      <p:cBhvr>
                                        <p:cTn id="7" dur="500"/>
                                        <p:tgtEl>
                                          <p:spTgt spid="34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blinds(horizontal)">
                                      <p:cBhvr>
                                        <p:cTn id="12" dur="500"/>
                                        <p:tgtEl>
                                          <p:spTgt spid="34819">
                                            <p:txEl>
                                              <p:pRg st="1" end="1"/>
                                            </p:txEl>
                                          </p:spTgt>
                                        </p:tgtEl>
                                      </p:cBhvr>
                                    </p:animEffect>
                                  </p:childTnLst>
                                </p:cTn>
                              </p:par>
                            </p:childTnLst>
                          </p:cTn>
                        </p:par>
                        <p:par>
                          <p:cTn id="13" fill="hold" nodeType="afterGroup">
                            <p:stCondLst>
                              <p:cond delay="500"/>
                            </p:stCondLst>
                            <p:childTnLst>
                              <p:par>
                                <p:cTn id="14" presetID="1" presetClass="entr" presetSubtype="0" fill="hold" nodeType="afterEffect">
                                  <p:stCondLst>
                                    <p:cond delay="0"/>
                                  </p:stCondLst>
                                  <p:childTnLst>
                                    <p:set>
                                      <p:cBhvr>
                                        <p:cTn id="15" dur="1" fill="hold">
                                          <p:stCondLst>
                                            <p:cond delay="499"/>
                                          </p:stCondLst>
                                        </p:cTn>
                                        <p:tgtEl>
                                          <p:spTgt spid="348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A4B3F80E-126E-43E5-AA8A-DB9C38A912BD}" type="slidenum">
              <a:rPr kumimoji="0" lang="en-US" altLang="zh-CN" sz="1400" smtClean="0"/>
              <a:pPr eaLnBrk="1" hangingPunct="1"/>
              <a:t>19</a:t>
            </a:fld>
            <a:endParaRPr kumimoji="0" lang="en-US" altLang="zh-CN" sz="1400" smtClean="0"/>
          </a:p>
        </p:txBody>
      </p:sp>
      <p:sp>
        <p:nvSpPr>
          <p:cNvPr id="21507" name="Rectangle 2"/>
          <p:cNvSpPr>
            <a:spLocks noGrp="1" noChangeArrowheads="1"/>
          </p:cNvSpPr>
          <p:nvPr>
            <p:ph type="title" idx="4294967295"/>
          </p:nvPr>
        </p:nvSpPr>
        <p:spPr>
          <a:xfrm>
            <a:off x="468313" y="76200"/>
            <a:ext cx="8675687" cy="685800"/>
          </a:xfrm>
        </p:spPr>
        <p:txBody>
          <a:bodyPr/>
          <a:lstStyle/>
          <a:p>
            <a:pPr eaLnBrk="1" hangingPunct="1"/>
            <a:r>
              <a:rPr lang="en-US" altLang="zh-CN" sz="3600" smtClean="0">
                <a:latin typeface="Arial Narrow" pitchFamily="34" charset="0"/>
              </a:rPr>
              <a:t>Relationships and Inverse Relationships</a:t>
            </a:r>
          </a:p>
        </p:txBody>
      </p:sp>
      <p:sp>
        <p:nvSpPr>
          <p:cNvPr id="130051" name="Text Box 3"/>
          <p:cNvSpPr txBox="1">
            <a:spLocks noChangeArrowheads="1"/>
          </p:cNvSpPr>
          <p:nvPr/>
        </p:nvSpPr>
        <p:spPr bwMode="auto">
          <a:xfrm>
            <a:off x="468313" y="685800"/>
            <a:ext cx="8604250" cy="597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30000"/>
              </a:spcBef>
              <a:buClr>
                <a:schemeClr val="folHlink"/>
              </a:buClr>
              <a:buFont typeface="Wingdings" pitchFamily="2" charset="2"/>
              <a:buChar char="u"/>
            </a:pPr>
            <a:r>
              <a:rPr lang="en-US" altLang="zh-CN" b="1">
                <a:latin typeface="Arial Narrow" pitchFamily="34" charset="0"/>
              </a:rPr>
              <a:t>The declaration of </a:t>
            </a:r>
            <a:r>
              <a:rPr kumimoji="0" lang="en-US" altLang="zh-CN" b="1">
                <a:latin typeface="Arial Narrow" pitchFamily="34" charset="0"/>
              </a:rPr>
              <a:t>relationship and inverse relationship </a:t>
            </a:r>
            <a:r>
              <a:rPr lang="en-US" altLang="zh-CN" b="1">
                <a:latin typeface="Arial Narrow" pitchFamily="34" charset="0"/>
              </a:rPr>
              <a:t>consists of:</a:t>
            </a:r>
            <a:endParaRPr lang="en-US" altLang="zh-CN" b="1" u="sng">
              <a:latin typeface="Arial Narrow" pitchFamily="34" charset="0"/>
            </a:endParaRPr>
          </a:p>
          <a:p>
            <a:pPr lvl="1" eaLnBrk="1" hangingPunct="1">
              <a:spcBef>
                <a:spcPct val="30000"/>
              </a:spcBef>
              <a:buClr>
                <a:schemeClr val="folHlink"/>
              </a:buClr>
              <a:buFont typeface="Wingdings" pitchFamily="2" charset="2"/>
              <a:buChar char="§"/>
            </a:pPr>
            <a:r>
              <a:rPr lang="en-US" altLang="zh-CN" b="1" u="sng">
                <a:latin typeface="Arial Narrow" pitchFamily="34" charset="0"/>
              </a:rPr>
              <a:t>The keyword </a:t>
            </a:r>
            <a:r>
              <a:rPr lang="en-US" altLang="zh-CN" b="1" u="sng">
                <a:solidFill>
                  <a:schemeClr val="hlink"/>
                </a:solidFill>
                <a:latin typeface="Arial Narrow" pitchFamily="34" charset="0"/>
              </a:rPr>
              <a:t>relationship</a:t>
            </a:r>
            <a:r>
              <a:rPr lang="en-US" altLang="zh-CN" b="1">
                <a:latin typeface="Arial Narrow" pitchFamily="34" charset="0"/>
              </a:rPr>
              <a:t>: which is the beginning of declaration.</a:t>
            </a:r>
          </a:p>
          <a:p>
            <a:pPr lvl="1" eaLnBrk="1" hangingPunct="1">
              <a:spcBef>
                <a:spcPct val="30000"/>
              </a:spcBef>
              <a:buClr>
                <a:schemeClr val="folHlink"/>
              </a:buClr>
              <a:buFont typeface="Wingdings" pitchFamily="2" charset="2"/>
              <a:buChar char="§"/>
            </a:pPr>
            <a:r>
              <a:rPr lang="en-US" altLang="zh-CN" b="1" u="sng">
                <a:latin typeface="Arial Narrow" pitchFamily="34" charset="0"/>
              </a:rPr>
              <a:t>The type of </a:t>
            </a:r>
            <a:r>
              <a:rPr kumimoji="0" lang="en-US" altLang="zh-CN" b="1" u="sng">
                <a:latin typeface="Arial Narrow" pitchFamily="34" charset="0"/>
              </a:rPr>
              <a:t>relationship</a:t>
            </a:r>
            <a:r>
              <a:rPr lang="en-US" altLang="zh-CN" b="1">
                <a:latin typeface="Arial Narrow" pitchFamily="34" charset="0"/>
              </a:rPr>
              <a:t>: which indicates the value space of a </a:t>
            </a:r>
            <a:r>
              <a:rPr kumimoji="0" lang="en-US" altLang="zh-CN" b="1">
                <a:latin typeface="Arial Narrow" pitchFamily="34" charset="0"/>
              </a:rPr>
              <a:t>relationship</a:t>
            </a:r>
            <a:r>
              <a:rPr lang="en-US" altLang="zh-CN" b="1">
                <a:latin typeface="Arial Narrow" pitchFamily="34" charset="0"/>
              </a:rPr>
              <a:t>.</a:t>
            </a:r>
          </a:p>
          <a:p>
            <a:pPr lvl="1" eaLnBrk="1" hangingPunct="1">
              <a:spcBef>
                <a:spcPct val="30000"/>
              </a:spcBef>
              <a:buClr>
                <a:schemeClr val="folHlink"/>
              </a:buClr>
              <a:buFont typeface="Wingdings" pitchFamily="2" charset="2"/>
              <a:buChar char="§"/>
            </a:pPr>
            <a:r>
              <a:rPr lang="en-US" altLang="zh-CN" b="1" u="sng">
                <a:latin typeface="Arial Narrow" pitchFamily="34" charset="0"/>
              </a:rPr>
              <a:t>The name of </a:t>
            </a:r>
            <a:r>
              <a:rPr lang="en-US" altLang="en-US" b="1" u="sng">
                <a:latin typeface="Arial Narrow" pitchFamily="34" charset="0"/>
              </a:rPr>
              <a:t>relationship</a:t>
            </a:r>
            <a:r>
              <a:rPr lang="en-US" altLang="zh-CN" b="1">
                <a:latin typeface="Arial Narrow" pitchFamily="34" charset="0"/>
              </a:rPr>
              <a:t>: which is a variable to describe a </a:t>
            </a:r>
            <a:r>
              <a:rPr kumimoji="0" lang="en-US" altLang="zh-CN" b="1">
                <a:latin typeface="Arial Narrow" pitchFamily="34" charset="0"/>
              </a:rPr>
              <a:t>relationship </a:t>
            </a:r>
            <a:r>
              <a:rPr lang="en-US" altLang="zh-CN" b="1">
                <a:latin typeface="Arial Narrow" pitchFamily="34" charset="0"/>
              </a:rPr>
              <a:t>of an object.</a:t>
            </a:r>
          </a:p>
          <a:p>
            <a:pPr lvl="1" eaLnBrk="1" hangingPunct="1">
              <a:spcBef>
                <a:spcPct val="30000"/>
              </a:spcBef>
              <a:buClr>
                <a:schemeClr val="folHlink"/>
              </a:buClr>
              <a:buFont typeface="Wingdings" pitchFamily="2" charset="2"/>
              <a:buChar char="§"/>
            </a:pPr>
            <a:r>
              <a:rPr lang="en-US" altLang="zh-CN" b="1" u="sng">
                <a:latin typeface="Arial Narrow" pitchFamily="34" charset="0"/>
              </a:rPr>
              <a:t>The keyword </a:t>
            </a:r>
            <a:r>
              <a:rPr lang="en-US" altLang="zh-CN" b="1" u="sng">
                <a:solidFill>
                  <a:schemeClr val="hlink"/>
                </a:solidFill>
                <a:latin typeface="Arial Narrow" pitchFamily="34" charset="0"/>
              </a:rPr>
              <a:t>inverse</a:t>
            </a:r>
            <a:r>
              <a:rPr lang="en-US" altLang="zh-CN" b="1">
                <a:latin typeface="Arial Narrow" pitchFamily="34" charset="0"/>
              </a:rPr>
              <a:t>: which indicates the </a:t>
            </a:r>
            <a:r>
              <a:rPr kumimoji="0" lang="en-US" altLang="zh-CN" b="1">
                <a:latin typeface="Arial Narrow" pitchFamily="34" charset="0"/>
              </a:rPr>
              <a:t>inverse of a relationship</a:t>
            </a:r>
            <a:r>
              <a:rPr lang="en-US" altLang="zh-CN" b="1">
                <a:latin typeface="Arial Narrow" pitchFamily="34" charset="0"/>
              </a:rPr>
              <a:t>.</a:t>
            </a:r>
            <a:endParaRPr lang="en-US" altLang="zh-CN" b="1">
              <a:solidFill>
                <a:schemeClr val="hlink"/>
              </a:solidFill>
              <a:latin typeface="Arial Narrow" pitchFamily="34" charset="0"/>
            </a:endParaRPr>
          </a:p>
          <a:p>
            <a:pPr lvl="1" eaLnBrk="1" hangingPunct="1">
              <a:spcBef>
                <a:spcPct val="30000"/>
              </a:spcBef>
              <a:buClr>
                <a:schemeClr val="folHlink"/>
              </a:buClr>
              <a:buFont typeface="Wingdings" pitchFamily="2" charset="2"/>
              <a:buChar char="§"/>
            </a:pPr>
            <a:r>
              <a:rPr lang="en-US" altLang="zh-CN" b="1" u="sng">
                <a:latin typeface="Arial Narrow" pitchFamily="34" charset="0"/>
              </a:rPr>
              <a:t>Name of a class:: name of </a:t>
            </a:r>
            <a:r>
              <a:rPr lang="en-US" altLang="en-US" b="1" u="sng">
                <a:latin typeface="Arial Narrow" pitchFamily="34" charset="0"/>
              </a:rPr>
              <a:t>the inverse relationship</a:t>
            </a:r>
            <a:r>
              <a:rPr lang="en-US" altLang="zh-CN" b="1">
                <a:latin typeface="Arial Narrow" pitchFamily="34" charset="0"/>
              </a:rPr>
              <a:t>: a double colon is used here to indicate the class the inverse relationship belongs to.</a:t>
            </a:r>
          </a:p>
          <a:p>
            <a:pPr lvl="1" eaLnBrk="1" hangingPunct="1">
              <a:spcBef>
                <a:spcPct val="30000"/>
              </a:spcBef>
              <a:buClr>
                <a:schemeClr val="folHlink"/>
              </a:buClr>
              <a:buSzPct val="150000"/>
              <a:buFont typeface="Wingdings" pitchFamily="2" charset="2"/>
              <a:buBlip>
                <a:blip r:embed="rId2"/>
              </a:buBlip>
            </a:pPr>
            <a:r>
              <a:rPr lang="en-US" altLang="zh-CN" b="1">
                <a:latin typeface="Arial Narrow" pitchFamily="34" charset="0"/>
              </a:rPr>
              <a:t> Here the name of the class is the same with the type of </a:t>
            </a:r>
            <a:r>
              <a:rPr kumimoji="0" lang="en-US" altLang="zh-CN" b="1">
                <a:latin typeface="Arial Narrow" pitchFamily="34" charset="0"/>
              </a:rPr>
              <a:t>relationship.</a:t>
            </a:r>
            <a:endParaRPr lang="en-US" altLang="zh-CN" b="1">
              <a:latin typeface="Arial Narrow" pitchFamily="34" charset="0"/>
            </a:endParaRPr>
          </a:p>
          <a:p>
            <a:pPr lvl="1" eaLnBrk="1" hangingPunct="1">
              <a:spcBef>
                <a:spcPct val="30000"/>
              </a:spcBef>
              <a:buClr>
                <a:schemeClr val="folHlink"/>
              </a:buClr>
              <a:buFont typeface="Wingdings" pitchFamily="2" charset="2"/>
              <a:buChar char="§"/>
            </a:pPr>
            <a:r>
              <a:rPr lang="en-US" altLang="zh-CN" b="1" u="sng">
                <a:latin typeface="Arial Narrow" pitchFamily="34" charset="0"/>
              </a:rPr>
              <a:t>Semicolon “;”</a:t>
            </a:r>
            <a:r>
              <a:rPr lang="en-US" altLang="zh-CN" b="1">
                <a:latin typeface="Arial Narrow" pitchFamily="34" charset="0"/>
              </a:rPr>
              <a:t>: which is the end of the declaration.</a:t>
            </a:r>
          </a:p>
        </p:txBody>
      </p:sp>
      <p:pic>
        <p:nvPicPr>
          <p:cNvPr id="130052" name="Picture 4" descr="arow003">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animEffect transition="in" filter="blinds(horizontal)">
                                      <p:cBhvr>
                                        <p:cTn id="7" dur="500"/>
                                        <p:tgtEl>
                                          <p:spTgt spid="1300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0051">
                                            <p:txEl>
                                              <p:pRg st="1" end="1"/>
                                            </p:txEl>
                                          </p:spTgt>
                                        </p:tgtEl>
                                        <p:attrNameLst>
                                          <p:attrName>style.visibility</p:attrName>
                                        </p:attrNameLst>
                                      </p:cBhvr>
                                      <p:to>
                                        <p:strVal val="visible"/>
                                      </p:to>
                                    </p:set>
                                    <p:animEffect transition="in" filter="blinds(horizontal)">
                                      <p:cBhvr>
                                        <p:cTn id="12" dur="500"/>
                                        <p:tgtEl>
                                          <p:spTgt spid="1300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0051">
                                            <p:txEl>
                                              <p:pRg st="2" end="2"/>
                                            </p:txEl>
                                          </p:spTgt>
                                        </p:tgtEl>
                                        <p:attrNameLst>
                                          <p:attrName>style.visibility</p:attrName>
                                        </p:attrNameLst>
                                      </p:cBhvr>
                                      <p:to>
                                        <p:strVal val="visible"/>
                                      </p:to>
                                    </p:set>
                                    <p:animEffect transition="in" filter="blinds(horizontal)">
                                      <p:cBhvr>
                                        <p:cTn id="17" dur="500"/>
                                        <p:tgtEl>
                                          <p:spTgt spid="1300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0051">
                                            <p:txEl>
                                              <p:pRg st="3" end="3"/>
                                            </p:txEl>
                                          </p:spTgt>
                                        </p:tgtEl>
                                        <p:attrNameLst>
                                          <p:attrName>style.visibility</p:attrName>
                                        </p:attrNameLst>
                                      </p:cBhvr>
                                      <p:to>
                                        <p:strVal val="visible"/>
                                      </p:to>
                                    </p:set>
                                    <p:animEffect transition="in" filter="blinds(horizontal)">
                                      <p:cBhvr>
                                        <p:cTn id="22" dur="500"/>
                                        <p:tgtEl>
                                          <p:spTgt spid="1300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0051">
                                            <p:txEl>
                                              <p:pRg st="4" end="4"/>
                                            </p:txEl>
                                          </p:spTgt>
                                        </p:tgtEl>
                                        <p:attrNameLst>
                                          <p:attrName>style.visibility</p:attrName>
                                        </p:attrNameLst>
                                      </p:cBhvr>
                                      <p:to>
                                        <p:strVal val="visible"/>
                                      </p:to>
                                    </p:set>
                                    <p:animEffect transition="in" filter="blinds(horizontal)">
                                      <p:cBhvr>
                                        <p:cTn id="27" dur="500"/>
                                        <p:tgtEl>
                                          <p:spTgt spid="13005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0051">
                                            <p:txEl>
                                              <p:pRg st="5" end="5"/>
                                            </p:txEl>
                                          </p:spTgt>
                                        </p:tgtEl>
                                        <p:attrNameLst>
                                          <p:attrName>style.visibility</p:attrName>
                                        </p:attrNameLst>
                                      </p:cBhvr>
                                      <p:to>
                                        <p:strVal val="visible"/>
                                      </p:to>
                                    </p:set>
                                    <p:animEffect transition="in" filter="blinds(horizontal)">
                                      <p:cBhvr>
                                        <p:cTn id="32" dur="500"/>
                                        <p:tgtEl>
                                          <p:spTgt spid="13005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0051">
                                            <p:txEl>
                                              <p:pRg st="6" end="6"/>
                                            </p:txEl>
                                          </p:spTgt>
                                        </p:tgtEl>
                                        <p:attrNameLst>
                                          <p:attrName>style.visibility</p:attrName>
                                        </p:attrNameLst>
                                      </p:cBhvr>
                                      <p:to>
                                        <p:strVal val="visible"/>
                                      </p:to>
                                    </p:set>
                                    <p:animEffect transition="in" filter="blinds(horizontal)">
                                      <p:cBhvr>
                                        <p:cTn id="37" dur="500"/>
                                        <p:tgtEl>
                                          <p:spTgt spid="13005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0051">
                                            <p:txEl>
                                              <p:pRg st="7" end="7"/>
                                            </p:txEl>
                                          </p:spTgt>
                                        </p:tgtEl>
                                        <p:attrNameLst>
                                          <p:attrName>style.visibility</p:attrName>
                                        </p:attrNameLst>
                                      </p:cBhvr>
                                      <p:to>
                                        <p:strVal val="visible"/>
                                      </p:to>
                                    </p:set>
                                    <p:animEffect transition="in" filter="blinds(horizontal)">
                                      <p:cBhvr>
                                        <p:cTn id="42" dur="500"/>
                                        <p:tgtEl>
                                          <p:spTgt spid="130051">
                                            <p:txEl>
                                              <p:pRg st="7" end="7"/>
                                            </p:txEl>
                                          </p:spTgt>
                                        </p:tgtEl>
                                      </p:cBhvr>
                                    </p:animEffect>
                                  </p:childTnLst>
                                </p:cTn>
                              </p:par>
                            </p:childTnLst>
                          </p:cTn>
                        </p:par>
                        <p:par>
                          <p:cTn id="43" fill="hold" nodeType="afterGroup">
                            <p:stCondLst>
                              <p:cond delay="500"/>
                            </p:stCondLst>
                            <p:childTnLst>
                              <p:par>
                                <p:cTn id="44" presetID="1" presetClass="entr" presetSubtype="0" fill="hold" nodeType="afterEffect">
                                  <p:stCondLst>
                                    <p:cond delay="0"/>
                                  </p:stCondLst>
                                  <p:childTnLst>
                                    <p:set>
                                      <p:cBhvr>
                                        <p:cTn id="45" dur="1" fill="hold">
                                          <p:stCondLst>
                                            <p:cond delay="499"/>
                                          </p:stCondLst>
                                        </p:cTn>
                                        <p:tgtEl>
                                          <p:spTgt spid="130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20AC6C16-BFF3-4853-9E14-AB73AE9745CE}" type="slidenum">
              <a:rPr kumimoji="0" lang="en-US" altLang="zh-CN" sz="1400" smtClean="0"/>
              <a:pPr eaLnBrk="1" hangingPunct="1"/>
              <a:t>2</a:t>
            </a:fld>
            <a:endParaRPr kumimoji="0" lang="en-US" altLang="zh-CN" sz="1400" smtClean="0"/>
          </a:p>
        </p:txBody>
      </p:sp>
      <p:sp>
        <p:nvSpPr>
          <p:cNvPr id="4099" name="Rectangle 2"/>
          <p:cNvSpPr>
            <a:spLocks noGrp="1" noChangeArrowheads="1"/>
          </p:cNvSpPr>
          <p:nvPr>
            <p:ph type="title"/>
          </p:nvPr>
        </p:nvSpPr>
        <p:spPr/>
        <p:txBody>
          <a:bodyPr/>
          <a:lstStyle/>
          <a:p>
            <a:pPr eaLnBrk="1" hangingPunct="1"/>
            <a:r>
              <a:rPr lang="en-US" altLang="zh-CN" smtClean="0">
                <a:latin typeface="Arial Narrow" pitchFamily="34" charset="0"/>
              </a:rPr>
              <a:t>Database Modeling</a:t>
            </a:r>
          </a:p>
        </p:txBody>
      </p:sp>
      <p:sp>
        <p:nvSpPr>
          <p:cNvPr id="4100" name="Text Box 5"/>
          <p:cNvSpPr txBox="1">
            <a:spLocks noChangeArrowheads="1"/>
          </p:cNvSpPr>
          <p:nvPr/>
        </p:nvSpPr>
        <p:spPr bwMode="auto">
          <a:xfrm>
            <a:off x="395288" y="2806700"/>
            <a:ext cx="1512887" cy="406400"/>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chemeClr val="bg1"/>
                    </a:gs>
                    <a:gs pos="100000">
                      <a:schemeClr val="accent1"/>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r>
              <a:rPr lang="en-US" altLang="zh-CN" sz="2000" b="1">
                <a:latin typeface="Arial Narrow" pitchFamily="34" charset="0"/>
                <a:ea typeface="黑体" pitchFamily="2" charset="-122"/>
              </a:rPr>
              <a:t>Requirement</a:t>
            </a:r>
          </a:p>
        </p:txBody>
      </p:sp>
      <p:sp>
        <p:nvSpPr>
          <p:cNvPr id="75782" name="Rectangle 6"/>
          <p:cNvSpPr>
            <a:spLocks noChangeArrowheads="1"/>
          </p:cNvSpPr>
          <p:nvPr/>
        </p:nvSpPr>
        <p:spPr bwMode="auto">
          <a:xfrm>
            <a:off x="7011988" y="2636838"/>
            <a:ext cx="1600200" cy="685800"/>
          </a:xfrm>
          <a:prstGeom prst="rect">
            <a:avLst/>
          </a:prstGeom>
          <a:noFill/>
          <a:ln w="28575">
            <a:solidFill>
              <a:schemeClr val="tx1"/>
            </a:solidFill>
            <a:miter lim="800000"/>
            <a:headEnd/>
            <a:tailEnd/>
          </a:ln>
          <a:effectLst/>
          <a:extLst>
            <a:ext uri="{909E8E84-426E-40DD-AFC4-6F175D3DCCD1}">
              <a14:hiddenFill xmlns:a14="http://schemas.microsoft.com/office/drawing/2010/main">
                <a:gradFill rotWithShape="0">
                  <a:gsLst>
                    <a:gs pos="0">
                      <a:schemeClr val="accent1"/>
                    </a:gs>
                    <a:gs pos="50000">
                      <a:schemeClr val="bg1"/>
                    </a:gs>
                    <a:gs pos="100000">
                      <a:schemeClr val="accent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3200" b="1">
                <a:latin typeface="Arial Narrow" pitchFamily="34" charset="0"/>
                <a:ea typeface="黑体" pitchFamily="2" charset="-122"/>
              </a:rPr>
              <a:t>RDBMS</a:t>
            </a:r>
          </a:p>
        </p:txBody>
      </p:sp>
      <p:sp>
        <p:nvSpPr>
          <p:cNvPr id="75783" name="Text Box 7"/>
          <p:cNvSpPr txBox="1">
            <a:spLocks noChangeArrowheads="1"/>
          </p:cNvSpPr>
          <p:nvPr/>
        </p:nvSpPr>
        <p:spPr bwMode="auto">
          <a:xfrm>
            <a:off x="2820988" y="2041525"/>
            <a:ext cx="896937" cy="588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3200" b="1">
                <a:latin typeface="Arial Narrow" pitchFamily="34" charset="0"/>
                <a:ea typeface="黑体" pitchFamily="2" charset="-122"/>
              </a:rPr>
              <a:t>ODL</a:t>
            </a:r>
          </a:p>
        </p:txBody>
      </p:sp>
      <p:sp>
        <p:nvSpPr>
          <p:cNvPr id="75784" name="Text Box 8"/>
          <p:cNvSpPr txBox="1">
            <a:spLocks noChangeArrowheads="1"/>
          </p:cNvSpPr>
          <p:nvPr/>
        </p:nvSpPr>
        <p:spPr bwMode="auto">
          <a:xfrm>
            <a:off x="2820988" y="3448050"/>
            <a:ext cx="933450" cy="588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3200" b="1">
                <a:latin typeface="Arial Narrow" pitchFamily="34" charset="0"/>
                <a:ea typeface="黑体" pitchFamily="2" charset="-122"/>
              </a:rPr>
              <a:t>E / R</a:t>
            </a:r>
          </a:p>
        </p:txBody>
      </p:sp>
      <p:sp>
        <p:nvSpPr>
          <p:cNvPr id="75785" name="Line 9"/>
          <p:cNvSpPr>
            <a:spLocks noChangeShapeType="1"/>
          </p:cNvSpPr>
          <p:nvPr/>
        </p:nvSpPr>
        <p:spPr bwMode="auto">
          <a:xfrm flipV="1">
            <a:off x="1619250" y="2484438"/>
            <a:ext cx="1125538" cy="2968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86" name="Line 10"/>
          <p:cNvSpPr>
            <a:spLocks noChangeShapeType="1"/>
          </p:cNvSpPr>
          <p:nvPr/>
        </p:nvSpPr>
        <p:spPr bwMode="auto">
          <a:xfrm>
            <a:off x="1692275" y="3284538"/>
            <a:ext cx="1052513" cy="3429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87" name="Text Box 11"/>
          <p:cNvSpPr txBox="1">
            <a:spLocks noChangeArrowheads="1"/>
          </p:cNvSpPr>
          <p:nvPr/>
        </p:nvSpPr>
        <p:spPr bwMode="auto">
          <a:xfrm>
            <a:off x="4787900" y="2663825"/>
            <a:ext cx="1800225" cy="1076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r>
              <a:rPr lang="en-US" altLang="zh-CN" sz="3200" b="1">
                <a:latin typeface="Arial Narrow" pitchFamily="34" charset="0"/>
                <a:ea typeface="黑体" pitchFamily="2" charset="-122"/>
              </a:rPr>
              <a:t>Relational model</a:t>
            </a:r>
          </a:p>
        </p:txBody>
      </p:sp>
      <p:sp>
        <p:nvSpPr>
          <p:cNvPr id="75788" name="Line 12"/>
          <p:cNvSpPr>
            <a:spLocks noChangeShapeType="1"/>
          </p:cNvSpPr>
          <p:nvPr/>
        </p:nvSpPr>
        <p:spPr bwMode="auto">
          <a:xfrm>
            <a:off x="3887788" y="2484438"/>
            <a:ext cx="838200" cy="304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89" name="Line 13"/>
          <p:cNvSpPr>
            <a:spLocks noChangeShapeType="1"/>
          </p:cNvSpPr>
          <p:nvPr/>
        </p:nvSpPr>
        <p:spPr bwMode="auto">
          <a:xfrm flipV="1">
            <a:off x="3887788" y="3246438"/>
            <a:ext cx="838200" cy="228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90" name="Line 14"/>
          <p:cNvSpPr>
            <a:spLocks noChangeShapeType="1"/>
          </p:cNvSpPr>
          <p:nvPr/>
        </p:nvSpPr>
        <p:spPr bwMode="auto">
          <a:xfrm>
            <a:off x="6588125" y="2997200"/>
            <a:ext cx="423863" cy="2063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91" name="Line 15"/>
          <p:cNvSpPr>
            <a:spLocks noChangeShapeType="1"/>
          </p:cNvSpPr>
          <p:nvPr/>
        </p:nvSpPr>
        <p:spPr bwMode="auto">
          <a:xfrm flipV="1">
            <a:off x="3887788" y="1646238"/>
            <a:ext cx="2895600" cy="609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92" name="Rectangle 16"/>
          <p:cNvSpPr>
            <a:spLocks noChangeArrowheads="1"/>
          </p:cNvSpPr>
          <p:nvPr/>
        </p:nvSpPr>
        <p:spPr bwMode="auto">
          <a:xfrm>
            <a:off x="6783388" y="1341438"/>
            <a:ext cx="2057400" cy="685800"/>
          </a:xfrm>
          <a:prstGeom prst="rect">
            <a:avLst/>
          </a:prstGeom>
          <a:noFill/>
          <a:ln w="28575">
            <a:solidFill>
              <a:schemeClr val="tx1"/>
            </a:solidFill>
            <a:miter lim="800000"/>
            <a:headEnd/>
            <a:tailEnd/>
          </a:ln>
          <a:effectLst/>
          <a:extLst>
            <a:ext uri="{909E8E84-426E-40DD-AFC4-6F175D3DCCD1}">
              <a14:hiddenFill xmlns:a14="http://schemas.microsoft.com/office/drawing/2010/main">
                <a:gradFill rotWithShape="0">
                  <a:gsLst>
                    <a:gs pos="0">
                      <a:schemeClr val="accent1"/>
                    </a:gs>
                    <a:gs pos="50000">
                      <a:schemeClr val="bg1"/>
                    </a:gs>
                    <a:gs pos="100000">
                      <a:schemeClr val="accent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3200" b="1">
                <a:latin typeface="Arial Narrow" pitchFamily="34" charset="0"/>
                <a:ea typeface="黑体" pitchFamily="2" charset="-122"/>
              </a:rPr>
              <a:t>OODBMS</a:t>
            </a:r>
          </a:p>
        </p:txBody>
      </p:sp>
      <p:sp>
        <p:nvSpPr>
          <p:cNvPr id="4112" name="Line 17"/>
          <p:cNvSpPr>
            <a:spLocks noChangeShapeType="1"/>
          </p:cNvSpPr>
          <p:nvPr/>
        </p:nvSpPr>
        <p:spPr bwMode="auto">
          <a:xfrm>
            <a:off x="2362200" y="1828800"/>
            <a:ext cx="0" cy="3048000"/>
          </a:xfrm>
          <a:prstGeom prst="line">
            <a:avLst/>
          </a:prstGeom>
          <a:noFill/>
          <a:ln w="9525">
            <a:solidFill>
              <a:schemeClr val="tx1"/>
            </a:solidFill>
            <a:prstDash val="lg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13" name="Line 18"/>
          <p:cNvSpPr>
            <a:spLocks noChangeShapeType="1"/>
          </p:cNvSpPr>
          <p:nvPr/>
        </p:nvSpPr>
        <p:spPr bwMode="auto">
          <a:xfrm>
            <a:off x="6659563" y="1341438"/>
            <a:ext cx="0" cy="3352800"/>
          </a:xfrm>
          <a:prstGeom prst="line">
            <a:avLst/>
          </a:prstGeom>
          <a:noFill/>
          <a:ln w="9525">
            <a:solidFill>
              <a:schemeClr val="tx1"/>
            </a:solidFill>
            <a:prstDash val="lg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14" name="Text Box 19"/>
          <p:cNvSpPr txBox="1">
            <a:spLocks noChangeArrowheads="1"/>
          </p:cNvSpPr>
          <p:nvPr/>
        </p:nvSpPr>
        <p:spPr bwMode="auto">
          <a:xfrm>
            <a:off x="762000" y="4267200"/>
            <a:ext cx="15065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kumimoji="0" lang="en-US" altLang="zh-CN" sz="2000" b="1">
                <a:latin typeface="Arial Narrow" pitchFamily="34" charset="0"/>
              </a:rPr>
              <a:t>Real world</a:t>
            </a:r>
          </a:p>
        </p:txBody>
      </p:sp>
      <p:sp>
        <p:nvSpPr>
          <p:cNvPr id="75796" name="Text Box 20"/>
          <p:cNvSpPr txBox="1">
            <a:spLocks noChangeArrowheads="1"/>
          </p:cNvSpPr>
          <p:nvPr/>
        </p:nvSpPr>
        <p:spPr bwMode="auto">
          <a:xfrm>
            <a:off x="3492500" y="4365625"/>
            <a:ext cx="1622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kumimoji="0" lang="en-US" altLang="zh-CN" sz="2000" b="1">
                <a:latin typeface="Arial Narrow" pitchFamily="34" charset="0"/>
              </a:rPr>
              <a:t>Information world</a:t>
            </a:r>
          </a:p>
        </p:txBody>
      </p:sp>
      <p:sp>
        <p:nvSpPr>
          <p:cNvPr id="75797" name="Text Box 21"/>
          <p:cNvSpPr txBox="1">
            <a:spLocks noChangeArrowheads="1"/>
          </p:cNvSpPr>
          <p:nvPr/>
        </p:nvSpPr>
        <p:spPr bwMode="auto">
          <a:xfrm>
            <a:off x="7010400" y="4114800"/>
            <a:ext cx="152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kumimoji="0" lang="en-US" altLang="zh-CN" sz="2000" b="1">
                <a:latin typeface="Arial Narrow" pitchFamily="34" charset="0"/>
              </a:rPr>
              <a:t>Computer world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785"/>
                                        </p:tgtEl>
                                        <p:attrNameLst>
                                          <p:attrName>style.visibility</p:attrName>
                                        </p:attrNameLst>
                                      </p:cBhvr>
                                      <p:to>
                                        <p:strVal val="visible"/>
                                      </p:to>
                                    </p:set>
                                    <p:anim calcmode="lin" valueType="num">
                                      <p:cBhvr additive="base">
                                        <p:cTn id="7" dur="500" fill="hold"/>
                                        <p:tgtEl>
                                          <p:spTgt spid="75785"/>
                                        </p:tgtEl>
                                        <p:attrNameLst>
                                          <p:attrName>ppt_x</p:attrName>
                                        </p:attrNameLst>
                                      </p:cBhvr>
                                      <p:tavLst>
                                        <p:tav tm="0">
                                          <p:val>
                                            <p:strVal val="0-#ppt_w/2"/>
                                          </p:val>
                                        </p:tav>
                                        <p:tav tm="100000">
                                          <p:val>
                                            <p:strVal val="#ppt_x"/>
                                          </p:val>
                                        </p:tav>
                                      </p:tavLst>
                                    </p:anim>
                                    <p:anim calcmode="lin" valueType="num">
                                      <p:cBhvr additive="base">
                                        <p:cTn id="8" dur="500" fill="hold"/>
                                        <p:tgtEl>
                                          <p:spTgt spid="7578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5783"/>
                                        </p:tgtEl>
                                        <p:attrNameLst>
                                          <p:attrName>style.visibility</p:attrName>
                                        </p:attrNameLst>
                                      </p:cBhvr>
                                      <p:to>
                                        <p:strVal val="visible"/>
                                      </p:to>
                                    </p:set>
                                    <p:anim calcmode="lin" valueType="num">
                                      <p:cBhvr additive="base">
                                        <p:cTn id="13" dur="500" fill="hold"/>
                                        <p:tgtEl>
                                          <p:spTgt spid="75783"/>
                                        </p:tgtEl>
                                        <p:attrNameLst>
                                          <p:attrName>ppt_x</p:attrName>
                                        </p:attrNameLst>
                                      </p:cBhvr>
                                      <p:tavLst>
                                        <p:tav tm="0">
                                          <p:val>
                                            <p:strVal val="0-#ppt_w/2"/>
                                          </p:val>
                                        </p:tav>
                                        <p:tav tm="100000">
                                          <p:val>
                                            <p:strVal val="#ppt_x"/>
                                          </p:val>
                                        </p:tav>
                                      </p:tavLst>
                                    </p:anim>
                                    <p:anim calcmode="lin" valueType="num">
                                      <p:cBhvr additive="base">
                                        <p:cTn id="14" dur="500" fill="hold"/>
                                        <p:tgtEl>
                                          <p:spTgt spid="7578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5791"/>
                                        </p:tgtEl>
                                        <p:attrNameLst>
                                          <p:attrName>style.visibility</p:attrName>
                                        </p:attrNameLst>
                                      </p:cBhvr>
                                      <p:to>
                                        <p:strVal val="visible"/>
                                      </p:to>
                                    </p:set>
                                    <p:anim calcmode="lin" valueType="num">
                                      <p:cBhvr additive="base">
                                        <p:cTn id="19" dur="500" fill="hold"/>
                                        <p:tgtEl>
                                          <p:spTgt spid="75791"/>
                                        </p:tgtEl>
                                        <p:attrNameLst>
                                          <p:attrName>ppt_x</p:attrName>
                                        </p:attrNameLst>
                                      </p:cBhvr>
                                      <p:tavLst>
                                        <p:tav tm="0">
                                          <p:val>
                                            <p:strVal val="0-#ppt_w/2"/>
                                          </p:val>
                                        </p:tav>
                                        <p:tav tm="100000">
                                          <p:val>
                                            <p:strVal val="#ppt_x"/>
                                          </p:val>
                                        </p:tav>
                                      </p:tavLst>
                                    </p:anim>
                                    <p:anim calcmode="lin" valueType="num">
                                      <p:cBhvr additive="base">
                                        <p:cTn id="20" dur="500" fill="hold"/>
                                        <p:tgtEl>
                                          <p:spTgt spid="7579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5792"/>
                                        </p:tgtEl>
                                        <p:attrNameLst>
                                          <p:attrName>style.visibility</p:attrName>
                                        </p:attrNameLst>
                                      </p:cBhvr>
                                      <p:to>
                                        <p:strVal val="visible"/>
                                      </p:to>
                                    </p:set>
                                    <p:anim calcmode="lin" valueType="num">
                                      <p:cBhvr additive="base">
                                        <p:cTn id="25" dur="500" fill="hold"/>
                                        <p:tgtEl>
                                          <p:spTgt spid="75792"/>
                                        </p:tgtEl>
                                        <p:attrNameLst>
                                          <p:attrName>ppt_x</p:attrName>
                                        </p:attrNameLst>
                                      </p:cBhvr>
                                      <p:tavLst>
                                        <p:tav tm="0">
                                          <p:val>
                                            <p:strVal val="0-#ppt_w/2"/>
                                          </p:val>
                                        </p:tav>
                                        <p:tav tm="100000">
                                          <p:val>
                                            <p:strVal val="#ppt_x"/>
                                          </p:val>
                                        </p:tav>
                                      </p:tavLst>
                                    </p:anim>
                                    <p:anim calcmode="lin" valueType="num">
                                      <p:cBhvr additive="base">
                                        <p:cTn id="26" dur="500" fill="hold"/>
                                        <p:tgtEl>
                                          <p:spTgt spid="7579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5788"/>
                                        </p:tgtEl>
                                        <p:attrNameLst>
                                          <p:attrName>style.visibility</p:attrName>
                                        </p:attrNameLst>
                                      </p:cBhvr>
                                      <p:to>
                                        <p:strVal val="visible"/>
                                      </p:to>
                                    </p:set>
                                    <p:anim calcmode="lin" valueType="num">
                                      <p:cBhvr additive="base">
                                        <p:cTn id="31" dur="500" fill="hold"/>
                                        <p:tgtEl>
                                          <p:spTgt spid="75788"/>
                                        </p:tgtEl>
                                        <p:attrNameLst>
                                          <p:attrName>ppt_x</p:attrName>
                                        </p:attrNameLst>
                                      </p:cBhvr>
                                      <p:tavLst>
                                        <p:tav tm="0">
                                          <p:val>
                                            <p:strVal val="0-#ppt_w/2"/>
                                          </p:val>
                                        </p:tav>
                                        <p:tav tm="100000">
                                          <p:val>
                                            <p:strVal val="#ppt_x"/>
                                          </p:val>
                                        </p:tav>
                                      </p:tavLst>
                                    </p:anim>
                                    <p:anim calcmode="lin" valueType="num">
                                      <p:cBhvr additive="base">
                                        <p:cTn id="32" dur="500" fill="hold"/>
                                        <p:tgtEl>
                                          <p:spTgt spid="75788"/>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5787"/>
                                        </p:tgtEl>
                                        <p:attrNameLst>
                                          <p:attrName>style.visibility</p:attrName>
                                        </p:attrNameLst>
                                      </p:cBhvr>
                                      <p:to>
                                        <p:strVal val="visible"/>
                                      </p:to>
                                    </p:set>
                                    <p:anim calcmode="lin" valueType="num">
                                      <p:cBhvr additive="base">
                                        <p:cTn id="37" dur="500" fill="hold"/>
                                        <p:tgtEl>
                                          <p:spTgt spid="75787"/>
                                        </p:tgtEl>
                                        <p:attrNameLst>
                                          <p:attrName>ppt_x</p:attrName>
                                        </p:attrNameLst>
                                      </p:cBhvr>
                                      <p:tavLst>
                                        <p:tav tm="0">
                                          <p:val>
                                            <p:strVal val="0-#ppt_w/2"/>
                                          </p:val>
                                        </p:tav>
                                        <p:tav tm="100000">
                                          <p:val>
                                            <p:strVal val="#ppt_x"/>
                                          </p:val>
                                        </p:tav>
                                      </p:tavLst>
                                    </p:anim>
                                    <p:anim calcmode="lin" valueType="num">
                                      <p:cBhvr additive="base">
                                        <p:cTn id="38" dur="500" fill="hold"/>
                                        <p:tgtEl>
                                          <p:spTgt spid="75787"/>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5790"/>
                                        </p:tgtEl>
                                        <p:attrNameLst>
                                          <p:attrName>style.visibility</p:attrName>
                                        </p:attrNameLst>
                                      </p:cBhvr>
                                      <p:to>
                                        <p:strVal val="visible"/>
                                      </p:to>
                                    </p:set>
                                    <p:anim calcmode="lin" valueType="num">
                                      <p:cBhvr additive="base">
                                        <p:cTn id="43" dur="500" fill="hold"/>
                                        <p:tgtEl>
                                          <p:spTgt spid="75790"/>
                                        </p:tgtEl>
                                        <p:attrNameLst>
                                          <p:attrName>ppt_x</p:attrName>
                                        </p:attrNameLst>
                                      </p:cBhvr>
                                      <p:tavLst>
                                        <p:tav tm="0">
                                          <p:val>
                                            <p:strVal val="0-#ppt_w/2"/>
                                          </p:val>
                                        </p:tav>
                                        <p:tav tm="100000">
                                          <p:val>
                                            <p:strVal val="#ppt_x"/>
                                          </p:val>
                                        </p:tav>
                                      </p:tavLst>
                                    </p:anim>
                                    <p:anim calcmode="lin" valueType="num">
                                      <p:cBhvr additive="base">
                                        <p:cTn id="44" dur="500" fill="hold"/>
                                        <p:tgtEl>
                                          <p:spTgt spid="75790"/>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5782"/>
                                        </p:tgtEl>
                                        <p:attrNameLst>
                                          <p:attrName>style.visibility</p:attrName>
                                        </p:attrNameLst>
                                      </p:cBhvr>
                                      <p:to>
                                        <p:strVal val="visible"/>
                                      </p:to>
                                    </p:set>
                                    <p:anim calcmode="lin" valueType="num">
                                      <p:cBhvr additive="base">
                                        <p:cTn id="49" dur="500" fill="hold"/>
                                        <p:tgtEl>
                                          <p:spTgt spid="75782"/>
                                        </p:tgtEl>
                                        <p:attrNameLst>
                                          <p:attrName>ppt_x</p:attrName>
                                        </p:attrNameLst>
                                      </p:cBhvr>
                                      <p:tavLst>
                                        <p:tav tm="0">
                                          <p:val>
                                            <p:strVal val="0-#ppt_w/2"/>
                                          </p:val>
                                        </p:tav>
                                        <p:tav tm="100000">
                                          <p:val>
                                            <p:strVal val="#ppt_x"/>
                                          </p:val>
                                        </p:tav>
                                      </p:tavLst>
                                    </p:anim>
                                    <p:anim calcmode="lin" valueType="num">
                                      <p:cBhvr additive="base">
                                        <p:cTn id="50" dur="500" fill="hold"/>
                                        <p:tgtEl>
                                          <p:spTgt spid="75782"/>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75786"/>
                                        </p:tgtEl>
                                        <p:attrNameLst>
                                          <p:attrName>style.visibility</p:attrName>
                                        </p:attrNameLst>
                                      </p:cBhvr>
                                      <p:to>
                                        <p:strVal val="visible"/>
                                      </p:to>
                                    </p:set>
                                    <p:anim calcmode="lin" valueType="num">
                                      <p:cBhvr additive="base">
                                        <p:cTn id="55" dur="500" fill="hold"/>
                                        <p:tgtEl>
                                          <p:spTgt spid="75786"/>
                                        </p:tgtEl>
                                        <p:attrNameLst>
                                          <p:attrName>ppt_x</p:attrName>
                                        </p:attrNameLst>
                                      </p:cBhvr>
                                      <p:tavLst>
                                        <p:tav tm="0">
                                          <p:val>
                                            <p:strVal val="0-#ppt_w/2"/>
                                          </p:val>
                                        </p:tav>
                                        <p:tav tm="100000">
                                          <p:val>
                                            <p:strVal val="#ppt_x"/>
                                          </p:val>
                                        </p:tav>
                                      </p:tavLst>
                                    </p:anim>
                                    <p:anim calcmode="lin" valueType="num">
                                      <p:cBhvr additive="base">
                                        <p:cTn id="56" dur="500" fill="hold"/>
                                        <p:tgtEl>
                                          <p:spTgt spid="75786"/>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75784"/>
                                        </p:tgtEl>
                                        <p:attrNameLst>
                                          <p:attrName>style.visibility</p:attrName>
                                        </p:attrNameLst>
                                      </p:cBhvr>
                                      <p:to>
                                        <p:strVal val="visible"/>
                                      </p:to>
                                    </p:set>
                                    <p:anim calcmode="lin" valueType="num">
                                      <p:cBhvr additive="base">
                                        <p:cTn id="61" dur="500" fill="hold"/>
                                        <p:tgtEl>
                                          <p:spTgt spid="75784"/>
                                        </p:tgtEl>
                                        <p:attrNameLst>
                                          <p:attrName>ppt_x</p:attrName>
                                        </p:attrNameLst>
                                      </p:cBhvr>
                                      <p:tavLst>
                                        <p:tav tm="0">
                                          <p:val>
                                            <p:strVal val="0-#ppt_w/2"/>
                                          </p:val>
                                        </p:tav>
                                        <p:tav tm="100000">
                                          <p:val>
                                            <p:strVal val="#ppt_x"/>
                                          </p:val>
                                        </p:tav>
                                      </p:tavLst>
                                    </p:anim>
                                    <p:anim calcmode="lin" valueType="num">
                                      <p:cBhvr additive="base">
                                        <p:cTn id="62" dur="500" fill="hold"/>
                                        <p:tgtEl>
                                          <p:spTgt spid="75784"/>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75789"/>
                                        </p:tgtEl>
                                        <p:attrNameLst>
                                          <p:attrName>style.visibility</p:attrName>
                                        </p:attrNameLst>
                                      </p:cBhvr>
                                      <p:to>
                                        <p:strVal val="visible"/>
                                      </p:to>
                                    </p:set>
                                    <p:anim calcmode="lin" valueType="num">
                                      <p:cBhvr additive="base">
                                        <p:cTn id="67" dur="500" fill="hold"/>
                                        <p:tgtEl>
                                          <p:spTgt spid="75789"/>
                                        </p:tgtEl>
                                        <p:attrNameLst>
                                          <p:attrName>ppt_x</p:attrName>
                                        </p:attrNameLst>
                                      </p:cBhvr>
                                      <p:tavLst>
                                        <p:tav tm="0">
                                          <p:val>
                                            <p:strVal val="0-#ppt_w/2"/>
                                          </p:val>
                                        </p:tav>
                                        <p:tav tm="100000">
                                          <p:val>
                                            <p:strVal val="#ppt_x"/>
                                          </p:val>
                                        </p:tav>
                                      </p:tavLst>
                                    </p:anim>
                                    <p:anim calcmode="lin" valueType="num">
                                      <p:cBhvr additive="base">
                                        <p:cTn id="68" dur="500" fill="hold"/>
                                        <p:tgtEl>
                                          <p:spTgt spid="75789"/>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4" presetClass="entr" presetSubtype="16" fill="hold" grpId="0" nodeType="clickEffect">
                                  <p:stCondLst>
                                    <p:cond delay="0"/>
                                  </p:stCondLst>
                                  <p:childTnLst>
                                    <p:set>
                                      <p:cBhvr>
                                        <p:cTn id="72" dur="1" fill="hold">
                                          <p:stCondLst>
                                            <p:cond delay="0"/>
                                          </p:stCondLst>
                                        </p:cTn>
                                        <p:tgtEl>
                                          <p:spTgt spid="75796"/>
                                        </p:tgtEl>
                                        <p:attrNameLst>
                                          <p:attrName>style.visibility</p:attrName>
                                        </p:attrNameLst>
                                      </p:cBhvr>
                                      <p:to>
                                        <p:strVal val="visible"/>
                                      </p:to>
                                    </p:set>
                                    <p:animEffect transition="in" filter="box(in)">
                                      <p:cBhvr>
                                        <p:cTn id="73" dur="500"/>
                                        <p:tgtEl>
                                          <p:spTgt spid="75796"/>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4" presetClass="entr" presetSubtype="16" fill="hold" grpId="0" nodeType="clickEffect">
                                  <p:stCondLst>
                                    <p:cond delay="0"/>
                                  </p:stCondLst>
                                  <p:childTnLst>
                                    <p:set>
                                      <p:cBhvr>
                                        <p:cTn id="77" dur="1" fill="hold">
                                          <p:stCondLst>
                                            <p:cond delay="0"/>
                                          </p:stCondLst>
                                        </p:cTn>
                                        <p:tgtEl>
                                          <p:spTgt spid="75797"/>
                                        </p:tgtEl>
                                        <p:attrNameLst>
                                          <p:attrName>style.visibility</p:attrName>
                                        </p:attrNameLst>
                                      </p:cBhvr>
                                      <p:to>
                                        <p:strVal val="visible"/>
                                      </p:to>
                                    </p:set>
                                    <p:animEffect transition="in" filter="box(in)">
                                      <p:cBhvr>
                                        <p:cTn id="78" dur="500"/>
                                        <p:tgtEl>
                                          <p:spTgt spid="75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2" grpId="0" animBg="1" autoUpdateAnimBg="0"/>
      <p:bldP spid="75783" grpId="0" animBg="1" autoUpdateAnimBg="0"/>
      <p:bldP spid="75784" grpId="0" animBg="1" autoUpdateAnimBg="0"/>
      <p:bldP spid="75785" grpId="0" animBg="1"/>
      <p:bldP spid="75786" grpId="0" animBg="1"/>
      <p:bldP spid="75787" grpId="0" animBg="1" autoUpdateAnimBg="0"/>
      <p:bldP spid="75788" grpId="0" animBg="1"/>
      <p:bldP spid="75789" grpId="0" animBg="1"/>
      <p:bldP spid="75790" grpId="0" animBg="1"/>
      <p:bldP spid="75791" grpId="0" animBg="1"/>
      <p:bldP spid="75792" grpId="0" animBg="1" autoUpdateAnimBg="0"/>
      <p:bldP spid="75796" grpId="0"/>
      <p:bldP spid="7579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1FCA91D1-11A5-4A86-944F-3BB18FD1BD0B}" type="slidenum">
              <a:rPr kumimoji="0" lang="en-US" altLang="zh-CN" sz="1400" smtClean="0"/>
              <a:pPr eaLnBrk="1" hangingPunct="1"/>
              <a:t>20</a:t>
            </a:fld>
            <a:endParaRPr kumimoji="0" lang="en-US" altLang="zh-CN" sz="1400" smtClean="0"/>
          </a:p>
        </p:txBody>
      </p:sp>
      <p:sp>
        <p:nvSpPr>
          <p:cNvPr id="22531" name="Rectangle 3"/>
          <p:cNvSpPr>
            <a:spLocks noGrp="1" noChangeArrowheads="1"/>
          </p:cNvSpPr>
          <p:nvPr>
            <p:ph type="title" idx="4294967295"/>
          </p:nvPr>
        </p:nvSpPr>
        <p:spPr/>
        <p:txBody>
          <a:bodyPr/>
          <a:lstStyle/>
          <a:p>
            <a:pPr eaLnBrk="1" hangingPunct="1"/>
            <a:r>
              <a:rPr lang="en-US" altLang="zh-CN" dirty="0" smtClean="0">
                <a:latin typeface="Arial Narrow" pitchFamily="34" charset="0"/>
              </a:rPr>
              <a:t>Relationships-Example</a:t>
            </a:r>
          </a:p>
        </p:txBody>
      </p:sp>
      <p:sp>
        <p:nvSpPr>
          <p:cNvPr id="50181" name="Text Box 5"/>
          <p:cNvSpPr txBox="1">
            <a:spLocks noChangeArrowheads="1"/>
          </p:cNvSpPr>
          <p:nvPr/>
        </p:nvSpPr>
        <p:spPr bwMode="auto">
          <a:xfrm>
            <a:off x="457200" y="847725"/>
            <a:ext cx="86868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b="1" i="1" dirty="0">
                <a:latin typeface="Times New Roman" pitchFamily="18" charset="0"/>
              </a:rPr>
              <a:t>interface Movie {	</a:t>
            </a:r>
            <a:endParaRPr lang="en-US" altLang="zh-CN" b="1" i="1" dirty="0">
              <a:solidFill>
                <a:schemeClr val="hlink"/>
              </a:solidFill>
              <a:latin typeface="Times New Roman" pitchFamily="18" charset="0"/>
            </a:endParaRPr>
          </a:p>
          <a:p>
            <a:pPr eaLnBrk="1" hangingPunct="1"/>
            <a:r>
              <a:rPr lang="en-US" altLang="zh-CN" b="1" i="1" dirty="0">
                <a:latin typeface="Times New Roman" pitchFamily="18" charset="0"/>
              </a:rPr>
              <a:t>     attribute string	title;</a:t>
            </a:r>
          </a:p>
          <a:p>
            <a:pPr eaLnBrk="1" hangingPunct="1"/>
            <a:r>
              <a:rPr lang="en-US" altLang="zh-CN" b="1" i="1" dirty="0">
                <a:latin typeface="Times New Roman" pitchFamily="18" charset="0"/>
              </a:rPr>
              <a:t>     attribute integer	year;</a:t>
            </a:r>
          </a:p>
          <a:p>
            <a:pPr eaLnBrk="1" hangingPunct="1"/>
            <a:r>
              <a:rPr lang="en-US" altLang="zh-CN" b="1" i="1" dirty="0">
                <a:latin typeface="Times New Roman" pitchFamily="18" charset="0"/>
              </a:rPr>
              <a:t>     attribute integer	length;</a:t>
            </a:r>
          </a:p>
          <a:p>
            <a:pPr eaLnBrk="1" hangingPunct="1"/>
            <a:r>
              <a:rPr lang="en-US" altLang="zh-CN" b="1" i="1" dirty="0">
                <a:latin typeface="Times New Roman" pitchFamily="18" charset="0"/>
              </a:rPr>
              <a:t>     attribute </a:t>
            </a:r>
            <a:r>
              <a:rPr lang="en-US" altLang="zh-CN" b="1" i="1" dirty="0" err="1">
                <a:latin typeface="Times New Roman" pitchFamily="18" charset="0"/>
              </a:rPr>
              <a:t>enum</a:t>
            </a:r>
            <a:r>
              <a:rPr lang="en-US" altLang="zh-CN" b="1" i="1" dirty="0">
                <a:latin typeface="Times New Roman" pitchFamily="18" charset="0"/>
              </a:rPr>
              <a:t> Film {</a:t>
            </a:r>
            <a:r>
              <a:rPr lang="en-US" altLang="zh-CN" b="1" i="1" dirty="0" err="1">
                <a:latin typeface="Times New Roman" pitchFamily="18" charset="0"/>
              </a:rPr>
              <a:t>color,blackAndWhite</a:t>
            </a:r>
            <a:r>
              <a:rPr lang="en-US" altLang="zh-CN" b="1" i="1" dirty="0">
                <a:latin typeface="Times New Roman" pitchFamily="18" charset="0"/>
              </a:rPr>
              <a:t>} </a:t>
            </a:r>
            <a:r>
              <a:rPr lang="en-US" altLang="zh-CN" b="1" i="1" dirty="0" err="1">
                <a:latin typeface="Times New Roman" pitchFamily="18" charset="0"/>
              </a:rPr>
              <a:t>filmType</a:t>
            </a:r>
            <a:r>
              <a:rPr lang="en-US" altLang="zh-CN" b="1" i="1" dirty="0">
                <a:latin typeface="Times New Roman" pitchFamily="18" charset="0"/>
              </a:rPr>
              <a:t>;</a:t>
            </a:r>
          </a:p>
          <a:p>
            <a:pPr eaLnBrk="1" hangingPunct="1"/>
            <a:r>
              <a:rPr lang="en-US" altLang="zh-CN" b="1" i="1" dirty="0">
                <a:latin typeface="Times New Roman" pitchFamily="18" charset="0"/>
              </a:rPr>
              <a:t>     relationship Set&lt;Star&gt; </a:t>
            </a:r>
            <a:r>
              <a:rPr lang="en-US" altLang="zh-CN" b="1" i="1" dirty="0">
                <a:solidFill>
                  <a:schemeClr val="hlink"/>
                </a:solidFill>
                <a:latin typeface="Times New Roman" pitchFamily="18" charset="0"/>
              </a:rPr>
              <a:t>stars</a:t>
            </a:r>
          </a:p>
          <a:p>
            <a:pPr eaLnBrk="1" hangingPunct="1"/>
            <a:r>
              <a:rPr lang="en-US" altLang="zh-CN" b="1" i="1" dirty="0">
                <a:latin typeface="Times New Roman" pitchFamily="18" charset="0"/>
              </a:rPr>
              <a:t>             inverse Star::</a:t>
            </a:r>
            <a:r>
              <a:rPr lang="en-US" altLang="zh-CN" b="1" i="1" dirty="0" err="1">
                <a:solidFill>
                  <a:schemeClr val="folHlink"/>
                </a:solidFill>
                <a:latin typeface="Times New Roman" pitchFamily="18" charset="0"/>
              </a:rPr>
              <a:t>starredIn</a:t>
            </a:r>
            <a:r>
              <a:rPr lang="en-US" altLang="zh-CN" b="1" i="1" dirty="0">
                <a:latin typeface="Times New Roman" pitchFamily="18" charset="0"/>
              </a:rPr>
              <a:t>;</a:t>
            </a:r>
          </a:p>
          <a:p>
            <a:pPr eaLnBrk="1" hangingPunct="1"/>
            <a:r>
              <a:rPr lang="en-US" altLang="zh-CN" b="1" i="1" dirty="0">
                <a:latin typeface="Times New Roman" pitchFamily="18" charset="0"/>
              </a:rPr>
              <a:t> }</a:t>
            </a:r>
          </a:p>
        </p:txBody>
      </p:sp>
      <p:sp>
        <p:nvSpPr>
          <p:cNvPr id="50182" name="Text Box 6"/>
          <p:cNvSpPr txBox="1">
            <a:spLocks noChangeArrowheads="1"/>
          </p:cNvSpPr>
          <p:nvPr/>
        </p:nvSpPr>
        <p:spPr bwMode="auto">
          <a:xfrm>
            <a:off x="533400" y="3810000"/>
            <a:ext cx="83058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b="1" i="1">
                <a:latin typeface="Times New Roman" pitchFamily="18" charset="0"/>
              </a:rPr>
              <a:t>interface Star {       </a:t>
            </a:r>
          </a:p>
          <a:p>
            <a:pPr eaLnBrk="1" hangingPunct="1"/>
            <a:r>
              <a:rPr lang="en-US" altLang="zh-CN" b="1" i="1">
                <a:latin typeface="Times New Roman" pitchFamily="18" charset="0"/>
              </a:rPr>
              <a:t>	attribute string	name;</a:t>
            </a:r>
          </a:p>
          <a:p>
            <a:pPr eaLnBrk="1" hangingPunct="1"/>
            <a:r>
              <a:rPr lang="en-US" altLang="zh-CN" b="1" i="1">
                <a:latin typeface="Times New Roman" pitchFamily="18" charset="0"/>
              </a:rPr>
              <a:t>	attribute Struct	Addr</a:t>
            </a:r>
          </a:p>
          <a:p>
            <a:pPr eaLnBrk="1" hangingPunct="1"/>
            <a:r>
              <a:rPr lang="en-US" altLang="zh-CN" b="1" i="1">
                <a:latin typeface="Times New Roman" pitchFamily="18" charset="0"/>
              </a:rPr>
              <a:t>	          {string street,string city} address;</a:t>
            </a:r>
          </a:p>
          <a:p>
            <a:pPr eaLnBrk="1" hangingPunct="1"/>
            <a:r>
              <a:rPr lang="en-US" altLang="zh-CN" b="1" i="1">
                <a:latin typeface="Times New Roman" pitchFamily="18" charset="0"/>
              </a:rPr>
              <a:t>	relationship Set&lt;Movie&gt; </a:t>
            </a:r>
            <a:r>
              <a:rPr lang="en-US" altLang="zh-CN" b="1" i="1">
                <a:solidFill>
                  <a:schemeClr val="folHlink"/>
                </a:solidFill>
                <a:latin typeface="Times New Roman" pitchFamily="18" charset="0"/>
              </a:rPr>
              <a:t>starredIn</a:t>
            </a:r>
            <a:endParaRPr lang="en-US" altLang="zh-CN" b="1" i="1">
              <a:solidFill>
                <a:schemeClr val="hlink"/>
              </a:solidFill>
              <a:latin typeface="Times New Roman" pitchFamily="18" charset="0"/>
            </a:endParaRPr>
          </a:p>
          <a:p>
            <a:pPr eaLnBrk="1" hangingPunct="1"/>
            <a:r>
              <a:rPr lang="en-US" altLang="zh-CN" b="1" i="1">
                <a:latin typeface="Times New Roman" pitchFamily="18" charset="0"/>
              </a:rPr>
              <a:t>		inverse Movie::</a:t>
            </a:r>
            <a:r>
              <a:rPr lang="en-US" altLang="zh-CN" b="1" i="1">
                <a:solidFill>
                  <a:schemeClr val="hlink"/>
                </a:solidFill>
                <a:latin typeface="Times New Roman" pitchFamily="18" charset="0"/>
              </a:rPr>
              <a:t>stars</a:t>
            </a:r>
            <a:r>
              <a:rPr lang="en-US" altLang="zh-CN" b="1" i="1">
                <a:latin typeface="Times New Roman" pitchFamily="18" charset="0"/>
              </a:rPr>
              <a:t>;</a:t>
            </a:r>
            <a:endParaRPr lang="en-US" altLang="zh-CN" b="1" i="1">
              <a:solidFill>
                <a:schemeClr val="hlink"/>
              </a:solidFill>
              <a:latin typeface="Times New Roman" pitchFamily="18" charset="0"/>
            </a:endParaRPr>
          </a:p>
          <a:p>
            <a:pPr eaLnBrk="1" hangingPunct="1"/>
            <a:r>
              <a:rPr lang="en-US" altLang="zh-CN" b="1" i="1">
                <a:latin typeface="Times New Roman" pitchFamily="18" charset="0"/>
              </a:rPr>
              <a:t>	}</a:t>
            </a:r>
          </a:p>
        </p:txBody>
      </p:sp>
      <p:pic>
        <p:nvPicPr>
          <p:cNvPr id="50184" name="Picture 8"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6" name="Rectangle 10"/>
          <p:cNvSpPr>
            <a:spLocks noChangeArrowheads="1"/>
          </p:cNvSpPr>
          <p:nvPr/>
        </p:nvSpPr>
        <p:spPr bwMode="auto">
          <a:xfrm>
            <a:off x="4572000" y="1844675"/>
            <a:ext cx="2500313" cy="466725"/>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Arial Narrow" pitchFamily="34" charset="0"/>
              </a:rPr>
              <a:t>type of </a:t>
            </a:r>
            <a:r>
              <a:rPr kumimoji="0" lang="en-US" altLang="zh-CN" b="1">
                <a:latin typeface="Arial Narrow" pitchFamily="34" charset="0"/>
              </a:rPr>
              <a:t>relationship</a:t>
            </a:r>
          </a:p>
        </p:txBody>
      </p:sp>
      <p:grpSp>
        <p:nvGrpSpPr>
          <p:cNvPr id="50192" name="Group 16"/>
          <p:cNvGrpSpPr>
            <a:grpSpLocks/>
          </p:cNvGrpSpPr>
          <p:nvPr/>
        </p:nvGrpSpPr>
        <p:grpSpPr bwMode="auto">
          <a:xfrm>
            <a:off x="2483768" y="2281560"/>
            <a:ext cx="2074863" cy="787400"/>
            <a:chOff x="1632" y="1392"/>
            <a:chExt cx="1488" cy="528"/>
          </a:xfrm>
        </p:grpSpPr>
        <p:sp>
          <p:nvSpPr>
            <p:cNvPr id="22550" name="Line 9"/>
            <p:cNvSpPr>
              <a:spLocks noChangeShapeType="1"/>
            </p:cNvSpPr>
            <p:nvPr/>
          </p:nvSpPr>
          <p:spPr bwMode="auto">
            <a:xfrm>
              <a:off x="1632" y="1920"/>
              <a:ext cx="912"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51" name="Line 11"/>
            <p:cNvSpPr>
              <a:spLocks noChangeShapeType="1"/>
            </p:cNvSpPr>
            <p:nvPr/>
          </p:nvSpPr>
          <p:spPr bwMode="auto">
            <a:xfrm flipV="1">
              <a:off x="2592" y="1392"/>
              <a:ext cx="528" cy="432"/>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0188" name="Line 12"/>
          <p:cNvSpPr>
            <a:spLocks noChangeShapeType="1"/>
          </p:cNvSpPr>
          <p:nvPr/>
        </p:nvSpPr>
        <p:spPr bwMode="auto">
          <a:xfrm>
            <a:off x="3851920" y="3068638"/>
            <a:ext cx="60960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189" name="Rectangle 13"/>
          <p:cNvSpPr>
            <a:spLocks noChangeArrowheads="1"/>
          </p:cNvSpPr>
          <p:nvPr/>
        </p:nvSpPr>
        <p:spPr bwMode="auto">
          <a:xfrm>
            <a:off x="4552950" y="2700338"/>
            <a:ext cx="2640013" cy="466725"/>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Arial Narrow" pitchFamily="34" charset="0"/>
              </a:rPr>
              <a:t>name of </a:t>
            </a:r>
            <a:r>
              <a:rPr lang="en-US" altLang="en-US" b="1">
                <a:latin typeface="Arial Narrow" pitchFamily="34" charset="0"/>
              </a:rPr>
              <a:t>relationship</a:t>
            </a:r>
            <a:endParaRPr lang="en-US" altLang="zh-CN" b="1">
              <a:latin typeface="Arial Narrow" pitchFamily="34" charset="0"/>
            </a:endParaRPr>
          </a:p>
        </p:txBody>
      </p:sp>
      <p:sp>
        <p:nvSpPr>
          <p:cNvPr id="50190" name="Rectangle 14"/>
          <p:cNvSpPr>
            <a:spLocks noChangeArrowheads="1"/>
          </p:cNvSpPr>
          <p:nvPr/>
        </p:nvSpPr>
        <p:spPr bwMode="auto">
          <a:xfrm>
            <a:off x="4787900" y="3213100"/>
            <a:ext cx="4032250" cy="466725"/>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Arial Narrow" pitchFamily="34" charset="0"/>
              </a:rPr>
              <a:t>name of </a:t>
            </a:r>
            <a:r>
              <a:rPr lang="en-US" altLang="en-US" b="1">
                <a:latin typeface="Arial Narrow" pitchFamily="34" charset="0"/>
              </a:rPr>
              <a:t>the inverse relationship</a:t>
            </a:r>
            <a:endParaRPr lang="en-US" altLang="zh-CN" b="1">
              <a:latin typeface="Arial Narrow" pitchFamily="34" charset="0"/>
            </a:endParaRPr>
          </a:p>
        </p:txBody>
      </p:sp>
      <p:sp>
        <p:nvSpPr>
          <p:cNvPr id="50191" name="Line 15"/>
          <p:cNvSpPr>
            <a:spLocks noChangeShapeType="1"/>
          </p:cNvSpPr>
          <p:nvPr/>
        </p:nvSpPr>
        <p:spPr bwMode="auto">
          <a:xfrm>
            <a:off x="2483768" y="3429000"/>
            <a:ext cx="198120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193" name="Oval 17"/>
          <p:cNvSpPr>
            <a:spLocks noChangeArrowheads="1"/>
          </p:cNvSpPr>
          <p:nvPr/>
        </p:nvSpPr>
        <p:spPr bwMode="auto">
          <a:xfrm>
            <a:off x="3059113" y="2743200"/>
            <a:ext cx="762000" cy="381000"/>
          </a:xfrm>
          <a:prstGeom prst="ellipse">
            <a:avLst/>
          </a:prstGeom>
          <a:noFill/>
          <a:ln w="381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4" name="Oval 18"/>
          <p:cNvSpPr>
            <a:spLocks noChangeArrowheads="1"/>
          </p:cNvSpPr>
          <p:nvPr/>
        </p:nvSpPr>
        <p:spPr bwMode="auto">
          <a:xfrm>
            <a:off x="2438400" y="3124200"/>
            <a:ext cx="762000" cy="381000"/>
          </a:xfrm>
          <a:prstGeom prst="ellipse">
            <a:avLst/>
          </a:prstGeom>
          <a:noFill/>
          <a:ln w="381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0199" name="Group 23"/>
          <p:cNvGrpSpPr>
            <a:grpSpLocks/>
          </p:cNvGrpSpPr>
          <p:nvPr/>
        </p:nvGrpSpPr>
        <p:grpSpPr bwMode="auto">
          <a:xfrm>
            <a:off x="4343400" y="3048000"/>
            <a:ext cx="2743200" cy="2819400"/>
            <a:chOff x="2736" y="1920"/>
            <a:chExt cx="1728" cy="1776"/>
          </a:xfrm>
        </p:grpSpPr>
        <p:sp>
          <p:nvSpPr>
            <p:cNvPr id="22548" name="Line 19"/>
            <p:cNvSpPr>
              <a:spLocks noChangeShapeType="1"/>
            </p:cNvSpPr>
            <p:nvPr/>
          </p:nvSpPr>
          <p:spPr bwMode="auto">
            <a:xfrm>
              <a:off x="2736" y="1920"/>
              <a:ext cx="1728" cy="1008"/>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49" name="Line 20"/>
            <p:cNvSpPr>
              <a:spLocks noChangeShapeType="1"/>
            </p:cNvSpPr>
            <p:nvPr/>
          </p:nvSpPr>
          <p:spPr bwMode="auto">
            <a:xfrm flipV="1">
              <a:off x="3312" y="2928"/>
              <a:ext cx="1152" cy="768"/>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0200" name="Group 24"/>
          <p:cNvGrpSpPr>
            <a:grpSpLocks/>
          </p:cNvGrpSpPr>
          <p:nvPr/>
        </p:nvGrpSpPr>
        <p:grpSpPr bwMode="auto">
          <a:xfrm>
            <a:off x="4267200" y="3352800"/>
            <a:ext cx="3124200" cy="2209800"/>
            <a:chOff x="2688" y="2112"/>
            <a:chExt cx="1968" cy="1392"/>
          </a:xfrm>
        </p:grpSpPr>
        <p:sp>
          <p:nvSpPr>
            <p:cNvPr id="22546" name="Line 21"/>
            <p:cNvSpPr>
              <a:spLocks noChangeShapeType="1"/>
            </p:cNvSpPr>
            <p:nvPr/>
          </p:nvSpPr>
          <p:spPr bwMode="auto">
            <a:xfrm>
              <a:off x="2688" y="2112"/>
              <a:ext cx="1968" cy="1152"/>
            </a:xfrm>
            <a:prstGeom prst="line">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47" name="Line 22"/>
            <p:cNvSpPr>
              <a:spLocks noChangeShapeType="1"/>
            </p:cNvSpPr>
            <p:nvPr/>
          </p:nvSpPr>
          <p:spPr bwMode="auto">
            <a:xfrm flipV="1">
              <a:off x="3840" y="3264"/>
              <a:ext cx="816" cy="240"/>
            </a:xfrm>
            <a:prstGeom prst="line">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pic>
        <p:nvPicPr>
          <p:cNvPr id="50202" name="Picture 26" descr="qestion"/>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380288" y="3716338"/>
            <a:ext cx="3048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0181"/>
                                        </p:tgtEl>
                                        <p:attrNameLst>
                                          <p:attrName>style.visibility</p:attrName>
                                        </p:attrNameLst>
                                      </p:cBhvr>
                                      <p:to>
                                        <p:strVal val="visible"/>
                                      </p:to>
                                    </p:set>
                                    <p:animEffect transition="in" filter="box(in)">
                                      <p:cBhvr>
                                        <p:cTn id="7" dur="500"/>
                                        <p:tgtEl>
                                          <p:spTgt spid="501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0192"/>
                                        </p:tgtEl>
                                        <p:attrNameLst>
                                          <p:attrName>style.visibility</p:attrName>
                                        </p:attrNameLst>
                                      </p:cBhvr>
                                      <p:to>
                                        <p:strVal val="visible"/>
                                      </p:to>
                                    </p:set>
                                    <p:animEffect transition="in" filter="dissolve">
                                      <p:cBhvr>
                                        <p:cTn id="12" dur="500"/>
                                        <p:tgtEl>
                                          <p:spTgt spid="501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0186"/>
                                        </p:tgtEl>
                                        <p:attrNameLst>
                                          <p:attrName>style.visibility</p:attrName>
                                        </p:attrNameLst>
                                      </p:cBhvr>
                                      <p:to>
                                        <p:strVal val="visible"/>
                                      </p:to>
                                    </p:set>
                                    <p:animEffect transition="in" filter="box(in)">
                                      <p:cBhvr>
                                        <p:cTn id="17" dur="500"/>
                                        <p:tgtEl>
                                          <p:spTgt spid="501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0188"/>
                                        </p:tgtEl>
                                        <p:attrNameLst>
                                          <p:attrName>style.visibility</p:attrName>
                                        </p:attrNameLst>
                                      </p:cBhvr>
                                      <p:to>
                                        <p:strVal val="visible"/>
                                      </p:to>
                                    </p:set>
                                    <p:animEffect transition="in" filter="dissolve">
                                      <p:cBhvr>
                                        <p:cTn id="22" dur="500"/>
                                        <p:tgtEl>
                                          <p:spTgt spid="5018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0189"/>
                                        </p:tgtEl>
                                        <p:attrNameLst>
                                          <p:attrName>style.visibility</p:attrName>
                                        </p:attrNameLst>
                                      </p:cBhvr>
                                      <p:to>
                                        <p:strVal val="visible"/>
                                      </p:to>
                                    </p:set>
                                    <p:animEffect transition="in" filter="box(in)">
                                      <p:cBhvr>
                                        <p:cTn id="27" dur="500"/>
                                        <p:tgtEl>
                                          <p:spTgt spid="501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0191"/>
                                        </p:tgtEl>
                                        <p:attrNameLst>
                                          <p:attrName>style.visibility</p:attrName>
                                        </p:attrNameLst>
                                      </p:cBhvr>
                                      <p:to>
                                        <p:strVal val="visible"/>
                                      </p:to>
                                    </p:set>
                                    <p:animEffect transition="in" filter="dissolve">
                                      <p:cBhvr>
                                        <p:cTn id="32" dur="500"/>
                                        <p:tgtEl>
                                          <p:spTgt spid="5019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50190"/>
                                        </p:tgtEl>
                                        <p:attrNameLst>
                                          <p:attrName>style.visibility</p:attrName>
                                        </p:attrNameLst>
                                      </p:cBhvr>
                                      <p:to>
                                        <p:strVal val="visible"/>
                                      </p:to>
                                    </p:set>
                                    <p:animEffect transition="in" filter="box(in)">
                                      <p:cBhvr>
                                        <p:cTn id="37" dur="500"/>
                                        <p:tgtEl>
                                          <p:spTgt spid="5019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37" fill="hold" grpId="0" nodeType="clickEffect">
                                  <p:stCondLst>
                                    <p:cond delay="0"/>
                                  </p:stCondLst>
                                  <p:childTnLst>
                                    <p:set>
                                      <p:cBhvr>
                                        <p:cTn id="41" dur="1" fill="hold">
                                          <p:stCondLst>
                                            <p:cond delay="0"/>
                                          </p:stCondLst>
                                        </p:cTn>
                                        <p:tgtEl>
                                          <p:spTgt spid="50193"/>
                                        </p:tgtEl>
                                        <p:attrNameLst>
                                          <p:attrName>style.visibility</p:attrName>
                                        </p:attrNameLst>
                                      </p:cBhvr>
                                      <p:to>
                                        <p:strVal val="visible"/>
                                      </p:to>
                                    </p:set>
                                    <p:animEffect transition="in" filter="barn(outVertical)">
                                      <p:cBhvr>
                                        <p:cTn id="42" dur="500"/>
                                        <p:tgtEl>
                                          <p:spTgt spid="5019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37" fill="hold" grpId="0" nodeType="clickEffect">
                                  <p:stCondLst>
                                    <p:cond delay="0"/>
                                  </p:stCondLst>
                                  <p:childTnLst>
                                    <p:set>
                                      <p:cBhvr>
                                        <p:cTn id="46" dur="1" fill="hold">
                                          <p:stCondLst>
                                            <p:cond delay="0"/>
                                          </p:stCondLst>
                                        </p:cTn>
                                        <p:tgtEl>
                                          <p:spTgt spid="50194"/>
                                        </p:tgtEl>
                                        <p:attrNameLst>
                                          <p:attrName>style.visibility</p:attrName>
                                        </p:attrNameLst>
                                      </p:cBhvr>
                                      <p:to>
                                        <p:strVal val="visible"/>
                                      </p:to>
                                    </p:set>
                                    <p:animEffect transition="in" filter="barn(outVertical)">
                                      <p:cBhvr>
                                        <p:cTn id="47" dur="500"/>
                                        <p:tgtEl>
                                          <p:spTgt spid="5019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50202"/>
                                        </p:tgtEl>
                                        <p:attrNameLst>
                                          <p:attrName>style.visibility</p:attrName>
                                        </p:attrNameLst>
                                      </p:cBhvr>
                                      <p:to>
                                        <p:strVal val="visible"/>
                                      </p:to>
                                    </p:set>
                                    <p:animEffect transition="in" filter="dissolve">
                                      <p:cBhvr>
                                        <p:cTn id="52" dur="500"/>
                                        <p:tgtEl>
                                          <p:spTgt spid="5020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0182"/>
                                        </p:tgtEl>
                                        <p:attrNameLst>
                                          <p:attrName>style.visibility</p:attrName>
                                        </p:attrNameLst>
                                      </p:cBhvr>
                                      <p:to>
                                        <p:strVal val="visible"/>
                                      </p:to>
                                    </p:set>
                                    <p:animEffect transition="in" filter="blinds(horizontal)">
                                      <p:cBhvr>
                                        <p:cTn id="57" dur="500"/>
                                        <p:tgtEl>
                                          <p:spTgt spid="5018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6" presetClass="entr" presetSubtype="42" fill="hold" nodeType="clickEffect">
                                  <p:stCondLst>
                                    <p:cond delay="0"/>
                                  </p:stCondLst>
                                  <p:childTnLst>
                                    <p:set>
                                      <p:cBhvr>
                                        <p:cTn id="61" dur="1" fill="hold">
                                          <p:stCondLst>
                                            <p:cond delay="0"/>
                                          </p:stCondLst>
                                        </p:cTn>
                                        <p:tgtEl>
                                          <p:spTgt spid="50199"/>
                                        </p:tgtEl>
                                        <p:attrNameLst>
                                          <p:attrName>style.visibility</p:attrName>
                                        </p:attrNameLst>
                                      </p:cBhvr>
                                      <p:to>
                                        <p:strVal val="visible"/>
                                      </p:to>
                                    </p:set>
                                    <p:animEffect transition="in" filter="barn(outHorizontal)">
                                      <p:cBhvr>
                                        <p:cTn id="62" dur="500"/>
                                        <p:tgtEl>
                                          <p:spTgt spid="5019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6" presetClass="entr" presetSubtype="42" fill="hold" nodeType="clickEffect">
                                  <p:stCondLst>
                                    <p:cond delay="0"/>
                                  </p:stCondLst>
                                  <p:childTnLst>
                                    <p:set>
                                      <p:cBhvr>
                                        <p:cTn id="66" dur="1" fill="hold">
                                          <p:stCondLst>
                                            <p:cond delay="0"/>
                                          </p:stCondLst>
                                        </p:cTn>
                                        <p:tgtEl>
                                          <p:spTgt spid="50200"/>
                                        </p:tgtEl>
                                        <p:attrNameLst>
                                          <p:attrName>style.visibility</p:attrName>
                                        </p:attrNameLst>
                                      </p:cBhvr>
                                      <p:to>
                                        <p:strVal val="visible"/>
                                      </p:to>
                                    </p:set>
                                    <p:animEffect transition="in" filter="barn(outHorizontal)">
                                      <p:cBhvr>
                                        <p:cTn id="67" dur="500"/>
                                        <p:tgtEl>
                                          <p:spTgt spid="50200"/>
                                        </p:tgtEl>
                                      </p:cBhvr>
                                    </p:animEffect>
                                  </p:childTnLst>
                                </p:cTn>
                              </p:par>
                            </p:childTnLst>
                          </p:cTn>
                        </p:par>
                        <p:par>
                          <p:cTn id="68" fill="hold" nodeType="afterGroup">
                            <p:stCondLst>
                              <p:cond delay="500"/>
                            </p:stCondLst>
                            <p:childTnLst>
                              <p:par>
                                <p:cTn id="69" presetID="1" presetClass="entr" presetSubtype="0" fill="hold" nodeType="afterEffect">
                                  <p:stCondLst>
                                    <p:cond delay="0"/>
                                  </p:stCondLst>
                                  <p:childTnLst>
                                    <p:set>
                                      <p:cBhvr>
                                        <p:cTn id="70" dur="1" fill="hold">
                                          <p:stCondLst>
                                            <p:cond delay="499"/>
                                          </p:stCondLst>
                                        </p:cTn>
                                        <p:tgtEl>
                                          <p:spTgt spid="501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autoUpdateAnimBg="0"/>
      <p:bldP spid="50182" grpId="0" autoUpdateAnimBg="0"/>
      <p:bldP spid="50186" grpId="0" animBg="1" autoUpdateAnimBg="0"/>
      <p:bldP spid="50188" grpId="0" animBg="1"/>
      <p:bldP spid="50189" grpId="0" animBg="1" autoUpdateAnimBg="0"/>
      <p:bldP spid="50190" grpId="0" animBg="1" autoUpdateAnimBg="0"/>
      <p:bldP spid="50191" grpId="0" animBg="1"/>
      <p:bldP spid="50193" grpId="0" animBg="1"/>
      <p:bldP spid="5019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6806DE47-21B0-4813-B3F1-C21A0FA9BE18}" type="slidenum">
              <a:rPr kumimoji="0" lang="en-US" altLang="zh-CN" sz="1400" smtClean="0"/>
              <a:pPr eaLnBrk="1" hangingPunct="1"/>
              <a:t>21</a:t>
            </a:fld>
            <a:endParaRPr kumimoji="0" lang="en-US" altLang="zh-CN" sz="1400" smtClean="0"/>
          </a:p>
        </p:txBody>
      </p:sp>
      <p:sp>
        <p:nvSpPr>
          <p:cNvPr id="23555" name="Rectangle 2"/>
          <p:cNvSpPr>
            <a:spLocks noGrp="1" noChangeArrowheads="1"/>
          </p:cNvSpPr>
          <p:nvPr>
            <p:ph type="title" idx="4294967295"/>
          </p:nvPr>
        </p:nvSpPr>
        <p:spPr/>
        <p:txBody>
          <a:bodyPr/>
          <a:lstStyle/>
          <a:p>
            <a:pPr eaLnBrk="1" hangingPunct="1"/>
            <a:r>
              <a:rPr lang="en-US" altLang="zh-CN" dirty="0" smtClean="0">
                <a:latin typeface="Arial Narrow" pitchFamily="34" charset="0"/>
              </a:rPr>
              <a:t>Relationships in ODL</a:t>
            </a:r>
          </a:p>
        </p:txBody>
      </p:sp>
      <p:sp>
        <p:nvSpPr>
          <p:cNvPr id="40963" name="Text Box 3"/>
          <p:cNvSpPr txBox="1">
            <a:spLocks noChangeArrowheads="1"/>
          </p:cNvSpPr>
          <p:nvPr/>
        </p:nvSpPr>
        <p:spPr bwMode="auto">
          <a:xfrm>
            <a:off x="762000" y="914400"/>
            <a:ext cx="77724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kumimoji="0" lang="en-US" altLang="zh-CN" b="1">
                <a:solidFill>
                  <a:schemeClr val="folHlink"/>
                </a:solidFill>
                <a:latin typeface="Arial Narrow" pitchFamily="34" charset="0"/>
              </a:rPr>
              <a:t>◆</a:t>
            </a:r>
            <a:r>
              <a:rPr lang="en-US" altLang="zh-CN" b="1">
                <a:latin typeface="Arial Narrow" pitchFamily="34" charset="0"/>
              </a:rPr>
              <a:t>a general rule: if a relationship </a:t>
            </a:r>
            <a:r>
              <a:rPr lang="en-US" altLang="zh-CN" b="1" i="1">
                <a:latin typeface="Times New Roman" pitchFamily="18" charset="0"/>
              </a:rPr>
              <a:t>R</a:t>
            </a:r>
            <a:r>
              <a:rPr lang="en-US" altLang="zh-CN" b="1">
                <a:latin typeface="Arial Narrow" pitchFamily="34" charset="0"/>
              </a:rPr>
              <a:t> for class </a:t>
            </a:r>
            <a:r>
              <a:rPr lang="en-US" altLang="zh-CN" b="1" i="1">
                <a:latin typeface="Times New Roman" pitchFamily="18" charset="0"/>
              </a:rPr>
              <a:t>C</a:t>
            </a:r>
            <a:r>
              <a:rPr lang="en-US" altLang="zh-CN" b="1">
                <a:latin typeface="Arial Narrow" pitchFamily="34" charset="0"/>
              </a:rPr>
              <a:t> associates object </a:t>
            </a:r>
            <a:r>
              <a:rPr lang="en-US" altLang="zh-CN" b="1" i="1">
                <a:latin typeface="Times New Roman" pitchFamily="18" charset="0"/>
              </a:rPr>
              <a:t>x</a:t>
            </a:r>
            <a:r>
              <a:rPr lang="en-US" altLang="zh-CN" b="1">
                <a:latin typeface="Arial Narrow" pitchFamily="34" charset="0"/>
              </a:rPr>
              <a:t> of class </a:t>
            </a:r>
            <a:r>
              <a:rPr lang="en-US" altLang="zh-CN" b="1" i="1">
                <a:latin typeface="Times New Roman" pitchFamily="18" charset="0"/>
              </a:rPr>
              <a:t>C</a:t>
            </a:r>
            <a:r>
              <a:rPr lang="en-US" altLang="zh-CN" b="1">
                <a:latin typeface="Arial Narrow" pitchFamily="34" charset="0"/>
              </a:rPr>
              <a:t> with the set of one or more objects </a:t>
            </a:r>
            <a:r>
              <a:rPr lang="en-US" altLang="zh-CN" b="1" i="1">
                <a:latin typeface="Times New Roman" pitchFamily="18" charset="0"/>
              </a:rPr>
              <a:t>y</a:t>
            </a:r>
            <a:r>
              <a:rPr lang="en-US" altLang="zh-CN" b="1" i="1" baseline="-25000">
                <a:latin typeface="Times New Roman" pitchFamily="18" charset="0"/>
              </a:rPr>
              <a:t>1</a:t>
            </a:r>
            <a:r>
              <a:rPr lang="en-US" altLang="zh-CN" b="1" i="1">
                <a:latin typeface="Times New Roman" pitchFamily="18" charset="0"/>
              </a:rPr>
              <a:t>,y</a:t>
            </a:r>
            <a:r>
              <a:rPr lang="en-US" altLang="zh-CN" b="1" i="1" baseline="-25000">
                <a:latin typeface="Times New Roman" pitchFamily="18" charset="0"/>
              </a:rPr>
              <a:t>2</a:t>
            </a:r>
            <a:r>
              <a:rPr lang="en-US" altLang="zh-CN" b="1" i="1">
                <a:latin typeface="Times New Roman" pitchFamily="18" charset="0"/>
              </a:rPr>
              <a:t>, …, y</a:t>
            </a:r>
            <a:r>
              <a:rPr lang="en-US" altLang="zh-CN" b="1" i="1" baseline="-25000">
                <a:latin typeface="Times New Roman" pitchFamily="18" charset="0"/>
              </a:rPr>
              <a:t>n</a:t>
            </a:r>
            <a:r>
              <a:rPr lang="en-US" altLang="zh-CN" b="1">
                <a:latin typeface="Arial Narrow" pitchFamily="34" charset="0"/>
              </a:rPr>
              <a:t> of class </a:t>
            </a:r>
            <a:r>
              <a:rPr lang="en-US" altLang="zh-CN" b="1" i="1">
                <a:latin typeface="Times New Roman" pitchFamily="18" charset="0"/>
              </a:rPr>
              <a:t>D</a:t>
            </a:r>
            <a:r>
              <a:rPr lang="en-US" altLang="zh-CN" b="1">
                <a:latin typeface="Arial Narrow" pitchFamily="34" charset="0"/>
              </a:rPr>
              <a:t>, </a:t>
            </a:r>
          </a:p>
          <a:p>
            <a:pPr eaLnBrk="1" hangingPunct="1">
              <a:spcBef>
                <a:spcPct val="50000"/>
              </a:spcBef>
            </a:pPr>
            <a:r>
              <a:rPr lang="en-US" altLang="zh-CN" b="1">
                <a:latin typeface="Arial Narrow" pitchFamily="34" charset="0"/>
              </a:rPr>
              <a:t>then the </a:t>
            </a:r>
            <a:r>
              <a:rPr lang="en-US" altLang="zh-CN" b="1">
                <a:solidFill>
                  <a:srgbClr val="FF3399"/>
                </a:solidFill>
                <a:latin typeface="Arial Narrow" pitchFamily="34" charset="0"/>
              </a:rPr>
              <a:t>inverse</a:t>
            </a:r>
            <a:r>
              <a:rPr lang="en-US" altLang="zh-CN" b="1">
                <a:latin typeface="Arial Narrow" pitchFamily="34" charset="0"/>
              </a:rPr>
              <a:t> relationship of </a:t>
            </a:r>
            <a:r>
              <a:rPr lang="en-US" altLang="zh-CN" b="1" i="1">
                <a:latin typeface="Times New Roman" pitchFamily="18" charset="0"/>
              </a:rPr>
              <a:t>R</a:t>
            </a:r>
            <a:r>
              <a:rPr lang="en-US" altLang="zh-CN" b="1">
                <a:latin typeface="Arial Narrow" pitchFamily="34" charset="0"/>
              </a:rPr>
              <a:t> associates the </a:t>
            </a:r>
            <a:r>
              <a:rPr lang="en-US" altLang="zh-CN" b="1" i="1">
                <a:latin typeface="Times New Roman" pitchFamily="18" charset="0"/>
              </a:rPr>
              <a:t>y</a:t>
            </a:r>
            <a:r>
              <a:rPr lang="en-US" altLang="zh-CN" b="1" i="1" baseline="-25000">
                <a:latin typeface="Times New Roman" pitchFamily="18" charset="0"/>
              </a:rPr>
              <a:t>i </a:t>
            </a:r>
            <a:r>
              <a:rPr lang="en-US" altLang="zh-CN" b="1">
                <a:latin typeface="Arial Narrow" pitchFamily="34" charset="0"/>
              </a:rPr>
              <a:t>with the object </a:t>
            </a:r>
            <a:r>
              <a:rPr lang="en-US" altLang="zh-CN" b="1" i="1">
                <a:latin typeface="Times New Roman" pitchFamily="18" charset="0"/>
              </a:rPr>
              <a:t>x</a:t>
            </a:r>
            <a:r>
              <a:rPr lang="en-US" altLang="zh-CN" b="1">
                <a:latin typeface="Arial Narrow" pitchFamily="34" charset="0"/>
              </a:rPr>
              <a:t> (perhaps along with other objects).</a:t>
            </a:r>
          </a:p>
          <a:p>
            <a:pPr eaLnBrk="1" hangingPunct="1">
              <a:spcBef>
                <a:spcPct val="50000"/>
              </a:spcBef>
            </a:pPr>
            <a:r>
              <a:rPr kumimoji="0" lang="en-US" altLang="zh-CN" b="1">
                <a:solidFill>
                  <a:schemeClr val="folHlink"/>
                </a:solidFill>
                <a:latin typeface="Arial Narrow" pitchFamily="34" charset="0"/>
              </a:rPr>
              <a:t>◆</a:t>
            </a:r>
            <a:r>
              <a:rPr lang="en-US" altLang="zh-CN" b="1">
                <a:latin typeface="Arial Narrow" pitchFamily="34" charset="0"/>
              </a:rPr>
              <a:t>Note: The former rule works even if </a:t>
            </a:r>
            <a:r>
              <a:rPr lang="en-US" altLang="zh-CN" b="1" i="1">
                <a:latin typeface="Times New Roman" pitchFamily="18" charset="0"/>
              </a:rPr>
              <a:t>C</a:t>
            </a:r>
            <a:r>
              <a:rPr lang="en-US" altLang="zh-CN" b="1">
                <a:latin typeface="Arial Narrow" pitchFamily="34" charset="0"/>
              </a:rPr>
              <a:t> and </a:t>
            </a:r>
            <a:r>
              <a:rPr lang="en-US" altLang="zh-CN" b="1" i="1">
                <a:latin typeface="Times New Roman" pitchFamily="18" charset="0"/>
              </a:rPr>
              <a:t>D</a:t>
            </a:r>
            <a:r>
              <a:rPr lang="en-US" altLang="zh-CN" b="1">
                <a:latin typeface="Arial Narrow" pitchFamily="34" charset="0"/>
              </a:rPr>
              <a:t> are the </a:t>
            </a:r>
            <a:r>
              <a:rPr lang="en-US" altLang="zh-CN" b="1">
                <a:solidFill>
                  <a:srgbClr val="FF3399"/>
                </a:solidFill>
                <a:latin typeface="Arial Narrow" pitchFamily="34" charset="0"/>
              </a:rPr>
              <a:t>same</a:t>
            </a:r>
            <a:r>
              <a:rPr lang="en-US" altLang="zh-CN" b="1">
                <a:latin typeface="Arial Narrow" pitchFamily="34" charset="0"/>
              </a:rPr>
              <a:t> class. That is, a relationships that logically run from a class to itself.</a:t>
            </a:r>
          </a:p>
        </p:txBody>
      </p:sp>
      <p:pic>
        <p:nvPicPr>
          <p:cNvPr id="40965"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blinds(vertical)">
                                      <p:cBhvr>
                                        <p:cTn id="7" dur="500"/>
                                        <p:tgtEl>
                                          <p:spTgt spid="409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blinds(vertical)">
                                      <p:cBhvr>
                                        <p:cTn id="12" dur="500"/>
                                        <p:tgtEl>
                                          <p:spTgt spid="409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40963">
                                            <p:txEl>
                                              <p:pRg st="2" end="2"/>
                                            </p:txEl>
                                          </p:spTgt>
                                        </p:tgtEl>
                                        <p:attrNameLst>
                                          <p:attrName>style.visibility</p:attrName>
                                        </p:attrNameLst>
                                      </p:cBhvr>
                                      <p:to>
                                        <p:strVal val="visible"/>
                                      </p:to>
                                    </p:set>
                                    <p:animEffect transition="in" filter="blinds(vertical)">
                                      <p:cBhvr>
                                        <p:cTn id="17" dur="500"/>
                                        <p:tgtEl>
                                          <p:spTgt spid="40963">
                                            <p:txEl>
                                              <p:pRg st="2" end="2"/>
                                            </p:txEl>
                                          </p:spTgt>
                                        </p:tgtEl>
                                      </p:cBhvr>
                                    </p:animEffect>
                                  </p:childTnLst>
                                </p:cTn>
                              </p:par>
                            </p:childTnLst>
                          </p:cTn>
                        </p:par>
                        <p:par>
                          <p:cTn id="18" fill="hold" nodeType="afterGroup">
                            <p:stCondLst>
                              <p:cond delay="500"/>
                            </p:stCondLst>
                            <p:childTnLst>
                              <p:par>
                                <p:cTn id="19" presetID="1" presetClass="entr" presetSubtype="0" fill="hold" nodeType="afterEffect">
                                  <p:stCondLst>
                                    <p:cond delay="0"/>
                                  </p:stCondLst>
                                  <p:childTnLst>
                                    <p:set>
                                      <p:cBhvr>
                                        <p:cTn id="20" dur="1" fill="hold">
                                          <p:stCondLst>
                                            <p:cond delay="499"/>
                                          </p:stCondLst>
                                        </p:cTn>
                                        <p:tgtEl>
                                          <p:spTgt spid="409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1F7FAF68-5C79-4B79-83DC-459AC8B507DC}" type="slidenum">
              <a:rPr kumimoji="0" lang="en-US" altLang="zh-CN" sz="1400" smtClean="0"/>
              <a:pPr eaLnBrk="1" hangingPunct="1"/>
              <a:t>22</a:t>
            </a:fld>
            <a:endParaRPr kumimoji="0" lang="en-US" altLang="zh-CN" sz="1400" smtClean="0"/>
          </a:p>
        </p:txBody>
      </p:sp>
      <p:sp>
        <p:nvSpPr>
          <p:cNvPr id="24579" name="Rectangle 1026"/>
          <p:cNvSpPr>
            <a:spLocks noGrp="1" noChangeArrowheads="1"/>
          </p:cNvSpPr>
          <p:nvPr>
            <p:ph type="title" idx="4294967295"/>
          </p:nvPr>
        </p:nvSpPr>
        <p:spPr/>
        <p:txBody>
          <a:bodyPr/>
          <a:lstStyle/>
          <a:p>
            <a:pPr eaLnBrk="1" hangingPunct="1"/>
            <a:r>
              <a:rPr lang="en-US" altLang="zh-CN" smtClean="0">
                <a:latin typeface="Arial Narrow" pitchFamily="34" charset="0"/>
              </a:rPr>
              <a:t>Relationships-Example</a:t>
            </a:r>
          </a:p>
        </p:txBody>
      </p:sp>
      <p:sp>
        <p:nvSpPr>
          <p:cNvPr id="24580" name="Text Box 1027"/>
          <p:cNvSpPr txBox="1">
            <a:spLocks noChangeArrowheads="1"/>
          </p:cNvSpPr>
          <p:nvPr/>
        </p:nvSpPr>
        <p:spPr bwMode="auto">
          <a:xfrm>
            <a:off x="762000" y="914400"/>
            <a:ext cx="8001000" cy="465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Arial Narrow" pitchFamily="34" charset="0"/>
              </a:rPr>
              <a:t>Suppose we wish to keep a genealogy. We shall have one class, person. The information we wish to record about persons includes: </a:t>
            </a:r>
          </a:p>
          <a:p>
            <a:pPr eaLnBrk="1" hangingPunct="1">
              <a:spcBef>
                <a:spcPct val="50000"/>
              </a:spcBef>
              <a:buClr>
                <a:schemeClr val="folHlink"/>
              </a:buClr>
              <a:buFont typeface="Wingdings" pitchFamily="2" charset="2"/>
              <a:buChar char="Ø"/>
            </a:pPr>
            <a:r>
              <a:rPr lang="en-US" altLang="zh-CN" b="1">
                <a:latin typeface="Arial Narrow" pitchFamily="34" charset="0"/>
              </a:rPr>
              <a:t>Their names;</a:t>
            </a:r>
          </a:p>
          <a:p>
            <a:pPr eaLnBrk="1" hangingPunct="1">
              <a:spcBef>
                <a:spcPct val="50000"/>
              </a:spcBef>
              <a:buClr>
                <a:schemeClr val="folHlink"/>
              </a:buClr>
              <a:buFont typeface="Wingdings" pitchFamily="2" charset="2"/>
              <a:buChar char="Ø"/>
            </a:pPr>
            <a:r>
              <a:rPr lang="en-US" altLang="zh-CN" b="1">
                <a:latin typeface="Arial Narrow" pitchFamily="34" charset="0"/>
              </a:rPr>
              <a:t>Their mother, father and children.</a:t>
            </a:r>
          </a:p>
          <a:p>
            <a:pPr eaLnBrk="1" hangingPunct="1">
              <a:spcBef>
                <a:spcPct val="50000"/>
              </a:spcBef>
            </a:pPr>
            <a:r>
              <a:rPr lang="en-US" altLang="zh-CN" b="1">
                <a:latin typeface="Arial Narrow" pitchFamily="34" charset="0"/>
              </a:rPr>
              <a:t>Describe this database using ODL.</a:t>
            </a:r>
          </a:p>
          <a:p>
            <a:pPr eaLnBrk="1" hangingPunct="1">
              <a:spcBef>
                <a:spcPct val="50000"/>
              </a:spcBef>
              <a:buClr>
                <a:srgbClr val="ECB51A"/>
              </a:buClr>
              <a:buSzPct val="200000"/>
              <a:buFont typeface="Wingdings" pitchFamily="2" charset="2"/>
              <a:buBlip>
                <a:blip r:embed="rId2"/>
              </a:buBlip>
            </a:pPr>
            <a:r>
              <a:rPr lang="en-US" altLang="zh-CN" b="1">
                <a:latin typeface="Arial Narrow" pitchFamily="34" charset="0"/>
              </a:rPr>
              <a:t>Is the inverse of the </a:t>
            </a:r>
            <a:r>
              <a:rPr lang="en-US" altLang="zh-CN" b="1" i="1">
                <a:latin typeface="Times New Roman" pitchFamily="18" charset="0"/>
              </a:rPr>
              <a:t>mother</a:t>
            </a:r>
            <a:r>
              <a:rPr lang="en-US" altLang="zh-CN" b="1">
                <a:latin typeface="Arial Narrow" pitchFamily="34" charset="0"/>
              </a:rPr>
              <a:t> relationship the </a:t>
            </a:r>
            <a:r>
              <a:rPr lang="en-US" altLang="zh-CN" b="1" i="1">
                <a:latin typeface="Times New Roman" pitchFamily="18" charset="0"/>
              </a:rPr>
              <a:t>children</a:t>
            </a:r>
            <a:r>
              <a:rPr lang="en-US" altLang="zh-CN" b="1">
                <a:latin typeface="Arial Narrow" pitchFamily="34" charset="0"/>
              </a:rPr>
              <a:t> relationship?</a:t>
            </a:r>
          </a:p>
          <a:p>
            <a:pPr eaLnBrk="1" hangingPunct="1">
              <a:spcBef>
                <a:spcPct val="50000"/>
              </a:spcBef>
              <a:buClr>
                <a:srgbClr val="ECB51A"/>
              </a:buClr>
              <a:buSzPct val="200000"/>
              <a:buFont typeface="Wingdings" pitchFamily="2" charset="2"/>
              <a:buBlip>
                <a:blip r:embed="rId2"/>
              </a:buBlip>
            </a:pPr>
            <a:r>
              <a:rPr lang="en-US" altLang="zh-CN" b="1">
                <a:latin typeface="Arial Narrow" pitchFamily="34" charset="0"/>
              </a:rPr>
              <a:t>How many pairs of relationships and corresponding inverse relationships are needed in the declaration?</a:t>
            </a:r>
          </a:p>
        </p:txBody>
      </p:sp>
      <p:pic>
        <p:nvPicPr>
          <p:cNvPr id="68613" name="Picture 1029" descr="arow003">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686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258733ED-BE64-4659-8A17-3E6F8CB3C674}" type="slidenum">
              <a:rPr kumimoji="0" lang="en-US" altLang="zh-CN" sz="1400" smtClean="0"/>
              <a:pPr eaLnBrk="1" hangingPunct="1"/>
              <a:t>23</a:t>
            </a:fld>
            <a:endParaRPr kumimoji="0" lang="en-US" altLang="zh-CN" sz="1400" smtClean="0"/>
          </a:p>
        </p:txBody>
      </p:sp>
      <p:sp>
        <p:nvSpPr>
          <p:cNvPr id="25603" name="Rectangle 2"/>
          <p:cNvSpPr>
            <a:spLocks noGrp="1" noChangeArrowheads="1"/>
          </p:cNvSpPr>
          <p:nvPr>
            <p:ph type="title" idx="4294967295"/>
          </p:nvPr>
        </p:nvSpPr>
        <p:spPr/>
        <p:txBody>
          <a:bodyPr/>
          <a:lstStyle/>
          <a:p>
            <a:pPr eaLnBrk="1" hangingPunct="1"/>
            <a:r>
              <a:rPr lang="en-US" altLang="zh-CN" smtClean="0">
                <a:latin typeface="Arial Narrow" pitchFamily="34" charset="0"/>
              </a:rPr>
              <a:t>Example (cont.)</a:t>
            </a:r>
          </a:p>
        </p:txBody>
      </p:sp>
      <p:sp>
        <p:nvSpPr>
          <p:cNvPr id="25604" name="Text Box 3"/>
          <p:cNvSpPr txBox="1">
            <a:spLocks noChangeArrowheads="1"/>
          </p:cNvSpPr>
          <p:nvPr/>
        </p:nvSpPr>
        <p:spPr bwMode="auto">
          <a:xfrm>
            <a:off x="304800" y="762000"/>
            <a:ext cx="88392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b="1" i="1" dirty="0">
                <a:latin typeface="Times New Roman" panose="02020603050405020304" pitchFamily="18" charset="0"/>
                <a:ea typeface="Arial Unicode MS" pitchFamily="34" charset="-122"/>
                <a:cs typeface="Times New Roman" panose="02020603050405020304" pitchFamily="18" charset="0"/>
              </a:rPr>
              <a:t>interface Person {    </a:t>
            </a:r>
          </a:p>
          <a:p>
            <a:pPr eaLnBrk="1" hangingPunct="1"/>
            <a:r>
              <a:rPr lang="en-US" altLang="zh-CN" b="1" i="1" dirty="0">
                <a:latin typeface="Times New Roman" panose="02020603050405020304" pitchFamily="18" charset="0"/>
                <a:ea typeface="Arial Unicode MS" pitchFamily="34" charset="-122"/>
                <a:cs typeface="Times New Roman" panose="02020603050405020304" pitchFamily="18" charset="0"/>
              </a:rPr>
              <a:t>	attribute string name;    </a:t>
            </a:r>
          </a:p>
          <a:p>
            <a:pPr eaLnBrk="1" hangingPunct="1"/>
            <a:r>
              <a:rPr lang="en-US" altLang="zh-CN" b="1" i="1" dirty="0">
                <a:latin typeface="Times New Roman" panose="02020603050405020304" pitchFamily="18" charset="0"/>
                <a:ea typeface="Arial Unicode MS" pitchFamily="34" charset="-122"/>
                <a:cs typeface="Times New Roman" panose="02020603050405020304" pitchFamily="18" charset="0"/>
              </a:rPr>
              <a:t>	relationship Person </a:t>
            </a:r>
            <a:r>
              <a:rPr lang="en-US" altLang="zh-CN" b="1" i="1" dirty="0" err="1">
                <a:latin typeface="Times New Roman" panose="02020603050405020304" pitchFamily="18" charset="0"/>
                <a:ea typeface="Arial Unicode MS" pitchFamily="34" charset="-122"/>
                <a:cs typeface="Times New Roman" panose="02020603050405020304" pitchFamily="18" charset="0"/>
              </a:rPr>
              <a:t>motherOf</a:t>
            </a:r>
            <a:endParaRPr lang="en-US" altLang="zh-CN" b="1" i="1" dirty="0">
              <a:latin typeface="Times New Roman" panose="02020603050405020304" pitchFamily="18" charset="0"/>
              <a:ea typeface="Arial Unicode MS" pitchFamily="34" charset="-122"/>
              <a:cs typeface="Times New Roman" panose="02020603050405020304" pitchFamily="18" charset="0"/>
            </a:endParaRPr>
          </a:p>
          <a:p>
            <a:pPr eaLnBrk="1" hangingPunct="1"/>
            <a:r>
              <a:rPr lang="en-US" altLang="zh-CN" b="1" i="1" dirty="0">
                <a:latin typeface="Times New Roman" panose="02020603050405020304" pitchFamily="18" charset="0"/>
                <a:ea typeface="Arial Unicode MS" pitchFamily="34" charset="-122"/>
                <a:cs typeface="Times New Roman" panose="02020603050405020304" pitchFamily="18" charset="0"/>
              </a:rPr>
              <a:t>       		 inverse Person::</a:t>
            </a:r>
            <a:r>
              <a:rPr lang="en-US" altLang="zh-CN" b="1" i="1" dirty="0" err="1" smtClean="0">
                <a:latin typeface="Times New Roman" panose="02020603050405020304" pitchFamily="18" charset="0"/>
                <a:ea typeface="Arial Unicode MS" pitchFamily="34" charset="-122"/>
                <a:cs typeface="Times New Roman" panose="02020603050405020304" pitchFamily="18" charset="0"/>
              </a:rPr>
              <a:t>childrenOfFemale</a:t>
            </a:r>
            <a:r>
              <a:rPr lang="en-US" altLang="zh-CN" b="1" i="1" dirty="0" smtClean="0">
                <a:latin typeface="Times New Roman" panose="02020603050405020304" pitchFamily="18" charset="0"/>
                <a:ea typeface="Arial Unicode MS" pitchFamily="34" charset="-122"/>
                <a:cs typeface="Times New Roman" panose="02020603050405020304" pitchFamily="18" charset="0"/>
              </a:rPr>
              <a:t>;</a:t>
            </a:r>
            <a:r>
              <a:rPr lang="zh-CN" altLang="en-US" b="1" i="1" dirty="0" smtClean="0">
                <a:latin typeface="Times New Roman" panose="02020603050405020304" pitchFamily="18" charset="0"/>
                <a:ea typeface="Arial Unicode MS" pitchFamily="34" charset="-122"/>
                <a:cs typeface="Times New Roman" panose="02020603050405020304" pitchFamily="18" charset="0"/>
              </a:rPr>
              <a:t>    </a:t>
            </a:r>
            <a:endParaRPr lang="zh-CN" altLang="en-US" b="1" i="1" dirty="0">
              <a:latin typeface="Times New Roman" panose="02020603050405020304" pitchFamily="18" charset="0"/>
              <a:ea typeface="Arial Unicode MS" pitchFamily="34" charset="-122"/>
              <a:cs typeface="Times New Roman" panose="02020603050405020304" pitchFamily="18" charset="0"/>
            </a:endParaRPr>
          </a:p>
          <a:p>
            <a:pPr eaLnBrk="1" hangingPunct="1"/>
            <a:r>
              <a:rPr lang="zh-CN" altLang="en-US" b="1" i="1" dirty="0">
                <a:latin typeface="Times New Roman" panose="02020603050405020304" pitchFamily="18" charset="0"/>
                <a:ea typeface="Arial Unicode MS" pitchFamily="34" charset="-122"/>
                <a:cs typeface="Times New Roman" panose="02020603050405020304" pitchFamily="18" charset="0"/>
              </a:rPr>
              <a:t>	</a:t>
            </a:r>
            <a:r>
              <a:rPr lang="en-US" altLang="zh-CN" b="1" i="1" dirty="0">
                <a:latin typeface="Times New Roman" panose="02020603050405020304" pitchFamily="18" charset="0"/>
                <a:ea typeface="Arial Unicode MS" pitchFamily="34" charset="-122"/>
                <a:cs typeface="Times New Roman" panose="02020603050405020304" pitchFamily="18" charset="0"/>
              </a:rPr>
              <a:t>relationship Person </a:t>
            </a:r>
            <a:r>
              <a:rPr lang="en-US" altLang="zh-CN" b="1" i="1" dirty="0" err="1">
                <a:latin typeface="Times New Roman" panose="02020603050405020304" pitchFamily="18" charset="0"/>
                <a:ea typeface="Arial Unicode MS" pitchFamily="34" charset="-122"/>
                <a:cs typeface="Times New Roman" panose="02020603050405020304" pitchFamily="18" charset="0"/>
              </a:rPr>
              <a:t>fatherOf</a:t>
            </a:r>
            <a:endParaRPr lang="en-US" altLang="zh-CN" b="1" i="1" dirty="0">
              <a:latin typeface="Times New Roman" panose="02020603050405020304" pitchFamily="18" charset="0"/>
              <a:ea typeface="Arial Unicode MS" pitchFamily="34" charset="-122"/>
              <a:cs typeface="Times New Roman" panose="02020603050405020304" pitchFamily="18" charset="0"/>
            </a:endParaRPr>
          </a:p>
          <a:p>
            <a:pPr eaLnBrk="1" hangingPunct="1"/>
            <a:r>
              <a:rPr lang="en-US" altLang="zh-CN" b="1" i="1" dirty="0">
                <a:latin typeface="Times New Roman" panose="02020603050405020304" pitchFamily="18" charset="0"/>
                <a:ea typeface="Arial Unicode MS" pitchFamily="34" charset="-122"/>
                <a:cs typeface="Times New Roman" panose="02020603050405020304" pitchFamily="18" charset="0"/>
              </a:rPr>
              <a:t>       		inverse Person::</a:t>
            </a:r>
            <a:r>
              <a:rPr lang="en-US" altLang="zh-CN" b="1" i="1" dirty="0" err="1" smtClean="0">
                <a:latin typeface="Times New Roman" panose="02020603050405020304" pitchFamily="18" charset="0"/>
                <a:ea typeface="Arial Unicode MS" pitchFamily="34" charset="-122"/>
                <a:cs typeface="Times New Roman" panose="02020603050405020304" pitchFamily="18" charset="0"/>
              </a:rPr>
              <a:t>childrenOfMale</a:t>
            </a:r>
            <a:r>
              <a:rPr lang="en-US" altLang="zh-CN" b="1" i="1" dirty="0" smtClean="0">
                <a:latin typeface="Times New Roman" panose="02020603050405020304" pitchFamily="18" charset="0"/>
                <a:ea typeface="Arial Unicode MS" pitchFamily="34" charset="-122"/>
                <a:cs typeface="Times New Roman" panose="02020603050405020304" pitchFamily="18" charset="0"/>
              </a:rPr>
              <a:t>;</a:t>
            </a:r>
            <a:r>
              <a:rPr lang="zh-CN" altLang="en-US" b="1" i="1" dirty="0" smtClean="0">
                <a:latin typeface="Times New Roman" panose="02020603050405020304" pitchFamily="18" charset="0"/>
                <a:ea typeface="Arial Unicode MS" pitchFamily="34" charset="-122"/>
                <a:cs typeface="Times New Roman" panose="02020603050405020304" pitchFamily="18" charset="0"/>
              </a:rPr>
              <a:t>    </a:t>
            </a:r>
            <a:endParaRPr lang="zh-CN" altLang="en-US" b="1" i="1" dirty="0">
              <a:latin typeface="Times New Roman" panose="02020603050405020304" pitchFamily="18" charset="0"/>
              <a:ea typeface="Arial Unicode MS" pitchFamily="34" charset="-122"/>
              <a:cs typeface="Times New Roman" panose="02020603050405020304" pitchFamily="18" charset="0"/>
            </a:endParaRPr>
          </a:p>
          <a:p>
            <a:pPr eaLnBrk="1" hangingPunct="1"/>
            <a:r>
              <a:rPr lang="zh-CN" altLang="en-US" b="1" i="1" dirty="0">
                <a:latin typeface="Times New Roman" panose="02020603050405020304" pitchFamily="18" charset="0"/>
                <a:ea typeface="Arial Unicode MS" pitchFamily="34" charset="-122"/>
                <a:cs typeface="Times New Roman" panose="02020603050405020304" pitchFamily="18" charset="0"/>
              </a:rPr>
              <a:t>	</a:t>
            </a:r>
            <a:r>
              <a:rPr lang="en-US" altLang="zh-CN" b="1" i="1" dirty="0">
                <a:latin typeface="Times New Roman" panose="02020603050405020304" pitchFamily="18" charset="0"/>
                <a:ea typeface="Arial Unicode MS" pitchFamily="34" charset="-122"/>
                <a:cs typeface="Times New Roman" panose="02020603050405020304" pitchFamily="18" charset="0"/>
              </a:rPr>
              <a:t>relationship Set&lt;Person&gt; children</a:t>
            </a:r>
          </a:p>
          <a:p>
            <a:pPr eaLnBrk="1" hangingPunct="1"/>
            <a:r>
              <a:rPr lang="en-US" altLang="zh-CN" b="1" i="1" dirty="0">
                <a:latin typeface="Times New Roman" panose="02020603050405020304" pitchFamily="18" charset="0"/>
                <a:ea typeface="Arial Unicode MS" pitchFamily="34" charset="-122"/>
                <a:cs typeface="Times New Roman" panose="02020603050405020304" pitchFamily="18" charset="0"/>
              </a:rPr>
              <a:t>        		inverse Person::</a:t>
            </a:r>
            <a:r>
              <a:rPr lang="en-US" altLang="zh-CN" b="1" i="1" dirty="0" err="1" smtClean="0">
                <a:latin typeface="Times New Roman" panose="02020603050405020304" pitchFamily="18" charset="0"/>
                <a:ea typeface="Arial Unicode MS" pitchFamily="34" charset="-122"/>
                <a:cs typeface="Times New Roman" panose="02020603050405020304" pitchFamily="18" charset="0"/>
              </a:rPr>
              <a:t>parentsOf</a:t>
            </a:r>
            <a:r>
              <a:rPr lang="en-US" altLang="zh-CN" b="1" i="1" dirty="0" smtClean="0">
                <a:latin typeface="Times New Roman" panose="02020603050405020304" pitchFamily="18" charset="0"/>
                <a:ea typeface="Arial Unicode MS" pitchFamily="34" charset="-122"/>
                <a:cs typeface="Times New Roman" panose="02020603050405020304" pitchFamily="18" charset="0"/>
              </a:rPr>
              <a:t>;</a:t>
            </a:r>
            <a:endParaRPr lang="zh-CN" altLang="en-US" b="1" i="1" dirty="0">
              <a:latin typeface="Times New Roman" panose="02020603050405020304" pitchFamily="18" charset="0"/>
              <a:ea typeface="Arial Unicode MS" pitchFamily="34" charset="-122"/>
              <a:cs typeface="Times New Roman" panose="02020603050405020304" pitchFamily="18" charset="0"/>
            </a:endParaRPr>
          </a:p>
        </p:txBody>
      </p:sp>
      <p:pic>
        <p:nvPicPr>
          <p:cNvPr id="69637"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8" name="Rectangle 6"/>
          <p:cNvSpPr>
            <a:spLocks noChangeArrowheads="1"/>
          </p:cNvSpPr>
          <p:nvPr/>
        </p:nvSpPr>
        <p:spPr bwMode="auto">
          <a:xfrm>
            <a:off x="1143000" y="3810000"/>
            <a:ext cx="66294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dirty="0">
                <a:latin typeface="Times New Roman" pitchFamily="18" charset="0"/>
                <a:ea typeface="Arial Unicode MS" pitchFamily="34" charset="-122"/>
                <a:cs typeface="Arial Unicode MS" pitchFamily="34" charset="-122"/>
              </a:rPr>
              <a:t> relationship Set&lt;Person&gt; </a:t>
            </a:r>
            <a:r>
              <a:rPr lang="en-US" altLang="zh-CN" b="1" i="1" dirty="0" err="1">
                <a:latin typeface="Times New Roman" pitchFamily="18" charset="0"/>
                <a:ea typeface="Arial Unicode MS" pitchFamily="34" charset="-122"/>
                <a:cs typeface="Arial Unicode MS" pitchFamily="34" charset="-122"/>
              </a:rPr>
              <a:t>childrenOfFemale</a:t>
            </a:r>
            <a:endParaRPr lang="en-US" altLang="zh-CN" b="1" i="1" dirty="0">
              <a:latin typeface="Times New Roman" pitchFamily="18" charset="0"/>
              <a:ea typeface="Arial Unicode MS" pitchFamily="34" charset="-122"/>
              <a:cs typeface="Arial Unicode MS" pitchFamily="34" charset="-122"/>
            </a:endParaRPr>
          </a:p>
          <a:p>
            <a:r>
              <a:rPr lang="en-US" altLang="zh-CN" b="1" i="1" dirty="0">
                <a:latin typeface="Times New Roman" pitchFamily="18" charset="0"/>
                <a:ea typeface="Arial Unicode MS" pitchFamily="34" charset="-122"/>
                <a:cs typeface="Arial Unicode MS" pitchFamily="34" charset="-122"/>
              </a:rPr>
              <a:t>                    inverse Person::</a:t>
            </a:r>
            <a:r>
              <a:rPr lang="en-US" altLang="zh-CN" b="1" i="1" dirty="0" err="1">
                <a:latin typeface="Times New Roman" pitchFamily="18" charset="0"/>
                <a:ea typeface="Arial Unicode MS" pitchFamily="34" charset="-122"/>
                <a:cs typeface="Arial Unicode MS" pitchFamily="34" charset="-122"/>
              </a:rPr>
              <a:t>motherOf</a:t>
            </a:r>
            <a:r>
              <a:rPr lang="en-US" altLang="zh-CN" b="1" i="1" dirty="0">
                <a:latin typeface="Times New Roman" pitchFamily="18" charset="0"/>
                <a:ea typeface="Arial Unicode MS" pitchFamily="34" charset="-122"/>
                <a:cs typeface="Arial Unicode MS" pitchFamily="34" charset="-122"/>
              </a:rPr>
              <a:t> </a:t>
            </a:r>
            <a:r>
              <a:rPr lang="en-US" altLang="zh-CN" b="1" i="1" dirty="0" smtClean="0">
                <a:latin typeface="Times New Roman" pitchFamily="18" charset="0"/>
                <a:ea typeface="Arial Unicode MS" pitchFamily="34" charset="-122"/>
                <a:cs typeface="Arial Unicode MS" pitchFamily="34" charset="-122"/>
              </a:rPr>
              <a:t>;</a:t>
            </a:r>
            <a:r>
              <a:rPr lang="zh-CN" altLang="en-US" b="1" i="1" dirty="0" smtClean="0">
                <a:latin typeface="Times New Roman" pitchFamily="18" charset="0"/>
                <a:ea typeface="Arial Unicode MS" pitchFamily="34" charset="-122"/>
                <a:cs typeface="Arial Unicode MS" pitchFamily="34" charset="-122"/>
              </a:rPr>
              <a:t>   </a:t>
            </a:r>
            <a:endParaRPr lang="zh-CN" altLang="en-US" b="1" i="1" dirty="0">
              <a:latin typeface="Times New Roman" pitchFamily="18" charset="0"/>
              <a:ea typeface="Arial Unicode MS" pitchFamily="34" charset="-122"/>
              <a:cs typeface="Arial Unicode MS" pitchFamily="34" charset="-122"/>
            </a:endParaRPr>
          </a:p>
          <a:p>
            <a:r>
              <a:rPr lang="en-US" altLang="zh-CN" b="1" i="1" dirty="0">
                <a:latin typeface="Times New Roman" pitchFamily="18" charset="0"/>
                <a:ea typeface="Arial Unicode MS" pitchFamily="34" charset="-122"/>
                <a:cs typeface="Arial Unicode MS" pitchFamily="34" charset="-122"/>
              </a:rPr>
              <a:t>relationship Set&lt;Person&gt; </a:t>
            </a:r>
            <a:r>
              <a:rPr lang="en-US" altLang="zh-CN" b="1" i="1" dirty="0" err="1">
                <a:latin typeface="Times New Roman" pitchFamily="18" charset="0"/>
                <a:ea typeface="Arial Unicode MS" pitchFamily="34" charset="-122"/>
                <a:cs typeface="Arial Unicode MS" pitchFamily="34" charset="-122"/>
              </a:rPr>
              <a:t>childrenOfMale</a:t>
            </a:r>
            <a:endParaRPr lang="en-US" altLang="zh-CN" b="1" i="1" dirty="0">
              <a:latin typeface="Times New Roman" pitchFamily="18" charset="0"/>
              <a:ea typeface="Arial Unicode MS" pitchFamily="34" charset="-122"/>
              <a:cs typeface="Arial Unicode MS" pitchFamily="34" charset="-122"/>
            </a:endParaRPr>
          </a:p>
          <a:p>
            <a:r>
              <a:rPr lang="en-US" altLang="zh-CN" b="1" i="1" dirty="0">
                <a:latin typeface="Times New Roman" pitchFamily="18" charset="0"/>
                <a:ea typeface="Arial Unicode MS" pitchFamily="34" charset="-122"/>
                <a:cs typeface="Arial Unicode MS" pitchFamily="34" charset="-122"/>
              </a:rPr>
              <a:t>                    inverse Person::</a:t>
            </a:r>
            <a:r>
              <a:rPr lang="en-US" altLang="zh-CN" b="1" i="1" dirty="0" err="1" smtClean="0">
                <a:latin typeface="Times New Roman" pitchFamily="18" charset="0"/>
                <a:ea typeface="Arial Unicode MS" pitchFamily="34" charset="-122"/>
                <a:cs typeface="Arial Unicode MS" pitchFamily="34" charset="-122"/>
              </a:rPr>
              <a:t>fatherOf</a:t>
            </a:r>
            <a:r>
              <a:rPr lang="en-US" altLang="zh-CN" b="1" i="1" dirty="0" smtClean="0">
                <a:latin typeface="Times New Roman" pitchFamily="18" charset="0"/>
                <a:ea typeface="Arial Unicode MS" pitchFamily="34" charset="-122"/>
                <a:cs typeface="Arial Unicode MS" pitchFamily="34" charset="-122"/>
              </a:rPr>
              <a:t>;</a:t>
            </a:r>
            <a:r>
              <a:rPr lang="zh-CN" altLang="en-US" b="1" i="1" dirty="0" smtClean="0">
                <a:latin typeface="Times New Roman" pitchFamily="18" charset="0"/>
                <a:ea typeface="Arial Unicode MS" pitchFamily="34" charset="-122"/>
                <a:cs typeface="Arial Unicode MS" pitchFamily="34" charset="-122"/>
              </a:rPr>
              <a:t>   </a:t>
            </a:r>
            <a:endParaRPr lang="zh-CN" altLang="en-US" b="1" i="1" dirty="0">
              <a:latin typeface="Times New Roman" pitchFamily="18" charset="0"/>
              <a:ea typeface="Arial Unicode MS" pitchFamily="34" charset="-122"/>
              <a:cs typeface="Arial Unicode MS" pitchFamily="34" charset="-122"/>
            </a:endParaRPr>
          </a:p>
          <a:p>
            <a:r>
              <a:rPr lang="en-US" altLang="zh-CN" b="1" i="1" dirty="0">
                <a:latin typeface="Times New Roman" pitchFamily="18" charset="0"/>
                <a:ea typeface="Arial Unicode MS" pitchFamily="34" charset="-122"/>
                <a:cs typeface="Arial Unicode MS" pitchFamily="34" charset="-122"/>
              </a:rPr>
              <a:t>relationship Set&lt;Person&gt; </a:t>
            </a:r>
            <a:r>
              <a:rPr lang="en-US" altLang="zh-CN" b="1" i="1" dirty="0" err="1">
                <a:latin typeface="Times New Roman" pitchFamily="18" charset="0"/>
                <a:ea typeface="Arial Unicode MS" pitchFamily="34" charset="-122"/>
                <a:cs typeface="Arial Unicode MS" pitchFamily="34" charset="-122"/>
              </a:rPr>
              <a:t>parentsOf</a:t>
            </a:r>
            <a:endParaRPr lang="en-US" altLang="zh-CN" b="1" i="1" dirty="0">
              <a:latin typeface="Times New Roman" pitchFamily="18" charset="0"/>
              <a:ea typeface="Arial Unicode MS" pitchFamily="34" charset="-122"/>
              <a:cs typeface="Arial Unicode MS" pitchFamily="34" charset="-122"/>
            </a:endParaRPr>
          </a:p>
          <a:p>
            <a:r>
              <a:rPr lang="en-US" altLang="zh-CN" b="1" i="1" dirty="0">
                <a:latin typeface="Times New Roman" pitchFamily="18" charset="0"/>
                <a:ea typeface="Arial Unicode MS" pitchFamily="34" charset="-122"/>
                <a:cs typeface="Arial Unicode MS" pitchFamily="34" charset="-122"/>
              </a:rPr>
              <a:t>                   inverse Person::</a:t>
            </a:r>
            <a:r>
              <a:rPr lang="en-US" altLang="zh-CN" b="1" i="1" dirty="0" smtClean="0">
                <a:latin typeface="Times New Roman" pitchFamily="18" charset="0"/>
                <a:ea typeface="Arial Unicode MS" pitchFamily="34" charset="-122"/>
                <a:cs typeface="Arial Unicode MS" pitchFamily="34" charset="-122"/>
              </a:rPr>
              <a:t>children;</a:t>
            </a:r>
            <a:endParaRPr lang="zh-CN" altLang="en-US" b="1" i="1" dirty="0">
              <a:latin typeface="Times New Roman" pitchFamily="18" charset="0"/>
              <a:ea typeface="Arial Unicode MS" pitchFamily="34" charset="-122"/>
              <a:cs typeface="Arial Unicode MS" pitchFamily="34" charset="-122"/>
            </a:endParaRPr>
          </a:p>
          <a:p>
            <a:r>
              <a:rPr lang="en-US" altLang="zh-CN" b="1" i="1" dirty="0">
                <a:latin typeface="Times New Roman" pitchFamily="18" charset="0"/>
              </a:rPr>
              <a:t>}</a:t>
            </a:r>
          </a:p>
        </p:txBody>
      </p:sp>
      <p:grpSp>
        <p:nvGrpSpPr>
          <p:cNvPr id="69642" name="Group 10"/>
          <p:cNvGrpSpPr>
            <a:grpSpLocks/>
          </p:cNvGrpSpPr>
          <p:nvPr/>
        </p:nvGrpSpPr>
        <p:grpSpPr bwMode="auto">
          <a:xfrm>
            <a:off x="5105400" y="2514600"/>
            <a:ext cx="2743200" cy="2514600"/>
            <a:chOff x="2736" y="1920"/>
            <a:chExt cx="1728" cy="1776"/>
          </a:xfrm>
        </p:grpSpPr>
        <p:sp>
          <p:nvSpPr>
            <p:cNvPr id="25619" name="Line 11"/>
            <p:cNvSpPr>
              <a:spLocks noChangeShapeType="1"/>
            </p:cNvSpPr>
            <p:nvPr/>
          </p:nvSpPr>
          <p:spPr bwMode="auto">
            <a:xfrm>
              <a:off x="2736" y="1920"/>
              <a:ext cx="1728" cy="1008"/>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20" name="Line 12"/>
            <p:cNvSpPr>
              <a:spLocks noChangeShapeType="1"/>
            </p:cNvSpPr>
            <p:nvPr/>
          </p:nvSpPr>
          <p:spPr bwMode="auto">
            <a:xfrm flipV="1">
              <a:off x="3312" y="2928"/>
              <a:ext cx="1152" cy="768"/>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9645" name="Group 13"/>
          <p:cNvGrpSpPr>
            <a:grpSpLocks/>
          </p:cNvGrpSpPr>
          <p:nvPr/>
        </p:nvGrpSpPr>
        <p:grpSpPr bwMode="auto">
          <a:xfrm>
            <a:off x="5334000" y="2133600"/>
            <a:ext cx="3124200" cy="1905000"/>
            <a:chOff x="2688" y="2112"/>
            <a:chExt cx="1968" cy="1392"/>
          </a:xfrm>
        </p:grpSpPr>
        <p:sp>
          <p:nvSpPr>
            <p:cNvPr id="25617" name="Line 14"/>
            <p:cNvSpPr>
              <a:spLocks noChangeShapeType="1"/>
            </p:cNvSpPr>
            <p:nvPr/>
          </p:nvSpPr>
          <p:spPr bwMode="auto">
            <a:xfrm>
              <a:off x="2688" y="2112"/>
              <a:ext cx="1968" cy="1152"/>
            </a:xfrm>
            <a:prstGeom prst="line">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18" name="Line 15"/>
            <p:cNvSpPr>
              <a:spLocks noChangeShapeType="1"/>
            </p:cNvSpPr>
            <p:nvPr/>
          </p:nvSpPr>
          <p:spPr bwMode="auto">
            <a:xfrm flipV="1">
              <a:off x="3840" y="3264"/>
              <a:ext cx="816" cy="240"/>
            </a:xfrm>
            <a:prstGeom prst="line">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9648" name="Group 16"/>
          <p:cNvGrpSpPr>
            <a:grpSpLocks/>
          </p:cNvGrpSpPr>
          <p:nvPr/>
        </p:nvGrpSpPr>
        <p:grpSpPr bwMode="auto">
          <a:xfrm>
            <a:off x="5638800" y="3352800"/>
            <a:ext cx="1752600" cy="2514600"/>
            <a:chOff x="2736" y="1920"/>
            <a:chExt cx="1728" cy="1776"/>
          </a:xfrm>
        </p:grpSpPr>
        <p:sp>
          <p:nvSpPr>
            <p:cNvPr id="25615" name="Line 17"/>
            <p:cNvSpPr>
              <a:spLocks noChangeShapeType="1"/>
            </p:cNvSpPr>
            <p:nvPr/>
          </p:nvSpPr>
          <p:spPr bwMode="auto">
            <a:xfrm>
              <a:off x="2736" y="1920"/>
              <a:ext cx="1728" cy="1008"/>
            </a:xfrm>
            <a:prstGeom prst="line">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16" name="Line 18"/>
            <p:cNvSpPr>
              <a:spLocks noChangeShapeType="1"/>
            </p:cNvSpPr>
            <p:nvPr/>
          </p:nvSpPr>
          <p:spPr bwMode="auto">
            <a:xfrm flipV="1">
              <a:off x="3312" y="2928"/>
              <a:ext cx="1152" cy="768"/>
            </a:xfrm>
            <a:prstGeom prst="line">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9652" name="Group 20"/>
          <p:cNvGrpSpPr>
            <a:grpSpLocks/>
          </p:cNvGrpSpPr>
          <p:nvPr/>
        </p:nvGrpSpPr>
        <p:grpSpPr bwMode="auto">
          <a:xfrm>
            <a:off x="685800" y="3048000"/>
            <a:ext cx="3810000" cy="3124200"/>
            <a:chOff x="432" y="1920"/>
            <a:chExt cx="2400" cy="1968"/>
          </a:xfrm>
        </p:grpSpPr>
        <p:grpSp>
          <p:nvGrpSpPr>
            <p:cNvPr id="25611" name="Group 9"/>
            <p:cNvGrpSpPr>
              <a:grpSpLocks/>
            </p:cNvGrpSpPr>
            <p:nvPr/>
          </p:nvGrpSpPr>
          <p:grpSpPr bwMode="auto">
            <a:xfrm>
              <a:off x="2160" y="1920"/>
              <a:ext cx="672" cy="1968"/>
              <a:chOff x="2160" y="1920"/>
              <a:chExt cx="672" cy="1968"/>
            </a:xfrm>
          </p:grpSpPr>
          <p:sp>
            <p:nvSpPr>
              <p:cNvPr id="25613" name="Line 7"/>
              <p:cNvSpPr>
                <a:spLocks noChangeShapeType="1"/>
              </p:cNvSpPr>
              <p:nvPr/>
            </p:nvSpPr>
            <p:spPr bwMode="auto">
              <a:xfrm>
                <a:off x="2256" y="1920"/>
                <a:ext cx="576" cy="48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14" name="Line 8"/>
              <p:cNvSpPr>
                <a:spLocks noChangeShapeType="1"/>
              </p:cNvSpPr>
              <p:nvPr/>
            </p:nvSpPr>
            <p:spPr bwMode="auto">
              <a:xfrm>
                <a:off x="2160" y="3360"/>
                <a:ext cx="576" cy="528"/>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pic>
          <p:nvPicPr>
            <p:cNvPr id="25612" name="Picture 19" descr="qestion"/>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32" y="1920"/>
              <a:ext cx="230" cy="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9638"/>
                                        </p:tgtEl>
                                        <p:attrNameLst>
                                          <p:attrName>style.visibility</p:attrName>
                                        </p:attrNameLst>
                                      </p:cBhvr>
                                      <p:to>
                                        <p:strVal val="visible"/>
                                      </p:to>
                                    </p:set>
                                    <p:animEffect transition="in" filter="box(in)">
                                      <p:cBhvr>
                                        <p:cTn id="7" dur="500"/>
                                        <p:tgtEl>
                                          <p:spTgt spid="696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nodeType="clickEffect">
                                  <p:stCondLst>
                                    <p:cond delay="0"/>
                                  </p:stCondLst>
                                  <p:childTnLst>
                                    <p:set>
                                      <p:cBhvr>
                                        <p:cTn id="11" dur="1" fill="hold">
                                          <p:stCondLst>
                                            <p:cond delay="0"/>
                                          </p:stCondLst>
                                        </p:cTn>
                                        <p:tgtEl>
                                          <p:spTgt spid="69652"/>
                                        </p:tgtEl>
                                        <p:attrNameLst>
                                          <p:attrName>style.visibility</p:attrName>
                                        </p:attrNameLst>
                                      </p:cBhvr>
                                      <p:to>
                                        <p:strVal val="visible"/>
                                      </p:to>
                                    </p:set>
                                    <p:animEffect transition="in" filter="barn(outHorizontal)">
                                      <p:cBhvr>
                                        <p:cTn id="12" dur="500"/>
                                        <p:tgtEl>
                                          <p:spTgt spid="696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nodeType="clickEffect">
                                  <p:stCondLst>
                                    <p:cond delay="0"/>
                                  </p:stCondLst>
                                  <p:childTnLst>
                                    <p:set>
                                      <p:cBhvr>
                                        <p:cTn id="16" dur="1" fill="hold">
                                          <p:stCondLst>
                                            <p:cond delay="0"/>
                                          </p:stCondLst>
                                        </p:cTn>
                                        <p:tgtEl>
                                          <p:spTgt spid="69645"/>
                                        </p:tgtEl>
                                        <p:attrNameLst>
                                          <p:attrName>style.visibility</p:attrName>
                                        </p:attrNameLst>
                                      </p:cBhvr>
                                      <p:to>
                                        <p:strVal val="visible"/>
                                      </p:to>
                                    </p:set>
                                    <p:animEffect transition="in" filter="barn(outHorizontal)">
                                      <p:cBhvr>
                                        <p:cTn id="17" dur="500"/>
                                        <p:tgtEl>
                                          <p:spTgt spid="696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nodeType="clickEffect">
                                  <p:stCondLst>
                                    <p:cond delay="0"/>
                                  </p:stCondLst>
                                  <p:childTnLst>
                                    <p:set>
                                      <p:cBhvr>
                                        <p:cTn id="21" dur="1" fill="hold">
                                          <p:stCondLst>
                                            <p:cond delay="0"/>
                                          </p:stCondLst>
                                        </p:cTn>
                                        <p:tgtEl>
                                          <p:spTgt spid="69642"/>
                                        </p:tgtEl>
                                        <p:attrNameLst>
                                          <p:attrName>style.visibility</p:attrName>
                                        </p:attrNameLst>
                                      </p:cBhvr>
                                      <p:to>
                                        <p:strVal val="visible"/>
                                      </p:to>
                                    </p:set>
                                    <p:animEffect transition="in" filter="barn(outHorizontal)">
                                      <p:cBhvr>
                                        <p:cTn id="22" dur="500"/>
                                        <p:tgtEl>
                                          <p:spTgt spid="696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nodeType="clickEffect">
                                  <p:stCondLst>
                                    <p:cond delay="0"/>
                                  </p:stCondLst>
                                  <p:childTnLst>
                                    <p:set>
                                      <p:cBhvr>
                                        <p:cTn id="26" dur="1" fill="hold">
                                          <p:stCondLst>
                                            <p:cond delay="0"/>
                                          </p:stCondLst>
                                        </p:cTn>
                                        <p:tgtEl>
                                          <p:spTgt spid="69648"/>
                                        </p:tgtEl>
                                        <p:attrNameLst>
                                          <p:attrName>style.visibility</p:attrName>
                                        </p:attrNameLst>
                                      </p:cBhvr>
                                      <p:to>
                                        <p:strVal val="visible"/>
                                      </p:to>
                                    </p:set>
                                    <p:animEffect transition="in" filter="barn(outHorizontal)">
                                      <p:cBhvr>
                                        <p:cTn id="27" dur="500"/>
                                        <p:tgtEl>
                                          <p:spTgt spid="69648"/>
                                        </p:tgtEl>
                                      </p:cBhvr>
                                    </p:animEffect>
                                  </p:childTnLst>
                                </p:cTn>
                              </p:par>
                            </p:childTnLst>
                          </p:cTn>
                        </p:par>
                        <p:par>
                          <p:cTn id="28" fill="hold" nodeType="afterGroup">
                            <p:stCondLst>
                              <p:cond delay="500"/>
                            </p:stCondLst>
                            <p:childTnLst>
                              <p:par>
                                <p:cTn id="29" presetID="1" presetClass="entr" presetSubtype="0" fill="hold" nodeType="afterEffect">
                                  <p:stCondLst>
                                    <p:cond delay="0"/>
                                  </p:stCondLst>
                                  <p:childTnLst>
                                    <p:set>
                                      <p:cBhvr>
                                        <p:cTn id="30" dur="1" fill="hold">
                                          <p:stCondLst>
                                            <p:cond delay="499"/>
                                          </p:stCondLst>
                                        </p:cTn>
                                        <p:tgtEl>
                                          <p:spTgt spid="696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8"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746596B2-7D8E-4CD9-B016-33DFA2ECE591}" type="slidenum">
              <a:rPr kumimoji="0" lang="en-US" altLang="zh-CN" sz="1400" smtClean="0"/>
              <a:pPr eaLnBrk="1" hangingPunct="1"/>
              <a:t>24</a:t>
            </a:fld>
            <a:endParaRPr kumimoji="0" lang="en-US" altLang="zh-CN" sz="1400" smtClean="0"/>
          </a:p>
        </p:txBody>
      </p:sp>
      <p:sp>
        <p:nvSpPr>
          <p:cNvPr id="26627" name="Rectangle 2"/>
          <p:cNvSpPr>
            <a:spLocks noGrp="1" noChangeArrowheads="1"/>
          </p:cNvSpPr>
          <p:nvPr>
            <p:ph type="title" idx="4294967295"/>
          </p:nvPr>
        </p:nvSpPr>
        <p:spPr/>
        <p:txBody>
          <a:bodyPr/>
          <a:lstStyle/>
          <a:p>
            <a:pPr eaLnBrk="1" hangingPunct="1"/>
            <a:r>
              <a:rPr lang="en-US" altLang="zh-CN" smtClean="0">
                <a:latin typeface="Arial Narrow" pitchFamily="34" charset="0"/>
              </a:rPr>
              <a:t>Multiplicity of Relationships</a:t>
            </a:r>
          </a:p>
        </p:txBody>
      </p:sp>
      <p:sp>
        <p:nvSpPr>
          <p:cNvPr id="41987" name="Text Box 3"/>
          <p:cNvSpPr txBox="1">
            <a:spLocks noChangeArrowheads="1"/>
          </p:cNvSpPr>
          <p:nvPr/>
        </p:nvSpPr>
        <p:spPr bwMode="auto">
          <a:xfrm>
            <a:off x="684213" y="765175"/>
            <a:ext cx="79248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kumimoji="0" lang="en-US" altLang="zh-CN" b="1">
                <a:solidFill>
                  <a:schemeClr val="folHlink"/>
                </a:solidFill>
                <a:latin typeface="Arial Narrow" pitchFamily="34" charset="0"/>
              </a:rPr>
              <a:t>◆</a:t>
            </a:r>
            <a:r>
              <a:rPr lang="en-US" altLang="zh-CN" b="1">
                <a:latin typeface="Arial Narrow" pitchFamily="34" charset="0"/>
              </a:rPr>
              <a:t>The uniqueness requirements for a relationship and its inverse are called the </a:t>
            </a:r>
            <a:r>
              <a:rPr lang="en-US" altLang="zh-CN" b="1">
                <a:solidFill>
                  <a:schemeClr val="hlink"/>
                </a:solidFill>
                <a:latin typeface="Arial Narrow" pitchFamily="34" charset="0"/>
              </a:rPr>
              <a:t>multiplicity</a:t>
            </a:r>
            <a:r>
              <a:rPr lang="en-US" altLang="zh-CN" b="1">
                <a:latin typeface="Arial Narrow" pitchFamily="34" charset="0"/>
              </a:rPr>
              <a:t> of the relationships.</a:t>
            </a:r>
          </a:p>
          <a:p>
            <a:pPr eaLnBrk="1" hangingPunct="1">
              <a:spcBef>
                <a:spcPct val="50000"/>
              </a:spcBef>
            </a:pPr>
            <a:r>
              <a:rPr kumimoji="0" lang="en-US" altLang="zh-CN" b="1">
                <a:solidFill>
                  <a:schemeClr val="folHlink"/>
                </a:solidFill>
                <a:latin typeface="Arial Narrow" pitchFamily="34" charset="0"/>
              </a:rPr>
              <a:t>◆</a:t>
            </a:r>
            <a:r>
              <a:rPr lang="en-US" altLang="zh-CN" b="1">
                <a:latin typeface="Arial Narrow" pitchFamily="34" charset="0"/>
              </a:rPr>
              <a:t>The three most common multiplicities are</a:t>
            </a:r>
          </a:p>
          <a:p>
            <a:pPr eaLnBrk="1" hangingPunct="1">
              <a:spcBef>
                <a:spcPct val="50000"/>
              </a:spcBef>
              <a:buClr>
                <a:schemeClr val="folHlink"/>
              </a:buClr>
              <a:buFont typeface="Wingdings" pitchFamily="2" charset="2"/>
              <a:buChar char="§"/>
            </a:pPr>
            <a:r>
              <a:rPr lang="en-US" altLang="zh-CN" b="1">
                <a:latin typeface="Arial Narrow" pitchFamily="34" charset="0"/>
              </a:rPr>
              <a:t>A </a:t>
            </a:r>
            <a:r>
              <a:rPr lang="en-US" altLang="zh-CN" b="1">
                <a:solidFill>
                  <a:schemeClr val="hlink"/>
                </a:solidFill>
                <a:latin typeface="Arial Narrow" pitchFamily="34" charset="0"/>
              </a:rPr>
              <a:t>many-many</a:t>
            </a:r>
            <a:r>
              <a:rPr lang="en-US" altLang="zh-CN" b="1">
                <a:latin typeface="Arial Narrow" pitchFamily="34" charset="0"/>
              </a:rPr>
              <a:t> relationship from a class </a:t>
            </a:r>
            <a:r>
              <a:rPr lang="en-US" altLang="zh-CN" b="1" i="1">
                <a:latin typeface="Times New Roman" pitchFamily="18" charset="0"/>
              </a:rPr>
              <a:t>C</a:t>
            </a:r>
            <a:r>
              <a:rPr lang="en-US" altLang="zh-CN" b="1">
                <a:latin typeface="Arial Narrow" pitchFamily="34" charset="0"/>
              </a:rPr>
              <a:t> to a class </a:t>
            </a:r>
            <a:r>
              <a:rPr lang="en-US" altLang="zh-CN" b="1" i="1">
                <a:latin typeface="Times New Roman" pitchFamily="18" charset="0"/>
              </a:rPr>
              <a:t>D</a:t>
            </a:r>
            <a:r>
              <a:rPr lang="en-US" altLang="zh-CN" b="1">
                <a:latin typeface="Arial Narrow" pitchFamily="34" charset="0"/>
              </a:rPr>
              <a:t> is one in which there is a set of </a:t>
            </a:r>
            <a:r>
              <a:rPr lang="en-US" altLang="zh-CN" b="1" i="1">
                <a:latin typeface="Times New Roman" pitchFamily="18" charset="0"/>
              </a:rPr>
              <a:t>D</a:t>
            </a:r>
            <a:r>
              <a:rPr lang="en-US" altLang="zh-CN" b="1">
                <a:latin typeface="Arial Narrow" pitchFamily="34" charset="0"/>
              </a:rPr>
              <a:t>’s associated with each </a:t>
            </a:r>
            <a:r>
              <a:rPr lang="en-US" altLang="zh-CN" b="1" i="1">
                <a:latin typeface="Times New Roman" pitchFamily="18" charset="0"/>
              </a:rPr>
              <a:t>C</a:t>
            </a:r>
            <a:r>
              <a:rPr lang="en-US" altLang="zh-CN" b="1">
                <a:latin typeface="Arial Narrow" pitchFamily="34" charset="0"/>
              </a:rPr>
              <a:t> and, in the inverse relationship, a set of </a:t>
            </a:r>
            <a:r>
              <a:rPr lang="en-US" altLang="zh-CN" b="1" i="1">
                <a:latin typeface="Times New Roman" pitchFamily="18" charset="0"/>
              </a:rPr>
              <a:t>C</a:t>
            </a:r>
            <a:r>
              <a:rPr lang="en-US" altLang="zh-CN" b="1">
                <a:latin typeface="Times New Roman" pitchFamily="18" charset="0"/>
              </a:rPr>
              <a:t>’</a:t>
            </a:r>
            <a:r>
              <a:rPr lang="en-US" altLang="zh-CN" b="1">
                <a:latin typeface="Arial Narrow" pitchFamily="34" charset="0"/>
              </a:rPr>
              <a:t>s associated with each </a:t>
            </a:r>
            <a:r>
              <a:rPr lang="en-US" altLang="zh-CN" b="1" i="1">
                <a:latin typeface="Times New Roman" pitchFamily="18" charset="0"/>
              </a:rPr>
              <a:t>D</a:t>
            </a:r>
            <a:r>
              <a:rPr lang="en-US" altLang="zh-CN" b="1">
                <a:latin typeface="Arial Narrow" pitchFamily="34" charset="0"/>
              </a:rPr>
              <a:t>.</a:t>
            </a:r>
          </a:p>
          <a:p>
            <a:pPr eaLnBrk="1" hangingPunct="1">
              <a:spcBef>
                <a:spcPct val="50000"/>
              </a:spcBef>
              <a:buClr>
                <a:schemeClr val="folHlink"/>
              </a:buClr>
              <a:buFont typeface="Wingdings" pitchFamily="2" charset="2"/>
              <a:buChar char="§"/>
            </a:pPr>
            <a:r>
              <a:rPr lang="en-US" altLang="zh-CN" b="1">
                <a:latin typeface="Arial Narrow" pitchFamily="34" charset="0"/>
              </a:rPr>
              <a:t>A </a:t>
            </a:r>
            <a:r>
              <a:rPr lang="en-US" altLang="zh-CN" b="1">
                <a:solidFill>
                  <a:schemeClr val="hlink"/>
                </a:solidFill>
                <a:latin typeface="Arial Narrow" pitchFamily="34" charset="0"/>
              </a:rPr>
              <a:t>many-one</a:t>
            </a:r>
            <a:r>
              <a:rPr lang="en-US" altLang="zh-CN" b="1">
                <a:latin typeface="Arial Narrow" pitchFamily="34" charset="0"/>
              </a:rPr>
              <a:t> relationship from class </a:t>
            </a:r>
            <a:r>
              <a:rPr lang="en-US" altLang="zh-CN" b="1" i="1">
                <a:latin typeface="Times New Roman" pitchFamily="18" charset="0"/>
              </a:rPr>
              <a:t>C</a:t>
            </a:r>
            <a:r>
              <a:rPr lang="en-US" altLang="zh-CN" b="1">
                <a:latin typeface="Arial Narrow" pitchFamily="34" charset="0"/>
              </a:rPr>
              <a:t> to class </a:t>
            </a:r>
            <a:r>
              <a:rPr lang="en-US" altLang="zh-CN" b="1" i="1">
                <a:latin typeface="Times New Roman" pitchFamily="18" charset="0"/>
              </a:rPr>
              <a:t>D</a:t>
            </a:r>
            <a:r>
              <a:rPr lang="en-US" altLang="zh-CN" b="1">
                <a:latin typeface="Arial Narrow" pitchFamily="34" charset="0"/>
              </a:rPr>
              <a:t> is one where for each </a:t>
            </a:r>
            <a:r>
              <a:rPr lang="en-US" altLang="zh-CN" b="1" i="1">
                <a:latin typeface="Times New Roman" pitchFamily="18" charset="0"/>
              </a:rPr>
              <a:t>C</a:t>
            </a:r>
            <a:r>
              <a:rPr lang="en-US" altLang="zh-CN" b="1">
                <a:latin typeface="Arial Narrow" pitchFamily="34" charset="0"/>
              </a:rPr>
              <a:t> there is a unique </a:t>
            </a:r>
            <a:r>
              <a:rPr lang="en-US" altLang="zh-CN" b="1" i="1">
                <a:latin typeface="Times New Roman" pitchFamily="18" charset="0"/>
              </a:rPr>
              <a:t>D</a:t>
            </a:r>
            <a:r>
              <a:rPr lang="en-US" altLang="zh-CN" b="1">
                <a:latin typeface="Arial Narrow" pitchFamily="34" charset="0"/>
              </a:rPr>
              <a:t>, but in the inverse relationship there is a set of </a:t>
            </a:r>
            <a:r>
              <a:rPr lang="en-US" altLang="zh-CN" b="1" i="1">
                <a:latin typeface="Times New Roman" pitchFamily="18" charset="0"/>
              </a:rPr>
              <a:t>C</a:t>
            </a:r>
            <a:r>
              <a:rPr lang="en-US" altLang="zh-CN" b="1">
                <a:latin typeface="Times New Roman" pitchFamily="18" charset="0"/>
              </a:rPr>
              <a:t>’</a:t>
            </a:r>
            <a:r>
              <a:rPr lang="en-US" altLang="zh-CN" b="1">
                <a:latin typeface="Arial Narrow" pitchFamily="34" charset="0"/>
              </a:rPr>
              <a:t>s associated with each </a:t>
            </a:r>
            <a:r>
              <a:rPr lang="en-US" altLang="zh-CN" b="1" i="1">
                <a:latin typeface="Times New Roman" pitchFamily="18" charset="0"/>
              </a:rPr>
              <a:t>D</a:t>
            </a:r>
            <a:r>
              <a:rPr lang="en-US" altLang="zh-CN" b="1">
                <a:latin typeface="Arial Narrow" pitchFamily="34" charset="0"/>
              </a:rPr>
              <a:t>.</a:t>
            </a:r>
          </a:p>
          <a:p>
            <a:pPr eaLnBrk="1" hangingPunct="1">
              <a:spcBef>
                <a:spcPct val="50000"/>
              </a:spcBef>
              <a:buClr>
                <a:schemeClr val="folHlink"/>
              </a:buClr>
              <a:buFont typeface="Wingdings" pitchFamily="2" charset="2"/>
              <a:buChar char="§"/>
            </a:pPr>
            <a:r>
              <a:rPr lang="en-US" altLang="zh-CN" b="1">
                <a:latin typeface="Arial Narrow" pitchFamily="34" charset="0"/>
              </a:rPr>
              <a:t>A </a:t>
            </a:r>
            <a:r>
              <a:rPr lang="en-US" altLang="zh-CN" b="1">
                <a:solidFill>
                  <a:schemeClr val="hlink"/>
                </a:solidFill>
                <a:latin typeface="Arial Narrow" pitchFamily="34" charset="0"/>
              </a:rPr>
              <a:t>one-one</a:t>
            </a:r>
            <a:r>
              <a:rPr lang="en-US" altLang="zh-CN" b="1">
                <a:latin typeface="Arial Narrow" pitchFamily="34" charset="0"/>
              </a:rPr>
              <a:t> relationship from class </a:t>
            </a:r>
            <a:r>
              <a:rPr lang="en-US" altLang="zh-CN" b="1" i="1">
                <a:latin typeface="Times New Roman" pitchFamily="18" charset="0"/>
              </a:rPr>
              <a:t>C</a:t>
            </a:r>
            <a:r>
              <a:rPr lang="en-US" altLang="zh-CN" b="1">
                <a:latin typeface="Arial Narrow" pitchFamily="34" charset="0"/>
              </a:rPr>
              <a:t> to class </a:t>
            </a:r>
            <a:r>
              <a:rPr lang="en-US" altLang="zh-CN" b="1" i="1">
                <a:latin typeface="Times New Roman" pitchFamily="18" charset="0"/>
              </a:rPr>
              <a:t>D</a:t>
            </a:r>
            <a:r>
              <a:rPr lang="en-US" altLang="zh-CN" b="1">
                <a:latin typeface="Arial Narrow" pitchFamily="34" charset="0"/>
              </a:rPr>
              <a:t> is one where each </a:t>
            </a:r>
            <a:r>
              <a:rPr lang="en-US" altLang="zh-CN" b="1" i="1">
                <a:latin typeface="Times New Roman" pitchFamily="18" charset="0"/>
              </a:rPr>
              <a:t>C</a:t>
            </a:r>
            <a:r>
              <a:rPr lang="en-US" altLang="zh-CN" b="1">
                <a:latin typeface="Arial Narrow" pitchFamily="34" charset="0"/>
              </a:rPr>
              <a:t> is related to a unique </a:t>
            </a:r>
            <a:r>
              <a:rPr lang="en-US" altLang="zh-CN" b="1" i="1">
                <a:latin typeface="Times New Roman" pitchFamily="18" charset="0"/>
              </a:rPr>
              <a:t>D</a:t>
            </a:r>
            <a:r>
              <a:rPr lang="en-US" altLang="zh-CN" b="1">
                <a:latin typeface="Arial Narrow" pitchFamily="34" charset="0"/>
              </a:rPr>
              <a:t> and, in the inverse relationship, each </a:t>
            </a:r>
            <a:r>
              <a:rPr lang="en-US" altLang="zh-CN" b="1" i="1">
                <a:latin typeface="Times New Roman" pitchFamily="18" charset="0"/>
              </a:rPr>
              <a:t>D</a:t>
            </a:r>
            <a:r>
              <a:rPr lang="en-US" altLang="zh-CN" b="1">
                <a:latin typeface="Arial Narrow" pitchFamily="34" charset="0"/>
              </a:rPr>
              <a:t> is related to a unique </a:t>
            </a:r>
            <a:r>
              <a:rPr lang="en-US" altLang="zh-CN" b="1" i="1">
                <a:latin typeface="Times New Roman" pitchFamily="18" charset="0"/>
              </a:rPr>
              <a:t>C</a:t>
            </a:r>
            <a:r>
              <a:rPr lang="en-US" altLang="zh-CN" b="1">
                <a:latin typeface="Arial Narrow" pitchFamily="34" charset="0"/>
              </a:rPr>
              <a:t>.</a:t>
            </a:r>
          </a:p>
        </p:txBody>
      </p:sp>
      <p:pic>
        <p:nvPicPr>
          <p:cNvPr id="41989"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blinds(horizontal)">
                                      <p:cBhvr>
                                        <p:cTn id="7" dur="500"/>
                                        <p:tgtEl>
                                          <p:spTgt spid="41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987">
                                            <p:txEl>
                                              <p:pRg st="1" end="1"/>
                                            </p:txEl>
                                          </p:spTgt>
                                        </p:tgtEl>
                                        <p:attrNameLst>
                                          <p:attrName>style.visibility</p:attrName>
                                        </p:attrNameLst>
                                      </p:cBhvr>
                                      <p:to>
                                        <p:strVal val="visible"/>
                                      </p:to>
                                    </p:set>
                                    <p:animEffect transition="in" filter="blinds(horizontal)">
                                      <p:cBhvr>
                                        <p:cTn id="12" dur="500"/>
                                        <p:tgtEl>
                                          <p:spTgt spid="419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1987">
                                            <p:txEl>
                                              <p:pRg st="2" end="2"/>
                                            </p:txEl>
                                          </p:spTgt>
                                        </p:tgtEl>
                                        <p:attrNameLst>
                                          <p:attrName>style.visibility</p:attrName>
                                        </p:attrNameLst>
                                      </p:cBhvr>
                                      <p:to>
                                        <p:strVal val="visible"/>
                                      </p:to>
                                    </p:set>
                                    <p:animEffect transition="in" filter="blinds(horizontal)">
                                      <p:cBhvr>
                                        <p:cTn id="17" dur="500"/>
                                        <p:tgtEl>
                                          <p:spTgt spid="419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1987">
                                            <p:txEl>
                                              <p:pRg st="3" end="3"/>
                                            </p:txEl>
                                          </p:spTgt>
                                        </p:tgtEl>
                                        <p:attrNameLst>
                                          <p:attrName>style.visibility</p:attrName>
                                        </p:attrNameLst>
                                      </p:cBhvr>
                                      <p:to>
                                        <p:strVal val="visible"/>
                                      </p:to>
                                    </p:set>
                                    <p:animEffect transition="in" filter="blinds(horizontal)">
                                      <p:cBhvr>
                                        <p:cTn id="22" dur="500"/>
                                        <p:tgtEl>
                                          <p:spTgt spid="419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1987">
                                            <p:txEl>
                                              <p:pRg st="4" end="4"/>
                                            </p:txEl>
                                          </p:spTgt>
                                        </p:tgtEl>
                                        <p:attrNameLst>
                                          <p:attrName>style.visibility</p:attrName>
                                        </p:attrNameLst>
                                      </p:cBhvr>
                                      <p:to>
                                        <p:strVal val="visible"/>
                                      </p:to>
                                    </p:set>
                                    <p:animEffect transition="in" filter="blinds(horizontal)">
                                      <p:cBhvr>
                                        <p:cTn id="27" dur="500"/>
                                        <p:tgtEl>
                                          <p:spTgt spid="41987">
                                            <p:txEl>
                                              <p:pRg st="4" end="4"/>
                                            </p:txEl>
                                          </p:spTgt>
                                        </p:tgtEl>
                                      </p:cBhvr>
                                    </p:animEffect>
                                  </p:childTnLst>
                                </p:cTn>
                              </p:par>
                            </p:childTnLst>
                          </p:cTn>
                        </p:par>
                        <p:par>
                          <p:cTn id="28" fill="hold" nodeType="afterGroup">
                            <p:stCondLst>
                              <p:cond delay="500"/>
                            </p:stCondLst>
                            <p:childTnLst>
                              <p:par>
                                <p:cTn id="29" presetID="1" presetClass="entr" presetSubtype="0" fill="hold" nodeType="afterEffect">
                                  <p:stCondLst>
                                    <p:cond delay="0"/>
                                  </p:stCondLst>
                                  <p:childTnLst>
                                    <p:set>
                                      <p:cBhvr>
                                        <p:cTn id="30" dur="1" fill="hold">
                                          <p:stCondLst>
                                            <p:cond delay="499"/>
                                          </p:stCondLst>
                                        </p:cTn>
                                        <p:tgtEl>
                                          <p:spTgt spid="419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30628326-E097-4C8C-A25E-0DA733A6F9C1}" type="slidenum">
              <a:rPr kumimoji="0" lang="en-US" altLang="zh-CN" sz="1400" smtClean="0"/>
              <a:pPr eaLnBrk="1" hangingPunct="1"/>
              <a:t>25</a:t>
            </a:fld>
            <a:endParaRPr kumimoji="0" lang="en-US" altLang="zh-CN" sz="1400" smtClean="0"/>
          </a:p>
        </p:txBody>
      </p:sp>
      <p:sp>
        <p:nvSpPr>
          <p:cNvPr id="27651" name="Rectangle 2"/>
          <p:cNvSpPr>
            <a:spLocks noGrp="1" noChangeArrowheads="1"/>
          </p:cNvSpPr>
          <p:nvPr>
            <p:ph type="title" idx="4294967295"/>
          </p:nvPr>
        </p:nvSpPr>
        <p:spPr/>
        <p:txBody>
          <a:bodyPr/>
          <a:lstStyle/>
          <a:p>
            <a:pPr eaLnBrk="1" hangingPunct="1"/>
            <a:r>
              <a:rPr lang="en-US" altLang="zh-CN" smtClean="0">
                <a:latin typeface="Arial Narrow" pitchFamily="34" charset="0"/>
              </a:rPr>
              <a:t>Multiplicity-Example</a:t>
            </a:r>
          </a:p>
        </p:txBody>
      </p:sp>
      <p:sp>
        <p:nvSpPr>
          <p:cNvPr id="43011" name="Text Box 3"/>
          <p:cNvSpPr txBox="1">
            <a:spLocks noChangeArrowheads="1"/>
          </p:cNvSpPr>
          <p:nvPr/>
        </p:nvSpPr>
        <p:spPr bwMode="auto">
          <a:xfrm>
            <a:off x="611188" y="620713"/>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buClr>
                <a:srgbClr val="ECB51A"/>
              </a:buClr>
              <a:buFont typeface="Wingdings" pitchFamily="2" charset="2"/>
              <a:buNone/>
            </a:pPr>
            <a:r>
              <a:rPr lang="en-US" altLang="zh-CN" b="1">
                <a:latin typeface="Arial Narrow" pitchFamily="34" charset="0"/>
              </a:rPr>
              <a:t>Introduce another class </a:t>
            </a:r>
            <a:r>
              <a:rPr lang="en-US" altLang="zh-CN" b="1" i="1">
                <a:latin typeface="Times New Roman" pitchFamily="18" charset="0"/>
              </a:rPr>
              <a:t>Studio</a:t>
            </a:r>
            <a:r>
              <a:rPr lang="en-US" altLang="zh-CN" b="1">
                <a:latin typeface="Arial Narrow" pitchFamily="34" charset="0"/>
              </a:rPr>
              <a:t>, representing the studio companies that produce movies.</a:t>
            </a:r>
          </a:p>
        </p:txBody>
      </p:sp>
      <p:sp>
        <p:nvSpPr>
          <p:cNvPr id="43013" name="Text Box 5"/>
          <p:cNvSpPr txBox="1">
            <a:spLocks noChangeArrowheads="1"/>
          </p:cNvSpPr>
          <p:nvPr/>
        </p:nvSpPr>
        <p:spPr bwMode="auto">
          <a:xfrm>
            <a:off x="604838" y="1412875"/>
            <a:ext cx="8431212"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b="1" i="1">
                <a:latin typeface="Times New Roman" pitchFamily="18" charset="0"/>
              </a:rPr>
              <a:t>interface Studio{</a:t>
            </a:r>
          </a:p>
          <a:p>
            <a:pPr eaLnBrk="1" hangingPunct="1"/>
            <a:r>
              <a:rPr lang="en-US" altLang="zh-CN" b="1" i="1">
                <a:latin typeface="Times New Roman" pitchFamily="18" charset="0"/>
              </a:rPr>
              <a:t>	attribute string name;</a:t>
            </a:r>
          </a:p>
          <a:p>
            <a:pPr eaLnBrk="1" hangingPunct="1"/>
            <a:r>
              <a:rPr lang="en-US" altLang="zh-CN" b="1" i="1">
                <a:latin typeface="Times New Roman" pitchFamily="18" charset="0"/>
              </a:rPr>
              <a:t>	attribute string address;</a:t>
            </a:r>
          </a:p>
          <a:p>
            <a:pPr eaLnBrk="1" hangingPunct="1"/>
            <a:r>
              <a:rPr lang="en-US" altLang="zh-CN" b="1" i="1">
                <a:latin typeface="Times New Roman" pitchFamily="18" charset="0"/>
              </a:rPr>
              <a:t>	relationship Set&lt;Movie&gt; owns inverse Movie::ownedBy;</a:t>
            </a:r>
          </a:p>
          <a:p>
            <a:pPr eaLnBrk="1" hangingPunct="1"/>
            <a:r>
              <a:rPr lang="en-US" altLang="zh-CN" b="1" i="1">
                <a:latin typeface="Times New Roman" pitchFamily="18" charset="0"/>
              </a:rPr>
              <a:t>	}</a:t>
            </a:r>
          </a:p>
        </p:txBody>
      </p:sp>
      <p:sp>
        <p:nvSpPr>
          <p:cNvPr id="43014" name="Text Box 6"/>
          <p:cNvSpPr txBox="1">
            <a:spLocks noChangeArrowheads="1"/>
          </p:cNvSpPr>
          <p:nvPr/>
        </p:nvSpPr>
        <p:spPr bwMode="auto">
          <a:xfrm>
            <a:off x="663575" y="34290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Arial Narrow" pitchFamily="34" charset="0"/>
              </a:rPr>
              <a:t>The class </a:t>
            </a:r>
            <a:r>
              <a:rPr lang="en-US" altLang="zh-CN" b="1" i="1">
                <a:latin typeface="Times New Roman" pitchFamily="18" charset="0"/>
              </a:rPr>
              <a:t>Movie</a:t>
            </a:r>
            <a:r>
              <a:rPr lang="en-US" altLang="zh-CN" b="1">
                <a:latin typeface="Arial Narrow" pitchFamily="34" charset="0"/>
              </a:rPr>
              <a:t> needs to be modified accordingly.</a:t>
            </a:r>
          </a:p>
        </p:txBody>
      </p:sp>
      <p:pic>
        <p:nvPicPr>
          <p:cNvPr id="43015" name="Picture 7"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6" name="Text Box 8"/>
          <p:cNvSpPr txBox="1">
            <a:spLocks noChangeArrowheads="1"/>
          </p:cNvSpPr>
          <p:nvPr/>
        </p:nvSpPr>
        <p:spPr bwMode="auto">
          <a:xfrm>
            <a:off x="663575" y="3789040"/>
            <a:ext cx="82296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b="1" i="1" dirty="0">
                <a:latin typeface="Times New Roman" pitchFamily="18" charset="0"/>
              </a:rPr>
              <a:t>interface Movie{</a:t>
            </a:r>
          </a:p>
          <a:p>
            <a:pPr eaLnBrk="1" hangingPunct="1"/>
            <a:r>
              <a:rPr lang="en-US" altLang="zh-CN" b="1" i="1" dirty="0">
                <a:latin typeface="Times New Roman" pitchFamily="18" charset="0"/>
              </a:rPr>
              <a:t>	attribute string title;</a:t>
            </a:r>
          </a:p>
          <a:p>
            <a:pPr eaLnBrk="1" hangingPunct="1"/>
            <a:r>
              <a:rPr lang="en-US" altLang="zh-CN" b="1" i="1" dirty="0">
                <a:latin typeface="Times New Roman" pitchFamily="18" charset="0"/>
              </a:rPr>
              <a:t>	attribute integer year;</a:t>
            </a:r>
          </a:p>
          <a:p>
            <a:pPr eaLnBrk="1" hangingPunct="1"/>
            <a:r>
              <a:rPr lang="en-US" altLang="zh-CN" b="1" i="1" dirty="0">
                <a:latin typeface="Times New Roman" pitchFamily="18" charset="0"/>
              </a:rPr>
              <a:t>	attribute integer length;</a:t>
            </a:r>
          </a:p>
          <a:p>
            <a:pPr eaLnBrk="1" hangingPunct="1"/>
            <a:r>
              <a:rPr lang="en-US" altLang="zh-CN" b="1" i="1" dirty="0">
                <a:latin typeface="Times New Roman" pitchFamily="18" charset="0"/>
              </a:rPr>
              <a:t>	attribute </a:t>
            </a:r>
            <a:r>
              <a:rPr lang="en-US" altLang="zh-CN" b="1" i="1" dirty="0" err="1">
                <a:latin typeface="Times New Roman" pitchFamily="18" charset="0"/>
              </a:rPr>
              <a:t>enum</a:t>
            </a:r>
            <a:r>
              <a:rPr lang="en-US" altLang="zh-CN" b="1" i="1" dirty="0">
                <a:latin typeface="Times New Roman" pitchFamily="18" charset="0"/>
              </a:rPr>
              <a:t> Film{</a:t>
            </a:r>
            <a:r>
              <a:rPr lang="en-US" altLang="zh-CN" b="1" i="1" dirty="0" err="1">
                <a:latin typeface="Times New Roman" pitchFamily="18" charset="0"/>
              </a:rPr>
              <a:t>color,blackAndwhite</a:t>
            </a:r>
            <a:r>
              <a:rPr lang="en-US" altLang="zh-CN" b="1" i="1" dirty="0">
                <a:latin typeface="Times New Roman" pitchFamily="18" charset="0"/>
              </a:rPr>
              <a:t>} </a:t>
            </a:r>
            <a:r>
              <a:rPr lang="en-US" altLang="zh-CN" b="1" i="1" dirty="0" err="1">
                <a:latin typeface="Times New Roman" pitchFamily="18" charset="0"/>
              </a:rPr>
              <a:t>filmType</a:t>
            </a:r>
            <a:r>
              <a:rPr lang="en-US" altLang="zh-CN" b="1" i="1" dirty="0">
                <a:latin typeface="Times New Roman" pitchFamily="18" charset="0"/>
              </a:rPr>
              <a:t>;</a:t>
            </a:r>
          </a:p>
          <a:p>
            <a:pPr eaLnBrk="1" hangingPunct="1"/>
            <a:r>
              <a:rPr lang="en-US" altLang="zh-CN" b="1" i="1" dirty="0">
                <a:latin typeface="Times New Roman" pitchFamily="18" charset="0"/>
              </a:rPr>
              <a:t>	relationship Set&lt;Star&gt; stars  inverse Star::</a:t>
            </a:r>
            <a:r>
              <a:rPr lang="en-US" altLang="zh-CN" b="1" i="1" dirty="0" err="1">
                <a:latin typeface="Times New Roman" pitchFamily="18" charset="0"/>
              </a:rPr>
              <a:t>starredIn</a:t>
            </a:r>
            <a:r>
              <a:rPr lang="en-US" altLang="zh-CN" b="1" i="1" dirty="0">
                <a:latin typeface="Times New Roman" pitchFamily="18" charset="0"/>
              </a:rPr>
              <a:t>;</a:t>
            </a:r>
          </a:p>
          <a:p>
            <a:pPr eaLnBrk="1" hangingPunct="1"/>
            <a:r>
              <a:rPr lang="en-US" altLang="zh-CN" b="1" i="1" dirty="0">
                <a:latin typeface="Times New Roman" pitchFamily="18" charset="0"/>
              </a:rPr>
              <a:t>	relationship Studio </a:t>
            </a:r>
            <a:r>
              <a:rPr lang="en-US" altLang="zh-CN" b="1" i="1" dirty="0" err="1" smtClean="0">
                <a:latin typeface="Times New Roman" pitchFamily="18" charset="0"/>
              </a:rPr>
              <a:t>ownedBy</a:t>
            </a:r>
            <a:r>
              <a:rPr lang="en-US" altLang="zh-CN" b="1" i="1" dirty="0" smtClean="0">
                <a:latin typeface="Times New Roman" pitchFamily="18" charset="0"/>
              </a:rPr>
              <a:t>  </a:t>
            </a:r>
            <a:r>
              <a:rPr lang="en-US" altLang="zh-CN" b="1" i="1" dirty="0">
                <a:latin typeface="Times New Roman" pitchFamily="18" charset="0"/>
              </a:rPr>
              <a:t>inverse Studio::owns;</a:t>
            </a:r>
          </a:p>
          <a:p>
            <a:pPr eaLnBrk="1" hangingPunct="1"/>
            <a:r>
              <a:rPr lang="en-US" altLang="zh-CN" b="1" i="1" dirty="0">
                <a:latin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blinds(horizontal)">
                                      <p:cBhvr>
                                        <p:cTn id="7" dur="500"/>
                                        <p:tgtEl>
                                          <p:spTgt spid="430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3013"/>
                                        </p:tgtEl>
                                        <p:attrNameLst>
                                          <p:attrName>style.visibility</p:attrName>
                                        </p:attrNameLst>
                                      </p:cBhvr>
                                      <p:to>
                                        <p:strVal val="visible"/>
                                      </p:to>
                                    </p:set>
                                    <p:anim calcmode="lin" valueType="num">
                                      <p:cBhvr additive="base">
                                        <p:cTn id="12" dur="500" fill="hold"/>
                                        <p:tgtEl>
                                          <p:spTgt spid="43013"/>
                                        </p:tgtEl>
                                        <p:attrNameLst>
                                          <p:attrName>ppt_x</p:attrName>
                                        </p:attrNameLst>
                                      </p:cBhvr>
                                      <p:tavLst>
                                        <p:tav tm="0">
                                          <p:val>
                                            <p:strVal val="0-#ppt_w/2"/>
                                          </p:val>
                                        </p:tav>
                                        <p:tav tm="100000">
                                          <p:val>
                                            <p:strVal val="#ppt_x"/>
                                          </p:val>
                                        </p:tav>
                                      </p:tavLst>
                                    </p:anim>
                                    <p:anim calcmode="lin" valueType="num">
                                      <p:cBhvr additive="base">
                                        <p:cTn id="13" dur="500" fill="hold"/>
                                        <p:tgtEl>
                                          <p:spTgt spid="4301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3014"/>
                                        </p:tgtEl>
                                        <p:attrNameLst>
                                          <p:attrName>style.visibility</p:attrName>
                                        </p:attrNameLst>
                                      </p:cBhvr>
                                      <p:to>
                                        <p:strVal val="visible"/>
                                      </p:to>
                                    </p:set>
                                    <p:anim calcmode="lin" valueType="num">
                                      <p:cBhvr additive="base">
                                        <p:cTn id="18" dur="500" fill="hold"/>
                                        <p:tgtEl>
                                          <p:spTgt spid="43014"/>
                                        </p:tgtEl>
                                        <p:attrNameLst>
                                          <p:attrName>ppt_x</p:attrName>
                                        </p:attrNameLst>
                                      </p:cBhvr>
                                      <p:tavLst>
                                        <p:tav tm="0">
                                          <p:val>
                                            <p:strVal val="0-#ppt_w/2"/>
                                          </p:val>
                                        </p:tav>
                                        <p:tav tm="100000">
                                          <p:val>
                                            <p:strVal val="#ppt_x"/>
                                          </p:val>
                                        </p:tav>
                                      </p:tavLst>
                                    </p:anim>
                                    <p:anim calcmode="lin" valueType="num">
                                      <p:cBhvr additive="base">
                                        <p:cTn id="19" dur="500" fill="hold"/>
                                        <p:tgtEl>
                                          <p:spTgt spid="43014"/>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43016"/>
                                        </p:tgtEl>
                                        <p:attrNameLst>
                                          <p:attrName>style.visibility</p:attrName>
                                        </p:attrNameLst>
                                      </p:cBhvr>
                                      <p:to>
                                        <p:strVal val="visible"/>
                                      </p:to>
                                    </p:set>
                                    <p:anim calcmode="lin" valueType="num">
                                      <p:cBhvr additive="base">
                                        <p:cTn id="24" dur="500" fill="hold"/>
                                        <p:tgtEl>
                                          <p:spTgt spid="43016"/>
                                        </p:tgtEl>
                                        <p:attrNameLst>
                                          <p:attrName>ppt_x</p:attrName>
                                        </p:attrNameLst>
                                      </p:cBhvr>
                                      <p:tavLst>
                                        <p:tav tm="0">
                                          <p:val>
                                            <p:strVal val="0-#ppt_w/2"/>
                                          </p:val>
                                        </p:tav>
                                        <p:tav tm="100000">
                                          <p:val>
                                            <p:strVal val="#ppt_x"/>
                                          </p:val>
                                        </p:tav>
                                      </p:tavLst>
                                    </p:anim>
                                    <p:anim calcmode="lin" valueType="num">
                                      <p:cBhvr additive="base">
                                        <p:cTn id="25" dur="500" fill="hold"/>
                                        <p:tgtEl>
                                          <p:spTgt spid="43016"/>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500"/>
                            </p:stCondLst>
                            <p:childTnLst>
                              <p:par>
                                <p:cTn id="27" presetID="1" presetClass="entr" presetSubtype="0" fill="hold" nodeType="afterEffect">
                                  <p:stCondLst>
                                    <p:cond delay="0"/>
                                  </p:stCondLst>
                                  <p:childTnLst>
                                    <p:set>
                                      <p:cBhvr>
                                        <p:cTn id="28" dur="1" fill="hold">
                                          <p:stCondLst>
                                            <p:cond delay="499"/>
                                          </p:stCondLst>
                                        </p:cTn>
                                        <p:tgtEl>
                                          <p:spTgt spid="430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autoUpdateAnimBg="0"/>
      <p:bldP spid="43013" grpId="0" autoUpdateAnimBg="0"/>
      <p:bldP spid="43014" grpId="0" autoUpdateAnimBg="0"/>
      <p:bldP spid="43016"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504743C1-C58C-435F-B1F8-45ADBAE06E6C}" type="slidenum">
              <a:rPr kumimoji="0" lang="en-US" altLang="zh-CN" sz="1400" smtClean="0"/>
              <a:pPr eaLnBrk="1" hangingPunct="1"/>
              <a:t>26</a:t>
            </a:fld>
            <a:endParaRPr kumimoji="0" lang="en-US" altLang="zh-CN" sz="1400" smtClean="0"/>
          </a:p>
        </p:txBody>
      </p:sp>
      <p:sp>
        <p:nvSpPr>
          <p:cNvPr id="46082" name="Rectangle 2"/>
          <p:cNvSpPr>
            <a:spLocks noChangeArrowheads="1"/>
          </p:cNvSpPr>
          <p:nvPr/>
        </p:nvSpPr>
        <p:spPr bwMode="auto">
          <a:xfrm>
            <a:off x="1020763" y="908050"/>
            <a:ext cx="6248400" cy="578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70000"/>
              </a:lnSpc>
              <a:spcBef>
                <a:spcPct val="20000"/>
              </a:spcBef>
              <a:buClr>
                <a:schemeClr val="folHlink"/>
              </a:buClr>
              <a:buFont typeface="Wingdings" pitchFamily="2" charset="2"/>
              <a:buChar char="§"/>
            </a:pPr>
            <a:r>
              <a:rPr lang="en-US" altLang="zh-CN" b="1" i="1">
                <a:latin typeface="Times New Roman" pitchFamily="18" charset="0"/>
              </a:rPr>
              <a:t>interface Movie{</a:t>
            </a:r>
          </a:p>
          <a:p>
            <a:pPr marL="742950" lvl="1" indent="-285750">
              <a:lnSpc>
                <a:spcPct val="70000"/>
              </a:lnSpc>
              <a:spcBef>
                <a:spcPct val="20000"/>
              </a:spcBef>
              <a:buClr>
                <a:srgbClr val="ECB51A"/>
              </a:buClr>
              <a:buFont typeface="Wingdings" pitchFamily="2" charset="2"/>
              <a:buNone/>
            </a:pPr>
            <a:r>
              <a:rPr lang="en-US" altLang="zh-CN" b="1" i="1">
                <a:latin typeface="Times New Roman" pitchFamily="18" charset="0"/>
              </a:rPr>
              <a:t>	……</a:t>
            </a:r>
          </a:p>
          <a:p>
            <a:pPr marL="742950" lvl="1" indent="-285750">
              <a:lnSpc>
                <a:spcPct val="70000"/>
              </a:lnSpc>
              <a:spcBef>
                <a:spcPct val="20000"/>
              </a:spcBef>
              <a:buClr>
                <a:srgbClr val="ECB51A"/>
              </a:buClr>
              <a:buFont typeface="Wingdings" pitchFamily="2" charset="2"/>
              <a:buNone/>
            </a:pPr>
            <a:r>
              <a:rPr lang="en-US" altLang="zh-CN" b="1" i="1">
                <a:latin typeface="Times New Roman" pitchFamily="18" charset="0"/>
              </a:rPr>
              <a:t>	relationship Set&lt;Star&gt; stars</a:t>
            </a:r>
          </a:p>
          <a:p>
            <a:pPr marL="742950" lvl="1" indent="-285750">
              <a:lnSpc>
                <a:spcPct val="70000"/>
              </a:lnSpc>
              <a:spcBef>
                <a:spcPct val="20000"/>
              </a:spcBef>
              <a:buClr>
                <a:srgbClr val="ECB51A"/>
              </a:buClr>
              <a:buFont typeface="Wingdings" pitchFamily="2" charset="2"/>
              <a:buNone/>
            </a:pPr>
            <a:r>
              <a:rPr lang="en-US" altLang="zh-CN" b="1" i="1">
                <a:latin typeface="Times New Roman" pitchFamily="18" charset="0"/>
              </a:rPr>
              <a:t>			inverse Star::staredIn;</a:t>
            </a:r>
          </a:p>
          <a:p>
            <a:pPr marL="742950" lvl="1" indent="-285750">
              <a:lnSpc>
                <a:spcPct val="70000"/>
              </a:lnSpc>
              <a:spcBef>
                <a:spcPct val="20000"/>
              </a:spcBef>
              <a:buClr>
                <a:srgbClr val="ECB51A"/>
              </a:buClr>
              <a:buFont typeface="Wingdings" pitchFamily="2" charset="2"/>
              <a:buNone/>
            </a:pPr>
            <a:r>
              <a:rPr lang="en-US" altLang="zh-CN" b="1" i="1">
                <a:latin typeface="Times New Roman" pitchFamily="18" charset="0"/>
              </a:rPr>
              <a:t>	relationship Studio ownedBy</a:t>
            </a:r>
          </a:p>
          <a:p>
            <a:pPr marL="742950" lvl="1" indent="-285750">
              <a:lnSpc>
                <a:spcPct val="70000"/>
              </a:lnSpc>
              <a:spcBef>
                <a:spcPct val="20000"/>
              </a:spcBef>
              <a:buClr>
                <a:srgbClr val="ECB51A"/>
              </a:buClr>
              <a:buFont typeface="Wingdings" pitchFamily="2" charset="2"/>
              <a:buNone/>
            </a:pPr>
            <a:r>
              <a:rPr lang="en-US" altLang="zh-CN" b="1" i="1">
                <a:latin typeface="Times New Roman" pitchFamily="18" charset="0"/>
              </a:rPr>
              <a:t>			inverse Studio::owns;</a:t>
            </a:r>
          </a:p>
          <a:p>
            <a:pPr marL="742950" lvl="1" indent="-285750">
              <a:lnSpc>
                <a:spcPct val="70000"/>
              </a:lnSpc>
              <a:spcBef>
                <a:spcPct val="20000"/>
              </a:spcBef>
              <a:buClr>
                <a:srgbClr val="ECB51A"/>
              </a:buClr>
              <a:buFont typeface="Wingdings" pitchFamily="2" charset="2"/>
              <a:buNone/>
            </a:pPr>
            <a:r>
              <a:rPr lang="en-US" altLang="zh-CN" b="1" i="1">
                <a:latin typeface="Times New Roman" pitchFamily="18" charset="0"/>
              </a:rPr>
              <a:t>	}</a:t>
            </a:r>
          </a:p>
          <a:p>
            <a:pPr marL="342900" indent="-342900">
              <a:lnSpc>
                <a:spcPct val="70000"/>
              </a:lnSpc>
              <a:spcBef>
                <a:spcPct val="20000"/>
              </a:spcBef>
              <a:buClr>
                <a:schemeClr val="folHlink"/>
              </a:buClr>
              <a:buFont typeface="Wingdings" pitchFamily="2" charset="2"/>
              <a:buChar char="§"/>
            </a:pPr>
            <a:r>
              <a:rPr lang="en-US" altLang="zh-CN" b="1" i="1">
                <a:latin typeface="Times New Roman" pitchFamily="18" charset="0"/>
              </a:rPr>
              <a:t>interface Star{</a:t>
            </a:r>
          </a:p>
          <a:p>
            <a:pPr marL="742950" lvl="1" indent="-285750">
              <a:lnSpc>
                <a:spcPct val="70000"/>
              </a:lnSpc>
              <a:spcBef>
                <a:spcPct val="20000"/>
              </a:spcBef>
              <a:buClr>
                <a:srgbClr val="ECB51A"/>
              </a:buClr>
              <a:buFont typeface="Wingdings" pitchFamily="2" charset="2"/>
              <a:buNone/>
            </a:pPr>
            <a:r>
              <a:rPr lang="en-US" altLang="zh-CN" b="1" i="1">
                <a:latin typeface="Times New Roman" pitchFamily="18" charset="0"/>
              </a:rPr>
              <a:t>	……</a:t>
            </a:r>
          </a:p>
          <a:p>
            <a:pPr marL="742950" lvl="1" indent="-285750">
              <a:lnSpc>
                <a:spcPct val="70000"/>
              </a:lnSpc>
              <a:spcBef>
                <a:spcPct val="20000"/>
              </a:spcBef>
              <a:buClr>
                <a:srgbClr val="ECB51A"/>
              </a:buClr>
              <a:buFont typeface="Wingdings" pitchFamily="2" charset="2"/>
              <a:buNone/>
            </a:pPr>
            <a:r>
              <a:rPr lang="en-US" altLang="zh-CN" b="1" i="1">
                <a:latin typeface="Times New Roman" pitchFamily="18" charset="0"/>
              </a:rPr>
              <a:t>	relationship Set&lt;Movie&gt; staredIn</a:t>
            </a:r>
          </a:p>
          <a:p>
            <a:pPr marL="742950" lvl="1" indent="-285750">
              <a:lnSpc>
                <a:spcPct val="70000"/>
              </a:lnSpc>
              <a:spcBef>
                <a:spcPct val="20000"/>
              </a:spcBef>
              <a:buClr>
                <a:srgbClr val="ECB51A"/>
              </a:buClr>
              <a:buFont typeface="Wingdings" pitchFamily="2" charset="2"/>
              <a:buNone/>
            </a:pPr>
            <a:r>
              <a:rPr lang="en-US" altLang="zh-CN" b="1" i="1">
                <a:latin typeface="Times New Roman" pitchFamily="18" charset="0"/>
              </a:rPr>
              <a:t>			inverse Movie::stars; </a:t>
            </a:r>
          </a:p>
          <a:p>
            <a:pPr marL="742950" lvl="1" indent="-285750">
              <a:lnSpc>
                <a:spcPct val="70000"/>
              </a:lnSpc>
              <a:spcBef>
                <a:spcPct val="20000"/>
              </a:spcBef>
              <a:buClr>
                <a:srgbClr val="ECB51A"/>
              </a:buClr>
              <a:buFont typeface="Wingdings" pitchFamily="2" charset="2"/>
              <a:buNone/>
            </a:pPr>
            <a:r>
              <a:rPr lang="en-US" altLang="zh-CN" b="1" i="1">
                <a:latin typeface="Times New Roman" pitchFamily="18" charset="0"/>
              </a:rPr>
              <a:t>	}</a:t>
            </a:r>
          </a:p>
          <a:p>
            <a:pPr marL="342900" indent="-342900">
              <a:lnSpc>
                <a:spcPct val="70000"/>
              </a:lnSpc>
              <a:spcBef>
                <a:spcPct val="20000"/>
              </a:spcBef>
              <a:buClr>
                <a:schemeClr val="folHlink"/>
              </a:buClr>
              <a:buFont typeface="Wingdings" pitchFamily="2" charset="2"/>
              <a:buChar char="§"/>
            </a:pPr>
            <a:r>
              <a:rPr lang="en-US" altLang="zh-CN" b="1" i="1">
                <a:latin typeface="Times New Roman" pitchFamily="18" charset="0"/>
              </a:rPr>
              <a:t>interface Studio{</a:t>
            </a:r>
          </a:p>
          <a:p>
            <a:pPr marL="742950" lvl="1" indent="-285750">
              <a:lnSpc>
                <a:spcPct val="70000"/>
              </a:lnSpc>
              <a:spcBef>
                <a:spcPct val="20000"/>
              </a:spcBef>
              <a:buClr>
                <a:srgbClr val="ECB51A"/>
              </a:buClr>
              <a:buFont typeface="Wingdings" pitchFamily="2" charset="2"/>
              <a:buNone/>
            </a:pPr>
            <a:r>
              <a:rPr lang="en-US" altLang="zh-CN" b="1" i="1">
                <a:latin typeface="Times New Roman" pitchFamily="18" charset="0"/>
              </a:rPr>
              <a:t>	……</a:t>
            </a:r>
          </a:p>
          <a:p>
            <a:pPr marL="742950" lvl="1" indent="-285750">
              <a:lnSpc>
                <a:spcPct val="70000"/>
              </a:lnSpc>
              <a:spcBef>
                <a:spcPct val="20000"/>
              </a:spcBef>
              <a:buClr>
                <a:srgbClr val="ECB51A"/>
              </a:buClr>
              <a:buFont typeface="Wingdings" pitchFamily="2" charset="2"/>
              <a:buNone/>
            </a:pPr>
            <a:r>
              <a:rPr lang="en-US" altLang="zh-CN" b="1" i="1">
                <a:latin typeface="Times New Roman" pitchFamily="18" charset="0"/>
              </a:rPr>
              <a:t>	relationship Set&lt;Movie&gt; owns</a:t>
            </a:r>
          </a:p>
          <a:p>
            <a:pPr marL="742950" lvl="1" indent="-285750">
              <a:lnSpc>
                <a:spcPct val="70000"/>
              </a:lnSpc>
              <a:spcBef>
                <a:spcPct val="20000"/>
              </a:spcBef>
              <a:buClr>
                <a:srgbClr val="ECB51A"/>
              </a:buClr>
              <a:buFont typeface="Wingdings" pitchFamily="2" charset="2"/>
              <a:buNone/>
            </a:pPr>
            <a:r>
              <a:rPr lang="en-US" altLang="zh-CN" b="1" i="1">
                <a:latin typeface="Times New Roman" pitchFamily="18" charset="0"/>
              </a:rPr>
              <a:t>			inverse Movie::ownedBy; </a:t>
            </a:r>
          </a:p>
          <a:p>
            <a:pPr marL="742950" lvl="1" indent="-285750">
              <a:lnSpc>
                <a:spcPct val="70000"/>
              </a:lnSpc>
              <a:spcBef>
                <a:spcPct val="20000"/>
              </a:spcBef>
              <a:buClr>
                <a:srgbClr val="ECB51A"/>
              </a:buClr>
              <a:buFont typeface="Wingdings" pitchFamily="2" charset="2"/>
              <a:buNone/>
            </a:pPr>
            <a:r>
              <a:rPr lang="en-US" altLang="zh-CN" b="1" i="1">
                <a:latin typeface="Times New Roman" pitchFamily="18" charset="0"/>
              </a:rPr>
              <a:t>	} </a:t>
            </a:r>
          </a:p>
        </p:txBody>
      </p:sp>
      <p:grpSp>
        <p:nvGrpSpPr>
          <p:cNvPr id="46083" name="Group 3"/>
          <p:cNvGrpSpPr>
            <a:grpSpLocks/>
          </p:cNvGrpSpPr>
          <p:nvPr/>
        </p:nvGrpSpPr>
        <p:grpSpPr bwMode="auto">
          <a:xfrm>
            <a:off x="5902325" y="1196975"/>
            <a:ext cx="2270125" cy="3159125"/>
            <a:chOff x="3518" y="266"/>
            <a:chExt cx="1430" cy="1990"/>
          </a:xfrm>
        </p:grpSpPr>
        <p:sp>
          <p:nvSpPr>
            <p:cNvPr id="28683" name="Arc 4"/>
            <p:cNvSpPr>
              <a:spLocks/>
            </p:cNvSpPr>
            <p:nvPr/>
          </p:nvSpPr>
          <p:spPr bwMode="auto">
            <a:xfrm>
              <a:off x="3518" y="576"/>
              <a:ext cx="1430" cy="1680"/>
            </a:xfrm>
            <a:custGeom>
              <a:avLst/>
              <a:gdLst>
                <a:gd name="T0" fmla="*/ 0 w 24745"/>
                <a:gd name="T1" fmla="*/ 0 h 42638"/>
                <a:gd name="T2" fmla="*/ 27 w 24745"/>
                <a:gd name="T3" fmla="*/ 66 h 42638"/>
                <a:gd name="T4" fmla="*/ 11 w 24745"/>
                <a:gd name="T5" fmla="*/ 34 h 42638"/>
                <a:gd name="T6" fmla="*/ 0 60000 65536"/>
                <a:gd name="T7" fmla="*/ 0 60000 65536"/>
                <a:gd name="T8" fmla="*/ 0 60000 65536"/>
              </a:gdLst>
              <a:ahLst/>
              <a:cxnLst>
                <a:cxn ang="T6">
                  <a:pos x="T0" y="T1"/>
                </a:cxn>
                <a:cxn ang="T7">
                  <a:pos x="T2" y="T3"/>
                </a:cxn>
                <a:cxn ang="T8">
                  <a:pos x="T4" y="T5"/>
                </a:cxn>
              </a:cxnLst>
              <a:rect l="0" t="0" r="r" b="b"/>
              <a:pathLst>
                <a:path w="24745" h="42638" fill="none" extrusionOk="0">
                  <a:moveTo>
                    <a:pt x="0" y="230"/>
                  </a:moveTo>
                  <a:cubicBezTo>
                    <a:pt x="1041" y="76"/>
                    <a:pt x="2092" y="0"/>
                    <a:pt x="3145" y="0"/>
                  </a:cubicBezTo>
                  <a:cubicBezTo>
                    <a:pt x="15074" y="0"/>
                    <a:pt x="24745" y="9670"/>
                    <a:pt x="24745" y="21600"/>
                  </a:cubicBezTo>
                  <a:cubicBezTo>
                    <a:pt x="24745" y="31643"/>
                    <a:pt x="17822" y="40361"/>
                    <a:pt x="8040" y="42637"/>
                  </a:cubicBezTo>
                </a:path>
                <a:path w="24745" h="42638" stroke="0" extrusionOk="0">
                  <a:moveTo>
                    <a:pt x="0" y="230"/>
                  </a:moveTo>
                  <a:cubicBezTo>
                    <a:pt x="1041" y="76"/>
                    <a:pt x="2092" y="0"/>
                    <a:pt x="3145" y="0"/>
                  </a:cubicBezTo>
                  <a:cubicBezTo>
                    <a:pt x="15074" y="0"/>
                    <a:pt x="24745" y="9670"/>
                    <a:pt x="24745" y="21600"/>
                  </a:cubicBezTo>
                  <a:cubicBezTo>
                    <a:pt x="24745" y="31643"/>
                    <a:pt x="17822" y="40361"/>
                    <a:pt x="8040" y="42637"/>
                  </a:cubicBezTo>
                  <a:lnTo>
                    <a:pt x="3145" y="21600"/>
                  </a:lnTo>
                  <a:lnTo>
                    <a:pt x="0" y="23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4" name="Text Box 5"/>
            <p:cNvSpPr txBox="1">
              <a:spLocks noChangeArrowheads="1"/>
            </p:cNvSpPr>
            <p:nvPr/>
          </p:nvSpPr>
          <p:spPr bwMode="auto">
            <a:xfrm>
              <a:off x="3686" y="266"/>
              <a:ext cx="261"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b="1">
                  <a:latin typeface="Arial" charset="0"/>
                </a:rPr>
                <a:t>N</a:t>
              </a:r>
            </a:p>
          </p:txBody>
        </p:sp>
        <p:sp>
          <p:nvSpPr>
            <p:cNvPr id="28685" name="Text Box 6"/>
            <p:cNvSpPr txBox="1">
              <a:spLocks noChangeArrowheads="1"/>
            </p:cNvSpPr>
            <p:nvPr/>
          </p:nvSpPr>
          <p:spPr bwMode="auto">
            <a:xfrm>
              <a:off x="3921" y="1920"/>
              <a:ext cx="261"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b="1">
                  <a:latin typeface="Arial" charset="0"/>
                </a:rPr>
                <a:t>N</a:t>
              </a:r>
            </a:p>
          </p:txBody>
        </p:sp>
      </p:grpSp>
      <p:grpSp>
        <p:nvGrpSpPr>
          <p:cNvPr id="46087" name="Group 7"/>
          <p:cNvGrpSpPr>
            <a:grpSpLocks/>
          </p:cNvGrpSpPr>
          <p:nvPr/>
        </p:nvGrpSpPr>
        <p:grpSpPr bwMode="auto">
          <a:xfrm>
            <a:off x="5902325" y="2420938"/>
            <a:ext cx="2270125" cy="3705225"/>
            <a:chOff x="3505" y="1152"/>
            <a:chExt cx="1430" cy="2334"/>
          </a:xfrm>
        </p:grpSpPr>
        <p:sp>
          <p:nvSpPr>
            <p:cNvPr id="28680" name="Arc 8"/>
            <p:cNvSpPr>
              <a:spLocks/>
            </p:cNvSpPr>
            <p:nvPr/>
          </p:nvSpPr>
          <p:spPr bwMode="auto">
            <a:xfrm>
              <a:off x="3505" y="1152"/>
              <a:ext cx="1430" cy="2334"/>
            </a:xfrm>
            <a:custGeom>
              <a:avLst/>
              <a:gdLst>
                <a:gd name="T0" fmla="*/ 0 w 24745"/>
                <a:gd name="T1" fmla="*/ 1 h 43189"/>
                <a:gd name="T2" fmla="*/ 13 w 24745"/>
                <a:gd name="T3" fmla="*/ 126 h 43189"/>
                <a:gd name="T4" fmla="*/ 11 w 24745"/>
                <a:gd name="T5" fmla="*/ 63 h 43189"/>
                <a:gd name="T6" fmla="*/ 0 60000 65536"/>
                <a:gd name="T7" fmla="*/ 0 60000 65536"/>
                <a:gd name="T8" fmla="*/ 0 60000 65536"/>
              </a:gdLst>
              <a:ahLst/>
              <a:cxnLst>
                <a:cxn ang="T6">
                  <a:pos x="T0" y="T1"/>
                </a:cxn>
                <a:cxn ang="T7">
                  <a:pos x="T2" y="T3"/>
                </a:cxn>
                <a:cxn ang="T8">
                  <a:pos x="T4" y="T5"/>
                </a:cxn>
              </a:cxnLst>
              <a:rect l="0" t="0" r="r" b="b"/>
              <a:pathLst>
                <a:path w="24745" h="43189" fill="none" extrusionOk="0">
                  <a:moveTo>
                    <a:pt x="0" y="230"/>
                  </a:moveTo>
                  <a:cubicBezTo>
                    <a:pt x="1041" y="76"/>
                    <a:pt x="2092" y="0"/>
                    <a:pt x="3145" y="0"/>
                  </a:cubicBezTo>
                  <a:cubicBezTo>
                    <a:pt x="15074" y="0"/>
                    <a:pt x="24745" y="9670"/>
                    <a:pt x="24745" y="21600"/>
                  </a:cubicBezTo>
                  <a:cubicBezTo>
                    <a:pt x="24745" y="33266"/>
                    <a:pt x="15480" y="42825"/>
                    <a:pt x="3819" y="43189"/>
                  </a:cubicBezTo>
                </a:path>
                <a:path w="24745" h="43189" stroke="0" extrusionOk="0">
                  <a:moveTo>
                    <a:pt x="0" y="230"/>
                  </a:moveTo>
                  <a:cubicBezTo>
                    <a:pt x="1041" y="76"/>
                    <a:pt x="2092" y="0"/>
                    <a:pt x="3145" y="0"/>
                  </a:cubicBezTo>
                  <a:cubicBezTo>
                    <a:pt x="15074" y="0"/>
                    <a:pt x="24745" y="9670"/>
                    <a:pt x="24745" y="21600"/>
                  </a:cubicBezTo>
                  <a:cubicBezTo>
                    <a:pt x="24745" y="33266"/>
                    <a:pt x="15480" y="42825"/>
                    <a:pt x="3819" y="43189"/>
                  </a:cubicBezTo>
                  <a:lnTo>
                    <a:pt x="3145" y="21600"/>
                  </a:lnTo>
                  <a:lnTo>
                    <a:pt x="0" y="230"/>
                  </a:lnTo>
                  <a:close/>
                </a:path>
              </a:pathLst>
            </a:cu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1" name="Text Box 9"/>
            <p:cNvSpPr txBox="1">
              <a:spLocks noChangeArrowheads="1"/>
            </p:cNvSpPr>
            <p:nvPr/>
          </p:nvSpPr>
          <p:spPr bwMode="auto">
            <a:xfrm>
              <a:off x="3600" y="1152"/>
              <a:ext cx="261" cy="294"/>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b="1">
                  <a:latin typeface="Arial" charset="0"/>
                </a:rPr>
                <a:t>N</a:t>
              </a:r>
            </a:p>
          </p:txBody>
        </p:sp>
        <p:sp>
          <p:nvSpPr>
            <p:cNvPr id="28682" name="Text Box 10"/>
            <p:cNvSpPr txBox="1">
              <a:spLocks noChangeArrowheads="1"/>
            </p:cNvSpPr>
            <p:nvPr/>
          </p:nvSpPr>
          <p:spPr bwMode="auto">
            <a:xfrm>
              <a:off x="3696" y="3168"/>
              <a:ext cx="229" cy="294"/>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b="1">
                  <a:latin typeface="Arial" charset="0"/>
                </a:rPr>
                <a:t>1</a:t>
              </a:r>
            </a:p>
          </p:txBody>
        </p:sp>
      </p:grpSp>
      <p:pic>
        <p:nvPicPr>
          <p:cNvPr id="46093" name="Picture 13"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9" name="Rectangle 15"/>
          <p:cNvSpPr>
            <a:spLocks noGrp="1" noChangeArrowheads="1"/>
          </p:cNvSpPr>
          <p:nvPr>
            <p:ph type="title" idx="4294967295"/>
          </p:nvPr>
        </p:nvSpPr>
        <p:spPr>
          <a:xfrm>
            <a:off x="763200" y="75600"/>
            <a:ext cx="7793037" cy="685800"/>
          </a:xfrm>
        </p:spPr>
        <p:txBody>
          <a:bodyPr/>
          <a:lstStyle/>
          <a:p>
            <a:pPr eaLnBrk="1" hangingPunct="1"/>
            <a:r>
              <a:rPr lang="en-US" altLang="zh-CN" sz="4000" dirty="0" smtClean="0">
                <a:latin typeface="Arial Narrow" pitchFamily="34" charset="0"/>
              </a:rPr>
              <a:t>Multiplicity </a:t>
            </a:r>
            <a:r>
              <a:rPr lang="en-US" altLang="zh-CN" dirty="0" smtClean="0">
                <a:latin typeface="Arial Narrow" pitchFamily="34" charset="0"/>
              </a:rPr>
              <a:t>(cont.)</a:t>
            </a:r>
            <a:r>
              <a:rPr lang="en-US" altLang="zh-CN" sz="2000" dirty="0" smtClean="0">
                <a:latin typeface="Arial Narrow" pitchFamily="34" charset="0"/>
              </a:rPr>
              <a:t>P16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082">
                                            <p:txEl>
                                              <p:pRg st="0" end="0"/>
                                            </p:txEl>
                                          </p:spTgt>
                                        </p:tgtEl>
                                        <p:attrNameLst>
                                          <p:attrName>style.visibility</p:attrName>
                                        </p:attrNameLst>
                                      </p:cBhvr>
                                      <p:to>
                                        <p:strVal val="visible"/>
                                      </p:to>
                                    </p:set>
                                    <p:animEffect transition="in" filter="dissolve">
                                      <p:cBhvr>
                                        <p:cTn id="7" dur="500"/>
                                        <p:tgtEl>
                                          <p:spTgt spid="46082">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6082">
                                            <p:txEl>
                                              <p:pRg st="1" end="1"/>
                                            </p:txEl>
                                          </p:spTgt>
                                        </p:tgtEl>
                                        <p:attrNameLst>
                                          <p:attrName>style.visibility</p:attrName>
                                        </p:attrNameLst>
                                      </p:cBhvr>
                                      <p:to>
                                        <p:strVal val="visible"/>
                                      </p:to>
                                    </p:set>
                                    <p:animEffect transition="in" filter="dissolve">
                                      <p:cBhvr>
                                        <p:cTn id="10" dur="500"/>
                                        <p:tgtEl>
                                          <p:spTgt spid="46082">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6082">
                                            <p:txEl>
                                              <p:pRg st="2" end="2"/>
                                            </p:txEl>
                                          </p:spTgt>
                                        </p:tgtEl>
                                        <p:attrNameLst>
                                          <p:attrName>style.visibility</p:attrName>
                                        </p:attrNameLst>
                                      </p:cBhvr>
                                      <p:to>
                                        <p:strVal val="visible"/>
                                      </p:to>
                                    </p:set>
                                    <p:animEffect transition="in" filter="dissolve">
                                      <p:cBhvr>
                                        <p:cTn id="13" dur="500"/>
                                        <p:tgtEl>
                                          <p:spTgt spid="46082">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6082">
                                            <p:txEl>
                                              <p:pRg st="3" end="3"/>
                                            </p:txEl>
                                          </p:spTgt>
                                        </p:tgtEl>
                                        <p:attrNameLst>
                                          <p:attrName>style.visibility</p:attrName>
                                        </p:attrNameLst>
                                      </p:cBhvr>
                                      <p:to>
                                        <p:strVal val="visible"/>
                                      </p:to>
                                    </p:set>
                                    <p:animEffect transition="in" filter="dissolve">
                                      <p:cBhvr>
                                        <p:cTn id="16" dur="500"/>
                                        <p:tgtEl>
                                          <p:spTgt spid="46082">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6082">
                                            <p:txEl>
                                              <p:pRg st="4" end="4"/>
                                            </p:txEl>
                                          </p:spTgt>
                                        </p:tgtEl>
                                        <p:attrNameLst>
                                          <p:attrName>style.visibility</p:attrName>
                                        </p:attrNameLst>
                                      </p:cBhvr>
                                      <p:to>
                                        <p:strVal val="visible"/>
                                      </p:to>
                                    </p:set>
                                    <p:animEffect transition="in" filter="dissolve">
                                      <p:cBhvr>
                                        <p:cTn id="19" dur="500"/>
                                        <p:tgtEl>
                                          <p:spTgt spid="46082">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46082">
                                            <p:txEl>
                                              <p:pRg st="5" end="5"/>
                                            </p:txEl>
                                          </p:spTgt>
                                        </p:tgtEl>
                                        <p:attrNameLst>
                                          <p:attrName>style.visibility</p:attrName>
                                        </p:attrNameLst>
                                      </p:cBhvr>
                                      <p:to>
                                        <p:strVal val="visible"/>
                                      </p:to>
                                    </p:set>
                                    <p:animEffect transition="in" filter="dissolve">
                                      <p:cBhvr>
                                        <p:cTn id="22" dur="500"/>
                                        <p:tgtEl>
                                          <p:spTgt spid="46082">
                                            <p:txEl>
                                              <p:pRg st="5" end="5"/>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6082">
                                            <p:txEl>
                                              <p:pRg st="6" end="6"/>
                                            </p:txEl>
                                          </p:spTgt>
                                        </p:tgtEl>
                                        <p:attrNameLst>
                                          <p:attrName>style.visibility</p:attrName>
                                        </p:attrNameLst>
                                      </p:cBhvr>
                                      <p:to>
                                        <p:strVal val="visible"/>
                                      </p:to>
                                    </p:set>
                                    <p:animEffect transition="in" filter="dissolve">
                                      <p:cBhvr>
                                        <p:cTn id="25" dur="500"/>
                                        <p:tgtEl>
                                          <p:spTgt spid="46082">
                                            <p:txEl>
                                              <p:pRg st="6" end="6"/>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46082">
                                            <p:txEl>
                                              <p:pRg st="7" end="7"/>
                                            </p:txEl>
                                          </p:spTgt>
                                        </p:tgtEl>
                                        <p:attrNameLst>
                                          <p:attrName>style.visibility</p:attrName>
                                        </p:attrNameLst>
                                      </p:cBhvr>
                                      <p:to>
                                        <p:strVal val="visible"/>
                                      </p:to>
                                    </p:set>
                                    <p:animEffect transition="in" filter="dissolve">
                                      <p:cBhvr>
                                        <p:cTn id="30" dur="500"/>
                                        <p:tgtEl>
                                          <p:spTgt spid="46082">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46082">
                                            <p:txEl>
                                              <p:pRg st="8" end="8"/>
                                            </p:txEl>
                                          </p:spTgt>
                                        </p:tgtEl>
                                        <p:attrNameLst>
                                          <p:attrName>style.visibility</p:attrName>
                                        </p:attrNameLst>
                                      </p:cBhvr>
                                      <p:to>
                                        <p:strVal val="visible"/>
                                      </p:to>
                                    </p:set>
                                    <p:animEffect transition="in" filter="dissolve">
                                      <p:cBhvr>
                                        <p:cTn id="33" dur="500"/>
                                        <p:tgtEl>
                                          <p:spTgt spid="46082">
                                            <p:txEl>
                                              <p:pRg st="8" end="8"/>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46082">
                                            <p:txEl>
                                              <p:pRg st="9" end="9"/>
                                            </p:txEl>
                                          </p:spTgt>
                                        </p:tgtEl>
                                        <p:attrNameLst>
                                          <p:attrName>style.visibility</p:attrName>
                                        </p:attrNameLst>
                                      </p:cBhvr>
                                      <p:to>
                                        <p:strVal val="visible"/>
                                      </p:to>
                                    </p:set>
                                    <p:animEffect transition="in" filter="dissolve">
                                      <p:cBhvr>
                                        <p:cTn id="36" dur="500"/>
                                        <p:tgtEl>
                                          <p:spTgt spid="46082">
                                            <p:txEl>
                                              <p:pRg st="9" end="9"/>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46082">
                                            <p:txEl>
                                              <p:pRg st="10" end="10"/>
                                            </p:txEl>
                                          </p:spTgt>
                                        </p:tgtEl>
                                        <p:attrNameLst>
                                          <p:attrName>style.visibility</p:attrName>
                                        </p:attrNameLst>
                                      </p:cBhvr>
                                      <p:to>
                                        <p:strVal val="visible"/>
                                      </p:to>
                                    </p:set>
                                    <p:animEffect transition="in" filter="dissolve">
                                      <p:cBhvr>
                                        <p:cTn id="39" dur="500"/>
                                        <p:tgtEl>
                                          <p:spTgt spid="46082">
                                            <p:txEl>
                                              <p:pRg st="10" end="10"/>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46082">
                                            <p:txEl>
                                              <p:pRg st="11" end="11"/>
                                            </p:txEl>
                                          </p:spTgt>
                                        </p:tgtEl>
                                        <p:attrNameLst>
                                          <p:attrName>style.visibility</p:attrName>
                                        </p:attrNameLst>
                                      </p:cBhvr>
                                      <p:to>
                                        <p:strVal val="visible"/>
                                      </p:to>
                                    </p:set>
                                    <p:animEffect transition="in" filter="dissolve">
                                      <p:cBhvr>
                                        <p:cTn id="42" dur="500"/>
                                        <p:tgtEl>
                                          <p:spTgt spid="46082">
                                            <p:txEl>
                                              <p:pRg st="11" end="1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6082">
                                            <p:txEl>
                                              <p:pRg st="12" end="12"/>
                                            </p:txEl>
                                          </p:spTgt>
                                        </p:tgtEl>
                                        <p:attrNameLst>
                                          <p:attrName>style.visibility</p:attrName>
                                        </p:attrNameLst>
                                      </p:cBhvr>
                                      <p:to>
                                        <p:strVal val="visible"/>
                                      </p:to>
                                    </p:set>
                                    <p:animEffect transition="in" filter="dissolve">
                                      <p:cBhvr>
                                        <p:cTn id="47" dur="500"/>
                                        <p:tgtEl>
                                          <p:spTgt spid="46082">
                                            <p:txEl>
                                              <p:pRg st="12" end="12"/>
                                            </p:txEl>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46082">
                                            <p:txEl>
                                              <p:pRg st="13" end="13"/>
                                            </p:txEl>
                                          </p:spTgt>
                                        </p:tgtEl>
                                        <p:attrNameLst>
                                          <p:attrName>style.visibility</p:attrName>
                                        </p:attrNameLst>
                                      </p:cBhvr>
                                      <p:to>
                                        <p:strVal val="visible"/>
                                      </p:to>
                                    </p:set>
                                    <p:animEffect transition="in" filter="dissolve">
                                      <p:cBhvr>
                                        <p:cTn id="50" dur="500"/>
                                        <p:tgtEl>
                                          <p:spTgt spid="46082">
                                            <p:txEl>
                                              <p:pRg st="13" end="13"/>
                                            </p:txEl>
                                          </p:spTgt>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46082">
                                            <p:txEl>
                                              <p:pRg st="14" end="14"/>
                                            </p:txEl>
                                          </p:spTgt>
                                        </p:tgtEl>
                                        <p:attrNameLst>
                                          <p:attrName>style.visibility</p:attrName>
                                        </p:attrNameLst>
                                      </p:cBhvr>
                                      <p:to>
                                        <p:strVal val="visible"/>
                                      </p:to>
                                    </p:set>
                                    <p:animEffect transition="in" filter="dissolve">
                                      <p:cBhvr>
                                        <p:cTn id="53" dur="500"/>
                                        <p:tgtEl>
                                          <p:spTgt spid="46082">
                                            <p:txEl>
                                              <p:pRg st="14" end="14"/>
                                            </p:txEl>
                                          </p:spTgt>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46082">
                                            <p:txEl>
                                              <p:pRg st="15" end="15"/>
                                            </p:txEl>
                                          </p:spTgt>
                                        </p:tgtEl>
                                        <p:attrNameLst>
                                          <p:attrName>style.visibility</p:attrName>
                                        </p:attrNameLst>
                                      </p:cBhvr>
                                      <p:to>
                                        <p:strVal val="visible"/>
                                      </p:to>
                                    </p:set>
                                    <p:animEffect transition="in" filter="dissolve">
                                      <p:cBhvr>
                                        <p:cTn id="56" dur="500"/>
                                        <p:tgtEl>
                                          <p:spTgt spid="46082">
                                            <p:txEl>
                                              <p:pRg st="15" end="15"/>
                                            </p:txEl>
                                          </p:spTgt>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46082">
                                            <p:txEl>
                                              <p:pRg st="16" end="16"/>
                                            </p:txEl>
                                          </p:spTgt>
                                        </p:tgtEl>
                                        <p:attrNameLst>
                                          <p:attrName>style.visibility</p:attrName>
                                        </p:attrNameLst>
                                      </p:cBhvr>
                                      <p:to>
                                        <p:strVal val="visible"/>
                                      </p:to>
                                    </p:set>
                                    <p:animEffect transition="in" filter="dissolve">
                                      <p:cBhvr>
                                        <p:cTn id="59" dur="500"/>
                                        <p:tgtEl>
                                          <p:spTgt spid="46082">
                                            <p:txEl>
                                              <p:pRg st="16" end="16"/>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6" presetClass="entr" presetSubtype="42" fill="hold" nodeType="clickEffect">
                                  <p:stCondLst>
                                    <p:cond delay="0"/>
                                  </p:stCondLst>
                                  <p:childTnLst>
                                    <p:set>
                                      <p:cBhvr>
                                        <p:cTn id="63" dur="1" fill="hold">
                                          <p:stCondLst>
                                            <p:cond delay="0"/>
                                          </p:stCondLst>
                                        </p:cTn>
                                        <p:tgtEl>
                                          <p:spTgt spid="46083"/>
                                        </p:tgtEl>
                                        <p:attrNameLst>
                                          <p:attrName>style.visibility</p:attrName>
                                        </p:attrNameLst>
                                      </p:cBhvr>
                                      <p:to>
                                        <p:strVal val="visible"/>
                                      </p:to>
                                    </p:set>
                                    <p:animEffect transition="in" filter="barn(outHorizontal)">
                                      <p:cBhvr>
                                        <p:cTn id="64" dur="500"/>
                                        <p:tgtEl>
                                          <p:spTgt spid="46083"/>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6" presetClass="entr" presetSubtype="42" fill="hold" nodeType="clickEffect">
                                  <p:stCondLst>
                                    <p:cond delay="0"/>
                                  </p:stCondLst>
                                  <p:childTnLst>
                                    <p:set>
                                      <p:cBhvr>
                                        <p:cTn id="68" dur="1" fill="hold">
                                          <p:stCondLst>
                                            <p:cond delay="0"/>
                                          </p:stCondLst>
                                        </p:cTn>
                                        <p:tgtEl>
                                          <p:spTgt spid="46087"/>
                                        </p:tgtEl>
                                        <p:attrNameLst>
                                          <p:attrName>style.visibility</p:attrName>
                                        </p:attrNameLst>
                                      </p:cBhvr>
                                      <p:to>
                                        <p:strVal val="visible"/>
                                      </p:to>
                                    </p:set>
                                    <p:animEffect transition="in" filter="barn(outHorizontal)">
                                      <p:cBhvr>
                                        <p:cTn id="69" dur="500"/>
                                        <p:tgtEl>
                                          <p:spTgt spid="46087"/>
                                        </p:tgtEl>
                                      </p:cBhvr>
                                    </p:animEffect>
                                  </p:childTnLst>
                                </p:cTn>
                              </p:par>
                            </p:childTnLst>
                          </p:cTn>
                        </p:par>
                        <p:par>
                          <p:cTn id="70" fill="hold" nodeType="afterGroup">
                            <p:stCondLst>
                              <p:cond delay="500"/>
                            </p:stCondLst>
                            <p:childTnLst>
                              <p:par>
                                <p:cTn id="71" presetID="1" presetClass="entr" presetSubtype="0" fill="hold" nodeType="afterEffect">
                                  <p:stCondLst>
                                    <p:cond delay="0"/>
                                  </p:stCondLst>
                                  <p:childTnLst>
                                    <p:set>
                                      <p:cBhvr>
                                        <p:cTn id="72" dur="1" fill="hold">
                                          <p:stCondLst>
                                            <p:cond delay="499"/>
                                          </p:stCondLst>
                                        </p:cTn>
                                        <p:tgtEl>
                                          <p:spTgt spid="460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425D67E4-4E34-4C37-A64D-CF75C34C3EDE}" type="slidenum">
              <a:rPr kumimoji="0" lang="en-US" altLang="zh-CN" sz="1400" smtClean="0"/>
              <a:pPr eaLnBrk="1" hangingPunct="1"/>
              <a:t>27</a:t>
            </a:fld>
            <a:endParaRPr kumimoji="0" lang="en-US" altLang="zh-CN" sz="1400" smtClean="0"/>
          </a:p>
        </p:txBody>
      </p:sp>
      <p:sp>
        <p:nvSpPr>
          <p:cNvPr id="29699" name="Rectangle 2"/>
          <p:cNvSpPr>
            <a:spLocks noGrp="1" noChangeArrowheads="1"/>
          </p:cNvSpPr>
          <p:nvPr>
            <p:ph type="title"/>
          </p:nvPr>
        </p:nvSpPr>
        <p:spPr/>
        <p:txBody>
          <a:bodyPr/>
          <a:lstStyle/>
          <a:p>
            <a:pPr eaLnBrk="1" hangingPunct="1"/>
            <a:r>
              <a:rPr lang="en-US" altLang="zh-CN" smtClean="0">
                <a:latin typeface="Arial Narrow" pitchFamily="34" charset="0"/>
              </a:rPr>
              <a:t>Relationships-Example</a:t>
            </a:r>
          </a:p>
        </p:txBody>
      </p:sp>
      <p:sp>
        <p:nvSpPr>
          <p:cNvPr id="29700" name="Text Box 3"/>
          <p:cNvSpPr txBox="1">
            <a:spLocks noChangeArrowheads="1"/>
          </p:cNvSpPr>
          <p:nvPr/>
        </p:nvSpPr>
        <p:spPr bwMode="auto">
          <a:xfrm>
            <a:off x="533400" y="609600"/>
            <a:ext cx="8431213"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b="1" dirty="0">
                <a:latin typeface="Arial Narrow" pitchFamily="34" charset="0"/>
              </a:rPr>
              <a:t>Design a database model for a company to store the following information</a:t>
            </a:r>
            <a:r>
              <a:rPr lang="zh-CN" altLang="en-US" b="1" dirty="0">
                <a:latin typeface="Arial Narrow" pitchFamily="34" charset="0"/>
              </a:rPr>
              <a:t>：</a:t>
            </a:r>
          </a:p>
          <a:p>
            <a:pPr eaLnBrk="1" hangingPunct="1">
              <a:buClr>
                <a:schemeClr val="folHlink"/>
              </a:buClr>
              <a:buFont typeface="Wingdings" pitchFamily="2" charset="2"/>
              <a:buChar char="ü"/>
            </a:pPr>
            <a:r>
              <a:rPr lang="en-US" altLang="zh-CN" b="1" dirty="0">
                <a:latin typeface="Arial Narrow" pitchFamily="34" charset="0"/>
              </a:rPr>
              <a:t>Employees: Number, name, age, address, and the host department for each employee. </a:t>
            </a:r>
          </a:p>
          <a:p>
            <a:pPr eaLnBrk="1" hangingPunct="1">
              <a:buClr>
                <a:schemeClr val="folHlink"/>
              </a:buClr>
              <a:buFont typeface="Wingdings" pitchFamily="2" charset="2"/>
              <a:buChar char="ü"/>
            </a:pPr>
            <a:r>
              <a:rPr lang="en-US" altLang="zh-CN" b="1" dirty="0">
                <a:latin typeface="Arial Narrow" pitchFamily="34" charset="0"/>
              </a:rPr>
              <a:t>Departments : name, employees, manager, and goods.</a:t>
            </a:r>
          </a:p>
          <a:p>
            <a:pPr eaLnBrk="1" hangingPunct="1">
              <a:buClr>
                <a:schemeClr val="folHlink"/>
              </a:buClr>
              <a:buFont typeface="Wingdings" pitchFamily="2" charset="2"/>
              <a:buChar char="ü"/>
            </a:pPr>
            <a:r>
              <a:rPr lang="en-US" altLang="zh-CN" b="1" dirty="0">
                <a:latin typeface="Arial Narrow" pitchFamily="34" charset="0"/>
              </a:rPr>
              <a:t>Goods : name, manufacturer, price, type, number.</a:t>
            </a:r>
          </a:p>
          <a:p>
            <a:pPr eaLnBrk="1" hangingPunct="1">
              <a:buClr>
                <a:schemeClr val="folHlink"/>
              </a:buClr>
              <a:buFont typeface="Wingdings" pitchFamily="2" charset="2"/>
              <a:buChar char="ü"/>
            </a:pPr>
            <a:r>
              <a:rPr lang="en-US" altLang="zh-CN" b="1" dirty="0">
                <a:latin typeface="Arial Narrow" pitchFamily="34" charset="0"/>
              </a:rPr>
              <a:t>Manufacturers: name, address, goods.</a:t>
            </a:r>
          </a:p>
        </p:txBody>
      </p:sp>
      <p:pic>
        <p:nvPicPr>
          <p:cNvPr id="113668"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69" name="Line 5"/>
          <p:cNvSpPr>
            <a:spLocks noChangeShapeType="1"/>
          </p:cNvSpPr>
          <p:nvPr/>
        </p:nvSpPr>
        <p:spPr bwMode="auto">
          <a:xfrm>
            <a:off x="7458397" y="1772816"/>
            <a:ext cx="1362075"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3672" name="Line 8"/>
          <p:cNvSpPr>
            <a:spLocks noChangeShapeType="1"/>
          </p:cNvSpPr>
          <p:nvPr/>
        </p:nvSpPr>
        <p:spPr bwMode="auto">
          <a:xfrm flipV="1">
            <a:off x="3462338" y="2492896"/>
            <a:ext cx="1223962"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3673" name="Line 9"/>
          <p:cNvSpPr>
            <a:spLocks noChangeShapeType="1"/>
          </p:cNvSpPr>
          <p:nvPr/>
        </p:nvSpPr>
        <p:spPr bwMode="auto">
          <a:xfrm>
            <a:off x="4830763" y="2492896"/>
            <a:ext cx="107950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3674" name="Line 10"/>
          <p:cNvSpPr>
            <a:spLocks noChangeShapeType="1"/>
          </p:cNvSpPr>
          <p:nvPr/>
        </p:nvSpPr>
        <p:spPr bwMode="auto">
          <a:xfrm>
            <a:off x="6557963" y="2492896"/>
            <a:ext cx="699293"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13677" name="Group 13"/>
          <p:cNvGrpSpPr>
            <a:grpSpLocks/>
          </p:cNvGrpSpPr>
          <p:nvPr/>
        </p:nvGrpSpPr>
        <p:grpSpPr bwMode="auto">
          <a:xfrm>
            <a:off x="2700614" y="2831976"/>
            <a:ext cx="2735528" cy="381000"/>
            <a:chOff x="1306" y="1344"/>
            <a:chExt cx="1512" cy="240"/>
          </a:xfrm>
        </p:grpSpPr>
        <p:sp>
          <p:nvSpPr>
            <p:cNvPr id="29708" name="Line 11"/>
            <p:cNvSpPr>
              <a:spLocks noChangeShapeType="1"/>
            </p:cNvSpPr>
            <p:nvPr/>
          </p:nvSpPr>
          <p:spPr bwMode="auto">
            <a:xfrm>
              <a:off x="1306" y="1344"/>
              <a:ext cx="849"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09" name="Line 12"/>
            <p:cNvSpPr>
              <a:spLocks noChangeShapeType="1"/>
            </p:cNvSpPr>
            <p:nvPr/>
          </p:nvSpPr>
          <p:spPr bwMode="auto">
            <a:xfrm>
              <a:off x="2388" y="1584"/>
              <a:ext cx="43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13678" name="Line 14"/>
          <p:cNvSpPr>
            <a:spLocks noChangeShapeType="1"/>
          </p:cNvSpPr>
          <p:nvPr/>
        </p:nvSpPr>
        <p:spPr bwMode="auto">
          <a:xfrm>
            <a:off x="3779838" y="2060575"/>
            <a:ext cx="457200" cy="45720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13669"/>
                                        </p:tgtEl>
                                        <p:attrNameLst>
                                          <p:attrName>style.visibility</p:attrName>
                                        </p:attrNameLst>
                                      </p:cBhvr>
                                      <p:to>
                                        <p:strVal val="visible"/>
                                      </p:to>
                                    </p:set>
                                    <p:anim calcmode="lin" valueType="num">
                                      <p:cBhvr>
                                        <p:cTn id="7" dur="500" fill="hold"/>
                                        <p:tgtEl>
                                          <p:spTgt spid="113669"/>
                                        </p:tgtEl>
                                        <p:attrNameLst>
                                          <p:attrName>ppt_x</p:attrName>
                                        </p:attrNameLst>
                                      </p:cBhvr>
                                      <p:tavLst>
                                        <p:tav tm="0">
                                          <p:val>
                                            <p:strVal val="#ppt_x-#ppt_w/2"/>
                                          </p:val>
                                        </p:tav>
                                        <p:tav tm="100000">
                                          <p:val>
                                            <p:strVal val="#ppt_x"/>
                                          </p:val>
                                        </p:tav>
                                      </p:tavLst>
                                    </p:anim>
                                    <p:anim calcmode="lin" valueType="num">
                                      <p:cBhvr>
                                        <p:cTn id="8" dur="500" fill="hold"/>
                                        <p:tgtEl>
                                          <p:spTgt spid="113669"/>
                                        </p:tgtEl>
                                        <p:attrNameLst>
                                          <p:attrName>ppt_y</p:attrName>
                                        </p:attrNameLst>
                                      </p:cBhvr>
                                      <p:tavLst>
                                        <p:tav tm="0">
                                          <p:val>
                                            <p:strVal val="#ppt_y"/>
                                          </p:val>
                                        </p:tav>
                                        <p:tav tm="100000">
                                          <p:val>
                                            <p:strVal val="#ppt_y"/>
                                          </p:val>
                                        </p:tav>
                                      </p:tavLst>
                                    </p:anim>
                                    <p:anim calcmode="lin" valueType="num">
                                      <p:cBhvr>
                                        <p:cTn id="9" dur="500" fill="hold"/>
                                        <p:tgtEl>
                                          <p:spTgt spid="113669"/>
                                        </p:tgtEl>
                                        <p:attrNameLst>
                                          <p:attrName>ppt_w</p:attrName>
                                        </p:attrNameLst>
                                      </p:cBhvr>
                                      <p:tavLst>
                                        <p:tav tm="0">
                                          <p:val>
                                            <p:fltVal val="0"/>
                                          </p:val>
                                        </p:tav>
                                        <p:tav tm="100000">
                                          <p:val>
                                            <p:strVal val="#ppt_w"/>
                                          </p:val>
                                        </p:tav>
                                      </p:tavLst>
                                    </p:anim>
                                    <p:anim calcmode="lin" valueType="num">
                                      <p:cBhvr>
                                        <p:cTn id="10" dur="500" fill="hold"/>
                                        <p:tgtEl>
                                          <p:spTgt spid="113669"/>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13672"/>
                                        </p:tgtEl>
                                        <p:attrNameLst>
                                          <p:attrName>style.visibility</p:attrName>
                                        </p:attrNameLst>
                                      </p:cBhvr>
                                      <p:to>
                                        <p:strVal val="visible"/>
                                      </p:to>
                                    </p:set>
                                    <p:anim calcmode="lin" valueType="num">
                                      <p:cBhvr>
                                        <p:cTn id="15" dur="500" fill="hold"/>
                                        <p:tgtEl>
                                          <p:spTgt spid="113672"/>
                                        </p:tgtEl>
                                        <p:attrNameLst>
                                          <p:attrName>ppt_x</p:attrName>
                                        </p:attrNameLst>
                                      </p:cBhvr>
                                      <p:tavLst>
                                        <p:tav tm="0">
                                          <p:val>
                                            <p:strVal val="#ppt_x-#ppt_w/2"/>
                                          </p:val>
                                        </p:tav>
                                        <p:tav tm="100000">
                                          <p:val>
                                            <p:strVal val="#ppt_x"/>
                                          </p:val>
                                        </p:tav>
                                      </p:tavLst>
                                    </p:anim>
                                    <p:anim calcmode="lin" valueType="num">
                                      <p:cBhvr>
                                        <p:cTn id="16" dur="500" fill="hold"/>
                                        <p:tgtEl>
                                          <p:spTgt spid="113672"/>
                                        </p:tgtEl>
                                        <p:attrNameLst>
                                          <p:attrName>ppt_y</p:attrName>
                                        </p:attrNameLst>
                                      </p:cBhvr>
                                      <p:tavLst>
                                        <p:tav tm="0">
                                          <p:val>
                                            <p:strVal val="#ppt_y"/>
                                          </p:val>
                                        </p:tav>
                                        <p:tav tm="100000">
                                          <p:val>
                                            <p:strVal val="#ppt_y"/>
                                          </p:val>
                                        </p:tav>
                                      </p:tavLst>
                                    </p:anim>
                                    <p:anim calcmode="lin" valueType="num">
                                      <p:cBhvr>
                                        <p:cTn id="17" dur="500" fill="hold"/>
                                        <p:tgtEl>
                                          <p:spTgt spid="113672"/>
                                        </p:tgtEl>
                                        <p:attrNameLst>
                                          <p:attrName>ppt_w</p:attrName>
                                        </p:attrNameLst>
                                      </p:cBhvr>
                                      <p:tavLst>
                                        <p:tav tm="0">
                                          <p:val>
                                            <p:fltVal val="0"/>
                                          </p:val>
                                        </p:tav>
                                        <p:tav tm="100000">
                                          <p:val>
                                            <p:strVal val="#ppt_w"/>
                                          </p:val>
                                        </p:tav>
                                      </p:tavLst>
                                    </p:anim>
                                    <p:anim calcmode="lin" valueType="num">
                                      <p:cBhvr>
                                        <p:cTn id="18" dur="500" fill="hold"/>
                                        <p:tgtEl>
                                          <p:spTgt spid="113672"/>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13673"/>
                                        </p:tgtEl>
                                        <p:attrNameLst>
                                          <p:attrName>style.visibility</p:attrName>
                                        </p:attrNameLst>
                                      </p:cBhvr>
                                      <p:to>
                                        <p:strVal val="visible"/>
                                      </p:to>
                                    </p:set>
                                    <p:anim calcmode="lin" valueType="num">
                                      <p:cBhvr>
                                        <p:cTn id="23" dur="500" fill="hold"/>
                                        <p:tgtEl>
                                          <p:spTgt spid="113673"/>
                                        </p:tgtEl>
                                        <p:attrNameLst>
                                          <p:attrName>ppt_x</p:attrName>
                                        </p:attrNameLst>
                                      </p:cBhvr>
                                      <p:tavLst>
                                        <p:tav tm="0">
                                          <p:val>
                                            <p:strVal val="#ppt_x-#ppt_w/2"/>
                                          </p:val>
                                        </p:tav>
                                        <p:tav tm="100000">
                                          <p:val>
                                            <p:strVal val="#ppt_x"/>
                                          </p:val>
                                        </p:tav>
                                      </p:tavLst>
                                    </p:anim>
                                    <p:anim calcmode="lin" valueType="num">
                                      <p:cBhvr>
                                        <p:cTn id="24" dur="500" fill="hold"/>
                                        <p:tgtEl>
                                          <p:spTgt spid="113673"/>
                                        </p:tgtEl>
                                        <p:attrNameLst>
                                          <p:attrName>ppt_y</p:attrName>
                                        </p:attrNameLst>
                                      </p:cBhvr>
                                      <p:tavLst>
                                        <p:tav tm="0">
                                          <p:val>
                                            <p:strVal val="#ppt_y"/>
                                          </p:val>
                                        </p:tav>
                                        <p:tav tm="100000">
                                          <p:val>
                                            <p:strVal val="#ppt_y"/>
                                          </p:val>
                                        </p:tav>
                                      </p:tavLst>
                                    </p:anim>
                                    <p:anim calcmode="lin" valueType="num">
                                      <p:cBhvr>
                                        <p:cTn id="25" dur="500" fill="hold"/>
                                        <p:tgtEl>
                                          <p:spTgt spid="113673"/>
                                        </p:tgtEl>
                                        <p:attrNameLst>
                                          <p:attrName>ppt_w</p:attrName>
                                        </p:attrNameLst>
                                      </p:cBhvr>
                                      <p:tavLst>
                                        <p:tav tm="0">
                                          <p:val>
                                            <p:fltVal val="0"/>
                                          </p:val>
                                        </p:tav>
                                        <p:tav tm="100000">
                                          <p:val>
                                            <p:strVal val="#ppt_w"/>
                                          </p:val>
                                        </p:tav>
                                      </p:tavLst>
                                    </p:anim>
                                    <p:anim calcmode="lin" valueType="num">
                                      <p:cBhvr>
                                        <p:cTn id="26" dur="500" fill="hold"/>
                                        <p:tgtEl>
                                          <p:spTgt spid="113673"/>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113674"/>
                                        </p:tgtEl>
                                        <p:attrNameLst>
                                          <p:attrName>style.visibility</p:attrName>
                                        </p:attrNameLst>
                                      </p:cBhvr>
                                      <p:to>
                                        <p:strVal val="visible"/>
                                      </p:to>
                                    </p:set>
                                    <p:anim calcmode="lin" valueType="num">
                                      <p:cBhvr>
                                        <p:cTn id="31" dur="500" fill="hold"/>
                                        <p:tgtEl>
                                          <p:spTgt spid="113674"/>
                                        </p:tgtEl>
                                        <p:attrNameLst>
                                          <p:attrName>ppt_x</p:attrName>
                                        </p:attrNameLst>
                                      </p:cBhvr>
                                      <p:tavLst>
                                        <p:tav tm="0">
                                          <p:val>
                                            <p:strVal val="#ppt_x-#ppt_w/2"/>
                                          </p:val>
                                        </p:tav>
                                        <p:tav tm="100000">
                                          <p:val>
                                            <p:strVal val="#ppt_x"/>
                                          </p:val>
                                        </p:tav>
                                      </p:tavLst>
                                    </p:anim>
                                    <p:anim calcmode="lin" valueType="num">
                                      <p:cBhvr>
                                        <p:cTn id="32" dur="500" fill="hold"/>
                                        <p:tgtEl>
                                          <p:spTgt spid="113674"/>
                                        </p:tgtEl>
                                        <p:attrNameLst>
                                          <p:attrName>ppt_y</p:attrName>
                                        </p:attrNameLst>
                                      </p:cBhvr>
                                      <p:tavLst>
                                        <p:tav tm="0">
                                          <p:val>
                                            <p:strVal val="#ppt_y"/>
                                          </p:val>
                                        </p:tav>
                                        <p:tav tm="100000">
                                          <p:val>
                                            <p:strVal val="#ppt_y"/>
                                          </p:val>
                                        </p:tav>
                                      </p:tavLst>
                                    </p:anim>
                                    <p:anim calcmode="lin" valueType="num">
                                      <p:cBhvr>
                                        <p:cTn id="33" dur="500" fill="hold"/>
                                        <p:tgtEl>
                                          <p:spTgt spid="113674"/>
                                        </p:tgtEl>
                                        <p:attrNameLst>
                                          <p:attrName>ppt_w</p:attrName>
                                        </p:attrNameLst>
                                      </p:cBhvr>
                                      <p:tavLst>
                                        <p:tav tm="0">
                                          <p:val>
                                            <p:fltVal val="0"/>
                                          </p:val>
                                        </p:tav>
                                        <p:tav tm="100000">
                                          <p:val>
                                            <p:strVal val="#ppt_w"/>
                                          </p:val>
                                        </p:tav>
                                      </p:tavLst>
                                    </p:anim>
                                    <p:anim calcmode="lin" valueType="num">
                                      <p:cBhvr>
                                        <p:cTn id="34" dur="500" fill="hold"/>
                                        <p:tgtEl>
                                          <p:spTgt spid="113674"/>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nodeType="clickEffect">
                                  <p:stCondLst>
                                    <p:cond delay="0"/>
                                  </p:stCondLst>
                                  <p:childTnLst>
                                    <p:set>
                                      <p:cBhvr>
                                        <p:cTn id="38" dur="1" fill="hold">
                                          <p:stCondLst>
                                            <p:cond delay="0"/>
                                          </p:stCondLst>
                                        </p:cTn>
                                        <p:tgtEl>
                                          <p:spTgt spid="113677"/>
                                        </p:tgtEl>
                                        <p:attrNameLst>
                                          <p:attrName>style.visibility</p:attrName>
                                        </p:attrNameLst>
                                      </p:cBhvr>
                                      <p:to>
                                        <p:strVal val="visible"/>
                                      </p:to>
                                    </p:set>
                                    <p:anim calcmode="lin" valueType="num">
                                      <p:cBhvr>
                                        <p:cTn id="39" dur="500" fill="hold"/>
                                        <p:tgtEl>
                                          <p:spTgt spid="113677"/>
                                        </p:tgtEl>
                                        <p:attrNameLst>
                                          <p:attrName>ppt_x</p:attrName>
                                        </p:attrNameLst>
                                      </p:cBhvr>
                                      <p:tavLst>
                                        <p:tav tm="0">
                                          <p:val>
                                            <p:strVal val="#ppt_x-#ppt_w/2"/>
                                          </p:val>
                                        </p:tav>
                                        <p:tav tm="100000">
                                          <p:val>
                                            <p:strVal val="#ppt_x"/>
                                          </p:val>
                                        </p:tav>
                                      </p:tavLst>
                                    </p:anim>
                                    <p:anim calcmode="lin" valueType="num">
                                      <p:cBhvr>
                                        <p:cTn id="40" dur="500" fill="hold"/>
                                        <p:tgtEl>
                                          <p:spTgt spid="113677"/>
                                        </p:tgtEl>
                                        <p:attrNameLst>
                                          <p:attrName>ppt_y</p:attrName>
                                        </p:attrNameLst>
                                      </p:cBhvr>
                                      <p:tavLst>
                                        <p:tav tm="0">
                                          <p:val>
                                            <p:strVal val="#ppt_y"/>
                                          </p:val>
                                        </p:tav>
                                        <p:tav tm="100000">
                                          <p:val>
                                            <p:strVal val="#ppt_y"/>
                                          </p:val>
                                        </p:tav>
                                      </p:tavLst>
                                    </p:anim>
                                    <p:anim calcmode="lin" valueType="num">
                                      <p:cBhvr>
                                        <p:cTn id="41" dur="500" fill="hold"/>
                                        <p:tgtEl>
                                          <p:spTgt spid="113677"/>
                                        </p:tgtEl>
                                        <p:attrNameLst>
                                          <p:attrName>ppt_w</p:attrName>
                                        </p:attrNameLst>
                                      </p:cBhvr>
                                      <p:tavLst>
                                        <p:tav tm="0">
                                          <p:val>
                                            <p:fltVal val="0"/>
                                          </p:val>
                                        </p:tav>
                                        <p:tav tm="100000">
                                          <p:val>
                                            <p:strVal val="#ppt_w"/>
                                          </p:val>
                                        </p:tav>
                                      </p:tavLst>
                                    </p:anim>
                                    <p:anim calcmode="lin" valueType="num">
                                      <p:cBhvr>
                                        <p:cTn id="42" dur="500" fill="hold"/>
                                        <p:tgtEl>
                                          <p:spTgt spid="113677"/>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13678"/>
                                        </p:tgtEl>
                                        <p:attrNameLst>
                                          <p:attrName>style.visibility</p:attrName>
                                        </p:attrNameLst>
                                      </p:cBhvr>
                                      <p:to>
                                        <p:strVal val="visible"/>
                                      </p:to>
                                    </p:set>
                                    <p:animEffect transition="in" filter="wipe(up)">
                                      <p:cBhvr>
                                        <p:cTn id="47" dur="500"/>
                                        <p:tgtEl>
                                          <p:spTgt spid="113678"/>
                                        </p:tgtEl>
                                      </p:cBhvr>
                                    </p:animEffect>
                                  </p:childTnLst>
                                </p:cTn>
                              </p:par>
                            </p:childTnLst>
                          </p:cTn>
                        </p:par>
                        <p:par>
                          <p:cTn id="48" fill="hold" nodeType="afterGroup">
                            <p:stCondLst>
                              <p:cond delay="500"/>
                            </p:stCondLst>
                            <p:childTnLst>
                              <p:par>
                                <p:cTn id="49" presetID="1" presetClass="entr" presetSubtype="0" fill="hold" nodeType="afterEffect">
                                  <p:stCondLst>
                                    <p:cond delay="0"/>
                                  </p:stCondLst>
                                  <p:childTnLst>
                                    <p:set>
                                      <p:cBhvr>
                                        <p:cTn id="50" dur="1" fill="hold">
                                          <p:stCondLst>
                                            <p:cond delay="499"/>
                                          </p:stCondLst>
                                        </p:cTn>
                                        <p:tgtEl>
                                          <p:spTgt spid="1136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9" grpId="0" animBg="1"/>
      <p:bldP spid="113672" grpId="0" animBg="1"/>
      <p:bldP spid="113673" grpId="0" animBg="1"/>
      <p:bldP spid="113674" grpId="0" animBg="1"/>
      <p:bldP spid="11367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13838B01-02D2-4930-9947-F3C5A7F07BF1}" type="slidenum">
              <a:rPr kumimoji="0" lang="en-US" altLang="zh-CN" sz="1400" smtClean="0"/>
              <a:pPr eaLnBrk="1" hangingPunct="1"/>
              <a:t>28</a:t>
            </a:fld>
            <a:endParaRPr kumimoji="0" lang="en-US" altLang="zh-CN" sz="1400" smtClean="0"/>
          </a:p>
        </p:txBody>
      </p:sp>
      <p:sp>
        <p:nvSpPr>
          <p:cNvPr id="30723" name="Rectangle 2"/>
          <p:cNvSpPr>
            <a:spLocks noGrp="1" noChangeArrowheads="1"/>
          </p:cNvSpPr>
          <p:nvPr>
            <p:ph type="title"/>
          </p:nvPr>
        </p:nvSpPr>
        <p:spPr/>
        <p:txBody>
          <a:bodyPr/>
          <a:lstStyle/>
          <a:p>
            <a:pPr eaLnBrk="1" hangingPunct="1"/>
            <a:r>
              <a:rPr lang="en-US" altLang="zh-CN" smtClean="0">
                <a:latin typeface="Arial Narrow" pitchFamily="34" charset="0"/>
              </a:rPr>
              <a:t>Relationships (cont.)</a:t>
            </a:r>
          </a:p>
        </p:txBody>
      </p:sp>
      <p:pic>
        <p:nvPicPr>
          <p:cNvPr id="131076"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78" name="Rectangle 6"/>
          <p:cNvSpPr>
            <a:spLocks noChangeArrowheads="1"/>
          </p:cNvSpPr>
          <p:nvPr/>
        </p:nvSpPr>
        <p:spPr bwMode="auto">
          <a:xfrm>
            <a:off x="468313" y="2232025"/>
            <a:ext cx="84963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dirty="0">
                <a:latin typeface="Times New Roman" pitchFamily="18" charset="0"/>
              </a:rPr>
              <a:t>interface Employees {      </a:t>
            </a:r>
          </a:p>
          <a:p>
            <a:r>
              <a:rPr lang="en-US" altLang="zh-CN" b="1" i="1" dirty="0">
                <a:latin typeface="Times New Roman" pitchFamily="18" charset="0"/>
              </a:rPr>
              <a:t>attribute </a:t>
            </a:r>
            <a:r>
              <a:rPr lang="en-US" altLang="zh-CN" b="1" i="1" dirty="0" err="1">
                <a:latin typeface="Times New Roman" pitchFamily="18" charset="0"/>
              </a:rPr>
              <a:t>int</a:t>
            </a:r>
            <a:r>
              <a:rPr lang="en-US" altLang="zh-CN" b="1" i="1" dirty="0">
                <a:latin typeface="Times New Roman" pitchFamily="18" charset="0"/>
              </a:rPr>
              <a:t>	</a:t>
            </a:r>
            <a:r>
              <a:rPr lang="en-US" altLang="zh-CN" b="1" i="1" dirty="0" err="1">
                <a:latin typeface="Times New Roman" pitchFamily="18" charset="0"/>
              </a:rPr>
              <a:t>EmployeesID</a:t>
            </a:r>
            <a:r>
              <a:rPr lang="en-US" altLang="zh-CN" b="1" i="1" dirty="0">
                <a:latin typeface="Times New Roman" pitchFamily="18" charset="0"/>
              </a:rPr>
              <a:t>;		attribute string name;</a:t>
            </a:r>
          </a:p>
          <a:p>
            <a:r>
              <a:rPr lang="en-US" altLang="zh-CN" b="1" i="1" dirty="0">
                <a:latin typeface="Times New Roman" pitchFamily="18" charset="0"/>
              </a:rPr>
              <a:t>attribute </a:t>
            </a:r>
            <a:r>
              <a:rPr lang="en-US" altLang="zh-CN" b="1" i="1" dirty="0" err="1">
                <a:latin typeface="Times New Roman" pitchFamily="18" charset="0"/>
              </a:rPr>
              <a:t>int</a:t>
            </a:r>
            <a:r>
              <a:rPr lang="en-US" altLang="zh-CN" b="1" i="1" dirty="0">
                <a:latin typeface="Times New Roman" pitchFamily="18" charset="0"/>
              </a:rPr>
              <a:t>	age;	attribute string address;</a:t>
            </a:r>
          </a:p>
          <a:p>
            <a:r>
              <a:rPr lang="en-US" altLang="zh-CN" b="1" i="1" dirty="0">
                <a:latin typeface="Times New Roman" pitchFamily="18" charset="0"/>
                <a:ea typeface="黑体" pitchFamily="2" charset="-122"/>
              </a:rPr>
              <a:t>relationship Department </a:t>
            </a:r>
            <a:r>
              <a:rPr lang="en-US" altLang="zh-CN" b="1" i="1" dirty="0" err="1">
                <a:latin typeface="Times New Roman" pitchFamily="18" charset="0"/>
                <a:ea typeface="黑体" pitchFamily="2" charset="-122"/>
              </a:rPr>
              <a:t>workIn</a:t>
            </a:r>
            <a:r>
              <a:rPr lang="en-US" altLang="zh-CN" b="1" i="1" dirty="0">
                <a:latin typeface="Times New Roman" pitchFamily="18" charset="0"/>
                <a:ea typeface="黑体" pitchFamily="2" charset="-122"/>
              </a:rPr>
              <a:t>  inverse Department::</a:t>
            </a:r>
            <a:r>
              <a:rPr lang="en-US" altLang="zh-CN" b="1" i="1" dirty="0" err="1">
                <a:latin typeface="Times New Roman" pitchFamily="18" charset="0"/>
                <a:ea typeface="黑体" pitchFamily="2" charset="-122"/>
              </a:rPr>
              <a:t>myWorker</a:t>
            </a:r>
            <a:r>
              <a:rPr lang="en-US" altLang="zh-CN" b="1" i="1" dirty="0">
                <a:latin typeface="Times New Roman" pitchFamily="18" charset="0"/>
                <a:ea typeface="黑体" pitchFamily="2" charset="-122"/>
              </a:rPr>
              <a:t>;</a:t>
            </a:r>
          </a:p>
          <a:p>
            <a:r>
              <a:rPr lang="en-US" altLang="zh-CN" b="1" i="1" dirty="0">
                <a:latin typeface="Times New Roman" pitchFamily="18" charset="0"/>
                <a:ea typeface="黑体" pitchFamily="2" charset="-122"/>
              </a:rPr>
              <a:t>relationship Department </a:t>
            </a:r>
            <a:r>
              <a:rPr lang="en-US" altLang="zh-CN" b="1" i="1" dirty="0" err="1">
                <a:latin typeface="Times New Roman" pitchFamily="18" charset="0"/>
                <a:ea typeface="黑体" pitchFamily="2" charset="-122"/>
              </a:rPr>
              <a:t>headOf</a:t>
            </a:r>
            <a:r>
              <a:rPr lang="en-US" altLang="zh-CN" b="1" i="1" dirty="0">
                <a:latin typeface="Times New Roman" pitchFamily="18" charset="0"/>
                <a:ea typeface="黑体" pitchFamily="2" charset="-122"/>
              </a:rPr>
              <a:t> inverse Department::header</a:t>
            </a:r>
            <a:r>
              <a:rPr lang="en-US" altLang="zh-CN" b="1" i="1" dirty="0" smtClean="0">
                <a:latin typeface="Times New Roman" pitchFamily="18" charset="0"/>
                <a:ea typeface="黑体" pitchFamily="2" charset="-122"/>
              </a:rPr>
              <a:t>; }</a:t>
            </a:r>
            <a:endParaRPr lang="en-US" altLang="zh-CN" b="1" i="1" dirty="0">
              <a:latin typeface="Times New Roman" pitchFamily="18" charset="0"/>
              <a:ea typeface="黑体" pitchFamily="2" charset="-122"/>
            </a:endParaRPr>
          </a:p>
        </p:txBody>
      </p:sp>
      <p:sp>
        <p:nvSpPr>
          <p:cNvPr id="131079" name="Rectangle 7"/>
          <p:cNvSpPr>
            <a:spLocks noChangeArrowheads="1"/>
          </p:cNvSpPr>
          <p:nvPr/>
        </p:nvSpPr>
        <p:spPr bwMode="auto">
          <a:xfrm>
            <a:off x="539750" y="4076700"/>
            <a:ext cx="82804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dirty="0">
                <a:solidFill>
                  <a:srgbClr val="003366"/>
                </a:solidFill>
                <a:latin typeface="Times New Roman" pitchFamily="18" charset="0"/>
              </a:rPr>
              <a:t>interface </a:t>
            </a:r>
            <a:r>
              <a:rPr lang="en-US" altLang="zh-CN" b="1" i="1" dirty="0">
                <a:solidFill>
                  <a:srgbClr val="003366"/>
                </a:solidFill>
                <a:latin typeface="Times New Roman" pitchFamily="18" charset="0"/>
                <a:ea typeface="黑体" pitchFamily="2" charset="-122"/>
              </a:rPr>
              <a:t>Department </a:t>
            </a:r>
            <a:r>
              <a:rPr lang="en-US" altLang="zh-CN" b="1" i="1" dirty="0">
                <a:solidFill>
                  <a:srgbClr val="003366"/>
                </a:solidFill>
                <a:latin typeface="Times New Roman" pitchFamily="18" charset="0"/>
              </a:rPr>
              <a:t>{      </a:t>
            </a:r>
          </a:p>
          <a:p>
            <a:r>
              <a:rPr lang="en-US" altLang="zh-CN" b="1" i="1" dirty="0">
                <a:solidFill>
                  <a:srgbClr val="003366"/>
                </a:solidFill>
                <a:latin typeface="Times New Roman" pitchFamily="18" charset="0"/>
              </a:rPr>
              <a:t>attribute string name;</a:t>
            </a:r>
          </a:p>
          <a:p>
            <a:r>
              <a:rPr lang="en-US" altLang="zh-CN" b="1" i="1" dirty="0">
                <a:solidFill>
                  <a:srgbClr val="003366"/>
                </a:solidFill>
                <a:latin typeface="Times New Roman" pitchFamily="18" charset="0"/>
                <a:ea typeface="黑体" pitchFamily="2" charset="-122"/>
              </a:rPr>
              <a:t>relationship Set&lt; </a:t>
            </a:r>
            <a:r>
              <a:rPr lang="en-US" altLang="zh-CN" b="1" i="1" dirty="0">
                <a:solidFill>
                  <a:srgbClr val="003366"/>
                </a:solidFill>
                <a:latin typeface="Times New Roman" pitchFamily="18" charset="0"/>
              </a:rPr>
              <a:t>Employees </a:t>
            </a:r>
            <a:r>
              <a:rPr lang="en-US" altLang="zh-CN" b="1" i="1" dirty="0">
                <a:solidFill>
                  <a:srgbClr val="003366"/>
                </a:solidFill>
                <a:latin typeface="Times New Roman" pitchFamily="18" charset="0"/>
                <a:ea typeface="黑体" pitchFamily="2" charset="-122"/>
              </a:rPr>
              <a:t>&gt; </a:t>
            </a:r>
            <a:r>
              <a:rPr lang="en-US" altLang="zh-CN" b="1" i="1" dirty="0" err="1">
                <a:solidFill>
                  <a:srgbClr val="003366"/>
                </a:solidFill>
                <a:latin typeface="Times New Roman" pitchFamily="18" charset="0"/>
                <a:ea typeface="黑体" pitchFamily="2" charset="-122"/>
              </a:rPr>
              <a:t>myWorker</a:t>
            </a:r>
            <a:r>
              <a:rPr lang="en-US" altLang="zh-CN" b="1" i="1" dirty="0">
                <a:solidFill>
                  <a:srgbClr val="003366"/>
                </a:solidFill>
                <a:latin typeface="Times New Roman" pitchFamily="18" charset="0"/>
                <a:ea typeface="黑体" pitchFamily="2" charset="-122"/>
              </a:rPr>
              <a:t> inverse </a:t>
            </a:r>
            <a:r>
              <a:rPr lang="en-US" altLang="zh-CN" b="1" i="1" dirty="0">
                <a:solidFill>
                  <a:srgbClr val="003366"/>
                </a:solidFill>
                <a:latin typeface="Times New Roman" pitchFamily="18" charset="0"/>
              </a:rPr>
              <a:t>Employees</a:t>
            </a:r>
            <a:r>
              <a:rPr lang="en-US" altLang="zh-CN" b="1" i="1" dirty="0">
                <a:solidFill>
                  <a:srgbClr val="003366"/>
                </a:solidFill>
                <a:latin typeface="Times New Roman" pitchFamily="18" charset="0"/>
                <a:ea typeface="黑体" pitchFamily="2" charset="-122"/>
              </a:rPr>
              <a:t>::</a:t>
            </a:r>
            <a:r>
              <a:rPr lang="en-US" altLang="zh-CN" b="1" i="1" dirty="0" err="1">
                <a:solidFill>
                  <a:srgbClr val="003366"/>
                </a:solidFill>
                <a:latin typeface="Times New Roman" pitchFamily="18" charset="0"/>
                <a:ea typeface="黑体" pitchFamily="2" charset="-122"/>
              </a:rPr>
              <a:t>workIn</a:t>
            </a:r>
            <a:r>
              <a:rPr lang="en-US" altLang="zh-CN" b="1" i="1" dirty="0">
                <a:solidFill>
                  <a:srgbClr val="003366"/>
                </a:solidFill>
                <a:latin typeface="Times New Roman" pitchFamily="18" charset="0"/>
                <a:ea typeface="黑体" pitchFamily="2" charset="-122"/>
              </a:rPr>
              <a:t>; </a:t>
            </a:r>
          </a:p>
          <a:p>
            <a:r>
              <a:rPr lang="en-US" altLang="zh-CN" b="1" i="1" dirty="0">
                <a:solidFill>
                  <a:srgbClr val="003366"/>
                </a:solidFill>
                <a:latin typeface="Times New Roman" pitchFamily="18" charset="0"/>
                <a:ea typeface="黑体" pitchFamily="2" charset="-122"/>
              </a:rPr>
              <a:t>relationship </a:t>
            </a:r>
            <a:r>
              <a:rPr lang="en-US" altLang="zh-CN" b="1" i="1" dirty="0">
                <a:solidFill>
                  <a:srgbClr val="003366"/>
                </a:solidFill>
                <a:latin typeface="Times New Roman" pitchFamily="18" charset="0"/>
              </a:rPr>
              <a:t>Employees</a:t>
            </a:r>
            <a:r>
              <a:rPr lang="en-US" altLang="zh-CN" b="1" i="1" dirty="0">
                <a:solidFill>
                  <a:srgbClr val="003366"/>
                </a:solidFill>
                <a:latin typeface="Times New Roman" pitchFamily="18" charset="0"/>
                <a:ea typeface="黑体" pitchFamily="2" charset="-122"/>
              </a:rPr>
              <a:t> header inverse </a:t>
            </a:r>
            <a:r>
              <a:rPr lang="en-US" altLang="zh-CN" b="1" i="1" dirty="0">
                <a:solidFill>
                  <a:srgbClr val="003366"/>
                </a:solidFill>
                <a:latin typeface="Times New Roman" pitchFamily="18" charset="0"/>
              </a:rPr>
              <a:t>Employees</a:t>
            </a:r>
            <a:r>
              <a:rPr lang="en-US" altLang="zh-CN" b="1" i="1" dirty="0">
                <a:solidFill>
                  <a:srgbClr val="003366"/>
                </a:solidFill>
                <a:latin typeface="Times New Roman" pitchFamily="18" charset="0"/>
                <a:ea typeface="黑体" pitchFamily="2" charset="-122"/>
              </a:rPr>
              <a:t>::</a:t>
            </a:r>
            <a:r>
              <a:rPr lang="en-US" altLang="zh-CN" b="1" i="1" dirty="0" err="1">
                <a:solidFill>
                  <a:srgbClr val="003366"/>
                </a:solidFill>
                <a:latin typeface="Times New Roman" pitchFamily="18" charset="0"/>
                <a:ea typeface="黑体" pitchFamily="2" charset="-122"/>
              </a:rPr>
              <a:t>headOf</a:t>
            </a:r>
            <a:r>
              <a:rPr lang="en-US" altLang="zh-CN" b="1" i="1" dirty="0">
                <a:solidFill>
                  <a:srgbClr val="003366"/>
                </a:solidFill>
                <a:latin typeface="Times New Roman" pitchFamily="18" charset="0"/>
                <a:ea typeface="黑体" pitchFamily="2" charset="-122"/>
              </a:rPr>
              <a:t>;</a:t>
            </a:r>
          </a:p>
          <a:p>
            <a:r>
              <a:rPr lang="en-US" altLang="zh-CN" b="1" i="1" dirty="0">
                <a:solidFill>
                  <a:srgbClr val="003366"/>
                </a:solidFill>
                <a:latin typeface="Times New Roman" pitchFamily="18" charset="0"/>
                <a:ea typeface="黑体" pitchFamily="2" charset="-122"/>
              </a:rPr>
              <a:t>relationship Set&lt;Goods&gt; </a:t>
            </a:r>
            <a:r>
              <a:rPr lang="en-US" altLang="zh-CN" b="1" i="1" dirty="0" err="1">
                <a:solidFill>
                  <a:srgbClr val="003366"/>
                </a:solidFill>
                <a:latin typeface="Times New Roman" pitchFamily="18" charset="0"/>
                <a:ea typeface="黑体" pitchFamily="2" charset="-122"/>
              </a:rPr>
              <a:t>forSale</a:t>
            </a:r>
            <a:r>
              <a:rPr lang="en-US" altLang="zh-CN" b="1" i="1" dirty="0">
                <a:solidFill>
                  <a:srgbClr val="003366"/>
                </a:solidFill>
                <a:latin typeface="Times New Roman" pitchFamily="18" charset="0"/>
                <a:ea typeface="黑体" pitchFamily="2" charset="-122"/>
              </a:rPr>
              <a:t> inverse Goods::</a:t>
            </a:r>
            <a:r>
              <a:rPr lang="en-US" altLang="zh-CN" b="1" i="1" dirty="0" err="1">
                <a:solidFill>
                  <a:srgbClr val="003366"/>
                </a:solidFill>
                <a:latin typeface="Times New Roman" pitchFamily="18" charset="0"/>
                <a:ea typeface="黑体" pitchFamily="2" charset="-122"/>
              </a:rPr>
              <a:t>toDep</a:t>
            </a:r>
            <a:r>
              <a:rPr lang="en-US" altLang="zh-CN" b="1" i="1" dirty="0" smtClean="0">
                <a:solidFill>
                  <a:srgbClr val="003366"/>
                </a:solidFill>
                <a:latin typeface="Times New Roman" pitchFamily="18" charset="0"/>
                <a:ea typeface="黑体" pitchFamily="2" charset="-122"/>
              </a:rPr>
              <a:t>; </a:t>
            </a:r>
            <a:r>
              <a:rPr lang="en-US" altLang="zh-CN" b="1" i="1" dirty="0" smtClean="0">
                <a:solidFill>
                  <a:srgbClr val="003366"/>
                </a:solidFill>
                <a:latin typeface="Times New Roman" pitchFamily="18" charset="0"/>
              </a:rPr>
              <a:t>}</a:t>
            </a:r>
            <a:endParaRPr lang="en-US" altLang="zh-CN" b="1" i="1" dirty="0">
              <a:solidFill>
                <a:srgbClr val="003366"/>
              </a:solidFill>
              <a:latin typeface="Times New Roman" pitchFamily="18" charset="0"/>
            </a:endParaRPr>
          </a:p>
        </p:txBody>
      </p:sp>
      <p:sp>
        <p:nvSpPr>
          <p:cNvPr id="30727" name="Text Box 15"/>
          <p:cNvSpPr txBox="1">
            <a:spLocks noChangeArrowheads="1"/>
          </p:cNvSpPr>
          <p:nvPr/>
        </p:nvSpPr>
        <p:spPr bwMode="auto">
          <a:xfrm>
            <a:off x="538609" y="652463"/>
            <a:ext cx="8497887"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buClr>
                <a:schemeClr val="folHlink"/>
              </a:buClr>
              <a:buFont typeface="Wingdings" pitchFamily="2" charset="2"/>
              <a:buChar char="ü"/>
            </a:pPr>
            <a:r>
              <a:rPr lang="en-US" altLang="zh-CN" b="1" dirty="0">
                <a:latin typeface="Arial Narrow" pitchFamily="34" charset="0"/>
              </a:rPr>
              <a:t>Employees: Number, name, age, address, and the host department. </a:t>
            </a:r>
          </a:p>
          <a:p>
            <a:pPr eaLnBrk="1" hangingPunct="1">
              <a:buClr>
                <a:schemeClr val="folHlink"/>
              </a:buClr>
              <a:buFont typeface="Wingdings" pitchFamily="2" charset="2"/>
              <a:buChar char="ü"/>
            </a:pPr>
            <a:r>
              <a:rPr lang="en-US" altLang="zh-CN" b="1" dirty="0">
                <a:latin typeface="Arial Narrow" pitchFamily="34" charset="0"/>
              </a:rPr>
              <a:t>Departments : name, employees, manager, and goods.</a:t>
            </a:r>
          </a:p>
          <a:p>
            <a:pPr eaLnBrk="1" hangingPunct="1">
              <a:buClr>
                <a:schemeClr val="folHlink"/>
              </a:buClr>
              <a:buFont typeface="Wingdings" pitchFamily="2" charset="2"/>
              <a:buChar char="ü"/>
            </a:pPr>
            <a:r>
              <a:rPr lang="en-US" altLang="zh-CN" b="1" dirty="0">
                <a:latin typeface="Arial Narrow" pitchFamily="34" charset="0"/>
              </a:rPr>
              <a:t>Goods : name, manufacturer, price, type, number.</a:t>
            </a:r>
          </a:p>
          <a:p>
            <a:pPr eaLnBrk="1" hangingPunct="1">
              <a:buClr>
                <a:schemeClr val="folHlink"/>
              </a:buClr>
              <a:buFont typeface="Wingdings" pitchFamily="2" charset="2"/>
              <a:buChar char="ü"/>
            </a:pPr>
            <a:r>
              <a:rPr lang="en-US" altLang="zh-CN" b="1" dirty="0">
                <a:latin typeface="Arial Narrow" pitchFamily="34" charset="0"/>
              </a:rPr>
              <a:t>Manufacturers: name, address, goods.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1078"/>
                                        </p:tgtEl>
                                        <p:attrNameLst>
                                          <p:attrName>style.visibility</p:attrName>
                                        </p:attrNameLst>
                                      </p:cBhvr>
                                      <p:to>
                                        <p:strVal val="visible"/>
                                      </p:to>
                                    </p:set>
                                    <p:animEffect transition="in" filter="box(in)">
                                      <p:cBhvr>
                                        <p:cTn id="7" dur="500"/>
                                        <p:tgtEl>
                                          <p:spTgt spid="1310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1079"/>
                                        </p:tgtEl>
                                        <p:attrNameLst>
                                          <p:attrName>style.visibility</p:attrName>
                                        </p:attrNameLst>
                                      </p:cBhvr>
                                      <p:to>
                                        <p:strVal val="visible"/>
                                      </p:to>
                                    </p:set>
                                    <p:animEffect transition="in" filter="box(in)">
                                      <p:cBhvr>
                                        <p:cTn id="12" dur="500"/>
                                        <p:tgtEl>
                                          <p:spTgt spid="131079"/>
                                        </p:tgtEl>
                                      </p:cBhvr>
                                    </p:animEffect>
                                  </p:childTnLst>
                                </p:cTn>
                              </p:par>
                            </p:childTnLst>
                          </p:cTn>
                        </p:par>
                        <p:par>
                          <p:cTn id="13" fill="hold" nodeType="afterGroup">
                            <p:stCondLst>
                              <p:cond delay="500"/>
                            </p:stCondLst>
                            <p:childTnLst>
                              <p:par>
                                <p:cTn id="14" presetID="1" presetClass="entr" presetSubtype="0" fill="hold" nodeType="afterEffect">
                                  <p:stCondLst>
                                    <p:cond delay="0"/>
                                  </p:stCondLst>
                                  <p:childTnLst>
                                    <p:set>
                                      <p:cBhvr>
                                        <p:cTn id="15" dur="1" fill="hold">
                                          <p:stCondLst>
                                            <p:cond delay="499"/>
                                          </p:stCondLst>
                                        </p:cTn>
                                        <p:tgtEl>
                                          <p:spTgt spid="131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8" grpId="0" autoUpdateAnimBg="0"/>
      <p:bldP spid="131079"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5724A85A-C663-4260-9AAC-976424CC1913}" type="slidenum">
              <a:rPr kumimoji="0" lang="en-US" altLang="zh-CN" sz="1400" smtClean="0"/>
              <a:pPr eaLnBrk="1" hangingPunct="1"/>
              <a:t>29</a:t>
            </a:fld>
            <a:endParaRPr kumimoji="0" lang="en-US" altLang="zh-CN" sz="1400" smtClean="0"/>
          </a:p>
        </p:txBody>
      </p:sp>
      <p:sp>
        <p:nvSpPr>
          <p:cNvPr id="31747" name="Rectangle 2"/>
          <p:cNvSpPr>
            <a:spLocks noGrp="1" noChangeArrowheads="1"/>
          </p:cNvSpPr>
          <p:nvPr>
            <p:ph type="title"/>
          </p:nvPr>
        </p:nvSpPr>
        <p:spPr/>
        <p:txBody>
          <a:bodyPr/>
          <a:lstStyle/>
          <a:p>
            <a:pPr eaLnBrk="1" hangingPunct="1"/>
            <a:r>
              <a:rPr lang="en-US" altLang="zh-CN" smtClean="0">
                <a:latin typeface="Arial Narrow" pitchFamily="34" charset="0"/>
              </a:rPr>
              <a:t>Relationships (cont.)</a:t>
            </a:r>
          </a:p>
        </p:txBody>
      </p:sp>
      <p:sp>
        <p:nvSpPr>
          <p:cNvPr id="115717" name="Rectangle 5"/>
          <p:cNvSpPr>
            <a:spLocks noChangeArrowheads="1"/>
          </p:cNvSpPr>
          <p:nvPr/>
        </p:nvSpPr>
        <p:spPr bwMode="auto">
          <a:xfrm>
            <a:off x="611188" y="2205038"/>
            <a:ext cx="84582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dirty="0">
                <a:latin typeface="Times New Roman" pitchFamily="18" charset="0"/>
              </a:rPr>
              <a:t>interface </a:t>
            </a:r>
            <a:r>
              <a:rPr lang="en-US" altLang="zh-CN" b="1" i="1" dirty="0">
                <a:latin typeface="Times New Roman" pitchFamily="18" charset="0"/>
                <a:ea typeface="黑体" pitchFamily="2" charset="-122"/>
              </a:rPr>
              <a:t>Goods </a:t>
            </a:r>
            <a:r>
              <a:rPr lang="en-US" altLang="zh-CN" b="1" i="1" dirty="0">
                <a:latin typeface="Times New Roman" pitchFamily="18" charset="0"/>
              </a:rPr>
              <a:t>{      </a:t>
            </a:r>
          </a:p>
          <a:p>
            <a:r>
              <a:rPr lang="en-US" altLang="zh-CN" b="1" i="1" dirty="0">
                <a:latin typeface="Times New Roman" pitchFamily="18" charset="0"/>
              </a:rPr>
              <a:t>attribute string name;	</a:t>
            </a:r>
            <a:r>
              <a:rPr lang="en-US" altLang="zh-CN" b="1" i="1" dirty="0"/>
              <a:t>	</a:t>
            </a:r>
            <a:r>
              <a:rPr lang="en-US" altLang="zh-CN" b="1" i="1" dirty="0">
                <a:latin typeface="Times New Roman" pitchFamily="18" charset="0"/>
              </a:rPr>
              <a:t>attribute float price;</a:t>
            </a:r>
          </a:p>
          <a:p>
            <a:r>
              <a:rPr lang="en-US" altLang="zh-CN" b="1" i="1" dirty="0">
                <a:latin typeface="Times New Roman" pitchFamily="18" charset="0"/>
              </a:rPr>
              <a:t>attribute string type; </a:t>
            </a:r>
            <a:r>
              <a:rPr lang="en-US" altLang="zh-CN" b="1" i="1" dirty="0"/>
              <a:t>		</a:t>
            </a:r>
            <a:r>
              <a:rPr lang="en-US" altLang="zh-CN" b="1" i="1" dirty="0">
                <a:latin typeface="Times New Roman" pitchFamily="18" charset="0"/>
              </a:rPr>
              <a:t>attribute string number;</a:t>
            </a:r>
          </a:p>
          <a:p>
            <a:r>
              <a:rPr lang="en-US" altLang="zh-CN" b="1" i="1" dirty="0">
                <a:latin typeface="Times New Roman" pitchFamily="18" charset="0"/>
                <a:ea typeface="黑体" pitchFamily="2" charset="-122"/>
              </a:rPr>
              <a:t>relationship Department </a:t>
            </a:r>
            <a:r>
              <a:rPr lang="en-US" altLang="zh-CN" b="1" i="1" dirty="0" err="1">
                <a:latin typeface="Times New Roman" pitchFamily="18" charset="0"/>
                <a:ea typeface="黑体" pitchFamily="2" charset="-122"/>
              </a:rPr>
              <a:t>toDep</a:t>
            </a:r>
            <a:r>
              <a:rPr lang="en-US" altLang="zh-CN" b="1" i="1" dirty="0">
                <a:latin typeface="Times New Roman" pitchFamily="18" charset="0"/>
                <a:ea typeface="黑体" pitchFamily="2" charset="-122"/>
              </a:rPr>
              <a:t> inverse Department::</a:t>
            </a:r>
            <a:r>
              <a:rPr lang="en-US" altLang="zh-CN" b="1" i="1" dirty="0" err="1">
                <a:latin typeface="Times New Roman" pitchFamily="18" charset="0"/>
                <a:ea typeface="黑体" pitchFamily="2" charset="-122"/>
              </a:rPr>
              <a:t>forSale</a:t>
            </a:r>
            <a:r>
              <a:rPr lang="en-US" altLang="zh-CN" b="1" i="1" dirty="0">
                <a:latin typeface="Times New Roman" pitchFamily="18" charset="0"/>
                <a:ea typeface="黑体" pitchFamily="2" charset="-122"/>
              </a:rPr>
              <a:t>;</a:t>
            </a:r>
            <a:endParaRPr lang="en-US" altLang="zh-CN" b="1" i="1" dirty="0">
              <a:latin typeface="Times New Roman" pitchFamily="18" charset="0"/>
            </a:endParaRPr>
          </a:p>
          <a:p>
            <a:r>
              <a:rPr lang="en-US" altLang="zh-CN" b="1" i="1" dirty="0">
                <a:latin typeface="Times New Roman" pitchFamily="18" charset="0"/>
                <a:ea typeface="黑体" pitchFamily="2" charset="-122"/>
              </a:rPr>
              <a:t>relationship Set&lt;</a:t>
            </a:r>
            <a:r>
              <a:rPr lang="en-US" altLang="zh-CN" b="1" i="1" dirty="0">
                <a:latin typeface="Times New Roman" pitchFamily="18" charset="0"/>
              </a:rPr>
              <a:t>Manufacturers</a:t>
            </a:r>
            <a:r>
              <a:rPr lang="en-US" altLang="zh-CN" b="1" i="1" dirty="0">
                <a:latin typeface="Times New Roman" pitchFamily="18" charset="0"/>
                <a:ea typeface="黑体" pitchFamily="2" charset="-122"/>
              </a:rPr>
              <a:t>&gt; </a:t>
            </a:r>
            <a:r>
              <a:rPr lang="en-US" altLang="zh-CN" b="1" i="1" dirty="0" err="1">
                <a:latin typeface="Times New Roman" pitchFamily="18" charset="0"/>
                <a:ea typeface="黑体" pitchFamily="2" charset="-122"/>
              </a:rPr>
              <a:t>madeBy</a:t>
            </a:r>
            <a:r>
              <a:rPr lang="en-US" altLang="zh-CN" b="1" i="1" dirty="0">
                <a:latin typeface="Times New Roman" pitchFamily="18" charset="0"/>
                <a:ea typeface="黑体" pitchFamily="2" charset="-122"/>
              </a:rPr>
              <a:t> inverse 	</a:t>
            </a:r>
            <a:r>
              <a:rPr lang="en-US" altLang="zh-CN" b="1" i="1" dirty="0">
                <a:latin typeface="Times New Roman" pitchFamily="18" charset="0"/>
              </a:rPr>
              <a:t>Manufacturers</a:t>
            </a:r>
            <a:r>
              <a:rPr lang="en-US" altLang="zh-CN" b="1" i="1" dirty="0">
                <a:latin typeface="Times New Roman" pitchFamily="18" charset="0"/>
                <a:ea typeface="黑体" pitchFamily="2" charset="-122"/>
              </a:rPr>
              <a:t>::producer</a:t>
            </a:r>
            <a:r>
              <a:rPr lang="en-US" altLang="zh-CN" b="1" i="1" dirty="0" smtClean="0">
                <a:latin typeface="Times New Roman" pitchFamily="18" charset="0"/>
                <a:ea typeface="黑体" pitchFamily="2" charset="-122"/>
              </a:rPr>
              <a:t>; </a:t>
            </a:r>
            <a:r>
              <a:rPr lang="en-US" altLang="zh-CN" b="1" i="1" dirty="0" smtClean="0">
                <a:latin typeface="Times New Roman" pitchFamily="18" charset="0"/>
              </a:rPr>
              <a:t>}</a:t>
            </a:r>
            <a:endParaRPr lang="en-US" altLang="zh-CN" b="1" i="1" dirty="0">
              <a:latin typeface="Times New Roman" pitchFamily="18" charset="0"/>
            </a:endParaRPr>
          </a:p>
        </p:txBody>
      </p:sp>
      <p:sp>
        <p:nvSpPr>
          <p:cNvPr id="115718" name="Rectangle 6"/>
          <p:cNvSpPr>
            <a:spLocks noChangeArrowheads="1"/>
          </p:cNvSpPr>
          <p:nvPr/>
        </p:nvSpPr>
        <p:spPr bwMode="auto">
          <a:xfrm>
            <a:off x="611188" y="4581525"/>
            <a:ext cx="723423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dirty="0">
                <a:solidFill>
                  <a:srgbClr val="003366"/>
                </a:solidFill>
                <a:latin typeface="Times New Roman" pitchFamily="18" charset="0"/>
              </a:rPr>
              <a:t>interface Manufacturers{      </a:t>
            </a:r>
          </a:p>
          <a:p>
            <a:r>
              <a:rPr lang="en-US" altLang="zh-CN" b="1" i="1" dirty="0">
                <a:solidFill>
                  <a:srgbClr val="003366"/>
                </a:solidFill>
                <a:latin typeface="Times New Roman" pitchFamily="18" charset="0"/>
              </a:rPr>
              <a:t>attribute string name;</a:t>
            </a:r>
          </a:p>
          <a:p>
            <a:r>
              <a:rPr lang="en-US" altLang="zh-CN" b="1" i="1" dirty="0">
                <a:solidFill>
                  <a:srgbClr val="003366"/>
                </a:solidFill>
                <a:latin typeface="Times New Roman" pitchFamily="18" charset="0"/>
              </a:rPr>
              <a:t>attribute string address;</a:t>
            </a:r>
            <a:endParaRPr lang="en-US" altLang="zh-CN" b="1" i="1" dirty="0">
              <a:solidFill>
                <a:srgbClr val="003366"/>
              </a:solidFill>
              <a:latin typeface="Times New Roman" pitchFamily="18" charset="0"/>
              <a:ea typeface="黑体" pitchFamily="2" charset="-122"/>
            </a:endParaRPr>
          </a:p>
          <a:p>
            <a:r>
              <a:rPr lang="en-US" altLang="zh-CN" b="1" i="1" dirty="0">
                <a:solidFill>
                  <a:srgbClr val="003366"/>
                </a:solidFill>
                <a:latin typeface="Times New Roman" pitchFamily="18" charset="0"/>
                <a:ea typeface="黑体" pitchFamily="2" charset="-122"/>
              </a:rPr>
              <a:t>relationship Set&lt;Goods&gt; producer inverse 	</a:t>
            </a:r>
            <a:r>
              <a:rPr lang="en-US" altLang="zh-CN" b="1" i="1" dirty="0" smtClean="0">
                <a:solidFill>
                  <a:srgbClr val="003366"/>
                </a:solidFill>
                <a:latin typeface="Times New Roman" pitchFamily="18" charset="0"/>
                <a:ea typeface="黑体" pitchFamily="2" charset="-122"/>
              </a:rPr>
              <a:t>Goods::</a:t>
            </a:r>
            <a:r>
              <a:rPr lang="en-US" altLang="zh-CN" b="1" i="1" dirty="0" err="1">
                <a:solidFill>
                  <a:srgbClr val="003366"/>
                </a:solidFill>
                <a:latin typeface="Times New Roman" pitchFamily="18" charset="0"/>
                <a:ea typeface="黑体" pitchFamily="2" charset="-122"/>
              </a:rPr>
              <a:t>madeBy</a:t>
            </a:r>
            <a:r>
              <a:rPr lang="en-US" altLang="zh-CN" b="1" i="1" dirty="0" smtClean="0">
                <a:solidFill>
                  <a:srgbClr val="003366"/>
                </a:solidFill>
                <a:latin typeface="Times New Roman" pitchFamily="18" charset="0"/>
                <a:ea typeface="黑体" pitchFamily="2" charset="-122"/>
              </a:rPr>
              <a:t>; </a:t>
            </a:r>
            <a:r>
              <a:rPr lang="en-US" altLang="zh-CN" b="1" i="1" dirty="0" smtClean="0">
                <a:solidFill>
                  <a:srgbClr val="003366"/>
                </a:solidFill>
                <a:latin typeface="Times New Roman" pitchFamily="18" charset="0"/>
              </a:rPr>
              <a:t>}</a:t>
            </a:r>
            <a:endParaRPr lang="en-US" altLang="zh-CN" b="1" i="1" dirty="0">
              <a:solidFill>
                <a:srgbClr val="003366"/>
              </a:solidFill>
              <a:latin typeface="Times New Roman" pitchFamily="18" charset="0"/>
            </a:endParaRPr>
          </a:p>
        </p:txBody>
      </p:sp>
      <p:pic>
        <p:nvPicPr>
          <p:cNvPr id="115719" name="Picture 7"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1" name="Text Box 8"/>
          <p:cNvSpPr txBox="1">
            <a:spLocks noChangeArrowheads="1"/>
          </p:cNvSpPr>
          <p:nvPr/>
        </p:nvSpPr>
        <p:spPr bwMode="auto">
          <a:xfrm>
            <a:off x="539750" y="652463"/>
            <a:ext cx="84963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buClr>
                <a:schemeClr val="folHlink"/>
              </a:buClr>
              <a:buFont typeface="Wingdings" pitchFamily="2" charset="2"/>
              <a:buChar char="ü"/>
            </a:pPr>
            <a:r>
              <a:rPr lang="en-US" altLang="zh-CN" b="1" dirty="0">
                <a:latin typeface="Arial Narrow" pitchFamily="34" charset="0"/>
              </a:rPr>
              <a:t>Employees: Number, name, age, address, and the host department. </a:t>
            </a:r>
          </a:p>
          <a:p>
            <a:pPr eaLnBrk="1" hangingPunct="1">
              <a:buClr>
                <a:schemeClr val="folHlink"/>
              </a:buClr>
              <a:buFont typeface="Wingdings" pitchFamily="2" charset="2"/>
              <a:buChar char="ü"/>
            </a:pPr>
            <a:r>
              <a:rPr lang="en-US" altLang="zh-CN" b="1" dirty="0">
                <a:latin typeface="Arial Narrow" pitchFamily="34" charset="0"/>
              </a:rPr>
              <a:t>Departments : name, employees, manager, and goods.</a:t>
            </a:r>
          </a:p>
          <a:p>
            <a:pPr eaLnBrk="1" hangingPunct="1">
              <a:buClr>
                <a:schemeClr val="folHlink"/>
              </a:buClr>
              <a:buFont typeface="Wingdings" pitchFamily="2" charset="2"/>
              <a:buChar char="ü"/>
            </a:pPr>
            <a:r>
              <a:rPr lang="en-US" altLang="zh-CN" b="1" dirty="0">
                <a:latin typeface="Arial Narrow" pitchFamily="34" charset="0"/>
              </a:rPr>
              <a:t>Goods : name, manufacturer, price, type, number.</a:t>
            </a:r>
          </a:p>
          <a:p>
            <a:pPr eaLnBrk="1" hangingPunct="1">
              <a:buClr>
                <a:schemeClr val="folHlink"/>
              </a:buClr>
              <a:buFont typeface="Wingdings" pitchFamily="2" charset="2"/>
              <a:buChar char="ü"/>
            </a:pPr>
            <a:r>
              <a:rPr lang="en-US" altLang="zh-CN" b="1" dirty="0">
                <a:latin typeface="Arial Narrow" pitchFamily="34" charset="0"/>
              </a:rPr>
              <a:t>Manufacturers: name, address, goods.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5717"/>
                                        </p:tgtEl>
                                        <p:attrNameLst>
                                          <p:attrName>style.visibility</p:attrName>
                                        </p:attrNameLst>
                                      </p:cBhvr>
                                      <p:to>
                                        <p:strVal val="visible"/>
                                      </p:to>
                                    </p:set>
                                    <p:animEffect transition="in" filter="box(in)">
                                      <p:cBhvr>
                                        <p:cTn id="7" dur="500"/>
                                        <p:tgtEl>
                                          <p:spTgt spid="1157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5718"/>
                                        </p:tgtEl>
                                        <p:attrNameLst>
                                          <p:attrName>style.visibility</p:attrName>
                                        </p:attrNameLst>
                                      </p:cBhvr>
                                      <p:to>
                                        <p:strVal val="visible"/>
                                      </p:to>
                                    </p:set>
                                    <p:animEffect transition="in" filter="box(in)">
                                      <p:cBhvr>
                                        <p:cTn id="12" dur="500"/>
                                        <p:tgtEl>
                                          <p:spTgt spid="115718"/>
                                        </p:tgtEl>
                                      </p:cBhvr>
                                    </p:animEffect>
                                  </p:childTnLst>
                                </p:cTn>
                              </p:par>
                            </p:childTnLst>
                          </p:cTn>
                        </p:par>
                        <p:par>
                          <p:cTn id="13" fill="hold" nodeType="afterGroup">
                            <p:stCondLst>
                              <p:cond delay="500"/>
                            </p:stCondLst>
                            <p:childTnLst>
                              <p:par>
                                <p:cTn id="14" presetID="1" presetClass="entr" presetSubtype="0" fill="hold" nodeType="afterEffect">
                                  <p:stCondLst>
                                    <p:cond delay="0"/>
                                  </p:stCondLst>
                                  <p:childTnLst>
                                    <p:set>
                                      <p:cBhvr>
                                        <p:cTn id="15" dur="1" fill="hold">
                                          <p:stCondLst>
                                            <p:cond delay="499"/>
                                          </p:stCondLst>
                                        </p:cTn>
                                        <p:tgtEl>
                                          <p:spTgt spid="1157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7" grpId="0" autoUpdateAnimBg="0"/>
      <p:bldP spid="11571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40"/>
          <p:cNvSpPr>
            <a:spLocks noGrp="1" noChangeArrowheads="1"/>
          </p:cNvSpPr>
          <p:nvPr>
            <p:ph type="sldNum" sz="quarter" idx="12"/>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29F27FCB-50CB-4AD3-A9E3-F7C265754B40}" type="slidenum">
              <a:rPr kumimoji="0" lang="en-US" altLang="zh-CN" sz="1400" smtClean="0">
                <a:solidFill>
                  <a:schemeClr val="bg2"/>
                </a:solidFill>
              </a:rPr>
              <a:pPr eaLnBrk="1" hangingPunct="1"/>
              <a:t>3</a:t>
            </a:fld>
            <a:endParaRPr kumimoji="0" lang="en-US" altLang="zh-CN" sz="1400" smtClean="0">
              <a:solidFill>
                <a:schemeClr val="bg2"/>
              </a:solidFill>
            </a:endParaRPr>
          </a:p>
        </p:txBody>
      </p:sp>
      <p:sp>
        <p:nvSpPr>
          <p:cNvPr id="5123" name="Rectangle 11"/>
          <p:cNvSpPr>
            <a:spLocks noGrp="1" noChangeArrowheads="1"/>
          </p:cNvSpPr>
          <p:nvPr>
            <p:ph type="ctrTitle"/>
          </p:nvPr>
        </p:nvSpPr>
        <p:spPr>
          <a:xfrm>
            <a:off x="609600" y="381000"/>
            <a:ext cx="7772400" cy="762000"/>
          </a:xfrm>
        </p:spPr>
        <p:txBody>
          <a:bodyPr/>
          <a:lstStyle/>
          <a:p>
            <a:pPr algn="ctr" eaLnBrk="1" hangingPunct="1"/>
            <a:r>
              <a:rPr lang="en-US" altLang="zh-CN" b="1" smtClean="0">
                <a:latin typeface="Times New Roman" pitchFamily="18" charset="0"/>
              </a:rPr>
              <a:t>Database Modeling 1</a:t>
            </a:r>
          </a:p>
        </p:txBody>
      </p:sp>
      <p:sp>
        <p:nvSpPr>
          <p:cNvPr id="2063" name="Text Box 15"/>
          <p:cNvSpPr txBox="1">
            <a:spLocks noChangeArrowheads="1"/>
          </p:cNvSpPr>
          <p:nvPr/>
        </p:nvSpPr>
        <p:spPr bwMode="auto">
          <a:xfrm>
            <a:off x="1403350" y="1773238"/>
            <a:ext cx="6985000"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buFontTx/>
              <a:buBlip>
                <a:blip r:embed="rId2"/>
              </a:buBlip>
            </a:pPr>
            <a:r>
              <a:rPr kumimoji="0" lang="en-US" altLang="zh-CN" sz="2800" b="1">
                <a:latin typeface="Arial Narrow" pitchFamily="34" charset="0"/>
              </a:rPr>
              <a:t>Object Definition Language</a:t>
            </a:r>
            <a:r>
              <a:rPr lang="en-US" altLang="zh-CN" sz="2800" b="1">
                <a:latin typeface="Arial Narrow" pitchFamily="34" charset="0"/>
              </a:rPr>
              <a:t> (</a:t>
            </a:r>
            <a:r>
              <a:rPr lang="en-US" altLang="zh-CN" sz="2800" b="1">
                <a:latin typeface="Arial Narrow" pitchFamily="34" charset="0"/>
                <a:ea typeface="楷体_GB2312" pitchFamily="49" charset="-122"/>
              </a:rPr>
              <a:t>ODL)</a:t>
            </a:r>
          </a:p>
          <a:p>
            <a:pPr lvl="1" eaLnBrk="1" hangingPunct="1">
              <a:spcBef>
                <a:spcPct val="50000"/>
              </a:spcBef>
              <a:buClr>
                <a:schemeClr val="folHlink"/>
              </a:buClr>
              <a:buFont typeface="Arial Narrow" pitchFamily="34" charset="0"/>
              <a:buChar char="☻"/>
            </a:pPr>
            <a:r>
              <a:rPr lang="en-US" altLang="zh-CN" b="1">
                <a:latin typeface="Arial Narrow" pitchFamily="34" charset="0"/>
                <a:ea typeface="楷体_GB2312" pitchFamily="49" charset="-122"/>
                <a:hlinkClick r:id="rId3" action="ppaction://hlinksldjump"/>
              </a:rPr>
              <a:t>Simple ODL </a:t>
            </a:r>
            <a:r>
              <a:rPr lang="en-US" altLang="zh-CN" b="1">
                <a:latin typeface="Arial Narrow" pitchFamily="34" charset="0"/>
                <a:ea typeface="楷体_GB2312" pitchFamily="49" charset="-122"/>
              </a:rPr>
              <a:t>And </a:t>
            </a:r>
            <a:r>
              <a:rPr lang="en-US" altLang="zh-CN" b="1">
                <a:latin typeface="Arial Narrow" pitchFamily="34" charset="0"/>
                <a:ea typeface="楷体_GB2312" pitchFamily="49" charset="-122"/>
                <a:hlinkClick r:id="rId4" action="ppaction://hlinksldjump"/>
              </a:rPr>
              <a:t>Advanced ODL</a:t>
            </a:r>
            <a:endParaRPr lang="en-US" altLang="zh-CN" b="1">
              <a:latin typeface="Arial Narrow" pitchFamily="34" charset="0"/>
              <a:ea typeface="楷体_GB2312" pitchFamily="49" charset="-122"/>
            </a:endParaRPr>
          </a:p>
          <a:p>
            <a:pPr eaLnBrk="1" hangingPunct="1">
              <a:spcBef>
                <a:spcPct val="50000"/>
              </a:spcBef>
              <a:buFontTx/>
              <a:buBlip>
                <a:blip r:embed="rId2"/>
              </a:buBlip>
            </a:pPr>
            <a:r>
              <a:rPr lang="en-US" altLang="zh-CN" sz="2800" b="1">
                <a:latin typeface="Arial Narrow" pitchFamily="34" charset="0"/>
                <a:ea typeface="楷体_GB2312" pitchFamily="49" charset="-122"/>
                <a:hlinkClick r:id="rId5" action="ppaction://hlinksldjump"/>
              </a:rPr>
              <a:t>Design Principles</a:t>
            </a:r>
            <a:endParaRPr lang="en-US" altLang="zh-CN" sz="2800" b="1">
              <a:latin typeface="Arial Narrow" pitchFamily="34" charset="0"/>
              <a:ea typeface="楷体_GB2312" pitchFamily="49" charset="-122"/>
            </a:endParaRPr>
          </a:p>
          <a:p>
            <a:pPr eaLnBrk="1" hangingPunct="1">
              <a:spcBef>
                <a:spcPct val="50000"/>
              </a:spcBef>
              <a:buFontTx/>
              <a:buBlip>
                <a:blip r:embed="rId2"/>
              </a:buBlip>
            </a:pPr>
            <a:r>
              <a:rPr lang="en-US" altLang="zh-CN" sz="2800" b="1">
                <a:latin typeface="Arial Narrow" pitchFamily="34" charset="0"/>
                <a:ea typeface="楷体_GB2312" pitchFamily="49" charset="-122"/>
              </a:rPr>
              <a:t>Relational Model (RM)</a:t>
            </a:r>
          </a:p>
          <a:p>
            <a:pPr lvl="1" eaLnBrk="1" hangingPunct="1">
              <a:spcBef>
                <a:spcPct val="50000"/>
              </a:spcBef>
              <a:buClr>
                <a:schemeClr val="folHlink"/>
              </a:buClr>
              <a:buFont typeface="Arial Narrow" pitchFamily="34" charset="0"/>
              <a:buChar char="☻"/>
            </a:pPr>
            <a:r>
              <a:rPr lang="en-US" altLang="zh-CN" b="1">
                <a:latin typeface="Arial Narrow" pitchFamily="34" charset="0"/>
                <a:ea typeface="楷体_GB2312" pitchFamily="49" charset="-122"/>
                <a:hlinkClick r:id="rId6" action="ppaction://hlinksldjump"/>
              </a:rPr>
              <a:t>Concepts for </a:t>
            </a:r>
            <a:r>
              <a:rPr lang="en-US" altLang="zh-CN" b="1">
                <a:latin typeface="Arial Narrow" pitchFamily="34" charset="0"/>
                <a:hlinkClick r:id="rId6" action="ppaction://hlinksldjump"/>
              </a:rPr>
              <a:t>Relational Model</a:t>
            </a:r>
            <a:endParaRPr lang="en-US" altLang="zh-CN" b="1">
              <a:latin typeface="Arial Narrow" pitchFamily="34" charset="0"/>
              <a:ea typeface="楷体_GB2312" pitchFamily="49" charset="-122"/>
            </a:endParaRPr>
          </a:p>
          <a:p>
            <a:pPr lvl="1" eaLnBrk="1" hangingPunct="1">
              <a:spcBef>
                <a:spcPct val="50000"/>
              </a:spcBef>
              <a:buClr>
                <a:schemeClr val="folHlink"/>
              </a:buClr>
              <a:buFont typeface="Arial Narrow" pitchFamily="34" charset="0"/>
              <a:buChar char="☻"/>
            </a:pPr>
            <a:r>
              <a:rPr lang="en-US" altLang="zh-CN" b="1">
                <a:latin typeface="Arial Narrow" pitchFamily="34" charset="0"/>
                <a:ea typeface="楷体_GB2312" pitchFamily="49" charset="-122"/>
                <a:hlinkClick r:id="rId7" action="ppaction://hlinksldjump"/>
              </a:rPr>
              <a:t>From ODL Designs to Relational Designs</a:t>
            </a:r>
            <a:endParaRPr lang="en-US" altLang="zh-CN" b="1">
              <a:latin typeface="Arial Narrow"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2063">
                                            <p:txEl>
                                              <p:pRg st="0" end="0"/>
                                            </p:txEl>
                                          </p:spTgt>
                                        </p:tgtEl>
                                        <p:attrNameLst>
                                          <p:attrName>style.visibility</p:attrName>
                                        </p:attrNameLst>
                                      </p:cBhvr>
                                      <p:to>
                                        <p:strVal val="visible"/>
                                      </p:to>
                                    </p:set>
                                    <p:anim calcmode="lin" valueType="num">
                                      <p:cBhvr>
                                        <p:cTn id="7" dur="1000" fill="hold"/>
                                        <p:tgtEl>
                                          <p:spTgt spid="206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06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06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063">
                                            <p:txEl>
                                              <p:pRg st="0" end="0"/>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2063">
                                            <p:txEl>
                                              <p:pRg st="1" end="1"/>
                                            </p:txEl>
                                          </p:spTgt>
                                        </p:tgtEl>
                                        <p:attrNameLst>
                                          <p:attrName>style.visibility</p:attrName>
                                        </p:attrNameLst>
                                      </p:cBhvr>
                                      <p:to>
                                        <p:strVal val="visible"/>
                                      </p:to>
                                    </p:set>
                                    <p:anim calcmode="lin" valueType="num">
                                      <p:cBhvr>
                                        <p:cTn id="13" dur="1000" fill="hold"/>
                                        <p:tgtEl>
                                          <p:spTgt spid="206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206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206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2063">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par>
                          <p:cTn id="17" fill="hold" nodeType="afterGroup">
                            <p:stCondLst>
                              <p:cond delay="1000"/>
                            </p:stCondLst>
                            <p:childTnLst>
                              <p:par>
                                <p:cTn id="18" presetID="15" presetClass="entr" presetSubtype="0" fill="hold" grpId="0" nodeType="afterEffect">
                                  <p:stCondLst>
                                    <p:cond delay="0"/>
                                  </p:stCondLst>
                                  <p:childTnLst>
                                    <p:set>
                                      <p:cBhvr>
                                        <p:cTn id="19" dur="1" fill="hold">
                                          <p:stCondLst>
                                            <p:cond delay="0"/>
                                          </p:stCondLst>
                                        </p:cTn>
                                        <p:tgtEl>
                                          <p:spTgt spid="2063">
                                            <p:txEl>
                                              <p:pRg st="2" end="2"/>
                                            </p:txEl>
                                          </p:spTgt>
                                        </p:tgtEl>
                                        <p:attrNameLst>
                                          <p:attrName>style.visibility</p:attrName>
                                        </p:attrNameLst>
                                      </p:cBhvr>
                                      <p:to>
                                        <p:strVal val="visible"/>
                                      </p:to>
                                    </p:set>
                                    <p:anim calcmode="lin" valueType="num">
                                      <p:cBhvr>
                                        <p:cTn id="20" dur="1000" fill="hold"/>
                                        <p:tgtEl>
                                          <p:spTgt spid="2063">
                                            <p:txEl>
                                              <p:pRg st="2" end="2"/>
                                            </p:txEl>
                                          </p:spTgt>
                                        </p:tgtEl>
                                        <p:attrNameLst>
                                          <p:attrName>ppt_w</p:attrName>
                                        </p:attrNameLst>
                                      </p:cBhvr>
                                      <p:tavLst>
                                        <p:tav tm="0">
                                          <p:val>
                                            <p:fltVal val="0"/>
                                          </p:val>
                                        </p:tav>
                                        <p:tav tm="100000">
                                          <p:val>
                                            <p:strVal val="#ppt_w"/>
                                          </p:val>
                                        </p:tav>
                                      </p:tavLst>
                                    </p:anim>
                                    <p:anim calcmode="lin" valueType="num">
                                      <p:cBhvr>
                                        <p:cTn id="21" dur="1000" fill="hold"/>
                                        <p:tgtEl>
                                          <p:spTgt spid="2063">
                                            <p:txEl>
                                              <p:pRg st="2" end="2"/>
                                            </p:txEl>
                                          </p:spTgt>
                                        </p:tgtEl>
                                        <p:attrNameLst>
                                          <p:attrName>ppt_h</p:attrName>
                                        </p:attrNameLst>
                                      </p:cBhvr>
                                      <p:tavLst>
                                        <p:tav tm="0">
                                          <p:val>
                                            <p:fltVal val="0"/>
                                          </p:val>
                                        </p:tav>
                                        <p:tav tm="100000">
                                          <p:val>
                                            <p:strVal val="#ppt_h"/>
                                          </p:val>
                                        </p:tav>
                                      </p:tavLst>
                                    </p:anim>
                                    <p:anim calcmode="lin" valueType="num">
                                      <p:cBhvr>
                                        <p:cTn id="22" dur="1000" fill="hold"/>
                                        <p:tgtEl>
                                          <p:spTgt spid="206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2063">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par>
                          <p:cTn id="24" fill="hold" nodeType="afterGroup">
                            <p:stCondLst>
                              <p:cond delay="2000"/>
                            </p:stCondLst>
                            <p:childTnLst>
                              <p:par>
                                <p:cTn id="25" presetID="15" presetClass="entr" presetSubtype="0" fill="hold" grpId="0" nodeType="afterEffect">
                                  <p:stCondLst>
                                    <p:cond delay="0"/>
                                  </p:stCondLst>
                                  <p:childTnLst>
                                    <p:set>
                                      <p:cBhvr>
                                        <p:cTn id="26" dur="1" fill="hold">
                                          <p:stCondLst>
                                            <p:cond delay="0"/>
                                          </p:stCondLst>
                                        </p:cTn>
                                        <p:tgtEl>
                                          <p:spTgt spid="2063">
                                            <p:txEl>
                                              <p:pRg st="3" end="3"/>
                                            </p:txEl>
                                          </p:spTgt>
                                        </p:tgtEl>
                                        <p:attrNameLst>
                                          <p:attrName>style.visibility</p:attrName>
                                        </p:attrNameLst>
                                      </p:cBhvr>
                                      <p:to>
                                        <p:strVal val="visible"/>
                                      </p:to>
                                    </p:set>
                                    <p:anim calcmode="lin" valueType="num">
                                      <p:cBhvr>
                                        <p:cTn id="27" dur="1000" fill="hold"/>
                                        <p:tgtEl>
                                          <p:spTgt spid="2063">
                                            <p:txEl>
                                              <p:pRg st="3" end="3"/>
                                            </p:txEl>
                                          </p:spTgt>
                                        </p:tgtEl>
                                        <p:attrNameLst>
                                          <p:attrName>ppt_w</p:attrName>
                                        </p:attrNameLst>
                                      </p:cBhvr>
                                      <p:tavLst>
                                        <p:tav tm="0">
                                          <p:val>
                                            <p:fltVal val="0"/>
                                          </p:val>
                                        </p:tav>
                                        <p:tav tm="100000">
                                          <p:val>
                                            <p:strVal val="#ppt_w"/>
                                          </p:val>
                                        </p:tav>
                                      </p:tavLst>
                                    </p:anim>
                                    <p:anim calcmode="lin" valueType="num">
                                      <p:cBhvr>
                                        <p:cTn id="28" dur="1000" fill="hold"/>
                                        <p:tgtEl>
                                          <p:spTgt spid="2063">
                                            <p:txEl>
                                              <p:pRg st="3" end="3"/>
                                            </p:txEl>
                                          </p:spTgt>
                                        </p:tgtEl>
                                        <p:attrNameLst>
                                          <p:attrName>ppt_h</p:attrName>
                                        </p:attrNameLst>
                                      </p:cBhvr>
                                      <p:tavLst>
                                        <p:tav tm="0">
                                          <p:val>
                                            <p:fltVal val="0"/>
                                          </p:val>
                                        </p:tav>
                                        <p:tav tm="100000">
                                          <p:val>
                                            <p:strVal val="#ppt_h"/>
                                          </p:val>
                                        </p:tav>
                                      </p:tavLst>
                                    </p:anim>
                                    <p:anim calcmode="lin" valueType="num">
                                      <p:cBhvr>
                                        <p:cTn id="29" dur="1000" fill="hold"/>
                                        <p:tgtEl>
                                          <p:spTgt spid="2063">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2063">
                                            <p:txEl>
                                              <p:pRg st="3" end="3"/>
                                            </p:txEl>
                                          </p:spTgt>
                                        </p:tgtEl>
                                        <p:attrNameLst>
                                          <p:attrName>ppt_y</p:attrName>
                                        </p:attrNameLst>
                                      </p:cBhvr>
                                      <p:tavLst>
                                        <p:tav tm="0" fmla="#ppt_y+(sin(-2*pi*(1-$))*-#ppt_x+cos(-2*pi*(1-$))*(1-#ppt_y))*(1-$)">
                                          <p:val>
                                            <p:fltVal val="0"/>
                                          </p:val>
                                        </p:tav>
                                        <p:tav tm="100000">
                                          <p:val>
                                            <p:fltVal val="1"/>
                                          </p:val>
                                        </p:tav>
                                      </p:tavLst>
                                    </p:anim>
                                  </p:childTnLst>
                                </p:cTn>
                              </p:par>
                              <p:par>
                                <p:cTn id="31" presetID="15" presetClass="entr" presetSubtype="0" fill="hold" grpId="0" nodeType="withEffect">
                                  <p:stCondLst>
                                    <p:cond delay="0"/>
                                  </p:stCondLst>
                                  <p:childTnLst>
                                    <p:set>
                                      <p:cBhvr>
                                        <p:cTn id="32" dur="1" fill="hold">
                                          <p:stCondLst>
                                            <p:cond delay="0"/>
                                          </p:stCondLst>
                                        </p:cTn>
                                        <p:tgtEl>
                                          <p:spTgt spid="2063">
                                            <p:txEl>
                                              <p:pRg st="4" end="4"/>
                                            </p:txEl>
                                          </p:spTgt>
                                        </p:tgtEl>
                                        <p:attrNameLst>
                                          <p:attrName>style.visibility</p:attrName>
                                        </p:attrNameLst>
                                      </p:cBhvr>
                                      <p:to>
                                        <p:strVal val="visible"/>
                                      </p:to>
                                    </p:set>
                                    <p:anim calcmode="lin" valueType="num">
                                      <p:cBhvr>
                                        <p:cTn id="33" dur="1000" fill="hold"/>
                                        <p:tgtEl>
                                          <p:spTgt spid="2063">
                                            <p:txEl>
                                              <p:pRg st="4" end="4"/>
                                            </p:txEl>
                                          </p:spTgt>
                                        </p:tgtEl>
                                        <p:attrNameLst>
                                          <p:attrName>ppt_w</p:attrName>
                                        </p:attrNameLst>
                                      </p:cBhvr>
                                      <p:tavLst>
                                        <p:tav tm="0">
                                          <p:val>
                                            <p:fltVal val="0"/>
                                          </p:val>
                                        </p:tav>
                                        <p:tav tm="100000">
                                          <p:val>
                                            <p:strVal val="#ppt_w"/>
                                          </p:val>
                                        </p:tav>
                                      </p:tavLst>
                                    </p:anim>
                                    <p:anim calcmode="lin" valueType="num">
                                      <p:cBhvr>
                                        <p:cTn id="34" dur="1000" fill="hold"/>
                                        <p:tgtEl>
                                          <p:spTgt spid="2063">
                                            <p:txEl>
                                              <p:pRg st="4" end="4"/>
                                            </p:txEl>
                                          </p:spTgt>
                                        </p:tgtEl>
                                        <p:attrNameLst>
                                          <p:attrName>ppt_h</p:attrName>
                                        </p:attrNameLst>
                                      </p:cBhvr>
                                      <p:tavLst>
                                        <p:tav tm="0">
                                          <p:val>
                                            <p:fltVal val="0"/>
                                          </p:val>
                                        </p:tav>
                                        <p:tav tm="100000">
                                          <p:val>
                                            <p:strVal val="#ppt_h"/>
                                          </p:val>
                                        </p:tav>
                                      </p:tavLst>
                                    </p:anim>
                                    <p:anim calcmode="lin" valueType="num">
                                      <p:cBhvr>
                                        <p:cTn id="35" dur="1000" fill="hold"/>
                                        <p:tgtEl>
                                          <p:spTgt spid="206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2063">
                                            <p:txEl>
                                              <p:pRg st="4" end="4"/>
                                            </p:txEl>
                                          </p:spTgt>
                                        </p:tgtEl>
                                        <p:attrNameLst>
                                          <p:attrName>ppt_y</p:attrName>
                                        </p:attrNameLst>
                                      </p:cBhvr>
                                      <p:tavLst>
                                        <p:tav tm="0" fmla="#ppt_y+(sin(-2*pi*(1-$))*-#ppt_x+cos(-2*pi*(1-$))*(1-#ppt_y))*(1-$)">
                                          <p:val>
                                            <p:fltVal val="0"/>
                                          </p:val>
                                        </p:tav>
                                        <p:tav tm="100000">
                                          <p:val>
                                            <p:fltVal val="1"/>
                                          </p:val>
                                        </p:tav>
                                      </p:tavLst>
                                    </p:anim>
                                  </p:childTnLst>
                                </p:cTn>
                              </p:par>
                              <p:par>
                                <p:cTn id="37" presetID="15" presetClass="entr" presetSubtype="0" fill="hold" grpId="0" nodeType="withEffect">
                                  <p:stCondLst>
                                    <p:cond delay="0"/>
                                  </p:stCondLst>
                                  <p:childTnLst>
                                    <p:set>
                                      <p:cBhvr>
                                        <p:cTn id="38" dur="1" fill="hold">
                                          <p:stCondLst>
                                            <p:cond delay="0"/>
                                          </p:stCondLst>
                                        </p:cTn>
                                        <p:tgtEl>
                                          <p:spTgt spid="2063">
                                            <p:txEl>
                                              <p:pRg st="5" end="5"/>
                                            </p:txEl>
                                          </p:spTgt>
                                        </p:tgtEl>
                                        <p:attrNameLst>
                                          <p:attrName>style.visibility</p:attrName>
                                        </p:attrNameLst>
                                      </p:cBhvr>
                                      <p:to>
                                        <p:strVal val="visible"/>
                                      </p:to>
                                    </p:set>
                                    <p:anim calcmode="lin" valueType="num">
                                      <p:cBhvr>
                                        <p:cTn id="39" dur="1000" fill="hold"/>
                                        <p:tgtEl>
                                          <p:spTgt spid="2063">
                                            <p:txEl>
                                              <p:pRg st="5" end="5"/>
                                            </p:txEl>
                                          </p:spTgt>
                                        </p:tgtEl>
                                        <p:attrNameLst>
                                          <p:attrName>ppt_w</p:attrName>
                                        </p:attrNameLst>
                                      </p:cBhvr>
                                      <p:tavLst>
                                        <p:tav tm="0">
                                          <p:val>
                                            <p:fltVal val="0"/>
                                          </p:val>
                                        </p:tav>
                                        <p:tav tm="100000">
                                          <p:val>
                                            <p:strVal val="#ppt_w"/>
                                          </p:val>
                                        </p:tav>
                                      </p:tavLst>
                                    </p:anim>
                                    <p:anim calcmode="lin" valueType="num">
                                      <p:cBhvr>
                                        <p:cTn id="40" dur="1000" fill="hold"/>
                                        <p:tgtEl>
                                          <p:spTgt spid="2063">
                                            <p:txEl>
                                              <p:pRg st="5" end="5"/>
                                            </p:txEl>
                                          </p:spTgt>
                                        </p:tgtEl>
                                        <p:attrNameLst>
                                          <p:attrName>ppt_h</p:attrName>
                                        </p:attrNameLst>
                                      </p:cBhvr>
                                      <p:tavLst>
                                        <p:tav tm="0">
                                          <p:val>
                                            <p:fltVal val="0"/>
                                          </p:val>
                                        </p:tav>
                                        <p:tav tm="100000">
                                          <p:val>
                                            <p:strVal val="#ppt_h"/>
                                          </p:val>
                                        </p:tav>
                                      </p:tavLst>
                                    </p:anim>
                                    <p:anim calcmode="lin" valueType="num">
                                      <p:cBhvr>
                                        <p:cTn id="41" dur="1000" fill="hold"/>
                                        <p:tgtEl>
                                          <p:spTgt spid="2063">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2063">
                                            <p:txEl>
                                              <p:pRg st="5" end="5"/>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3" grpId="0" build="p" autoUpdateAnimBg="0"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D93EDE1F-A36A-4486-A105-C0E602317497}" type="slidenum">
              <a:rPr kumimoji="0" lang="en-US" altLang="zh-CN" sz="1400" smtClean="0"/>
              <a:pPr eaLnBrk="1" hangingPunct="1"/>
              <a:t>30</a:t>
            </a:fld>
            <a:endParaRPr kumimoji="0" lang="en-US" altLang="zh-CN" sz="1400" smtClean="0"/>
          </a:p>
        </p:txBody>
      </p:sp>
      <p:sp>
        <p:nvSpPr>
          <p:cNvPr id="32771" name="Rectangle 2"/>
          <p:cNvSpPr>
            <a:spLocks noGrp="1" noChangeArrowheads="1"/>
          </p:cNvSpPr>
          <p:nvPr>
            <p:ph type="title"/>
          </p:nvPr>
        </p:nvSpPr>
        <p:spPr/>
        <p:txBody>
          <a:bodyPr/>
          <a:lstStyle/>
          <a:p>
            <a:pPr eaLnBrk="1" hangingPunct="1"/>
            <a:r>
              <a:rPr lang="en-US" altLang="zh-CN" smtClean="0">
                <a:latin typeface="Arial Narrow" pitchFamily="34" charset="0"/>
              </a:rPr>
              <a:t>Relationships (cont.)</a:t>
            </a:r>
          </a:p>
        </p:txBody>
      </p:sp>
      <p:sp>
        <p:nvSpPr>
          <p:cNvPr id="116740" name="Rectangle 4"/>
          <p:cNvSpPr>
            <a:spLocks noChangeArrowheads="1"/>
          </p:cNvSpPr>
          <p:nvPr/>
        </p:nvSpPr>
        <p:spPr bwMode="auto">
          <a:xfrm>
            <a:off x="468313" y="620713"/>
            <a:ext cx="867568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dirty="0">
                <a:latin typeface="Times New Roman" pitchFamily="18" charset="0"/>
              </a:rPr>
              <a:t>interface Employees {……</a:t>
            </a:r>
          </a:p>
          <a:p>
            <a:r>
              <a:rPr lang="en-US" altLang="zh-CN" b="1" i="1" dirty="0">
                <a:latin typeface="Times New Roman" pitchFamily="18" charset="0"/>
                <a:ea typeface="黑体" pitchFamily="2" charset="-122"/>
              </a:rPr>
              <a:t>relationship Department </a:t>
            </a:r>
            <a:r>
              <a:rPr lang="en-US" altLang="zh-CN" b="1" i="1" dirty="0" err="1">
                <a:latin typeface="Times New Roman" pitchFamily="18" charset="0"/>
                <a:ea typeface="黑体" pitchFamily="2" charset="-122"/>
              </a:rPr>
              <a:t>workIn</a:t>
            </a:r>
            <a:r>
              <a:rPr lang="en-US" altLang="zh-CN" b="1" i="1" dirty="0">
                <a:latin typeface="Times New Roman" pitchFamily="18" charset="0"/>
                <a:ea typeface="黑体" pitchFamily="2" charset="-122"/>
              </a:rPr>
              <a:t>  inverse Department::</a:t>
            </a:r>
            <a:r>
              <a:rPr lang="en-US" altLang="zh-CN" b="1" i="1" dirty="0" err="1">
                <a:latin typeface="Times New Roman" pitchFamily="18" charset="0"/>
                <a:ea typeface="黑体" pitchFamily="2" charset="-122"/>
              </a:rPr>
              <a:t>myWorker</a:t>
            </a:r>
            <a:r>
              <a:rPr lang="en-US" altLang="zh-CN" b="1" i="1" dirty="0">
                <a:latin typeface="Times New Roman" pitchFamily="18" charset="0"/>
                <a:ea typeface="黑体" pitchFamily="2" charset="-122"/>
              </a:rPr>
              <a:t>;</a:t>
            </a:r>
          </a:p>
          <a:p>
            <a:r>
              <a:rPr lang="en-US" altLang="zh-CN" b="1" i="1" dirty="0">
                <a:latin typeface="Times New Roman" pitchFamily="18" charset="0"/>
                <a:ea typeface="黑体" pitchFamily="2" charset="-122"/>
              </a:rPr>
              <a:t>relationship Department </a:t>
            </a:r>
            <a:r>
              <a:rPr lang="en-US" altLang="zh-CN" b="1" i="1" dirty="0" err="1">
                <a:latin typeface="Times New Roman" pitchFamily="18" charset="0"/>
                <a:ea typeface="黑体" pitchFamily="2" charset="-122"/>
              </a:rPr>
              <a:t>headOf</a:t>
            </a:r>
            <a:r>
              <a:rPr lang="en-US" altLang="zh-CN" b="1" i="1" dirty="0">
                <a:latin typeface="Times New Roman" pitchFamily="18" charset="0"/>
                <a:ea typeface="黑体" pitchFamily="2" charset="-122"/>
              </a:rPr>
              <a:t> inverse Department::header;……}</a:t>
            </a:r>
          </a:p>
        </p:txBody>
      </p:sp>
      <p:sp>
        <p:nvSpPr>
          <p:cNvPr id="116741" name="Rectangle 5"/>
          <p:cNvSpPr>
            <a:spLocks noChangeArrowheads="1"/>
          </p:cNvSpPr>
          <p:nvPr/>
        </p:nvSpPr>
        <p:spPr bwMode="auto">
          <a:xfrm>
            <a:off x="468313" y="1866900"/>
            <a:ext cx="852328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dirty="0">
                <a:solidFill>
                  <a:srgbClr val="003366"/>
                </a:solidFill>
                <a:latin typeface="Times New Roman" pitchFamily="18" charset="0"/>
              </a:rPr>
              <a:t>interface </a:t>
            </a:r>
            <a:r>
              <a:rPr lang="en-US" altLang="zh-CN" b="1" i="1" dirty="0">
                <a:solidFill>
                  <a:srgbClr val="003366"/>
                </a:solidFill>
                <a:latin typeface="Times New Roman" pitchFamily="18" charset="0"/>
                <a:ea typeface="黑体" pitchFamily="2" charset="-122"/>
              </a:rPr>
              <a:t>Department </a:t>
            </a:r>
            <a:r>
              <a:rPr lang="en-US" altLang="zh-CN" b="1" i="1" dirty="0">
                <a:solidFill>
                  <a:srgbClr val="003366"/>
                </a:solidFill>
                <a:latin typeface="Times New Roman" pitchFamily="18" charset="0"/>
              </a:rPr>
              <a:t>{……</a:t>
            </a:r>
          </a:p>
          <a:p>
            <a:r>
              <a:rPr lang="en-US" altLang="zh-CN" b="1" i="1" dirty="0">
                <a:solidFill>
                  <a:srgbClr val="003366"/>
                </a:solidFill>
                <a:latin typeface="Times New Roman" pitchFamily="18" charset="0"/>
                <a:ea typeface="黑体" pitchFamily="2" charset="-122"/>
              </a:rPr>
              <a:t>relationship Set&lt;</a:t>
            </a:r>
            <a:r>
              <a:rPr lang="en-US" altLang="zh-CN" b="1" i="1" dirty="0">
                <a:solidFill>
                  <a:srgbClr val="003366"/>
                </a:solidFill>
                <a:latin typeface="Times New Roman" pitchFamily="18" charset="0"/>
              </a:rPr>
              <a:t>Employees</a:t>
            </a:r>
            <a:r>
              <a:rPr lang="en-US" altLang="zh-CN" b="1" i="1" dirty="0">
                <a:solidFill>
                  <a:srgbClr val="003366"/>
                </a:solidFill>
                <a:latin typeface="Times New Roman" pitchFamily="18" charset="0"/>
                <a:ea typeface="黑体" pitchFamily="2" charset="-122"/>
              </a:rPr>
              <a:t>&gt; </a:t>
            </a:r>
            <a:r>
              <a:rPr lang="en-US" altLang="zh-CN" b="1" i="1" dirty="0" err="1">
                <a:solidFill>
                  <a:srgbClr val="003366"/>
                </a:solidFill>
                <a:latin typeface="Times New Roman" pitchFamily="18" charset="0"/>
                <a:ea typeface="黑体" pitchFamily="2" charset="-122"/>
              </a:rPr>
              <a:t>myWorker</a:t>
            </a:r>
            <a:r>
              <a:rPr lang="en-US" altLang="zh-CN" b="1" i="1" dirty="0">
                <a:solidFill>
                  <a:srgbClr val="003366"/>
                </a:solidFill>
                <a:latin typeface="Times New Roman" pitchFamily="18" charset="0"/>
                <a:ea typeface="黑体" pitchFamily="2" charset="-122"/>
              </a:rPr>
              <a:t> inverse 	</a:t>
            </a:r>
            <a:r>
              <a:rPr lang="en-US" altLang="zh-CN" b="1" i="1" dirty="0">
                <a:solidFill>
                  <a:srgbClr val="003366"/>
                </a:solidFill>
                <a:latin typeface="Times New Roman" pitchFamily="18" charset="0"/>
              </a:rPr>
              <a:t>Employees</a:t>
            </a:r>
            <a:r>
              <a:rPr lang="en-US" altLang="zh-CN" b="1" i="1" dirty="0">
                <a:solidFill>
                  <a:srgbClr val="003366"/>
                </a:solidFill>
                <a:latin typeface="Times New Roman" pitchFamily="18" charset="0"/>
                <a:ea typeface="黑体" pitchFamily="2" charset="-122"/>
              </a:rPr>
              <a:t>::</a:t>
            </a:r>
            <a:r>
              <a:rPr lang="en-US" altLang="zh-CN" b="1" i="1" dirty="0" err="1">
                <a:solidFill>
                  <a:srgbClr val="003366"/>
                </a:solidFill>
                <a:latin typeface="Times New Roman" pitchFamily="18" charset="0"/>
                <a:ea typeface="黑体" pitchFamily="2" charset="-122"/>
              </a:rPr>
              <a:t>workIn</a:t>
            </a:r>
            <a:r>
              <a:rPr lang="en-US" altLang="zh-CN" b="1" i="1" dirty="0">
                <a:solidFill>
                  <a:srgbClr val="003366"/>
                </a:solidFill>
                <a:latin typeface="Times New Roman" pitchFamily="18" charset="0"/>
                <a:ea typeface="黑体" pitchFamily="2" charset="-122"/>
              </a:rPr>
              <a:t>; </a:t>
            </a:r>
          </a:p>
          <a:p>
            <a:r>
              <a:rPr lang="en-US" altLang="zh-CN" b="1" i="1" dirty="0">
                <a:solidFill>
                  <a:srgbClr val="003366"/>
                </a:solidFill>
                <a:latin typeface="Times New Roman" pitchFamily="18" charset="0"/>
                <a:ea typeface="黑体" pitchFamily="2" charset="-122"/>
              </a:rPr>
              <a:t>relationship </a:t>
            </a:r>
            <a:r>
              <a:rPr lang="en-US" altLang="zh-CN" b="1" i="1" dirty="0">
                <a:solidFill>
                  <a:srgbClr val="003366"/>
                </a:solidFill>
                <a:latin typeface="Times New Roman" pitchFamily="18" charset="0"/>
              </a:rPr>
              <a:t>Employees</a:t>
            </a:r>
            <a:r>
              <a:rPr lang="en-US" altLang="zh-CN" b="1" i="1" dirty="0">
                <a:solidFill>
                  <a:srgbClr val="003366"/>
                </a:solidFill>
                <a:latin typeface="Times New Roman" pitchFamily="18" charset="0"/>
                <a:ea typeface="黑体" pitchFamily="2" charset="-122"/>
              </a:rPr>
              <a:t> header inverse </a:t>
            </a:r>
            <a:r>
              <a:rPr lang="en-US" altLang="zh-CN" b="1" i="1" dirty="0">
                <a:solidFill>
                  <a:srgbClr val="003366"/>
                </a:solidFill>
                <a:latin typeface="Times New Roman" pitchFamily="18" charset="0"/>
              </a:rPr>
              <a:t>Employees</a:t>
            </a:r>
            <a:r>
              <a:rPr lang="en-US" altLang="zh-CN" b="1" i="1" dirty="0">
                <a:solidFill>
                  <a:srgbClr val="003366"/>
                </a:solidFill>
                <a:latin typeface="Times New Roman" pitchFamily="18" charset="0"/>
                <a:ea typeface="黑体" pitchFamily="2" charset="-122"/>
              </a:rPr>
              <a:t>::</a:t>
            </a:r>
            <a:r>
              <a:rPr lang="en-US" altLang="zh-CN" b="1" i="1" dirty="0" err="1">
                <a:solidFill>
                  <a:srgbClr val="003366"/>
                </a:solidFill>
                <a:latin typeface="Times New Roman" pitchFamily="18" charset="0"/>
                <a:ea typeface="黑体" pitchFamily="2" charset="-122"/>
              </a:rPr>
              <a:t>headOf</a:t>
            </a:r>
            <a:r>
              <a:rPr lang="en-US" altLang="zh-CN" b="1" i="1" dirty="0">
                <a:solidFill>
                  <a:srgbClr val="003366"/>
                </a:solidFill>
                <a:latin typeface="Times New Roman" pitchFamily="18" charset="0"/>
                <a:ea typeface="黑体" pitchFamily="2" charset="-122"/>
              </a:rPr>
              <a:t>;</a:t>
            </a:r>
          </a:p>
          <a:p>
            <a:r>
              <a:rPr lang="en-US" altLang="zh-CN" b="1" i="1" dirty="0">
                <a:solidFill>
                  <a:srgbClr val="003366"/>
                </a:solidFill>
                <a:latin typeface="Times New Roman" pitchFamily="18" charset="0"/>
                <a:ea typeface="黑体" pitchFamily="2" charset="-122"/>
              </a:rPr>
              <a:t>relationship Set&lt;Goods&gt; </a:t>
            </a:r>
            <a:r>
              <a:rPr lang="en-US" altLang="zh-CN" b="1" i="1" dirty="0" err="1">
                <a:solidFill>
                  <a:srgbClr val="003366"/>
                </a:solidFill>
                <a:latin typeface="Times New Roman" pitchFamily="18" charset="0"/>
                <a:ea typeface="黑体" pitchFamily="2" charset="-122"/>
              </a:rPr>
              <a:t>forSale</a:t>
            </a:r>
            <a:r>
              <a:rPr lang="en-US" altLang="zh-CN" b="1" i="1" dirty="0">
                <a:solidFill>
                  <a:srgbClr val="003366"/>
                </a:solidFill>
                <a:latin typeface="Times New Roman" pitchFamily="18" charset="0"/>
                <a:ea typeface="黑体" pitchFamily="2" charset="-122"/>
              </a:rPr>
              <a:t> inverse Goods:: </a:t>
            </a:r>
            <a:r>
              <a:rPr lang="en-US" altLang="zh-CN" b="1" i="1" dirty="0" err="1">
                <a:solidFill>
                  <a:srgbClr val="003366"/>
                </a:solidFill>
                <a:latin typeface="Times New Roman" pitchFamily="18" charset="0"/>
                <a:ea typeface="黑体" pitchFamily="2" charset="-122"/>
              </a:rPr>
              <a:t>toDep</a:t>
            </a:r>
            <a:r>
              <a:rPr lang="en-US" altLang="zh-CN" b="1" i="1" dirty="0" smtClean="0">
                <a:solidFill>
                  <a:srgbClr val="003366"/>
                </a:solidFill>
                <a:latin typeface="Times New Roman" pitchFamily="18" charset="0"/>
                <a:ea typeface="黑体" pitchFamily="2" charset="-122"/>
              </a:rPr>
              <a:t>;…… </a:t>
            </a:r>
            <a:r>
              <a:rPr lang="en-US" altLang="zh-CN" b="1" i="1" dirty="0" smtClean="0">
                <a:solidFill>
                  <a:srgbClr val="003366"/>
                </a:solidFill>
                <a:latin typeface="Times New Roman" pitchFamily="18" charset="0"/>
              </a:rPr>
              <a:t>}</a:t>
            </a:r>
            <a:endParaRPr lang="en-US" altLang="zh-CN" b="1" i="1" dirty="0">
              <a:solidFill>
                <a:srgbClr val="003366"/>
              </a:solidFill>
              <a:latin typeface="Times New Roman" pitchFamily="18" charset="0"/>
            </a:endParaRPr>
          </a:p>
        </p:txBody>
      </p:sp>
      <p:sp>
        <p:nvSpPr>
          <p:cNvPr id="116742" name="Rectangle 6"/>
          <p:cNvSpPr>
            <a:spLocks noChangeArrowheads="1"/>
          </p:cNvSpPr>
          <p:nvPr/>
        </p:nvSpPr>
        <p:spPr bwMode="auto">
          <a:xfrm>
            <a:off x="468313" y="4076700"/>
            <a:ext cx="8523287"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latin typeface="Times New Roman" pitchFamily="18" charset="0"/>
              </a:rPr>
              <a:t>interface </a:t>
            </a:r>
            <a:r>
              <a:rPr lang="en-US" altLang="zh-CN" b="1" i="1">
                <a:latin typeface="Times New Roman" pitchFamily="18" charset="0"/>
                <a:ea typeface="黑体" pitchFamily="2" charset="-122"/>
              </a:rPr>
              <a:t>Goods </a:t>
            </a:r>
            <a:r>
              <a:rPr lang="en-US" altLang="zh-CN" b="1" i="1">
                <a:latin typeface="Times New Roman" pitchFamily="18" charset="0"/>
              </a:rPr>
              <a:t>{……</a:t>
            </a:r>
          </a:p>
          <a:p>
            <a:r>
              <a:rPr lang="en-US" altLang="zh-CN" b="1" i="1">
                <a:latin typeface="Times New Roman" pitchFamily="18" charset="0"/>
                <a:ea typeface="黑体" pitchFamily="2" charset="-122"/>
              </a:rPr>
              <a:t>relationship Department toDep inverse Department::forSale;</a:t>
            </a:r>
            <a:endParaRPr lang="en-US" altLang="zh-CN" b="1" i="1">
              <a:latin typeface="Times New Roman" pitchFamily="18" charset="0"/>
            </a:endParaRPr>
          </a:p>
          <a:p>
            <a:r>
              <a:rPr lang="en-US" altLang="zh-CN" b="1" i="1">
                <a:latin typeface="Times New Roman" pitchFamily="18" charset="0"/>
                <a:ea typeface="黑体" pitchFamily="2" charset="-122"/>
              </a:rPr>
              <a:t>relationship Set&lt;</a:t>
            </a:r>
            <a:r>
              <a:rPr lang="en-US" altLang="zh-CN" b="1" i="1">
                <a:latin typeface="Times New Roman" pitchFamily="18" charset="0"/>
              </a:rPr>
              <a:t>Manufacturers</a:t>
            </a:r>
            <a:r>
              <a:rPr lang="en-US" altLang="zh-CN" b="1" i="1">
                <a:latin typeface="Times New Roman" pitchFamily="18" charset="0"/>
                <a:ea typeface="黑体" pitchFamily="2" charset="-122"/>
              </a:rPr>
              <a:t>&gt; madeBy inverse 	</a:t>
            </a:r>
            <a:r>
              <a:rPr lang="en-US" altLang="zh-CN" b="1" i="1">
                <a:latin typeface="Times New Roman" pitchFamily="18" charset="0"/>
              </a:rPr>
              <a:t>Manufacturers</a:t>
            </a:r>
            <a:r>
              <a:rPr lang="en-US" altLang="zh-CN" b="1" i="1">
                <a:latin typeface="Times New Roman" pitchFamily="18" charset="0"/>
                <a:ea typeface="黑体" pitchFamily="2" charset="-122"/>
              </a:rPr>
              <a:t>::producer; </a:t>
            </a:r>
            <a:r>
              <a:rPr lang="en-US" altLang="zh-CN" b="1" i="1">
                <a:latin typeface="Times New Roman" pitchFamily="18" charset="0"/>
              </a:rPr>
              <a:t>}</a:t>
            </a:r>
          </a:p>
        </p:txBody>
      </p:sp>
      <p:sp>
        <p:nvSpPr>
          <p:cNvPr id="116743" name="Rectangle 7"/>
          <p:cNvSpPr>
            <a:spLocks noChangeArrowheads="1"/>
          </p:cNvSpPr>
          <p:nvPr/>
        </p:nvSpPr>
        <p:spPr bwMode="auto">
          <a:xfrm>
            <a:off x="468313" y="5626100"/>
            <a:ext cx="85232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dirty="0">
                <a:solidFill>
                  <a:srgbClr val="003366"/>
                </a:solidFill>
                <a:latin typeface="Times New Roman" pitchFamily="18" charset="0"/>
              </a:rPr>
              <a:t>interface Manufacturers {……</a:t>
            </a:r>
          </a:p>
          <a:p>
            <a:r>
              <a:rPr lang="en-US" altLang="zh-CN" b="1" i="1" dirty="0">
                <a:solidFill>
                  <a:srgbClr val="003366"/>
                </a:solidFill>
                <a:latin typeface="Times New Roman" pitchFamily="18" charset="0"/>
                <a:ea typeface="黑体" pitchFamily="2" charset="-122"/>
              </a:rPr>
              <a:t>relationship Set&lt;Goods &gt; producer inverse Goods ::</a:t>
            </a:r>
            <a:r>
              <a:rPr lang="en-US" altLang="zh-CN" b="1" i="1" dirty="0" err="1">
                <a:solidFill>
                  <a:srgbClr val="003366"/>
                </a:solidFill>
                <a:latin typeface="Times New Roman" pitchFamily="18" charset="0"/>
                <a:ea typeface="黑体" pitchFamily="2" charset="-122"/>
              </a:rPr>
              <a:t>madeBy</a:t>
            </a:r>
            <a:r>
              <a:rPr lang="en-US" altLang="zh-CN" b="1" i="1" dirty="0" smtClean="0">
                <a:solidFill>
                  <a:srgbClr val="003366"/>
                </a:solidFill>
                <a:latin typeface="Times New Roman" pitchFamily="18" charset="0"/>
                <a:ea typeface="黑体" pitchFamily="2" charset="-122"/>
              </a:rPr>
              <a:t>; </a:t>
            </a:r>
            <a:r>
              <a:rPr lang="en-US" altLang="zh-CN" b="1" i="1" dirty="0" smtClean="0">
                <a:solidFill>
                  <a:srgbClr val="003366"/>
                </a:solidFill>
                <a:latin typeface="Times New Roman" pitchFamily="18" charset="0"/>
              </a:rPr>
              <a:t>}</a:t>
            </a:r>
            <a:endParaRPr lang="en-US" altLang="zh-CN" b="1" i="1" dirty="0">
              <a:solidFill>
                <a:srgbClr val="003366"/>
              </a:solidFill>
              <a:latin typeface="Times New Roman" pitchFamily="18" charset="0"/>
            </a:endParaRPr>
          </a:p>
        </p:txBody>
      </p:sp>
      <p:pic>
        <p:nvPicPr>
          <p:cNvPr id="116744" name="Picture 8"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6751" name="Group 15"/>
          <p:cNvGrpSpPr>
            <a:grpSpLocks/>
          </p:cNvGrpSpPr>
          <p:nvPr/>
        </p:nvGrpSpPr>
        <p:grpSpPr bwMode="auto">
          <a:xfrm>
            <a:off x="5724525" y="1295400"/>
            <a:ext cx="1066800" cy="1219200"/>
            <a:chOff x="4416" y="816"/>
            <a:chExt cx="672" cy="768"/>
          </a:xfrm>
        </p:grpSpPr>
        <p:sp>
          <p:nvSpPr>
            <p:cNvPr id="32787" name="Line 10"/>
            <p:cNvSpPr>
              <a:spLocks noChangeShapeType="1"/>
            </p:cNvSpPr>
            <p:nvPr/>
          </p:nvSpPr>
          <p:spPr bwMode="auto">
            <a:xfrm>
              <a:off x="4416" y="816"/>
              <a:ext cx="67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88" name="Line 11"/>
            <p:cNvSpPr>
              <a:spLocks noChangeShapeType="1"/>
            </p:cNvSpPr>
            <p:nvPr/>
          </p:nvSpPr>
          <p:spPr bwMode="auto">
            <a:xfrm flipV="1">
              <a:off x="4896" y="1056"/>
              <a:ext cx="192" cy="52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6750" name="Group 14"/>
          <p:cNvGrpSpPr>
            <a:grpSpLocks/>
          </p:cNvGrpSpPr>
          <p:nvPr/>
        </p:nvGrpSpPr>
        <p:grpSpPr bwMode="auto">
          <a:xfrm>
            <a:off x="7224713" y="1781175"/>
            <a:ext cx="1524000" cy="1143000"/>
            <a:chOff x="4416" y="1104"/>
            <a:chExt cx="960" cy="720"/>
          </a:xfrm>
        </p:grpSpPr>
        <p:sp>
          <p:nvSpPr>
            <p:cNvPr id="32785" name="Line 12"/>
            <p:cNvSpPr>
              <a:spLocks noChangeShapeType="1"/>
            </p:cNvSpPr>
            <p:nvPr/>
          </p:nvSpPr>
          <p:spPr bwMode="auto">
            <a:xfrm>
              <a:off x="4416" y="1104"/>
              <a:ext cx="960" cy="144"/>
            </a:xfrm>
            <a:prstGeom prst="line">
              <a:avLst/>
            </a:prstGeom>
            <a:noFill/>
            <a:ln w="9525">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86" name="Line 13"/>
            <p:cNvSpPr>
              <a:spLocks noChangeShapeType="1"/>
            </p:cNvSpPr>
            <p:nvPr/>
          </p:nvSpPr>
          <p:spPr bwMode="auto">
            <a:xfrm flipH="1">
              <a:off x="4944" y="1248"/>
              <a:ext cx="432" cy="576"/>
            </a:xfrm>
            <a:prstGeom prst="line">
              <a:avLst/>
            </a:prstGeom>
            <a:noFill/>
            <a:ln w="9525">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6754" name="Group 18"/>
          <p:cNvGrpSpPr>
            <a:grpSpLocks/>
          </p:cNvGrpSpPr>
          <p:nvPr/>
        </p:nvGrpSpPr>
        <p:grpSpPr bwMode="auto">
          <a:xfrm>
            <a:off x="5508625" y="3743325"/>
            <a:ext cx="1524000" cy="838200"/>
            <a:chOff x="4128" y="2112"/>
            <a:chExt cx="960" cy="528"/>
          </a:xfrm>
        </p:grpSpPr>
        <p:sp>
          <p:nvSpPr>
            <p:cNvPr id="32783" name="Line 16"/>
            <p:cNvSpPr>
              <a:spLocks noChangeShapeType="1"/>
            </p:cNvSpPr>
            <p:nvPr/>
          </p:nvSpPr>
          <p:spPr bwMode="auto">
            <a:xfrm>
              <a:off x="4752" y="2112"/>
              <a:ext cx="288" cy="288"/>
            </a:xfrm>
            <a:prstGeom prst="line">
              <a:avLst/>
            </a:prstGeom>
            <a:noFill/>
            <a:ln w="952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84" name="Line 17"/>
            <p:cNvSpPr>
              <a:spLocks noChangeShapeType="1"/>
            </p:cNvSpPr>
            <p:nvPr/>
          </p:nvSpPr>
          <p:spPr bwMode="auto">
            <a:xfrm flipV="1">
              <a:off x="4128" y="2400"/>
              <a:ext cx="960" cy="240"/>
            </a:xfrm>
            <a:prstGeom prst="line">
              <a:avLst/>
            </a:prstGeom>
            <a:noFill/>
            <a:ln w="952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6757" name="Group 21"/>
          <p:cNvGrpSpPr>
            <a:grpSpLocks/>
          </p:cNvGrpSpPr>
          <p:nvPr/>
        </p:nvGrpSpPr>
        <p:grpSpPr bwMode="auto">
          <a:xfrm>
            <a:off x="6781800" y="5330825"/>
            <a:ext cx="914400" cy="762000"/>
            <a:chOff x="4272" y="2928"/>
            <a:chExt cx="576" cy="480"/>
          </a:xfrm>
        </p:grpSpPr>
        <p:sp>
          <p:nvSpPr>
            <p:cNvPr id="32781" name="Line 19"/>
            <p:cNvSpPr>
              <a:spLocks noChangeShapeType="1"/>
            </p:cNvSpPr>
            <p:nvPr/>
          </p:nvSpPr>
          <p:spPr bwMode="auto">
            <a:xfrm>
              <a:off x="4320" y="2928"/>
              <a:ext cx="528"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82" name="Line 20"/>
            <p:cNvSpPr>
              <a:spLocks noChangeShapeType="1"/>
            </p:cNvSpPr>
            <p:nvPr/>
          </p:nvSpPr>
          <p:spPr bwMode="auto">
            <a:xfrm flipH="1">
              <a:off x="4272" y="3072"/>
              <a:ext cx="576"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6740"/>
                                        </p:tgtEl>
                                        <p:attrNameLst>
                                          <p:attrName>style.visibility</p:attrName>
                                        </p:attrNameLst>
                                      </p:cBhvr>
                                      <p:to>
                                        <p:strVal val="visible"/>
                                      </p:to>
                                    </p:set>
                                    <p:animEffect transition="in" filter="box(in)">
                                      <p:cBhvr>
                                        <p:cTn id="7" dur="500"/>
                                        <p:tgtEl>
                                          <p:spTgt spid="1167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6741"/>
                                        </p:tgtEl>
                                        <p:attrNameLst>
                                          <p:attrName>style.visibility</p:attrName>
                                        </p:attrNameLst>
                                      </p:cBhvr>
                                      <p:to>
                                        <p:strVal val="visible"/>
                                      </p:to>
                                    </p:set>
                                    <p:animEffect transition="in" filter="box(in)">
                                      <p:cBhvr>
                                        <p:cTn id="12" dur="500"/>
                                        <p:tgtEl>
                                          <p:spTgt spid="1167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6742"/>
                                        </p:tgtEl>
                                        <p:attrNameLst>
                                          <p:attrName>style.visibility</p:attrName>
                                        </p:attrNameLst>
                                      </p:cBhvr>
                                      <p:to>
                                        <p:strVal val="visible"/>
                                      </p:to>
                                    </p:set>
                                    <p:animEffect transition="in" filter="box(in)">
                                      <p:cBhvr>
                                        <p:cTn id="17" dur="500"/>
                                        <p:tgtEl>
                                          <p:spTgt spid="1167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16743"/>
                                        </p:tgtEl>
                                        <p:attrNameLst>
                                          <p:attrName>style.visibility</p:attrName>
                                        </p:attrNameLst>
                                      </p:cBhvr>
                                      <p:to>
                                        <p:strVal val="visible"/>
                                      </p:to>
                                    </p:set>
                                    <p:animEffect transition="in" filter="box(in)">
                                      <p:cBhvr>
                                        <p:cTn id="22" dur="500"/>
                                        <p:tgtEl>
                                          <p:spTgt spid="1167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16751"/>
                                        </p:tgtEl>
                                        <p:attrNameLst>
                                          <p:attrName>style.visibility</p:attrName>
                                        </p:attrNameLst>
                                      </p:cBhvr>
                                      <p:to>
                                        <p:strVal val="visible"/>
                                      </p:to>
                                    </p:set>
                                    <p:animEffect transition="in" filter="wipe(up)">
                                      <p:cBhvr>
                                        <p:cTn id="27" dur="500"/>
                                        <p:tgtEl>
                                          <p:spTgt spid="11675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16750"/>
                                        </p:tgtEl>
                                        <p:attrNameLst>
                                          <p:attrName>style.visibility</p:attrName>
                                        </p:attrNameLst>
                                      </p:cBhvr>
                                      <p:to>
                                        <p:strVal val="visible"/>
                                      </p:to>
                                    </p:set>
                                    <p:animEffect transition="in" filter="wipe(up)">
                                      <p:cBhvr>
                                        <p:cTn id="32" dur="500"/>
                                        <p:tgtEl>
                                          <p:spTgt spid="11675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116754"/>
                                        </p:tgtEl>
                                        <p:attrNameLst>
                                          <p:attrName>style.visibility</p:attrName>
                                        </p:attrNameLst>
                                      </p:cBhvr>
                                      <p:to>
                                        <p:strVal val="visible"/>
                                      </p:to>
                                    </p:set>
                                    <p:animEffect transition="in" filter="wipe(up)">
                                      <p:cBhvr>
                                        <p:cTn id="37" dur="500"/>
                                        <p:tgtEl>
                                          <p:spTgt spid="11675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116757"/>
                                        </p:tgtEl>
                                        <p:attrNameLst>
                                          <p:attrName>style.visibility</p:attrName>
                                        </p:attrNameLst>
                                      </p:cBhvr>
                                      <p:to>
                                        <p:strVal val="visible"/>
                                      </p:to>
                                    </p:set>
                                    <p:animEffect transition="in" filter="wipe(up)">
                                      <p:cBhvr>
                                        <p:cTn id="42" dur="500"/>
                                        <p:tgtEl>
                                          <p:spTgt spid="116757"/>
                                        </p:tgtEl>
                                      </p:cBhvr>
                                    </p:animEffect>
                                  </p:childTnLst>
                                </p:cTn>
                              </p:par>
                            </p:childTnLst>
                          </p:cTn>
                        </p:par>
                        <p:par>
                          <p:cTn id="43" fill="hold" nodeType="afterGroup">
                            <p:stCondLst>
                              <p:cond delay="500"/>
                            </p:stCondLst>
                            <p:childTnLst>
                              <p:par>
                                <p:cTn id="44" presetID="1" presetClass="entr" presetSubtype="0" fill="hold" nodeType="afterEffect">
                                  <p:stCondLst>
                                    <p:cond delay="0"/>
                                  </p:stCondLst>
                                  <p:childTnLst>
                                    <p:set>
                                      <p:cBhvr>
                                        <p:cTn id="45" dur="1" fill="hold">
                                          <p:stCondLst>
                                            <p:cond delay="499"/>
                                          </p:stCondLst>
                                        </p:cTn>
                                        <p:tgtEl>
                                          <p:spTgt spid="1167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0" grpId="0" autoUpdateAnimBg="0"/>
      <p:bldP spid="116741" grpId="0" autoUpdateAnimBg="0"/>
      <p:bldP spid="116742" grpId="0" autoUpdateAnimBg="0"/>
      <p:bldP spid="116743"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BE936B4A-15AD-4DDD-ADA5-91AE4A5FA2DE}" type="slidenum">
              <a:rPr kumimoji="0" lang="en-US" altLang="zh-CN" sz="1400" smtClean="0"/>
              <a:pPr eaLnBrk="1" hangingPunct="1"/>
              <a:t>31</a:t>
            </a:fld>
            <a:endParaRPr kumimoji="0" lang="en-US" altLang="zh-CN" sz="1400" smtClean="0"/>
          </a:p>
        </p:txBody>
      </p:sp>
      <p:sp>
        <p:nvSpPr>
          <p:cNvPr id="33795" name="Rectangle 2"/>
          <p:cNvSpPr>
            <a:spLocks noGrp="1" noChangeArrowheads="1"/>
          </p:cNvSpPr>
          <p:nvPr>
            <p:ph type="title" idx="4294967295"/>
          </p:nvPr>
        </p:nvSpPr>
        <p:spPr/>
        <p:txBody>
          <a:bodyPr/>
          <a:lstStyle/>
          <a:p>
            <a:pPr eaLnBrk="1" hangingPunct="1"/>
            <a:r>
              <a:rPr lang="en-US" altLang="zh-CN" sz="3600" dirty="0" smtClean="0">
                <a:latin typeface="Arial Narrow" pitchFamily="34" charset="0"/>
              </a:rPr>
              <a:t>Implications among relationship types</a:t>
            </a:r>
          </a:p>
        </p:txBody>
      </p:sp>
      <p:sp>
        <p:nvSpPr>
          <p:cNvPr id="47107" name="Text Box 3"/>
          <p:cNvSpPr txBox="1">
            <a:spLocks noChangeArrowheads="1"/>
          </p:cNvSpPr>
          <p:nvPr/>
        </p:nvSpPr>
        <p:spPr bwMode="auto">
          <a:xfrm>
            <a:off x="914400" y="1066800"/>
            <a:ext cx="77724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buSzPct val="150000"/>
              <a:buFontTx/>
              <a:buBlip>
                <a:blip r:embed="rId2"/>
              </a:buBlip>
            </a:pPr>
            <a:r>
              <a:rPr lang="en-US" altLang="zh-CN" b="1">
                <a:latin typeface="Arial Narrow" pitchFamily="34" charset="0"/>
              </a:rPr>
              <a:t>A many-one relationship is a special case of a many-many relationship, and a one-one relationship is a special case of a many-one relationship.</a:t>
            </a:r>
          </a:p>
          <a:p>
            <a:pPr eaLnBrk="1" hangingPunct="1">
              <a:spcBef>
                <a:spcPct val="50000"/>
              </a:spcBef>
              <a:buSzPct val="150000"/>
              <a:buFontTx/>
              <a:buBlip>
                <a:blip r:embed="rId2"/>
              </a:buBlip>
            </a:pPr>
            <a:r>
              <a:rPr lang="en-US" altLang="zh-CN" b="1">
                <a:latin typeface="Arial Narrow" pitchFamily="34" charset="0"/>
              </a:rPr>
              <a:t>If we say a relationship </a:t>
            </a:r>
            <a:r>
              <a:rPr lang="en-US" altLang="zh-CN" b="1" i="1">
                <a:latin typeface="Times New Roman" pitchFamily="18" charset="0"/>
              </a:rPr>
              <a:t>R</a:t>
            </a:r>
            <a:r>
              <a:rPr lang="en-US" altLang="zh-CN" b="1">
                <a:latin typeface="Arial Narrow" pitchFamily="34" charset="0"/>
              </a:rPr>
              <a:t> is “many-many”, we really mean that </a:t>
            </a:r>
            <a:r>
              <a:rPr lang="en-US" altLang="zh-CN" b="1" i="1">
                <a:latin typeface="Times New Roman" pitchFamily="18" charset="0"/>
              </a:rPr>
              <a:t>R</a:t>
            </a:r>
            <a:r>
              <a:rPr lang="en-US" altLang="zh-CN" b="1">
                <a:latin typeface="Arial Narrow" pitchFamily="34" charset="0"/>
              </a:rPr>
              <a:t> has the freedom to be many-many. As </a:t>
            </a:r>
            <a:r>
              <a:rPr lang="en-US" altLang="zh-CN" b="1" i="1">
                <a:latin typeface="Times New Roman" pitchFamily="18" charset="0"/>
              </a:rPr>
              <a:t>R</a:t>
            </a:r>
            <a:r>
              <a:rPr lang="en-US" altLang="zh-CN" b="1">
                <a:latin typeface="Arial Narrow" pitchFamily="34" charset="0"/>
              </a:rPr>
              <a:t> changes, it might at some time be many-one or even one-one.</a:t>
            </a:r>
          </a:p>
          <a:p>
            <a:pPr eaLnBrk="1" hangingPunct="1">
              <a:spcBef>
                <a:spcPct val="50000"/>
              </a:spcBef>
              <a:buSzPct val="150000"/>
            </a:pPr>
            <a:r>
              <a:rPr lang="en-US" altLang="zh-CN" b="1">
                <a:latin typeface="Arial Narrow" pitchFamily="34" charset="0"/>
              </a:rPr>
              <a:t>Likewise, a many-one relationship </a:t>
            </a:r>
            <a:r>
              <a:rPr lang="en-US" altLang="zh-CN" b="1" i="1">
                <a:latin typeface="Times New Roman" pitchFamily="18" charset="0"/>
              </a:rPr>
              <a:t>R</a:t>
            </a:r>
            <a:r>
              <a:rPr lang="en-US" altLang="zh-CN" b="1">
                <a:latin typeface="Arial Narrow" pitchFamily="34" charset="0"/>
              </a:rPr>
              <a:t> might at some time be one-one.</a:t>
            </a:r>
          </a:p>
        </p:txBody>
      </p:sp>
      <p:pic>
        <p:nvPicPr>
          <p:cNvPr id="47109" name="Picture 5" descr="002">
            <a:hlinkClick r:id="rId3" action="ppaction://hlinksldjump"/>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6248400"/>
            <a:ext cx="6858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blinds(horizontal)">
                                      <p:cBhvr>
                                        <p:cTn id="7" dur="500"/>
                                        <p:tgtEl>
                                          <p:spTgt spid="47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blinds(horizontal)">
                                      <p:cBhvr>
                                        <p:cTn id="12" dur="500"/>
                                        <p:tgtEl>
                                          <p:spTgt spid="471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7107">
                                            <p:txEl>
                                              <p:pRg st="2" end="2"/>
                                            </p:txEl>
                                          </p:spTgt>
                                        </p:tgtEl>
                                        <p:attrNameLst>
                                          <p:attrName>style.visibility</p:attrName>
                                        </p:attrNameLst>
                                      </p:cBhvr>
                                      <p:to>
                                        <p:strVal val="visible"/>
                                      </p:to>
                                    </p:set>
                                    <p:animEffect transition="in" filter="blinds(horizontal)">
                                      <p:cBhvr>
                                        <p:cTn id="17" dur="500"/>
                                        <p:tgtEl>
                                          <p:spTgt spid="47107">
                                            <p:txEl>
                                              <p:pRg st="2" end="2"/>
                                            </p:txEl>
                                          </p:spTgt>
                                        </p:tgtEl>
                                      </p:cBhvr>
                                    </p:animEffect>
                                  </p:childTnLst>
                                </p:cTn>
                              </p:par>
                            </p:childTnLst>
                          </p:cTn>
                        </p:par>
                        <p:par>
                          <p:cTn id="18" fill="hold" nodeType="afterGroup">
                            <p:stCondLst>
                              <p:cond delay="500"/>
                            </p:stCondLst>
                            <p:childTnLst>
                              <p:par>
                                <p:cTn id="19" presetID="1" presetClass="entr" presetSubtype="0" fill="hold" nodeType="afterEffect">
                                  <p:stCondLst>
                                    <p:cond delay="0"/>
                                  </p:stCondLst>
                                  <p:childTnLst>
                                    <p:set>
                                      <p:cBhvr>
                                        <p:cTn id="20" dur="1" fill="hold">
                                          <p:stCondLst>
                                            <p:cond delay="499"/>
                                          </p:stCondLst>
                                        </p:cTn>
                                        <p:tgtEl>
                                          <p:spTgt spid="47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2CB9DE42-B54C-49CD-BCD2-5C24F4B55EE5}" type="slidenum">
              <a:rPr kumimoji="0" lang="en-US" altLang="zh-CN" sz="1400" smtClean="0"/>
              <a:pPr eaLnBrk="1" hangingPunct="1"/>
              <a:t>32</a:t>
            </a:fld>
            <a:endParaRPr kumimoji="0" lang="en-US" altLang="zh-CN" sz="1400" smtClean="0"/>
          </a:p>
        </p:txBody>
      </p:sp>
      <p:sp>
        <p:nvSpPr>
          <p:cNvPr id="34819" name="Rectangle 2"/>
          <p:cNvSpPr>
            <a:spLocks noGrp="1" noChangeArrowheads="1"/>
          </p:cNvSpPr>
          <p:nvPr>
            <p:ph type="title" idx="4294967295"/>
          </p:nvPr>
        </p:nvSpPr>
        <p:spPr/>
        <p:txBody>
          <a:bodyPr/>
          <a:lstStyle/>
          <a:p>
            <a:pPr eaLnBrk="1" hangingPunct="1"/>
            <a:r>
              <a:rPr lang="en-US" altLang="zh-CN" smtClean="0">
                <a:latin typeface="Arial Narrow" pitchFamily="34" charset="0"/>
              </a:rPr>
              <a:t>Subclasses</a:t>
            </a:r>
          </a:p>
        </p:txBody>
      </p:sp>
      <p:sp>
        <p:nvSpPr>
          <p:cNvPr id="57347" name="Text Box 3"/>
          <p:cNvSpPr txBox="1">
            <a:spLocks noChangeArrowheads="1"/>
          </p:cNvSpPr>
          <p:nvPr/>
        </p:nvSpPr>
        <p:spPr bwMode="auto">
          <a:xfrm>
            <a:off x="762000" y="692150"/>
            <a:ext cx="8202613" cy="419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30000"/>
              </a:spcBef>
              <a:buClr>
                <a:schemeClr val="folHlink"/>
              </a:buClr>
              <a:buFont typeface="Wingdings" pitchFamily="2" charset="2"/>
              <a:buChar char="§"/>
            </a:pPr>
            <a:r>
              <a:rPr lang="en-US" altLang="zh-CN" b="1" dirty="0">
                <a:solidFill>
                  <a:schemeClr val="hlink"/>
                </a:solidFill>
                <a:latin typeface="Arial Narrow" pitchFamily="34" charset="0"/>
              </a:rPr>
              <a:t>subclass</a:t>
            </a:r>
            <a:r>
              <a:rPr lang="en-US" altLang="zh-CN" dirty="0">
                <a:latin typeface="Arial Narrow" pitchFamily="34" charset="0"/>
              </a:rPr>
              <a:t> </a:t>
            </a:r>
            <a:r>
              <a:rPr lang="en-US" altLang="zh-CN" b="1" dirty="0">
                <a:latin typeface="Arial Narrow" pitchFamily="34" charset="0"/>
              </a:rPr>
              <a:t>and</a:t>
            </a:r>
            <a:r>
              <a:rPr lang="en-US" altLang="zh-CN" dirty="0">
                <a:latin typeface="Arial Narrow" pitchFamily="34" charset="0"/>
              </a:rPr>
              <a:t> </a:t>
            </a:r>
            <a:r>
              <a:rPr lang="en-US" altLang="zh-CN" b="1" dirty="0">
                <a:solidFill>
                  <a:schemeClr val="hlink"/>
                </a:solidFill>
                <a:latin typeface="Arial Narrow" pitchFamily="34" charset="0"/>
              </a:rPr>
              <a:t>superclass</a:t>
            </a:r>
            <a:r>
              <a:rPr lang="en-US" altLang="zh-CN" dirty="0">
                <a:latin typeface="Arial Narrow" pitchFamily="34" charset="0"/>
              </a:rPr>
              <a:t>: </a:t>
            </a:r>
            <a:r>
              <a:rPr lang="en-US" altLang="zh-CN" b="1" dirty="0">
                <a:latin typeface="Arial Narrow" pitchFamily="34" charset="0"/>
              </a:rPr>
              <a:t>If a class </a:t>
            </a:r>
            <a:r>
              <a:rPr lang="en-US" altLang="zh-CN" b="1" i="1" dirty="0">
                <a:latin typeface="Times New Roman" pitchFamily="18" charset="0"/>
              </a:rPr>
              <a:t>C</a:t>
            </a:r>
            <a:r>
              <a:rPr lang="en-US" altLang="zh-CN" b="1" dirty="0">
                <a:latin typeface="Arial Narrow" pitchFamily="34" charset="0"/>
              </a:rPr>
              <a:t> have its own special attributes and/or relationships, in addition to those of the other class </a:t>
            </a:r>
            <a:r>
              <a:rPr lang="en-US" altLang="zh-CN" b="1" i="1" dirty="0">
                <a:latin typeface="Times New Roman" pitchFamily="18" charset="0"/>
              </a:rPr>
              <a:t>D</a:t>
            </a:r>
            <a:r>
              <a:rPr lang="en-US" altLang="zh-CN" b="1" dirty="0">
                <a:latin typeface="Arial Narrow" pitchFamily="34" charset="0"/>
              </a:rPr>
              <a:t>, </a:t>
            </a:r>
            <a:r>
              <a:rPr lang="en-US" altLang="zh-CN" b="1" i="1" dirty="0">
                <a:latin typeface="Times New Roman" pitchFamily="18" charset="0"/>
              </a:rPr>
              <a:t>C</a:t>
            </a:r>
            <a:r>
              <a:rPr lang="en-US" altLang="zh-CN" b="1" dirty="0">
                <a:latin typeface="Arial Narrow" pitchFamily="34" charset="0"/>
              </a:rPr>
              <a:t> can be declared as a </a:t>
            </a:r>
            <a:r>
              <a:rPr lang="en-US" altLang="zh-CN" b="1" dirty="0">
                <a:solidFill>
                  <a:schemeClr val="hlink"/>
                </a:solidFill>
                <a:latin typeface="Arial Narrow" pitchFamily="34" charset="0"/>
              </a:rPr>
              <a:t>subclass</a:t>
            </a:r>
            <a:r>
              <a:rPr lang="en-US" altLang="zh-CN" b="1" dirty="0">
                <a:latin typeface="Arial Narrow" pitchFamily="34" charset="0"/>
              </a:rPr>
              <a:t> of </a:t>
            </a:r>
            <a:r>
              <a:rPr lang="en-US" altLang="zh-CN" b="1" i="1" dirty="0">
                <a:latin typeface="Times New Roman" pitchFamily="18" charset="0"/>
              </a:rPr>
              <a:t>D</a:t>
            </a:r>
            <a:r>
              <a:rPr lang="en-US" altLang="zh-CN" b="1" dirty="0">
                <a:latin typeface="Arial Narrow" pitchFamily="34" charset="0"/>
              </a:rPr>
              <a:t>, and </a:t>
            </a:r>
            <a:r>
              <a:rPr lang="en-US" altLang="zh-CN" b="1" i="1" dirty="0">
                <a:latin typeface="Times New Roman" pitchFamily="18" charset="0"/>
              </a:rPr>
              <a:t>D</a:t>
            </a:r>
            <a:r>
              <a:rPr lang="en-US" altLang="zh-CN" b="1" dirty="0">
                <a:latin typeface="Arial Narrow" pitchFamily="34" charset="0"/>
              </a:rPr>
              <a:t> is called the </a:t>
            </a:r>
            <a:r>
              <a:rPr lang="en-US" altLang="zh-CN" b="1" dirty="0">
                <a:solidFill>
                  <a:schemeClr val="hlink"/>
                </a:solidFill>
                <a:latin typeface="Arial Narrow" pitchFamily="34" charset="0"/>
              </a:rPr>
              <a:t>superclass</a:t>
            </a:r>
            <a:r>
              <a:rPr lang="en-US" altLang="zh-CN" b="1" dirty="0">
                <a:latin typeface="Arial Narrow" pitchFamily="34" charset="0"/>
              </a:rPr>
              <a:t> of </a:t>
            </a:r>
            <a:r>
              <a:rPr lang="en-US" altLang="zh-CN" b="1" i="1" dirty="0">
                <a:latin typeface="Times New Roman" pitchFamily="18" charset="0"/>
              </a:rPr>
              <a:t>C</a:t>
            </a:r>
            <a:r>
              <a:rPr lang="en-US" altLang="zh-CN" b="1" dirty="0">
                <a:latin typeface="Arial Narrow" pitchFamily="34" charset="0"/>
              </a:rPr>
              <a:t>.</a:t>
            </a:r>
          </a:p>
          <a:p>
            <a:pPr eaLnBrk="1" hangingPunct="1">
              <a:spcBef>
                <a:spcPct val="30000"/>
              </a:spcBef>
              <a:buClr>
                <a:schemeClr val="folHlink"/>
              </a:buClr>
              <a:buFont typeface="Wingdings" pitchFamily="2" charset="2"/>
              <a:buChar char="§"/>
            </a:pPr>
            <a:r>
              <a:rPr lang="en-US" altLang="zh-CN" b="1" dirty="0">
                <a:latin typeface="Arial Narrow" pitchFamily="34" charset="0"/>
              </a:rPr>
              <a:t>The declaration of subclass:</a:t>
            </a:r>
          </a:p>
          <a:p>
            <a:pPr eaLnBrk="1" hangingPunct="1">
              <a:spcBef>
                <a:spcPct val="30000"/>
              </a:spcBef>
            </a:pPr>
            <a:r>
              <a:rPr lang="en-US" altLang="zh-CN" b="1" dirty="0">
                <a:latin typeface="Arial Narrow" pitchFamily="34" charset="0"/>
              </a:rPr>
              <a:t>Define one class </a:t>
            </a:r>
            <a:r>
              <a:rPr lang="en-US" altLang="zh-CN" b="1" i="1" dirty="0">
                <a:latin typeface="Times New Roman" pitchFamily="18" charset="0"/>
              </a:rPr>
              <a:t>C</a:t>
            </a:r>
            <a:r>
              <a:rPr lang="en-US" altLang="zh-CN" b="1" dirty="0">
                <a:latin typeface="Arial Narrow" pitchFamily="34" charset="0"/>
              </a:rPr>
              <a:t> to be a subclass of </a:t>
            </a:r>
            <a:r>
              <a:rPr lang="en-US" altLang="zh-CN" b="1" i="1" dirty="0">
                <a:latin typeface="Times New Roman" pitchFamily="18" charset="0"/>
              </a:rPr>
              <a:t>D</a:t>
            </a:r>
            <a:r>
              <a:rPr lang="en-US" altLang="zh-CN" b="1" dirty="0">
                <a:latin typeface="Arial Narrow" pitchFamily="34" charset="0"/>
              </a:rPr>
              <a:t>, by following the name </a:t>
            </a:r>
            <a:r>
              <a:rPr lang="en-US" altLang="zh-CN" b="1" i="1" dirty="0">
                <a:latin typeface="Times New Roman" pitchFamily="18" charset="0"/>
              </a:rPr>
              <a:t>C</a:t>
            </a:r>
            <a:r>
              <a:rPr lang="en-US" altLang="zh-CN" b="1" dirty="0">
                <a:latin typeface="Arial Narrow" pitchFamily="34" charset="0"/>
              </a:rPr>
              <a:t> in its declaration with a </a:t>
            </a:r>
            <a:r>
              <a:rPr lang="en-US" altLang="zh-CN" b="1" u="sng" dirty="0">
                <a:latin typeface="Arial Narrow" pitchFamily="34" charset="0"/>
              </a:rPr>
              <a:t>colon</a:t>
            </a:r>
            <a:r>
              <a:rPr lang="en-US" altLang="zh-CN" b="1" dirty="0">
                <a:latin typeface="Arial Narrow" pitchFamily="34" charset="0"/>
              </a:rPr>
              <a:t> and </a:t>
            </a:r>
            <a:r>
              <a:rPr lang="en-US" altLang="zh-CN" b="1" u="sng" dirty="0">
                <a:latin typeface="Arial Narrow" pitchFamily="34" charset="0"/>
              </a:rPr>
              <a:t>the name </a:t>
            </a:r>
            <a:r>
              <a:rPr lang="en-US" altLang="zh-CN" b="1" i="1" u="sng" dirty="0">
                <a:latin typeface="Times New Roman" pitchFamily="18" charset="0"/>
              </a:rPr>
              <a:t>D</a:t>
            </a:r>
            <a:r>
              <a:rPr lang="en-US" altLang="zh-CN" b="1" dirty="0">
                <a:latin typeface="Arial Narrow" pitchFamily="34" charset="0"/>
              </a:rPr>
              <a:t>.</a:t>
            </a:r>
          </a:p>
          <a:p>
            <a:pPr eaLnBrk="1" hangingPunct="1">
              <a:spcBef>
                <a:spcPct val="30000"/>
              </a:spcBef>
            </a:pPr>
            <a:r>
              <a:rPr lang="en-US" altLang="zh-CN" b="1" i="1" dirty="0">
                <a:latin typeface="Times New Roman" pitchFamily="18" charset="0"/>
              </a:rPr>
              <a:t>           interface subclass : superclass {</a:t>
            </a:r>
          </a:p>
          <a:p>
            <a:pPr eaLnBrk="1" hangingPunct="1">
              <a:spcBef>
                <a:spcPct val="30000"/>
              </a:spcBef>
            </a:pPr>
            <a:r>
              <a:rPr lang="en-US" altLang="zh-CN" b="1" i="1" dirty="0">
                <a:latin typeface="Times New Roman" pitchFamily="18" charset="0"/>
              </a:rPr>
              <a:t>                              &lt;list of properties&gt;;</a:t>
            </a:r>
          </a:p>
          <a:p>
            <a:pPr eaLnBrk="1" hangingPunct="1">
              <a:spcBef>
                <a:spcPct val="30000"/>
              </a:spcBef>
            </a:pPr>
            <a:r>
              <a:rPr lang="en-US" altLang="zh-CN" b="1" i="1" dirty="0">
                <a:latin typeface="Times New Roman" pitchFamily="18" charset="0"/>
              </a:rPr>
              <a:t>                              }</a:t>
            </a:r>
          </a:p>
        </p:txBody>
      </p:sp>
      <p:pic>
        <p:nvPicPr>
          <p:cNvPr id="57349"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0" name="Arc 6"/>
          <p:cNvSpPr>
            <a:spLocks/>
          </p:cNvSpPr>
          <p:nvPr/>
        </p:nvSpPr>
        <p:spPr bwMode="auto">
          <a:xfrm flipV="1">
            <a:off x="5651500" y="836613"/>
            <a:ext cx="2160588" cy="3455987"/>
          </a:xfrm>
          <a:custGeom>
            <a:avLst/>
            <a:gdLst>
              <a:gd name="T0" fmla="*/ 0 w 22183"/>
              <a:gd name="T1" fmla="*/ 230399 h 21600"/>
              <a:gd name="T2" fmla="*/ 210437745 w 22183"/>
              <a:gd name="T3" fmla="*/ 523132112 h 21600"/>
              <a:gd name="T4" fmla="*/ 5824715 w 22183"/>
              <a:gd name="T5" fmla="*/ 552955840 h 21600"/>
              <a:gd name="T6" fmla="*/ 0 60000 65536"/>
              <a:gd name="T7" fmla="*/ 0 60000 65536"/>
              <a:gd name="T8" fmla="*/ 0 60000 65536"/>
            </a:gdLst>
            <a:ahLst/>
            <a:cxnLst>
              <a:cxn ang="T6">
                <a:pos x="T0" y="T1"/>
              </a:cxn>
              <a:cxn ang="T7">
                <a:pos x="T2" y="T3"/>
              </a:cxn>
              <a:cxn ang="T8">
                <a:pos x="T4" y="T5"/>
              </a:cxn>
            </a:cxnLst>
            <a:rect l="0" t="0" r="r" b="b"/>
            <a:pathLst>
              <a:path w="22183" h="21600" fill="none" extrusionOk="0">
                <a:moveTo>
                  <a:pt x="-1" y="8"/>
                </a:moveTo>
                <a:cubicBezTo>
                  <a:pt x="204" y="2"/>
                  <a:pt x="409" y="0"/>
                  <a:pt x="614" y="0"/>
                </a:cubicBezTo>
                <a:cubicBezTo>
                  <a:pt x="12090" y="0"/>
                  <a:pt x="21563" y="8975"/>
                  <a:pt x="22182" y="20435"/>
                </a:cubicBezTo>
              </a:path>
              <a:path w="22183" h="21600" stroke="0" extrusionOk="0">
                <a:moveTo>
                  <a:pt x="-1" y="8"/>
                </a:moveTo>
                <a:cubicBezTo>
                  <a:pt x="204" y="2"/>
                  <a:pt x="409" y="0"/>
                  <a:pt x="614" y="0"/>
                </a:cubicBezTo>
                <a:cubicBezTo>
                  <a:pt x="12090" y="0"/>
                  <a:pt x="21563" y="8975"/>
                  <a:pt x="22182" y="20435"/>
                </a:cubicBezTo>
                <a:lnTo>
                  <a:pt x="614" y="21600"/>
                </a:lnTo>
                <a:lnTo>
                  <a:pt x="-1" y="8"/>
                </a:lnTo>
                <a:close/>
              </a:path>
            </a:pathLst>
          </a:custGeom>
          <a:noFill/>
          <a:ln w="38100">
            <a:solidFill>
              <a:schemeClr val="hlink"/>
            </a:solidFill>
            <a:miter lim="800000"/>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1" name="Line 7"/>
          <p:cNvSpPr>
            <a:spLocks noChangeShapeType="1"/>
          </p:cNvSpPr>
          <p:nvPr/>
        </p:nvSpPr>
        <p:spPr bwMode="auto">
          <a:xfrm>
            <a:off x="7020272" y="1052513"/>
            <a:ext cx="719138"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7352" name="Rectangle 8"/>
          <p:cNvSpPr>
            <a:spLocks noChangeArrowheads="1"/>
          </p:cNvSpPr>
          <p:nvPr/>
        </p:nvSpPr>
        <p:spPr bwMode="auto">
          <a:xfrm>
            <a:off x="539750" y="4941888"/>
            <a:ext cx="8424863" cy="166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30000"/>
              </a:spcBef>
              <a:buClr>
                <a:schemeClr val="folHlink"/>
              </a:buClr>
              <a:buSzPct val="150000"/>
              <a:buFont typeface="Wingdings" pitchFamily="2" charset="2"/>
              <a:buBlip>
                <a:blip r:embed="rId3"/>
              </a:buBlip>
            </a:pPr>
            <a:r>
              <a:rPr lang="en-US" altLang="zh-CN" b="1">
                <a:latin typeface="Arial Narrow" pitchFamily="34" charset="0"/>
              </a:rPr>
              <a:t>The list of properties of subclass doesn’t include the properties that is described in the declaration of superclass.</a:t>
            </a:r>
          </a:p>
          <a:p>
            <a:pPr>
              <a:spcBef>
                <a:spcPct val="30000"/>
              </a:spcBef>
              <a:buClr>
                <a:schemeClr val="folHlink"/>
              </a:buClr>
              <a:buSzPct val="150000"/>
              <a:buFont typeface="Wingdings" pitchFamily="2" charset="2"/>
              <a:buBlip>
                <a:blip r:embed="rId3"/>
              </a:buBlip>
            </a:pPr>
            <a:r>
              <a:rPr lang="en-US" altLang="zh-CN" b="1">
                <a:latin typeface="Arial Narrow" pitchFamily="34" charset="0"/>
              </a:rPr>
              <a:t>A subclass inherits all the properties of its superclass (also called the class from which the subclass is derived).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blinds(horizontal)">
                                      <p:cBhvr>
                                        <p:cTn id="7" dur="500"/>
                                        <p:tgtEl>
                                          <p:spTgt spid="57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347">
                                            <p:txEl>
                                              <p:pRg st="1" end="1"/>
                                            </p:txEl>
                                          </p:spTgt>
                                        </p:tgtEl>
                                        <p:attrNameLst>
                                          <p:attrName>style.visibility</p:attrName>
                                        </p:attrNameLst>
                                      </p:cBhvr>
                                      <p:to>
                                        <p:strVal val="visible"/>
                                      </p:to>
                                    </p:set>
                                    <p:animEffect transition="in" filter="blinds(horizontal)">
                                      <p:cBhvr>
                                        <p:cTn id="12" dur="500"/>
                                        <p:tgtEl>
                                          <p:spTgt spid="573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7347">
                                            <p:txEl>
                                              <p:pRg st="2" end="2"/>
                                            </p:txEl>
                                          </p:spTgt>
                                        </p:tgtEl>
                                        <p:attrNameLst>
                                          <p:attrName>style.visibility</p:attrName>
                                        </p:attrNameLst>
                                      </p:cBhvr>
                                      <p:to>
                                        <p:strVal val="visible"/>
                                      </p:to>
                                    </p:set>
                                    <p:animEffect transition="in" filter="blinds(horizontal)">
                                      <p:cBhvr>
                                        <p:cTn id="17" dur="500"/>
                                        <p:tgtEl>
                                          <p:spTgt spid="573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7347">
                                            <p:txEl>
                                              <p:pRg st="3" end="3"/>
                                            </p:txEl>
                                          </p:spTgt>
                                        </p:tgtEl>
                                        <p:attrNameLst>
                                          <p:attrName>style.visibility</p:attrName>
                                        </p:attrNameLst>
                                      </p:cBhvr>
                                      <p:to>
                                        <p:strVal val="visible"/>
                                      </p:to>
                                    </p:set>
                                    <p:animEffect transition="in" filter="blinds(horizontal)">
                                      <p:cBhvr>
                                        <p:cTn id="22" dur="500"/>
                                        <p:tgtEl>
                                          <p:spTgt spid="573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7347">
                                            <p:txEl>
                                              <p:pRg st="4" end="4"/>
                                            </p:txEl>
                                          </p:spTgt>
                                        </p:tgtEl>
                                        <p:attrNameLst>
                                          <p:attrName>style.visibility</p:attrName>
                                        </p:attrNameLst>
                                      </p:cBhvr>
                                      <p:to>
                                        <p:strVal val="visible"/>
                                      </p:to>
                                    </p:set>
                                    <p:animEffect transition="in" filter="blinds(horizontal)">
                                      <p:cBhvr>
                                        <p:cTn id="27" dur="500"/>
                                        <p:tgtEl>
                                          <p:spTgt spid="5734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7347">
                                            <p:txEl>
                                              <p:pRg st="5" end="5"/>
                                            </p:txEl>
                                          </p:spTgt>
                                        </p:tgtEl>
                                        <p:attrNameLst>
                                          <p:attrName>style.visibility</p:attrName>
                                        </p:attrNameLst>
                                      </p:cBhvr>
                                      <p:to>
                                        <p:strVal val="visible"/>
                                      </p:to>
                                    </p:set>
                                    <p:animEffect transition="in" filter="blinds(horizontal)">
                                      <p:cBhvr>
                                        <p:cTn id="32" dur="500"/>
                                        <p:tgtEl>
                                          <p:spTgt spid="5734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7350"/>
                                        </p:tgtEl>
                                        <p:attrNameLst>
                                          <p:attrName>style.visibility</p:attrName>
                                        </p:attrNameLst>
                                      </p:cBhvr>
                                      <p:to>
                                        <p:strVal val="visible"/>
                                      </p:to>
                                    </p:set>
                                    <p:animEffect transition="in" filter="wipe(down)">
                                      <p:cBhvr>
                                        <p:cTn id="37" dur="500"/>
                                        <p:tgtEl>
                                          <p:spTgt spid="57350"/>
                                        </p:tgtEl>
                                      </p:cBhvr>
                                    </p:animEffect>
                                  </p:childTnLst>
                                </p:cTn>
                              </p:par>
                            </p:childTnLst>
                          </p:cTn>
                        </p:par>
                        <p:par>
                          <p:cTn id="38" fill="hold" nodeType="afterGroup">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57351"/>
                                        </p:tgtEl>
                                        <p:attrNameLst>
                                          <p:attrName>style.visibility</p:attrName>
                                        </p:attrNameLst>
                                      </p:cBhvr>
                                      <p:to>
                                        <p:strVal val="visible"/>
                                      </p:to>
                                    </p:set>
                                    <p:animEffect transition="in" filter="wipe(left)">
                                      <p:cBhvr>
                                        <p:cTn id="41" dur="500"/>
                                        <p:tgtEl>
                                          <p:spTgt spid="5735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5" fill="hold" grpId="0" nodeType="clickEffect">
                                  <p:stCondLst>
                                    <p:cond delay="0"/>
                                  </p:stCondLst>
                                  <p:childTnLst>
                                    <p:set>
                                      <p:cBhvr>
                                        <p:cTn id="45" dur="1" fill="hold">
                                          <p:stCondLst>
                                            <p:cond delay="0"/>
                                          </p:stCondLst>
                                        </p:cTn>
                                        <p:tgtEl>
                                          <p:spTgt spid="57352">
                                            <p:txEl>
                                              <p:pRg st="0" end="0"/>
                                            </p:txEl>
                                          </p:spTgt>
                                        </p:tgtEl>
                                        <p:attrNameLst>
                                          <p:attrName>style.visibility</p:attrName>
                                        </p:attrNameLst>
                                      </p:cBhvr>
                                      <p:to>
                                        <p:strVal val="visible"/>
                                      </p:to>
                                    </p:set>
                                    <p:animEffect transition="in" filter="blinds(vertical)">
                                      <p:cBhvr>
                                        <p:cTn id="46" dur="500"/>
                                        <p:tgtEl>
                                          <p:spTgt spid="57352">
                                            <p:txEl>
                                              <p:pRg st="0" end="0"/>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5" fill="hold" grpId="0" nodeType="clickEffect">
                                  <p:stCondLst>
                                    <p:cond delay="0"/>
                                  </p:stCondLst>
                                  <p:childTnLst>
                                    <p:set>
                                      <p:cBhvr>
                                        <p:cTn id="50" dur="1" fill="hold">
                                          <p:stCondLst>
                                            <p:cond delay="0"/>
                                          </p:stCondLst>
                                        </p:cTn>
                                        <p:tgtEl>
                                          <p:spTgt spid="57352">
                                            <p:txEl>
                                              <p:pRg st="1" end="1"/>
                                            </p:txEl>
                                          </p:spTgt>
                                        </p:tgtEl>
                                        <p:attrNameLst>
                                          <p:attrName>style.visibility</p:attrName>
                                        </p:attrNameLst>
                                      </p:cBhvr>
                                      <p:to>
                                        <p:strVal val="visible"/>
                                      </p:to>
                                    </p:set>
                                    <p:animEffect transition="in" filter="blinds(vertical)">
                                      <p:cBhvr>
                                        <p:cTn id="51" dur="500"/>
                                        <p:tgtEl>
                                          <p:spTgt spid="57352">
                                            <p:txEl>
                                              <p:pRg st="1" end="1"/>
                                            </p:txEl>
                                          </p:spTgt>
                                        </p:tgtEl>
                                      </p:cBhvr>
                                    </p:animEffect>
                                  </p:childTnLst>
                                </p:cTn>
                              </p:par>
                            </p:childTnLst>
                          </p:cTn>
                        </p:par>
                        <p:par>
                          <p:cTn id="52" fill="hold" nodeType="afterGroup">
                            <p:stCondLst>
                              <p:cond delay="500"/>
                            </p:stCondLst>
                            <p:childTnLst>
                              <p:par>
                                <p:cTn id="53" presetID="1" presetClass="entr" presetSubtype="0" fill="hold" nodeType="afterEffect">
                                  <p:stCondLst>
                                    <p:cond delay="0"/>
                                  </p:stCondLst>
                                  <p:childTnLst>
                                    <p:set>
                                      <p:cBhvr>
                                        <p:cTn id="54" dur="1" fill="hold">
                                          <p:stCondLst>
                                            <p:cond delay="499"/>
                                          </p:stCondLst>
                                        </p:cTn>
                                        <p:tgtEl>
                                          <p:spTgt spid="573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autoUpdateAnimBg="0"/>
      <p:bldP spid="57350" grpId="0" animBg="1"/>
      <p:bldP spid="57351" grpId="0" animBg="1"/>
      <p:bldP spid="57352"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1DE171F1-4094-4A13-ACEA-CE87C16C28AE}" type="slidenum">
              <a:rPr kumimoji="0" lang="en-US" altLang="zh-CN" sz="1400" smtClean="0"/>
              <a:pPr eaLnBrk="1" hangingPunct="1"/>
              <a:t>33</a:t>
            </a:fld>
            <a:endParaRPr kumimoji="0" lang="en-US" altLang="zh-CN" sz="1400" smtClean="0"/>
          </a:p>
        </p:txBody>
      </p:sp>
      <p:sp>
        <p:nvSpPr>
          <p:cNvPr id="35843" name="Rectangle 2"/>
          <p:cNvSpPr>
            <a:spLocks noGrp="1" noChangeArrowheads="1"/>
          </p:cNvSpPr>
          <p:nvPr>
            <p:ph type="title" idx="4294967295"/>
          </p:nvPr>
        </p:nvSpPr>
        <p:spPr/>
        <p:txBody>
          <a:bodyPr/>
          <a:lstStyle/>
          <a:p>
            <a:pPr eaLnBrk="1" hangingPunct="1"/>
            <a:r>
              <a:rPr lang="en-US" altLang="zh-CN" smtClean="0">
                <a:latin typeface="Arial Narrow" pitchFamily="34" charset="0"/>
              </a:rPr>
              <a:t>Subclasses in ODL-Example</a:t>
            </a:r>
          </a:p>
        </p:txBody>
      </p:sp>
      <p:sp>
        <p:nvSpPr>
          <p:cNvPr id="58371" name="Text Box 3"/>
          <p:cNvSpPr txBox="1">
            <a:spLocks noChangeArrowheads="1"/>
          </p:cNvSpPr>
          <p:nvPr/>
        </p:nvSpPr>
        <p:spPr bwMode="auto">
          <a:xfrm>
            <a:off x="827088" y="1773238"/>
            <a:ext cx="7924800" cy="419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Arial Narrow" pitchFamily="34" charset="0"/>
              </a:rPr>
              <a:t>We can declare </a:t>
            </a:r>
            <a:r>
              <a:rPr lang="en-US" altLang="zh-CN" b="1" i="1">
                <a:latin typeface="Times New Roman" pitchFamily="18" charset="0"/>
              </a:rPr>
              <a:t>Cartoon</a:t>
            </a:r>
            <a:r>
              <a:rPr lang="en-US" altLang="zh-CN" b="1">
                <a:latin typeface="Arial Narrow" pitchFamily="34" charset="0"/>
              </a:rPr>
              <a:t> to be a subclass of </a:t>
            </a:r>
            <a:r>
              <a:rPr lang="en-US" altLang="zh-CN" b="1" i="1">
                <a:latin typeface="Times New Roman" pitchFamily="18" charset="0"/>
              </a:rPr>
              <a:t>Movie</a:t>
            </a:r>
            <a:r>
              <a:rPr lang="en-US" altLang="zh-CN" b="1">
                <a:latin typeface="Arial Narrow" pitchFamily="34" charset="0"/>
              </a:rPr>
              <a:t>, and therefore </a:t>
            </a:r>
            <a:r>
              <a:rPr lang="en-US" altLang="zh-CN" b="1" i="1">
                <a:latin typeface="Times New Roman" pitchFamily="18" charset="0"/>
              </a:rPr>
              <a:t>Movie</a:t>
            </a:r>
            <a:r>
              <a:rPr lang="en-US" altLang="zh-CN" b="1">
                <a:latin typeface="Arial Narrow" pitchFamily="34" charset="0"/>
              </a:rPr>
              <a:t> to be a superclass of </a:t>
            </a:r>
            <a:r>
              <a:rPr lang="en-US" altLang="zh-CN" b="1" i="1">
                <a:latin typeface="Times New Roman" pitchFamily="18" charset="0"/>
              </a:rPr>
              <a:t>Cartoon</a:t>
            </a:r>
            <a:r>
              <a:rPr lang="en-US" altLang="zh-CN" b="1">
                <a:latin typeface="Arial Narrow" pitchFamily="34" charset="0"/>
              </a:rPr>
              <a:t>, with the following ODL declaration.</a:t>
            </a:r>
          </a:p>
          <a:p>
            <a:pPr eaLnBrk="1" hangingPunct="1">
              <a:spcBef>
                <a:spcPct val="50000"/>
              </a:spcBef>
            </a:pPr>
            <a:r>
              <a:rPr lang="en-US" altLang="zh-CN" b="1" i="1">
                <a:latin typeface="Times New Roman" pitchFamily="18" charset="0"/>
              </a:rPr>
              <a:t>interface Cartoon:Movie{</a:t>
            </a:r>
          </a:p>
          <a:p>
            <a:pPr eaLnBrk="1" hangingPunct="1">
              <a:spcBef>
                <a:spcPct val="50000"/>
              </a:spcBef>
            </a:pPr>
            <a:r>
              <a:rPr lang="en-US" altLang="zh-CN" b="1" i="1">
                <a:latin typeface="Times New Roman" pitchFamily="18" charset="0"/>
              </a:rPr>
              <a:t>	relationship Set&lt;Star&gt; voice inverse Star::voiceof;</a:t>
            </a:r>
          </a:p>
          <a:p>
            <a:pPr eaLnBrk="1" hangingPunct="1">
              <a:spcBef>
                <a:spcPct val="50000"/>
              </a:spcBef>
            </a:pPr>
            <a:r>
              <a:rPr lang="en-US" altLang="zh-CN" b="1" i="1">
                <a:latin typeface="Times New Roman" pitchFamily="18" charset="0"/>
              </a:rPr>
              <a:t>	}</a:t>
            </a:r>
          </a:p>
          <a:p>
            <a:pPr eaLnBrk="1" hangingPunct="1">
              <a:spcBef>
                <a:spcPct val="50000"/>
              </a:spcBef>
            </a:pPr>
            <a:r>
              <a:rPr lang="en-US" altLang="zh-CN" b="1">
                <a:latin typeface="Arial Narrow" pitchFamily="34" charset="0"/>
              </a:rPr>
              <a:t>And then, the following relationship should be added in the declaration of class </a:t>
            </a:r>
            <a:r>
              <a:rPr lang="en-US" altLang="zh-CN" b="1" i="1">
                <a:latin typeface="Times New Roman" pitchFamily="18" charset="0"/>
              </a:rPr>
              <a:t>Star</a:t>
            </a:r>
            <a:r>
              <a:rPr lang="en-US" altLang="zh-CN" b="1">
                <a:latin typeface="Arial Narrow" pitchFamily="34" charset="0"/>
              </a:rPr>
              <a:t>.</a:t>
            </a:r>
          </a:p>
          <a:p>
            <a:pPr eaLnBrk="1" hangingPunct="1">
              <a:spcBef>
                <a:spcPct val="50000"/>
              </a:spcBef>
            </a:pPr>
            <a:r>
              <a:rPr lang="en-US" altLang="zh-CN" b="1" i="1">
                <a:latin typeface="Times New Roman" pitchFamily="18" charset="0"/>
              </a:rPr>
              <a:t>relationship Set&lt;Cartoon&gt; voiceof inverse Cartoon::voice;</a:t>
            </a:r>
          </a:p>
        </p:txBody>
      </p:sp>
      <p:pic>
        <p:nvPicPr>
          <p:cNvPr id="58373"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Rectangle 6"/>
          <p:cNvSpPr>
            <a:spLocks noChangeArrowheads="1"/>
          </p:cNvSpPr>
          <p:nvPr/>
        </p:nvSpPr>
        <p:spPr bwMode="auto">
          <a:xfrm>
            <a:off x="762000" y="868363"/>
            <a:ext cx="82026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latin typeface="Arial Narrow" pitchFamily="34" charset="0"/>
              </a:rPr>
              <a:t>Suppose that the people who speak the voices of the cartoon characters are needed to be recorded.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blinds(horizontal)">
                                      <p:cBhvr>
                                        <p:cTn id="7" dur="500"/>
                                        <p:tgtEl>
                                          <p:spTgt spid="583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371">
                                            <p:txEl>
                                              <p:pRg st="1" end="1"/>
                                            </p:txEl>
                                          </p:spTgt>
                                        </p:tgtEl>
                                        <p:attrNameLst>
                                          <p:attrName>style.visibility</p:attrName>
                                        </p:attrNameLst>
                                      </p:cBhvr>
                                      <p:to>
                                        <p:strVal val="visible"/>
                                      </p:to>
                                    </p:set>
                                    <p:animEffect transition="in" filter="blinds(horizontal)">
                                      <p:cBhvr>
                                        <p:cTn id="12" dur="500"/>
                                        <p:tgtEl>
                                          <p:spTgt spid="583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371">
                                            <p:txEl>
                                              <p:pRg st="2" end="2"/>
                                            </p:txEl>
                                          </p:spTgt>
                                        </p:tgtEl>
                                        <p:attrNameLst>
                                          <p:attrName>style.visibility</p:attrName>
                                        </p:attrNameLst>
                                      </p:cBhvr>
                                      <p:to>
                                        <p:strVal val="visible"/>
                                      </p:to>
                                    </p:set>
                                    <p:animEffect transition="in" filter="blinds(horizontal)">
                                      <p:cBhvr>
                                        <p:cTn id="17" dur="500"/>
                                        <p:tgtEl>
                                          <p:spTgt spid="583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371">
                                            <p:txEl>
                                              <p:pRg st="3" end="3"/>
                                            </p:txEl>
                                          </p:spTgt>
                                        </p:tgtEl>
                                        <p:attrNameLst>
                                          <p:attrName>style.visibility</p:attrName>
                                        </p:attrNameLst>
                                      </p:cBhvr>
                                      <p:to>
                                        <p:strVal val="visible"/>
                                      </p:to>
                                    </p:set>
                                    <p:animEffect transition="in" filter="blinds(horizontal)">
                                      <p:cBhvr>
                                        <p:cTn id="22" dur="500"/>
                                        <p:tgtEl>
                                          <p:spTgt spid="583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8371">
                                            <p:txEl>
                                              <p:pRg st="4" end="4"/>
                                            </p:txEl>
                                          </p:spTgt>
                                        </p:tgtEl>
                                        <p:attrNameLst>
                                          <p:attrName>style.visibility</p:attrName>
                                        </p:attrNameLst>
                                      </p:cBhvr>
                                      <p:to>
                                        <p:strVal val="visible"/>
                                      </p:to>
                                    </p:set>
                                    <p:animEffect transition="in" filter="blinds(horizontal)">
                                      <p:cBhvr>
                                        <p:cTn id="27" dur="500"/>
                                        <p:tgtEl>
                                          <p:spTgt spid="5837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8371">
                                            <p:txEl>
                                              <p:pRg st="5" end="5"/>
                                            </p:txEl>
                                          </p:spTgt>
                                        </p:tgtEl>
                                        <p:attrNameLst>
                                          <p:attrName>style.visibility</p:attrName>
                                        </p:attrNameLst>
                                      </p:cBhvr>
                                      <p:to>
                                        <p:strVal val="visible"/>
                                      </p:to>
                                    </p:set>
                                    <p:animEffect transition="in" filter="blinds(horizontal)">
                                      <p:cBhvr>
                                        <p:cTn id="32" dur="500"/>
                                        <p:tgtEl>
                                          <p:spTgt spid="58371">
                                            <p:txEl>
                                              <p:pRg st="5" end="5"/>
                                            </p:txEl>
                                          </p:spTgt>
                                        </p:tgtEl>
                                      </p:cBhvr>
                                    </p:animEffect>
                                  </p:childTnLst>
                                </p:cTn>
                              </p:par>
                            </p:childTnLst>
                          </p:cTn>
                        </p:par>
                        <p:par>
                          <p:cTn id="33" fill="hold" nodeType="afterGroup">
                            <p:stCondLst>
                              <p:cond delay="500"/>
                            </p:stCondLst>
                            <p:childTnLst>
                              <p:par>
                                <p:cTn id="34" presetID="1" presetClass="entr" presetSubtype="0" fill="hold" nodeType="afterEffect">
                                  <p:stCondLst>
                                    <p:cond delay="0"/>
                                  </p:stCondLst>
                                  <p:childTnLst>
                                    <p:set>
                                      <p:cBhvr>
                                        <p:cTn id="35" dur="1" fill="hold">
                                          <p:stCondLst>
                                            <p:cond delay="499"/>
                                          </p:stCondLst>
                                        </p:cTn>
                                        <p:tgtEl>
                                          <p:spTgt spid="583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C11339EA-36B8-4425-AA82-0646977DF157}" type="slidenum">
              <a:rPr kumimoji="0" lang="en-US" altLang="zh-CN" sz="1400" smtClean="0"/>
              <a:pPr eaLnBrk="1" hangingPunct="1"/>
              <a:t>34</a:t>
            </a:fld>
            <a:endParaRPr kumimoji="0" lang="en-US" altLang="zh-CN" sz="1400" smtClean="0"/>
          </a:p>
        </p:txBody>
      </p:sp>
      <p:sp>
        <p:nvSpPr>
          <p:cNvPr id="36867" name="Rectangle 2"/>
          <p:cNvSpPr>
            <a:spLocks noGrp="1" noChangeArrowheads="1"/>
          </p:cNvSpPr>
          <p:nvPr>
            <p:ph type="title"/>
          </p:nvPr>
        </p:nvSpPr>
        <p:spPr/>
        <p:txBody>
          <a:bodyPr/>
          <a:lstStyle/>
          <a:p>
            <a:pPr eaLnBrk="1" hangingPunct="1"/>
            <a:r>
              <a:rPr lang="en-US" altLang="zh-CN" smtClean="0">
                <a:latin typeface="Arial Narrow" pitchFamily="34" charset="0"/>
              </a:rPr>
              <a:t>Multiple Inheritance in ODL</a:t>
            </a:r>
          </a:p>
        </p:txBody>
      </p:sp>
      <p:sp>
        <p:nvSpPr>
          <p:cNvPr id="65540" name="Text Box 4"/>
          <p:cNvSpPr txBox="1">
            <a:spLocks noChangeArrowheads="1"/>
          </p:cNvSpPr>
          <p:nvPr/>
        </p:nvSpPr>
        <p:spPr bwMode="auto">
          <a:xfrm>
            <a:off x="468313" y="692150"/>
            <a:ext cx="8610600" cy="614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30000"/>
              </a:spcBef>
            </a:pPr>
            <a:r>
              <a:rPr kumimoji="0" lang="en-US" altLang="zh-CN" b="1">
                <a:solidFill>
                  <a:schemeClr val="folHlink"/>
                </a:solidFill>
                <a:latin typeface="Arial Narrow" pitchFamily="34" charset="0"/>
              </a:rPr>
              <a:t>◆</a:t>
            </a:r>
            <a:r>
              <a:rPr kumimoji="0" lang="en-US" altLang="zh-CN" b="1">
                <a:latin typeface="Arial Narrow" pitchFamily="34" charset="0"/>
              </a:rPr>
              <a:t>The multiple inheritance in </a:t>
            </a:r>
            <a:r>
              <a:rPr lang="en-US" altLang="zh-CN" b="1">
                <a:latin typeface="Arial Narrow" pitchFamily="34" charset="0"/>
              </a:rPr>
              <a:t>ODL means that:</a:t>
            </a:r>
          </a:p>
          <a:p>
            <a:pPr eaLnBrk="1" hangingPunct="1">
              <a:spcBef>
                <a:spcPct val="30000"/>
              </a:spcBef>
              <a:buClr>
                <a:schemeClr val="folHlink"/>
              </a:buClr>
              <a:buFont typeface="Wingdings" pitchFamily="2" charset="2"/>
              <a:buChar char="§"/>
            </a:pPr>
            <a:r>
              <a:rPr lang="en-US" altLang="zh-CN" b="1">
                <a:latin typeface="Arial Narrow" pitchFamily="34" charset="0"/>
              </a:rPr>
              <a:t>A class may have more than one subclass.</a:t>
            </a:r>
          </a:p>
          <a:p>
            <a:pPr eaLnBrk="1" hangingPunct="1">
              <a:spcBef>
                <a:spcPct val="30000"/>
              </a:spcBef>
              <a:buClr>
                <a:schemeClr val="folHlink"/>
              </a:buClr>
              <a:buFont typeface="Wingdings" pitchFamily="2" charset="2"/>
              <a:buChar char="§"/>
            </a:pPr>
            <a:r>
              <a:rPr lang="en-US" altLang="zh-CN" b="1">
                <a:latin typeface="Arial Narrow" pitchFamily="34" charset="0"/>
              </a:rPr>
              <a:t>Subclasses may have subclasses, yielding a hierarchy of classes where each class inherits the properties of its ancestors.</a:t>
            </a:r>
          </a:p>
          <a:p>
            <a:pPr eaLnBrk="1" hangingPunct="1">
              <a:spcBef>
                <a:spcPct val="30000"/>
              </a:spcBef>
              <a:buClr>
                <a:schemeClr val="folHlink"/>
              </a:buClr>
              <a:buFont typeface="Wingdings" pitchFamily="2" charset="2"/>
              <a:buChar char="§"/>
            </a:pPr>
            <a:r>
              <a:rPr lang="en-US" altLang="zh-CN" b="1">
                <a:latin typeface="Arial Narrow" pitchFamily="34" charset="0"/>
              </a:rPr>
              <a:t>A class may have more than one superclass. We may declare a class </a:t>
            </a:r>
            <a:r>
              <a:rPr lang="en-US" altLang="zh-CN" b="1" i="1">
                <a:latin typeface="Times New Roman" pitchFamily="18" charset="0"/>
              </a:rPr>
              <a:t>C</a:t>
            </a:r>
            <a:r>
              <a:rPr lang="en-US" altLang="zh-CN" b="1">
                <a:latin typeface="Arial Narrow" pitchFamily="34" charset="0"/>
              </a:rPr>
              <a:t> to be a subclass of any number of other classes by following the declaration of the interface name </a:t>
            </a:r>
            <a:r>
              <a:rPr lang="en-US" altLang="zh-CN" b="1" i="1">
                <a:latin typeface="Times New Roman" pitchFamily="18" charset="0"/>
              </a:rPr>
              <a:t>C</a:t>
            </a:r>
            <a:r>
              <a:rPr lang="en-US" altLang="zh-CN" b="1">
                <a:latin typeface="Arial Narrow" pitchFamily="34" charset="0"/>
              </a:rPr>
              <a:t> by a </a:t>
            </a:r>
            <a:r>
              <a:rPr lang="en-US" altLang="zh-CN" b="1" u="sng">
                <a:latin typeface="Arial Narrow" pitchFamily="34" charset="0"/>
              </a:rPr>
              <a:t>colon</a:t>
            </a:r>
            <a:r>
              <a:rPr lang="en-US" altLang="zh-CN" b="1">
                <a:latin typeface="Arial Narrow" pitchFamily="34" charset="0"/>
              </a:rPr>
              <a:t> and </a:t>
            </a:r>
            <a:r>
              <a:rPr lang="en-US" altLang="zh-CN" b="1" u="sng">
                <a:latin typeface="Arial Narrow" pitchFamily="34" charset="0"/>
              </a:rPr>
              <a:t>a list of those other classes</a:t>
            </a:r>
            <a:r>
              <a:rPr lang="en-US" altLang="zh-CN" b="1">
                <a:latin typeface="Arial Narrow" pitchFamily="34" charset="0"/>
              </a:rPr>
              <a:t>.</a:t>
            </a:r>
          </a:p>
          <a:p>
            <a:pPr eaLnBrk="1" hangingPunct="1">
              <a:spcBef>
                <a:spcPct val="30000"/>
              </a:spcBef>
            </a:pPr>
            <a:r>
              <a:rPr lang="en-US" altLang="zh-CN" b="1" i="1">
                <a:latin typeface="Times New Roman" pitchFamily="18" charset="0"/>
              </a:rPr>
              <a:t> interface subclass’s name: superclass1, superclass2,……{</a:t>
            </a:r>
          </a:p>
          <a:p>
            <a:pPr eaLnBrk="1" hangingPunct="1">
              <a:spcBef>
                <a:spcPct val="30000"/>
              </a:spcBef>
            </a:pPr>
            <a:r>
              <a:rPr lang="en-US" altLang="zh-CN" b="1" i="1">
                <a:latin typeface="Times New Roman" pitchFamily="18" charset="0"/>
              </a:rPr>
              <a:t>                           &lt;list of properties&gt;;</a:t>
            </a:r>
          </a:p>
          <a:p>
            <a:pPr eaLnBrk="1" hangingPunct="1">
              <a:spcBef>
                <a:spcPct val="30000"/>
              </a:spcBef>
            </a:pPr>
            <a:r>
              <a:rPr lang="en-US" altLang="zh-CN" b="1" i="1">
                <a:latin typeface="Times New Roman" pitchFamily="18" charset="0"/>
              </a:rPr>
              <a:t>                           }</a:t>
            </a:r>
          </a:p>
          <a:p>
            <a:pPr eaLnBrk="1" hangingPunct="1">
              <a:spcBef>
                <a:spcPct val="30000"/>
              </a:spcBef>
              <a:buClr>
                <a:schemeClr val="folHlink"/>
              </a:buClr>
              <a:buSzPct val="200000"/>
              <a:buFont typeface="Wingdings" pitchFamily="2" charset="2"/>
              <a:buBlip>
                <a:blip r:embed="rId2"/>
              </a:buBlip>
            </a:pPr>
            <a:r>
              <a:rPr lang="en-US" altLang="zh-CN" b="1">
                <a:latin typeface="Arial Narrow" pitchFamily="34" charset="0"/>
              </a:rPr>
              <a:t>What are the properties of this subclass?</a:t>
            </a:r>
          </a:p>
          <a:p>
            <a:pPr eaLnBrk="1" hangingPunct="1">
              <a:spcBef>
                <a:spcPct val="30000"/>
              </a:spcBef>
              <a:buClr>
                <a:schemeClr val="folHlink"/>
              </a:buClr>
              <a:buSzPct val="200000"/>
              <a:buFont typeface="Wingdings" pitchFamily="2" charset="2"/>
              <a:buNone/>
            </a:pPr>
            <a:r>
              <a:rPr lang="en-US" altLang="zh-CN" b="1">
                <a:latin typeface="Arial Narrow" pitchFamily="34" charset="0"/>
              </a:rPr>
              <a:t>Pay attention to the properties of the superclasses with the same names as those of the subclass.</a:t>
            </a:r>
          </a:p>
        </p:txBody>
      </p:sp>
      <p:pic>
        <p:nvPicPr>
          <p:cNvPr id="65541" name="Picture 5" descr="arow003">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96263" y="6308725"/>
            <a:ext cx="479425"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5540">
                                            <p:txEl>
                                              <p:pRg st="0" end="0"/>
                                            </p:txEl>
                                          </p:spTgt>
                                        </p:tgtEl>
                                        <p:attrNameLst>
                                          <p:attrName>style.visibility</p:attrName>
                                        </p:attrNameLst>
                                      </p:cBhvr>
                                      <p:to>
                                        <p:strVal val="visible"/>
                                      </p:to>
                                    </p:set>
                                    <p:animEffect transition="in" filter="dissolve">
                                      <p:cBhvr>
                                        <p:cTn id="7" dur="500"/>
                                        <p:tgtEl>
                                          <p:spTgt spid="6554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5540">
                                            <p:txEl>
                                              <p:pRg st="1" end="1"/>
                                            </p:txEl>
                                          </p:spTgt>
                                        </p:tgtEl>
                                        <p:attrNameLst>
                                          <p:attrName>style.visibility</p:attrName>
                                        </p:attrNameLst>
                                      </p:cBhvr>
                                      <p:to>
                                        <p:strVal val="visible"/>
                                      </p:to>
                                    </p:set>
                                    <p:animEffect transition="in" filter="dissolve">
                                      <p:cBhvr>
                                        <p:cTn id="12" dur="500"/>
                                        <p:tgtEl>
                                          <p:spTgt spid="6554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5540">
                                            <p:txEl>
                                              <p:pRg st="2" end="2"/>
                                            </p:txEl>
                                          </p:spTgt>
                                        </p:tgtEl>
                                        <p:attrNameLst>
                                          <p:attrName>style.visibility</p:attrName>
                                        </p:attrNameLst>
                                      </p:cBhvr>
                                      <p:to>
                                        <p:strVal val="visible"/>
                                      </p:to>
                                    </p:set>
                                    <p:animEffect transition="in" filter="dissolve">
                                      <p:cBhvr>
                                        <p:cTn id="17" dur="500"/>
                                        <p:tgtEl>
                                          <p:spTgt spid="6554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5540">
                                            <p:txEl>
                                              <p:pRg st="3" end="3"/>
                                            </p:txEl>
                                          </p:spTgt>
                                        </p:tgtEl>
                                        <p:attrNameLst>
                                          <p:attrName>style.visibility</p:attrName>
                                        </p:attrNameLst>
                                      </p:cBhvr>
                                      <p:to>
                                        <p:strVal val="visible"/>
                                      </p:to>
                                    </p:set>
                                    <p:animEffect transition="in" filter="dissolve">
                                      <p:cBhvr>
                                        <p:cTn id="22" dur="500"/>
                                        <p:tgtEl>
                                          <p:spTgt spid="6554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5540">
                                            <p:txEl>
                                              <p:pRg st="4" end="4"/>
                                            </p:txEl>
                                          </p:spTgt>
                                        </p:tgtEl>
                                        <p:attrNameLst>
                                          <p:attrName>style.visibility</p:attrName>
                                        </p:attrNameLst>
                                      </p:cBhvr>
                                      <p:to>
                                        <p:strVal val="visible"/>
                                      </p:to>
                                    </p:set>
                                    <p:animEffect transition="in" filter="dissolve">
                                      <p:cBhvr>
                                        <p:cTn id="27" dur="500"/>
                                        <p:tgtEl>
                                          <p:spTgt spid="6554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5540">
                                            <p:txEl>
                                              <p:pRg st="5" end="5"/>
                                            </p:txEl>
                                          </p:spTgt>
                                        </p:tgtEl>
                                        <p:attrNameLst>
                                          <p:attrName>style.visibility</p:attrName>
                                        </p:attrNameLst>
                                      </p:cBhvr>
                                      <p:to>
                                        <p:strVal val="visible"/>
                                      </p:to>
                                    </p:set>
                                    <p:animEffect transition="in" filter="dissolve">
                                      <p:cBhvr>
                                        <p:cTn id="32" dur="500"/>
                                        <p:tgtEl>
                                          <p:spTgt spid="6554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5540">
                                            <p:txEl>
                                              <p:pRg st="6" end="6"/>
                                            </p:txEl>
                                          </p:spTgt>
                                        </p:tgtEl>
                                        <p:attrNameLst>
                                          <p:attrName>style.visibility</p:attrName>
                                        </p:attrNameLst>
                                      </p:cBhvr>
                                      <p:to>
                                        <p:strVal val="visible"/>
                                      </p:to>
                                    </p:set>
                                    <p:animEffect transition="in" filter="dissolve">
                                      <p:cBhvr>
                                        <p:cTn id="37" dur="500"/>
                                        <p:tgtEl>
                                          <p:spTgt spid="65540">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5540">
                                            <p:txEl>
                                              <p:pRg st="7" end="7"/>
                                            </p:txEl>
                                          </p:spTgt>
                                        </p:tgtEl>
                                        <p:attrNameLst>
                                          <p:attrName>style.visibility</p:attrName>
                                        </p:attrNameLst>
                                      </p:cBhvr>
                                      <p:to>
                                        <p:strVal val="visible"/>
                                      </p:to>
                                    </p:set>
                                    <p:animEffect transition="in" filter="dissolve">
                                      <p:cBhvr>
                                        <p:cTn id="42" dur="500"/>
                                        <p:tgtEl>
                                          <p:spTgt spid="65540">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65540">
                                            <p:txEl>
                                              <p:pRg st="8" end="8"/>
                                            </p:txEl>
                                          </p:spTgt>
                                        </p:tgtEl>
                                        <p:attrNameLst>
                                          <p:attrName>style.visibility</p:attrName>
                                        </p:attrNameLst>
                                      </p:cBhvr>
                                      <p:to>
                                        <p:strVal val="visible"/>
                                      </p:to>
                                    </p:set>
                                    <p:animEffect transition="in" filter="dissolve">
                                      <p:cBhvr>
                                        <p:cTn id="47" dur="500"/>
                                        <p:tgtEl>
                                          <p:spTgt spid="65540">
                                            <p:txEl>
                                              <p:pRg st="8" end="8"/>
                                            </p:txEl>
                                          </p:spTgt>
                                        </p:tgtEl>
                                      </p:cBhvr>
                                    </p:animEffect>
                                  </p:childTnLst>
                                </p:cTn>
                              </p:par>
                            </p:childTnLst>
                          </p:cTn>
                        </p:par>
                        <p:par>
                          <p:cTn id="48" fill="hold" nodeType="afterGroup">
                            <p:stCondLst>
                              <p:cond delay="500"/>
                            </p:stCondLst>
                            <p:childTnLst>
                              <p:par>
                                <p:cTn id="49" presetID="1" presetClass="entr" presetSubtype="0" fill="hold" nodeType="afterEffect">
                                  <p:stCondLst>
                                    <p:cond delay="0"/>
                                  </p:stCondLst>
                                  <p:childTnLst>
                                    <p:set>
                                      <p:cBhvr>
                                        <p:cTn id="50" dur="1" fill="hold">
                                          <p:stCondLst>
                                            <p:cond delay="499"/>
                                          </p:stCondLst>
                                        </p:cTn>
                                        <p:tgtEl>
                                          <p:spTgt spid="655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A5E212E4-80C7-4B88-A281-A9D43132B8F6}" type="slidenum">
              <a:rPr kumimoji="0" lang="en-US" altLang="zh-CN" sz="1400" smtClean="0"/>
              <a:pPr eaLnBrk="1" hangingPunct="1"/>
              <a:t>35</a:t>
            </a:fld>
            <a:endParaRPr kumimoji="0" lang="en-US" altLang="zh-CN" sz="1400" smtClean="0"/>
          </a:p>
        </p:txBody>
      </p:sp>
      <p:sp>
        <p:nvSpPr>
          <p:cNvPr id="37891" name="Rectangle 2"/>
          <p:cNvSpPr>
            <a:spLocks noGrp="1" noChangeArrowheads="1"/>
          </p:cNvSpPr>
          <p:nvPr>
            <p:ph type="title" idx="4294967295"/>
          </p:nvPr>
        </p:nvSpPr>
        <p:spPr/>
        <p:txBody>
          <a:bodyPr/>
          <a:lstStyle/>
          <a:p>
            <a:pPr eaLnBrk="1" hangingPunct="1"/>
            <a:r>
              <a:rPr lang="en-US" altLang="zh-CN" smtClean="0">
                <a:latin typeface="Arial Narrow" pitchFamily="34" charset="0"/>
              </a:rPr>
              <a:t>Multiple Inheritance-Example</a:t>
            </a:r>
          </a:p>
        </p:txBody>
      </p:sp>
      <p:sp>
        <p:nvSpPr>
          <p:cNvPr id="59395" name="Text Box 3"/>
          <p:cNvSpPr txBox="1">
            <a:spLocks noChangeArrowheads="1"/>
          </p:cNvSpPr>
          <p:nvPr/>
        </p:nvSpPr>
        <p:spPr bwMode="auto">
          <a:xfrm>
            <a:off x="609600" y="762000"/>
            <a:ext cx="8229600"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buClr>
                <a:schemeClr val="folHlink"/>
              </a:buClr>
              <a:buFont typeface="Wingdings" pitchFamily="2" charset="2"/>
              <a:buChar char="§"/>
            </a:pPr>
            <a:r>
              <a:rPr lang="en-US" altLang="zh-CN" b="1" i="1" dirty="0">
                <a:latin typeface="Times New Roman" pitchFamily="18" charset="0"/>
              </a:rPr>
              <a:t>Cartoon</a:t>
            </a:r>
            <a:r>
              <a:rPr lang="en-US" altLang="zh-CN" b="1" dirty="0">
                <a:latin typeface="Arial Narrow" pitchFamily="34" charset="0"/>
              </a:rPr>
              <a:t>, a subclass of </a:t>
            </a:r>
            <a:r>
              <a:rPr lang="en-US" altLang="zh-CN" b="1" i="1" dirty="0">
                <a:latin typeface="Times New Roman" pitchFamily="18" charset="0"/>
              </a:rPr>
              <a:t>Movie</a:t>
            </a:r>
          </a:p>
          <a:p>
            <a:pPr eaLnBrk="1" hangingPunct="1">
              <a:spcBef>
                <a:spcPct val="50000"/>
              </a:spcBef>
            </a:pPr>
            <a:r>
              <a:rPr lang="en-US" altLang="zh-CN" b="1" dirty="0">
                <a:latin typeface="Arial Narrow" pitchFamily="34" charset="0"/>
              </a:rPr>
              <a:t>      </a:t>
            </a:r>
            <a:r>
              <a:rPr lang="en-US" altLang="zh-CN" b="1" i="1" dirty="0">
                <a:latin typeface="Times New Roman" pitchFamily="18" charset="0"/>
              </a:rPr>
              <a:t>interface </a:t>
            </a:r>
            <a:r>
              <a:rPr lang="en-US" altLang="zh-CN" b="1" i="1" dirty="0" err="1">
                <a:latin typeface="Times New Roman" pitchFamily="18" charset="0"/>
              </a:rPr>
              <a:t>Cartoon:Movie</a:t>
            </a:r>
            <a:r>
              <a:rPr lang="en-US" altLang="zh-CN" b="1" i="1" dirty="0">
                <a:latin typeface="Times New Roman" pitchFamily="18" charset="0"/>
              </a:rPr>
              <a:t> {relationship Set&lt;Star&gt; voices…;}</a:t>
            </a:r>
          </a:p>
          <a:p>
            <a:pPr eaLnBrk="1" hangingPunct="1">
              <a:spcBef>
                <a:spcPct val="50000"/>
              </a:spcBef>
              <a:buClr>
                <a:schemeClr val="folHlink"/>
              </a:buClr>
              <a:buFont typeface="Wingdings" pitchFamily="2" charset="2"/>
              <a:buChar char="§"/>
            </a:pPr>
            <a:r>
              <a:rPr lang="en-US" altLang="zh-CN" b="1" dirty="0">
                <a:latin typeface="Arial Narrow" pitchFamily="34" charset="0"/>
              </a:rPr>
              <a:t>And define another subclass of </a:t>
            </a:r>
            <a:r>
              <a:rPr lang="en-US" altLang="zh-CN" b="1" i="1" dirty="0">
                <a:latin typeface="Times New Roman" pitchFamily="18" charset="0"/>
              </a:rPr>
              <a:t>Movie</a:t>
            </a:r>
            <a:r>
              <a:rPr lang="en-US" altLang="zh-CN" b="1" dirty="0">
                <a:latin typeface="Arial Narrow" pitchFamily="34" charset="0"/>
              </a:rPr>
              <a:t> for murder mysteries by:</a:t>
            </a:r>
          </a:p>
          <a:p>
            <a:pPr eaLnBrk="1" hangingPunct="1">
              <a:spcBef>
                <a:spcPct val="50000"/>
              </a:spcBef>
            </a:pPr>
            <a:r>
              <a:rPr lang="en-US" altLang="zh-CN" b="1" dirty="0">
                <a:latin typeface="Arial Narrow" pitchFamily="34" charset="0"/>
              </a:rPr>
              <a:t>      </a:t>
            </a:r>
            <a:r>
              <a:rPr lang="en-US" altLang="zh-CN" b="1" i="1" dirty="0">
                <a:latin typeface="Times New Roman" pitchFamily="18" charset="0"/>
              </a:rPr>
              <a:t>interface </a:t>
            </a:r>
            <a:r>
              <a:rPr lang="en-US" altLang="zh-CN" b="1" i="1" dirty="0" err="1">
                <a:latin typeface="Times New Roman" pitchFamily="18" charset="0"/>
              </a:rPr>
              <a:t>Murder:Movie</a:t>
            </a:r>
            <a:r>
              <a:rPr lang="en-US" altLang="zh-CN" b="1" i="1" dirty="0">
                <a:latin typeface="Times New Roman" pitchFamily="18" charset="0"/>
              </a:rPr>
              <a:t> {attribute string </a:t>
            </a:r>
            <a:r>
              <a:rPr lang="en-US" altLang="zh-CN" b="1" i="1" dirty="0" smtClean="0">
                <a:latin typeface="Times New Roman" pitchFamily="18" charset="0"/>
              </a:rPr>
              <a:t>weapon</a:t>
            </a:r>
            <a:r>
              <a:rPr lang="en-US" altLang="zh-CN" b="1" i="1" dirty="0">
                <a:latin typeface="Times New Roman" pitchFamily="18" charset="0"/>
              </a:rPr>
              <a:t>;}</a:t>
            </a:r>
          </a:p>
          <a:p>
            <a:pPr eaLnBrk="1" hangingPunct="1">
              <a:spcBef>
                <a:spcPct val="50000"/>
              </a:spcBef>
              <a:buClr>
                <a:schemeClr val="folHlink"/>
              </a:buClr>
              <a:buFont typeface="Wingdings" pitchFamily="2" charset="2"/>
              <a:buChar char="§"/>
            </a:pPr>
            <a:r>
              <a:rPr lang="en-US" altLang="zh-CN" b="1" dirty="0">
                <a:latin typeface="Arial Narrow" pitchFamily="34" charset="0"/>
              </a:rPr>
              <a:t>And we also want to record the movies that are both cartoons and murder mysteries, therefore, the following declaration is needed:</a:t>
            </a:r>
          </a:p>
          <a:p>
            <a:pPr eaLnBrk="1" hangingPunct="1">
              <a:spcBef>
                <a:spcPct val="50000"/>
              </a:spcBef>
              <a:buClr>
                <a:schemeClr val="folHlink"/>
              </a:buClr>
              <a:buFont typeface="Wingdings" pitchFamily="2" charset="2"/>
              <a:buNone/>
            </a:pPr>
            <a:r>
              <a:rPr lang="en-US" altLang="zh-CN" b="1" dirty="0">
                <a:latin typeface="Arial Narrow" pitchFamily="34" charset="0"/>
              </a:rPr>
              <a:t>      </a:t>
            </a:r>
            <a:r>
              <a:rPr lang="en-US" altLang="zh-CN" b="1" i="1" dirty="0">
                <a:latin typeface="Times New Roman" pitchFamily="18" charset="0"/>
              </a:rPr>
              <a:t>interface </a:t>
            </a:r>
            <a:r>
              <a:rPr lang="en-US" altLang="zh-CN" b="1" i="1" dirty="0" err="1">
                <a:latin typeface="Times New Roman" pitchFamily="18" charset="0"/>
              </a:rPr>
              <a:t>Cartoon-Murder:Cartoon,Murder</a:t>
            </a:r>
            <a:r>
              <a:rPr lang="en-US" altLang="zh-CN" b="1" i="1" dirty="0">
                <a:latin typeface="Times New Roman" pitchFamily="18" charset="0"/>
              </a:rPr>
              <a:t> { }</a:t>
            </a:r>
          </a:p>
          <a:p>
            <a:pPr eaLnBrk="1" hangingPunct="1">
              <a:spcBef>
                <a:spcPct val="50000"/>
              </a:spcBef>
              <a:buClr>
                <a:schemeClr val="folHlink"/>
              </a:buClr>
              <a:buSzPct val="200000"/>
              <a:buFont typeface="Wingdings" pitchFamily="2" charset="2"/>
              <a:buBlip>
                <a:blip r:embed="rId2"/>
              </a:buBlip>
            </a:pPr>
            <a:r>
              <a:rPr lang="en-US" altLang="zh-CN" b="1" dirty="0">
                <a:latin typeface="Arial Narrow" pitchFamily="34" charset="0"/>
              </a:rPr>
              <a:t>What are the properties of </a:t>
            </a:r>
            <a:r>
              <a:rPr lang="en-US" altLang="zh-CN" b="1" i="1" dirty="0">
                <a:latin typeface="Times New Roman" pitchFamily="18" charset="0"/>
              </a:rPr>
              <a:t>Cartoon-Murder</a:t>
            </a:r>
            <a:r>
              <a:rPr lang="en-US" altLang="zh-CN" b="1" dirty="0">
                <a:latin typeface="Arial Narrow" pitchFamily="34" charset="0"/>
              </a:rPr>
              <a:t>?</a:t>
            </a:r>
          </a:p>
          <a:p>
            <a:pPr eaLnBrk="1" hangingPunct="1">
              <a:spcBef>
                <a:spcPct val="50000"/>
              </a:spcBef>
              <a:buClr>
                <a:schemeClr val="folHlink"/>
              </a:buClr>
              <a:buFont typeface="Wingdings" pitchFamily="2" charset="2"/>
              <a:buNone/>
            </a:pPr>
            <a:r>
              <a:rPr lang="en-US" altLang="zh-CN" b="1" i="1" dirty="0">
                <a:latin typeface="Times New Roman" pitchFamily="18" charset="0"/>
              </a:rPr>
              <a:t>Cartoon-Murder</a:t>
            </a:r>
            <a:r>
              <a:rPr lang="en-US" altLang="zh-CN" b="1" dirty="0">
                <a:latin typeface="Arial Narrow" pitchFamily="34" charset="0"/>
              </a:rPr>
              <a:t> has all the properties of both subclasses </a:t>
            </a:r>
            <a:r>
              <a:rPr lang="en-US" altLang="zh-CN" b="1" i="1" dirty="0">
                <a:latin typeface="Times New Roman" pitchFamily="18" charset="0"/>
              </a:rPr>
              <a:t>Cartoon</a:t>
            </a:r>
            <a:r>
              <a:rPr lang="en-US" altLang="zh-CN" b="1" dirty="0">
                <a:latin typeface="Arial Narrow" pitchFamily="34" charset="0"/>
              </a:rPr>
              <a:t> and </a:t>
            </a:r>
            <a:r>
              <a:rPr lang="en-US" altLang="zh-CN" b="1" i="1" dirty="0">
                <a:latin typeface="Times New Roman" pitchFamily="18" charset="0"/>
              </a:rPr>
              <a:t>Murder</a:t>
            </a:r>
            <a:r>
              <a:rPr lang="en-US" altLang="zh-CN" b="1" dirty="0">
                <a:latin typeface="Arial Narrow" pitchFamily="34" charset="0"/>
              </a:rPr>
              <a:t>, and the properties of </a:t>
            </a:r>
            <a:r>
              <a:rPr lang="en-US" altLang="zh-CN" b="1" i="1" dirty="0">
                <a:latin typeface="Times New Roman" pitchFamily="18" charset="0"/>
              </a:rPr>
              <a:t>Movie</a:t>
            </a:r>
            <a:r>
              <a:rPr lang="en-US" altLang="zh-CN" b="1" dirty="0">
                <a:latin typeface="Arial Narrow" pitchFamily="34" charset="0"/>
              </a:rPr>
              <a:t>. </a:t>
            </a:r>
          </a:p>
        </p:txBody>
      </p:sp>
      <p:pic>
        <p:nvPicPr>
          <p:cNvPr id="59397" name="Picture 5" descr="arow003">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blinds(horizontal)">
                                      <p:cBhvr>
                                        <p:cTn id="7" dur="500"/>
                                        <p:tgtEl>
                                          <p:spTgt spid="593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395">
                                            <p:txEl>
                                              <p:pRg st="1" end="1"/>
                                            </p:txEl>
                                          </p:spTgt>
                                        </p:tgtEl>
                                        <p:attrNameLst>
                                          <p:attrName>style.visibility</p:attrName>
                                        </p:attrNameLst>
                                      </p:cBhvr>
                                      <p:to>
                                        <p:strVal val="visible"/>
                                      </p:to>
                                    </p:set>
                                    <p:animEffect transition="in" filter="blinds(horizontal)">
                                      <p:cBhvr>
                                        <p:cTn id="12" dur="500"/>
                                        <p:tgtEl>
                                          <p:spTgt spid="593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395">
                                            <p:txEl>
                                              <p:pRg st="2" end="2"/>
                                            </p:txEl>
                                          </p:spTgt>
                                        </p:tgtEl>
                                        <p:attrNameLst>
                                          <p:attrName>style.visibility</p:attrName>
                                        </p:attrNameLst>
                                      </p:cBhvr>
                                      <p:to>
                                        <p:strVal val="visible"/>
                                      </p:to>
                                    </p:set>
                                    <p:animEffect transition="in" filter="blinds(horizontal)">
                                      <p:cBhvr>
                                        <p:cTn id="17" dur="500"/>
                                        <p:tgtEl>
                                          <p:spTgt spid="593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9395">
                                            <p:txEl>
                                              <p:pRg st="3" end="3"/>
                                            </p:txEl>
                                          </p:spTgt>
                                        </p:tgtEl>
                                        <p:attrNameLst>
                                          <p:attrName>style.visibility</p:attrName>
                                        </p:attrNameLst>
                                      </p:cBhvr>
                                      <p:to>
                                        <p:strVal val="visible"/>
                                      </p:to>
                                    </p:set>
                                    <p:animEffect transition="in" filter="blinds(horizontal)">
                                      <p:cBhvr>
                                        <p:cTn id="22" dur="500"/>
                                        <p:tgtEl>
                                          <p:spTgt spid="593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9395">
                                            <p:txEl>
                                              <p:pRg st="4" end="4"/>
                                            </p:txEl>
                                          </p:spTgt>
                                        </p:tgtEl>
                                        <p:attrNameLst>
                                          <p:attrName>style.visibility</p:attrName>
                                        </p:attrNameLst>
                                      </p:cBhvr>
                                      <p:to>
                                        <p:strVal val="visible"/>
                                      </p:to>
                                    </p:set>
                                    <p:animEffect transition="in" filter="blinds(horizontal)">
                                      <p:cBhvr>
                                        <p:cTn id="27" dur="500"/>
                                        <p:tgtEl>
                                          <p:spTgt spid="5939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9395">
                                            <p:txEl>
                                              <p:pRg st="5" end="5"/>
                                            </p:txEl>
                                          </p:spTgt>
                                        </p:tgtEl>
                                        <p:attrNameLst>
                                          <p:attrName>style.visibility</p:attrName>
                                        </p:attrNameLst>
                                      </p:cBhvr>
                                      <p:to>
                                        <p:strVal val="visible"/>
                                      </p:to>
                                    </p:set>
                                    <p:animEffect transition="in" filter="blinds(horizontal)">
                                      <p:cBhvr>
                                        <p:cTn id="32" dur="500"/>
                                        <p:tgtEl>
                                          <p:spTgt spid="5939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9395">
                                            <p:txEl>
                                              <p:pRg st="6" end="6"/>
                                            </p:txEl>
                                          </p:spTgt>
                                        </p:tgtEl>
                                        <p:attrNameLst>
                                          <p:attrName>style.visibility</p:attrName>
                                        </p:attrNameLst>
                                      </p:cBhvr>
                                      <p:to>
                                        <p:strVal val="visible"/>
                                      </p:to>
                                    </p:set>
                                    <p:animEffect transition="in" filter="blinds(horizontal)">
                                      <p:cBhvr>
                                        <p:cTn id="37" dur="500"/>
                                        <p:tgtEl>
                                          <p:spTgt spid="5939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9395">
                                            <p:txEl>
                                              <p:pRg st="7" end="7"/>
                                            </p:txEl>
                                          </p:spTgt>
                                        </p:tgtEl>
                                        <p:attrNameLst>
                                          <p:attrName>style.visibility</p:attrName>
                                        </p:attrNameLst>
                                      </p:cBhvr>
                                      <p:to>
                                        <p:strVal val="visible"/>
                                      </p:to>
                                    </p:set>
                                    <p:animEffect transition="in" filter="blinds(horizontal)">
                                      <p:cBhvr>
                                        <p:cTn id="42" dur="500"/>
                                        <p:tgtEl>
                                          <p:spTgt spid="59395">
                                            <p:txEl>
                                              <p:pRg st="7" end="7"/>
                                            </p:txEl>
                                          </p:spTgt>
                                        </p:tgtEl>
                                      </p:cBhvr>
                                    </p:animEffect>
                                  </p:childTnLst>
                                </p:cTn>
                              </p:par>
                            </p:childTnLst>
                          </p:cTn>
                        </p:par>
                        <p:par>
                          <p:cTn id="43" fill="hold" nodeType="afterGroup">
                            <p:stCondLst>
                              <p:cond delay="500"/>
                            </p:stCondLst>
                            <p:childTnLst>
                              <p:par>
                                <p:cTn id="44" presetID="1" presetClass="entr" presetSubtype="0" fill="hold" nodeType="afterEffect">
                                  <p:stCondLst>
                                    <p:cond delay="0"/>
                                  </p:stCondLst>
                                  <p:childTnLst>
                                    <p:set>
                                      <p:cBhvr>
                                        <p:cTn id="45" dur="1" fill="hold">
                                          <p:stCondLst>
                                            <p:cond delay="499"/>
                                          </p:stCondLst>
                                        </p:cTn>
                                        <p:tgtEl>
                                          <p:spTgt spid="593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F5F0B15F-523D-4180-AE50-AB9D1D4114DE}" type="slidenum">
              <a:rPr kumimoji="0" lang="en-US" altLang="zh-CN" sz="1400" smtClean="0"/>
              <a:pPr eaLnBrk="1" hangingPunct="1"/>
              <a:t>36</a:t>
            </a:fld>
            <a:endParaRPr kumimoji="0" lang="en-US" altLang="zh-CN" sz="1400" smtClean="0"/>
          </a:p>
        </p:txBody>
      </p:sp>
      <p:sp>
        <p:nvSpPr>
          <p:cNvPr id="38915" name="Rectangle 2"/>
          <p:cNvSpPr>
            <a:spLocks noGrp="1" noChangeArrowheads="1"/>
          </p:cNvSpPr>
          <p:nvPr>
            <p:ph type="title"/>
          </p:nvPr>
        </p:nvSpPr>
        <p:spPr/>
        <p:txBody>
          <a:bodyPr/>
          <a:lstStyle/>
          <a:p>
            <a:pPr eaLnBrk="1" hangingPunct="1"/>
            <a:r>
              <a:rPr lang="en-US" altLang="zh-CN" smtClean="0">
                <a:latin typeface="Arial Narrow" pitchFamily="34" charset="0"/>
              </a:rPr>
              <a:t>Subclasses in ODL-Example</a:t>
            </a:r>
          </a:p>
        </p:txBody>
      </p:sp>
      <p:sp>
        <p:nvSpPr>
          <p:cNvPr id="38916" name="Text Box 3"/>
          <p:cNvSpPr txBox="1">
            <a:spLocks noChangeArrowheads="1"/>
          </p:cNvSpPr>
          <p:nvPr/>
        </p:nvSpPr>
        <p:spPr bwMode="auto">
          <a:xfrm>
            <a:off x="539750" y="692150"/>
            <a:ext cx="8305800" cy="549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30000"/>
              </a:spcBef>
            </a:pPr>
            <a:r>
              <a:rPr lang="en-US" altLang="zh-CN" b="1">
                <a:latin typeface="Arial Narrow" pitchFamily="34" charset="0"/>
              </a:rPr>
              <a:t>Describe the database of warships using ODL to record the following information.</a:t>
            </a:r>
          </a:p>
          <a:p>
            <a:pPr eaLnBrk="1" hangingPunct="1">
              <a:spcBef>
                <a:spcPct val="30000"/>
              </a:spcBef>
            </a:pPr>
            <a:r>
              <a:rPr lang="en-US" altLang="zh-CN" b="1">
                <a:latin typeface="Arial Narrow" pitchFamily="34" charset="0"/>
              </a:rPr>
              <a:t>1. Information of each warship, including: its name, displacement (in tons) and type.</a:t>
            </a:r>
          </a:p>
          <a:p>
            <a:pPr eaLnBrk="1" hangingPunct="1">
              <a:spcBef>
                <a:spcPct val="30000"/>
              </a:spcBef>
            </a:pPr>
            <a:r>
              <a:rPr lang="en-US" altLang="zh-CN" b="1">
                <a:latin typeface="Arial Narrow" pitchFamily="34" charset="0"/>
              </a:rPr>
              <a:t>2. Recode the following special kinds of ships that have some other information:</a:t>
            </a:r>
          </a:p>
          <a:p>
            <a:pPr lvl="1" eaLnBrk="1" hangingPunct="1">
              <a:spcBef>
                <a:spcPct val="30000"/>
              </a:spcBef>
              <a:buClr>
                <a:schemeClr val="folHlink"/>
              </a:buClr>
              <a:buFont typeface="Wingdings" pitchFamily="2" charset="2"/>
              <a:buChar char="§"/>
            </a:pPr>
            <a:r>
              <a:rPr lang="en-US" altLang="zh-CN" b="1">
                <a:latin typeface="Arial Narrow" pitchFamily="34" charset="0"/>
              </a:rPr>
              <a:t>Gunships: are ships that carry large guns. For these ships, we wish to record the number and bore of the main guns.</a:t>
            </a:r>
          </a:p>
          <a:p>
            <a:pPr lvl="1" eaLnBrk="1" hangingPunct="1">
              <a:spcBef>
                <a:spcPct val="30000"/>
              </a:spcBef>
              <a:buClr>
                <a:schemeClr val="folHlink"/>
              </a:buClr>
              <a:buFont typeface="Wingdings" pitchFamily="2" charset="2"/>
              <a:buChar char="§"/>
            </a:pPr>
            <a:r>
              <a:rPr lang="en-US" altLang="zh-CN" b="1">
                <a:latin typeface="Arial Narrow" pitchFamily="34" charset="0"/>
              </a:rPr>
              <a:t>Carriers: hold aircraft. The length of the flight deck and the set of air groups assigned to them are needed to be recorded.</a:t>
            </a:r>
          </a:p>
          <a:p>
            <a:pPr lvl="1" eaLnBrk="1" hangingPunct="1">
              <a:spcBef>
                <a:spcPct val="30000"/>
              </a:spcBef>
              <a:buClr>
                <a:schemeClr val="folHlink"/>
              </a:buClr>
              <a:buFont typeface="Wingdings" pitchFamily="2" charset="2"/>
              <a:buChar char="§"/>
            </a:pPr>
            <a:r>
              <a:rPr lang="en-US" altLang="zh-CN" b="1">
                <a:latin typeface="Arial Narrow" pitchFamily="34" charset="0"/>
              </a:rPr>
              <a:t>Submarines: which can travel under water. The maximum safe depth is needed to be recorded. </a:t>
            </a:r>
          </a:p>
          <a:p>
            <a:pPr lvl="1" eaLnBrk="1" hangingPunct="1">
              <a:spcBef>
                <a:spcPct val="30000"/>
              </a:spcBef>
              <a:buClr>
                <a:schemeClr val="folHlink"/>
              </a:buClr>
              <a:buFont typeface="Wingdings" pitchFamily="2" charset="2"/>
              <a:buChar char="§"/>
            </a:pPr>
            <a:r>
              <a:rPr lang="en-US" altLang="zh-CN" b="1">
                <a:latin typeface="Arial Narrow" pitchFamily="34" charset="0"/>
              </a:rPr>
              <a:t>Battlecarriers: are both gunships and carriers.</a:t>
            </a:r>
          </a:p>
        </p:txBody>
      </p:sp>
      <p:pic>
        <p:nvPicPr>
          <p:cNvPr id="71685"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716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C3EA655C-4E7B-4337-AFC2-42F51D7963F4}" type="slidenum">
              <a:rPr kumimoji="0" lang="en-US" altLang="zh-CN" sz="1400" smtClean="0"/>
              <a:pPr eaLnBrk="1" hangingPunct="1"/>
              <a:t>37</a:t>
            </a:fld>
            <a:endParaRPr kumimoji="0" lang="en-US" altLang="zh-CN" sz="1400" smtClean="0"/>
          </a:p>
        </p:txBody>
      </p:sp>
      <p:sp>
        <p:nvSpPr>
          <p:cNvPr id="39939" name="Rectangle 2"/>
          <p:cNvSpPr>
            <a:spLocks noGrp="1" noChangeArrowheads="1"/>
          </p:cNvSpPr>
          <p:nvPr>
            <p:ph type="title"/>
          </p:nvPr>
        </p:nvSpPr>
        <p:spPr/>
        <p:txBody>
          <a:bodyPr/>
          <a:lstStyle/>
          <a:p>
            <a:pPr eaLnBrk="1" hangingPunct="1"/>
            <a:r>
              <a:rPr lang="en-US" altLang="zh-CN" smtClean="0">
                <a:latin typeface="Arial Narrow" pitchFamily="34" charset="0"/>
              </a:rPr>
              <a:t>Subclasses in ODL (cont.)</a:t>
            </a:r>
          </a:p>
        </p:txBody>
      </p:sp>
      <p:sp>
        <p:nvSpPr>
          <p:cNvPr id="39940" name="Text Box 3"/>
          <p:cNvSpPr txBox="1">
            <a:spLocks noChangeArrowheads="1"/>
          </p:cNvSpPr>
          <p:nvPr/>
        </p:nvSpPr>
        <p:spPr bwMode="auto">
          <a:xfrm>
            <a:off x="779463" y="685800"/>
            <a:ext cx="4800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b="1" i="1">
                <a:latin typeface="Times New Roman" pitchFamily="18" charset="0"/>
                <a:ea typeface="Arial Unicode MS" pitchFamily="34" charset="-122"/>
                <a:cs typeface="Arial Unicode MS" pitchFamily="34" charset="-122"/>
              </a:rPr>
              <a:t>interface Ship {</a:t>
            </a:r>
            <a:endParaRPr lang="en-US" altLang="zh-CN" b="1" i="1">
              <a:solidFill>
                <a:schemeClr val="hlink"/>
              </a:solidFill>
              <a:latin typeface="Times New Roman" pitchFamily="18" charset="0"/>
              <a:ea typeface="Arial Unicode MS" pitchFamily="34" charset="-122"/>
              <a:cs typeface="Arial Unicode MS" pitchFamily="34" charset="-122"/>
            </a:endParaRPr>
          </a:p>
          <a:p>
            <a:pPr eaLnBrk="1" hangingPunct="1"/>
            <a:r>
              <a:rPr lang="en-US" altLang="zh-CN" b="1" i="1">
                <a:latin typeface="Times New Roman" pitchFamily="18" charset="0"/>
                <a:ea typeface="Arial Unicode MS" pitchFamily="34" charset="-122"/>
                <a:cs typeface="Arial Unicode MS" pitchFamily="34" charset="-122"/>
              </a:rPr>
              <a:t>    attribute string name;</a:t>
            </a:r>
          </a:p>
          <a:p>
            <a:pPr eaLnBrk="1" hangingPunct="1"/>
            <a:r>
              <a:rPr lang="en-US" altLang="zh-CN" b="1" i="1">
                <a:latin typeface="Times New Roman" pitchFamily="18" charset="0"/>
                <a:ea typeface="Arial Unicode MS" pitchFamily="34" charset="-122"/>
                <a:cs typeface="Arial Unicode MS" pitchFamily="34" charset="-122"/>
              </a:rPr>
              <a:t>    attribute float displacement;</a:t>
            </a:r>
          </a:p>
          <a:p>
            <a:pPr eaLnBrk="1" hangingPunct="1"/>
            <a:r>
              <a:rPr lang="en-US" altLang="zh-CN" b="1" i="1">
                <a:latin typeface="Times New Roman" pitchFamily="18" charset="0"/>
                <a:ea typeface="Arial Unicode MS" pitchFamily="34" charset="-122"/>
                <a:cs typeface="Arial Unicode MS" pitchFamily="34" charset="-122"/>
              </a:rPr>
              <a:t>    attribute string type;}</a:t>
            </a:r>
            <a:endParaRPr lang="en-US" altLang="zh-CN" b="1" i="1">
              <a:solidFill>
                <a:schemeClr val="hlink"/>
              </a:solidFill>
              <a:latin typeface="Times New Roman" pitchFamily="18" charset="0"/>
            </a:endParaRPr>
          </a:p>
        </p:txBody>
      </p:sp>
      <p:pic>
        <p:nvPicPr>
          <p:cNvPr id="72711" name="Picture 7"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12" name="Text Box 8"/>
          <p:cNvSpPr txBox="1">
            <a:spLocks noChangeArrowheads="1"/>
          </p:cNvSpPr>
          <p:nvPr/>
        </p:nvSpPr>
        <p:spPr bwMode="auto">
          <a:xfrm>
            <a:off x="749300" y="2133600"/>
            <a:ext cx="4953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b="1" i="1">
                <a:solidFill>
                  <a:schemeClr val="tx2"/>
                </a:solidFill>
                <a:latin typeface="Times New Roman" pitchFamily="18" charset="0"/>
                <a:ea typeface="Arial Unicode MS" pitchFamily="34" charset="-122"/>
                <a:cs typeface="Arial Unicode MS" pitchFamily="34" charset="-122"/>
              </a:rPr>
              <a:t>interface Gunship: Ship {</a:t>
            </a:r>
          </a:p>
          <a:p>
            <a:pPr eaLnBrk="1" hangingPunct="1"/>
            <a:r>
              <a:rPr lang="en-US" altLang="zh-CN" b="1" i="1">
                <a:solidFill>
                  <a:schemeClr val="tx2"/>
                </a:solidFill>
                <a:latin typeface="Times New Roman" pitchFamily="18" charset="0"/>
                <a:ea typeface="Arial Unicode MS" pitchFamily="34" charset="-122"/>
                <a:cs typeface="Arial Unicode MS" pitchFamily="34" charset="-122"/>
              </a:rPr>
              <a:t>    attribute integer numberOfGuns;</a:t>
            </a:r>
          </a:p>
          <a:p>
            <a:pPr eaLnBrk="1" hangingPunct="1"/>
            <a:r>
              <a:rPr lang="en-US" altLang="zh-CN" b="1" i="1">
                <a:solidFill>
                  <a:schemeClr val="tx2"/>
                </a:solidFill>
                <a:latin typeface="Times New Roman" pitchFamily="18" charset="0"/>
                <a:ea typeface="Arial Unicode MS" pitchFamily="34" charset="-122"/>
                <a:cs typeface="Arial Unicode MS" pitchFamily="34" charset="-122"/>
              </a:rPr>
              <a:t>    attribute float bore;}</a:t>
            </a:r>
          </a:p>
        </p:txBody>
      </p:sp>
      <p:sp>
        <p:nvSpPr>
          <p:cNvPr id="72713" name="Text Box 9"/>
          <p:cNvSpPr txBox="1">
            <a:spLocks noChangeArrowheads="1"/>
          </p:cNvSpPr>
          <p:nvPr/>
        </p:nvSpPr>
        <p:spPr bwMode="auto">
          <a:xfrm>
            <a:off x="749300" y="3200400"/>
            <a:ext cx="6172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b="1" i="1">
                <a:latin typeface="Times New Roman" pitchFamily="18" charset="0"/>
              </a:rPr>
              <a:t>interface Carrier: Ship {</a:t>
            </a:r>
            <a:endParaRPr lang="en-US" altLang="zh-CN" b="1" i="1">
              <a:solidFill>
                <a:schemeClr val="hlink"/>
              </a:solidFill>
              <a:latin typeface="Times New Roman" pitchFamily="18" charset="0"/>
            </a:endParaRPr>
          </a:p>
          <a:p>
            <a:pPr eaLnBrk="1" hangingPunct="1"/>
            <a:r>
              <a:rPr lang="en-US" altLang="zh-CN" b="1" i="1">
                <a:latin typeface="Times New Roman" pitchFamily="18" charset="0"/>
              </a:rPr>
              <a:t>    </a:t>
            </a:r>
            <a:r>
              <a:rPr lang="en-US" altLang="zh-CN" b="1" i="1">
                <a:latin typeface="Times New Roman" pitchFamily="18" charset="0"/>
                <a:ea typeface="Arial Unicode MS" pitchFamily="34" charset="-122"/>
                <a:cs typeface="Arial Unicode MS" pitchFamily="34" charset="-122"/>
              </a:rPr>
              <a:t>attribute float deckLength;</a:t>
            </a:r>
          </a:p>
          <a:p>
            <a:pPr eaLnBrk="1" hangingPunct="1"/>
            <a:r>
              <a:rPr lang="en-US" altLang="zh-CN" b="1" i="1">
                <a:latin typeface="Times New Roman" pitchFamily="18" charset="0"/>
                <a:ea typeface="Arial Unicode MS" pitchFamily="34" charset="-122"/>
                <a:cs typeface="Arial Unicode MS" pitchFamily="34" charset="-122"/>
              </a:rPr>
              <a:t>    attribute </a:t>
            </a:r>
            <a:r>
              <a:rPr lang="en-US" altLang="zh-CN" b="1" i="1">
                <a:solidFill>
                  <a:schemeClr val="hlink"/>
                </a:solidFill>
                <a:latin typeface="Times New Roman" pitchFamily="18" charset="0"/>
                <a:ea typeface="Arial Unicode MS" pitchFamily="34" charset="-122"/>
                <a:cs typeface="Arial Unicode MS" pitchFamily="34" charset="-122"/>
              </a:rPr>
              <a:t>Set</a:t>
            </a:r>
            <a:r>
              <a:rPr lang="en-US" altLang="zh-CN" b="1" i="1">
                <a:latin typeface="Times New Roman" pitchFamily="18" charset="0"/>
                <a:ea typeface="Arial Unicode MS" pitchFamily="34" charset="-122"/>
                <a:cs typeface="Arial Unicode MS" pitchFamily="34" charset="-122"/>
              </a:rPr>
              <a:t>&lt;string&gt; airGroups;}</a:t>
            </a:r>
          </a:p>
        </p:txBody>
      </p:sp>
      <p:sp>
        <p:nvSpPr>
          <p:cNvPr id="72714" name="Text Box 10"/>
          <p:cNvSpPr txBox="1">
            <a:spLocks noChangeArrowheads="1"/>
          </p:cNvSpPr>
          <p:nvPr/>
        </p:nvSpPr>
        <p:spPr bwMode="auto">
          <a:xfrm>
            <a:off x="749300" y="4343400"/>
            <a:ext cx="5029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b="1" i="1">
                <a:solidFill>
                  <a:schemeClr val="tx2"/>
                </a:solidFill>
                <a:latin typeface="Times New Roman" pitchFamily="18" charset="0"/>
                <a:ea typeface="Arial Unicode MS" pitchFamily="34" charset="-122"/>
                <a:cs typeface="Arial Unicode MS" pitchFamily="34" charset="-122"/>
              </a:rPr>
              <a:t>interface Submarine: Ship {</a:t>
            </a:r>
          </a:p>
          <a:p>
            <a:pPr eaLnBrk="1" hangingPunct="1"/>
            <a:r>
              <a:rPr lang="en-US" altLang="zh-CN" b="1" i="1">
                <a:solidFill>
                  <a:schemeClr val="tx2"/>
                </a:solidFill>
                <a:latin typeface="Times New Roman" pitchFamily="18" charset="0"/>
                <a:ea typeface="Arial Unicode MS" pitchFamily="34" charset="-122"/>
                <a:cs typeface="Arial Unicode MS" pitchFamily="34" charset="-122"/>
              </a:rPr>
              <a:t>     attribute float maxSafeDepth;} </a:t>
            </a:r>
          </a:p>
        </p:txBody>
      </p:sp>
      <p:sp>
        <p:nvSpPr>
          <p:cNvPr id="72715" name="Text Box 11"/>
          <p:cNvSpPr txBox="1">
            <a:spLocks noChangeArrowheads="1"/>
          </p:cNvSpPr>
          <p:nvPr/>
        </p:nvSpPr>
        <p:spPr bwMode="auto">
          <a:xfrm>
            <a:off x="749300" y="5257800"/>
            <a:ext cx="7351713"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b="1" i="1">
                <a:latin typeface="Times New Roman" pitchFamily="18" charset="0"/>
                <a:ea typeface="Arial Unicode MS" pitchFamily="34" charset="-122"/>
                <a:cs typeface="Arial Unicode MS" pitchFamily="34" charset="-122"/>
              </a:rPr>
              <a:t>interface BattleCarrier: Gunship, Carrier { }</a:t>
            </a:r>
          </a:p>
          <a:p>
            <a:pPr eaLnBrk="1" hangingPunct="1">
              <a:spcBef>
                <a:spcPct val="50000"/>
              </a:spcBef>
              <a:buClr>
                <a:schemeClr val="folHlink"/>
              </a:buClr>
              <a:buSzPct val="200000"/>
              <a:buFont typeface="Wingdings" pitchFamily="2" charset="2"/>
              <a:buBlip>
                <a:blip r:embed="rId3"/>
              </a:buBlip>
            </a:pPr>
            <a:r>
              <a:rPr lang="en-US" altLang="zh-CN" b="1">
                <a:latin typeface="Arial Narrow" pitchFamily="34" charset="0"/>
              </a:rPr>
              <a:t>What are the properties of </a:t>
            </a:r>
            <a:r>
              <a:rPr lang="en-US" altLang="zh-CN" b="1" i="1">
                <a:latin typeface="Times New Roman" pitchFamily="18" charset="0"/>
                <a:ea typeface="Arial Unicode MS" pitchFamily="34" charset="-122"/>
                <a:cs typeface="Arial Unicode MS" pitchFamily="34" charset="-122"/>
              </a:rPr>
              <a:t>BattleCarrier</a:t>
            </a:r>
            <a:r>
              <a:rPr lang="en-US" altLang="zh-CN" b="1">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2712"/>
                                        </p:tgtEl>
                                        <p:attrNameLst>
                                          <p:attrName>style.visibility</p:attrName>
                                        </p:attrNameLst>
                                      </p:cBhvr>
                                      <p:to>
                                        <p:strVal val="visible"/>
                                      </p:to>
                                    </p:set>
                                    <p:animEffect transition="in" filter="box(in)">
                                      <p:cBhvr>
                                        <p:cTn id="7" dur="500"/>
                                        <p:tgtEl>
                                          <p:spTgt spid="727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2713"/>
                                        </p:tgtEl>
                                        <p:attrNameLst>
                                          <p:attrName>style.visibility</p:attrName>
                                        </p:attrNameLst>
                                      </p:cBhvr>
                                      <p:to>
                                        <p:strVal val="visible"/>
                                      </p:to>
                                    </p:set>
                                    <p:animEffect transition="in" filter="box(in)">
                                      <p:cBhvr>
                                        <p:cTn id="12" dur="500"/>
                                        <p:tgtEl>
                                          <p:spTgt spid="727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2714"/>
                                        </p:tgtEl>
                                        <p:attrNameLst>
                                          <p:attrName>style.visibility</p:attrName>
                                        </p:attrNameLst>
                                      </p:cBhvr>
                                      <p:to>
                                        <p:strVal val="visible"/>
                                      </p:to>
                                    </p:set>
                                    <p:animEffect transition="in" filter="box(in)">
                                      <p:cBhvr>
                                        <p:cTn id="17" dur="500"/>
                                        <p:tgtEl>
                                          <p:spTgt spid="727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2715">
                                            <p:txEl>
                                              <p:pRg st="0" end="0"/>
                                            </p:txEl>
                                          </p:spTgt>
                                        </p:tgtEl>
                                        <p:attrNameLst>
                                          <p:attrName>style.visibility</p:attrName>
                                        </p:attrNameLst>
                                      </p:cBhvr>
                                      <p:to>
                                        <p:strVal val="visible"/>
                                      </p:to>
                                    </p:set>
                                    <p:animEffect transition="in" filter="box(in)">
                                      <p:cBhvr>
                                        <p:cTn id="22" dur="500"/>
                                        <p:tgtEl>
                                          <p:spTgt spid="72715">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72715">
                                            <p:txEl>
                                              <p:pRg st="1" end="1"/>
                                            </p:txEl>
                                          </p:spTgt>
                                        </p:tgtEl>
                                        <p:attrNameLst>
                                          <p:attrName>style.visibility</p:attrName>
                                        </p:attrNameLst>
                                      </p:cBhvr>
                                      <p:to>
                                        <p:strVal val="visible"/>
                                      </p:to>
                                    </p:set>
                                    <p:animEffect transition="in" filter="box(in)">
                                      <p:cBhvr>
                                        <p:cTn id="27" dur="500"/>
                                        <p:tgtEl>
                                          <p:spTgt spid="72715">
                                            <p:txEl>
                                              <p:pRg st="1" end="1"/>
                                            </p:txEl>
                                          </p:spTgt>
                                        </p:tgtEl>
                                      </p:cBhvr>
                                    </p:animEffect>
                                  </p:childTnLst>
                                </p:cTn>
                              </p:par>
                            </p:childTnLst>
                          </p:cTn>
                        </p:par>
                        <p:par>
                          <p:cTn id="28" fill="hold" nodeType="afterGroup">
                            <p:stCondLst>
                              <p:cond delay="500"/>
                            </p:stCondLst>
                            <p:childTnLst>
                              <p:par>
                                <p:cTn id="29" presetID="1" presetClass="entr" presetSubtype="0" fill="hold" nodeType="afterEffect">
                                  <p:stCondLst>
                                    <p:cond delay="0"/>
                                  </p:stCondLst>
                                  <p:childTnLst>
                                    <p:set>
                                      <p:cBhvr>
                                        <p:cTn id="30" dur="1" fill="hold">
                                          <p:stCondLst>
                                            <p:cond delay="499"/>
                                          </p:stCondLst>
                                        </p:cTn>
                                        <p:tgtEl>
                                          <p:spTgt spid="727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2" grpId="0" autoUpdateAnimBg="0"/>
      <p:bldP spid="72713" grpId="0" autoUpdateAnimBg="0"/>
      <p:bldP spid="72714" grpId="0" autoUpdateAnimBg="0"/>
      <p:bldP spid="72715"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5BE0CB08-2D7C-47C3-ADB5-F9DEA63C1164}" type="slidenum">
              <a:rPr kumimoji="0" lang="en-US" altLang="zh-CN" sz="1400" smtClean="0"/>
              <a:pPr eaLnBrk="1" hangingPunct="1"/>
              <a:t>38</a:t>
            </a:fld>
            <a:endParaRPr kumimoji="0" lang="en-US" altLang="zh-CN" sz="1400" smtClean="0"/>
          </a:p>
        </p:txBody>
      </p:sp>
      <p:sp>
        <p:nvSpPr>
          <p:cNvPr id="40963" name="Rectangle 2"/>
          <p:cNvSpPr>
            <a:spLocks noGrp="1" noChangeArrowheads="1"/>
          </p:cNvSpPr>
          <p:nvPr>
            <p:ph type="title" idx="4294967295"/>
          </p:nvPr>
        </p:nvSpPr>
        <p:spPr/>
        <p:txBody>
          <a:bodyPr/>
          <a:lstStyle/>
          <a:p>
            <a:pPr eaLnBrk="1" hangingPunct="1"/>
            <a:r>
              <a:rPr lang="en-US" altLang="zh-CN" dirty="0" smtClean="0">
                <a:latin typeface="Arial Narrow" pitchFamily="34" charset="0"/>
              </a:rPr>
              <a:t>Keys in ODL</a:t>
            </a:r>
          </a:p>
        </p:txBody>
      </p:sp>
      <p:sp>
        <p:nvSpPr>
          <p:cNvPr id="63491" name="Text Box 3"/>
          <p:cNvSpPr txBox="1">
            <a:spLocks noChangeArrowheads="1"/>
          </p:cNvSpPr>
          <p:nvPr/>
        </p:nvSpPr>
        <p:spPr bwMode="auto">
          <a:xfrm>
            <a:off x="539750" y="765175"/>
            <a:ext cx="8424863" cy="584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buClr>
                <a:srgbClr val="ECB51A"/>
              </a:buClr>
              <a:buFont typeface="Wingdings" pitchFamily="2" charset="2"/>
              <a:buNone/>
            </a:pPr>
            <a:r>
              <a:rPr kumimoji="0" lang="en-US" altLang="zh-CN" b="1">
                <a:solidFill>
                  <a:schemeClr val="folHlink"/>
                </a:solidFill>
                <a:latin typeface="Arial Narrow" pitchFamily="34" charset="0"/>
              </a:rPr>
              <a:t>◆</a:t>
            </a:r>
            <a:r>
              <a:rPr lang="en-US" altLang="zh-CN" b="1">
                <a:latin typeface="Arial Narrow" pitchFamily="34" charset="0"/>
              </a:rPr>
              <a:t>A </a:t>
            </a:r>
            <a:r>
              <a:rPr lang="en-US" altLang="zh-CN" b="1">
                <a:solidFill>
                  <a:schemeClr val="hlink"/>
                </a:solidFill>
                <a:latin typeface="Arial Narrow" pitchFamily="34" charset="0"/>
              </a:rPr>
              <a:t>key</a:t>
            </a:r>
            <a:r>
              <a:rPr lang="en-US" altLang="zh-CN" b="1">
                <a:latin typeface="Arial Narrow" pitchFamily="34" charset="0"/>
              </a:rPr>
              <a:t> for a class is a set </a:t>
            </a:r>
            <a:r>
              <a:rPr lang="en-US" altLang="zh-CN" b="1" i="1">
                <a:latin typeface="Times New Roman" pitchFamily="18" charset="0"/>
              </a:rPr>
              <a:t>K</a:t>
            </a:r>
            <a:r>
              <a:rPr lang="en-US" altLang="zh-CN" b="1">
                <a:latin typeface="Arial Narrow" pitchFamily="34" charset="0"/>
              </a:rPr>
              <a:t> of one or more attributes such that given any two distinct objects </a:t>
            </a:r>
            <a:r>
              <a:rPr lang="en-US" altLang="zh-CN" b="1" i="1">
                <a:latin typeface="Times New Roman" pitchFamily="18" charset="0"/>
              </a:rPr>
              <a:t>O1</a:t>
            </a:r>
            <a:r>
              <a:rPr lang="en-US" altLang="zh-CN" b="1">
                <a:latin typeface="Arial Narrow" pitchFamily="34" charset="0"/>
              </a:rPr>
              <a:t> and </a:t>
            </a:r>
            <a:r>
              <a:rPr lang="en-US" altLang="zh-CN" b="1" i="1">
                <a:latin typeface="Times New Roman" pitchFamily="18" charset="0"/>
              </a:rPr>
              <a:t>O2</a:t>
            </a:r>
            <a:r>
              <a:rPr lang="en-US" altLang="zh-CN" b="1">
                <a:latin typeface="Arial Narrow" pitchFamily="34" charset="0"/>
              </a:rPr>
              <a:t> in the class, </a:t>
            </a:r>
            <a:r>
              <a:rPr lang="en-US" altLang="zh-CN" b="1" i="1">
                <a:latin typeface="Times New Roman" pitchFamily="18" charset="0"/>
              </a:rPr>
              <a:t>O1</a:t>
            </a:r>
            <a:r>
              <a:rPr lang="en-US" altLang="zh-CN" b="1">
                <a:latin typeface="Arial Narrow" pitchFamily="34" charset="0"/>
              </a:rPr>
              <a:t> and </a:t>
            </a:r>
            <a:r>
              <a:rPr lang="en-US" altLang="zh-CN" b="1" i="1">
                <a:latin typeface="Times New Roman" pitchFamily="18" charset="0"/>
              </a:rPr>
              <a:t>O2</a:t>
            </a:r>
            <a:r>
              <a:rPr lang="en-US" altLang="zh-CN" b="1">
                <a:latin typeface="Arial Narrow" pitchFamily="34" charset="0"/>
              </a:rPr>
              <a:t> </a:t>
            </a:r>
            <a:r>
              <a:rPr lang="en-US" altLang="zh-CN" b="1">
                <a:solidFill>
                  <a:schemeClr val="hlink"/>
                </a:solidFill>
                <a:latin typeface="Arial Narrow" pitchFamily="34" charset="0"/>
              </a:rPr>
              <a:t>cannot</a:t>
            </a:r>
            <a:r>
              <a:rPr lang="en-US" altLang="zh-CN" b="1">
                <a:latin typeface="Arial Narrow" pitchFamily="34" charset="0"/>
              </a:rPr>
              <a:t> have identical values for each of the attributes in the key </a:t>
            </a:r>
            <a:r>
              <a:rPr lang="en-US" altLang="zh-CN" b="1" i="1">
                <a:latin typeface="Times New Roman" pitchFamily="18" charset="0"/>
              </a:rPr>
              <a:t>K</a:t>
            </a:r>
            <a:r>
              <a:rPr lang="en-US" altLang="zh-CN" b="1">
                <a:latin typeface="Arial Narrow" pitchFamily="34" charset="0"/>
              </a:rPr>
              <a:t>.</a:t>
            </a:r>
          </a:p>
          <a:p>
            <a:pPr eaLnBrk="1" hangingPunct="1">
              <a:buClr>
                <a:schemeClr val="folHlink"/>
              </a:buClr>
              <a:buFont typeface="Wingdings" pitchFamily="2" charset="2"/>
              <a:buNone/>
            </a:pPr>
            <a:r>
              <a:rPr kumimoji="0" lang="en-US" altLang="zh-CN" b="1">
                <a:solidFill>
                  <a:schemeClr val="folHlink"/>
                </a:solidFill>
                <a:latin typeface="Arial Narrow" pitchFamily="34" charset="0"/>
              </a:rPr>
              <a:t>◆</a:t>
            </a:r>
            <a:r>
              <a:rPr lang="en-US" altLang="zh-CN" b="1">
                <a:latin typeface="Arial Narrow" pitchFamily="34" charset="0"/>
              </a:rPr>
              <a:t>The declaration of key includes :</a:t>
            </a:r>
          </a:p>
          <a:p>
            <a:pPr lvl="2" eaLnBrk="1" hangingPunct="1">
              <a:buClr>
                <a:schemeClr val="folHlink"/>
              </a:buClr>
              <a:buFont typeface="Wingdings" pitchFamily="2" charset="2"/>
              <a:buChar char="w"/>
            </a:pPr>
            <a:r>
              <a:rPr lang="en-US" altLang="zh-CN" b="1">
                <a:latin typeface="Arial Narrow" pitchFamily="34" charset="0"/>
              </a:rPr>
              <a:t>Parentheses ();</a:t>
            </a:r>
          </a:p>
          <a:p>
            <a:pPr lvl="2" eaLnBrk="1" hangingPunct="1">
              <a:buClr>
                <a:schemeClr val="folHlink"/>
              </a:buClr>
              <a:buFont typeface="Wingdings" pitchFamily="2" charset="2"/>
              <a:buChar char="w"/>
            </a:pPr>
            <a:r>
              <a:rPr lang="en-US" altLang="zh-CN" b="1">
                <a:latin typeface="Arial Narrow" pitchFamily="34" charset="0"/>
              </a:rPr>
              <a:t>Keyword </a:t>
            </a:r>
            <a:r>
              <a:rPr lang="en-US" altLang="zh-CN" b="1">
                <a:solidFill>
                  <a:schemeClr val="hlink"/>
                </a:solidFill>
                <a:latin typeface="Arial Narrow" pitchFamily="34" charset="0"/>
              </a:rPr>
              <a:t>key</a:t>
            </a:r>
            <a:r>
              <a:rPr lang="en-US" altLang="zh-CN" b="1">
                <a:latin typeface="Arial Narrow" pitchFamily="34" charset="0"/>
              </a:rPr>
              <a:t> or </a:t>
            </a:r>
            <a:r>
              <a:rPr lang="en-US" altLang="zh-CN" b="1">
                <a:solidFill>
                  <a:schemeClr val="hlink"/>
                </a:solidFill>
                <a:latin typeface="Arial Narrow" pitchFamily="34" charset="0"/>
              </a:rPr>
              <a:t>keys</a:t>
            </a:r>
            <a:r>
              <a:rPr lang="en-US" altLang="zh-CN" b="1">
                <a:latin typeface="Arial Narrow" pitchFamily="34" charset="0"/>
              </a:rPr>
              <a:t>;</a:t>
            </a:r>
          </a:p>
          <a:p>
            <a:pPr lvl="2" eaLnBrk="1" hangingPunct="1">
              <a:buClr>
                <a:schemeClr val="folHlink"/>
              </a:buClr>
              <a:buFont typeface="Wingdings" pitchFamily="2" charset="2"/>
              <a:buChar char="w"/>
            </a:pPr>
            <a:r>
              <a:rPr lang="en-US" altLang="zh-CN" b="1">
                <a:latin typeface="Arial Narrow" pitchFamily="34" charset="0"/>
              </a:rPr>
              <a:t>The attribute or attributes forming keys.</a:t>
            </a:r>
          </a:p>
          <a:p>
            <a:pPr eaLnBrk="1" hangingPunct="1">
              <a:buClr>
                <a:schemeClr val="hlink"/>
              </a:buClr>
              <a:buSzPct val="150000"/>
              <a:buFont typeface="Wingdings" pitchFamily="2" charset="2"/>
              <a:buBlip>
                <a:blip r:embed="rId2"/>
              </a:buBlip>
            </a:pPr>
            <a:r>
              <a:rPr lang="en-US" altLang="zh-CN" b="1">
                <a:latin typeface="Arial Narrow" pitchFamily="34" charset="0"/>
              </a:rPr>
              <a:t>A key that consists of more than one attribute must have parentheses around the list of its attributes.</a:t>
            </a:r>
          </a:p>
          <a:p>
            <a:pPr eaLnBrk="1" hangingPunct="1">
              <a:buClr>
                <a:schemeClr val="hlink"/>
              </a:buClr>
              <a:buSzPct val="150000"/>
              <a:buFont typeface="Wingdings" pitchFamily="2" charset="2"/>
              <a:buBlip>
                <a:blip r:embed="rId2"/>
              </a:buBlip>
            </a:pPr>
            <a:r>
              <a:rPr lang="en-US" altLang="zh-CN" b="1">
                <a:latin typeface="Arial Narrow" pitchFamily="34" charset="0"/>
              </a:rPr>
              <a:t>The declaration of key must appear immediately </a:t>
            </a:r>
            <a:r>
              <a:rPr lang="en-US" altLang="zh-CN" b="1">
                <a:solidFill>
                  <a:schemeClr val="hlink"/>
                </a:solidFill>
                <a:latin typeface="Arial Narrow" pitchFamily="34" charset="0"/>
              </a:rPr>
              <a:t>after</a:t>
            </a:r>
            <a:r>
              <a:rPr lang="en-US" altLang="zh-CN" b="1">
                <a:latin typeface="Arial Narrow" pitchFamily="34" charset="0"/>
              </a:rPr>
              <a:t> the interface declaration, </a:t>
            </a:r>
            <a:r>
              <a:rPr lang="en-US" altLang="zh-CN" b="1">
                <a:solidFill>
                  <a:schemeClr val="hlink"/>
                </a:solidFill>
                <a:latin typeface="Arial Narrow" pitchFamily="34" charset="0"/>
              </a:rPr>
              <a:t>before</a:t>
            </a:r>
            <a:r>
              <a:rPr lang="en-US" altLang="zh-CN" b="1">
                <a:latin typeface="Arial Narrow" pitchFamily="34" charset="0"/>
              </a:rPr>
              <a:t> the opening curly brace, or any attributes or relationships.</a:t>
            </a:r>
          </a:p>
          <a:p>
            <a:pPr eaLnBrk="1" hangingPunct="1">
              <a:buClr>
                <a:schemeClr val="hlink"/>
              </a:buClr>
              <a:buSzPct val="150000"/>
              <a:buFont typeface="Wingdings" pitchFamily="2" charset="2"/>
              <a:buBlip>
                <a:blip r:embed="rId2"/>
              </a:buBlip>
            </a:pPr>
            <a:r>
              <a:rPr lang="en-US" altLang="zh-CN" b="1">
                <a:latin typeface="Arial Narrow" pitchFamily="34" charset="0"/>
              </a:rPr>
              <a:t>If several sets of attributes are keys, we can place several keys separated by commas.</a:t>
            </a:r>
          </a:p>
          <a:p>
            <a:pPr eaLnBrk="1" hangingPunct="1">
              <a:buClr>
                <a:srgbClr val="ECB51A"/>
              </a:buClr>
              <a:buFont typeface="Wingdings" pitchFamily="2" charset="2"/>
              <a:buNone/>
            </a:pPr>
            <a:r>
              <a:rPr kumimoji="0" lang="en-US" altLang="zh-CN" b="1">
                <a:solidFill>
                  <a:schemeClr val="folHlink"/>
                </a:solidFill>
                <a:latin typeface="Arial Narrow" pitchFamily="34" charset="0"/>
              </a:rPr>
              <a:t>◆</a:t>
            </a:r>
            <a:r>
              <a:rPr lang="en-US" altLang="zh-CN" b="1">
                <a:latin typeface="Arial Narrow" pitchFamily="34" charset="0"/>
              </a:rPr>
              <a:t>The form is as follows.</a:t>
            </a:r>
          </a:p>
          <a:p>
            <a:pPr eaLnBrk="1" hangingPunct="1">
              <a:buClr>
                <a:srgbClr val="ECB51A"/>
              </a:buClr>
              <a:buFont typeface="Wingdings" pitchFamily="2" charset="2"/>
              <a:buNone/>
            </a:pPr>
            <a:r>
              <a:rPr lang="en-US" altLang="zh-CN" b="1">
                <a:latin typeface="Arial Narrow" pitchFamily="34" charset="0"/>
              </a:rPr>
              <a:t>    (keys  (key1attribute1, key1attribute2,…), key2attribute)</a:t>
            </a:r>
          </a:p>
        </p:txBody>
      </p:sp>
      <p:pic>
        <p:nvPicPr>
          <p:cNvPr id="63494" name="Picture 6" descr="arow003">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5" name="Line 7"/>
          <p:cNvSpPr>
            <a:spLocks noChangeShapeType="1"/>
          </p:cNvSpPr>
          <p:nvPr/>
        </p:nvSpPr>
        <p:spPr bwMode="auto">
          <a:xfrm>
            <a:off x="1658938" y="6580188"/>
            <a:ext cx="3887787"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blinds(horizontal)">
                                      <p:cBhvr>
                                        <p:cTn id="7" dur="500"/>
                                        <p:tgtEl>
                                          <p:spTgt spid="634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491">
                                            <p:txEl>
                                              <p:pRg st="1" end="1"/>
                                            </p:txEl>
                                          </p:spTgt>
                                        </p:tgtEl>
                                        <p:attrNameLst>
                                          <p:attrName>style.visibility</p:attrName>
                                        </p:attrNameLst>
                                      </p:cBhvr>
                                      <p:to>
                                        <p:strVal val="visible"/>
                                      </p:to>
                                    </p:set>
                                    <p:animEffect transition="in" filter="blinds(horizontal)">
                                      <p:cBhvr>
                                        <p:cTn id="12" dur="500"/>
                                        <p:tgtEl>
                                          <p:spTgt spid="63491">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3491">
                                            <p:txEl>
                                              <p:pRg st="2" end="2"/>
                                            </p:txEl>
                                          </p:spTgt>
                                        </p:tgtEl>
                                        <p:attrNameLst>
                                          <p:attrName>style.visibility</p:attrName>
                                        </p:attrNameLst>
                                      </p:cBhvr>
                                      <p:to>
                                        <p:strVal val="visible"/>
                                      </p:to>
                                    </p:set>
                                    <p:animEffect transition="in" filter="blinds(horizontal)">
                                      <p:cBhvr>
                                        <p:cTn id="15" dur="500"/>
                                        <p:tgtEl>
                                          <p:spTgt spid="63491">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3491">
                                            <p:txEl>
                                              <p:pRg st="3" end="3"/>
                                            </p:txEl>
                                          </p:spTgt>
                                        </p:tgtEl>
                                        <p:attrNameLst>
                                          <p:attrName>style.visibility</p:attrName>
                                        </p:attrNameLst>
                                      </p:cBhvr>
                                      <p:to>
                                        <p:strVal val="visible"/>
                                      </p:to>
                                    </p:set>
                                    <p:animEffect transition="in" filter="blinds(horizontal)">
                                      <p:cBhvr>
                                        <p:cTn id="18" dur="500"/>
                                        <p:tgtEl>
                                          <p:spTgt spid="63491">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3491">
                                            <p:txEl>
                                              <p:pRg st="4" end="4"/>
                                            </p:txEl>
                                          </p:spTgt>
                                        </p:tgtEl>
                                        <p:attrNameLst>
                                          <p:attrName>style.visibility</p:attrName>
                                        </p:attrNameLst>
                                      </p:cBhvr>
                                      <p:to>
                                        <p:strVal val="visible"/>
                                      </p:to>
                                    </p:set>
                                    <p:animEffect transition="in" filter="blinds(horizontal)">
                                      <p:cBhvr>
                                        <p:cTn id="21" dur="500"/>
                                        <p:tgtEl>
                                          <p:spTgt spid="63491">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63491">
                                            <p:txEl>
                                              <p:pRg st="5" end="5"/>
                                            </p:txEl>
                                          </p:spTgt>
                                        </p:tgtEl>
                                        <p:attrNameLst>
                                          <p:attrName>style.visibility</p:attrName>
                                        </p:attrNameLst>
                                      </p:cBhvr>
                                      <p:to>
                                        <p:strVal val="visible"/>
                                      </p:to>
                                    </p:set>
                                    <p:animEffect transition="in" filter="blinds(horizontal)">
                                      <p:cBhvr>
                                        <p:cTn id="26" dur="500"/>
                                        <p:tgtEl>
                                          <p:spTgt spid="63491">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63491">
                                            <p:txEl>
                                              <p:pRg st="6" end="6"/>
                                            </p:txEl>
                                          </p:spTgt>
                                        </p:tgtEl>
                                        <p:attrNameLst>
                                          <p:attrName>style.visibility</p:attrName>
                                        </p:attrNameLst>
                                      </p:cBhvr>
                                      <p:to>
                                        <p:strVal val="visible"/>
                                      </p:to>
                                    </p:set>
                                    <p:animEffect transition="in" filter="blinds(horizontal)">
                                      <p:cBhvr>
                                        <p:cTn id="31" dur="500"/>
                                        <p:tgtEl>
                                          <p:spTgt spid="63491">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63491">
                                            <p:txEl>
                                              <p:pRg st="7" end="7"/>
                                            </p:txEl>
                                          </p:spTgt>
                                        </p:tgtEl>
                                        <p:attrNameLst>
                                          <p:attrName>style.visibility</p:attrName>
                                        </p:attrNameLst>
                                      </p:cBhvr>
                                      <p:to>
                                        <p:strVal val="visible"/>
                                      </p:to>
                                    </p:set>
                                    <p:animEffect transition="in" filter="blinds(horizontal)">
                                      <p:cBhvr>
                                        <p:cTn id="36" dur="500"/>
                                        <p:tgtEl>
                                          <p:spTgt spid="63491">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63491">
                                            <p:txEl>
                                              <p:pRg st="8" end="8"/>
                                            </p:txEl>
                                          </p:spTgt>
                                        </p:tgtEl>
                                        <p:attrNameLst>
                                          <p:attrName>style.visibility</p:attrName>
                                        </p:attrNameLst>
                                      </p:cBhvr>
                                      <p:to>
                                        <p:strVal val="visible"/>
                                      </p:to>
                                    </p:set>
                                    <p:animEffect transition="in" filter="blinds(horizontal)">
                                      <p:cBhvr>
                                        <p:cTn id="41" dur="500"/>
                                        <p:tgtEl>
                                          <p:spTgt spid="63491">
                                            <p:txEl>
                                              <p:pRg st="8" end="8"/>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63491">
                                            <p:txEl>
                                              <p:pRg st="9" end="9"/>
                                            </p:txEl>
                                          </p:spTgt>
                                        </p:tgtEl>
                                        <p:attrNameLst>
                                          <p:attrName>style.visibility</p:attrName>
                                        </p:attrNameLst>
                                      </p:cBhvr>
                                      <p:to>
                                        <p:strVal val="visible"/>
                                      </p:to>
                                    </p:set>
                                    <p:animEffect transition="in" filter="blinds(horizontal)">
                                      <p:cBhvr>
                                        <p:cTn id="46" dur="500"/>
                                        <p:tgtEl>
                                          <p:spTgt spid="63491">
                                            <p:txEl>
                                              <p:pRg st="9" end="9"/>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63495"/>
                                        </p:tgtEl>
                                        <p:attrNameLst>
                                          <p:attrName>style.visibility</p:attrName>
                                        </p:attrNameLst>
                                      </p:cBhvr>
                                      <p:to>
                                        <p:strVal val="visible"/>
                                      </p:to>
                                    </p:set>
                                    <p:animEffect transition="in" filter="wipe(left)">
                                      <p:cBhvr>
                                        <p:cTn id="51" dur="500"/>
                                        <p:tgtEl>
                                          <p:spTgt spid="63495"/>
                                        </p:tgtEl>
                                      </p:cBhvr>
                                    </p:animEffect>
                                  </p:childTnLst>
                                </p:cTn>
                              </p:par>
                            </p:childTnLst>
                          </p:cTn>
                        </p:par>
                        <p:par>
                          <p:cTn id="52" fill="hold" nodeType="afterGroup">
                            <p:stCondLst>
                              <p:cond delay="500"/>
                            </p:stCondLst>
                            <p:childTnLst>
                              <p:par>
                                <p:cTn id="53" presetID="1" presetClass="entr" presetSubtype="0" fill="hold" nodeType="afterEffect">
                                  <p:stCondLst>
                                    <p:cond delay="0"/>
                                  </p:stCondLst>
                                  <p:childTnLst>
                                    <p:set>
                                      <p:cBhvr>
                                        <p:cTn id="54" dur="1" fill="hold">
                                          <p:stCondLst>
                                            <p:cond delay="499"/>
                                          </p:stCondLst>
                                        </p:cTn>
                                        <p:tgtEl>
                                          <p:spTgt spid="634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autoUpdateAnimBg="0"/>
      <p:bldP spid="6349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FD11E3CA-EDC2-414D-BB7F-8C491BF422F4}" type="slidenum">
              <a:rPr kumimoji="0" lang="en-US" altLang="zh-CN" sz="1400" smtClean="0"/>
              <a:pPr eaLnBrk="1" hangingPunct="1"/>
              <a:t>39</a:t>
            </a:fld>
            <a:endParaRPr kumimoji="0" lang="en-US" altLang="zh-CN" sz="1400" smtClean="0"/>
          </a:p>
        </p:txBody>
      </p:sp>
      <p:sp>
        <p:nvSpPr>
          <p:cNvPr id="41987" name="Rectangle 2"/>
          <p:cNvSpPr>
            <a:spLocks noGrp="1" noChangeArrowheads="1"/>
          </p:cNvSpPr>
          <p:nvPr>
            <p:ph type="title" idx="4294967295"/>
          </p:nvPr>
        </p:nvSpPr>
        <p:spPr/>
        <p:txBody>
          <a:bodyPr/>
          <a:lstStyle/>
          <a:p>
            <a:pPr eaLnBrk="1" hangingPunct="1"/>
            <a:r>
              <a:rPr lang="en-US" altLang="zh-CN" dirty="0" smtClean="0">
                <a:latin typeface="Arial Narrow" pitchFamily="34" charset="0"/>
              </a:rPr>
              <a:t>Keys in ODL-Example</a:t>
            </a:r>
          </a:p>
        </p:txBody>
      </p:sp>
      <p:sp>
        <p:nvSpPr>
          <p:cNvPr id="64515" name="Text Box 3"/>
          <p:cNvSpPr txBox="1">
            <a:spLocks noChangeArrowheads="1"/>
          </p:cNvSpPr>
          <p:nvPr/>
        </p:nvSpPr>
        <p:spPr bwMode="auto">
          <a:xfrm>
            <a:off x="609600" y="762000"/>
            <a:ext cx="8305800" cy="496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lnSpc>
                <a:spcPct val="80000"/>
              </a:lnSpc>
              <a:spcBef>
                <a:spcPct val="50000"/>
              </a:spcBef>
            </a:pPr>
            <a:r>
              <a:rPr lang="en-US" altLang="zh-CN" b="1">
                <a:latin typeface="Times New Roman" pitchFamily="18" charset="0"/>
              </a:rPr>
              <a:t>1) </a:t>
            </a:r>
            <a:r>
              <a:rPr lang="en-US" altLang="zh-CN" b="1" i="1">
                <a:latin typeface="Times New Roman" pitchFamily="18" charset="0"/>
              </a:rPr>
              <a:t>interface Movie (key (title,year)){</a:t>
            </a:r>
          </a:p>
          <a:p>
            <a:pPr eaLnBrk="1" hangingPunct="1">
              <a:lnSpc>
                <a:spcPct val="80000"/>
              </a:lnSpc>
              <a:spcBef>
                <a:spcPct val="50000"/>
              </a:spcBef>
            </a:pPr>
            <a:r>
              <a:rPr lang="en-US" altLang="zh-CN" b="1">
                <a:latin typeface="Times New Roman" pitchFamily="18" charset="0"/>
              </a:rPr>
              <a:t>               </a:t>
            </a:r>
            <a:r>
              <a:rPr lang="en-US" altLang="zh-CN" b="1">
                <a:latin typeface="Arial Narrow" pitchFamily="34" charset="0"/>
              </a:rPr>
              <a:t>//followed by the list of properties</a:t>
            </a:r>
          </a:p>
          <a:p>
            <a:pPr eaLnBrk="1" hangingPunct="1">
              <a:spcBef>
                <a:spcPct val="50000"/>
              </a:spcBef>
            </a:pPr>
            <a:r>
              <a:rPr lang="en-US" altLang="zh-CN" b="1">
                <a:latin typeface="Times New Roman" pitchFamily="18" charset="0"/>
              </a:rPr>
              <a:t>2) </a:t>
            </a:r>
            <a:r>
              <a:rPr lang="en-US" altLang="zh-CN" b="1" i="1">
                <a:latin typeface="Times New Roman" pitchFamily="18" charset="0"/>
              </a:rPr>
              <a:t>(key empID, ssNo)</a:t>
            </a:r>
          </a:p>
          <a:p>
            <a:pPr eaLnBrk="1" hangingPunct="1">
              <a:spcBef>
                <a:spcPct val="50000"/>
              </a:spcBef>
              <a:buSzPct val="200000"/>
              <a:buFontTx/>
              <a:buBlip>
                <a:blip r:embed="rId2"/>
              </a:buBlip>
            </a:pPr>
            <a:r>
              <a:rPr lang="en-US" altLang="zh-CN" b="1">
                <a:latin typeface="Times New Roman" pitchFamily="18" charset="0"/>
              </a:rPr>
              <a:t>Is it the same with </a:t>
            </a:r>
            <a:r>
              <a:rPr lang="en-US" altLang="zh-CN" b="1" i="1">
                <a:latin typeface="Times New Roman" pitchFamily="18" charset="0"/>
              </a:rPr>
              <a:t>(key (empID, ssNo)) </a:t>
            </a:r>
            <a:r>
              <a:rPr lang="en-US" altLang="zh-CN" b="1">
                <a:latin typeface="Times New Roman" pitchFamily="18" charset="0"/>
              </a:rPr>
              <a:t>?</a:t>
            </a:r>
          </a:p>
          <a:p>
            <a:pPr eaLnBrk="1" hangingPunct="1">
              <a:spcBef>
                <a:spcPct val="50000"/>
              </a:spcBef>
              <a:buSzPct val="200000"/>
            </a:pPr>
            <a:r>
              <a:rPr lang="en-US" altLang="zh-CN" b="1">
                <a:latin typeface="Arial Narrow" pitchFamily="34" charset="0"/>
              </a:rPr>
              <a:t>3)Record the students’ information and choose the proper key for the class.</a:t>
            </a:r>
          </a:p>
          <a:p>
            <a:pPr eaLnBrk="1" hangingPunct="1"/>
            <a:r>
              <a:rPr lang="en-US" altLang="zh-CN" b="1" i="1">
                <a:latin typeface="Times New Roman" pitchFamily="18" charset="0"/>
              </a:rPr>
              <a:t>interface Student (key studentID){</a:t>
            </a:r>
          </a:p>
          <a:p>
            <a:pPr eaLnBrk="1" hangingPunct="1"/>
            <a:r>
              <a:rPr lang="en-US" altLang="zh-CN" b="1" i="1">
                <a:latin typeface="Times New Roman" pitchFamily="18" charset="0"/>
              </a:rPr>
              <a:t>               attribute string name;</a:t>
            </a:r>
          </a:p>
          <a:p>
            <a:pPr eaLnBrk="1" hangingPunct="1"/>
            <a:r>
              <a:rPr lang="en-US" altLang="zh-CN" b="1" i="1">
                <a:latin typeface="Times New Roman" pitchFamily="18" charset="0"/>
              </a:rPr>
              <a:t>               attribute string studentID;</a:t>
            </a:r>
          </a:p>
          <a:p>
            <a:pPr eaLnBrk="1" hangingPunct="1"/>
            <a:r>
              <a:rPr lang="en-US" altLang="zh-CN" b="1" i="1">
                <a:latin typeface="Times New Roman" pitchFamily="18" charset="0"/>
              </a:rPr>
              <a:t>               attribute integer age;</a:t>
            </a:r>
          </a:p>
          <a:p>
            <a:pPr eaLnBrk="1" hangingPunct="1"/>
            <a:r>
              <a:rPr lang="en-US" altLang="zh-CN" b="1" i="1">
                <a:latin typeface="Times New Roman" pitchFamily="18" charset="0"/>
              </a:rPr>
              <a:t>               ……</a:t>
            </a:r>
          </a:p>
          <a:p>
            <a:pPr eaLnBrk="1" hangingPunct="1"/>
            <a:r>
              <a:rPr lang="en-US" altLang="zh-CN" b="1" i="1">
                <a:latin typeface="Times New Roman" pitchFamily="18" charset="0"/>
              </a:rPr>
              <a:t>               }</a:t>
            </a:r>
          </a:p>
        </p:txBody>
      </p:sp>
      <p:pic>
        <p:nvPicPr>
          <p:cNvPr id="64517" name="Picture 5" descr="002">
            <a:hlinkClick r:id="rId3" action="ppaction://hlinksldjump"/>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6248400"/>
            <a:ext cx="6858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blinds(horizontal)">
                                      <p:cBhvr>
                                        <p:cTn id="7" dur="500"/>
                                        <p:tgtEl>
                                          <p:spTgt spid="645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4515">
                                            <p:txEl>
                                              <p:pRg st="1" end="1"/>
                                            </p:txEl>
                                          </p:spTgt>
                                        </p:tgtEl>
                                        <p:attrNameLst>
                                          <p:attrName>style.visibility</p:attrName>
                                        </p:attrNameLst>
                                      </p:cBhvr>
                                      <p:to>
                                        <p:strVal val="visible"/>
                                      </p:to>
                                    </p:set>
                                    <p:animEffect transition="in" filter="blinds(horizontal)">
                                      <p:cBhvr>
                                        <p:cTn id="12" dur="500"/>
                                        <p:tgtEl>
                                          <p:spTgt spid="645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4515">
                                            <p:txEl>
                                              <p:pRg st="2" end="2"/>
                                            </p:txEl>
                                          </p:spTgt>
                                        </p:tgtEl>
                                        <p:attrNameLst>
                                          <p:attrName>style.visibility</p:attrName>
                                        </p:attrNameLst>
                                      </p:cBhvr>
                                      <p:to>
                                        <p:strVal val="visible"/>
                                      </p:to>
                                    </p:set>
                                    <p:animEffect transition="in" filter="blinds(horizontal)">
                                      <p:cBhvr>
                                        <p:cTn id="17" dur="500"/>
                                        <p:tgtEl>
                                          <p:spTgt spid="645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4515">
                                            <p:txEl>
                                              <p:pRg st="3" end="3"/>
                                            </p:txEl>
                                          </p:spTgt>
                                        </p:tgtEl>
                                        <p:attrNameLst>
                                          <p:attrName>style.visibility</p:attrName>
                                        </p:attrNameLst>
                                      </p:cBhvr>
                                      <p:to>
                                        <p:strVal val="visible"/>
                                      </p:to>
                                    </p:set>
                                    <p:animEffect transition="in" filter="blinds(horizontal)">
                                      <p:cBhvr>
                                        <p:cTn id="22" dur="500"/>
                                        <p:tgtEl>
                                          <p:spTgt spid="645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4515">
                                            <p:txEl>
                                              <p:pRg st="4" end="4"/>
                                            </p:txEl>
                                          </p:spTgt>
                                        </p:tgtEl>
                                        <p:attrNameLst>
                                          <p:attrName>style.visibility</p:attrName>
                                        </p:attrNameLst>
                                      </p:cBhvr>
                                      <p:to>
                                        <p:strVal val="visible"/>
                                      </p:to>
                                    </p:set>
                                    <p:animEffect transition="in" filter="blinds(horizontal)">
                                      <p:cBhvr>
                                        <p:cTn id="27" dur="500"/>
                                        <p:tgtEl>
                                          <p:spTgt spid="645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4515">
                                            <p:txEl>
                                              <p:pRg st="5" end="5"/>
                                            </p:txEl>
                                          </p:spTgt>
                                        </p:tgtEl>
                                        <p:attrNameLst>
                                          <p:attrName>style.visibility</p:attrName>
                                        </p:attrNameLst>
                                      </p:cBhvr>
                                      <p:to>
                                        <p:strVal val="visible"/>
                                      </p:to>
                                    </p:set>
                                    <p:animEffect transition="in" filter="blinds(horizontal)">
                                      <p:cBhvr>
                                        <p:cTn id="32" dur="500"/>
                                        <p:tgtEl>
                                          <p:spTgt spid="6451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4515">
                                            <p:txEl>
                                              <p:pRg st="6" end="6"/>
                                            </p:txEl>
                                          </p:spTgt>
                                        </p:tgtEl>
                                        <p:attrNameLst>
                                          <p:attrName>style.visibility</p:attrName>
                                        </p:attrNameLst>
                                      </p:cBhvr>
                                      <p:to>
                                        <p:strVal val="visible"/>
                                      </p:to>
                                    </p:set>
                                    <p:animEffect transition="in" filter="blinds(horizontal)">
                                      <p:cBhvr>
                                        <p:cTn id="37" dur="500"/>
                                        <p:tgtEl>
                                          <p:spTgt spid="6451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4515">
                                            <p:txEl>
                                              <p:pRg st="7" end="7"/>
                                            </p:txEl>
                                          </p:spTgt>
                                        </p:tgtEl>
                                        <p:attrNameLst>
                                          <p:attrName>style.visibility</p:attrName>
                                        </p:attrNameLst>
                                      </p:cBhvr>
                                      <p:to>
                                        <p:strVal val="visible"/>
                                      </p:to>
                                    </p:set>
                                    <p:animEffect transition="in" filter="blinds(horizontal)">
                                      <p:cBhvr>
                                        <p:cTn id="42" dur="500"/>
                                        <p:tgtEl>
                                          <p:spTgt spid="6451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4515">
                                            <p:txEl>
                                              <p:pRg st="8" end="8"/>
                                            </p:txEl>
                                          </p:spTgt>
                                        </p:tgtEl>
                                        <p:attrNameLst>
                                          <p:attrName>style.visibility</p:attrName>
                                        </p:attrNameLst>
                                      </p:cBhvr>
                                      <p:to>
                                        <p:strVal val="visible"/>
                                      </p:to>
                                    </p:set>
                                    <p:animEffect transition="in" filter="blinds(horizontal)">
                                      <p:cBhvr>
                                        <p:cTn id="47" dur="500"/>
                                        <p:tgtEl>
                                          <p:spTgt spid="64515">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4515">
                                            <p:txEl>
                                              <p:pRg st="9" end="9"/>
                                            </p:txEl>
                                          </p:spTgt>
                                        </p:tgtEl>
                                        <p:attrNameLst>
                                          <p:attrName>style.visibility</p:attrName>
                                        </p:attrNameLst>
                                      </p:cBhvr>
                                      <p:to>
                                        <p:strVal val="visible"/>
                                      </p:to>
                                    </p:set>
                                    <p:animEffect transition="in" filter="blinds(horizontal)">
                                      <p:cBhvr>
                                        <p:cTn id="52" dur="500"/>
                                        <p:tgtEl>
                                          <p:spTgt spid="64515">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4515">
                                            <p:txEl>
                                              <p:pRg st="10" end="10"/>
                                            </p:txEl>
                                          </p:spTgt>
                                        </p:tgtEl>
                                        <p:attrNameLst>
                                          <p:attrName>style.visibility</p:attrName>
                                        </p:attrNameLst>
                                      </p:cBhvr>
                                      <p:to>
                                        <p:strVal val="visible"/>
                                      </p:to>
                                    </p:set>
                                    <p:animEffect transition="in" filter="blinds(horizontal)">
                                      <p:cBhvr>
                                        <p:cTn id="57" dur="500"/>
                                        <p:tgtEl>
                                          <p:spTgt spid="64515">
                                            <p:txEl>
                                              <p:pRg st="10" end="10"/>
                                            </p:txEl>
                                          </p:spTgt>
                                        </p:tgtEl>
                                      </p:cBhvr>
                                    </p:animEffect>
                                  </p:childTnLst>
                                </p:cTn>
                              </p:par>
                            </p:childTnLst>
                          </p:cTn>
                        </p:par>
                        <p:par>
                          <p:cTn id="58" fill="hold" nodeType="afterGroup">
                            <p:stCondLst>
                              <p:cond delay="500"/>
                            </p:stCondLst>
                            <p:childTnLst>
                              <p:par>
                                <p:cTn id="59" presetID="1" presetClass="entr" presetSubtype="0" fill="hold" nodeType="afterEffect">
                                  <p:stCondLst>
                                    <p:cond delay="0"/>
                                  </p:stCondLst>
                                  <p:childTnLst>
                                    <p:set>
                                      <p:cBhvr>
                                        <p:cTn id="60" dur="1" fill="hold">
                                          <p:stCondLst>
                                            <p:cond delay="499"/>
                                          </p:stCondLst>
                                        </p:cTn>
                                        <p:tgtEl>
                                          <p:spTgt spid="645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E9ECAEC1-0172-487E-94D0-4F9434E3CE41}" type="slidenum">
              <a:rPr kumimoji="0" lang="en-US" altLang="zh-CN" sz="1400" smtClean="0"/>
              <a:pPr eaLnBrk="1" hangingPunct="1"/>
              <a:t>4</a:t>
            </a:fld>
            <a:endParaRPr kumimoji="0" lang="en-US" altLang="zh-CN" sz="1400" smtClean="0"/>
          </a:p>
        </p:txBody>
      </p:sp>
      <p:sp>
        <p:nvSpPr>
          <p:cNvPr id="6147" name="Rectangle 2"/>
          <p:cNvSpPr>
            <a:spLocks noGrp="1" noChangeArrowheads="1"/>
          </p:cNvSpPr>
          <p:nvPr>
            <p:ph type="title"/>
          </p:nvPr>
        </p:nvSpPr>
        <p:spPr/>
        <p:txBody>
          <a:bodyPr/>
          <a:lstStyle/>
          <a:p>
            <a:pPr eaLnBrk="1" hangingPunct="1"/>
            <a:r>
              <a:rPr lang="en-US" altLang="zh-CN" smtClean="0">
                <a:latin typeface="Arial Narrow" pitchFamily="34" charset="0"/>
              </a:rPr>
              <a:t>Object Definition Language</a:t>
            </a:r>
          </a:p>
        </p:txBody>
      </p:sp>
      <p:sp>
        <p:nvSpPr>
          <p:cNvPr id="22532" name="Text Box 4"/>
          <p:cNvSpPr txBox="1">
            <a:spLocks noChangeArrowheads="1"/>
          </p:cNvSpPr>
          <p:nvPr/>
        </p:nvSpPr>
        <p:spPr bwMode="auto">
          <a:xfrm>
            <a:off x="685800" y="908050"/>
            <a:ext cx="8077200" cy="502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solidFill>
                  <a:schemeClr val="hlink"/>
                </a:solidFill>
                <a:latin typeface="Arial Narrow" pitchFamily="34" charset="0"/>
              </a:rPr>
              <a:t>Object Definition Language</a:t>
            </a:r>
            <a:r>
              <a:rPr lang="en-US" altLang="zh-CN">
                <a:latin typeface="Arial Narrow" pitchFamily="34" charset="0"/>
              </a:rPr>
              <a:t> </a:t>
            </a:r>
            <a:r>
              <a:rPr lang="en-US" altLang="zh-CN" b="1">
                <a:latin typeface="Arial Narrow" pitchFamily="34" charset="0"/>
              </a:rPr>
              <a:t>( ODL) is a proposed standard language for specifying the structure of databases in object-oriented terms. </a:t>
            </a:r>
          </a:p>
          <a:p>
            <a:pPr eaLnBrk="1" hangingPunct="1">
              <a:spcBef>
                <a:spcPct val="50000"/>
              </a:spcBef>
            </a:pPr>
            <a:r>
              <a:rPr lang="en-US" altLang="zh-CN" b="1">
                <a:latin typeface="Arial Narrow" pitchFamily="34" charset="0"/>
              </a:rPr>
              <a:t>The main primary </a:t>
            </a:r>
            <a:r>
              <a:rPr lang="en-US" altLang="zh-CN" b="1">
                <a:solidFill>
                  <a:schemeClr val="hlink"/>
                </a:solidFill>
                <a:latin typeface="Arial Narrow" pitchFamily="34" charset="0"/>
              </a:rPr>
              <a:t>purpose</a:t>
            </a:r>
            <a:r>
              <a:rPr lang="en-US" altLang="zh-CN" b="1">
                <a:latin typeface="Arial Narrow" pitchFamily="34" charset="0"/>
              </a:rPr>
              <a:t> of ODL is to allow object-oriented designs of databases to be written and then translated directly into declarations of an object-oriented database management system (</a:t>
            </a:r>
            <a:r>
              <a:rPr lang="en-US" altLang="zh-CN" b="1">
                <a:solidFill>
                  <a:schemeClr val="hlink"/>
                </a:solidFill>
                <a:latin typeface="Arial Narrow" pitchFamily="34" charset="0"/>
              </a:rPr>
              <a:t>OODBMS</a:t>
            </a:r>
            <a:r>
              <a:rPr lang="en-US" altLang="zh-CN" b="1">
                <a:latin typeface="Arial Narrow" pitchFamily="34" charset="0"/>
              </a:rPr>
              <a:t>).</a:t>
            </a:r>
          </a:p>
          <a:p>
            <a:pPr eaLnBrk="1" hangingPunct="1">
              <a:spcBef>
                <a:spcPct val="50000"/>
              </a:spcBef>
            </a:pPr>
            <a:r>
              <a:rPr lang="en-US" altLang="zh-CN" b="1">
                <a:latin typeface="Arial Narrow" pitchFamily="34" charset="0"/>
              </a:rPr>
              <a:t>In an object-oriented design, the world to be modeled is thought of as composed of </a:t>
            </a:r>
            <a:r>
              <a:rPr lang="en-US" altLang="zh-CN" b="1">
                <a:solidFill>
                  <a:schemeClr val="hlink"/>
                </a:solidFill>
                <a:latin typeface="Arial Narrow" pitchFamily="34" charset="0"/>
              </a:rPr>
              <a:t>objects</a:t>
            </a:r>
            <a:r>
              <a:rPr lang="en-US" altLang="zh-CN" b="1">
                <a:latin typeface="Arial Narrow" pitchFamily="34" charset="0"/>
              </a:rPr>
              <a:t>, which are observable entities of some sorts. </a:t>
            </a:r>
          </a:p>
          <a:p>
            <a:pPr eaLnBrk="1" hangingPunct="1">
              <a:spcBef>
                <a:spcPct val="50000"/>
              </a:spcBef>
            </a:pPr>
            <a:r>
              <a:rPr lang="en-US" altLang="zh-CN" b="1">
                <a:latin typeface="Arial Narrow" pitchFamily="34" charset="0"/>
              </a:rPr>
              <a:t>Objects are </a:t>
            </a:r>
            <a:r>
              <a:rPr lang="en-US" altLang="zh-CN" b="1">
                <a:solidFill>
                  <a:schemeClr val="hlink"/>
                </a:solidFill>
                <a:latin typeface="Arial Narrow" pitchFamily="34" charset="0"/>
              </a:rPr>
              <a:t>assumed</a:t>
            </a:r>
            <a:r>
              <a:rPr lang="en-US" altLang="zh-CN" b="1">
                <a:latin typeface="Arial Narrow" pitchFamily="34" charset="0"/>
              </a:rPr>
              <a:t> to have a unique </a:t>
            </a:r>
            <a:r>
              <a:rPr lang="en-US" altLang="zh-CN" b="1">
                <a:solidFill>
                  <a:schemeClr val="hlink"/>
                </a:solidFill>
                <a:latin typeface="Arial Narrow" pitchFamily="34" charset="0"/>
              </a:rPr>
              <a:t>object identity</a:t>
            </a:r>
            <a:r>
              <a:rPr lang="en-US" altLang="zh-CN" b="1">
                <a:latin typeface="Arial Narrow" pitchFamily="34" charset="0"/>
              </a:rPr>
              <a:t> (OID) that distinguishes them from any other object.</a:t>
            </a:r>
          </a:p>
        </p:txBody>
      </p:sp>
      <p:pic>
        <p:nvPicPr>
          <p:cNvPr id="22533"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532">
                                            <p:txEl>
                                              <p:pRg st="0" end="0"/>
                                            </p:txEl>
                                          </p:spTgt>
                                        </p:tgtEl>
                                        <p:attrNameLst>
                                          <p:attrName>style.visibility</p:attrName>
                                        </p:attrNameLst>
                                      </p:cBhvr>
                                      <p:to>
                                        <p:strVal val="visible"/>
                                      </p:to>
                                    </p:set>
                                    <p:animEffect transition="in" filter="dissolve">
                                      <p:cBhvr>
                                        <p:cTn id="7" dur="500"/>
                                        <p:tgtEl>
                                          <p:spTgt spid="2253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532">
                                            <p:txEl>
                                              <p:pRg st="1" end="1"/>
                                            </p:txEl>
                                          </p:spTgt>
                                        </p:tgtEl>
                                        <p:attrNameLst>
                                          <p:attrName>style.visibility</p:attrName>
                                        </p:attrNameLst>
                                      </p:cBhvr>
                                      <p:to>
                                        <p:strVal val="visible"/>
                                      </p:to>
                                    </p:set>
                                    <p:animEffect transition="in" filter="dissolve">
                                      <p:cBhvr>
                                        <p:cTn id="12" dur="500"/>
                                        <p:tgtEl>
                                          <p:spTgt spid="2253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2532">
                                            <p:txEl>
                                              <p:pRg st="2" end="2"/>
                                            </p:txEl>
                                          </p:spTgt>
                                        </p:tgtEl>
                                        <p:attrNameLst>
                                          <p:attrName>style.visibility</p:attrName>
                                        </p:attrNameLst>
                                      </p:cBhvr>
                                      <p:to>
                                        <p:strVal val="visible"/>
                                      </p:to>
                                    </p:set>
                                    <p:animEffect transition="in" filter="dissolve">
                                      <p:cBhvr>
                                        <p:cTn id="17" dur="500"/>
                                        <p:tgtEl>
                                          <p:spTgt spid="2253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2532">
                                            <p:txEl>
                                              <p:pRg st="3" end="3"/>
                                            </p:txEl>
                                          </p:spTgt>
                                        </p:tgtEl>
                                        <p:attrNameLst>
                                          <p:attrName>style.visibility</p:attrName>
                                        </p:attrNameLst>
                                      </p:cBhvr>
                                      <p:to>
                                        <p:strVal val="visible"/>
                                      </p:to>
                                    </p:set>
                                    <p:animEffect transition="in" filter="dissolve">
                                      <p:cBhvr>
                                        <p:cTn id="22" dur="500"/>
                                        <p:tgtEl>
                                          <p:spTgt spid="22532">
                                            <p:txEl>
                                              <p:pRg st="3" end="3"/>
                                            </p:txEl>
                                          </p:spTgt>
                                        </p:tgtEl>
                                      </p:cBhvr>
                                    </p:animEffect>
                                  </p:childTnLst>
                                </p:cTn>
                              </p:par>
                            </p:childTnLst>
                          </p:cTn>
                        </p:par>
                        <p:par>
                          <p:cTn id="23" fill="hold" nodeType="afterGroup">
                            <p:stCondLst>
                              <p:cond delay="500"/>
                            </p:stCondLst>
                            <p:childTnLst>
                              <p:par>
                                <p:cTn id="24" presetID="1" presetClass="entr" presetSubtype="0" fill="hold" nodeType="afterEffect">
                                  <p:stCondLst>
                                    <p:cond delay="0"/>
                                  </p:stCondLst>
                                  <p:childTnLst>
                                    <p:set>
                                      <p:cBhvr>
                                        <p:cTn id="25" dur="1" fill="hold">
                                          <p:stCondLst>
                                            <p:cond delay="499"/>
                                          </p:stCondLst>
                                        </p:cTn>
                                        <p:tgtEl>
                                          <p:spTgt spid="225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BA143095-F19A-4B48-BD92-F927F84ECCD3}" type="slidenum">
              <a:rPr kumimoji="0" lang="en-US" altLang="zh-CN" sz="1400" smtClean="0"/>
              <a:pPr eaLnBrk="1" hangingPunct="1"/>
              <a:t>40</a:t>
            </a:fld>
            <a:endParaRPr kumimoji="0" lang="en-US" altLang="zh-CN" sz="1400" smtClean="0"/>
          </a:p>
        </p:txBody>
      </p:sp>
      <p:sp>
        <p:nvSpPr>
          <p:cNvPr id="43011" name="Rectangle 2"/>
          <p:cNvSpPr>
            <a:spLocks noGrp="1" noChangeArrowheads="1"/>
          </p:cNvSpPr>
          <p:nvPr>
            <p:ph type="title"/>
          </p:nvPr>
        </p:nvSpPr>
        <p:spPr>
          <a:xfrm>
            <a:off x="763200" y="75600"/>
            <a:ext cx="7794000" cy="687600"/>
          </a:xfrm>
        </p:spPr>
        <p:txBody>
          <a:bodyPr/>
          <a:lstStyle/>
          <a:p>
            <a:pPr eaLnBrk="1" hangingPunct="1"/>
            <a:r>
              <a:rPr lang="en-US" altLang="zh-CN" dirty="0" smtClean="0">
                <a:latin typeface="Arial Narrow" pitchFamily="34" charset="0"/>
              </a:rPr>
              <a:t>Design Principles</a:t>
            </a:r>
          </a:p>
        </p:txBody>
      </p:sp>
      <p:sp>
        <p:nvSpPr>
          <p:cNvPr id="125955" name="Text Box 3"/>
          <p:cNvSpPr txBox="1">
            <a:spLocks noChangeArrowheads="1"/>
          </p:cNvSpPr>
          <p:nvPr/>
        </p:nvSpPr>
        <p:spPr bwMode="auto">
          <a:xfrm>
            <a:off x="684213" y="692150"/>
            <a:ext cx="8077200" cy="538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30000"/>
              </a:spcBef>
            </a:pPr>
            <a:r>
              <a:rPr kumimoji="0" lang="en-US" altLang="zh-CN" b="1">
                <a:solidFill>
                  <a:schemeClr val="folHlink"/>
                </a:solidFill>
                <a:latin typeface="Arial Narrow" pitchFamily="34" charset="0"/>
              </a:rPr>
              <a:t>◆</a:t>
            </a:r>
            <a:r>
              <a:rPr lang="en-US" altLang="zh-CN" b="1">
                <a:latin typeface="Arial Narrow" pitchFamily="34" charset="0"/>
              </a:rPr>
              <a:t>Faithfulness: </a:t>
            </a:r>
          </a:p>
          <a:p>
            <a:pPr eaLnBrk="1" hangingPunct="1">
              <a:spcBef>
                <a:spcPct val="30000"/>
              </a:spcBef>
            </a:pPr>
            <a:r>
              <a:rPr lang="en-US" altLang="zh-CN" b="1">
                <a:latin typeface="Arial Narrow" pitchFamily="34" charset="0"/>
              </a:rPr>
              <a:t>First and foremost, the design should be faithful to the specifications of the application.</a:t>
            </a:r>
          </a:p>
          <a:p>
            <a:pPr eaLnBrk="1" hangingPunct="1">
              <a:spcBef>
                <a:spcPct val="30000"/>
              </a:spcBef>
            </a:pPr>
            <a:r>
              <a:rPr kumimoji="0" lang="en-US" altLang="zh-CN" b="1">
                <a:solidFill>
                  <a:schemeClr val="folHlink"/>
                </a:solidFill>
                <a:latin typeface="Arial Narrow" pitchFamily="34" charset="0"/>
              </a:rPr>
              <a:t>◆</a:t>
            </a:r>
            <a:r>
              <a:rPr lang="en-US" altLang="zh-CN" b="1">
                <a:latin typeface="Arial Narrow" pitchFamily="34" charset="0"/>
              </a:rPr>
              <a:t>Avoiding Redundancy: </a:t>
            </a:r>
          </a:p>
          <a:p>
            <a:pPr eaLnBrk="1" hangingPunct="1">
              <a:spcBef>
                <a:spcPct val="30000"/>
              </a:spcBef>
            </a:pPr>
            <a:r>
              <a:rPr lang="en-US" altLang="zh-CN" b="1">
                <a:latin typeface="Arial Narrow" pitchFamily="34" charset="0"/>
              </a:rPr>
              <a:t>We should be careful to say everything once only. While there is nothing illegal about doing so, it is dangerous for several reasons.</a:t>
            </a:r>
          </a:p>
          <a:p>
            <a:pPr eaLnBrk="1" hangingPunct="1">
              <a:spcBef>
                <a:spcPct val="30000"/>
              </a:spcBef>
              <a:buClr>
                <a:schemeClr val="folHlink"/>
              </a:buClr>
              <a:buFont typeface="Wingdings" pitchFamily="2" charset="2"/>
              <a:buChar char="ü"/>
            </a:pPr>
            <a:r>
              <a:rPr lang="en-US" altLang="zh-CN" b="1">
                <a:latin typeface="Arial Narrow" pitchFamily="34" charset="0"/>
              </a:rPr>
              <a:t>1. The two representations of the same fact take more space, when the data is stored, than either representation alone.</a:t>
            </a:r>
          </a:p>
          <a:p>
            <a:pPr eaLnBrk="1" hangingPunct="1">
              <a:spcBef>
                <a:spcPct val="30000"/>
              </a:spcBef>
              <a:buClr>
                <a:schemeClr val="folHlink"/>
              </a:buClr>
              <a:buFont typeface="Wingdings" pitchFamily="2" charset="2"/>
              <a:buChar char="ü"/>
            </a:pPr>
            <a:r>
              <a:rPr lang="en-US" altLang="zh-CN" b="1">
                <a:latin typeface="Arial Narrow" pitchFamily="34" charset="0"/>
              </a:rPr>
              <a:t>2. If the value of the thing which was represented twice or more were changed, it is easy for us  to change it only once. Of course one could argue that one should never do such careless things, but in practice, errors are frequent, and by trying to say the same thing in two different ways, we are inviting trouble.</a:t>
            </a:r>
          </a:p>
        </p:txBody>
      </p:sp>
      <p:pic>
        <p:nvPicPr>
          <p:cNvPr id="125956"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animEffect transition="in" filter="blinds(horizontal)">
                                      <p:cBhvr>
                                        <p:cTn id="7" dur="500"/>
                                        <p:tgtEl>
                                          <p:spTgt spid="1259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5955">
                                            <p:txEl>
                                              <p:pRg st="1" end="1"/>
                                            </p:txEl>
                                          </p:spTgt>
                                        </p:tgtEl>
                                        <p:attrNameLst>
                                          <p:attrName>style.visibility</p:attrName>
                                        </p:attrNameLst>
                                      </p:cBhvr>
                                      <p:to>
                                        <p:strVal val="visible"/>
                                      </p:to>
                                    </p:set>
                                    <p:animEffect transition="in" filter="blinds(horizontal)">
                                      <p:cBhvr>
                                        <p:cTn id="12" dur="500"/>
                                        <p:tgtEl>
                                          <p:spTgt spid="1259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5955">
                                            <p:txEl>
                                              <p:pRg st="2" end="2"/>
                                            </p:txEl>
                                          </p:spTgt>
                                        </p:tgtEl>
                                        <p:attrNameLst>
                                          <p:attrName>style.visibility</p:attrName>
                                        </p:attrNameLst>
                                      </p:cBhvr>
                                      <p:to>
                                        <p:strVal val="visible"/>
                                      </p:to>
                                    </p:set>
                                    <p:animEffect transition="in" filter="blinds(horizontal)">
                                      <p:cBhvr>
                                        <p:cTn id="17" dur="500"/>
                                        <p:tgtEl>
                                          <p:spTgt spid="1259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5955">
                                            <p:txEl>
                                              <p:pRg st="3" end="3"/>
                                            </p:txEl>
                                          </p:spTgt>
                                        </p:tgtEl>
                                        <p:attrNameLst>
                                          <p:attrName>style.visibility</p:attrName>
                                        </p:attrNameLst>
                                      </p:cBhvr>
                                      <p:to>
                                        <p:strVal val="visible"/>
                                      </p:to>
                                    </p:set>
                                    <p:animEffect transition="in" filter="blinds(horizontal)">
                                      <p:cBhvr>
                                        <p:cTn id="22" dur="500"/>
                                        <p:tgtEl>
                                          <p:spTgt spid="1259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5955">
                                            <p:txEl>
                                              <p:pRg st="4" end="4"/>
                                            </p:txEl>
                                          </p:spTgt>
                                        </p:tgtEl>
                                        <p:attrNameLst>
                                          <p:attrName>style.visibility</p:attrName>
                                        </p:attrNameLst>
                                      </p:cBhvr>
                                      <p:to>
                                        <p:strVal val="visible"/>
                                      </p:to>
                                    </p:set>
                                    <p:animEffect transition="in" filter="blinds(horizontal)">
                                      <p:cBhvr>
                                        <p:cTn id="27" dur="500"/>
                                        <p:tgtEl>
                                          <p:spTgt spid="1259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5955">
                                            <p:txEl>
                                              <p:pRg st="5" end="5"/>
                                            </p:txEl>
                                          </p:spTgt>
                                        </p:tgtEl>
                                        <p:attrNameLst>
                                          <p:attrName>style.visibility</p:attrName>
                                        </p:attrNameLst>
                                      </p:cBhvr>
                                      <p:to>
                                        <p:strVal val="visible"/>
                                      </p:to>
                                    </p:set>
                                    <p:animEffect transition="in" filter="blinds(horizontal)">
                                      <p:cBhvr>
                                        <p:cTn id="32" dur="500"/>
                                        <p:tgtEl>
                                          <p:spTgt spid="125955">
                                            <p:txEl>
                                              <p:pRg st="5" end="5"/>
                                            </p:txEl>
                                          </p:spTgt>
                                        </p:tgtEl>
                                      </p:cBhvr>
                                    </p:animEffect>
                                  </p:childTnLst>
                                </p:cTn>
                              </p:par>
                            </p:childTnLst>
                          </p:cTn>
                        </p:par>
                        <p:par>
                          <p:cTn id="33" fill="hold" nodeType="afterGroup">
                            <p:stCondLst>
                              <p:cond delay="500"/>
                            </p:stCondLst>
                            <p:childTnLst>
                              <p:par>
                                <p:cTn id="34" presetID="1" presetClass="entr" presetSubtype="0" fill="hold" nodeType="afterEffect">
                                  <p:stCondLst>
                                    <p:cond delay="0"/>
                                  </p:stCondLst>
                                  <p:childTnLst>
                                    <p:set>
                                      <p:cBhvr>
                                        <p:cTn id="35" dur="1" fill="hold">
                                          <p:stCondLst>
                                            <p:cond delay="499"/>
                                          </p:stCondLst>
                                        </p:cTn>
                                        <p:tgtEl>
                                          <p:spTgt spid="1259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8DDAB4E3-95AA-4D08-985C-BA7B52CA2AB7}" type="slidenum">
              <a:rPr kumimoji="0" lang="en-US" altLang="zh-CN" sz="1400" smtClean="0"/>
              <a:pPr eaLnBrk="1" hangingPunct="1"/>
              <a:t>41</a:t>
            </a:fld>
            <a:endParaRPr kumimoji="0" lang="en-US" altLang="zh-CN" sz="1400" smtClean="0"/>
          </a:p>
        </p:txBody>
      </p:sp>
      <p:sp>
        <p:nvSpPr>
          <p:cNvPr id="44035" name="Rectangle 2"/>
          <p:cNvSpPr>
            <a:spLocks noGrp="1" noChangeArrowheads="1"/>
          </p:cNvSpPr>
          <p:nvPr>
            <p:ph type="title"/>
          </p:nvPr>
        </p:nvSpPr>
        <p:spPr>
          <a:xfrm>
            <a:off x="763200" y="75600"/>
            <a:ext cx="7794000" cy="687600"/>
          </a:xfrm>
        </p:spPr>
        <p:txBody>
          <a:bodyPr/>
          <a:lstStyle/>
          <a:p>
            <a:pPr eaLnBrk="1" hangingPunct="1"/>
            <a:r>
              <a:rPr lang="en-US" altLang="zh-CN" dirty="0" smtClean="0">
                <a:latin typeface="Arial Narrow" pitchFamily="34" charset="0"/>
              </a:rPr>
              <a:t>Design Principles</a:t>
            </a:r>
          </a:p>
        </p:txBody>
      </p:sp>
      <p:sp>
        <p:nvSpPr>
          <p:cNvPr id="126979" name="Text Box 3"/>
          <p:cNvSpPr txBox="1">
            <a:spLocks noChangeArrowheads="1"/>
          </p:cNvSpPr>
          <p:nvPr/>
        </p:nvSpPr>
        <p:spPr bwMode="auto">
          <a:xfrm>
            <a:off x="395288" y="692150"/>
            <a:ext cx="8459787" cy="575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30000"/>
              </a:spcBef>
            </a:pPr>
            <a:r>
              <a:rPr kumimoji="0" lang="en-US" altLang="zh-CN" b="1">
                <a:solidFill>
                  <a:schemeClr val="folHlink"/>
                </a:solidFill>
                <a:latin typeface="Arial Narrow" pitchFamily="34" charset="0"/>
              </a:rPr>
              <a:t>◆</a:t>
            </a:r>
            <a:r>
              <a:rPr lang="en-US" altLang="zh-CN" b="1">
                <a:latin typeface="Arial Narrow" pitchFamily="34" charset="0"/>
              </a:rPr>
              <a:t>Simplicity Counts: </a:t>
            </a:r>
          </a:p>
          <a:p>
            <a:pPr eaLnBrk="1" hangingPunct="1">
              <a:spcBef>
                <a:spcPct val="30000"/>
              </a:spcBef>
            </a:pPr>
            <a:r>
              <a:rPr lang="en-US" altLang="zh-CN" b="1">
                <a:latin typeface="Arial Narrow" pitchFamily="34" charset="0"/>
              </a:rPr>
              <a:t>Avoid introducing more elements into your design than what are absolutely necessary.</a:t>
            </a:r>
          </a:p>
          <a:p>
            <a:pPr eaLnBrk="1" hangingPunct="1">
              <a:spcBef>
                <a:spcPct val="30000"/>
              </a:spcBef>
            </a:pPr>
            <a:r>
              <a:rPr kumimoji="0" lang="en-US" altLang="zh-CN" b="1">
                <a:solidFill>
                  <a:schemeClr val="folHlink"/>
                </a:solidFill>
                <a:latin typeface="Arial Narrow" pitchFamily="34" charset="0"/>
              </a:rPr>
              <a:t>◆</a:t>
            </a:r>
            <a:r>
              <a:rPr lang="en-US" altLang="zh-CN" b="1">
                <a:latin typeface="Arial Narrow" pitchFamily="34" charset="0"/>
              </a:rPr>
              <a:t>Choosing the Right Relationships: </a:t>
            </a:r>
          </a:p>
          <a:p>
            <a:pPr eaLnBrk="1" hangingPunct="1">
              <a:spcBef>
                <a:spcPct val="30000"/>
              </a:spcBef>
            </a:pPr>
            <a:r>
              <a:rPr lang="en-US" altLang="zh-CN" b="1">
                <a:latin typeface="Arial Narrow" pitchFamily="34" charset="0"/>
              </a:rPr>
              <a:t>Class </a:t>
            </a:r>
            <a:r>
              <a:rPr lang="en-US" altLang="zh-CN" b="1" i="1">
                <a:latin typeface="Arial Narrow" pitchFamily="34" charset="0"/>
              </a:rPr>
              <a:t>/</a:t>
            </a:r>
            <a:r>
              <a:rPr lang="en-US" altLang="zh-CN" b="1">
                <a:latin typeface="Arial Narrow" pitchFamily="34" charset="0"/>
              </a:rPr>
              <a:t> Entity sets can be connected in various ways by relationships. However, adding to our design every possible relationship is not often a good idea. </a:t>
            </a:r>
          </a:p>
          <a:p>
            <a:pPr eaLnBrk="1" hangingPunct="1">
              <a:spcBef>
                <a:spcPct val="30000"/>
              </a:spcBef>
              <a:buClr>
                <a:schemeClr val="folHlink"/>
              </a:buClr>
              <a:buFont typeface="Wingdings" pitchFamily="2" charset="2"/>
              <a:buChar char="ü"/>
            </a:pPr>
            <a:r>
              <a:rPr lang="en-US" altLang="zh-CN" b="1">
                <a:latin typeface="Arial Narrow" pitchFamily="34" charset="0"/>
              </a:rPr>
              <a:t>It can lead to redundancy, where the connected pairs or sets of entities for one relationship can be deduced from one or more other relationships. </a:t>
            </a:r>
          </a:p>
          <a:p>
            <a:pPr eaLnBrk="1" hangingPunct="1">
              <a:spcBef>
                <a:spcPct val="30000"/>
              </a:spcBef>
              <a:buClr>
                <a:schemeClr val="folHlink"/>
              </a:buClr>
              <a:buFont typeface="Wingdings" pitchFamily="2" charset="2"/>
              <a:buChar char="ü"/>
            </a:pPr>
            <a:r>
              <a:rPr lang="en-US" altLang="zh-CN" b="1">
                <a:latin typeface="Arial Narrow" pitchFamily="34" charset="0"/>
              </a:rPr>
              <a:t>The resulting database could require much more space to store redundant elements, and modifying the database could become too complex, because one change in the data could require many changes to the stored relationships.</a:t>
            </a:r>
          </a:p>
        </p:txBody>
      </p:sp>
      <p:pic>
        <p:nvPicPr>
          <p:cNvPr id="126982" name="Picture 6"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animEffect transition="in" filter="blinds(horizontal)">
                                      <p:cBhvr>
                                        <p:cTn id="7" dur="500"/>
                                        <p:tgtEl>
                                          <p:spTgt spid="1269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6979">
                                            <p:txEl>
                                              <p:pRg st="1" end="1"/>
                                            </p:txEl>
                                          </p:spTgt>
                                        </p:tgtEl>
                                        <p:attrNameLst>
                                          <p:attrName>style.visibility</p:attrName>
                                        </p:attrNameLst>
                                      </p:cBhvr>
                                      <p:to>
                                        <p:strVal val="visible"/>
                                      </p:to>
                                    </p:set>
                                    <p:animEffect transition="in" filter="blinds(horizontal)">
                                      <p:cBhvr>
                                        <p:cTn id="12" dur="500"/>
                                        <p:tgtEl>
                                          <p:spTgt spid="1269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6979">
                                            <p:txEl>
                                              <p:pRg st="2" end="2"/>
                                            </p:txEl>
                                          </p:spTgt>
                                        </p:tgtEl>
                                        <p:attrNameLst>
                                          <p:attrName>style.visibility</p:attrName>
                                        </p:attrNameLst>
                                      </p:cBhvr>
                                      <p:to>
                                        <p:strVal val="visible"/>
                                      </p:to>
                                    </p:set>
                                    <p:animEffect transition="in" filter="blinds(horizontal)">
                                      <p:cBhvr>
                                        <p:cTn id="17" dur="500"/>
                                        <p:tgtEl>
                                          <p:spTgt spid="1269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6979">
                                            <p:txEl>
                                              <p:pRg st="3" end="3"/>
                                            </p:txEl>
                                          </p:spTgt>
                                        </p:tgtEl>
                                        <p:attrNameLst>
                                          <p:attrName>style.visibility</p:attrName>
                                        </p:attrNameLst>
                                      </p:cBhvr>
                                      <p:to>
                                        <p:strVal val="visible"/>
                                      </p:to>
                                    </p:set>
                                    <p:animEffect transition="in" filter="blinds(horizontal)">
                                      <p:cBhvr>
                                        <p:cTn id="22" dur="500"/>
                                        <p:tgtEl>
                                          <p:spTgt spid="1269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6979">
                                            <p:txEl>
                                              <p:pRg st="4" end="4"/>
                                            </p:txEl>
                                          </p:spTgt>
                                        </p:tgtEl>
                                        <p:attrNameLst>
                                          <p:attrName>style.visibility</p:attrName>
                                        </p:attrNameLst>
                                      </p:cBhvr>
                                      <p:to>
                                        <p:strVal val="visible"/>
                                      </p:to>
                                    </p:set>
                                    <p:animEffect transition="in" filter="blinds(horizontal)">
                                      <p:cBhvr>
                                        <p:cTn id="27" dur="500"/>
                                        <p:tgtEl>
                                          <p:spTgt spid="12697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6979">
                                            <p:txEl>
                                              <p:pRg st="5" end="5"/>
                                            </p:txEl>
                                          </p:spTgt>
                                        </p:tgtEl>
                                        <p:attrNameLst>
                                          <p:attrName>style.visibility</p:attrName>
                                        </p:attrNameLst>
                                      </p:cBhvr>
                                      <p:to>
                                        <p:strVal val="visible"/>
                                      </p:to>
                                    </p:set>
                                    <p:animEffect transition="in" filter="blinds(horizontal)">
                                      <p:cBhvr>
                                        <p:cTn id="32" dur="500"/>
                                        <p:tgtEl>
                                          <p:spTgt spid="126979">
                                            <p:txEl>
                                              <p:pRg st="5" end="5"/>
                                            </p:txEl>
                                          </p:spTgt>
                                        </p:tgtEl>
                                      </p:cBhvr>
                                    </p:animEffect>
                                  </p:childTnLst>
                                </p:cTn>
                              </p:par>
                            </p:childTnLst>
                          </p:cTn>
                        </p:par>
                        <p:par>
                          <p:cTn id="33" fill="hold" nodeType="afterGroup">
                            <p:stCondLst>
                              <p:cond delay="500"/>
                            </p:stCondLst>
                            <p:childTnLst>
                              <p:par>
                                <p:cTn id="34" presetID="1" presetClass="entr" presetSubtype="0" fill="hold" nodeType="afterEffect">
                                  <p:stCondLst>
                                    <p:cond delay="0"/>
                                  </p:stCondLst>
                                  <p:childTnLst>
                                    <p:set>
                                      <p:cBhvr>
                                        <p:cTn id="35" dur="1" fill="hold">
                                          <p:stCondLst>
                                            <p:cond delay="499"/>
                                          </p:stCondLst>
                                        </p:cTn>
                                        <p:tgtEl>
                                          <p:spTgt spid="1269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D8A0DBBE-8EE4-44F0-8B0A-21BC027824CF}" type="slidenum">
              <a:rPr kumimoji="0" lang="en-US" altLang="zh-CN" sz="1400" smtClean="0"/>
              <a:pPr eaLnBrk="1" hangingPunct="1"/>
              <a:t>42</a:t>
            </a:fld>
            <a:endParaRPr kumimoji="0" lang="en-US" altLang="zh-CN" sz="1400" smtClean="0"/>
          </a:p>
        </p:txBody>
      </p:sp>
      <p:sp>
        <p:nvSpPr>
          <p:cNvPr id="45059" name="Rectangle 2"/>
          <p:cNvSpPr>
            <a:spLocks noGrp="1" noChangeArrowheads="1"/>
          </p:cNvSpPr>
          <p:nvPr>
            <p:ph type="title"/>
          </p:nvPr>
        </p:nvSpPr>
        <p:spPr>
          <a:xfrm>
            <a:off x="763200" y="75600"/>
            <a:ext cx="7794000" cy="687600"/>
          </a:xfrm>
        </p:spPr>
        <p:txBody>
          <a:bodyPr/>
          <a:lstStyle/>
          <a:p>
            <a:pPr eaLnBrk="1" hangingPunct="1"/>
            <a:r>
              <a:rPr lang="en-US" altLang="zh-CN" dirty="0" smtClean="0">
                <a:latin typeface="Arial Narrow" pitchFamily="34" charset="0"/>
              </a:rPr>
              <a:t>Design Principles</a:t>
            </a:r>
          </a:p>
        </p:txBody>
      </p:sp>
      <p:sp>
        <p:nvSpPr>
          <p:cNvPr id="142339" name="Text Box 3"/>
          <p:cNvSpPr txBox="1">
            <a:spLocks noChangeArrowheads="1"/>
          </p:cNvSpPr>
          <p:nvPr/>
        </p:nvSpPr>
        <p:spPr bwMode="auto">
          <a:xfrm>
            <a:off x="395288" y="781050"/>
            <a:ext cx="8459787" cy="370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30000"/>
              </a:spcBef>
            </a:pPr>
            <a:r>
              <a:rPr kumimoji="0" lang="en-US" altLang="zh-CN" b="1">
                <a:solidFill>
                  <a:schemeClr val="folHlink"/>
                </a:solidFill>
                <a:latin typeface="Arial Narrow" pitchFamily="34" charset="0"/>
              </a:rPr>
              <a:t>◆</a:t>
            </a:r>
            <a:r>
              <a:rPr lang="en-US" altLang="zh-CN" b="1">
                <a:latin typeface="Arial Narrow" pitchFamily="34" charset="0"/>
              </a:rPr>
              <a:t>Picking the Right Kind of Element: </a:t>
            </a:r>
          </a:p>
          <a:p>
            <a:pPr eaLnBrk="1" hangingPunct="1">
              <a:spcBef>
                <a:spcPct val="30000"/>
              </a:spcBef>
            </a:pPr>
            <a:r>
              <a:rPr lang="en-US" altLang="zh-CN" b="1">
                <a:latin typeface="Arial Narrow" pitchFamily="34" charset="0"/>
              </a:rPr>
              <a:t>Sometimes we have options regarding the type of design element used to represent a real-world concept. Many of these choices are between using </a:t>
            </a:r>
            <a:r>
              <a:rPr lang="en-US" altLang="zh-CN" b="1" u="sng">
                <a:latin typeface="Arial Narrow" pitchFamily="34" charset="0"/>
              </a:rPr>
              <a:t>attributes</a:t>
            </a:r>
            <a:r>
              <a:rPr lang="en-US" altLang="zh-CN" b="1">
                <a:latin typeface="Arial Narrow" pitchFamily="34" charset="0"/>
              </a:rPr>
              <a:t> and using </a:t>
            </a:r>
            <a:r>
              <a:rPr lang="en-US" altLang="zh-CN" b="1" u="sng">
                <a:latin typeface="Arial Narrow" pitchFamily="34" charset="0"/>
              </a:rPr>
              <a:t>class / entity set / relationship</a:t>
            </a:r>
            <a:r>
              <a:rPr lang="en-US" altLang="zh-CN" b="1">
                <a:latin typeface="Arial Narrow" pitchFamily="34" charset="0"/>
              </a:rPr>
              <a:t> combinations. </a:t>
            </a:r>
          </a:p>
          <a:p>
            <a:pPr eaLnBrk="1" hangingPunct="1">
              <a:spcBef>
                <a:spcPct val="30000"/>
              </a:spcBef>
            </a:pPr>
            <a:r>
              <a:rPr lang="en-US" altLang="zh-CN" b="1">
                <a:latin typeface="Arial Narrow" pitchFamily="34" charset="0"/>
              </a:rPr>
              <a:t>In general, an attribute is simpler to implement than either a class / entity set or a relationship. </a:t>
            </a:r>
          </a:p>
          <a:p>
            <a:pPr eaLnBrk="1" hangingPunct="1">
              <a:spcBef>
                <a:spcPct val="30000"/>
              </a:spcBef>
            </a:pPr>
            <a:r>
              <a:rPr lang="en-US" altLang="zh-CN" b="1">
                <a:latin typeface="Arial Narrow" pitchFamily="34" charset="0"/>
              </a:rPr>
              <a:t>However, making everything an attribute will usually get us into trouble.</a:t>
            </a:r>
          </a:p>
        </p:txBody>
      </p:sp>
      <p:pic>
        <p:nvPicPr>
          <p:cNvPr id="142340" name="Picture 4" descr="002">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72450" y="6237288"/>
            <a:ext cx="6858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blinds(horizontal)">
                                      <p:cBhvr>
                                        <p:cTn id="7" dur="500"/>
                                        <p:tgtEl>
                                          <p:spTgt spid="142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2339">
                                            <p:txEl>
                                              <p:pRg st="1" end="1"/>
                                            </p:txEl>
                                          </p:spTgt>
                                        </p:tgtEl>
                                        <p:attrNameLst>
                                          <p:attrName>style.visibility</p:attrName>
                                        </p:attrNameLst>
                                      </p:cBhvr>
                                      <p:to>
                                        <p:strVal val="visible"/>
                                      </p:to>
                                    </p:set>
                                    <p:animEffect transition="in" filter="blinds(horizontal)">
                                      <p:cBhvr>
                                        <p:cTn id="12" dur="500"/>
                                        <p:tgtEl>
                                          <p:spTgt spid="1423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2339">
                                            <p:txEl>
                                              <p:pRg st="2" end="2"/>
                                            </p:txEl>
                                          </p:spTgt>
                                        </p:tgtEl>
                                        <p:attrNameLst>
                                          <p:attrName>style.visibility</p:attrName>
                                        </p:attrNameLst>
                                      </p:cBhvr>
                                      <p:to>
                                        <p:strVal val="visible"/>
                                      </p:to>
                                    </p:set>
                                    <p:animEffect transition="in" filter="blinds(horizontal)">
                                      <p:cBhvr>
                                        <p:cTn id="17" dur="500"/>
                                        <p:tgtEl>
                                          <p:spTgt spid="1423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2339">
                                            <p:txEl>
                                              <p:pRg st="3" end="3"/>
                                            </p:txEl>
                                          </p:spTgt>
                                        </p:tgtEl>
                                        <p:attrNameLst>
                                          <p:attrName>style.visibility</p:attrName>
                                        </p:attrNameLst>
                                      </p:cBhvr>
                                      <p:to>
                                        <p:strVal val="visible"/>
                                      </p:to>
                                    </p:set>
                                    <p:animEffect transition="in" filter="blinds(horizontal)">
                                      <p:cBhvr>
                                        <p:cTn id="22" dur="500"/>
                                        <p:tgtEl>
                                          <p:spTgt spid="142339">
                                            <p:txEl>
                                              <p:pRg st="3" end="3"/>
                                            </p:txEl>
                                          </p:spTgt>
                                        </p:tgtEl>
                                      </p:cBhvr>
                                    </p:animEffect>
                                  </p:childTnLst>
                                </p:cTn>
                              </p:par>
                            </p:childTnLst>
                          </p:cTn>
                        </p:par>
                        <p:par>
                          <p:cTn id="23" fill="hold" nodeType="afterGroup">
                            <p:stCondLst>
                              <p:cond delay="500"/>
                            </p:stCondLst>
                            <p:childTnLst>
                              <p:par>
                                <p:cTn id="24" presetID="1" presetClass="entr" presetSubtype="0" fill="hold" nodeType="afterEffect">
                                  <p:stCondLst>
                                    <p:cond delay="0"/>
                                  </p:stCondLst>
                                  <p:childTnLst>
                                    <p:set>
                                      <p:cBhvr>
                                        <p:cTn id="25" dur="1" fill="hold">
                                          <p:stCondLst>
                                            <p:cond delay="499"/>
                                          </p:stCondLst>
                                        </p:cTn>
                                        <p:tgtEl>
                                          <p:spTgt spid="142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9B746452-A57D-4743-8E43-37139DDCDD93}" type="slidenum">
              <a:rPr kumimoji="0" lang="en-US" altLang="zh-CN" sz="1400" smtClean="0"/>
              <a:pPr eaLnBrk="1" hangingPunct="1"/>
              <a:t>43</a:t>
            </a:fld>
            <a:endParaRPr kumimoji="0" lang="en-US" altLang="zh-CN" sz="1400" smtClean="0"/>
          </a:p>
        </p:txBody>
      </p:sp>
      <p:sp>
        <p:nvSpPr>
          <p:cNvPr id="46083" name="Rectangle 2"/>
          <p:cNvSpPr>
            <a:spLocks noGrp="1" noChangeArrowheads="1"/>
          </p:cNvSpPr>
          <p:nvPr>
            <p:ph type="title"/>
          </p:nvPr>
        </p:nvSpPr>
        <p:spPr>
          <a:xfrm>
            <a:off x="763200" y="76200"/>
            <a:ext cx="7794000" cy="685800"/>
          </a:xfrm>
        </p:spPr>
        <p:txBody>
          <a:bodyPr/>
          <a:lstStyle/>
          <a:p>
            <a:pPr eaLnBrk="1" hangingPunct="1"/>
            <a:r>
              <a:rPr lang="en-US" altLang="zh-CN" dirty="0" smtClean="0">
                <a:latin typeface="Arial Narrow" pitchFamily="34" charset="0"/>
              </a:rPr>
              <a:t>Concepts for RM</a:t>
            </a:r>
          </a:p>
        </p:txBody>
      </p:sp>
      <p:sp>
        <p:nvSpPr>
          <p:cNvPr id="18437" name="Text Box 5"/>
          <p:cNvSpPr txBox="1">
            <a:spLocks noChangeArrowheads="1"/>
          </p:cNvSpPr>
          <p:nvPr/>
        </p:nvSpPr>
        <p:spPr bwMode="auto">
          <a:xfrm>
            <a:off x="539750" y="765175"/>
            <a:ext cx="8424863" cy="542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spcBef>
                <a:spcPct val="30000"/>
              </a:spcBef>
              <a:buClr>
                <a:schemeClr val="tx2"/>
              </a:buClr>
              <a:buSzPct val="90000"/>
              <a:buFont typeface="Monotype Sorts" pitchFamily="2" charset="2"/>
              <a:buChar char="n"/>
            </a:pPr>
            <a:r>
              <a:rPr lang="en-US" altLang="zh-CN" b="1">
                <a:solidFill>
                  <a:srgbClr val="000000"/>
                </a:solidFill>
                <a:latin typeface="Arial Narrow" pitchFamily="34" charset="0"/>
              </a:rPr>
              <a:t>Formally, given sets </a:t>
            </a:r>
            <a:r>
              <a:rPr lang="en-US" altLang="zh-CN" b="1" i="1">
                <a:solidFill>
                  <a:srgbClr val="000000"/>
                </a:solidFill>
                <a:latin typeface="Arial Narrow" pitchFamily="34" charset="0"/>
              </a:rPr>
              <a:t>D</a:t>
            </a:r>
            <a:r>
              <a:rPr lang="en-US" altLang="zh-CN" b="1" baseline="-25000">
                <a:solidFill>
                  <a:srgbClr val="000000"/>
                </a:solidFill>
                <a:latin typeface="Arial Narrow" pitchFamily="34" charset="0"/>
              </a:rPr>
              <a:t>1</a:t>
            </a:r>
            <a:r>
              <a:rPr lang="en-US" altLang="zh-CN" b="1">
                <a:solidFill>
                  <a:srgbClr val="000000"/>
                </a:solidFill>
                <a:latin typeface="Arial Narrow" pitchFamily="34" charset="0"/>
              </a:rPr>
              <a:t>, </a:t>
            </a:r>
            <a:r>
              <a:rPr lang="en-US" altLang="zh-CN" b="1" i="1">
                <a:solidFill>
                  <a:srgbClr val="000000"/>
                </a:solidFill>
                <a:latin typeface="Arial Narrow" pitchFamily="34" charset="0"/>
              </a:rPr>
              <a:t>D</a:t>
            </a:r>
            <a:r>
              <a:rPr lang="en-US" altLang="zh-CN" b="1" baseline="-25000">
                <a:solidFill>
                  <a:srgbClr val="000000"/>
                </a:solidFill>
                <a:latin typeface="Arial Narrow" pitchFamily="34" charset="0"/>
              </a:rPr>
              <a:t>2</a:t>
            </a:r>
            <a:r>
              <a:rPr lang="en-US" altLang="zh-CN" b="1">
                <a:solidFill>
                  <a:srgbClr val="000000"/>
                </a:solidFill>
                <a:latin typeface="Arial Narrow" pitchFamily="34" charset="0"/>
              </a:rPr>
              <a:t>, …. </a:t>
            </a:r>
            <a:r>
              <a:rPr lang="en-US" altLang="zh-CN" b="1" i="1">
                <a:solidFill>
                  <a:srgbClr val="000000"/>
                </a:solidFill>
                <a:latin typeface="Arial Narrow" pitchFamily="34" charset="0"/>
              </a:rPr>
              <a:t>D</a:t>
            </a:r>
            <a:r>
              <a:rPr lang="en-US" altLang="zh-CN" b="1" i="1" baseline="-25000">
                <a:solidFill>
                  <a:srgbClr val="000000"/>
                </a:solidFill>
                <a:latin typeface="Arial Narrow" pitchFamily="34" charset="0"/>
              </a:rPr>
              <a:t>n</a:t>
            </a:r>
            <a:r>
              <a:rPr lang="en-US" altLang="zh-CN" b="1">
                <a:solidFill>
                  <a:srgbClr val="000000"/>
                </a:solidFill>
                <a:latin typeface="Arial Narrow" pitchFamily="34" charset="0"/>
              </a:rPr>
              <a:t> , a </a:t>
            </a:r>
            <a:r>
              <a:rPr lang="en-US" altLang="zh-CN" b="1">
                <a:solidFill>
                  <a:schemeClr val="hlink"/>
                </a:solidFill>
                <a:latin typeface="Arial Narrow" pitchFamily="34" charset="0"/>
              </a:rPr>
              <a:t>relation</a:t>
            </a:r>
            <a:r>
              <a:rPr lang="en-US" altLang="zh-CN" b="1" i="1">
                <a:solidFill>
                  <a:srgbClr val="000000"/>
                </a:solidFill>
                <a:latin typeface="Arial Narrow" pitchFamily="34" charset="0"/>
              </a:rPr>
              <a:t> r</a:t>
            </a:r>
            <a:r>
              <a:rPr lang="en-US" altLang="zh-CN" b="1">
                <a:solidFill>
                  <a:srgbClr val="000000"/>
                </a:solidFill>
                <a:latin typeface="Arial Narrow" pitchFamily="34" charset="0"/>
              </a:rPr>
              <a:t> is a subset of </a:t>
            </a:r>
            <a:br>
              <a:rPr lang="en-US" altLang="zh-CN" b="1">
                <a:solidFill>
                  <a:srgbClr val="000000"/>
                </a:solidFill>
                <a:latin typeface="Arial Narrow" pitchFamily="34" charset="0"/>
              </a:rPr>
            </a:br>
            <a:r>
              <a:rPr lang="en-US" altLang="zh-CN" b="1" i="1">
                <a:solidFill>
                  <a:srgbClr val="000000"/>
                </a:solidFill>
                <a:latin typeface="Arial Narrow" pitchFamily="34" charset="0"/>
              </a:rPr>
              <a:t>D</a:t>
            </a:r>
            <a:r>
              <a:rPr lang="en-US" altLang="zh-CN" b="1" baseline="-25000">
                <a:solidFill>
                  <a:srgbClr val="000000"/>
                </a:solidFill>
                <a:latin typeface="Arial Narrow" pitchFamily="34" charset="0"/>
              </a:rPr>
              <a:t>1</a:t>
            </a:r>
            <a:r>
              <a:rPr lang="en-US" altLang="zh-CN" b="1">
                <a:solidFill>
                  <a:srgbClr val="000000"/>
                </a:solidFill>
                <a:latin typeface="Arial Narrow" pitchFamily="34" charset="0"/>
              </a:rPr>
              <a:t> x  </a:t>
            </a:r>
            <a:r>
              <a:rPr lang="en-US" altLang="zh-CN" b="1" i="1">
                <a:solidFill>
                  <a:srgbClr val="000000"/>
                </a:solidFill>
                <a:latin typeface="Arial Narrow" pitchFamily="34" charset="0"/>
              </a:rPr>
              <a:t>D</a:t>
            </a:r>
            <a:r>
              <a:rPr lang="en-US" altLang="zh-CN" b="1" baseline="-25000">
                <a:solidFill>
                  <a:srgbClr val="000000"/>
                </a:solidFill>
                <a:latin typeface="Arial Narrow" pitchFamily="34" charset="0"/>
              </a:rPr>
              <a:t>2 </a:t>
            </a:r>
            <a:r>
              <a:rPr lang="en-US" altLang="zh-CN" b="1">
                <a:solidFill>
                  <a:srgbClr val="000000"/>
                </a:solidFill>
                <a:latin typeface="Arial Narrow" pitchFamily="34" charset="0"/>
              </a:rPr>
              <a:t> x … x </a:t>
            </a:r>
            <a:r>
              <a:rPr lang="en-US" altLang="zh-CN" b="1" i="1">
                <a:solidFill>
                  <a:srgbClr val="000000"/>
                </a:solidFill>
                <a:latin typeface="Arial Narrow" pitchFamily="34" charset="0"/>
              </a:rPr>
              <a:t>D</a:t>
            </a:r>
            <a:r>
              <a:rPr lang="en-US" altLang="zh-CN" b="1" i="1" baseline="-25000">
                <a:solidFill>
                  <a:srgbClr val="000000"/>
                </a:solidFill>
                <a:latin typeface="Arial Narrow" pitchFamily="34" charset="0"/>
              </a:rPr>
              <a:t>n</a:t>
            </a:r>
            <a:r>
              <a:rPr lang="en-US" altLang="zh-CN" b="1">
                <a:solidFill>
                  <a:srgbClr val="000000"/>
                </a:solidFill>
                <a:latin typeface="Arial Narrow" pitchFamily="34" charset="0"/>
              </a:rPr>
              <a:t/>
            </a:r>
            <a:br>
              <a:rPr lang="en-US" altLang="zh-CN" b="1">
                <a:solidFill>
                  <a:srgbClr val="000000"/>
                </a:solidFill>
                <a:latin typeface="Arial Narrow" pitchFamily="34" charset="0"/>
              </a:rPr>
            </a:br>
            <a:r>
              <a:rPr lang="en-US" altLang="zh-CN" b="1">
                <a:solidFill>
                  <a:srgbClr val="000000"/>
                </a:solidFill>
                <a:latin typeface="Arial Narrow" pitchFamily="34" charset="0"/>
              </a:rPr>
              <a:t>Thus a relation is a set of n-tuples (</a:t>
            </a:r>
            <a:r>
              <a:rPr lang="en-US" altLang="zh-CN" b="1" i="1">
                <a:solidFill>
                  <a:srgbClr val="000000"/>
                </a:solidFill>
                <a:latin typeface="Times New Roman" pitchFamily="18" charset="0"/>
              </a:rPr>
              <a:t>a</a:t>
            </a:r>
            <a:r>
              <a:rPr lang="en-US" altLang="zh-CN" b="1" baseline="-25000">
                <a:solidFill>
                  <a:srgbClr val="000000"/>
                </a:solidFill>
                <a:latin typeface="Arial Narrow" pitchFamily="34" charset="0"/>
              </a:rPr>
              <a:t>1</a:t>
            </a:r>
            <a:r>
              <a:rPr lang="en-US" altLang="zh-CN" b="1">
                <a:solidFill>
                  <a:srgbClr val="000000"/>
                </a:solidFill>
                <a:latin typeface="Arial Narrow" pitchFamily="34" charset="0"/>
              </a:rPr>
              <a:t>,</a:t>
            </a:r>
            <a:r>
              <a:rPr lang="en-US" altLang="zh-CN" b="1" i="1">
                <a:solidFill>
                  <a:srgbClr val="000000"/>
                </a:solidFill>
                <a:latin typeface="Arial Narrow" pitchFamily="34" charset="0"/>
              </a:rPr>
              <a:t> </a:t>
            </a:r>
            <a:r>
              <a:rPr lang="en-US" altLang="zh-CN" b="1" i="1">
                <a:solidFill>
                  <a:srgbClr val="000000"/>
                </a:solidFill>
                <a:latin typeface="Times New Roman" pitchFamily="18" charset="0"/>
              </a:rPr>
              <a:t>a</a:t>
            </a:r>
            <a:r>
              <a:rPr lang="en-US" altLang="zh-CN" b="1" baseline="-25000">
                <a:solidFill>
                  <a:srgbClr val="000000"/>
                </a:solidFill>
                <a:latin typeface="Arial Narrow" pitchFamily="34" charset="0"/>
              </a:rPr>
              <a:t>2</a:t>
            </a:r>
            <a:r>
              <a:rPr lang="en-US" altLang="zh-CN" b="1">
                <a:solidFill>
                  <a:srgbClr val="000000"/>
                </a:solidFill>
                <a:latin typeface="Arial Narrow" pitchFamily="34" charset="0"/>
              </a:rPr>
              <a:t>, …, </a:t>
            </a:r>
            <a:r>
              <a:rPr lang="en-US" altLang="zh-CN" b="1" i="1">
                <a:solidFill>
                  <a:srgbClr val="000000"/>
                </a:solidFill>
                <a:latin typeface="Times New Roman" pitchFamily="18" charset="0"/>
              </a:rPr>
              <a:t>a</a:t>
            </a:r>
            <a:r>
              <a:rPr lang="en-US" altLang="zh-CN" b="1" i="1" baseline="-25000">
                <a:solidFill>
                  <a:srgbClr val="000000"/>
                </a:solidFill>
                <a:latin typeface="Arial Narrow" pitchFamily="34" charset="0"/>
              </a:rPr>
              <a:t>n</a:t>
            </a:r>
            <a:r>
              <a:rPr lang="en-US" altLang="zh-CN" b="1">
                <a:solidFill>
                  <a:srgbClr val="000000"/>
                </a:solidFill>
                <a:latin typeface="Arial Narrow" pitchFamily="34" charset="0"/>
              </a:rPr>
              <a:t>) where </a:t>
            </a:r>
            <a:br>
              <a:rPr lang="en-US" altLang="zh-CN" b="1">
                <a:solidFill>
                  <a:srgbClr val="000000"/>
                </a:solidFill>
                <a:latin typeface="Arial Narrow" pitchFamily="34" charset="0"/>
              </a:rPr>
            </a:br>
            <a:r>
              <a:rPr lang="en-US" altLang="zh-CN" b="1">
                <a:solidFill>
                  <a:srgbClr val="000000"/>
                </a:solidFill>
                <a:latin typeface="Arial Narrow" pitchFamily="34" charset="0"/>
              </a:rPr>
              <a:t>each </a:t>
            </a:r>
            <a:r>
              <a:rPr lang="en-US" altLang="zh-CN" b="1" i="1">
                <a:solidFill>
                  <a:srgbClr val="000000"/>
                </a:solidFill>
                <a:latin typeface="Times New Roman" pitchFamily="18" charset="0"/>
              </a:rPr>
              <a:t>a</a:t>
            </a:r>
            <a:r>
              <a:rPr lang="en-US" altLang="zh-CN" b="1" i="1" baseline="-25000">
                <a:solidFill>
                  <a:srgbClr val="000000"/>
                </a:solidFill>
                <a:latin typeface="Arial Narrow" pitchFamily="34" charset="0"/>
              </a:rPr>
              <a:t>i</a:t>
            </a:r>
            <a:r>
              <a:rPr lang="en-US" altLang="zh-CN" b="1">
                <a:solidFill>
                  <a:srgbClr val="000000"/>
                </a:solidFill>
                <a:latin typeface="Arial Narrow" pitchFamily="34" charset="0"/>
              </a:rPr>
              <a:t>  </a:t>
            </a:r>
            <a:r>
              <a:rPr lang="en-US" altLang="zh-CN" b="1">
                <a:solidFill>
                  <a:srgbClr val="000000"/>
                </a:solidFill>
                <a:latin typeface="Arial Narrow" pitchFamily="34" charset="0"/>
                <a:sym typeface="Symbol" pitchFamily="18" charset="2"/>
              </a:rPr>
              <a:t> </a:t>
            </a:r>
            <a:r>
              <a:rPr lang="en-US" altLang="zh-CN" b="1" i="1">
                <a:solidFill>
                  <a:srgbClr val="000000"/>
                </a:solidFill>
                <a:latin typeface="Arial Narrow" pitchFamily="34" charset="0"/>
                <a:sym typeface="Symbol" pitchFamily="18" charset="2"/>
              </a:rPr>
              <a:t>D</a:t>
            </a:r>
            <a:r>
              <a:rPr lang="en-US" altLang="zh-CN" b="1" i="1" baseline="-25000">
                <a:solidFill>
                  <a:srgbClr val="000000"/>
                </a:solidFill>
                <a:latin typeface="Arial Narrow" pitchFamily="34" charset="0"/>
                <a:sym typeface="Symbol" pitchFamily="18" charset="2"/>
              </a:rPr>
              <a:t>i</a:t>
            </a:r>
            <a:endParaRPr lang="en-US" altLang="zh-CN" b="1" i="1">
              <a:solidFill>
                <a:srgbClr val="000000"/>
              </a:solidFill>
              <a:latin typeface="Arial Narrow" pitchFamily="34" charset="0"/>
              <a:sym typeface="Symbol" pitchFamily="18" charset="2"/>
            </a:endParaRPr>
          </a:p>
          <a:p>
            <a:pPr>
              <a:spcBef>
                <a:spcPct val="30000"/>
              </a:spcBef>
              <a:buClr>
                <a:schemeClr val="tx2"/>
              </a:buClr>
              <a:buSzPct val="90000"/>
              <a:buFont typeface="Monotype Sorts" pitchFamily="2" charset="2"/>
              <a:buChar char="n"/>
            </a:pPr>
            <a:r>
              <a:rPr lang="en-US" altLang="zh-CN" b="1">
                <a:solidFill>
                  <a:srgbClr val="000000"/>
                </a:solidFill>
                <a:latin typeface="Arial Narrow" pitchFamily="34" charset="0"/>
                <a:sym typeface="Symbol" pitchFamily="18" charset="2"/>
              </a:rPr>
              <a:t>Example:  if</a:t>
            </a:r>
          </a:p>
          <a:p>
            <a:pPr>
              <a:spcBef>
                <a:spcPct val="30000"/>
              </a:spcBef>
              <a:buClr>
                <a:schemeClr val="tx2"/>
              </a:buClr>
              <a:buSzPct val="90000"/>
              <a:buFont typeface="Monotype Sorts" pitchFamily="2" charset="2"/>
              <a:buNone/>
            </a:pPr>
            <a:r>
              <a:rPr lang="en-US" altLang="zh-CN" b="1">
                <a:solidFill>
                  <a:srgbClr val="000000"/>
                </a:solidFill>
                <a:latin typeface="Arial Narrow" pitchFamily="34" charset="0"/>
              </a:rPr>
              <a:t>	</a:t>
            </a:r>
            <a:r>
              <a:rPr lang="en-US" altLang="zh-CN" b="1" i="1">
                <a:solidFill>
                  <a:srgbClr val="000000"/>
                </a:solidFill>
                <a:latin typeface="Times New Roman" pitchFamily="18" charset="0"/>
              </a:rPr>
              <a:t>customer-name = {Jones, Smith, Curry, Lindsay}</a:t>
            </a:r>
            <a:br>
              <a:rPr lang="en-US" altLang="zh-CN" b="1" i="1">
                <a:solidFill>
                  <a:srgbClr val="000000"/>
                </a:solidFill>
                <a:latin typeface="Times New Roman" pitchFamily="18" charset="0"/>
              </a:rPr>
            </a:br>
            <a:r>
              <a:rPr lang="en-US" altLang="zh-CN" b="1" i="1">
                <a:solidFill>
                  <a:srgbClr val="000000"/>
                </a:solidFill>
                <a:latin typeface="Times New Roman" pitchFamily="18" charset="0"/>
              </a:rPr>
              <a:t>	customer-street = {Main, North, Park}</a:t>
            </a:r>
            <a:br>
              <a:rPr lang="en-US" altLang="zh-CN" b="1" i="1">
                <a:solidFill>
                  <a:srgbClr val="000000"/>
                </a:solidFill>
                <a:latin typeface="Times New Roman" pitchFamily="18" charset="0"/>
              </a:rPr>
            </a:br>
            <a:r>
              <a:rPr lang="en-US" altLang="zh-CN" b="1" i="1">
                <a:solidFill>
                  <a:srgbClr val="000000"/>
                </a:solidFill>
                <a:latin typeface="Times New Roman" pitchFamily="18" charset="0"/>
              </a:rPr>
              <a:t>	customer-city     = {Harrison, Rye, Pittsfield}</a:t>
            </a:r>
            <a:r>
              <a:rPr lang="en-US" altLang="zh-CN" b="1">
                <a:solidFill>
                  <a:srgbClr val="000000"/>
                </a:solidFill>
                <a:latin typeface="Arial Narrow" pitchFamily="34" charset="0"/>
              </a:rPr>
              <a:t/>
            </a:r>
            <a:br>
              <a:rPr lang="en-US" altLang="zh-CN" b="1">
                <a:solidFill>
                  <a:srgbClr val="000000"/>
                </a:solidFill>
                <a:latin typeface="Arial Narrow" pitchFamily="34" charset="0"/>
              </a:rPr>
            </a:br>
            <a:r>
              <a:rPr lang="en-US" altLang="zh-CN" b="1">
                <a:solidFill>
                  <a:srgbClr val="000000"/>
                </a:solidFill>
                <a:latin typeface="Arial Narrow" pitchFamily="34" charset="0"/>
              </a:rPr>
              <a:t>Then </a:t>
            </a:r>
            <a:r>
              <a:rPr lang="en-US" altLang="zh-CN" b="1" i="1">
                <a:solidFill>
                  <a:srgbClr val="000000"/>
                </a:solidFill>
                <a:latin typeface="Times New Roman" pitchFamily="18" charset="0"/>
              </a:rPr>
              <a:t>r = {   (Jones, Main, Harrison), </a:t>
            </a:r>
            <a:br>
              <a:rPr lang="en-US" altLang="zh-CN" b="1" i="1">
                <a:solidFill>
                  <a:srgbClr val="000000"/>
                </a:solidFill>
                <a:latin typeface="Times New Roman" pitchFamily="18" charset="0"/>
              </a:rPr>
            </a:br>
            <a:r>
              <a:rPr lang="en-US" altLang="zh-CN" b="1" i="1">
                <a:solidFill>
                  <a:srgbClr val="000000"/>
                </a:solidFill>
                <a:latin typeface="Times New Roman" pitchFamily="18" charset="0"/>
              </a:rPr>
              <a:t>                   (Smith, North, Rye),</a:t>
            </a:r>
            <a:br>
              <a:rPr lang="en-US" altLang="zh-CN" b="1" i="1">
                <a:solidFill>
                  <a:srgbClr val="000000"/>
                </a:solidFill>
                <a:latin typeface="Times New Roman" pitchFamily="18" charset="0"/>
              </a:rPr>
            </a:br>
            <a:r>
              <a:rPr lang="en-US" altLang="zh-CN" b="1" i="1">
                <a:solidFill>
                  <a:srgbClr val="000000"/>
                </a:solidFill>
                <a:latin typeface="Times New Roman" pitchFamily="18" charset="0"/>
              </a:rPr>
              <a:t>                   (Curry, North, Rye),</a:t>
            </a:r>
            <a:br>
              <a:rPr lang="en-US" altLang="zh-CN" b="1" i="1">
                <a:solidFill>
                  <a:srgbClr val="000000"/>
                </a:solidFill>
                <a:latin typeface="Times New Roman" pitchFamily="18" charset="0"/>
              </a:rPr>
            </a:br>
            <a:r>
              <a:rPr lang="en-US" altLang="zh-CN" b="1" i="1">
                <a:solidFill>
                  <a:srgbClr val="000000"/>
                </a:solidFill>
                <a:latin typeface="Times New Roman" pitchFamily="18" charset="0"/>
              </a:rPr>
              <a:t>                   (Lindsay, Park, Pittsfield)}</a:t>
            </a:r>
            <a:br>
              <a:rPr lang="en-US" altLang="zh-CN" b="1" i="1">
                <a:solidFill>
                  <a:srgbClr val="000000"/>
                </a:solidFill>
                <a:latin typeface="Times New Roman" pitchFamily="18" charset="0"/>
              </a:rPr>
            </a:br>
            <a:r>
              <a:rPr lang="en-US" altLang="zh-CN" b="1">
                <a:solidFill>
                  <a:srgbClr val="000000"/>
                </a:solidFill>
                <a:latin typeface="Arial Narrow" pitchFamily="34" charset="0"/>
              </a:rPr>
              <a:t> is a relation over </a:t>
            </a:r>
            <a:r>
              <a:rPr lang="en-US" altLang="zh-CN" b="1" i="1">
                <a:solidFill>
                  <a:srgbClr val="000000"/>
                </a:solidFill>
                <a:latin typeface="Times New Roman" pitchFamily="18" charset="0"/>
              </a:rPr>
              <a:t>customer-name</a:t>
            </a:r>
            <a:r>
              <a:rPr lang="en-US" altLang="zh-CN" b="1" i="1">
                <a:solidFill>
                  <a:srgbClr val="000000"/>
                </a:solidFill>
                <a:latin typeface="Arial Narrow" pitchFamily="34" charset="0"/>
              </a:rPr>
              <a:t> x </a:t>
            </a:r>
            <a:r>
              <a:rPr lang="en-US" altLang="zh-CN" b="1" i="1">
                <a:solidFill>
                  <a:srgbClr val="000000"/>
                </a:solidFill>
                <a:latin typeface="Times New Roman" pitchFamily="18" charset="0"/>
              </a:rPr>
              <a:t>customer-street</a:t>
            </a:r>
            <a:r>
              <a:rPr lang="en-US" altLang="zh-CN" b="1" i="1">
                <a:solidFill>
                  <a:srgbClr val="000000"/>
                </a:solidFill>
                <a:latin typeface="Arial Narrow" pitchFamily="34" charset="0"/>
              </a:rPr>
              <a:t> x </a:t>
            </a:r>
            <a:r>
              <a:rPr lang="en-US" altLang="zh-CN" b="1" i="1">
                <a:solidFill>
                  <a:srgbClr val="000000"/>
                </a:solidFill>
                <a:latin typeface="Times New Roman" pitchFamily="18" charset="0"/>
              </a:rPr>
              <a:t>customer-city</a:t>
            </a:r>
            <a:r>
              <a:rPr lang="en-US" altLang="zh-CN" b="1" i="1">
                <a:solidFill>
                  <a:srgbClr val="000000"/>
                </a:solidFill>
                <a:latin typeface="Arial Narrow" pitchFamily="34" charset="0"/>
              </a:rPr>
              <a:t>.</a:t>
            </a:r>
          </a:p>
        </p:txBody>
      </p:sp>
      <p:pic>
        <p:nvPicPr>
          <p:cNvPr id="18438" name="Picture 6"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7">
                                            <p:txEl>
                                              <p:pRg st="0" end="0"/>
                                            </p:txEl>
                                          </p:spTgt>
                                        </p:tgtEl>
                                        <p:attrNameLst>
                                          <p:attrName>style.visibility</p:attrName>
                                        </p:attrNameLst>
                                      </p:cBhvr>
                                      <p:to>
                                        <p:strVal val="visible"/>
                                      </p:to>
                                    </p:set>
                                    <p:animEffect transition="in" filter="blinds(horizontal)">
                                      <p:cBhvr>
                                        <p:cTn id="7" dur="500"/>
                                        <p:tgtEl>
                                          <p:spTgt spid="1843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437">
                                            <p:txEl>
                                              <p:pRg st="1" end="1"/>
                                            </p:txEl>
                                          </p:spTgt>
                                        </p:tgtEl>
                                        <p:attrNameLst>
                                          <p:attrName>style.visibility</p:attrName>
                                        </p:attrNameLst>
                                      </p:cBhvr>
                                      <p:to>
                                        <p:strVal val="visible"/>
                                      </p:to>
                                    </p:set>
                                    <p:animEffect transition="in" filter="blinds(horizontal)">
                                      <p:cBhvr>
                                        <p:cTn id="12" dur="500"/>
                                        <p:tgtEl>
                                          <p:spTgt spid="1843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437">
                                            <p:txEl>
                                              <p:pRg st="2" end="2"/>
                                            </p:txEl>
                                          </p:spTgt>
                                        </p:tgtEl>
                                        <p:attrNameLst>
                                          <p:attrName>style.visibility</p:attrName>
                                        </p:attrNameLst>
                                      </p:cBhvr>
                                      <p:to>
                                        <p:strVal val="visible"/>
                                      </p:to>
                                    </p:set>
                                    <p:animEffect transition="in" filter="blinds(horizontal)">
                                      <p:cBhvr>
                                        <p:cTn id="17" dur="500"/>
                                        <p:tgtEl>
                                          <p:spTgt spid="18437">
                                            <p:txEl>
                                              <p:pRg st="2" end="2"/>
                                            </p:txEl>
                                          </p:spTgt>
                                        </p:tgtEl>
                                      </p:cBhvr>
                                    </p:animEffect>
                                  </p:childTnLst>
                                </p:cTn>
                              </p:par>
                            </p:childTnLst>
                          </p:cTn>
                        </p:par>
                        <p:par>
                          <p:cTn id="18" fill="hold" nodeType="afterGroup">
                            <p:stCondLst>
                              <p:cond delay="500"/>
                            </p:stCondLst>
                            <p:childTnLst>
                              <p:par>
                                <p:cTn id="19" presetID="1" presetClass="entr" presetSubtype="0" fill="hold" nodeType="afterEffect">
                                  <p:stCondLst>
                                    <p:cond delay="0"/>
                                  </p:stCondLst>
                                  <p:childTnLst>
                                    <p:set>
                                      <p:cBhvr>
                                        <p:cTn id="20" dur="1" fill="hold">
                                          <p:stCondLst>
                                            <p:cond delay="499"/>
                                          </p:stCondLst>
                                        </p:cTn>
                                        <p:tgtEl>
                                          <p:spTgt spid="184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013F9CB4-8367-4735-936B-672E94DE61A3}" type="slidenum">
              <a:rPr kumimoji="0" lang="en-US" altLang="zh-CN" sz="1400" smtClean="0"/>
              <a:pPr eaLnBrk="1" hangingPunct="1"/>
              <a:t>44</a:t>
            </a:fld>
            <a:endParaRPr kumimoji="0" lang="en-US" altLang="zh-CN" sz="1400" smtClean="0"/>
          </a:p>
        </p:txBody>
      </p:sp>
      <p:sp>
        <p:nvSpPr>
          <p:cNvPr id="47107" name="Rectangle 2"/>
          <p:cNvSpPr>
            <a:spLocks noGrp="1" noChangeArrowheads="1"/>
          </p:cNvSpPr>
          <p:nvPr>
            <p:ph type="title"/>
          </p:nvPr>
        </p:nvSpPr>
        <p:spPr/>
        <p:txBody>
          <a:bodyPr/>
          <a:lstStyle/>
          <a:p>
            <a:pPr eaLnBrk="1" hangingPunct="1"/>
            <a:r>
              <a:rPr lang="en-US" altLang="zh-CN" dirty="0" smtClean="0">
                <a:latin typeface="Arial Narrow" pitchFamily="34" charset="0"/>
              </a:rPr>
              <a:t>Concepts for RM</a:t>
            </a:r>
          </a:p>
        </p:txBody>
      </p:sp>
      <p:sp>
        <p:nvSpPr>
          <p:cNvPr id="132099" name="Text Box 3"/>
          <p:cNvSpPr txBox="1">
            <a:spLocks noChangeArrowheads="1"/>
          </p:cNvSpPr>
          <p:nvPr/>
        </p:nvSpPr>
        <p:spPr bwMode="auto">
          <a:xfrm>
            <a:off x="684213" y="692150"/>
            <a:ext cx="8280400" cy="575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spcBef>
                <a:spcPct val="30000"/>
              </a:spcBef>
              <a:buClr>
                <a:schemeClr val="tx2"/>
              </a:buClr>
              <a:buFont typeface="Wingdings" pitchFamily="2" charset="2"/>
              <a:buChar char="u"/>
            </a:pPr>
            <a:r>
              <a:rPr lang="en-US" altLang="zh-CN" b="1">
                <a:latin typeface="Arial Narrow" pitchFamily="34" charset="0"/>
              </a:rPr>
              <a:t>The relational model: arranges the data in two-dimensional tables, including the attributes and the relationships.</a:t>
            </a:r>
          </a:p>
          <a:p>
            <a:pPr>
              <a:spcBef>
                <a:spcPct val="30000"/>
              </a:spcBef>
              <a:buClr>
                <a:schemeClr val="tx2"/>
              </a:buClr>
              <a:buFont typeface="Wingdings" pitchFamily="2" charset="2"/>
              <a:buChar char="u"/>
            </a:pPr>
            <a:r>
              <a:rPr lang="en-US" altLang="zh-CN" b="1">
                <a:latin typeface="Arial Narrow" pitchFamily="34" charset="0"/>
              </a:rPr>
              <a:t>A relation</a:t>
            </a:r>
            <a:r>
              <a:rPr lang="en-US" altLang="zh-CN" b="1" i="1">
                <a:solidFill>
                  <a:srgbClr val="CF0E30"/>
                </a:solidFill>
                <a:latin typeface="Arial Narrow" pitchFamily="34" charset="0"/>
              </a:rPr>
              <a:t> </a:t>
            </a:r>
            <a:r>
              <a:rPr lang="en-US" altLang="zh-CN" b="1">
                <a:solidFill>
                  <a:srgbClr val="000000"/>
                </a:solidFill>
                <a:latin typeface="Arial Narrow" pitchFamily="34" charset="0"/>
              </a:rPr>
              <a:t>is concerned with two concepts:  </a:t>
            </a:r>
            <a:r>
              <a:rPr lang="en-US" altLang="zh-CN" b="1">
                <a:solidFill>
                  <a:srgbClr val="FF0000"/>
                </a:solidFill>
                <a:latin typeface="Arial Narrow" pitchFamily="34" charset="0"/>
              </a:rPr>
              <a:t>relation schema</a:t>
            </a:r>
            <a:r>
              <a:rPr lang="en-US" altLang="zh-CN" b="1">
                <a:solidFill>
                  <a:srgbClr val="000000"/>
                </a:solidFill>
                <a:latin typeface="Arial Narrow" pitchFamily="34" charset="0"/>
              </a:rPr>
              <a:t> and </a:t>
            </a:r>
            <a:r>
              <a:rPr lang="en-US" altLang="zh-CN" b="1">
                <a:solidFill>
                  <a:srgbClr val="FF0000"/>
                </a:solidFill>
                <a:latin typeface="Arial Narrow" pitchFamily="34" charset="0"/>
              </a:rPr>
              <a:t>relation instance</a:t>
            </a:r>
            <a:r>
              <a:rPr lang="en-US" altLang="zh-CN" b="1">
                <a:solidFill>
                  <a:srgbClr val="000000"/>
                </a:solidFill>
                <a:latin typeface="Arial Narrow" pitchFamily="34" charset="0"/>
              </a:rPr>
              <a:t>.</a:t>
            </a:r>
          </a:p>
          <a:p>
            <a:pPr>
              <a:spcBef>
                <a:spcPct val="30000"/>
              </a:spcBef>
              <a:buClr>
                <a:schemeClr val="tx2"/>
              </a:buClr>
              <a:buFont typeface="Wingdings" pitchFamily="2" charset="2"/>
              <a:buChar char="u"/>
            </a:pPr>
            <a:r>
              <a:rPr lang="en-US" altLang="zh-CN" b="1">
                <a:solidFill>
                  <a:srgbClr val="000000"/>
                </a:solidFill>
                <a:latin typeface="Arial Narrow" pitchFamily="34" charset="0"/>
              </a:rPr>
              <a:t>The concept of </a:t>
            </a:r>
            <a:r>
              <a:rPr lang="en-US" altLang="zh-CN" b="1">
                <a:solidFill>
                  <a:srgbClr val="FF0000"/>
                </a:solidFill>
                <a:latin typeface="Arial Narrow" pitchFamily="34" charset="0"/>
              </a:rPr>
              <a:t>relation</a:t>
            </a:r>
            <a:r>
              <a:rPr lang="en-US" altLang="zh-CN" b="1">
                <a:solidFill>
                  <a:srgbClr val="000000"/>
                </a:solidFill>
                <a:latin typeface="Arial Narrow" pitchFamily="34" charset="0"/>
              </a:rPr>
              <a:t> corresponds to programming-language notion of a </a:t>
            </a:r>
            <a:r>
              <a:rPr lang="en-US" altLang="zh-CN" b="1">
                <a:solidFill>
                  <a:srgbClr val="FF0000"/>
                </a:solidFill>
                <a:latin typeface="Arial Narrow" pitchFamily="34" charset="0"/>
              </a:rPr>
              <a:t>variable</a:t>
            </a:r>
            <a:r>
              <a:rPr lang="en-US" altLang="zh-CN" b="1">
                <a:solidFill>
                  <a:srgbClr val="000000"/>
                </a:solidFill>
                <a:latin typeface="Arial Narrow" pitchFamily="34" charset="0"/>
              </a:rPr>
              <a:t>.</a:t>
            </a:r>
          </a:p>
          <a:p>
            <a:pPr>
              <a:spcBef>
                <a:spcPct val="30000"/>
              </a:spcBef>
              <a:buClr>
                <a:schemeClr val="tx2"/>
              </a:buClr>
              <a:buFont typeface="Wingdings" pitchFamily="2" charset="2"/>
              <a:buChar char="u"/>
            </a:pPr>
            <a:r>
              <a:rPr lang="en-US" altLang="zh-CN" b="1">
                <a:solidFill>
                  <a:srgbClr val="000000"/>
                </a:solidFill>
                <a:latin typeface="Arial Narrow" pitchFamily="34" charset="0"/>
              </a:rPr>
              <a:t>The concept of </a:t>
            </a:r>
            <a:r>
              <a:rPr lang="en-US" altLang="zh-CN" b="1">
                <a:solidFill>
                  <a:srgbClr val="FF0000"/>
                </a:solidFill>
                <a:latin typeface="Arial Narrow" pitchFamily="34" charset="0"/>
              </a:rPr>
              <a:t>relation schema</a:t>
            </a:r>
            <a:r>
              <a:rPr lang="en-US" altLang="zh-CN" b="1">
                <a:solidFill>
                  <a:srgbClr val="000000"/>
                </a:solidFill>
                <a:latin typeface="Arial Narrow" pitchFamily="34" charset="0"/>
              </a:rPr>
              <a:t> corresponds to programming-language notion of a </a:t>
            </a:r>
            <a:r>
              <a:rPr lang="en-US" altLang="zh-CN" b="1">
                <a:solidFill>
                  <a:srgbClr val="FF0000"/>
                </a:solidFill>
                <a:latin typeface="Arial Narrow" pitchFamily="34" charset="0"/>
              </a:rPr>
              <a:t>type definition</a:t>
            </a:r>
            <a:r>
              <a:rPr lang="en-US" altLang="zh-CN" b="1">
                <a:solidFill>
                  <a:srgbClr val="000000"/>
                </a:solidFill>
                <a:latin typeface="Arial Narrow" pitchFamily="34" charset="0"/>
              </a:rPr>
              <a:t>.</a:t>
            </a:r>
          </a:p>
          <a:p>
            <a:pPr>
              <a:spcBef>
                <a:spcPct val="30000"/>
              </a:spcBef>
              <a:buClr>
                <a:schemeClr val="tx2"/>
              </a:buClr>
              <a:buFont typeface="Wingdings" pitchFamily="2" charset="2"/>
              <a:buNone/>
            </a:pPr>
            <a:r>
              <a:rPr lang="en-US" altLang="zh-CN" b="1">
                <a:solidFill>
                  <a:srgbClr val="000000"/>
                </a:solidFill>
                <a:latin typeface="Arial Narrow" pitchFamily="34" charset="0"/>
              </a:rPr>
              <a:t>It specifies</a:t>
            </a:r>
            <a:r>
              <a:rPr lang="en-US" altLang="zh-CN" b="1" i="1">
                <a:solidFill>
                  <a:srgbClr val="000000"/>
                </a:solidFill>
                <a:latin typeface="Arial Narrow" pitchFamily="34" charset="0"/>
              </a:rPr>
              <a:t> </a:t>
            </a:r>
            <a:r>
              <a:rPr lang="en-US" altLang="zh-CN" b="1">
                <a:solidFill>
                  <a:srgbClr val="000000"/>
                </a:solidFill>
                <a:latin typeface="Arial Narrow" pitchFamily="34" charset="0"/>
              </a:rPr>
              <a:t>name of relation, plus name and type of each column.        E.g. </a:t>
            </a:r>
            <a:r>
              <a:rPr lang="en-US" altLang="zh-CN" b="1" i="1">
                <a:solidFill>
                  <a:srgbClr val="FF0000"/>
                </a:solidFill>
                <a:latin typeface="Times New Roman" pitchFamily="18" charset="0"/>
              </a:rPr>
              <a:t>Students</a:t>
            </a:r>
            <a:r>
              <a:rPr lang="en-US" altLang="zh-CN" b="1" i="1">
                <a:solidFill>
                  <a:srgbClr val="000000"/>
                </a:solidFill>
                <a:latin typeface="Times New Roman" pitchFamily="18" charset="0"/>
              </a:rPr>
              <a:t> (sid : string, name : string, sex : string, age: int, dept : string)</a:t>
            </a:r>
            <a:r>
              <a:rPr lang="en-US" altLang="zh-CN" b="1">
                <a:solidFill>
                  <a:srgbClr val="000000"/>
                </a:solidFill>
                <a:latin typeface="Arial Narrow" pitchFamily="34" charset="0"/>
              </a:rPr>
              <a:t> </a:t>
            </a:r>
          </a:p>
          <a:p>
            <a:pPr>
              <a:spcBef>
                <a:spcPct val="30000"/>
              </a:spcBef>
              <a:buClr>
                <a:schemeClr val="tx2"/>
              </a:buClr>
              <a:buFont typeface="Wingdings" pitchFamily="2" charset="2"/>
              <a:buChar char="u"/>
            </a:pPr>
            <a:r>
              <a:rPr lang="en-US" altLang="zh-CN" b="1">
                <a:solidFill>
                  <a:srgbClr val="000000"/>
                </a:solidFill>
                <a:latin typeface="Arial Narrow" pitchFamily="34" charset="0"/>
              </a:rPr>
              <a:t>The concept of </a:t>
            </a:r>
            <a:r>
              <a:rPr lang="en-US" altLang="zh-CN" b="1">
                <a:solidFill>
                  <a:srgbClr val="FF0000"/>
                </a:solidFill>
                <a:latin typeface="Arial Narrow" pitchFamily="34" charset="0"/>
              </a:rPr>
              <a:t>relation instance</a:t>
            </a:r>
            <a:r>
              <a:rPr lang="en-US" altLang="zh-CN" b="1">
                <a:solidFill>
                  <a:srgbClr val="000000"/>
                </a:solidFill>
                <a:latin typeface="Arial Narrow" pitchFamily="34" charset="0"/>
              </a:rPr>
              <a:t> corresponds to programming-language notion of a </a:t>
            </a:r>
            <a:r>
              <a:rPr lang="en-US" altLang="zh-CN" b="1">
                <a:solidFill>
                  <a:srgbClr val="FF0000"/>
                </a:solidFill>
                <a:latin typeface="Arial Narrow" pitchFamily="34" charset="0"/>
              </a:rPr>
              <a:t>value of  a variable</a:t>
            </a:r>
            <a:r>
              <a:rPr lang="en-US" altLang="zh-CN" b="1">
                <a:solidFill>
                  <a:srgbClr val="000000"/>
                </a:solidFill>
                <a:latin typeface="Arial Narrow" pitchFamily="34" charset="0"/>
              </a:rPr>
              <a:t>. The snapshot of the data in the table at a given instant in time.</a:t>
            </a:r>
          </a:p>
        </p:txBody>
      </p:sp>
      <p:pic>
        <p:nvPicPr>
          <p:cNvPr id="132100"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animEffect transition="in" filter="blinds(horizontal)">
                                      <p:cBhvr>
                                        <p:cTn id="7" dur="500"/>
                                        <p:tgtEl>
                                          <p:spTgt spid="132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2099">
                                            <p:txEl>
                                              <p:pRg st="1" end="1"/>
                                            </p:txEl>
                                          </p:spTgt>
                                        </p:tgtEl>
                                        <p:attrNameLst>
                                          <p:attrName>style.visibility</p:attrName>
                                        </p:attrNameLst>
                                      </p:cBhvr>
                                      <p:to>
                                        <p:strVal val="visible"/>
                                      </p:to>
                                    </p:set>
                                    <p:animEffect transition="in" filter="blinds(horizontal)">
                                      <p:cBhvr>
                                        <p:cTn id="12" dur="500"/>
                                        <p:tgtEl>
                                          <p:spTgt spid="132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2099">
                                            <p:txEl>
                                              <p:pRg st="2" end="2"/>
                                            </p:txEl>
                                          </p:spTgt>
                                        </p:tgtEl>
                                        <p:attrNameLst>
                                          <p:attrName>style.visibility</p:attrName>
                                        </p:attrNameLst>
                                      </p:cBhvr>
                                      <p:to>
                                        <p:strVal val="visible"/>
                                      </p:to>
                                    </p:set>
                                    <p:animEffect transition="in" filter="blinds(horizontal)">
                                      <p:cBhvr>
                                        <p:cTn id="17" dur="500"/>
                                        <p:tgtEl>
                                          <p:spTgt spid="1320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2099">
                                            <p:txEl>
                                              <p:pRg st="3" end="3"/>
                                            </p:txEl>
                                          </p:spTgt>
                                        </p:tgtEl>
                                        <p:attrNameLst>
                                          <p:attrName>style.visibility</p:attrName>
                                        </p:attrNameLst>
                                      </p:cBhvr>
                                      <p:to>
                                        <p:strVal val="visible"/>
                                      </p:to>
                                    </p:set>
                                    <p:animEffect transition="in" filter="blinds(horizontal)">
                                      <p:cBhvr>
                                        <p:cTn id="22" dur="500"/>
                                        <p:tgtEl>
                                          <p:spTgt spid="1320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2099">
                                            <p:txEl>
                                              <p:pRg st="4" end="4"/>
                                            </p:txEl>
                                          </p:spTgt>
                                        </p:tgtEl>
                                        <p:attrNameLst>
                                          <p:attrName>style.visibility</p:attrName>
                                        </p:attrNameLst>
                                      </p:cBhvr>
                                      <p:to>
                                        <p:strVal val="visible"/>
                                      </p:to>
                                    </p:set>
                                    <p:animEffect transition="in" filter="blinds(horizontal)">
                                      <p:cBhvr>
                                        <p:cTn id="27" dur="500"/>
                                        <p:tgtEl>
                                          <p:spTgt spid="1320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2099">
                                            <p:txEl>
                                              <p:pRg st="5" end="5"/>
                                            </p:txEl>
                                          </p:spTgt>
                                        </p:tgtEl>
                                        <p:attrNameLst>
                                          <p:attrName>style.visibility</p:attrName>
                                        </p:attrNameLst>
                                      </p:cBhvr>
                                      <p:to>
                                        <p:strVal val="visible"/>
                                      </p:to>
                                    </p:set>
                                    <p:animEffect transition="in" filter="blinds(horizontal)">
                                      <p:cBhvr>
                                        <p:cTn id="32" dur="500"/>
                                        <p:tgtEl>
                                          <p:spTgt spid="132099">
                                            <p:txEl>
                                              <p:pRg st="5" end="5"/>
                                            </p:txEl>
                                          </p:spTgt>
                                        </p:tgtEl>
                                      </p:cBhvr>
                                    </p:animEffect>
                                  </p:childTnLst>
                                </p:cTn>
                              </p:par>
                            </p:childTnLst>
                          </p:cTn>
                        </p:par>
                        <p:par>
                          <p:cTn id="33" fill="hold" nodeType="afterGroup">
                            <p:stCondLst>
                              <p:cond delay="500"/>
                            </p:stCondLst>
                            <p:childTnLst>
                              <p:par>
                                <p:cTn id="34" presetID="1" presetClass="entr" presetSubtype="0" fill="hold" nodeType="afterEffect">
                                  <p:stCondLst>
                                    <p:cond delay="0"/>
                                  </p:stCondLst>
                                  <p:childTnLst>
                                    <p:set>
                                      <p:cBhvr>
                                        <p:cTn id="35" dur="1" fill="hold">
                                          <p:stCondLst>
                                            <p:cond delay="499"/>
                                          </p:stCondLst>
                                        </p:cTn>
                                        <p:tgtEl>
                                          <p:spTgt spid="132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43A03D45-B337-442E-BCEB-9845A47CB50C}" type="slidenum">
              <a:rPr kumimoji="0" lang="en-US" altLang="zh-CN" sz="1400" smtClean="0"/>
              <a:pPr eaLnBrk="1" hangingPunct="1"/>
              <a:t>45</a:t>
            </a:fld>
            <a:endParaRPr kumimoji="0" lang="en-US" altLang="zh-CN" sz="1400" smtClean="0"/>
          </a:p>
        </p:txBody>
      </p:sp>
      <p:sp>
        <p:nvSpPr>
          <p:cNvPr id="48131" name="Rectangle 2"/>
          <p:cNvSpPr>
            <a:spLocks noGrp="1" noChangeArrowheads="1"/>
          </p:cNvSpPr>
          <p:nvPr>
            <p:ph type="title"/>
          </p:nvPr>
        </p:nvSpPr>
        <p:spPr>
          <a:xfrm>
            <a:off x="763200" y="76200"/>
            <a:ext cx="7794000" cy="685800"/>
          </a:xfrm>
        </p:spPr>
        <p:txBody>
          <a:bodyPr/>
          <a:lstStyle/>
          <a:p>
            <a:pPr eaLnBrk="1" hangingPunct="1"/>
            <a:r>
              <a:rPr lang="en-US" altLang="zh-CN" dirty="0" smtClean="0">
                <a:latin typeface="Arial Narrow" pitchFamily="34" charset="0"/>
              </a:rPr>
              <a:t>Concepts for RM</a:t>
            </a:r>
          </a:p>
        </p:txBody>
      </p:sp>
      <p:sp>
        <p:nvSpPr>
          <p:cNvPr id="133123" name="Text Box 3"/>
          <p:cNvSpPr txBox="1">
            <a:spLocks noChangeArrowheads="1"/>
          </p:cNvSpPr>
          <p:nvPr/>
        </p:nvSpPr>
        <p:spPr bwMode="auto">
          <a:xfrm>
            <a:off x="539750" y="620713"/>
            <a:ext cx="8424863" cy="5558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spcBef>
                <a:spcPct val="20000"/>
              </a:spcBef>
              <a:buClr>
                <a:schemeClr val="tx2"/>
              </a:buClr>
              <a:buFont typeface="Wingdings" pitchFamily="2" charset="2"/>
              <a:buChar char="u"/>
            </a:pPr>
            <a:r>
              <a:rPr lang="en-US" altLang="zh-CN" b="1" dirty="0">
                <a:latin typeface="Arial Narrow" pitchFamily="34" charset="0"/>
              </a:rPr>
              <a:t>Relation (Table): a two-dimensional </a:t>
            </a:r>
            <a:r>
              <a:rPr lang="en-US" altLang="zh-CN" b="1" dirty="0" smtClean="0">
                <a:latin typeface="Arial Narrow" pitchFamily="34" charset="0"/>
              </a:rPr>
              <a:t>table </a:t>
            </a:r>
            <a:r>
              <a:rPr lang="en-US" altLang="zh-CN" b="1" dirty="0">
                <a:latin typeface="Arial Narrow" pitchFamily="34" charset="0"/>
              </a:rPr>
              <a:t>in the relational model.</a:t>
            </a:r>
          </a:p>
          <a:p>
            <a:pPr>
              <a:spcBef>
                <a:spcPct val="20000"/>
              </a:spcBef>
              <a:buClr>
                <a:schemeClr val="tx2"/>
              </a:buClr>
              <a:buFont typeface="Wingdings" pitchFamily="2" charset="2"/>
              <a:buChar char="u"/>
            </a:pPr>
            <a:r>
              <a:rPr lang="en-US" altLang="zh-CN" b="1" dirty="0">
                <a:solidFill>
                  <a:schemeClr val="hlink"/>
                </a:solidFill>
                <a:latin typeface="Arial Narrow" pitchFamily="34" charset="0"/>
              </a:rPr>
              <a:t>Attributes</a:t>
            </a:r>
            <a:r>
              <a:rPr lang="en-US" altLang="zh-CN" b="1" dirty="0">
                <a:latin typeface="Arial Narrow" pitchFamily="34" charset="0"/>
              </a:rPr>
              <a:t>: the top of a relation. </a:t>
            </a:r>
            <a:r>
              <a:rPr lang="en-US" altLang="zh-CN" b="1" dirty="0">
                <a:solidFill>
                  <a:srgbClr val="000000"/>
                </a:solidFill>
                <a:latin typeface="Arial Narrow" pitchFamily="34" charset="0"/>
              </a:rPr>
              <a:t>Each </a:t>
            </a:r>
            <a:r>
              <a:rPr lang="en-US" altLang="zh-CN" b="1" dirty="0">
                <a:solidFill>
                  <a:schemeClr val="hlink"/>
                </a:solidFill>
                <a:latin typeface="Arial Narrow" pitchFamily="34" charset="0"/>
              </a:rPr>
              <a:t>attribute</a:t>
            </a:r>
            <a:r>
              <a:rPr lang="en-US" altLang="zh-CN" b="1" dirty="0">
                <a:solidFill>
                  <a:srgbClr val="CC3300"/>
                </a:solidFill>
                <a:latin typeface="Arial Narrow" pitchFamily="34" charset="0"/>
              </a:rPr>
              <a:t> </a:t>
            </a:r>
            <a:r>
              <a:rPr lang="en-US" altLang="zh-CN" b="1" dirty="0">
                <a:solidFill>
                  <a:srgbClr val="000000"/>
                </a:solidFill>
                <a:latin typeface="Arial Narrow" pitchFamily="34" charset="0"/>
              </a:rPr>
              <a:t>of a relation has a name. </a:t>
            </a:r>
            <a:r>
              <a:rPr lang="en-US" altLang="zh-CN" b="1" dirty="0">
                <a:latin typeface="Arial Narrow" pitchFamily="34" charset="0"/>
              </a:rPr>
              <a:t>Attributes of a relation serve as names for the columns of the relation. </a:t>
            </a:r>
          </a:p>
          <a:p>
            <a:pPr>
              <a:spcBef>
                <a:spcPct val="20000"/>
              </a:spcBef>
              <a:buClr>
                <a:schemeClr val="tx2"/>
              </a:buClr>
              <a:buFont typeface="Wingdings" pitchFamily="2" charset="2"/>
              <a:buChar char="u"/>
            </a:pPr>
            <a:r>
              <a:rPr lang="en-US" altLang="zh-CN" b="1" dirty="0">
                <a:solidFill>
                  <a:schemeClr val="hlink"/>
                </a:solidFill>
                <a:latin typeface="Arial Narrow" pitchFamily="34" charset="0"/>
              </a:rPr>
              <a:t>Domain</a:t>
            </a:r>
            <a:r>
              <a:rPr lang="en-US" altLang="zh-CN" b="1" dirty="0">
                <a:latin typeface="Arial Narrow" pitchFamily="34" charset="0"/>
              </a:rPr>
              <a:t>: </a:t>
            </a:r>
            <a:r>
              <a:rPr lang="en-US" altLang="zh-CN" b="1" dirty="0">
                <a:solidFill>
                  <a:srgbClr val="000000"/>
                </a:solidFill>
                <a:latin typeface="Arial Narrow" pitchFamily="34" charset="0"/>
              </a:rPr>
              <a:t>The set of allowed values for each attribute is called the </a:t>
            </a:r>
            <a:r>
              <a:rPr lang="en-US" altLang="zh-CN" b="1" dirty="0">
                <a:solidFill>
                  <a:schemeClr val="hlink"/>
                </a:solidFill>
                <a:latin typeface="Arial Narrow" pitchFamily="34" charset="0"/>
              </a:rPr>
              <a:t>domain</a:t>
            </a:r>
            <a:r>
              <a:rPr lang="en-US" altLang="zh-CN" b="1" dirty="0">
                <a:solidFill>
                  <a:srgbClr val="000000"/>
                </a:solidFill>
                <a:latin typeface="Arial Narrow" pitchFamily="34" charset="0"/>
              </a:rPr>
              <a:t> of the attribute. </a:t>
            </a:r>
            <a:r>
              <a:rPr lang="en-US" altLang="zh-CN" b="1" dirty="0">
                <a:latin typeface="Arial Narrow" pitchFamily="34" charset="0"/>
              </a:rPr>
              <a:t>Domain can be specified by defining the data type or some constraints for an attribute.  </a:t>
            </a:r>
            <a:r>
              <a:rPr lang="en-US" altLang="zh-CN" b="1" dirty="0">
                <a:solidFill>
                  <a:srgbClr val="FF3399"/>
                </a:solidFill>
                <a:latin typeface="Arial Narrow" pitchFamily="34" charset="0"/>
              </a:rPr>
              <a:t>For example</a:t>
            </a:r>
            <a:r>
              <a:rPr lang="en-US" altLang="zh-CN" b="1" dirty="0">
                <a:latin typeface="Arial Narrow" pitchFamily="34" charset="0"/>
              </a:rPr>
              <a:t>, the domain for the </a:t>
            </a:r>
            <a:r>
              <a:rPr lang="en-US" altLang="zh-CN" b="1" i="1" dirty="0">
                <a:latin typeface="Times New Roman" pitchFamily="18" charset="0"/>
              </a:rPr>
              <a:t>age</a:t>
            </a:r>
            <a:r>
              <a:rPr lang="en-US" altLang="zh-CN" b="1" dirty="0">
                <a:latin typeface="Arial Narrow" pitchFamily="34" charset="0"/>
              </a:rPr>
              <a:t> of the “</a:t>
            </a:r>
            <a:r>
              <a:rPr lang="en-US" altLang="zh-CN" b="1" i="1" dirty="0">
                <a:latin typeface="Times New Roman" pitchFamily="18" charset="0"/>
              </a:rPr>
              <a:t>students</a:t>
            </a:r>
            <a:r>
              <a:rPr lang="en-US" altLang="zh-CN" b="1" dirty="0">
                <a:latin typeface="Arial Narrow" pitchFamily="34" charset="0"/>
              </a:rPr>
              <a:t>” relation is (14~40), and the domain for the </a:t>
            </a:r>
            <a:r>
              <a:rPr lang="en-US" altLang="zh-CN" b="1" i="1" dirty="0">
                <a:latin typeface="Times New Roman" pitchFamily="18" charset="0"/>
              </a:rPr>
              <a:t>gender</a:t>
            </a:r>
            <a:r>
              <a:rPr lang="en-US" altLang="zh-CN" b="1" dirty="0">
                <a:latin typeface="Arial Narrow" pitchFamily="34" charset="0"/>
              </a:rPr>
              <a:t> is (</a:t>
            </a:r>
            <a:r>
              <a:rPr lang="en-US" altLang="zh-CN" b="1" i="1" dirty="0">
                <a:latin typeface="Times New Roman" pitchFamily="18" charset="0"/>
              </a:rPr>
              <a:t>male</a:t>
            </a:r>
            <a:r>
              <a:rPr lang="en-US" altLang="zh-CN" b="1" dirty="0">
                <a:latin typeface="Arial Narrow" pitchFamily="34" charset="0"/>
              </a:rPr>
              <a:t>, </a:t>
            </a:r>
            <a:r>
              <a:rPr lang="en-US" altLang="zh-CN" b="1" i="1" dirty="0">
                <a:latin typeface="Times New Roman" pitchFamily="18" charset="0"/>
              </a:rPr>
              <a:t>female</a:t>
            </a:r>
            <a:r>
              <a:rPr lang="en-US" altLang="zh-CN" b="1" dirty="0">
                <a:latin typeface="Arial Narrow" pitchFamily="34" charset="0"/>
              </a:rPr>
              <a:t>). </a:t>
            </a:r>
          </a:p>
          <a:p>
            <a:pPr>
              <a:spcBef>
                <a:spcPct val="20000"/>
              </a:spcBef>
              <a:buClr>
                <a:schemeClr val="tx2"/>
              </a:buClr>
              <a:buFont typeface="Wingdings" pitchFamily="2" charset="2"/>
              <a:buChar char="u"/>
            </a:pPr>
            <a:r>
              <a:rPr lang="en-US" altLang="zh-CN" b="1" dirty="0">
                <a:solidFill>
                  <a:schemeClr val="hlink"/>
                </a:solidFill>
                <a:latin typeface="Arial Narrow" pitchFamily="34" charset="0"/>
              </a:rPr>
              <a:t>Tuple</a:t>
            </a:r>
            <a:r>
              <a:rPr lang="en-US" altLang="zh-CN" b="1" dirty="0">
                <a:latin typeface="Arial Narrow" pitchFamily="34" charset="0"/>
              </a:rPr>
              <a:t>: The rows of a relation, </a:t>
            </a:r>
            <a:r>
              <a:rPr lang="en-US" altLang="zh-CN" b="1" dirty="0">
                <a:solidFill>
                  <a:srgbClr val="FF3399"/>
                </a:solidFill>
                <a:latin typeface="Arial Narrow" pitchFamily="34" charset="0"/>
              </a:rPr>
              <a:t>other than</a:t>
            </a:r>
            <a:r>
              <a:rPr lang="en-US" altLang="zh-CN" b="1" dirty="0">
                <a:latin typeface="Arial Narrow" pitchFamily="34" charset="0"/>
              </a:rPr>
              <a:t> the header row containing the attributes are called </a:t>
            </a:r>
            <a:r>
              <a:rPr lang="en-US" altLang="zh-CN" b="1" dirty="0">
                <a:solidFill>
                  <a:schemeClr val="hlink"/>
                </a:solidFill>
                <a:latin typeface="Arial Narrow" pitchFamily="34" charset="0"/>
              </a:rPr>
              <a:t>tuples</a:t>
            </a:r>
            <a:r>
              <a:rPr lang="en-US" altLang="zh-CN" b="1" dirty="0">
                <a:latin typeface="Arial Narrow" pitchFamily="34" charset="0"/>
              </a:rPr>
              <a:t>.</a:t>
            </a:r>
          </a:p>
          <a:p>
            <a:pPr>
              <a:spcBef>
                <a:spcPct val="20000"/>
              </a:spcBef>
              <a:buClr>
                <a:schemeClr val="tx2"/>
              </a:buClr>
              <a:buFont typeface="Wingdings" pitchFamily="2" charset="2"/>
              <a:buChar char="u"/>
            </a:pPr>
            <a:r>
              <a:rPr lang="en-US" altLang="zh-CN" b="1" dirty="0">
                <a:solidFill>
                  <a:schemeClr val="hlink"/>
                </a:solidFill>
                <a:latin typeface="Arial Narrow" pitchFamily="34" charset="0"/>
              </a:rPr>
              <a:t>Key</a:t>
            </a:r>
            <a:r>
              <a:rPr lang="en-US" altLang="zh-CN" b="1" dirty="0">
                <a:latin typeface="Arial Narrow" pitchFamily="34" charset="0"/>
              </a:rPr>
              <a:t>: is a set </a:t>
            </a:r>
            <a:r>
              <a:rPr lang="en-US" altLang="zh-CN" b="1" i="1" dirty="0">
                <a:latin typeface="Times New Roman" pitchFamily="18" charset="0"/>
              </a:rPr>
              <a:t>K</a:t>
            </a:r>
            <a:r>
              <a:rPr lang="en-US" altLang="zh-CN" b="1" dirty="0">
                <a:latin typeface="Arial Narrow" pitchFamily="34" charset="0"/>
              </a:rPr>
              <a:t> of one or more attributes such that given any two distinct tuples </a:t>
            </a:r>
            <a:r>
              <a:rPr lang="en-US" altLang="zh-CN" b="1" i="1" dirty="0">
                <a:latin typeface="Times New Roman" pitchFamily="18" charset="0"/>
              </a:rPr>
              <a:t>T1</a:t>
            </a:r>
            <a:r>
              <a:rPr lang="en-US" altLang="zh-CN" b="1" dirty="0">
                <a:latin typeface="Arial Narrow" pitchFamily="34" charset="0"/>
              </a:rPr>
              <a:t> and </a:t>
            </a:r>
            <a:r>
              <a:rPr lang="en-US" altLang="zh-CN" b="1" i="1" dirty="0">
                <a:latin typeface="Times New Roman" pitchFamily="18" charset="0"/>
              </a:rPr>
              <a:t>T2</a:t>
            </a:r>
            <a:r>
              <a:rPr lang="en-US" altLang="zh-CN" b="1" dirty="0">
                <a:latin typeface="Arial Narrow" pitchFamily="34" charset="0"/>
              </a:rPr>
              <a:t> in the relation, </a:t>
            </a:r>
            <a:r>
              <a:rPr lang="en-US" altLang="zh-CN" b="1" i="1" dirty="0">
                <a:latin typeface="Times New Roman" pitchFamily="18" charset="0"/>
              </a:rPr>
              <a:t>T1</a:t>
            </a:r>
            <a:r>
              <a:rPr lang="en-US" altLang="zh-CN" b="1" dirty="0">
                <a:latin typeface="Arial Narrow" pitchFamily="34" charset="0"/>
              </a:rPr>
              <a:t> and </a:t>
            </a:r>
            <a:r>
              <a:rPr lang="en-US" altLang="zh-CN" b="1" i="1" dirty="0">
                <a:latin typeface="Times New Roman" pitchFamily="18" charset="0"/>
              </a:rPr>
              <a:t>T2</a:t>
            </a:r>
            <a:r>
              <a:rPr lang="en-US" altLang="zh-CN" b="1" dirty="0">
                <a:latin typeface="Arial Narrow" pitchFamily="34" charset="0"/>
              </a:rPr>
              <a:t> </a:t>
            </a:r>
            <a:r>
              <a:rPr lang="en-US" altLang="zh-CN" b="1" dirty="0">
                <a:solidFill>
                  <a:schemeClr val="hlink"/>
                </a:solidFill>
                <a:latin typeface="Arial Narrow" pitchFamily="34" charset="0"/>
              </a:rPr>
              <a:t>cannot</a:t>
            </a:r>
            <a:r>
              <a:rPr lang="en-US" altLang="zh-CN" b="1" dirty="0">
                <a:latin typeface="Arial Narrow" pitchFamily="34" charset="0"/>
              </a:rPr>
              <a:t> have identical values for each of the attributes in the key </a:t>
            </a:r>
            <a:r>
              <a:rPr lang="en-US" altLang="zh-CN" b="1" i="1" dirty="0">
                <a:latin typeface="Times New Roman" pitchFamily="18" charset="0"/>
              </a:rPr>
              <a:t>K</a:t>
            </a:r>
            <a:r>
              <a:rPr lang="en-US" altLang="zh-CN" b="1" dirty="0">
                <a:latin typeface="Arial Narrow" pitchFamily="34" charset="0"/>
              </a:rPr>
              <a:t>. </a:t>
            </a:r>
          </a:p>
        </p:txBody>
      </p:sp>
      <p:pic>
        <p:nvPicPr>
          <p:cNvPr id="133124"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animEffect transition="in" filter="blinds(horizontal)">
                                      <p:cBhvr>
                                        <p:cTn id="7" dur="500"/>
                                        <p:tgtEl>
                                          <p:spTgt spid="133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3123">
                                            <p:txEl>
                                              <p:pRg st="1" end="1"/>
                                            </p:txEl>
                                          </p:spTgt>
                                        </p:tgtEl>
                                        <p:attrNameLst>
                                          <p:attrName>style.visibility</p:attrName>
                                        </p:attrNameLst>
                                      </p:cBhvr>
                                      <p:to>
                                        <p:strVal val="visible"/>
                                      </p:to>
                                    </p:set>
                                    <p:animEffect transition="in" filter="blinds(horizontal)">
                                      <p:cBhvr>
                                        <p:cTn id="12" dur="500"/>
                                        <p:tgtEl>
                                          <p:spTgt spid="1331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3123">
                                            <p:txEl>
                                              <p:pRg st="2" end="2"/>
                                            </p:txEl>
                                          </p:spTgt>
                                        </p:tgtEl>
                                        <p:attrNameLst>
                                          <p:attrName>style.visibility</p:attrName>
                                        </p:attrNameLst>
                                      </p:cBhvr>
                                      <p:to>
                                        <p:strVal val="visible"/>
                                      </p:to>
                                    </p:set>
                                    <p:animEffect transition="in" filter="blinds(horizontal)">
                                      <p:cBhvr>
                                        <p:cTn id="17" dur="500"/>
                                        <p:tgtEl>
                                          <p:spTgt spid="1331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3123">
                                            <p:txEl>
                                              <p:pRg st="3" end="3"/>
                                            </p:txEl>
                                          </p:spTgt>
                                        </p:tgtEl>
                                        <p:attrNameLst>
                                          <p:attrName>style.visibility</p:attrName>
                                        </p:attrNameLst>
                                      </p:cBhvr>
                                      <p:to>
                                        <p:strVal val="visible"/>
                                      </p:to>
                                    </p:set>
                                    <p:animEffect transition="in" filter="blinds(horizontal)">
                                      <p:cBhvr>
                                        <p:cTn id="22" dur="500"/>
                                        <p:tgtEl>
                                          <p:spTgt spid="1331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3123">
                                            <p:txEl>
                                              <p:pRg st="4" end="4"/>
                                            </p:txEl>
                                          </p:spTgt>
                                        </p:tgtEl>
                                        <p:attrNameLst>
                                          <p:attrName>style.visibility</p:attrName>
                                        </p:attrNameLst>
                                      </p:cBhvr>
                                      <p:to>
                                        <p:strVal val="visible"/>
                                      </p:to>
                                    </p:set>
                                    <p:animEffect transition="in" filter="blinds(horizontal)">
                                      <p:cBhvr>
                                        <p:cTn id="27" dur="500"/>
                                        <p:tgtEl>
                                          <p:spTgt spid="133123">
                                            <p:txEl>
                                              <p:pRg st="4" end="4"/>
                                            </p:txEl>
                                          </p:spTgt>
                                        </p:tgtEl>
                                      </p:cBhvr>
                                    </p:animEffect>
                                  </p:childTnLst>
                                </p:cTn>
                              </p:par>
                            </p:childTnLst>
                          </p:cTn>
                        </p:par>
                        <p:par>
                          <p:cTn id="28" fill="hold" nodeType="afterGroup">
                            <p:stCondLst>
                              <p:cond delay="500"/>
                            </p:stCondLst>
                            <p:childTnLst>
                              <p:par>
                                <p:cTn id="29" presetID="1" presetClass="entr" presetSubtype="0" fill="hold" nodeType="afterEffect">
                                  <p:stCondLst>
                                    <p:cond delay="0"/>
                                  </p:stCondLst>
                                  <p:childTnLst>
                                    <p:set>
                                      <p:cBhvr>
                                        <p:cTn id="30" dur="1" fill="hold">
                                          <p:stCondLst>
                                            <p:cond delay="499"/>
                                          </p:stCondLst>
                                        </p:cTn>
                                        <p:tgtEl>
                                          <p:spTgt spid="133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14C4B284-116A-408B-91F2-292CEE38C795}" type="slidenum">
              <a:rPr kumimoji="0" lang="en-US" altLang="zh-CN" sz="1400" smtClean="0"/>
              <a:pPr eaLnBrk="1" hangingPunct="1"/>
              <a:t>46</a:t>
            </a:fld>
            <a:endParaRPr kumimoji="0" lang="en-US" altLang="zh-CN" sz="1400" smtClean="0"/>
          </a:p>
        </p:txBody>
      </p:sp>
      <p:sp>
        <p:nvSpPr>
          <p:cNvPr id="49155" name="Rectangle 2"/>
          <p:cNvSpPr>
            <a:spLocks noGrp="1" noChangeArrowheads="1"/>
          </p:cNvSpPr>
          <p:nvPr>
            <p:ph type="title"/>
          </p:nvPr>
        </p:nvSpPr>
        <p:spPr/>
        <p:txBody>
          <a:bodyPr/>
          <a:lstStyle/>
          <a:p>
            <a:pPr eaLnBrk="1" hangingPunct="1"/>
            <a:r>
              <a:rPr lang="en-US" altLang="zh-CN" dirty="0" smtClean="0">
                <a:latin typeface="Arial Narrow" pitchFamily="34" charset="0"/>
              </a:rPr>
              <a:t>Concepts for RM</a:t>
            </a:r>
          </a:p>
        </p:txBody>
      </p:sp>
      <p:sp>
        <p:nvSpPr>
          <p:cNvPr id="134147" name="Text Box 3"/>
          <p:cNvSpPr txBox="1">
            <a:spLocks noChangeArrowheads="1"/>
          </p:cNvSpPr>
          <p:nvPr/>
        </p:nvSpPr>
        <p:spPr bwMode="auto">
          <a:xfrm>
            <a:off x="684213" y="692150"/>
            <a:ext cx="8280400" cy="586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spcBef>
                <a:spcPct val="30000"/>
              </a:spcBef>
              <a:buClr>
                <a:schemeClr val="tx2"/>
              </a:buClr>
              <a:buSzPct val="90000"/>
              <a:buFont typeface="Monotype Sorts" pitchFamily="2" charset="2"/>
              <a:buChar char="n"/>
            </a:pPr>
            <a:r>
              <a:rPr lang="en-US" altLang="zh-CN" b="1" i="1">
                <a:solidFill>
                  <a:srgbClr val="000000"/>
                </a:solidFill>
                <a:latin typeface="Arial Narrow" pitchFamily="34" charset="0"/>
              </a:rPr>
              <a:t>A</a:t>
            </a:r>
            <a:r>
              <a:rPr lang="en-US" altLang="zh-CN" b="1" baseline="-25000">
                <a:solidFill>
                  <a:srgbClr val="000000"/>
                </a:solidFill>
                <a:latin typeface="Arial Narrow" pitchFamily="34" charset="0"/>
              </a:rPr>
              <a:t>1</a:t>
            </a:r>
            <a:r>
              <a:rPr lang="en-US" altLang="zh-CN" b="1">
                <a:solidFill>
                  <a:srgbClr val="000000"/>
                </a:solidFill>
                <a:latin typeface="Arial Narrow" pitchFamily="34" charset="0"/>
              </a:rPr>
              <a:t>, </a:t>
            </a:r>
            <a:r>
              <a:rPr lang="en-US" altLang="zh-CN" b="1" i="1">
                <a:solidFill>
                  <a:srgbClr val="000000"/>
                </a:solidFill>
                <a:latin typeface="Arial Narrow" pitchFamily="34" charset="0"/>
              </a:rPr>
              <a:t>A</a:t>
            </a:r>
            <a:r>
              <a:rPr lang="en-US" altLang="zh-CN" b="1" baseline="-25000">
                <a:solidFill>
                  <a:srgbClr val="000000"/>
                </a:solidFill>
                <a:latin typeface="Arial Narrow" pitchFamily="34" charset="0"/>
              </a:rPr>
              <a:t>2</a:t>
            </a:r>
            <a:r>
              <a:rPr lang="en-US" altLang="zh-CN" b="1">
                <a:solidFill>
                  <a:srgbClr val="000000"/>
                </a:solidFill>
                <a:latin typeface="Arial Narrow" pitchFamily="34" charset="0"/>
              </a:rPr>
              <a:t>, …, </a:t>
            </a:r>
            <a:r>
              <a:rPr lang="en-US" altLang="zh-CN" b="1" i="1">
                <a:solidFill>
                  <a:srgbClr val="000000"/>
                </a:solidFill>
                <a:latin typeface="Arial Narrow" pitchFamily="34" charset="0"/>
              </a:rPr>
              <a:t>A</a:t>
            </a:r>
            <a:r>
              <a:rPr lang="en-US" altLang="zh-CN" b="1" i="1" baseline="-25000">
                <a:solidFill>
                  <a:srgbClr val="000000"/>
                </a:solidFill>
                <a:latin typeface="Arial Narrow" pitchFamily="34" charset="0"/>
              </a:rPr>
              <a:t>n</a:t>
            </a:r>
            <a:r>
              <a:rPr lang="en-US" altLang="zh-CN" b="1" i="1">
                <a:solidFill>
                  <a:srgbClr val="000000"/>
                </a:solidFill>
                <a:latin typeface="Arial Narrow" pitchFamily="34" charset="0"/>
              </a:rPr>
              <a:t> </a:t>
            </a:r>
            <a:r>
              <a:rPr lang="en-US" altLang="zh-CN" b="1">
                <a:solidFill>
                  <a:srgbClr val="000000"/>
                </a:solidFill>
                <a:latin typeface="Arial Narrow" pitchFamily="34" charset="0"/>
              </a:rPr>
              <a:t>are attributes, then</a:t>
            </a:r>
            <a:r>
              <a:rPr lang="en-US" altLang="zh-CN" b="1" i="1">
                <a:solidFill>
                  <a:srgbClr val="000000"/>
                </a:solidFill>
                <a:latin typeface="Arial Narrow" pitchFamily="34" charset="0"/>
              </a:rPr>
              <a:t> R</a:t>
            </a:r>
            <a:r>
              <a:rPr lang="en-US" altLang="zh-CN" b="1">
                <a:solidFill>
                  <a:srgbClr val="000000"/>
                </a:solidFill>
                <a:latin typeface="Arial Narrow" pitchFamily="34" charset="0"/>
              </a:rPr>
              <a:t> = (</a:t>
            </a:r>
            <a:r>
              <a:rPr lang="en-US" altLang="zh-CN" b="1" i="1">
                <a:solidFill>
                  <a:srgbClr val="000000"/>
                </a:solidFill>
                <a:latin typeface="Arial Narrow" pitchFamily="34" charset="0"/>
              </a:rPr>
              <a:t>A</a:t>
            </a:r>
            <a:r>
              <a:rPr lang="en-US" altLang="zh-CN" b="1" baseline="-25000">
                <a:solidFill>
                  <a:srgbClr val="000000"/>
                </a:solidFill>
                <a:latin typeface="Arial Narrow" pitchFamily="34" charset="0"/>
              </a:rPr>
              <a:t>1</a:t>
            </a:r>
            <a:r>
              <a:rPr lang="en-US" altLang="zh-CN" b="1">
                <a:solidFill>
                  <a:srgbClr val="000000"/>
                </a:solidFill>
                <a:latin typeface="Arial Narrow" pitchFamily="34" charset="0"/>
              </a:rPr>
              <a:t>, </a:t>
            </a:r>
            <a:r>
              <a:rPr lang="en-US" altLang="zh-CN" b="1" i="1">
                <a:solidFill>
                  <a:srgbClr val="000000"/>
                </a:solidFill>
                <a:latin typeface="Arial Narrow" pitchFamily="34" charset="0"/>
              </a:rPr>
              <a:t>A</a:t>
            </a:r>
            <a:r>
              <a:rPr lang="en-US" altLang="zh-CN" b="1" baseline="-25000">
                <a:solidFill>
                  <a:srgbClr val="000000"/>
                </a:solidFill>
                <a:latin typeface="Arial Narrow" pitchFamily="34" charset="0"/>
              </a:rPr>
              <a:t>2</a:t>
            </a:r>
            <a:r>
              <a:rPr lang="en-US" altLang="zh-CN" b="1">
                <a:solidFill>
                  <a:srgbClr val="000000"/>
                </a:solidFill>
                <a:latin typeface="Arial Narrow" pitchFamily="34" charset="0"/>
              </a:rPr>
              <a:t>, …, </a:t>
            </a:r>
            <a:r>
              <a:rPr lang="en-US" altLang="zh-CN" b="1" i="1">
                <a:solidFill>
                  <a:srgbClr val="000000"/>
                </a:solidFill>
                <a:latin typeface="Arial Narrow" pitchFamily="34" charset="0"/>
              </a:rPr>
              <a:t>A</a:t>
            </a:r>
            <a:r>
              <a:rPr lang="en-US" altLang="zh-CN" b="1" i="1" baseline="-25000">
                <a:solidFill>
                  <a:srgbClr val="000000"/>
                </a:solidFill>
                <a:latin typeface="Arial Narrow" pitchFamily="34" charset="0"/>
              </a:rPr>
              <a:t>n</a:t>
            </a:r>
            <a:r>
              <a:rPr lang="en-US" altLang="zh-CN" b="1">
                <a:solidFill>
                  <a:srgbClr val="000000"/>
                </a:solidFill>
                <a:latin typeface="Arial Narrow" pitchFamily="34" charset="0"/>
              </a:rPr>
              <a:t> ) is a </a:t>
            </a:r>
            <a:r>
              <a:rPr lang="en-US" altLang="zh-CN" b="1">
                <a:solidFill>
                  <a:schemeClr val="hlink"/>
                </a:solidFill>
                <a:latin typeface="Arial Narrow" pitchFamily="34" charset="0"/>
              </a:rPr>
              <a:t>relation schema</a:t>
            </a:r>
            <a:r>
              <a:rPr lang="en-US" altLang="zh-CN" b="1">
                <a:latin typeface="Arial Narrow" pitchFamily="34" charset="0"/>
              </a:rPr>
              <a:t>.</a:t>
            </a:r>
          </a:p>
          <a:p>
            <a:pPr>
              <a:spcBef>
                <a:spcPct val="30000"/>
              </a:spcBef>
              <a:buClr>
                <a:schemeClr val="tx2"/>
              </a:buClr>
              <a:buSzPct val="90000"/>
              <a:buFont typeface="Monotype Sorts" pitchFamily="2" charset="2"/>
              <a:buNone/>
            </a:pPr>
            <a:r>
              <a:rPr lang="en-US" altLang="zh-CN" b="1">
                <a:solidFill>
                  <a:srgbClr val="000000"/>
                </a:solidFill>
                <a:latin typeface="Arial Narrow" pitchFamily="34" charset="0"/>
              </a:rPr>
              <a:t>E.g.   </a:t>
            </a:r>
            <a:r>
              <a:rPr lang="en-US" altLang="zh-CN" b="1" i="1">
                <a:solidFill>
                  <a:srgbClr val="000000"/>
                </a:solidFill>
                <a:latin typeface="Times New Roman" pitchFamily="18" charset="0"/>
              </a:rPr>
              <a:t>Customer-schema =</a:t>
            </a:r>
            <a:br>
              <a:rPr lang="en-US" altLang="zh-CN" b="1" i="1">
                <a:solidFill>
                  <a:srgbClr val="000000"/>
                </a:solidFill>
                <a:latin typeface="Times New Roman" pitchFamily="18" charset="0"/>
              </a:rPr>
            </a:br>
            <a:r>
              <a:rPr lang="en-US" altLang="zh-CN" b="1" i="1">
                <a:solidFill>
                  <a:srgbClr val="000000"/>
                </a:solidFill>
                <a:latin typeface="Times New Roman" pitchFamily="18" charset="0"/>
              </a:rPr>
              <a:t>                     (customer-name, customer-street, customer-city)</a:t>
            </a:r>
          </a:p>
          <a:p>
            <a:pPr>
              <a:spcBef>
                <a:spcPct val="30000"/>
              </a:spcBef>
              <a:buClr>
                <a:schemeClr val="tx2"/>
              </a:buClr>
              <a:buSzPct val="90000"/>
              <a:buFont typeface="Monotype Sorts" pitchFamily="2" charset="2"/>
              <a:buChar char="n"/>
            </a:pPr>
            <a:r>
              <a:rPr lang="en-US" altLang="zh-CN" b="1" i="1">
                <a:solidFill>
                  <a:srgbClr val="000000"/>
                </a:solidFill>
                <a:latin typeface="Arial Narrow" pitchFamily="34" charset="0"/>
              </a:rPr>
              <a:t>r</a:t>
            </a:r>
            <a:r>
              <a:rPr lang="en-US" altLang="zh-CN" b="1">
                <a:solidFill>
                  <a:srgbClr val="000000"/>
                </a:solidFill>
                <a:latin typeface="Arial Narrow" pitchFamily="34" charset="0"/>
              </a:rPr>
              <a:t>(</a:t>
            </a:r>
            <a:r>
              <a:rPr lang="en-US" altLang="zh-CN" b="1" i="1">
                <a:solidFill>
                  <a:srgbClr val="000000"/>
                </a:solidFill>
                <a:latin typeface="Arial Narrow" pitchFamily="34" charset="0"/>
              </a:rPr>
              <a:t>R</a:t>
            </a:r>
            <a:r>
              <a:rPr lang="en-US" altLang="zh-CN" b="1">
                <a:solidFill>
                  <a:srgbClr val="000000"/>
                </a:solidFill>
                <a:latin typeface="Arial Narrow" pitchFamily="34" charset="0"/>
              </a:rPr>
              <a:t>) is a </a:t>
            </a:r>
            <a:r>
              <a:rPr lang="en-US" altLang="zh-CN" b="1" i="1">
                <a:solidFill>
                  <a:schemeClr val="hlink"/>
                </a:solidFill>
                <a:latin typeface="Arial Narrow" pitchFamily="34" charset="0"/>
              </a:rPr>
              <a:t>relation</a:t>
            </a:r>
            <a:r>
              <a:rPr lang="en-US" altLang="zh-CN" b="1">
                <a:solidFill>
                  <a:srgbClr val="000000"/>
                </a:solidFill>
                <a:latin typeface="Arial Narrow" pitchFamily="34" charset="0"/>
              </a:rPr>
              <a:t> on the relation schema</a:t>
            </a:r>
            <a:r>
              <a:rPr lang="en-US" altLang="zh-CN" b="1" i="1">
                <a:solidFill>
                  <a:srgbClr val="000000"/>
                </a:solidFill>
                <a:latin typeface="Arial Narrow" pitchFamily="34" charset="0"/>
              </a:rPr>
              <a:t> </a:t>
            </a:r>
            <a:r>
              <a:rPr lang="en-US" altLang="zh-CN" b="1" i="1">
                <a:solidFill>
                  <a:srgbClr val="000000"/>
                </a:solidFill>
                <a:latin typeface="Times New Roman" pitchFamily="18" charset="0"/>
              </a:rPr>
              <a:t>R</a:t>
            </a:r>
            <a:r>
              <a:rPr lang="en-US" altLang="zh-CN" b="1" i="1">
                <a:solidFill>
                  <a:srgbClr val="000000"/>
                </a:solidFill>
                <a:latin typeface="Arial Narrow" pitchFamily="34" charset="0"/>
              </a:rPr>
              <a:t>.</a:t>
            </a:r>
            <a:endParaRPr lang="en-US" altLang="zh-CN" b="1">
              <a:solidFill>
                <a:srgbClr val="000000"/>
              </a:solidFill>
              <a:latin typeface="Arial Narrow" pitchFamily="34" charset="0"/>
            </a:endParaRPr>
          </a:p>
          <a:p>
            <a:pPr>
              <a:spcBef>
                <a:spcPct val="30000"/>
              </a:spcBef>
              <a:buClr>
                <a:schemeClr val="tx2"/>
              </a:buClr>
              <a:buSzPct val="90000"/>
              <a:buFont typeface="Monotype Sorts" pitchFamily="2" charset="2"/>
              <a:buNone/>
            </a:pPr>
            <a:r>
              <a:rPr lang="en-US" altLang="zh-CN" b="1">
                <a:solidFill>
                  <a:srgbClr val="000000"/>
                </a:solidFill>
                <a:latin typeface="Arial Narrow" pitchFamily="34" charset="0"/>
              </a:rPr>
              <a:t>E.g. </a:t>
            </a:r>
            <a:r>
              <a:rPr lang="en-US" altLang="zh-CN" b="1" i="1">
                <a:solidFill>
                  <a:srgbClr val="000000"/>
                </a:solidFill>
                <a:latin typeface="Times New Roman" pitchFamily="18" charset="0"/>
              </a:rPr>
              <a:t>customer (Customer-schema)</a:t>
            </a:r>
          </a:p>
          <a:p>
            <a:pPr>
              <a:spcBef>
                <a:spcPct val="30000"/>
              </a:spcBef>
              <a:buClr>
                <a:schemeClr val="tx2"/>
              </a:buClr>
              <a:buSzPct val="90000"/>
              <a:buFont typeface="Monotype Sorts" pitchFamily="2" charset="2"/>
              <a:buChar char="n"/>
            </a:pPr>
            <a:r>
              <a:rPr lang="en-US" altLang="zh-CN" b="1">
                <a:solidFill>
                  <a:srgbClr val="000000"/>
                </a:solidFill>
                <a:latin typeface="Arial Narrow" pitchFamily="34" charset="0"/>
              </a:rPr>
              <a:t>We underline the attributes of the </a:t>
            </a:r>
            <a:r>
              <a:rPr lang="en-US" altLang="zh-CN" b="1">
                <a:solidFill>
                  <a:schemeClr val="hlink"/>
                </a:solidFill>
                <a:latin typeface="Arial Narrow" pitchFamily="34" charset="0"/>
              </a:rPr>
              <a:t>key</a:t>
            </a:r>
            <a:r>
              <a:rPr lang="en-US" altLang="zh-CN" b="1">
                <a:solidFill>
                  <a:srgbClr val="000000"/>
                </a:solidFill>
                <a:latin typeface="Arial Narrow" pitchFamily="34" charset="0"/>
              </a:rPr>
              <a:t> when displaying its relation schema.</a:t>
            </a:r>
          </a:p>
          <a:p>
            <a:pPr eaLnBrk="1" hangingPunct="1"/>
            <a:r>
              <a:rPr lang="en-US" altLang="zh-CN" b="1">
                <a:solidFill>
                  <a:srgbClr val="FF3399"/>
                </a:solidFill>
                <a:latin typeface="Arial Narrow" pitchFamily="34" charset="0"/>
              </a:rPr>
              <a:t>E.g.</a:t>
            </a:r>
            <a:r>
              <a:rPr lang="en-US" altLang="zh-CN" b="1">
                <a:solidFill>
                  <a:srgbClr val="000000"/>
                </a:solidFill>
                <a:latin typeface="Arial Narrow" pitchFamily="34" charset="0"/>
              </a:rPr>
              <a:t> </a:t>
            </a:r>
            <a:r>
              <a:rPr lang="en-US" altLang="zh-CN" b="1" i="1">
                <a:solidFill>
                  <a:srgbClr val="000000"/>
                </a:solidFill>
                <a:latin typeface="Times New Roman" pitchFamily="18" charset="0"/>
              </a:rPr>
              <a:t>RelationName</a:t>
            </a:r>
            <a:r>
              <a:rPr lang="en-US" altLang="zh-CN" b="1" i="1">
                <a:latin typeface="Times New Roman" pitchFamily="18" charset="0"/>
              </a:rPr>
              <a:t>(</a:t>
            </a:r>
            <a:r>
              <a:rPr lang="en-US" altLang="zh-CN" b="1" i="1" u="sng">
                <a:latin typeface="Times New Roman" pitchFamily="18" charset="0"/>
              </a:rPr>
              <a:t>attribute-1</a:t>
            </a:r>
            <a:r>
              <a:rPr lang="en-US" altLang="zh-CN" b="1" i="1">
                <a:latin typeface="Times New Roman" pitchFamily="18" charset="0"/>
              </a:rPr>
              <a:t>, </a:t>
            </a:r>
            <a:r>
              <a:rPr lang="en-US" altLang="zh-CN" b="1" i="1" u="sng">
                <a:latin typeface="Times New Roman" pitchFamily="18" charset="0"/>
              </a:rPr>
              <a:t>attribute-2</a:t>
            </a:r>
            <a:r>
              <a:rPr lang="en-US" altLang="zh-CN" b="1" i="1">
                <a:latin typeface="Times New Roman" pitchFamily="18" charset="0"/>
              </a:rPr>
              <a:t>, … , </a:t>
            </a:r>
            <a:r>
              <a:rPr lang="zh-CN" altLang="zh-CN" b="1" i="1">
                <a:latin typeface="Times New Roman" pitchFamily="18" charset="0"/>
              </a:rPr>
              <a:t>attribute</a:t>
            </a:r>
            <a:r>
              <a:rPr lang="en-US" altLang="zh-CN" b="1" i="1">
                <a:latin typeface="Times New Roman" pitchFamily="18" charset="0"/>
              </a:rPr>
              <a:t>-n)</a:t>
            </a:r>
          </a:p>
          <a:p>
            <a:pPr eaLnBrk="1" hangingPunct="1"/>
            <a:r>
              <a:rPr lang="en-US" altLang="zh-CN" b="1">
                <a:latin typeface="Arial Narrow" pitchFamily="34" charset="0"/>
              </a:rPr>
              <a:t>where the set of the two underlined attributes is the key of this relation. </a:t>
            </a:r>
          </a:p>
          <a:p>
            <a:pPr>
              <a:spcBef>
                <a:spcPct val="30000"/>
              </a:spcBef>
              <a:buClr>
                <a:schemeClr val="tx2"/>
              </a:buClr>
              <a:buSzPct val="90000"/>
              <a:buFont typeface="Monotype Sorts" pitchFamily="2" charset="2"/>
              <a:buChar char="n"/>
            </a:pPr>
            <a:r>
              <a:rPr lang="en-US" altLang="zh-CN" b="1">
                <a:solidFill>
                  <a:srgbClr val="000000"/>
                </a:solidFill>
                <a:latin typeface="Arial Narrow" pitchFamily="34" charset="0"/>
              </a:rPr>
              <a:t>When designing a relational model, relation schema is given.</a:t>
            </a:r>
          </a:p>
          <a:p>
            <a:pPr>
              <a:spcBef>
                <a:spcPct val="30000"/>
              </a:spcBef>
              <a:buClr>
                <a:schemeClr val="tx2"/>
              </a:buClr>
              <a:buSzPct val="90000"/>
              <a:buFont typeface="Monotype Sorts" pitchFamily="2" charset="2"/>
              <a:buChar char="n"/>
            </a:pPr>
            <a:r>
              <a:rPr lang="en-US" altLang="zh-CN" b="1">
                <a:solidFill>
                  <a:srgbClr val="000000"/>
                </a:solidFill>
                <a:latin typeface="Arial Narrow" pitchFamily="34" charset="0"/>
              </a:rPr>
              <a:t>The current values (</a:t>
            </a:r>
            <a:r>
              <a:rPr lang="en-US" altLang="zh-CN" b="1">
                <a:solidFill>
                  <a:schemeClr val="hlink"/>
                </a:solidFill>
                <a:latin typeface="Arial Narrow" pitchFamily="34" charset="0"/>
              </a:rPr>
              <a:t>relation instance</a:t>
            </a:r>
            <a:r>
              <a:rPr lang="en-US" altLang="zh-CN" b="1">
                <a:solidFill>
                  <a:srgbClr val="000000"/>
                </a:solidFill>
                <a:latin typeface="Arial Narrow" pitchFamily="34" charset="0"/>
              </a:rPr>
              <a:t>) of a relation are specified by a table.</a:t>
            </a:r>
          </a:p>
        </p:txBody>
      </p:sp>
      <p:pic>
        <p:nvPicPr>
          <p:cNvPr id="134148"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animEffect transition="in" filter="blinds(horizontal)">
                                      <p:cBhvr>
                                        <p:cTn id="7" dur="500"/>
                                        <p:tgtEl>
                                          <p:spTgt spid="134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4147">
                                            <p:txEl>
                                              <p:pRg st="1" end="1"/>
                                            </p:txEl>
                                          </p:spTgt>
                                        </p:tgtEl>
                                        <p:attrNameLst>
                                          <p:attrName>style.visibility</p:attrName>
                                        </p:attrNameLst>
                                      </p:cBhvr>
                                      <p:to>
                                        <p:strVal val="visible"/>
                                      </p:to>
                                    </p:set>
                                    <p:animEffect transition="in" filter="blinds(horizontal)">
                                      <p:cBhvr>
                                        <p:cTn id="12" dur="500"/>
                                        <p:tgtEl>
                                          <p:spTgt spid="1341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4147">
                                            <p:txEl>
                                              <p:pRg st="2" end="2"/>
                                            </p:txEl>
                                          </p:spTgt>
                                        </p:tgtEl>
                                        <p:attrNameLst>
                                          <p:attrName>style.visibility</p:attrName>
                                        </p:attrNameLst>
                                      </p:cBhvr>
                                      <p:to>
                                        <p:strVal val="visible"/>
                                      </p:to>
                                    </p:set>
                                    <p:animEffect transition="in" filter="blinds(horizontal)">
                                      <p:cBhvr>
                                        <p:cTn id="17" dur="500"/>
                                        <p:tgtEl>
                                          <p:spTgt spid="1341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4147">
                                            <p:txEl>
                                              <p:pRg st="3" end="3"/>
                                            </p:txEl>
                                          </p:spTgt>
                                        </p:tgtEl>
                                        <p:attrNameLst>
                                          <p:attrName>style.visibility</p:attrName>
                                        </p:attrNameLst>
                                      </p:cBhvr>
                                      <p:to>
                                        <p:strVal val="visible"/>
                                      </p:to>
                                    </p:set>
                                    <p:animEffect transition="in" filter="blinds(horizontal)">
                                      <p:cBhvr>
                                        <p:cTn id="22" dur="500"/>
                                        <p:tgtEl>
                                          <p:spTgt spid="1341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4147">
                                            <p:txEl>
                                              <p:pRg st="4" end="4"/>
                                            </p:txEl>
                                          </p:spTgt>
                                        </p:tgtEl>
                                        <p:attrNameLst>
                                          <p:attrName>style.visibility</p:attrName>
                                        </p:attrNameLst>
                                      </p:cBhvr>
                                      <p:to>
                                        <p:strVal val="visible"/>
                                      </p:to>
                                    </p:set>
                                    <p:animEffect transition="in" filter="blinds(horizontal)">
                                      <p:cBhvr>
                                        <p:cTn id="27" dur="500"/>
                                        <p:tgtEl>
                                          <p:spTgt spid="13414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4147">
                                            <p:txEl>
                                              <p:pRg st="5" end="5"/>
                                            </p:txEl>
                                          </p:spTgt>
                                        </p:tgtEl>
                                        <p:attrNameLst>
                                          <p:attrName>style.visibility</p:attrName>
                                        </p:attrNameLst>
                                      </p:cBhvr>
                                      <p:to>
                                        <p:strVal val="visible"/>
                                      </p:to>
                                    </p:set>
                                    <p:animEffect transition="in" filter="blinds(horizontal)">
                                      <p:cBhvr>
                                        <p:cTn id="32" dur="500"/>
                                        <p:tgtEl>
                                          <p:spTgt spid="13414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4147">
                                            <p:txEl>
                                              <p:pRg st="6" end="6"/>
                                            </p:txEl>
                                          </p:spTgt>
                                        </p:tgtEl>
                                        <p:attrNameLst>
                                          <p:attrName>style.visibility</p:attrName>
                                        </p:attrNameLst>
                                      </p:cBhvr>
                                      <p:to>
                                        <p:strVal val="visible"/>
                                      </p:to>
                                    </p:set>
                                    <p:animEffect transition="in" filter="blinds(horizontal)">
                                      <p:cBhvr>
                                        <p:cTn id="37" dur="500"/>
                                        <p:tgtEl>
                                          <p:spTgt spid="13414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4147">
                                            <p:txEl>
                                              <p:pRg st="7" end="7"/>
                                            </p:txEl>
                                          </p:spTgt>
                                        </p:tgtEl>
                                        <p:attrNameLst>
                                          <p:attrName>style.visibility</p:attrName>
                                        </p:attrNameLst>
                                      </p:cBhvr>
                                      <p:to>
                                        <p:strVal val="visible"/>
                                      </p:to>
                                    </p:set>
                                    <p:animEffect transition="in" filter="blinds(horizontal)">
                                      <p:cBhvr>
                                        <p:cTn id="42" dur="500"/>
                                        <p:tgtEl>
                                          <p:spTgt spid="13414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4147">
                                            <p:txEl>
                                              <p:pRg st="8" end="8"/>
                                            </p:txEl>
                                          </p:spTgt>
                                        </p:tgtEl>
                                        <p:attrNameLst>
                                          <p:attrName>style.visibility</p:attrName>
                                        </p:attrNameLst>
                                      </p:cBhvr>
                                      <p:to>
                                        <p:strVal val="visible"/>
                                      </p:to>
                                    </p:set>
                                    <p:animEffect transition="in" filter="blinds(horizontal)">
                                      <p:cBhvr>
                                        <p:cTn id="47" dur="500"/>
                                        <p:tgtEl>
                                          <p:spTgt spid="134147">
                                            <p:txEl>
                                              <p:pRg st="8" end="8"/>
                                            </p:txEl>
                                          </p:spTgt>
                                        </p:tgtEl>
                                      </p:cBhvr>
                                    </p:animEffect>
                                  </p:childTnLst>
                                </p:cTn>
                              </p:par>
                            </p:childTnLst>
                          </p:cTn>
                        </p:par>
                        <p:par>
                          <p:cTn id="48" fill="hold" nodeType="afterGroup">
                            <p:stCondLst>
                              <p:cond delay="500"/>
                            </p:stCondLst>
                            <p:childTnLst>
                              <p:par>
                                <p:cTn id="49" presetID="1" presetClass="entr" presetSubtype="0" fill="hold" nodeType="afterEffect">
                                  <p:stCondLst>
                                    <p:cond delay="0"/>
                                  </p:stCondLst>
                                  <p:childTnLst>
                                    <p:set>
                                      <p:cBhvr>
                                        <p:cTn id="50" dur="1" fill="hold">
                                          <p:stCondLst>
                                            <p:cond delay="499"/>
                                          </p:stCondLst>
                                        </p:cTn>
                                        <p:tgtEl>
                                          <p:spTgt spid="134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F6F40994-DE2B-448E-BF28-D1B2B54DCC8D}" type="slidenum">
              <a:rPr kumimoji="0" lang="en-US" altLang="zh-CN" sz="1400" smtClean="0"/>
              <a:pPr eaLnBrk="1" hangingPunct="1"/>
              <a:t>47</a:t>
            </a:fld>
            <a:endParaRPr kumimoji="0" lang="en-US" altLang="zh-CN" sz="1400" smtClean="0"/>
          </a:p>
        </p:txBody>
      </p:sp>
      <p:sp>
        <p:nvSpPr>
          <p:cNvPr id="50179" name="Rectangle 2"/>
          <p:cNvSpPr>
            <a:spLocks noGrp="1" noChangeArrowheads="1"/>
          </p:cNvSpPr>
          <p:nvPr>
            <p:ph type="title"/>
          </p:nvPr>
        </p:nvSpPr>
        <p:spPr/>
        <p:txBody>
          <a:bodyPr/>
          <a:lstStyle/>
          <a:p>
            <a:pPr eaLnBrk="1" hangingPunct="1"/>
            <a:r>
              <a:rPr lang="en-US" altLang="zh-CN" dirty="0" smtClean="0">
                <a:latin typeface="Arial Narrow" pitchFamily="34" charset="0"/>
              </a:rPr>
              <a:t>Relation-Example</a:t>
            </a:r>
          </a:p>
        </p:txBody>
      </p:sp>
      <p:graphicFrame>
        <p:nvGraphicFramePr>
          <p:cNvPr id="20510" name="Group 30"/>
          <p:cNvGraphicFramePr>
            <a:graphicFrameLocks noGrp="1"/>
          </p:cNvGraphicFramePr>
          <p:nvPr/>
        </p:nvGraphicFramePr>
        <p:xfrm>
          <a:off x="990600" y="2438400"/>
          <a:ext cx="6096000" cy="1905000"/>
        </p:xfrm>
        <a:graphic>
          <a:graphicData uri="http://schemas.openxmlformats.org/drawingml/2006/table">
            <a:tbl>
              <a:tblPr/>
              <a:tblGrid>
                <a:gridCol w="24384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StudentNum</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name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gender</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age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47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197184013</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197184022</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100184013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Zidane</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Sophia</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Henry</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Male</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Female</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Male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24</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25</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27</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0501" name="Oval 21"/>
          <p:cNvSpPr>
            <a:spLocks noChangeArrowheads="1"/>
          </p:cNvSpPr>
          <p:nvPr/>
        </p:nvSpPr>
        <p:spPr bwMode="auto">
          <a:xfrm>
            <a:off x="533400" y="2286000"/>
            <a:ext cx="6934200" cy="609600"/>
          </a:xfrm>
          <a:prstGeom prst="ellipse">
            <a:avLst/>
          </a:pr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sp>
        <p:nvSpPr>
          <p:cNvPr id="20502" name="AutoShape 22"/>
          <p:cNvSpPr>
            <a:spLocks noChangeArrowheads="1"/>
          </p:cNvSpPr>
          <p:nvPr/>
        </p:nvSpPr>
        <p:spPr bwMode="auto">
          <a:xfrm flipH="1">
            <a:off x="6516688" y="1268413"/>
            <a:ext cx="2233612" cy="1149350"/>
          </a:xfrm>
          <a:prstGeom prst="cloudCallout">
            <a:avLst>
              <a:gd name="adj1" fmla="val 43528"/>
              <a:gd name="adj2" fmla="val 69889"/>
            </a:avLst>
          </a:prstGeom>
          <a:gradFill rotWithShape="0">
            <a:gsLst>
              <a:gs pos="0">
                <a:schemeClr val="bg1"/>
              </a:gs>
              <a:gs pos="100000">
                <a:schemeClr val="accent1"/>
              </a:gs>
            </a:gsLst>
            <a:path path="rect">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50000"/>
              </a:spcBef>
            </a:pPr>
            <a:r>
              <a:rPr lang="en-US" altLang="zh-CN" b="1" dirty="0">
                <a:latin typeface="Arial Narrow" pitchFamily="34" charset="0"/>
              </a:rPr>
              <a:t>attributes </a:t>
            </a:r>
            <a:r>
              <a:rPr kumimoji="0" lang="en-US" altLang="zh-CN" dirty="0">
                <a:latin typeface="Arial Narrow" pitchFamily="34" charset="0"/>
              </a:rPr>
              <a:t>(or columns)</a:t>
            </a:r>
          </a:p>
        </p:txBody>
      </p:sp>
      <p:sp>
        <p:nvSpPr>
          <p:cNvPr id="20503" name="Oval 23"/>
          <p:cNvSpPr>
            <a:spLocks noChangeArrowheads="1"/>
          </p:cNvSpPr>
          <p:nvPr/>
        </p:nvSpPr>
        <p:spPr bwMode="auto">
          <a:xfrm>
            <a:off x="762000" y="3789363"/>
            <a:ext cx="6934200" cy="304800"/>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sp>
        <p:nvSpPr>
          <p:cNvPr id="20504" name="AutoShape 24"/>
          <p:cNvSpPr>
            <a:spLocks noChangeArrowheads="1"/>
          </p:cNvSpPr>
          <p:nvPr/>
        </p:nvSpPr>
        <p:spPr bwMode="auto">
          <a:xfrm flipH="1">
            <a:off x="7308850" y="4149725"/>
            <a:ext cx="1574800" cy="822325"/>
          </a:xfrm>
          <a:prstGeom prst="cloudCallout">
            <a:avLst>
              <a:gd name="adj1" fmla="val 89412"/>
              <a:gd name="adj2" fmla="val -74134"/>
            </a:avLst>
          </a:prstGeom>
          <a:gradFill rotWithShape="0">
            <a:gsLst>
              <a:gs pos="0">
                <a:schemeClr val="bg1"/>
              </a:gs>
              <a:gs pos="100000">
                <a:schemeClr val="accent2"/>
              </a:gs>
            </a:gsLst>
            <a:path path="rect">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eaLnBrk="0" hangingPunct="0"/>
            <a:r>
              <a:rPr kumimoji="0" lang="en-US" altLang="zh-CN" b="1" dirty="0">
                <a:solidFill>
                  <a:srgbClr val="000000"/>
                </a:solidFill>
                <a:latin typeface="Arial Narrow" pitchFamily="34" charset="0"/>
              </a:rPr>
              <a:t>tuples</a:t>
            </a:r>
          </a:p>
          <a:p>
            <a:pPr algn="ctr" eaLnBrk="0" hangingPunct="0"/>
            <a:r>
              <a:rPr kumimoji="0" lang="en-US" altLang="zh-CN" dirty="0">
                <a:solidFill>
                  <a:srgbClr val="000000"/>
                </a:solidFill>
                <a:latin typeface="Arial Narrow" pitchFamily="34" charset="0"/>
              </a:rPr>
              <a:t>(or rows)</a:t>
            </a:r>
          </a:p>
        </p:txBody>
      </p:sp>
      <p:sp>
        <p:nvSpPr>
          <p:cNvPr id="20505" name="AutoShape 25"/>
          <p:cNvSpPr>
            <a:spLocks noChangeArrowheads="1"/>
          </p:cNvSpPr>
          <p:nvPr/>
        </p:nvSpPr>
        <p:spPr bwMode="auto">
          <a:xfrm flipH="1">
            <a:off x="2819400" y="1524000"/>
            <a:ext cx="1143000" cy="533400"/>
          </a:xfrm>
          <a:prstGeom prst="cloudCallout">
            <a:avLst>
              <a:gd name="adj1" fmla="val 67917"/>
              <a:gd name="adj2" fmla="val 165472"/>
            </a:avLst>
          </a:prstGeom>
          <a:gradFill rotWithShape="0">
            <a:gsLst>
              <a:gs pos="0">
                <a:schemeClr val="bg1"/>
              </a:gs>
              <a:gs pos="100000">
                <a:schemeClr val="accent2"/>
              </a:gs>
            </a:gsLst>
            <a:path path="rect">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50000"/>
              </a:spcBef>
            </a:pPr>
            <a:r>
              <a:rPr lang="en-US" altLang="zh-CN" sz="2800" b="1" dirty="0">
                <a:latin typeface="Times New Roman" pitchFamily="18" charset="0"/>
              </a:rPr>
              <a:t>Key</a:t>
            </a:r>
          </a:p>
        </p:txBody>
      </p:sp>
      <p:pic>
        <p:nvPicPr>
          <p:cNvPr id="20507" name="Picture 27"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203" name="Text Box 28"/>
          <p:cNvSpPr txBox="1">
            <a:spLocks noChangeArrowheads="1"/>
          </p:cNvSpPr>
          <p:nvPr/>
        </p:nvSpPr>
        <p:spPr bwMode="auto">
          <a:xfrm>
            <a:off x="611188" y="836613"/>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Arial Narrow" pitchFamily="34" charset="0"/>
              </a:rPr>
              <a:t>The following relation keeps the basic information of the students.</a:t>
            </a:r>
          </a:p>
        </p:txBody>
      </p:sp>
      <p:sp>
        <p:nvSpPr>
          <p:cNvPr id="20509" name="Text Box 29"/>
          <p:cNvSpPr txBox="1">
            <a:spLocks noChangeArrowheads="1"/>
          </p:cNvSpPr>
          <p:nvPr/>
        </p:nvSpPr>
        <p:spPr bwMode="auto">
          <a:xfrm>
            <a:off x="914400" y="4481513"/>
            <a:ext cx="7402513"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Arial Narrow" pitchFamily="34" charset="0"/>
              </a:rPr>
              <a:t>Relation Schema:</a:t>
            </a:r>
          </a:p>
          <a:p>
            <a:pPr eaLnBrk="1" hangingPunct="1">
              <a:spcBef>
                <a:spcPct val="50000"/>
              </a:spcBef>
            </a:pPr>
            <a:r>
              <a:rPr lang="en-US" altLang="zh-CN" b="1">
                <a:latin typeface="Arial Narrow" pitchFamily="34" charset="0"/>
              </a:rPr>
              <a:t>Students (</a:t>
            </a:r>
            <a:r>
              <a:rPr lang="zh-CN" altLang="zh-CN" b="1" u="sng">
                <a:latin typeface="Arial Narrow" pitchFamily="34" charset="0"/>
              </a:rPr>
              <a:t>StudentNum</a:t>
            </a:r>
            <a:r>
              <a:rPr lang="en-US" altLang="zh-CN" b="1">
                <a:latin typeface="Arial Narrow" pitchFamily="34" charset="0"/>
              </a:rPr>
              <a:t>, name, gender, age)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0510"/>
                                        </p:tgtEl>
                                        <p:attrNameLst>
                                          <p:attrName>style.visibility</p:attrName>
                                        </p:attrNameLst>
                                      </p:cBhvr>
                                      <p:to>
                                        <p:strVal val="visible"/>
                                      </p:to>
                                    </p:set>
                                    <p:animEffect transition="in" filter="dissolve">
                                      <p:cBhvr>
                                        <p:cTn id="7" dur="500"/>
                                        <p:tgtEl>
                                          <p:spTgt spid="205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0501"/>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20502"/>
                                        </p:tgtEl>
                                        <p:attrNameLst>
                                          <p:attrName>style.visibility</p:attrName>
                                        </p:attrNameLst>
                                      </p:cBhvr>
                                      <p:to>
                                        <p:strVal val="visible"/>
                                      </p:to>
                                    </p:set>
                                    <p:anim calcmode="lin" valueType="num">
                                      <p:cBhvr additive="base">
                                        <p:cTn id="16" dur="500" fill="hold"/>
                                        <p:tgtEl>
                                          <p:spTgt spid="20502"/>
                                        </p:tgtEl>
                                        <p:attrNameLst>
                                          <p:attrName>ppt_x</p:attrName>
                                        </p:attrNameLst>
                                      </p:cBhvr>
                                      <p:tavLst>
                                        <p:tav tm="0">
                                          <p:val>
                                            <p:strVal val="0-#ppt_w/2"/>
                                          </p:val>
                                        </p:tav>
                                        <p:tav tm="100000">
                                          <p:val>
                                            <p:strVal val="#ppt_x"/>
                                          </p:val>
                                        </p:tav>
                                      </p:tavLst>
                                    </p:anim>
                                    <p:anim calcmode="lin" valueType="num">
                                      <p:cBhvr additive="base">
                                        <p:cTn id="17" dur="500" fill="hold"/>
                                        <p:tgtEl>
                                          <p:spTgt spid="20502"/>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20503"/>
                                        </p:tgtEl>
                                        <p:attrNameLst>
                                          <p:attrName>style.visibility</p:attrName>
                                        </p:attrNameLst>
                                      </p:cBhvr>
                                      <p:to>
                                        <p:strVal val="visible"/>
                                      </p:to>
                                    </p:set>
                                    <p:anim calcmode="lin" valueType="num">
                                      <p:cBhvr additive="base">
                                        <p:cTn id="22" dur="500" fill="hold"/>
                                        <p:tgtEl>
                                          <p:spTgt spid="20503"/>
                                        </p:tgtEl>
                                        <p:attrNameLst>
                                          <p:attrName>ppt_x</p:attrName>
                                        </p:attrNameLst>
                                      </p:cBhvr>
                                      <p:tavLst>
                                        <p:tav tm="0">
                                          <p:val>
                                            <p:strVal val="0-#ppt_w/2"/>
                                          </p:val>
                                        </p:tav>
                                        <p:tav tm="100000">
                                          <p:val>
                                            <p:strVal val="#ppt_x"/>
                                          </p:val>
                                        </p:tav>
                                      </p:tavLst>
                                    </p:anim>
                                    <p:anim calcmode="lin" valueType="num">
                                      <p:cBhvr additive="base">
                                        <p:cTn id="23" dur="500" fill="hold"/>
                                        <p:tgtEl>
                                          <p:spTgt spid="20503"/>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20504"/>
                                        </p:tgtEl>
                                        <p:attrNameLst>
                                          <p:attrName>style.visibility</p:attrName>
                                        </p:attrNameLst>
                                      </p:cBhvr>
                                      <p:to>
                                        <p:strVal val="visible"/>
                                      </p:to>
                                    </p:set>
                                    <p:anim calcmode="lin" valueType="num">
                                      <p:cBhvr additive="base">
                                        <p:cTn id="28" dur="500" fill="hold"/>
                                        <p:tgtEl>
                                          <p:spTgt spid="20504"/>
                                        </p:tgtEl>
                                        <p:attrNameLst>
                                          <p:attrName>ppt_x</p:attrName>
                                        </p:attrNameLst>
                                      </p:cBhvr>
                                      <p:tavLst>
                                        <p:tav tm="0">
                                          <p:val>
                                            <p:strVal val="0-#ppt_w/2"/>
                                          </p:val>
                                        </p:tav>
                                        <p:tav tm="100000">
                                          <p:val>
                                            <p:strVal val="#ppt_x"/>
                                          </p:val>
                                        </p:tav>
                                      </p:tavLst>
                                    </p:anim>
                                    <p:anim calcmode="lin" valueType="num">
                                      <p:cBhvr additive="base">
                                        <p:cTn id="29" dur="500" fill="hold"/>
                                        <p:tgtEl>
                                          <p:spTgt spid="20504"/>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0505"/>
                                        </p:tgtEl>
                                        <p:attrNameLst>
                                          <p:attrName>style.visibility</p:attrName>
                                        </p:attrNameLst>
                                      </p:cBhvr>
                                      <p:to>
                                        <p:strVal val="visible"/>
                                      </p:to>
                                    </p:set>
                                    <p:anim calcmode="lin" valueType="num">
                                      <p:cBhvr additive="base">
                                        <p:cTn id="34" dur="500" fill="hold"/>
                                        <p:tgtEl>
                                          <p:spTgt spid="20505"/>
                                        </p:tgtEl>
                                        <p:attrNameLst>
                                          <p:attrName>ppt_x</p:attrName>
                                        </p:attrNameLst>
                                      </p:cBhvr>
                                      <p:tavLst>
                                        <p:tav tm="0">
                                          <p:val>
                                            <p:strVal val="0-#ppt_w/2"/>
                                          </p:val>
                                        </p:tav>
                                        <p:tav tm="100000">
                                          <p:val>
                                            <p:strVal val="#ppt_x"/>
                                          </p:val>
                                        </p:tav>
                                      </p:tavLst>
                                    </p:anim>
                                    <p:anim calcmode="lin" valueType="num">
                                      <p:cBhvr additive="base">
                                        <p:cTn id="35" dur="500" fill="hold"/>
                                        <p:tgtEl>
                                          <p:spTgt spid="20505"/>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20509"/>
                                        </p:tgtEl>
                                        <p:attrNameLst>
                                          <p:attrName>style.visibility</p:attrName>
                                        </p:attrNameLst>
                                      </p:cBhvr>
                                      <p:to>
                                        <p:strVal val="visible"/>
                                      </p:to>
                                    </p:set>
                                    <p:animEffect transition="in" filter="dissolve">
                                      <p:cBhvr>
                                        <p:cTn id="40" dur="500"/>
                                        <p:tgtEl>
                                          <p:spTgt spid="20509"/>
                                        </p:tgtEl>
                                      </p:cBhvr>
                                    </p:animEffect>
                                  </p:childTnLst>
                                </p:cTn>
                              </p:par>
                            </p:childTnLst>
                          </p:cTn>
                        </p:par>
                        <p:par>
                          <p:cTn id="41" fill="hold" nodeType="afterGroup">
                            <p:stCondLst>
                              <p:cond delay="500"/>
                            </p:stCondLst>
                            <p:childTnLst>
                              <p:par>
                                <p:cTn id="42" presetID="1" presetClass="entr" presetSubtype="0" fill="hold" nodeType="afterEffect">
                                  <p:stCondLst>
                                    <p:cond delay="0"/>
                                  </p:stCondLst>
                                  <p:childTnLst>
                                    <p:set>
                                      <p:cBhvr>
                                        <p:cTn id="43" dur="1" fill="hold">
                                          <p:stCondLst>
                                            <p:cond delay="499"/>
                                          </p:stCondLst>
                                        </p:cTn>
                                        <p:tgtEl>
                                          <p:spTgt spid="205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1" grpId="0" animBg="1"/>
      <p:bldP spid="20502" grpId="0" animBg="1" autoUpdateAnimBg="0"/>
      <p:bldP spid="20503" grpId="0" animBg="1"/>
      <p:bldP spid="20504" grpId="0" animBg="1" autoUpdateAnimBg="0"/>
      <p:bldP spid="20505" grpId="0" animBg="1" autoUpdateAnimBg="0"/>
      <p:bldP spid="20509"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A8F69791-D21D-47F9-8A35-3A021CBFD769}" type="slidenum">
              <a:rPr kumimoji="0" lang="en-US" altLang="zh-CN" sz="1400" smtClean="0"/>
              <a:pPr eaLnBrk="1" hangingPunct="1"/>
              <a:t>48</a:t>
            </a:fld>
            <a:endParaRPr kumimoji="0" lang="en-US" altLang="zh-CN" sz="1400" smtClean="0"/>
          </a:p>
        </p:txBody>
      </p:sp>
      <p:sp>
        <p:nvSpPr>
          <p:cNvPr id="51203" name="Rectangle 2"/>
          <p:cNvSpPr>
            <a:spLocks noGrp="1" noChangeArrowheads="1"/>
          </p:cNvSpPr>
          <p:nvPr>
            <p:ph type="title"/>
          </p:nvPr>
        </p:nvSpPr>
        <p:spPr/>
        <p:txBody>
          <a:bodyPr/>
          <a:lstStyle/>
          <a:p>
            <a:pPr eaLnBrk="1" hangingPunct="1"/>
            <a:r>
              <a:rPr lang="en-US" altLang="zh-CN" dirty="0" smtClean="0">
                <a:latin typeface="Arial Narrow" pitchFamily="34" charset="0"/>
                <a:ea typeface="宋体" pitchFamily="2" charset="-122"/>
              </a:rPr>
              <a:t>Database</a:t>
            </a:r>
          </a:p>
        </p:txBody>
      </p:sp>
      <p:sp>
        <p:nvSpPr>
          <p:cNvPr id="137219" name="Text Box 3"/>
          <p:cNvSpPr txBox="1">
            <a:spLocks noChangeArrowheads="1"/>
          </p:cNvSpPr>
          <p:nvPr/>
        </p:nvSpPr>
        <p:spPr bwMode="auto">
          <a:xfrm>
            <a:off x="611188" y="741363"/>
            <a:ext cx="8532812" cy="564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spcBef>
                <a:spcPct val="20000"/>
              </a:spcBef>
              <a:buClr>
                <a:schemeClr val="tx2"/>
              </a:buClr>
              <a:buSzPct val="90000"/>
              <a:buFont typeface="Monotype Sorts" pitchFamily="2" charset="2"/>
              <a:buChar char="n"/>
            </a:pPr>
            <a:r>
              <a:rPr lang="en-US" altLang="zh-CN" b="1" dirty="0">
                <a:solidFill>
                  <a:srgbClr val="000000"/>
                </a:solidFill>
                <a:latin typeface="Arial Narrow" pitchFamily="34" charset="0"/>
              </a:rPr>
              <a:t>A database consists of multiple relations.</a:t>
            </a:r>
          </a:p>
          <a:p>
            <a:pPr>
              <a:spcBef>
                <a:spcPct val="20000"/>
              </a:spcBef>
              <a:buClr>
                <a:schemeClr val="tx2"/>
              </a:buClr>
              <a:buSzPct val="90000"/>
              <a:buFont typeface="Monotype Sorts" pitchFamily="2" charset="2"/>
              <a:buChar char="n"/>
            </a:pPr>
            <a:r>
              <a:rPr lang="en-US" altLang="zh-CN" b="1" dirty="0">
                <a:solidFill>
                  <a:srgbClr val="000000"/>
                </a:solidFill>
                <a:latin typeface="Arial Narrow" pitchFamily="34" charset="0"/>
              </a:rPr>
              <a:t>Information about an enterprise is broken up into parts, with each relation storing one part of the information.</a:t>
            </a:r>
          </a:p>
          <a:p>
            <a:pPr>
              <a:spcBef>
                <a:spcPct val="20000"/>
              </a:spcBef>
              <a:buClr>
                <a:schemeClr val="tx2"/>
              </a:buClr>
              <a:buSzPct val="90000"/>
              <a:buFont typeface="Monotype Sorts" pitchFamily="2" charset="2"/>
              <a:buNone/>
            </a:pPr>
            <a:r>
              <a:rPr lang="en-US" altLang="zh-CN" b="1" dirty="0">
                <a:solidFill>
                  <a:srgbClr val="FF3399"/>
                </a:solidFill>
                <a:latin typeface="Arial Narrow" pitchFamily="34" charset="0"/>
              </a:rPr>
              <a:t>E.g.</a:t>
            </a:r>
            <a:r>
              <a:rPr lang="en-US" altLang="zh-CN" b="1" dirty="0">
                <a:latin typeface="Arial Narrow" pitchFamily="34" charset="0"/>
              </a:rPr>
              <a:t>: </a:t>
            </a:r>
            <a:r>
              <a:rPr lang="en-US" altLang="zh-CN" b="1" dirty="0">
                <a:solidFill>
                  <a:srgbClr val="000000"/>
                </a:solidFill>
                <a:latin typeface="Arial Narrow" pitchFamily="34" charset="0"/>
              </a:rPr>
              <a:t> </a:t>
            </a:r>
            <a:r>
              <a:rPr lang="en-US" altLang="zh-CN" b="1" i="1" dirty="0">
                <a:solidFill>
                  <a:srgbClr val="000000"/>
                </a:solidFill>
                <a:latin typeface="Times New Roman" pitchFamily="18" charset="0"/>
              </a:rPr>
              <a:t>account</a:t>
            </a:r>
            <a:r>
              <a:rPr lang="en-US" altLang="zh-CN" b="1" i="1" dirty="0">
                <a:solidFill>
                  <a:srgbClr val="000000"/>
                </a:solidFill>
                <a:latin typeface="Arial Narrow" pitchFamily="34" charset="0"/>
              </a:rPr>
              <a:t> </a:t>
            </a:r>
            <a:r>
              <a:rPr lang="en-US" altLang="zh-CN" b="1" dirty="0">
                <a:solidFill>
                  <a:srgbClr val="000000"/>
                </a:solidFill>
                <a:latin typeface="Arial Narrow" pitchFamily="34" charset="0"/>
              </a:rPr>
              <a:t>: stores information about accounts.</a:t>
            </a:r>
            <a:br>
              <a:rPr lang="en-US" altLang="zh-CN" b="1" dirty="0">
                <a:solidFill>
                  <a:srgbClr val="000000"/>
                </a:solidFill>
                <a:latin typeface="Arial Narrow" pitchFamily="34" charset="0"/>
              </a:rPr>
            </a:br>
            <a:r>
              <a:rPr lang="en-US" altLang="zh-CN" b="1" dirty="0">
                <a:solidFill>
                  <a:srgbClr val="000000"/>
                </a:solidFill>
                <a:latin typeface="Arial Narrow" pitchFamily="34" charset="0"/>
              </a:rPr>
              <a:t>         </a:t>
            </a:r>
            <a:r>
              <a:rPr lang="en-US" altLang="zh-CN" b="1" i="1" dirty="0">
                <a:solidFill>
                  <a:srgbClr val="000000"/>
                </a:solidFill>
                <a:latin typeface="Times New Roman" pitchFamily="18" charset="0"/>
              </a:rPr>
              <a:t>depositor</a:t>
            </a:r>
            <a:r>
              <a:rPr lang="en-US" altLang="zh-CN" b="1" i="1" dirty="0">
                <a:solidFill>
                  <a:srgbClr val="000000"/>
                </a:solidFill>
                <a:latin typeface="Arial Narrow" pitchFamily="34" charset="0"/>
              </a:rPr>
              <a:t> </a:t>
            </a:r>
            <a:r>
              <a:rPr lang="en-US" altLang="zh-CN" b="1" dirty="0">
                <a:solidFill>
                  <a:srgbClr val="000000"/>
                </a:solidFill>
                <a:latin typeface="Arial Narrow" pitchFamily="34" charset="0"/>
              </a:rPr>
              <a:t>: stores information about which customer</a:t>
            </a:r>
            <a:br>
              <a:rPr lang="en-US" altLang="zh-CN" b="1" dirty="0">
                <a:solidFill>
                  <a:srgbClr val="000000"/>
                </a:solidFill>
                <a:latin typeface="Arial Narrow" pitchFamily="34" charset="0"/>
              </a:rPr>
            </a:br>
            <a:r>
              <a:rPr lang="en-US" altLang="zh-CN" b="1" dirty="0">
                <a:solidFill>
                  <a:srgbClr val="000000"/>
                </a:solidFill>
                <a:latin typeface="Arial Narrow" pitchFamily="34" charset="0"/>
              </a:rPr>
              <a:t>                                     owns which account. </a:t>
            </a:r>
            <a:br>
              <a:rPr lang="en-US" altLang="zh-CN" b="1" dirty="0">
                <a:solidFill>
                  <a:srgbClr val="000000"/>
                </a:solidFill>
                <a:latin typeface="Arial Narrow" pitchFamily="34" charset="0"/>
              </a:rPr>
            </a:br>
            <a:r>
              <a:rPr lang="en-US" altLang="zh-CN" b="1" dirty="0">
                <a:solidFill>
                  <a:srgbClr val="000000"/>
                </a:solidFill>
                <a:latin typeface="Arial Narrow" pitchFamily="34" charset="0"/>
              </a:rPr>
              <a:t>         </a:t>
            </a:r>
            <a:r>
              <a:rPr lang="en-US" altLang="zh-CN" b="1" i="1" dirty="0">
                <a:solidFill>
                  <a:srgbClr val="000000"/>
                </a:solidFill>
                <a:latin typeface="Times New Roman" pitchFamily="18" charset="0"/>
              </a:rPr>
              <a:t>customer</a:t>
            </a:r>
            <a:r>
              <a:rPr lang="en-US" altLang="zh-CN" b="1" i="1" dirty="0">
                <a:solidFill>
                  <a:srgbClr val="000000"/>
                </a:solidFill>
                <a:latin typeface="Arial Narrow" pitchFamily="34" charset="0"/>
              </a:rPr>
              <a:t> </a:t>
            </a:r>
            <a:r>
              <a:rPr lang="en-US" altLang="zh-CN" b="1" dirty="0">
                <a:solidFill>
                  <a:srgbClr val="000000"/>
                </a:solidFill>
                <a:latin typeface="Arial Narrow" pitchFamily="34" charset="0"/>
              </a:rPr>
              <a:t>: stores information about customers.</a:t>
            </a:r>
          </a:p>
          <a:p>
            <a:pPr>
              <a:spcBef>
                <a:spcPct val="20000"/>
              </a:spcBef>
              <a:buClr>
                <a:schemeClr val="tx2"/>
              </a:buClr>
              <a:buSzPct val="90000"/>
              <a:buFont typeface="Monotype Sorts" pitchFamily="2" charset="2"/>
              <a:buChar char="n"/>
            </a:pPr>
            <a:r>
              <a:rPr lang="en-US" altLang="zh-CN" b="1" dirty="0">
                <a:solidFill>
                  <a:srgbClr val="000000"/>
                </a:solidFill>
                <a:latin typeface="Arial Narrow" pitchFamily="34" charset="0"/>
              </a:rPr>
              <a:t>Storing all information as a single relation such as </a:t>
            </a:r>
            <a:br>
              <a:rPr lang="en-US" altLang="zh-CN" b="1" dirty="0">
                <a:solidFill>
                  <a:srgbClr val="000000"/>
                </a:solidFill>
                <a:latin typeface="Arial Narrow" pitchFamily="34" charset="0"/>
              </a:rPr>
            </a:br>
            <a:r>
              <a:rPr lang="en-US" altLang="zh-CN" b="1" dirty="0">
                <a:solidFill>
                  <a:srgbClr val="000000"/>
                </a:solidFill>
                <a:latin typeface="Arial Narrow" pitchFamily="34" charset="0"/>
              </a:rPr>
              <a:t>   </a:t>
            </a:r>
            <a:r>
              <a:rPr lang="en-US" altLang="zh-CN" b="1" i="1" dirty="0">
                <a:solidFill>
                  <a:srgbClr val="000000"/>
                </a:solidFill>
                <a:latin typeface="Times New Roman" pitchFamily="18" charset="0"/>
              </a:rPr>
              <a:t>bank ( account-number, balance, customer-name, ..)</a:t>
            </a:r>
            <a:r>
              <a:rPr lang="en-US" altLang="zh-CN" b="1" dirty="0">
                <a:solidFill>
                  <a:srgbClr val="000000"/>
                </a:solidFill>
                <a:latin typeface="Arial Narrow" pitchFamily="34" charset="0"/>
              </a:rPr>
              <a:t/>
            </a:r>
            <a:br>
              <a:rPr lang="en-US" altLang="zh-CN" b="1" dirty="0">
                <a:solidFill>
                  <a:srgbClr val="000000"/>
                </a:solidFill>
                <a:latin typeface="Arial Narrow" pitchFamily="34" charset="0"/>
              </a:rPr>
            </a:br>
            <a:r>
              <a:rPr lang="en-US" altLang="zh-CN" b="1" dirty="0">
                <a:solidFill>
                  <a:srgbClr val="000000"/>
                </a:solidFill>
                <a:latin typeface="Arial Narrow" pitchFamily="34" charset="0"/>
              </a:rPr>
              <a:t>results in</a:t>
            </a:r>
          </a:p>
          <a:p>
            <a:pPr lvl="1">
              <a:spcBef>
                <a:spcPct val="20000"/>
              </a:spcBef>
              <a:buClr>
                <a:srgbClr val="CC6600"/>
              </a:buClr>
              <a:buSzPct val="105000"/>
              <a:buFont typeface="Monotype Sorts" pitchFamily="2" charset="2"/>
              <a:buChar char="H"/>
            </a:pPr>
            <a:r>
              <a:rPr lang="en-US" altLang="zh-CN" b="1" dirty="0">
                <a:solidFill>
                  <a:srgbClr val="000000"/>
                </a:solidFill>
                <a:latin typeface="Arial Narrow" pitchFamily="34" charset="0"/>
              </a:rPr>
              <a:t>repetition of information (e.g. two customers own an account)</a:t>
            </a:r>
          </a:p>
          <a:p>
            <a:pPr lvl="1">
              <a:spcBef>
                <a:spcPct val="20000"/>
              </a:spcBef>
              <a:buClr>
                <a:srgbClr val="CC6600"/>
              </a:buClr>
              <a:buSzPct val="105000"/>
              <a:buFont typeface="Monotype Sorts" pitchFamily="2" charset="2"/>
              <a:buChar char="H"/>
            </a:pPr>
            <a:r>
              <a:rPr lang="en-US" altLang="zh-CN" b="1" dirty="0">
                <a:solidFill>
                  <a:srgbClr val="000000"/>
                </a:solidFill>
                <a:latin typeface="Arial Narrow" pitchFamily="34" charset="0"/>
              </a:rPr>
              <a:t>the need for null values  (e.g. represent a customer without an account)</a:t>
            </a:r>
          </a:p>
          <a:p>
            <a:pPr>
              <a:spcBef>
                <a:spcPct val="20000"/>
              </a:spcBef>
              <a:buClr>
                <a:schemeClr val="tx2"/>
              </a:buClr>
              <a:buSzPct val="90000"/>
              <a:buFont typeface="Monotype Sorts" pitchFamily="2" charset="2"/>
              <a:buChar char="n"/>
            </a:pPr>
            <a:r>
              <a:rPr lang="en-US" altLang="zh-CN" b="1" dirty="0">
                <a:solidFill>
                  <a:srgbClr val="000000"/>
                </a:solidFill>
                <a:latin typeface="Arial Narrow" pitchFamily="34" charset="0"/>
              </a:rPr>
              <a:t>Normalization theory deals with how to design relational schemas.</a:t>
            </a:r>
          </a:p>
        </p:txBody>
      </p:sp>
      <p:pic>
        <p:nvPicPr>
          <p:cNvPr id="137220"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Effect transition="in" filter="blinds(horizontal)">
                                      <p:cBhvr>
                                        <p:cTn id="7" dur="500"/>
                                        <p:tgtEl>
                                          <p:spTgt spid="137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7219">
                                            <p:txEl>
                                              <p:pRg st="1" end="1"/>
                                            </p:txEl>
                                          </p:spTgt>
                                        </p:tgtEl>
                                        <p:attrNameLst>
                                          <p:attrName>style.visibility</p:attrName>
                                        </p:attrNameLst>
                                      </p:cBhvr>
                                      <p:to>
                                        <p:strVal val="visible"/>
                                      </p:to>
                                    </p:set>
                                    <p:animEffect transition="in" filter="blinds(horizontal)">
                                      <p:cBhvr>
                                        <p:cTn id="12" dur="500"/>
                                        <p:tgtEl>
                                          <p:spTgt spid="1372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7219">
                                            <p:txEl>
                                              <p:pRg st="2" end="2"/>
                                            </p:txEl>
                                          </p:spTgt>
                                        </p:tgtEl>
                                        <p:attrNameLst>
                                          <p:attrName>style.visibility</p:attrName>
                                        </p:attrNameLst>
                                      </p:cBhvr>
                                      <p:to>
                                        <p:strVal val="visible"/>
                                      </p:to>
                                    </p:set>
                                    <p:animEffect transition="in" filter="blinds(horizontal)">
                                      <p:cBhvr>
                                        <p:cTn id="17" dur="500"/>
                                        <p:tgtEl>
                                          <p:spTgt spid="1372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7219">
                                            <p:txEl>
                                              <p:pRg st="3" end="3"/>
                                            </p:txEl>
                                          </p:spTgt>
                                        </p:tgtEl>
                                        <p:attrNameLst>
                                          <p:attrName>style.visibility</p:attrName>
                                        </p:attrNameLst>
                                      </p:cBhvr>
                                      <p:to>
                                        <p:strVal val="visible"/>
                                      </p:to>
                                    </p:set>
                                    <p:animEffect transition="in" filter="blinds(horizontal)">
                                      <p:cBhvr>
                                        <p:cTn id="22" dur="500"/>
                                        <p:tgtEl>
                                          <p:spTgt spid="137219">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37219">
                                            <p:txEl>
                                              <p:pRg st="4" end="4"/>
                                            </p:txEl>
                                          </p:spTgt>
                                        </p:tgtEl>
                                        <p:attrNameLst>
                                          <p:attrName>style.visibility</p:attrName>
                                        </p:attrNameLst>
                                      </p:cBhvr>
                                      <p:to>
                                        <p:strVal val="visible"/>
                                      </p:to>
                                    </p:set>
                                    <p:animEffect transition="in" filter="blinds(horizontal)">
                                      <p:cBhvr>
                                        <p:cTn id="25" dur="500"/>
                                        <p:tgtEl>
                                          <p:spTgt spid="137219">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37219">
                                            <p:txEl>
                                              <p:pRg st="5" end="5"/>
                                            </p:txEl>
                                          </p:spTgt>
                                        </p:tgtEl>
                                        <p:attrNameLst>
                                          <p:attrName>style.visibility</p:attrName>
                                        </p:attrNameLst>
                                      </p:cBhvr>
                                      <p:to>
                                        <p:strVal val="visible"/>
                                      </p:to>
                                    </p:set>
                                    <p:animEffect transition="in" filter="blinds(horizontal)">
                                      <p:cBhvr>
                                        <p:cTn id="28" dur="500"/>
                                        <p:tgtEl>
                                          <p:spTgt spid="137219">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37219">
                                            <p:txEl>
                                              <p:pRg st="6" end="6"/>
                                            </p:txEl>
                                          </p:spTgt>
                                        </p:tgtEl>
                                        <p:attrNameLst>
                                          <p:attrName>style.visibility</p:attrName>
                                        </p:attrNameLst>
                                      </p:cBhvr>
                                      <p:to>
                                        <p:strVal val="visible"/>
                                      </p:to>
                                    </p:set>
                                    <p:animEffect transition="in" filter="blinds(horizontal)">
                                      <p:cBhvr>
                                        <p:cTn id="33" dur="500"/>
                                        <p:tgtEl>
                                          <p:spTgt spid="137219">
                                            <p:txEl>
                                              <p:pRg st="6" end="6"/>
                                            </p:txEl>
                                          </p:spTgt>
                                        </p:tgtEl>
                                      </p:cBhvr>
                                    </p:animEffect>
                                  </p:childTnLst>
                                </p:cTn>
                              </p:par>
                            </p:childTnLst>
                          </p:cTn>
                        </p:par>
                        <p:par>
                          <p:cTn id="34" fill="hold" nodeType="afterGroup">
                            <p:stCondLst>
                              <p:cond delay="500"/>
                            </p:stCondLst>
                            <p:childTnLst>
                              <p:par>
                                <p:cTn id="35" presetID="1" presetClass="entr" presetSubtype="0" fill="hold" nodeType="afterEffect">
                                  <p:stCondLst>
                                    <p:cond delay="0"/>
                                  </p:stCondLst>
                                  <p:childTnLst>
                                    <p:set>
                                      <p:cBhvr>
                                        <p:cTn id="36" dur="1" fill="hold">
                                          <p:stCondLst>
                                            <p:cond delay="499"/>
                                          </p:stCondLst>
                                        </p:cTn>
                                        <p:tgtEl>
                                          <p:spTgt spid="137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8D7958CF-8B7A-4219-B252-F22351C99D0F}" type="slidenum">
              <a:rPr kumimoji="0" lang="en-US" altLang="zh-CN" sz="1400" smtClean="0"/>
              <a:pPr eaLnBrk="1" hangingPunct="1"/>
              <a:t>49</a:t>
            </a:fld>
            <a:endParaRPr kumimoji="0" lang="en-US" altLang="zh-CN" sz="1400" smtClean="0"/>
          </a:p>
        </p:txBody>
      </p:sp>
      <p:sp>
        <p:nvSpPr>
          <p:cNvPr id="52227" name="Rectangle 2"/>
          <p:cNvSpPr>
            <a:spLocks noGrp="1" noChangeArrowheads="1"/>
          </p:cNvSpPr>
          <p:nvPr>
            <p:ph type="title"/>
          </p:nvPr>
        </p:nvSpPr>
        <p:spPr/>
        <p:txBody>
          <a:bodyPr/>
          <a:lstStyle/>
          <a:p>
            <a:pPr eaLnBrk="1" hangingPunct="1"/>
            <a:r>
              <a:rPr lang="en-US" altLang="zh-CN" dirty="0" smtClean="0">
                <a:latin typeface="Arial Narrow" pitchFamily="34" charset="0"/>
              </a:rPr>
              <a:t>Relation-Example</a:t>
            </a:r>
          </a:p>
        </p:txBody>
      </p:sp>
      <p:pic>
        <p:nvPicPr>
          <p:cNvPr id="52228" name="Picture 4"/>
          <p:cNvPicPr>
            <a:picLocks noChangeAspect="1" noChangeArrowheads="1"/>
          </p:cNvPicPr>
          <p:nvPr/>
        </p:nvPicPr>
        <p:blipFill>
          <a:blip r:embed="rId2">
            <a:extLst>
              <a:ext uri="{28A0092B-C50C-407E-A947-70E740481C1C}">
                <a14:useLocalDpi xmlns:a14="http://schemas.microsoft.com/office/drawing/2010/main" val="0"/>
              </a:ext>
            </a:extLst>
          </a:blip>
          <a:srcRect l="3345" t="2817" r="3697" b="2582"/>
          <a:stretch>
            <a:fillRect/>
          </a:stretch>
        </p:blipFill>
        <p:spPr bwMode="auto">
          <a:xfrm>
            <a:off x="250825" y="1125538"/>
            <a:ext cx="5041900" cy="460375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229" name="Text Box 5"/>
          <p:cNvSpPr txBox="1">
            <a:spLocks noChangeArrowheads="1"/>
          </p:cNvSpPr>
          <p:nvPr/>
        </p:nvSpPr>
        <p:spPr bwMode="auto">
          <a:xfrm>
            <a:off x="755650" y="6021388"/>
            <a:ext cx="4752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Arial Narrow" pitchFamily="34" charset="0"/>
              </a:rPr>
              <a:t>The </a:t>
            </a:r>
            <a:r>
              <a:rPr lang="en-US" altLang="zh-CN" b="1" i="1">
                <a:latin typeface="Times New Roman" pitchFamily="18" charset="0"/>
              </a:rPr>
              <a:t>customer</a:t>
            </a:r>
            <a:r>
              <a:rPr lang="en-US" altLang="zh-CN" b="1">
                <a:latin typeface="Arial Narrow" pitchFamily="34" charset="0"/>
              </a:rPr>
              <a:t> Relation</a:t>
            </a:r>
          </a:p>
        </p:txBody>
      </p:sp>
      <p:pic>
        <p:nvPicPr>
          <p:cNvPr id="52230" name="Picture 6"/>
          <p:cNvPicPr>
            <a:picLocks noChangeAspect="1" noChangeArrowheads="1"/>
          </p:cNvPicPr>
          <p:nvPr/>
        </p:nvPicPr>
        <p:blipFill>
          <a:blip r:embed="rId3">
            <a:extLst>
              <a:ext uri="{28A0092B-C50C-407E-A947-70E740481C1C}">
                <a14:useLocalDpi xmlns:a14="http://schemas.microsoft.com/office/drawing/2010/main" val="0"/>
              </a:ext>
            </a:extLst>
          </a:blip>
          <a:srcRect l="2252" t="7622" r="2599" b="6929"/>
          <a:stretch>
            <a:fillRect/>
          </a:stretch>
        </p:blipFill>
        <p:spPr bwMode="auto">
          <a:xfrm>
            <a:off x="5508625" y="1341438"/>
            <a:ext cx="3455988" cy="40513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231" name="Text Box 7"/>
          <p:cNvSpPr txBox="1">
            <a:spLocks noChangeArrowheads="1"/>
          </p:cNvSpPr>
          <p:nvPr/>
        </p:nvSpPr>
        <p:spPr bwMode="auto">
          <a:xfrm>
            <a:off x="5580063" y="5661025"/>
            <a:ext cx="3563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Arial Narrow" pitchFamily="34" charset="0"/>
              </a:rPr>
              <a:t>The </a:t>
            </a:r>
            <a:r>
              <a:rPr lang="en-US" altLang="zh-CN" b="1" i="1">
                <a:latin typeface="Times New Roman" pitchFamily="18" charset="0"/>
              </a:rPr>
              <a:t>depositor</a:t>
            </a:r>
            <a:r>
              <a:rPr lang="en-US" altLang="zh-CN" b="1">
                <a:latin typeface="Arial Narrow" pitchFamily="34" charset="0"/>
              </a:rPr>
              <a:t> Relation</a:t>
            </a:r>
          </a:p>
        </p:txBody>
      </p:sp>
      <p:pic>
        <p:nvPicPr>
          <p:cNvPr id="138248" name="Picture 8" descr="arow003">
            <a:hlinkClick r:id="" action="ppaction://hlinkshowjump?jump=nextslide"/>
          </p:cNvPr>
          <p:cNvPicPr>
            <a:picLocks noGrp="1" noChangeAspect="1" noChangeArrowheads="1" noCrop="1"/>
          </p:cNvPicPr>
          <p:nvPr>
            <p:ph idx="1"/>
          </p:nvPr>
        </p:nvPicPr>
        <p:blipFill>
          <a:blip r:embed="rId4">
            <a:extLst>
              <a:ext uri="{28A0092B-C50C-407E-A947-70E740481C1C}">
                <a14:useLocalDpi xmlns:a14="http://schemas.microsoft.com/office/drawing/2010/main" val="0"/>
              </a:ext>
            </a:extLst>
          </a:blip>
          <a:srcRect/>
          <a:stretch>
            <a:fillRect/>
          </a:stretch>
        </p:blipFill>
        <p:spPr>
          <a:xfrm>
            <a:off x="8208963" y="6311900"/>
            <a:ext cx="479425" cy="4683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1382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F561D0EE-A17C-4CCB-AE73-96D4EEDDA3CA}" type="slidenum">
              <a:rPr kumimoji="0" lang="en-US" altLang="zh-CN" sz="1400" smtClean="0"/>
              <a:pPr eaLnBrk="1" hangingPunct="1"/>
              <a:t>5</a:t>
            </a:fld>
            <a:endParaRPr kumimoji="0" lang="en-US" altLang="zh-CN" sz="1400" smtClean="0"/>
          </a:p>
        </p:txBody>
      </p:sp>
      <p:sp>
        <p:nvSpPr>
          <p:cNvPr id="7171" name="Rectangle 2"/>
          <p:cNvSpPr>
            <a:spLocks noGrp="1" noChangeArrowheads="1"/>
          </p:cNvSpPr>
          <p:nvPr>
            <p:ph type="title"/>
          </p:nvPr>
        </p:nvSpPr>
        <p:spPr/>
        <p:txBody>
          <a:bodyPr/>
          <a:lstStyle/>
          <a:p>
            <a:pPr eaLnBrk="1" hangingPunct="1"/>
            <a:r>
              <a:rPr lang="en-US" altLang="zh-CN" smtClean="0">
                <a:latin typeface="Arial Narrow" pitchFamily="34" charset="0"/>
              </a:rPr>
              <a:t>ODL-Example</a:t>
            </a:r>
          </a:p>
        </p:txBody>
      </p:sp>
      <p:sp>
        <p:nvSpPr>
          <p:cNvPr id="23556" name="Text Box 4"/>
          <p:cNvSpPr txBox="1">
            <a:spLocks noChangeArrowheads="1"/>
          </p:cNvSpPr>
          <p:nvPr/>
        </p:nvSpPr>
        <p:spPr bwMode="auto">
          <a:xfrm>
            <a:off x="838200" y="1447800"/>
            <a:ext cx="8126413"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2800" b="1" i="1">
                <a:latin typeface="Times New Roman" pitchFamily="18" charset="0"/>
              </a:rPr>
              <a:t>interface Movie{  </a:t>
            </a:r>
            <a:r>
              <a:rPr lang="en-US" altLang="zh-CN" b="1" u="sng">
                <a:solidFill>
                  <a:srgbClr val="FF3399"/>
                </a:solidFill>
                <a:latin typeface="Arial Narrow" pitchFamily="34" charset="0"/>
              </a:rPr>
              <a:t>// the ODL description of Movie class</a:t>
            </a:r>
          </a:p>
          <a:p>
            <a:pPr eaLnBrk="1" hangingPunct="1">
              <a:spcBef>
                <a:spcPct val="50000"/>
              </a:spcBef>
            </a:pPr>
            <a:r>
              <a:rPr lang="en-US" altLang="zh-CN" sz="2800" b="1" i="1">
                <a:latin typeface="Times New Roman" pitchFamily="18" charset="0"/>
              </a:rPr>
              <a:t>               attribute string title;</a:t>
            </a:r>
          </a:p>
          <a:p>
            <a:pPr eaLnBrk="1" hangingPunct="1">
              <a:spcBef>
                <a:spcPct val="50000"/>
              </a:spcBef>
            </a:pPr>
            <a:r>
              <a:rPr lang="en-US" altLang="zh-CN" sz="2800" b="1" i="1">
                <a:latin typeface="Times New Roman" pitchFamily="18" charset="0"/>
              </a:rPr>
              <a:t>               attribute integer year;</a:t>
            </a:r>
          </a:p>
          <a:p>
            <a:pPr eaLnBrk="1" hangingPunct="1">
              <a:spcBef>
                <a:spcPct val="50000"/>
              </a:spcBef>
            </a:pPr>
            <a:r>
              <a:rPr lang="en-US" altLang="zh-CN" sz="2800" b="1" i="1">
                <a:latin typeface="Times New Roman" pitchFamily="18" charset="0"/>
              </a:rPr>
              <a:t>               attribute integer length;</a:t>
            </a:r>
          </a:p>
          <a:p>
            <a:pPr eaLnBrk="1" hangingPunct="1">
              <a:spcBef>
                <a:spcPct val="50000"/>
              </a:spcBef>
            </a:pPr>
            <a:r>
              <a:rPr lang="en-US" altLang="zh-CN" sz="2800" b="1" i="1">
                <a:latin typeface="Times New Roman" pitchFamily="18" charset="0"/>
              </a:rPr>
              <a:t>               attribute </a:t>
            </a:r>
            <a:r>
              <a:rPr lang="en-US" altLang="zh-CN" sz="2800" b="1" i="1">
                <a:solidFill>
                  <a:schemeClr val="hlink"/>
                </a:solidFill>
                <a:latin typeface="Times New Roman" pitchFamily="18" charset="0"/>
              </a:rPr>
              <a:t>enum</a:t>
            </a:r>
            <a:r>
              <a:rPr lang="en-US" altLang="zh-CN" sz="2800" b="1" i="1">
                <a:latin typeface="Times New Roman" pitchFamily="18" charset="0"/>
              </a:rPr>
              <a:t> Film 							{ color, blackAndwhite } filmType;</a:t>
            </a:r>
          </a:p>
          <a:p>
            <a:pPr eaLnBrk="1" hangingPunct="1">
              <a:spcBef>
                <a:spcPct val="50000"/>
              </a:spcBef>
            </a:pPr>
            <a:r>
              <a:rPr lang="en-US" altLang="zh-CN" sz="2800" b="1" i="1">
                <a:latin typeface="Times New Roman" pitchFamily="18" charset="0"/>
              </a:rPr>
              <a:t>               }</a:t>
            </a:r>
          </a:p>
        </p:txBody>
      </p:sp>
      <p:pic>
        <p:nvPicPr>
          <p:cNvPr id="23558" name="Picture 6"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checkerboard(across)">
                                      <p:cBhvr>
                                        <p:cTn id="7" dur="500"/>
                                        <p:tgtEl>
                                          <p:spTgt spid="23556"/>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235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4D694FF3-AA0E-4FBB-BAE0-A21443C386E8}" type="slidenum">
              <a:rPr kumimoji="0" lang="en-US" altLang="zh-CN" sz="1400" smtClean="0"/>
              <a:pPr eaLnBrk="1" hangingPunct="1"/>
              <a:t>50</a:t>
            </a:fld>
            <a:endParaRPr kumimoji="0" lang="en-US" altLang="zh-CN" sz="1400" smtClean="0"/>
          </a:p>
        </p:txBody>
      </p:sp>
      <p:sp>
        <p:nvSpPr>
          <p:cNvPr id="53251" name="Rectangle 2"/>
          <p:cNvSpPr>
            <a:spLocks noGrp="1" noChangeArrowheads="1"/>
          </p:cNvSpPr>
          <p:nvPr>
            <p:ph type="title"/>
          </p:nvPr>
        </p:nvSpPr>
        <p:spPr/>
        <p:txBody>
          <a:bodyPr/>
          <a:lstStyle/>
          <a:p>
            <a:pPr eaLnBrk="1" hangingPunct="1"/>
            <a:r>
              <a:rPr lang="en-US" altLang="zh-CN" dirty="0" smtClean="0">
                <a:latin typeface="Arial Narrow" pitchFamily="34" charset="0"/>
              </a:rPr>
              <a:t>Characters of RM</a:t>
            </a:r>
          </a:p>
        </p:txBody>
      </p:sp>
      <p:sp>
        <p:nvSpPr>
          <p:cNvPr id="122883" name="Text Box 3"/>
          <p:cNvSpPr txBox="1">
            <a:spLocks noChangeArrowheads="1"/>
          </p:cNvSpPr>
          <p:nvPr/>
        </p:nvSpPr>
        <p:spPr bwMode="auto">
          <a:xfrm>
            <a:off x="685800" y="762000"/>
            <a:ext cx="8278813" cy="206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20000"/>
              </a:spcBef>
              <a:buClr>
                <a:schemeClr val="folHlink"/>
              </a:buClr>
              <a:buFont typeface="Wingdings" pitchFamily="2" charset="2"/>
              <a:buChar char="§"/>
            </a:pPr>
            <a:r>
              <a:rPr lang="en-US" altLang="zh-CN" b="1">
                <a:latin typeface="Arial Narrow" pitchFamily="34" charset="0"/>
              </a:rPr>
              <a:t>Two tuples </a:t>
            </a:r>
            <a:r>
              <a:rPr lang="en-US" altLang="zh-CN" b="1">
                <a:solidFill>
                  <a:schemeClr val="hlink"/>
                </a:solidFill>
                <a:latin typeface="Arial Narrow" pitchFamily="34" charset="0"/>
              </a:rPr>
              <a:t>cannot</a:t>
            </a:r>
            <a:r>
              <a:rPr lang="en-US" altLang="zh-CN" b="1">
                <a:latin typeface="Arial Narrow" pitchFamily="34" charset="0"/>
              </a:rPr>
              <a:t> have identical values for each attribute</a:t>
            </a:r>
            <a:r>
              <a:rPr lang="en-US" altLang="zh-CN" b="1">
                <a:latin typeface="Times New Roman" pitchFamily="18" charset="0"/>
              </a:rPr>
              <a:t>.</a:t>
            </a:r>
          </a:p>
          <a:p>
            <a:pPr eaLnBrk="1" hangingPunct="1">
              <a:spcBef>
                <a:spcPct val="20000"/>
              </a:spcBef>
              <a:buClr>
                <a:schemeClr val="folHlink"/>
              </a:buClr>
              <a:buFont typeface="Wingdings" pitchFamily="2" charset="2"/>
              <a:buChar char="§"/>
            </a:pPr>
            <a:r>
              <a:rPr lang="en-US" altLang="zh-CN" b="1">
                <a:solidFill>
                  <a:srgbClr val="000000"/>
                </a:solidFill>
                <a:latin typeface="Arial Narrow" pitchFamily="34" charset="0"/>
              </a:rPr>
              <a:t>Relations are unordered: Order of tuples is irrelevant (tuples may be stored in an arbitrary order).</a:t>
            </a:r>
          </a:p>
          <a:p>
            <a:pPr eaLnBrk="1" hangingPunct="1">
              <a:spcBef>
                <a:spcPct val="20000"/>
              </a:spcBef>
              <a:buClr>
                <a:schemeClr val="folHlink"/>
              </a:buClr>
              <a:buFont typeface="Wingdings" pitchFamily="2" charset="2"/>
              <a:buNone/>
            </a:pPr>
            <a:r>
              <a:rPr lang="en-US" altLang="zh-CN" b="1">
                <a:solidFill>
                  <a:srgbClr val="000000"/>
                </a:solidFill>
                <a:latin typeface="Arial Narrow" pitchFamily="34" charset="0"/>
              </a:rPr>
              <a:t>According to the character, it can change the order to have some special order of the tuples such that we can speed up the search. </a:t>
            </a:r>
          </a:p>
        </p:txBody>
      </p:sp>
      <p:pic>
        <p:nvPicPr>
          <p:cNvPr id="122884"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2921" name="Group 41"/>
          <p:cNvGraphicFramePr>
            <a:graphicFrameLocks noGrp="1"/>
          </p:cNvGraphicFramePr>
          <p:nvPr/>
        </p:nvGraphicFramePr>
        <p:xfrm>
          <a:off x="1466850" y="2924175"/>
          <a:ext cx="6218238" cy="1373188"/>
        </p:xfrm>
        <a:graphic>
          <a:graphicData uri="http://schemas.openxmlformats.org/drawingml/2006/table">
            <a:tbl>
              <a:tblPr/>
              <a:tblGrid>
                <a:gridCol w="2012950">
                  <a:extLst>
                    <a:ext uri="{9D8B030D-6E8A-4147-A177-3AD203B41FA5}">
                      <a16:colId xmlns:a16="http://schemas.microsoft.com/office/drawing/2014/main" val="20000"/>
                    </a:ext>
                  </a:extLst>
                </a:gridCol>
                <a:gridCol w="1538288">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StudentNum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birthday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score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87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200101184022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Beethoven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1983/3/9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84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200201184358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Chopin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1982/10/15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95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22907" name="Arc 27"/>
          <p:cNvSpPr>
            <a:spLocks/>
          </p:cNvSpPr>
          <p:nvPr/>
        </p:nvSpPr>
        <p:spPr bwMode="auto">
          <a:xfrm>
            <a:off x="7667625" y="3500438"/>
            <a:ext cx="439738" cy="609600"/>
          </a:xfrm>
          <a:custGeom>
            <a:avLst/>
            <a:gdLst>
              <a:gd name="T0" fmla="*/ 799195 w 23997"/>
              <a:gd name="T1" fmla="*/ 0 h 43200"/>
              <a:gd name="T2" fmla="*/ 0 w 23997"/>
              <a:gd name="T3" fmla="*/ 8575647 h 43200"/>
              <a:gd name="T4" fmla="*/ 804894 w 23997"/>
              <a:gd name="T5" fmla="*/ 4301067 h 43200"/>
              <a:gd name="T6" fmla="*/ 0 60000 65536"/>
              <a:gd name="T7" fmla="*/ 0 60000 65536"/>
              <a:gd name="T8" fmla="*/ 0 60000 65536"/>
            </a:gdLst>
            <a:ahLst/>
            <a:cxnLst>
              <a:cxn ang="T6">
                <a:pos x="T0" y="T1"/>
              </a:cxn>
              <a:cxn ang="T7">
                <a:pos x="T2" y="T3"/>
              </a:cxn>
              <a:cxn ang="T8">
                <a:pos x="T4" y="T5"/>
              </a:cxn>
            </a:cxnLst>
            <a:rect l="0" t="0" r="r" b="b"/>
            <a:pathLst>
              <a:path w="23997" h="43200" fill="none" extrusionOk="0">
                <a:moveTo>
                  <a:pt x="2380" y="0"/>
                </a:moveTo>
                <a:cubicBezTo>
                  <a:pt x="2385" y="0"/>
                  <a:pt x="2391" y="0"/>
                  <a:pt x="2397" y="0"/>
                </a:cubicBezTo>
                <a:cubicBezTo>
                  <a:pt x="14326" y="0"/>
                  <a:pt x="23997" y="9670"/>
                  <a:pt x="23997" y="21600"/>
                </a:cubicBezTo>
                <a:cubicBezTo>
                  <a:pt x="23997" y="33529"/>
                  <a:pt x="14326" y="43200"/>
                  <a:pt x="2397" y="43200"/>
                </a:cubicBezTo>
                <a:cubicBezTo>
                  <a:pt x="1596" y="43199"/>
                  <a:pt x="795" y="43155"/>
                  <a:pt x="0" y="43066"/>
                </a:cubicBezTo>
              </a:path>
              <a:path w="23997" h="43200" stroke="0" extrusionOk="0">
                <a:moveTo>
                  <a:pt x="2380" y="0"/>
                </a:moveTo>
                <a:cubicBezTo>
                  <a:pt x="2385" y="0"/>
                  <a:pt x="2391" y="0"/>
                  <a:pt x="2397" y="0"/>
                </a:cubicBezTo>
                <a:cubicBezTo>
                  <a:pt x="14326" y="0"/>
                  <a:pt x="23997" y="9670"/>
                  <a:pt x="23997" y="21600"/>
                </a:cubicBezTo>
                <a:cubicBezTo>
                  <a:pt x="23997" y="33529"/>
                  <a:pt x="14326" y="43200"/>
                  <a:pt x="2397" y="43200"/>
                </a:cubicBezTo>
                <a:cubicBezTo>
                  <a:pt x="1596" y="43199"/>
                  <a:pt x="795" y="43155"/>
                  <a:pt x="0" y="43066"/>
                </a:cubicBezTo>
                <a:lnTo>
                  <a:pt x="2397" y="21600"/>
                </a:lnTo>
                <a:lnTo>
                  <a:pt x="2380" y="0"/>
                </a:lnTo>
                <a:close/>
              </a:path>
            </a:pathLst>
          </a:custGeom>
          <a:noFill/>
          <a:ln w="38100">
            <a:solidFill>
              <a:schemeClr val="hlink"/>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08" name="Arc 28"/>
          <p:cNvSpPr>
            <a:spLocks/>
          </p:cNvSpPr>
          <p:nvPr/>
        </p:nvSpPr>
        <p:spPr bwMode="auto">
          <a:xfrm>
            <a:off x="3132138" y="4295775"/>
            <a:ext cx="792162" cy="228600"/>
          </a:xfrm>
          <a:custGeom>
            <a:avLst/>
            <a:gdLst>
              <a:gd name="T0" fmla="*/ 14419347 w 43200"/>
              <a:gd name="T1" fmla="*/ 65019 h 26137"/>
              <a:gd name="T2" fmla="*/ 162063 w 43200"/>
              <a:gd name="T3" fmla="*/ 0 h 26137"/>
              <a:gd name="T4" fmla="*/ 7262970 w 43200"/>
              <a:gd name="T5" fmla="*/ 347068 h 26137"/>
              <a:gd name="T6" fmla="*/ 0 60000 65536"/>
              <a:gd name="T7" fmla="*/ 0 60000 65536"/>
              <a:gd name="T8" fmla="*/ 0 60000 65536"/>
            </a:gdLst>
            <a:ahLst/>
            <a:cxnLst>
              <a:cxn ang="T6">
                <a:pos x="T0" y="T1"/>
              </a:cxn>
              <a:cxn ang="T7">
                <a:pos x="T2" y="T3"/>
              </a:cxn>
              <a:cxn ang="T8">
                <a:pos x="T4" y="T5"/>
              </a:cxn>
            </a:cxnLst>
            <a:rect l="0" t="0" r="r" b="b"/>
            <a:pathLst>
              <a:path w="43200" h="26137" fill="none" extrusionOk="0">
                <a:moveTo>
                  <a:pt x="42882" y="850"/>
                </a:moveTo>
                <a:cubicBezTo>
                  <a:pt x="43093" y="2067"/>
                  <a:pt x="43200" y="3301"/>
                  <a:pt x="43200" y="4537"/>
                </a:cubicBezTo>
                <a:cubicBezTo>
                  <a:pt x="43200" y="16466"/>
                  <a:pt x="33529" y="26137"/>
                  <a:pt x="21600" y="26137"/>
                </a:cubicBezTo>
                <a:cubicBezTo>
                  <a:pt x="9670" y="26137"/>
                  <a:pt x="0" y="16466"/>
                  <a:pt x="0" y="4537"/>
                </a:cubicBezTo>
                <a:cubicBezTo>
                  <a:pt x="0" y="3011"/>
                  <a:pt x="161" y="1491"/>
                  <a:pt x="481" y="-1"/>
                </a:cubicBezTo>
              </a:path>
              <a:path w="43200" h="26137" stroke="0" extrusionOk="0">
                <a:moveTo>
                  <a:pt x="42882" y="850"/>
                </a:moveTo>
                <a:cubicBezTo>
                  <a:pt x="43093" y="2067"/>
                  <a:pt x="43200" y="3301"/>
                  <a:pt x="43200" y="4537"/>
                </a:cubicBezTo>
                <a:cubicBezTo>
                  <a:pt x="43200" y="16466"/>
                  <a:pt x="33529" y="26137"/>
                  <a:pt x="21600" y="26137"/>
                </a:cubicBezTo>
                <a:cubicBezTo>
                  <a:pt x="9670" y="26137"/>
                  <a:pt x="0" y="16466"/>
                  <a:pt x="0" y="4537"/>
                </a:cubicBezTo>
                <a:cubicBezTo>
                  <a:pt x="0" y="3011"/>
                  <a:pt x="161" y="1491"/>
                  <a:pt x="481" y="-1"/>
                </a:cubicBezTo>
                <a:lnTo>
                  <a:pt x="21600" y="4537"/>
                </a:lnTo>
                <a:lnTo>
                  <a:pt x="42882" y="850"/>
                </a:lnTo>
                <a:close/>
              </a:path>
            </a:pathLst>
          </a:custGeom>
          <a:noFill/>
          <a:ln w="38100">
            <a:solidFill>
              <a:schemeClr val="hlink"/>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09" name="Text Box 29"/>
          <p:cNvSpPr txBox="1">
            <a:spLocks noChangeArrowheads="1"/>
          </p:cNvSpPr>
          <p:nvPr/>
        </p:nvSpPr>
        <p:spPr bwMode="auto">
          <a:xfrm>
            <a:off x="684213" y="4437063"/>
            <a:ext cx="845978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20000"/>
              </a:spcBef>
              <a:buClr>
                <a:schemeClr val="folHlink"/>
              </a:buClr>
              <a:buFont typeface="Wingdings" pitchFamily="2" charset="2"/>
              <a:buChar char="§"/>
            </a:pPr>
            <a:r>
              <a:rPr lang="en-US" altLang="zh-CN" b="1">
                <a:latin typeface="Arial Narrow" pitchFamily="34" charset="0"/>
              </a:rPr>
              <a:t>The attributes of the relation can be reordered in any order without changing the relation. When we change the order of the attributes, we also change the order of their columns.</a:t>
            </a:r>
          </a:p>
        </p:txBody>
      </p:sp>
      <p:sp>
        <p:nvSpPr>
          <p:cNvPr id="122910" name="Text Box 30"/>
          <p:cNvSpPr txBox="1">
            <a:spLocks noChangeArrowheads="1"/>
          </p:cNvSpPr>
          <p:nvPr/>
        </p:nvSpPr>
        <p:spPr bwMode="auto">
          <a:xfrm>
            <a:off x="684213" y="5589588"/>
            <a:ext cx="8280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20000"/>
              </a:spcBef>
              <a:buClr>
                <a:schemeClr val="folHlink"/>
              </a:buClr>
              <a:buFont typeface="Wingdings" pitchFamily="2" charset="2"/>
              <a:buChar char="§"/>
            </a:pPr>
            <a:r>
              <a:rPr lang="en-US" altLang="zh-CN" b="1">
                <a:latin typeface="Arial Narrow" pitchFamily="34" charset="0"/>
              </a:rPr>
              <a:t>The components of any tuple of the relation must have, in each component, a value that belongs to the domain of the corresponding column.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Effect transition="in" filter="blinds(vertical)">
                                      <p:cBhvr>
                                        <p:cTn id="7" dur="500"/>
                                        <p:tgtEl>
                                          <p:spTgt spid="1228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22883">
                                            <p:txEl>
                                              <p:pRg st="1" end="1"/>
                                            </p:txEl>
                                          </p:spTgt>
                                        </p:tgtEl>
                                        <p:attrNameLst>
                                          <p:attrName>style.visibility</p:attrName>
                                        </p:attrNameLst>
                                      </p:cBhvr>
                                      <p:to>
                                        <p:strVal val="visible"/>
                                      </p:to>
                                    </p:set>
                                    <p:animEffect transition="in" filter="blinds(vertical)">
                                      <p:cBhvr>
                                        <p:cTn id="12" dur="500"/>
                                        <p:tgtEl>
                                          <p:spTgt spid="1228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22883">
                                            <p:txEl>
                                              <p:pRg st="2" end="2"/>
                                            </p:txEl>
                                          </p:spTgt>
                                        </p:tgtEl>
                                        <p:attrNameLst>
                                          <p:attrName>style.visibility</p:attrName>
                                        </p:attrNameLst>
                                      </p:cBhvr>
                                      <p:to>
                                        <p:strVal val="visible"/>
                                      </p:to>
                                    </p:set>
                                    <p:animEffect transition="in" filter="blinds(vertical)">
                                      <p:cBhvr>
                                        <p:cTn id="17" dur="500"/>
                                        <p:tgtEl>
                                          <p:spTgt spid="1228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22921"/>
                                        </p:tgtEl>
                                        <p:attrNameLst>
                                          <p:attrName>style.visibility</p:attrName>
                                        </p:attrNameLst>
                                      </p:cBhvr>
                                      <p:to>
                                        <p:strVal val="visible"/>
                                      </p:to>
                                    </p:set>
                                    <p:animEffect transition="in" filter="box(in)">
                                      <p:cBhvr>
                                        <p:cTn id="22" dur="500"/>
                                        <p:tgtEl>
                                          <p:spTgt spid="1229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22907"/>
                                        </p:tgtEl>
                                        <p:attrNameLst>
                                          <p:attrName>style.visibility</p:attrName>
                                        </p:attrNameLst>
                                      </p:cBhvr>
                                      <p:to>
                                        <p:strVal val="visible"/>
                                      </p:to>
                                    </p:set>
                                    <p:animEffect transition="in" filter="wipe(up)">
                                      <p:cBhvr>
                                        <p:cTn id="27" dur="500"/>
                                        <p:tgtEl>
                                          <p:spTgt spid="12290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2909">
                                            <p:txEl>
                                              <p:pRg st="0" end="0"/>
                                            </p:txEl>
                                          </p:spTgt>
                                        </p:tgtEl>
                                        <p:attrNameLst>
                                          <p:attrName>style.visibility</p:attrName>
                                        </p:attrNameLst>
                                      </p:cBhvr>
                                      <p:to>
                                        <p:strVal val="visible"/>
                                      </p:to>
                                    </p:set>
                                    <p:animEffect transition="in" filter="blinds(horizontal)">
                                      <p:cBhvr>
                                        <p:cTn id="32" dur="500"/>
                                        <p:tgtEl>
                                          <p:spTgt spid="122909">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122908"/>
                                        </p:tgtEl>
                                        <p:attrNameLst>
                                          <p:attrName>style.visibility</p:attrName>
                                        </p:attrNameLst>
                                      </p:cBhvr>
                                      <p:to>
                                        <p:strVal val="visible"/>
                                      </p:to>
                                    </p:set>
                                    <p:animEffect transition="in" filter="wipe(right)">
                                      <p:cBhvr>
                                        <p:cTn id="37" dur="500"/>
                                        <p:tgtEl>
                                          <p:spTgt spid="12290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122910">
                                            <p:txEl>
                                              <p:pRg st="0" end="0"/>
                                            </p:txEl>
                                          </p:spTgt>
                                        </p:tgtEl>
                                        <p:attrNameLst>
                                          <p:attrName>style.visibility</p:attrName>
                                        </p:attrNameLst>
                                      </p:cBhvr>
                                      <p:to>
                                        <p:strVal val="visible"/>
                                      </p:to>
                                    </p:set>
                                    <p:animEffect transition="in" filter="blinds(vertical)">
                                      <p:cBhvr>
                                        <p:cTn id="42" dur="500"/>
                                        <p:tgtEl>
                                          <p:spTgt spid="122910">
                                            <p:txEl>
                                              <p:pRg st="0" end="0"/>
                                            </p:txEl>
                                          </p:spTgt>
                                        </p:tgtEl>
                                      </p:cBhvr>
                                    </p:animEffect>
                                  </p:childTnLst>
                                </p:cTn>
                              </p:par>
                            </p:childTnLst>
                          </p:cTn>
                        </p:par>
                        <p:par>
                          <p:cTn id="43" fill="hold" nodeType="afterGroup">
                            <p:stCondLst>
                              <p:cond delay="500"/>
                            </p:stCondLst>
                            <p:childTnLst>
                              <p:par>
                                <p:cTn id="44" presetID="2" presetClass="entr" presetSubtype="8" fill="hold" nodeType="afterEffect">
                                  <p:stCondLst>
                                    <p:cond delay="0"/>
                                  </p:stCondLst>
                                  <p:childTnLst>
                                    <p:set>
                                      <p:cBhvr>
                                        <p:cTn id="45" dur="1" fill="hold">
                                          <p:stCondLst>
                                            <p:cond delay="0"/>
                                          </p:stCondLst>
                                        </p:cTn>
                                        <p:tgtEl>
                                          <p:spTgt spid="122884"/>
                                        </p:tgtEl>
                                        <p:attrNameLst>
                                          <p:attrName>style.visibility</p:attrName>
                                        </p:attrNameLst>
                                      </p:cBhvr>
                                      <p:to>
                                        <p:strVal val="visible"/>
                                      </p:to>
                                    </p:set>
                                    <p:anim calcmode="lin" valueType="num">
                                      <p:cBhvr additive="base">
                                        <p:cTn id="46" dur="500" fill="hold"/>
                                        <p:tgtEl>
                                          <p:spTgt spid="122884"/>
                                        </p:tgtEl>
                                        <p:attrNameLst>
                                          <p:attrName>ppt_x</p:attrName>
                                        </p:attrNameLst>
                                      </p:cBhvr>
                                      <p:tavLst>
                                        <p:tav tm="0">
                                          <p:val>
                                            <p:strVal val="0-#ppt_w/2"/>
                                          </p:val>
                                        </p:tav>
                                        <p:tav tm="100000">
                                          <p:val>
                                            <p:strVal val="#ppt_x"/>
                                          </p:val>
                                        </p:tav>
                                      </p:tavLst>
                                    </p:anim>
                                    <p:anim calcmode="lin" valueType="num">
                                      <p:cBhvr additive="base">
                                        <p:cTn id="47" dur="500" fill="hold"/>
                                        <p:tgtEl>
                                          <p:spTgt spid="1228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autoUpdateAnimBg="0"/>
      <p:bldP spid="122907" grpId="0" animBg="1"/>
      <p:bldP spid="122908" grpId="0" animBg="1"/>
      <p:bldP spid="122909" grpId="0" build="p" autoUpdateAnimBg="0"/>
      <p:bldP spid="122910"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C52DCA3F-6566-4C19-80D2-967D4B41ACC3}" type="slidenum">
              <a:rPr kumimoji="0" lang="en-US" altLang="zh-CN" sz="1400" smtClean="0"/>
              <a:pPr eaLnBrk="1" hangingPunct="1"/>
              <a:t>51</a:t>
            </a:fld>
            <a:endParaRPr kumimoji="0" lang="en-US" altLang="zh-CN" sz="1400" smtClean="0"/>
          </a:p>
        </p:txBody>
      </p:sp>
      <p:sp>
        <p:nvSpPr>
          <p:cNvPr id="54275" name="Rectangle 2"/>
          <p:cNvSpPr>
            <a:spLocks noGrp="1" noChangeArrowheads="1"/>
          </p:cNvSpPr>
          <p:nvPr>
            <p:ph type="title"/>
          </p:nvPr>
        </p:nvSpPr>
        <p:spPr/>
        <p:txBody>
          <a:bodyPr/>
          <a:lstStyle/>
          <a:p>
            <a:pPr eaLnBrk="1" hangingPunct="1"/>
            <a:r>
              <a:rPr lang="en-US" altLang="zh-CN" dirty="0" smtClean="0">
                <a:latin typeface="Arial Narrow" pitchFamily="34" charset="0"/>
              </a:rPr>
              <a:t>Characters of RM</a:t>
            </a:r>
          </a:p>
        </p:txBody>
      </p:sp>
      <p:pic>
        <p:nvPicPr>
          <p:cNvPr id="123907" name="Picture 3"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03963"/>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48" name="Text Box 44"/>
          <p:cNvSpPr txBox="1">
            <a:spLocks noChangeArrowheads="1"/>
          </p:cNvSpPr>
          <p:nvPr/>
        </p:nvSpPr>
        <p:spPr bwMode="auto">
          <a:xfrm>
            <a:off x="611188" y="765175"/>
            <a:ext cx="40322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20000"/>
              </a:spcBef>
              <a:buClr>
                <a:schemeClr val="folHlink"/>
              </a:buClr>
              <a:buFont typeface="Wingdings" pitchFamily="2" charset="2"/>
              <a:buChar char="§"/>
            </a:pPr>
            <a:r>
              <a:rPr lang="en-US" altLang="zh-CN" b="1">
                <a:solidFill>
                  <a:srgbClr val="000000"/>
                </a:solidFill>
                <a:latin typeface="Arial Narrow" pitchFamily="34" charset="0"/>
                <a:cs typeface="Arial" charset="0"/>
              </a:rPr>
              <a:t>Relations must have different attributes in </a:t>
            </a:r>
            <a:r>
              <a:rPr lang="en-US" altLang="zh-CN" b="1">
                <a:solidFill>
                  <a:schemeClr val="hlink"/>
                </a:solidFill>
                <a:latin typeface="Arial Narrow" pitchFamily="34" charset="0"/>
                <a:cs typeface="Arial" charset="0"/>
              </a:rPr>
              <a:t>different</a:t>
            </a:r>
            <a:r>
              <a:rPr lang="en-US" altLang="zh-CN" b="1">
                <a:solidFill>
                  <a:srgbClr val="000000"/>
                </a:solidFill>
                <a:latin typeface="Arial Narrow" pitchFamily="34" charset="0"/>
                <a:cs typeface="Arial" charset="0"/>
              </a:rPr>
              <a:t> names, and different attributes can have the </a:t>
            </a:r>
            <a:r>
              <a:rPr lang="en-US" altLang="zh-CN" b="1">
                <a:solidFill>
                  <a:schemeClr val="hlink"/>
                </a:solidFill>
                <a:latin typeface="Arial Narrow" pitchFamily="34" charset="0"/>
                <a:cs typeface="Arial" charset="0"/>
              </a:rPr>
              <a:t>same</a:t>
            </a:r>
            <a:r>
              <a:rPr lang="en-US" altLang="zh-CN" b="1">
                <a:solidFill>
                  <a:srgbClr val="000000"/>
                </a:solidFill>
                <a:latin typeface="Arial Narrow" pitchFamily="34" charset="0"/>
                <a:cs typeface="Arial" charset="0"/>
              </a:rPr>
              <a:t> domain.</a:t>
            </a:r>
            <a:r>
              <a:rPr lang="en-US" altLang="zh-CN" b="1">
                <a:latin typeface="Arial Narrow" pitchFamily="34" charset="0"/>
              </a:rPr>
              <a:t> </a:t>
            </a:r>
          </a:p>
        </p:txBody>
      </p:sp>
      <p:grpSp>
        <p:nvGrpSpPr>
          <p:cNvPr id="123949" name="Group 45"/>
          <p:cNvGrpSpPr>
            <a:grpSpLocks/>
          </p:cNvGrpSpPr>
          <p:nvPr/>
        </p:nvGrpSpPr>
        <p:grpSpPr bwMode="auto">
          <a:xfrm>
            <a:off x="539750" y="4554538"/>
            <a:ext cx="4114800" cy="1898650"/>
            <a:chOff x="624" y="2692"/>
            <a:chExt cx="2202" cy="1196"/>
          </a:xfrm>
        </p:grpSpPr>
        <p:grpSp>
          <p:nvGrpSpPr>
            <p:cNvPr id="54332" name="Group 46"/>
            <p:cNvGrpSpPr>
              <a:grpSpLocks/>
            </p:cNvGrpSpPr>
            <p:nvPr/>
          </p:nvGrpSpPr>
          <p:grpSpPr bwMode="auto">
            <a:xfrm>
              <a:off x="624" y="2692"/>
              <a:ext cx="721" cy="598"/>
              <a:chOff x="0" y="0"/>
              <a:chExt cx="599" cy="806"/>
            </a:xfrm>
          </p:grpSpPr>
          <p:sp>
            <p:nvSpPr>
              <p:cNvPr id="54360" name="Rectangle 47"/>
              <p:cNvSpPr>
                <a:spLocks noChangeArrowheads="1"/>
              </p:cNvSpPr>
              <p:nvPr/>
            </p:nvSpPr>
            <p:spPr bwMode="auto">
              <a:xfrm>
                <a:off x="43" y="0"/>
                <a:ext cx="513" cy="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Arial Narrow" pitchFamily="34" charset="0"/>
                  </a:rPr>
                  <a:t>name</a:t>
                </a:r>
              </a:p>
              <a:p>
                <a:pPr algn="ctr" eaLnBrk="0" hangingPunct="0"/>
                <a:endParaRPr lang="en-US" altLang="zh-CN" b="1">
                  <a:latin typeface="Arial Narrow" pitchFamily="34" charset="0"/>
                </a:endParaRPr>
              </a:p>
            </p:txBody>
          </p:sp>
          <p:sp>
            <p:nvSpPr>
              <p:cNvPr id="54361" name="Rectangle 48"/>
              <p:cNvSpPr>
                <a:spLocks noChangeArrowheads="1"/>
              </p:cNvSpPr>
              <p:nvPr/>
            </p:nvSpPr>
            <p:spPr bwMode="auto">
              <a:xfrm>
                <a:off x="0" y="0"/>
                <a:ext cx="599" cy="80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333" name="Group 49"/>
            <p:cNvGrpSpPr>
              <a:grpSpLocks/>
            </p:cNvGrpSpPr>
            <p:nvPr/>
          </p:nvGrpSpPr>
          <p:grpSpPr bwMode="auto">
            <a:xfrm>
              <a:off x="1345" y="2692"/>
              <a:ext cx="1481" cy="299"/>
              <a:chOff x="599" y="0"/>
              <a:chExt cx="1231" cy="403"/>
            </a:xfrm>
          </p:grpSpPr>
          <p:sp>
            <p:nvSpPr>
              <p:cNvPr id="54358" name="Rectangle 50"/>
              <p:cNvSpPr>
                <a:spLocks noChangeArrowheads="1"/>
              </p:cNvSpPr>
              <p:nvPr/>
            </p:nvSpPr>
            <p:spPr bwMode="auto">
              <a:xfrm>
                <a:off x="642" y="0"/>
                <a:ext cx="114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Arial Narrow" pitchFamily="34" charset="0"/>
                  </a:rPr>
                  <a:t>Hometown</a:t>
                </a:r>
              </a:p>
              <a:p>
                <a:pPr algn="ctr" eaLnBrk="0" hangingPunct="0"/>
                <a:endParaRPr lang="en-US" altLang="zh-CN" b="1">
                  <a:latin typeface="Arial Narrow" pitchFamily="34" charset="0"/>
                </a:endParaRPr>
              </a:p>
            </p:txBody>
          </p:sp>
          <p:sp>
            <p:nvSpPr>
              <p:cNvPr id="54359" name="Rectangle 51"/>
              <p:cNvSpPr>
                <a:spLocks noChangeArrowheads="1"/>
              </p:cNvSpPr>
              <p:nvPr/>
            </p:nvSpPr>
            <p:spPr bwMode="auto">
              <a:xfrm>
                <a:off x="599" y="0"/>
                <a:ext cx="1231"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334" name="Group 52"/>
            <p:cNvGrpSpPr>
              <a:grpSpLocks/>
            </p:cNvGrpSpPr>
            <p:nvPr/>
          </p:nvGrpSpPr>
          <p:grpSpPr bwMode="auto">
            <a:xfrm>
              <a:off x="1345" y="2991"/>
              <a:ext cx="778" cy="299"/>
              <a:chOff x="599" y="403"/>
              <a:chExt cx="647" cy="403"/>
            </a:xfrm>
          </p:grpSpPr>
          <p:sp>
            <p:nvSpPr>
              <p:cNvPr id="54356" name="Rectangle 53"/>
              <p:cNvSpPr>
                <a:spLocks noChangeArrowheads="1"/>
              </p:cNvSpPr>
              <p:nvPr/>
            </p:nvSpPr>
            <p:spPr bwMode="auto">
              <a:xfrm>
                <a:off x="642" y="403"/>
                <a:ext cx="56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Arial Narrow" pitchFamily="34" charset="0"/>
                  </a:rPr>
                  <a:t>province</a:t>
                </a:r>
              </a:p>
              <a:p>
                <a:pPr algn="ctr" eaLnBrk="0" hangingPunct="0"/>
                <a:endParaRPr lang="en-US" altLang="zh-CN" b="1">
                  <a:latin typeface="Arial Narrow" pitchFamily="34" charset="0"/>
                </a:endParaRPr>
              </a:p>
            </p:txBody>
          </p:sp>
          <p:sp>
            <p:nvSpPr>
              <p:cNvPr id="54357" name="Rectangle 54"/>
              <p:cNvSpPr>
                <a:spLocks noChangeArrowheads="1"/>
              </p:cNvSpPr>
              <p:nvPr/>
            </p:nvSpPr>
            <p:spPr bwMode="auto">
              <a:xfrm>
                <a:off x="599" y="403"/>
                <a:ext cx="64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335" name="Group 55"/>
            <p:cNvGrpSpPr>
              <a:grpSpLocks/>
            </p:cNvGrpSpPr>
            <p:nvPr/>
          </p:nvGrpSpPr>
          <p:grpSpPr bwMode="auto">
            <a:xfrm>
              <a:off x="2123" y="2991"/>
              <a:ext cx="703" cy="299"/>
              <a:chOff x="1246" y="403"/>
              <a:chExt cx="584" cy="403"/>
            </a:xfrm>
          </p:grpSpPr>
          <p:sp>
            <p:nvSpPr>
              <p:cNvPr id="54354" name="Rectangle 56"/>
              <p:cNvSpPr>
                <a:spLocks noChangeArrowheads="1"/>
              </p:cNvSpPr>
              <p:nvPr/>
            </p:nvSpPr>
            <p:spPr bwMode="auto">
              <a:xfrm>
                <a:off x="1289" y="403"/>
                <a:ext cx="49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Arial Narrow" pitchFamily="34" charset="0"/>
                  </a:rPr>
                  <a:t>city</a:t>
                </a:r>
              </a:p>
              <a:p>
                <a:pPr algn="ctr" eaLnBrk="0" hangingPunct="0"/>
                <a:endParaRPr lang="en-US" altLang="zh-CN" b="1">
                  <a:latin typeface="Arial Narrow" pitchFamily="34" charset="0"/>
                </a:endParaRPr>
              </a:p>
            </p:txBody>
          </p:sp>
          <p:sp>
            <p:nvSpPr>
              <p:cNvPr id="54355" name="Rectangle 57"/>
              <p:cNvSpPr>
                <a:spLocks noChangeArrowheads="1"/>
              </p:cNvSpPr>
              <p:nvPr/>
            </p:nvSpPr>
            <p:spPr bwMode="auto">
              <a:xfrm>
                <a:off x="1246" y="403"/>
                <a:ext cx="584"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336" name="Group 58"/>
            <p:cNvGrpSpPr>
              <a:grpSpLocks/>
            </p:cNvGrpSpPr>
            <p:nvPr/>
          </p:nvGrpSpPr>
          <p:grpSpPr bwMode="auto">
            <a:xfrm>
              <a:off x="624" y="3290"/>
              <a:ext cx="721" cy="299"/>
              <a:chOff x="0" y="806"/>
              <a:chExt cx="599" cy="403"/>
            </a:xfrm>
          </p:grpSpPr>
          <p:sp>
            <p:nvSpPr>
              <p:cNvPr id="54352" name="Rectangle 59"/>
              <p:cNvSpPr>
                <a:spLocks noChangeArrowheads="1"/>
              </p:cNvSpPr>
              <p:nvPr/>
            </p:nvSpPr>
            <p:spPr bwMode="auto">
              <a:xfrm>
                <a:off x="43" y="806"/>
                <a:ext cx="513"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t>张强</a:t>
                </a:r>
                <a:endParaRPr lang="zh-CN" altLang="en-US" b="1">
                  <a:latin typeface="Arial Narrow" pitchFamily="34" charset="0"/>
                </a:endParaRPr>
              </a:p>
              <a:p>
                <a:pPr algn="ctr" eaLnBrk="0" hangingPunct="0"/>
                <a:endParaRPr lang="en-US" altLang="zh-CN" b="1">
                  <a:latin typeface="Arial Narrow" pitchFamily="34" charset="0"/>
                </a:endParaRPr>
              </a:p>
            </p:txBody>
          </p:sp>
          <p:sp>
            <p:nvSpPr>
              <p:cNvPr id="54353" name="Rectangle 60"/>
              <p:cNvSpPr>
                <a:spLocks noChangeArrowheads="1"/>
              </p:cNvSpPr>
              <p:nvPr/>
            </p:nvSpPr>
            <p:spPr bwMode="auto">
              <a:xfrm>
                <a:off x="0" y="806"/>
                <a:ext cx="599"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337" name="Group 61"/>
            <p:cNvGrpSpPr>
              <a:grpSpLocks/>
            </p:cNvGrpSpPr>
            <p:nvPr/>
          </p:nvGrpSpPr>
          <p:grpSpPr bwMode="auto">
            <a:xfrm>
              <a:off x="1345" y="3290"/>
              <a:ext cx="778" cy="299"/>
              <a:chOff x="599" y="806"/>
              <a:chExt cx="647" cy="403"/>
            </a:xfrm>
          </p:grpSpPr>
          <p:sp>
            <p:nvSpPr>
              <p:cNvPr id="54350" name="Rectangle 62"/>
              <p:cNvSpPr>
                <a:spLocks noChangeArrowheads="1"/>
              </p:cNvSpPr>
              <p:nvPr/>
            </p:nvSpPr>
            <p:spPr bwMode="auto">
              <a:xfrm>
                <a:off x="642" y="806"/>
                <a:ext cx="56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latin typeface="Arial Narrow" pitchFamily="34" charset="0"/>
                  </a:rPr>
                  <a:t>吉林</a:t>
                </a:r>
              </a:p>
              <a:p>
                <a:pPr algn="ctr" eaLnBrk="0" hangingPunct="0"/>
                <a:endParaRPr lang="en-US" altLang="zh-CN" b="1">
                  <a:latin typeface="Arial Narrow" pitchFamily="34" charset="0"/>
                </a:endParaRPr>
              </a:p>
            </p:txBody>
          </p:sp>
          <p:sp>
            <p:nvSpPr>
              <p:cNvPr id="54351" name="Rectangle 63"/>
              <p:cNvSpPr>
                <a:spLocks noChangeArrowheads="1"/>
              </p:cNvSpPr>
              <p:nvPr/>
            </p:nvSpPr>
            <p:spPr bwMode="auto">
              <a:xfrm>
                <a:off x="599" y="806"/>
                <a:ext cx="64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338" name="Group 64"/>
            <p:cNvGrpSpPr>
              <a:grpSpLocks/>
            </p:cNvGrpSpPr>
            <p:nvPr/>
          </p:nvGrpSpPr>
          <p:grpSpPr bwMode="auto">
            <a:xfrm>
              <a:off x="2123" y="3290"/>
              <a:ext cx="703" cy="299"/>
              <a:chOff x="1246" y="806"/>
              <a:chExt cx="584" cy="403"/>
            </a:xfrm>
          </p:grpSpPr>
          <p:sp>
            <p:nvSpPr>
              <p:cNvPr id="54348" name="Rectangle 65"/>
              <p:cNvSpPr>
                <a:spLocks noChangeArrowheads="1"/>
              </p:cNvSpPr>
              <p:nvPr/>
            </p:nvSpPr>
            <p:spPr bwMode="auto">
              <a:xfrm>
                <a:off x="1289" y="806"/>
                <a:ext cx="49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latin typeface="Arial Narrow" pitchFamily="34" charset="0"/>
                  </a:rPr>
                  <a:t>长春</a:t>
                </a:r>
              </a:p>
              <a:p>
                <a:pPr algn="ctr" eaLnBrk="0" hangingPunct="0"/>
                <a:endParaRPr lang="en-US" altLang="zh-CN" b="1">
                  <a:latin typeface="Arial Narrow" pitchFamily="34" charset="0"/>
                </a:endParaRPr>
              </a:p>
            </p:txBody>
          </p:sp>
          <p:sp>
            <p:nvSpPr>
              <p:cNvPr id="54349" name="Rectangle 66"/>
              <p:cNvSpPr>
                <a:spLocks noChangeArrowheads="1"/>
              </p:cNvSpPr>
              <p:nvPr/>
            </p:nvSpPr>
            <p:spPr bwMode="auto">
              <a:xfrm>
                <a:off x="1246" y="806"/>
                <a:ext cx="584"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339" name="Group 67"/>
            <p:cNvGrpSpPr>
              <a:grpSpLocks/>
            </p:cNvGrpSpPr>
            <p:nvPr/>
          </p:nvGrpSpPr>
          <p:grpSpPr bwMode="auto">
            <a:xfrm>
              <a:off x="624" y="3589"/>
              <a:ext cx="721" cy="299"/>
              <a:chOff x="0" y="1209"/>
              <a:chExt cx="599" cy="403"/>
            </a:xfrm>
          </p:grpSpPr>
          <p:sp>
            <p:nvSpPr>
              <p:cNvPr id="54346" name="Rectangle 68"/>
              <p:cNvSpPr>
                <a:spLocks noChangeArrowheads="1"/>
              </p:cNvSpPr>
              <p:nvPr/>
            </p:nvSpPr>
            <p:spPr bwMode="auto">
              <a:xfrm>
                <a:off x="43" y="1209"/>
                <a:ext cx="513"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t>王丽</a:t>
                </a:r>
                <a:endParaRPr lang="zh-CN" altLang="en-US" b="1">
                  <a:latin typeface="Arial Narrow" pitchFamily="34" charset="0"/>
                </a:endParaRPr>
              </a:p>
              <a:p>
                <a:pPr algn="ctr" eaLnBrk="0" hangingPunct="0"/>
                <a:endParaRPr lang="en-US" altLang="zh-CN" b="1">
                  <a:latin typeface="Arial Narrow" pitchFamily="34" charset="0"/>
                </a:endParaRPr>
              </a:p>
            </p:txBody>
          </p:sp>
          <p:sp>
            <p:nvSpPr>
              <p:cNvPr id="54347" name="Rectangle 69"/>
              <p:cNvSpPr>
                <a:spLocks noChangeArrowheads="1"/>
              </p:cNvSpPr>
              <p:nvPr/>
            </p:nvSpPr>
            <p:spPr bwMode="auto">
              <a:xfrm>
                <a:off x="0" y="1209"/>
                <a:ext cx="599"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340" name="Group 70"/>
            <p:cNvGrpSpPr>
              <a:grpSpLocks/>
            </p:cNvGrpSpPr>
            <p:nvPr/>
          </p:nvGrpSpPr>
          <p:grpSpPr bwMode="auto">
            <a:xfrm>
              <a:off x="1345" y="3589"/>
              <a:ext cx="778" cy="299"/>
              <a:chOff x="599" y="1209"/>
              <a:chExt cx="647" cy="403"/>
            </a:xfrm>
          </p:grpSpPr>
          <p:sp>
            <p:nvSpPr>
              <p:cNvPr id="54344" name="Rectangle 71"/>
              <p:cNvSpPr>
                <a:spLocks noChangeArrowheads="1"/>
              </p:cNvSpPr>
              <p:nvPr/>
            </p:nvSpPr>
            <p:spPr bwMode="auto">
              <a:xfrm>
                <a:off x="642" y="1209"/>
                <a:ext cx="56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latin typeface="Arial Narrow" pitchFamily="34" charset="0"/>
                  </a:rPr>
                  <a:t>山西</a:t>
                </a:r>
              </a:p>
              <a:p>
                <a:pPr algn="ctr" eaLnBrk="0" hangingPunct="0"/>
                <a:endParaRPr lang="en-US" altLang="zh-CN" b="1">
                  <a:latin typeface="Arial Narrow" pitchFamily="34" charset="0"/>
                </a:endParaRPr>
              </a:p>
            </p:txBody>
          </p:sp>
          <p:sp>
            <p:nvSpPr>
              <p:cNvPr id="54345" name="Rectangle 72"/>
              <p:cNvSpPr>
                <a:spLocks noChangeArrowheads="1"/>
              </p:cNvSpPr>
              <p:nvPr/>
            </p:nvSpPr>
            <p:spPr bwMode="auto">
              <a:xfrm>
                <a:off x="599" y="1209"/>
                <a:ext cx="64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341" name="Group 73"/>
            <p:cNvGrpSpPr>
              <a:grpSpLocks/>
            </p:cNvGrpSpPr>
            <p:nvPr/>
          </p:nvGrpSpPr>
          <p:grpSpPr bwMode="auto">
            <a:xfrm>
              <a:off x="2123" y="3589"/>
              <a:ext cx="703" cy="299"/>
              <a:chOff x="1246" y="1209"/>
              <a:chExt cx="584" cy="403"/>
            </a:xfrm>
          </p:grpSpPr>
          <p:sp>
            <p:nvSpPr>
              <p:cNvPr id="54342" name="Rectangle 74"/>
              <p:cNvSpPr>
                <a:spLocks noChangeArrowheads="1"/>
              </p:cNvSpPr>
              <p:nvPr/>
            </p:nvSpPr>
            <p:spPr bwMode="auto">
              <a:xfrm>
                <a:off x="1289" y="1209"/>
                <a:ext cx="49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latin typeface="Arial Narrow" pitchFamily="34" charset="0"/>
                  </a:rPr>
                  <a:t>大同</a:t>
                </a:r>
              </a:p>
              <a:p>
                <a:pPr algn="ctr" eaLnBrk="0" hangingPunct="0"/>
                <a:endParaRPr lang="en-US" altLang="zh-CN" b="1">
                  <a:latin typeface="Arial Narrow" pitchFamily="34" charset="0"/>
                </a:endParaRPr>
              </a:p>
            </p:txBody>
          </p:sp>
          <p:sp>
            <p:nvSpPr>
              <p:cNvPr id="54343" name="Rectangle 75"/>
              <p:cNvSpPr>
                <a:spLocks noChangeArrowheads="1"/>
              </p:cNvSpPr>
              <p:nvPr/>
            </p:nvSpPr>
            <p:spPr bwMode="auto">
              <a:xfrm>
                <a:off x="1246" y="1209"/>
                <a:ext cx="584"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23980" name="Group 76"/>
          <p:cNvGrpSpPr>
            <a:grpSpLocks/>
          </p:cNvGrpSpPr>
          <p:nvPr/>
        </p:nvGrpSpPr>
        <p:grpSpPr bwMode="auto">
          <a:xfrm>
            <a:off x="4700588" y="4589463"/>
            <a:ext cx="4138612" cy="1365250"/>
            <a:chOff x="2961" y="2714"/>
            <a:chExt cx="2206" cy="860"/>
          </a:xfrm>
        </p:grpSpPr>
        <p:grpSp>
          <p:nvGrpSpPr>
            <p:cNvPr id="54305" name="Group 77"/>
            <p:cNvGrpSpPr>
              <a:grpSpLocks/>
            </p:cNvGrpSpPr>
            <p:nvPr/>
          </p:nvGrpSpPr>
          <p:grpSpPr bwMode="auto">
            <a:xfrm>
              <a:off x="2961" y="2714"/>
              <a:ext cx="735" cy="262"/>
              <a:chOff x="2149" y="0"/>
              <a:chExt cx="611" cy="806"/>
            </a:xfrm>
          </p:grpSpPr>
          <p:sp>
            <p:nvSpPr>
              <p:cNvPr id="54330" name="Rectangle 78"/>
              <p:cNvSpPr>
                <a:spLocks noChangeArrowheads="1"/>
              </p:cNvSpPr>
              <p:nvPr/>
            </p:nvSpPr>
            <p:spPr bwMode="auto">
              <a:xfrm>
                <a:off x="2192" y="0"/>
                <a:ext cx="525" cy="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Arial Narrow" pitchFamily="34" charset="0"/>
                  </a:rPr>
                  <a:t>name</a:t>
                </a:r>
              </a:p>
              <a:p>
                <a:pPr algn="ctr" eaLnBrk="0" hangingPunct="0"/>
                <a:endParaRPr lang="en-US" altLang="zh-CN" b="1">
                  <a:latin typeface="Arial Narrow" pitchFamily="34" charset="0"/>
                </a:endParaRPr>
              </a:p>
            </p:txBody>
          </p:sp>
          <p:sp>
            <p:nvSpPr>
              <p:cNvPr id="54331" name="Rectangle 79"/>
              <p:cNvSpPr>
                <a:spLocks noChangeArrowheads="1"/>
              </p:cNvSpPr>
              <p:nvPr/>
            </p:nvSpPr>
            <p:spPr bwMode="auto">
              <a:xfrm>
                <a:off x="2149" y="0"/>
                <a:ext cx="611" cy="80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306" name="Group 80"/>
            <p:cNvGrpSpPr>
              <a:grpSpLocks/>
            </p:cNvGrpSpPr>
            <p:nvPr/>
          </p:nvGrpSpPr>
          <p:grpSpPr bwMode="auto">
            <a:xfrm>
              <a:off x="3696" y="2714"/>
              <a:ext cx="736" cy="262"/>
              <a:chOff x="2760" y="0"/>
              <a:chExt cx="611" cy="806"/>
            </a:xfrm>
          </p:grpSpPr>
          <p:sp>
            <p:nvSpPr>
              <p:cNvPr id="54328" name="Rectangle 81"/>
              <p:cNvSpPr>
                <a:spLocks noChangeArrowheads="1"/>
              </p:cNvSpPr>
              <p:nvPr/>
            </p:nvSpPr>
            <p:spPr bwMode="auto">
              <a:xfrm>
                <a:off x="2803" y="0"/>
                <a:ext cx="525" cy="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algn="ctr"/>
                <a:r>
                  <a:rPr lang="en-US" altLang="zh-CN" b="1">
                    <a:latin typeface="Arial Narrow" pitchFamily="34" charset="0"/>
                  </a:rPr>
                  <a:t>province</a:t>
                </a:r>
              </a:p>
              <a:p>
                <a:pPr algn="ctr" eaLnBrk="0" hangingPunct="0"/>
                <a:endParaRPr lang="en-US" altLang="zh-CN" b="1">
                  <a:latin typeface="Arial Narrow" pitchFamily="34" charset="0"/>
                </a:endParaRPr>
              </a:p>
            </p:txBody>
          </p:sp>
          <p:sp>
            <p:nvSpPr>
              <p:cNvPr id="54329" name="Rectangle 82"/>
              <p:cNvSpPr>
                <a:spLocks noChangeArrowheads="1"/>
              </p:cNvSpPr>
              <p:nvPr/>
            </p:nvSpPr>
            <p:spPr bwMode="auto">
              <a:xfrm>
                <a:off x="2760" y="0"/>
                <a:ext cx="611" cy="80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307" name="Group 83"/>
            <p:cNvGrpSpPr>
              <a:grpSpLocks/>
            </p:cNvGrpSpPr>
            <p:nvPr/>
          </p:nvGrpSpPr>
          <p:grpSpPr bwMode="auto">
            <a:xfrm>
              <a:off x="4432" y="2714"/>
              <a:ext cx="735" cy="262"/>
              <a:chOff x="3371" y="0"/>
              <a:chExt cx="611" cy="806"/>
            </a:xfrm>
          </p:grpSpPr>
          <p:sp>
            <p:nvSpPr>
              <p:cNvPr id="54326" name="Rectangle 84"/>
              <p:cNvSpPr>
                <a:spLocks noChangeArrowheads="1"/>
              </p:cNvSpPr>
              <p:nvPr/>
            </p:nvSpPr>
            <p:spPr bwMode="auto">
              <a:xfrm>
                <a:off x="3414" y="0"/>
                <a:ext cx="525" cy="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Arial Narrow" pitchFamily="34" charset="0"/>
                  </a:rPr>
                  <a:t>city</a:t>
                </a:r>
              </a:p>
              <a:p>
                <a:pPr algn="ctr" eaLnBrk="0" hangingPunct="0"/>
                <a:endParaRPr lang="en-US" altLang="zh-CN" b="1">
                  <a:latin typeface="Arial Narrow" pitchFamily="34" charset="0"/>
                </a:endParaRPr>
              </a:p>
            </p:txBody>
          </p:sp>
          <p:sp>
            <p:nvSpPr>
              <p:cNvPr id="54327" name="Rectangle 85"/>
              <p:cNvSpPr>
                <a:spLocks noChangeArrowheads="1"/>
              </p:cNvSpPr>
              <p:nvPr/>
            </p:nvSpPr>
            <p:spPr bwMode="auto">
              <a:xfrm>
                <a:off x="3371" y="0"/>
                <a:ext cx="611" cy="80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308" name="Group 86"/>
            <p:cNvGrpSpPr>
              <a:grpSpLocks/>
            </p:cNvGrpSpPr>
            <p:nvPr/>
          </p:nvGrpSpPr>
          <p:grpSpPr bwMode="auto">
            <a:xfrm>
              <a:off x="2961" y="2976"/>
              <a:ext cx="735" cy="299"/>
              <a:chOff x="2149" y="806"/>
              <a:chExt cx="611" cy="403"/>
            </a:xfrm>
          </p:grpSpPr>
          <p:sp>
            <p:nvSpPr>
              <p:cNvPr id="54324" name="Rectangle 87"/>
              <p:cNvSpPr>
                <a:spLocks noChangeArrowheads="1"/>
              </p:cNvSpPr>
              <p:nvPr/>
            </p:nvSpPr>
            <p:spPr bwMode="auto">
              <a:xfrm>
                <a:off x="2192" y="806"/>
                <a:ext cx="52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latin typeface="Arial Narrow" pitchFamily="34" charset="0"/>
                  </a:rPr>
                  <a:t>张强</a:t>
                </a:r>
              </a:p>
              <a:p>
                <a:pPr algn="ctr" eaLnBrk="0" hangingPunct="0"/>
                <a:endParaRPr lang="en-US" altLang="zh-CN" b="1">
                  <a:latin typeface="Arial Narrow" pitchFamily="34" charset="0"/>
                </a:endParaRPr>
              </a:p>
            </p:txBody>
          </p:sp>
          <p:sp>
            <p:nvSpPr>
              <p:cNvPr id="54325" name="Rectangle 88"/>
              <p:cNvSpPr>
                <a:spLocks noChangeArrowheads="1"/>
              </p:cNvSpPr>
              <p:nvPr/>
            </p:nvSpPr>
            <p:spPr bwMode="auto">
              <a:xfrm>
                <a:off x="2149" y="806"/>
                <a:ext cx="611"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309" name="Group 89"/>
            <p:cNvGrpSpPr>
              <a:grpSpLocks/>
            </p:cNvGrpSpPr>
            <p:nvPr/>
          </p:nvGrpSpPr>
          <p:grpSpPr bwMode="auto">
            <a:xfrm>
              <a:off x="3696" y="2976"/>
              <a:ext cx="736" cy="299"/>
              <a:chOff x="2760" y="806"/>
              <a:chExt cx="611" cy="403"/>
            </a:xfrm>
          </p:grpSpPr>
          <p:sp>
            <p:nvSpPr>
              <p:cNvPr id="54322" name="Rectangle 90"/>
              <p:cNvSpPr>
                <a:spLocks noChangeArrowheads="1"/>
              </p:cNvSpPr>
              <p:nvPr/>
            </p:nvSpPr>
            <p:spPr bwMode="auto">
              <a:xfrm>
                <a:off x="2803" y="806"/>
                <a:ext cx="52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latin typeface="Arial Narrow" pitchFamily="34" charset="0"/>
                  </a:rPr>
                  <a:t>吉林</a:t>
                </a:r>
              </a:p>
              <a:p>
                <a:pPr algn="ctr" eaLnBrk="0" hangingPunct="0"/>
                <a:endParaRPr lang="en-US" altLang="zh-CN" b="1">
                  <a:latin typeface="Arial Narrow" pitchFamily="34" charset="0"/>
                </a:endParaRPr>
              </a:p>
            </p:txBody>
          </p:sp>
          <p:sp>
            <p:nvSpPr>
              <p:cNvPr id="54323" name="Rectangle 91"/>
              <p:cNvSpPr>
                <a:spLocks noChangeArrowheads="1"/>
              </p:cNvSpPr>
              <p:nvPr/>
            </p:nvSpPr>
            <p:spPr bwMode="auto">
              <a:xfrm>
                <a:off x="2760" y="806"/>
                <a:ext cx="611"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310" name="Group 92"/>
            <p:cNvGrpSpPr>
              <a:grpSpLocks/>
            </p:cNvGrpSpPr>
            <p:nvPr/>
          </p:nvGrpSpPr>
          <p:grpSpPr bwMode="auto">
            <a:xfrm>
              <a:off x="4432" y="2976"/>
              <a:ext cx="735" cy="299"/>
              <a:chOff x="3371" y="806"/>
              <a:chExt cx="611" cy="403"/>
            </a:xfrm>
          </p:grpSpPr>
          <p:sp>
            <p:nvSpPr>
              <p:cNvPr id="54320" name="Rectangle 93"/>
              <p:cNvSpPr>
                <a:spLocks noChangeArrowheads="1"/>
              </p:cNvSpPr>
              <p:nvPr/>
            </p:nvSpPr>
            <p:spPr bwMode="auto">
              <a:xfrm>
                <a:off x="3414" y="806"/>
                <a:ext cx="52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latin typeface="Arial Narrow" pitchFamily="34" charset="0"/>
                  </a:rPr>
                  <a:t>长春</a:t>
                </a:r>
              </a:p>
              <a:p>
                <a:pPr algn="ctr" eaLnBrk="0" hangingPunct="0"/>
                <a:endParaRPr lang="en-US" altLang="zh-CN" b="1">
                  <a:latin typeface="Arial Narrow" pitchFamily="34" charset="0"/>
                </a:endParaRPr>
              </a:p>
            </p:txBody>
          </p:sp>
          <p:sp>
            <p:nvSpPr>
              <p:cNvPr id="54321" name="Rectangle 94"/>
              <p:cNvSpPr>
                <a:spLocks noChangeArrowheads="1"/>
              </p:cNvSpPr>
              <p:nvPr/>
            </p:nvSpPr>
            <p:spPr bwMode="auto">
              <a:xfrm>
                <a:off x="3371" y="806"/>
                <a:ext cx="611"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311" name="Group 95"/>
            <p:cNvGrpSpPr>
              <a:grpSpLocks/>
            </p:cNvGrpSpPr>
            <p:nvPr/>
          </p:nvGrpSpPr>
          <p:grpSpPr bwMode="auto">
            <a:xfrm>
              <a:off x="2961" y="3275"/>
              <a:ext cx="735" cy="299"/>
              <a:chOff x="2149" y="1209"/>
              <a:chExt cx="611" cy="403"/>
            </a:xfrm>
          </p:grpSpPr>
          <p:sp>
            <p:nvSpPr>
              <p:cNvPr id="54318" name="Rectangle 96"/>
              <p:cNvSpPr>
                <a:spLocks noChangeArrowheads="1"/>
              </p:cNvSpPr>
              <p:nvPr/>
            </p:nvSpPr>
            <p:spPr bwMode="auto">
              <a:xfrm>
                <a:off x="2192" y="1209"/>
                <a:ext cx="52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latin typeface="Arial Narrow" pitchFamily="34" charset="0"/>
                  </a:rPr>
                  <a:t>王丽</a:t>
                </a:r>
              </a:p>
              <a:p>
                <a:pPr algn="ctr" eaLnBrk="0" hangingPunct="0"/>
                <a:endParaRPr lang="en-US" altLang="zh-CN" b="1">
                  <a:latin typeface="Arial Narrow" pitchFamily="34" charset="0"/>
                </a:endParaRPr>
              </a:p>
            </p:txBody>
          </p:sp>
          <p:sp>
            <p:nvSpPr>
              <p:cNvPr id="54319" name="Rectangle 97"/>
              <p:cNvSpPr>
                <a:spLocks noChangeArrowheads="1"/>
              </p:cNvSpPr>
              <p:nvPr/>
            </p:nvSpPr>
            <p:spPr bwMode="auto">
              <a:xfrm>
                <a:off x="2149" y="1209"/>
                <a:ext cx="611"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312" name="Group 98"/>
            <p:cNvGrpSpPr>
              <a:grpSpLocks/>
            </p:cNvGrpSpPr>
            <p:nvPr/>
          </p:nvGrpSpPr>
          <p:grpSpPr bwMode="auto">
            <a:xfrm>
              <a:off x="3696" y="3275"/>
              <a:ext cx="736" cy="299"/>
              <a:chOff x="2760" y="1209"/>
              <a:chExt cx="611" cy="403"/>
            </a:xfrm>
          </p:grpSpPr>
          <p:sp>
            <p:nvSpPr>
              <p:cNvPr id="54316" name="Rectangle 99"/>
              <p:cNvSpPr>
                <a:spLocks noChangeArrowheads="1"/>
              </p:cNvSpPr>
              <p:nvPr/>
            </p:nvSpPr>
            <p:spPr bwMode="auto">
              <a:xfrm>
                <a:off x="2803" y="1209"/>
                <a:ext cx="52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latin typeface="Arial Narrow" pitchFamily="34" charset="0"/>
                  </a:rPr>
                  <a:t>山西</a:t>
                </a:r>
              </a:p>
              <a:p>
                <a:pPr algn="ctr" eaLnBrk="0" hangingPunct="0"/>
                <a:endParaRPr lang="en-US" altLang="zh-CN" b="1">
                  <a:latin typeface="Arial Narrow" pitchFamily="34" charset="0"/>
                </a:endParaRPr>
              </a:p>
            </p:txBody>
          </p:sp>
          <p:sp>
            <p:nvSpPr>
              <p:cNvPr id="54317" name="Rectangle 100"/>
              <p:cNvSpPr>
                <a:spLocks noChangeArrowheads="1"/>
              </p:cNvSpPr>
              <p:nvPr/>
            </p:nvSpPr>
            <p:spPr bwMode="auto">
              <a:xfrm>
                <a:off x="2760" y="1209"/>
                <a:ext cx="611"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313" name="Group 101"/>
            <p:cNvGrpSpPr>
              <a:grpSpLocks/>
            </p:cNvGrpSpPr>
            <p:nvPr/>
          </p:nvGrpSpPr>
          <p:grpSpPr bwMode="auto">
            <a:xfrm>
              <a:off x="4432" y="3275"/>
              <a:ext cx="735" cy="299"/>
              <a:chOff x="3371" y="1209"/>
              <a:chExt cx="611" cy="403"/>
            </a:xfrm>
          </p:grpSpPr>
          <p:sp>
            <p:nvSpPr>
              <p:cNvPr id="54314" name="Rectangle 102"/>
              <p:cNvSpPr>
                <a:spLocks noChangeArrowheads="1"/>
              </p:cNvSpPr>
              <p:nvPr/>
            </p:nvSpPr>
            <p:spPr bwMode="auto">
              <a:xfrm>
                <a:off x="3414" y="1209"/>
                <a:ext cx="52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latin typeface="Arial Narrow" pitchFamily="34" charset="0"/>
                  </a:rPr>
                  <a:t>大同</a:t>
                </a:r>
              </a:p>
              <a:p>
                <a:pPr algn="ctr" eaLnBrk="0" hangingPunct="0"/>
                <a:endParaRPr lang="en-US" altLang="zh-CN" b="1">
                  <a:latin typeface="Arial Narrow" pitchFamily="34" charset="0"/>
                </a:endParaRPr>
              </a:p>
            </p:txBody>
          </p:sp>
          <p:sp>
            <p:nvSpPr>
              <p:cNvPr id="54315" name="Rectangle 103"/>
              <p:cNvSpPr>
                <a:spLocks noChangeArrowheads="1"/>
              </p:cNvSpPr>
              <p:nvPr/>
            </p:nvSpPr>
            <p:spPr bwMode="auto">
              <a:xfrm>
                <a:off x="3371" y="1209"/>
                <a:ext cx="611"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24008" name="Line 104"/>
          <p:cNvSpPr>
            <a:spLocks noChangeShapeType="1"/>
          </p:cNvSpPr>
          <p:nvPr/>
        </p:nvSpPr>
        <p:spPr bwMode="auto">
          <a:xfrm flipH="1">
            <a:off x="3124200" y="4471988"/>
            <a:ext cx="457200" cy="60960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009" name="Line 105"/>
          <p:cNvSpPr>
            <a:spLocks noChangeShapeType="1"/>
          </p:cNvSpPr>
          <p:nvPr/>
        </p:nvSpPr>
        <p:spPr bwMode="auto">
          <a:xfrm>
            <a:off x="3059113" y="4573588"/>
            <a:ext cx="533400" cy="45720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4064" name="Group 160"/>
          <p:cNvGraphicFramePr>
            <a:graphicFrameLocks noGrp="1"/>
          </p:cNvGraphicFramePr>
          <p:nvPr>
            <p:ph idx="1"/>
          </p:nvPr>
        </p:nvGraphicFramePr>
        <p:xfrm>
          <a:off x="4427538" y="765175"/>
          <a:ext cx="4608512" cy="1828800"/>
        </p:xfrm>
        <a:graphic>
          <a:graphicData uri="http://schemas.openxmlformats.org/drawingml/2006/table">
            <a:tbl>
              <a:tblPr/>
              <a:tblGrid>
                <a:gridCol w="996950">
                  <a:extLst>
                    <a:ext uri="{9D8B030D-6E8A-4147-A177-3AD203B41FA5}">
                      <a16:colId xmlns:a16="http://schemas.microsoft.com/office/drawing/2014/main" val="20000"/>
                    </a:ext>
                  </a:extLst>
                </a:gridCol>
                <a:gridCol w="1768475">
                  <a:extLst>
                    <a:ext uri="{9D8B030D-6E8A-4147-A177-3AD203B41FA5}">
                      <a16:colId xmlns:a16="http://schemas.microsoft.com/office/drawing/2014/main" val="20001"/>
                    </a:ext>
                  </a:extLst>
                </a:gridCol>
                <a:gridCol w="1843087">
                  <a:extLst>
                    <a:ext uri="{9D8B030D-6E8A-4147-A177-3AD203B41FA5}">
                      <a16:colId xmlns:a16="http://schemas.microsoft.com/office/drawing/2014/main" val="20002"/>
                    </a:ext>
                  </a:extLst>
                </a:gridCol>
              </a:tblGrid>
              <a:tr h="327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1" u="none" strike="noStrike" cap="none" normalizeH="0" baseline="0" smtClean="0">
                          <a:ln>
                            <a:noFill/>
                          </a:ln>
                          <a:solidFill>
                            <a:schemeClr val="tx1"/>
                          </a:solidFill>
                          <a:effectLst/>
                          <a:latin typeface="Times New Roman" pitchFamily="18" charset="0"/>
                          <a:ea typeface="宋体" pitchFamily="2" charset="-122"/>
                        </a:rPr>
                        <a:t>name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1" u="none" strike="noStrike" cap="none" normalizeH="0" baseline="0" smtClean="0">
                          <a:ln>
                            <a:noFill/>
                          </a:ln>
                          <a:solidFill>
                            <a:schemeClr val="tx1"/>
                          </a:solidFill>
                          <a:effectLst/>
                          <a:latin typeface="Times New Roman" pitchFamily="18" charset="0"/>
                          <a:ea typeface="宋体" pitchFamily="2" charset="-122"/>
                        </a:rPr>
                        <a:t>occupation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1" u="none" strike="noStrike" cap="none" normalizeH="0" baseline="0" smtClean="0">
                          <a:ln>
                            <a:noFill/>
                          </a:ln>
                          <a:solidFill>
                            <a:schemeClr val="tx1"/>
                          </a:solidFill>
                          <a:effectLst/>
                          <a:latin typeface="Times New Roman" pitchFamily="18" charset="0"/>
                          <a:ea typeface="宋体" pitchFamily="2" charset="-122"/>
                        </a:rPr>
                        <a:t>part-time job</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7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Zhang</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teacher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lawyer</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54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Wang</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worker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teacher</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33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Liu</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teacher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en-US" sz="2400" b="1" i="0" u="none" strike="noStrike" cap="none" normalizeH="0" baseline="0" smtClean="0">
                          <a:ln>
                            <a:noFill/>
                          </a:ln>
                          <a:solidFill>
                            <a:schemeClr val="tx1"/>
                          </a:solidFill>
                          <a:effectLst/>
                          <a:latin typeface="Arial Narrow" pitchFamily="34" charset="0"/>
                          <a:ea typeface="宋体" pitchFamily="2" charset="-122"/>
                        </a:rPr>
                        <a:t>accountant</a:t>
                      </a:r>
                      <a:endParaRPr kumimoji="1" lang="en-US" altLang="zh-CN" sz="2400" b="1" i="0" u="none" strike="noStrike" cap="none" normalizeH="0" baseline="0" smtClean="0">
                        <a:ln>
                          <a:noFill/>
                        </a:ln>
                        <a:solidFill>
                          <a:schemeClr val="tx1"/>
                        </a:solidFill>
                        <a:effectLst/>
                        <a:latin typeface="Arial Narrow"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24056" name="Text Box 152"/>
          <p:cNvSpPr txBox="1">
            <a:spLocks noChangeArrowheads="1"/>
          </p:cNvSpPr>
          <p:nvPr/>
        </p:nvSpPr>
        <p:spPr bwMode="auto">
          <a:xfrm>
            <a:off x="611188" y="2565400"/>
            <a:ext cx="8424862"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20000"/>
              </a:spcBef>
              <a:buClr>
                <a:schemeClr val="folHlink"/>
              </a:buClr>
              <a:buFont typeface="Wingdings" pitchFamily="2" charset="2"/>
              <a:buChar char="§"/>
            </a:pPr>
            <a:r>
              <a:rPr lang="en-US" altLang="zh-CN" b="1">
                <a:solidFill>
                  <a:srgbClr val="000000"/>
                </a:solidFill>
                <a:latin typeface="Arial Narrow" pitchFamily="34" charset="0"/>
              </a:rPr>
              <a:t>Attribute values are (normally) required to be </a:t>
            </a:r>
            <a:r>
              <a:rPr lang="en-US" altLang="zh-CN" b="1">
                <a:solidFill>
                  <a:schemeClr val="hlink"/>
                </a:solidFill>
                <a:latin typeface="Arial Narrow" pitchFamily="34" charset="0"/>
              </a:rPr>
              <a:t>atomic</a:t>
            </a:r>
            <a:r>
              <a:rPr lang="en-US" altLang="zh-CN" b="1">
                <a:solidFill>
                  <a:srgbClr val="000000"/>
                </a:solidFill>
                <a:latin typeface="Arial Narrow" pitchFamily="34" charset="0"/>
              </a:rPr>
              <a:t>, that is, indivisible.</a:t>
            </a:r>
          </a:p>
          <a:p>
            <a:pPr lvl="1">
              <a:spcBef>
                <a:spcPct val="30000"/>
              </a:spcBef>
              <a:buClr>
                <a:srgbClr val="CC6600"/>
              </a:buClr>
              <a:buSzPct val="105000"/>
              <a:buFont typeface="Monotype Sorts" pitchFamily="2" charset="2"/>
              <a:buChar char="H"/>
            </a:pPr>
            <a:r>
              <a:rPr lang="en-US" altLang="zh-CN" b="1">
                <a:solidFill>
                  <a:srgbClr val="000000"/>
                </a:solidFill>
                <a:latin typeface="Arial Narrow" pitchFamily="34" charset="0"/>
              </a:rPr>
              <a:t>E.g. multivalued attribute values are not atomic.</a:t>
            </a:r>
          </a:p>
          <a:p>
            <a:pPr lvl="1">
              <a:spcBef>
                <a:spcPct val="30000"/>
              </a:spcBef>
              <a:buClr>
                <a:srgbClr val="CC6600"/>
              </a:buClr>
              <a:buSzPct val="105000"/>
              <a:buFont typeface="Monotype Sorts" pitchFamily="2" charset="2"/>
              <a:buChar char="H"/>
            </a:pPr>
            <a:r>
              <a:rPr lang="en-US" altLang="zh-CN" b="1">
                <a:solidFill>
                  <a:srgbClr val="000000"/>
                </a:solidFill>
                <a:latin typeface="Arial Narrow" pitchFamily="34" charset="0"/>
              </a:rPr>
              <a:t>E.g. composite attribute values are not atomic.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23948">
                                            <p:txEl>
                                              <p:pRg st="0" end="0"/>
                                            </p:txEl>
                                          </p:spTgt>
                                        </p:tgtEl>
                                        <p:attrNameLst>
                                          <p:attrName>style.visibility</p:attrName>
                                        </p:attrNameLst>
                                      </p:cBhvr>
                                      <p:to>
                                        <p:strVal val="visible"/>
                                      </p:to>
                                    </p:set>
                                    <p:animEffect transition="in" filter="blinds(vertical)">
                                      <p:cBhvr>
                                        <p:cTn id="7" dur="500"/>
                                        <p:tgtEl>
                                          <p:spTgt spid="12394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24064"/>
                                        </p:tgtEl>
                                        <p:attrNameLst>
                                          <p:attrName>style.visibility</p:attrName>
                                        </p:attrNameLst>
                                      </p:cBhvr>
                                      <p:to>
                                        <p:strVal val="visible"/>
                                      </p:to>
                                    </p:set>
                                    <p:animEffect transition="in" filter="box(in)">
                                      <p:cBhvr>
                                        <p:cTn id="12" dur="500"/>
                                        <p:tgtEl>
                                          <p:spTgt spid="1240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4056">
                                            <p:txEl>
                                              <p:pRg st="0" end="0"/>
                                            </p:txEl>
                                          </p:spTgt>
                                        </p:tgtEl>
                                        <p:attrNameLst>
                                          <p:attrName>style.visibility</p:attrName>
                                        </p:attrNameLst>
                                      </p:cBhvr>
                                      <p:to>
                                        <p:strVal val="visible"/>
                                      </p:to>
                                    </p:set>
                                    <p:animEffect transition="in" filter="blinds(horizontal)">
                                      <p:cBhvr>
                                        <p:cTn id="17" dur="500"/>
                                        <p:tgtEl>
                                          <p:spTgt spid="124056">
                                            <p:txEl>
                                              <p:pRg st="0" end="0"/>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24056">
                                            <p:txEl>
                                              <p:pRg st="1" end="1"/>
                                            </p:txEl>
                                          </p:spTgt>
                                        </p:tgtEl>
                                        <p:attrNameLst>
                                          <p:attrName>style.visibility</p:attrName>
                                        </p:attrNameLst>
                                      </p:cBhvr>
                                      <p:to>
                                        <p:strVal val="visible"/>
                                      </p:to>
                                    </p:set>
                                    <p:animEffect transition="in" filter="blinds(horizontal)">
                                      <p:cBhvr>
                                        <p:cTn id="20" dur="500"/>
                                        <p:tgtEl>
                                          <p:spTgt spid="124056">
                                            <p:txEl>
                                              <p:pRg st="1" end="1"/>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24056">
                                            <p:txEl>
                                              <p:pRg st="2" end="2"/>
                                            </p:txEl>
                                          </p:spTgt>
                                        </p:tgtEl>
                                        <p:attrNameLst>
                                          <p:attrName>style.visibility</p:attrName>
                                        </p:attrNameLst>
                                      </p:cBhvr>
                                      <p:to>
                                        <p:strVal val="visible"/>
                                      </p:to>
                                    </p:set>
                                    <p:animEffect transition="in" filter="blinds(horizontal)">
                                      <p:cBhvr>
                                        <p:cTn id="23" dur="500"/>
                                        <p:tgtEl>
                                          <p:spTgt spid="124056">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nodeType="clickEffect">
                                  <p:stCondLst>
                                    <p:cond delay="0"/>
                                  </p:stCondLst>
                                  <p:childTnLst>
                                    <p:set>
                                      <p:cBhvr>
                                        <p:cTn id="27" dur="1" fill="hold">
                                          <p:stCondLst>
                                            <p:cond delay="0"/>
                                          </p:stCondLst>
                                        </p:cTn>
                                        <p:tgtEl>
                                          <p:spTgt spid="123949"/>
                                        </p:tgtEl>
                                        <p:attrNameLst>
                                          <p:attrName>style.visibility</p:attrName>
                                        </p:attrNameLst>
                                      </p:cBhvr>
                                      <p:to>
                                        <p:strVal val="visible"/>
                                      </p:to>
                                    </p:set>
                                    <p:animEffect transition="in" filter="box(in)">
                                      <p:cBhvr>
                                        <p:cTn id="28" dur="500"/>
                                        <p:tgtEl>
                                          <p:spTgt spid="12394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24008"/>
                                        </p:tgtEl>
                                        <p:attrNameLst>
                                          <p:attrName>style.visibility</p:attrName>
                                        </p:attrNameLst>
                                      </p:cBhvr>
                                      <p:to>
                                        <p:strVal val="visible"/>
                                      </p:to>
                                    </p:set>
                                    <p:animEffect transition="in" filter="wipe(up)">
                                      <p:cBhvr>
                                        <p:cTn id="33" dur="500"/>
                                        <p:tgtEl>
                                          <p:spTgt spid="124008"/>
                                        </p:tgtEl>
                                      </p:cBhvr>
                                    </p:animEffect>
                                  </p:childTnLst>
                                </p:cTn>
                              </p:par>
                            </p:childTnLst>
                          </p:cTn>
                        </p:par>
                        <p:par>
                          <p:cTn id="34" fill="hold" nodeType="afterGroup">
                            <p:stCondLst>
                              <p:cond delay="500"/>
                            </p:stCondLst>
                            <p:childTnLst>
                              <p:par>
                                <p:cTn id="35" presetID="22" presetClass="entr" presetSubtype="1" fill="hold" grpId="0" nodeType="afterEffect">
                                  <p:stCondLst>
                                    <p:cond delay="0"/>
                                  </p:stCondLst>
                                  <p:childTnLst>
                                    <p:set>
                                      <p:cBhvr>
                                        <p:cTn id="36" dur="1" fill="hold">
                                          <p:stCondLst>
                                            <p:cond delay="0"/>
                                          </p:stCondLst>
                                        </p:cTn>
                                        <p:tgtEl>
                                          <p:spTgt spid="124009"/>
                                        </p:tgtEl>
                                        <p:attrNameLst>
                                          <p:attrName>style.visibility</p:attrName>
                                        </p:attrNameLst>
                                      </p:cBhvr>
                                      <p:to>
                                        <p:strVal val="visible"/>
                                      </p:to>
                                    </p:set>
                                    <p:animEffect transition="in" filter="wipe(up)">
                                      <p:cBhvr>
                                        <p:cTn id="37" dur="500"/>
                                        <p:tgtEl>
                                          <p:spTgt spid="12400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123980"/>
                                        </p:tgtEl>
                                        <p:attrNameLst>
                                          <p:attrName>style.visibility</p:attrName>
                                        </p:attrNameLst>
                                      </p:cBhvr>
                                      <p:to>
                                        <p:strVal val="visible"/>
                                      </p:to>
                                    </p:set>
                                    <p:animEffect transition="in" filter="box(in)">
                                      <p:cBhvr>
                                        <p:cTn id="42" dur="500"/>
                                        <p:tgtEl>
                                          <p:spTgt spid="123980"/>
                                        </p:tgtEl>
                                      </p:cBhvr>
                                    </p:animEffect>
                                  </p:childTnLst>
                                </p:cTn>
                              </p:par>
                            </p:childTnLst>
                          </p:cTn>
                        </p:par>
                        <p:par>
                          <p:cTn id="43" fill="hold" nodeType="afterGroup">
                            <p:stCondLst>
                              <p:cond delay="500"/>
                            </p:stCondLst>
                            <p:childTnLst>
                              <p:par>
                                <p:cTn id="44" presetID="2" presetClass="entr" presetSubtype="8" fill="hold" nodeType="afterEffect">
                                  <p:stCondLst>
                                    <p:cond delay="0"/>
                                  </p:stCondLst>
                                  <p:childTnLst>
                                    <p:set>
                                      <p:cBhvr>
                                        <p:cTn id="45" dur="1" fill="hold">
                                          <p:stCondLst>
                                            <p:cond delay="0"/>
                                          </p:stCondLst>
                                        </p:cTn>
                                        <p:tgtEl>
                                          <p:spTgt spid="123907"/>
                                        </p:tgtEl>
                                        <p:attrNameLst>
                                          <p:attrName>style.visibility</p:attrName>
                                        </p:attrNameLst>
                                      </p:cBhvr>
                                      <p:to>
                                        <p:strVal val="visible"/>
                                      </p:to>
                                    </p:set>
                                    <p:anim calcmode="lin" valueType="num">
                                      <p:cBhvr additive="base">
                                        <p:cTn id="46" dur="500" fill="hold"/>
                                        <p:tgtEl>
                                          <p:spTgt spid="123907"/>
                                        </p:tgtEl>
                                        <p:attrNameLst>
                                          <p:attrName>ppt_x</p:attrName>
                                        </p:attrNameLst>
                                      </p:cBhvr>
                                      <p:tavLst>
                                        <p:tav tm="0">
                                          <p:val>
                                            <p:strVal val="0-#ppt_w/2"/>
                                          </p:val>
                                        </p:tav>
                                        <p:tav tm="100000">
                                          <p:val>
                                            <p:strVal val="#ppt_x"/>
                                          </p:val>
                                        </p:tav>
                                      </p:tavLst>
                                    </p:anim>
                                    <p:anim calcmode="lin" valueType="num">
                                      <p:cBhvr additive="base">
                                        <p:cTn id="47" dur="500" fill="hold"/>
                                        <p:tgtEl>
                                          <p:spTgt spid="1239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48" grpId="0" build="p" autoUpdateAnimBg="0"/>
      <p:bldP spid="124008" grpId="0" animBg="1"/>
      <p:bldP spid="124009" grpId="0" animBg="1"/>
      <p:bldP spid="124056"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88ABD0A3-71AB-4273-9CAA-53DDA629EDD1}" type="slidenum">
              <a:rPr kumimoji="0" lang="en-US" altLang="zh-CN" sz="1400" smtClean="0"/>
              <a:pPr eaLnBrk="1" hangingPunct="1"/>
              <a:t>52</a:t>
            </a:fld>
            <a:endParaRPr kumimoji="0" lang="en-US" altLang="zh-CN" sz="1400" smtClean="0"/>
          </a:p>
        </p:txBody>
      </p:sp>
      <p:sp>
        <p:nvSpPr>
          <p:cNvPr id="55299" name="Rectangle 2"/>
          <p:cNvSpPr>
            <a:spLocks noGrp="1" noChangeArrowheads="1"/>
          </p:cNvSpPr>
          <p:nvPr>
            <p:ph type="title"/>
          </p:nvPr>
        </p:nvSpPr>
        <p:spPr>
          <a:xfrm>
            <a:off x="763200" y="76200"/>
            <a:ext cx="7794000" cy="685800"/>
          </a:xfrm>
        </p:spPr>
        <p:txBody>
          <a:bodyPr/>
          <a:lstStyle/>
          <a:p>
            <a:pPr eaLnBrk="1" hangingPunct="1"/>
            <a:r>
              <a:rPr lang="en-US" altLang="zh-CN" dirty="0" smtClean="0">
                <a:latin typeface="Arial Narrow" pitchFamily="34" charset="0"/>
              </a:rPr>
              <a:t>Attribute Types</a:t>
            </a:r>
          </a:p>
        </p:txBody>
      </p:sp>
      <p:sp>
        <p:nvSpPr>
          <p:cNvPr id="136195" name="Text Box 3"/>
          <p:cNvSpPr txBox="1">
            <a:spLocks noChangeArrowheads="1"/>
          </p:cNvSpPr>
          <p:nvPr/>
        </p:nvSpPr>
        <p:spPr bwMode="auto">
          <a:xfrm>
            <a:off x="539750" y="692150"/>
            <a:ext cx="8424863" cy="213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spcBef>
                <a:spcPct val="30000"/>
              </a:spcBef>
              <a:buClr>
                <a:schemeClr val="tx2"/>
              </a:buClr>
              <a:buSzPct val="90000"/>
              <a:buFont typeface="Monotype Sorts" pitchFamily="2" charset="2"/>
              <a:buChar char="n"/>
            </a:pPr>
            <a:r>
              <a:rPr lang="en-US" altLang="zh-CN" b="1">
                <a:solidFill>
                  <a:srgbClr val="000000"/>
                </a:solidFill>
                <a:latin typeface="Arial Narrow" pitchFamily="34" charset="0"/>
              </a:rPr>
              <a:t>The special value </a:t>
            </a:r>
            <a:r>
              <a:rPr lang="en-US" altLang="zh-CN" b="1">
                <a:solidFill>
                  <a:schemeClr val="hlink"/>
                </a:solidFill>
                <a:latin typeface="Arial Narrow" pitchFamily="34" charset="0"/>
              </a:rPr>
              <a:t>null</a:t>
            </a:r>
            <a:r>
              <a:rPr lang="en-US" altLang="zh-CN" b="1">
                <a:solidFill>
                  <a:srgbClr val="000000"/>
                </a:solidFill>
                <a:latin typeface="Arial Narrow" pitchFamily="34" charset="0"/>
              </a:rPr>
              <a:t>  is a member of every domain.</a:t>
            </a:r>
          </a:p>
          <a:p>
            <a:pPr>
              <a:spcBef>
                <a:spcPct val="30000"/>
              </a:spcBef>
              <a:buClr>
                <a:schemeClr val="tx2"/>
              </a:buClr>
              <a:buSzPct val="90000"/>
              <a:buFont typeface="Monotype Sorts" pitchFamily="2" charset="2"/>
              <a:buChar char="n"/>
            </a:pPr>
            <a:r>
              <a:rPr lang="en-US" altLang="zh-CN" b="1">
                <a:solidFill>
                  <a:srgbClr val="000000"/>
                </a:solidFill>
                <a:latin typeface="Arial Narrow" pitchFamily="34" charset="0"/>
              </a:rPr>
              <a:t>The </a:t>
            </a:r>
            <a:r>
              <a:rPr lang="en-US" altLang="zh-CN" b="1">
                <a:solidFill>
                  <a:schemeClr val="hlink"/>
                </a:solidFill>
                <a:latin typeface="Arial Narrow" pitchFamily="34" charset="0"/>
              </a:rPr>
              <a:t>null</a:t>
            </a:r>
            <a:r>
              <a:rPr lang="en-US" altLang="zh-CN" b="1">
                <a:solidFill>
                  <a:srgbClr val="000000"/>
                </a:solidFill>
                <a:latin typeface="Arial Narrow" pitchFamily="34" charset="0"/>
              </a:rPr>
              <a:t> value causes complications in the definition of many operations.</a:t>
            </a:r>
          </a:p>
          <a:p>
            <a:pPr lvl="1">
              <a:spcBef>
                <a:spcPct val="30000"/>
              </a:spcBef>
              <a:buClr>
                <a:schemeClr val="folHlink"/>
              </a:buClr>
              <a:buSzPct val="105000"/>
              <a:buFont typeface="Monotype Sorts" pitchFamily="2" charset="2"/>
              <a:buChar char="H"/>
            </a:pPr>
            <a:r>
              <a:rPr lang="en-US" altLang="zh-CN" b="1">
                <a:solidFill>
                  <a:srgbClr val="000000"/>
                </a:solidFill>
                <a:latin typeface="Arial Narrow" pitchFamily="34" charset="0"/>
              </a:rPr>
              <a:t> we shall ignore the effect of null values in our main presentation and consider their effect later.</a:t>
            </a:r>
          </a:p>
        </p:txBody>
      </p:sp>
      <p:pic>
        <p:nvPicPr>
          <p:cNvPr id="136196"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animEffect transition="in" filter="blinds(horizontal)">
                                      <p:cBhvr>
                                        <p:cTn id="7" dur="500"/>
                                        <p:tgtEl>
                                          <p:spTgt spid="136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6195">
                                            <p:txEl>
                                              <p:pRg st="1" end="1"/>
                                            </p:txEl>
                                          </p:spTgt>
                                        </p:tgtEl>
                                        <p:attrNameLst>
                                          <p:attrName>style.visibility</p:attrName>
                                        </p:attrNameLst>
                                      </p:cBhvr>
                                      <p:to>
                                        <p:strVal val="visible"/>
                                      </p:to>
                                    </p:set>
                                    <p:animEffect transition="in" filter="blinds(horizontal)">
                                      <p:cBhvr>
                                        <p:cTn id="12" dur="500"/>
                                        <p:tgtEl>
                                          <p:spTgt spid="136195">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36195">
                                            <p:txEl>
                                              <p:pRg st="2" end="2"/>
                                            </p:txEl>
                                          </p:spTgt>
                                        </p:tgtEl>
                                        <p:attrNameLst>
                                          <p:attrName>style.visibility</p:attrName>
                                        </p:attrNameLst>
                                      </p:cBhvr>
                                      <p:to>
                                        <p:strVal val="visible"/>
                                      </p:to>
                                    </p:set>
                                    <p:animEffect transition="in" filter="blinds(horizontal)">
                                      <p:cBhvr>
                                        <p:cTn id="15" dur="500"/>
                                        <p:tgtEl>
                                          <p:spTgt spid="136195">
                                            <p:txEl>
                                              <p:pRg st="2" end="2"/>
                                            </p:txEl>
                                          </p:spTgt>
                                        </p:tgtEl>
                                      </p:cBhvr>
                                    </p:animEffect>
                                  </p:childTnLst>
                                </p:cTn>
                              </p:par>
                            </p:childTnLst>
                          </p:cTn>
                        </p:par>
                        <p:par>
                          <p:cTn id="16" fill="hold" nodeType="afterGroup">
                            <p:stCondLst>
                              <p:cond delay="500"/>
                            </p:stCondLst>
                            <p:childTnLst>
                              <p:par>
                                <p:cTn id="17" presetID="1" presetClass="entr" presetSubtype="0" fill="hold" nodeType="afterEffect">
                                  <p:stCondLst>
                                    <p:cond delay="0"/>
                                  </p:stCondLst>
                                  <p:childTnLst>
                                    <p:set>
                                      <p:cBhvr>
                                        <p:cTn id="18" dur="1" fill="hold">
                                          <p:stCondLst>
                                            <p:cond delay="499"/>
                                          </p:stCondLst>
                                        </p:cTn>
                                        <p:tgtEl>
                                          <p:spTgt spid="136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9B7547FF-14D7-4D79-8BE1-FE86106BB178}" type="slidenum">
              <a:rPr kumimoji="0" lang="en-US" altLang="zh-CN" sz="1400" smtClean="0"/>
              <a:pPr eaLnBrk="1" hangingPunct="1"/>
              <a:t>53</a:t>
            </a:fld>
            <a:endParaRPr kumimoji="0" lang="en-US" altLang="zh-CN" sz="1400" smtClean="0"/>
          </a:p>
        </p:txBody>
      </p:sp>
      <p:sp>
        <p:nvSpPr>
          <p:cNvPr id="56323" name="Rectangle 2"/>
          <p:cNvSpPr>
            <a:spLocks noGrp="1" noChangeArrowheads="1"/>
          </p:cNvSpPr>
          <p:nvPr>
            <p:ph type="title"/>
          </p:nvPr>
        </p:nvSpPr>
        <p:spPr/>
        <p:txBody>
          <a:bodyPr/>
          <a:lstStyle/>
          <a:p>
            <a:pPr eaLnBrk="1" hangingPunct="1"/>
            <a:r>
              <a:rPr lang="en-US" altLang="zh-CN" smtClean="0">
                <a:latin typeface="Arial Narrow" pitchFamily="34" charset="0"/>
              </a:rPr>
              <a:t>Relational Model</a:t>
            </a:r>
          </a:p>
        </p:txBody>
      </p:sp>
      <p:sp>
        <p:nvSpPr>
          <p:cNvPr id="21508" name="Text Box 4"/>
          <p:cNvSpPr txBox="1">
            <a:spLocks noChangeArrowheads="1"/>
          </p:cNvSpPr>
          <p:nvPr/>
        </p:nvSpPr>
        <p:spPr bwMode="auto">
          <a:xfrm>
            <a:off x="611188" y="692150"/>
            <a:ext cx="8353425"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hangingPunct="1">
              <a:spcBef>
                <a:spcPct val="20000"/>
              </a:spcBef>
              <a:buClr>
                <a:schemeClr val="hlink"/>
              </a:buClr>
              <a:buFont typeface="Wingdings" pitchFamily="2" charset="2"/>
              <a:buChar char="v"/>
            </a:pPr>
            <a:r>
              <a:rPr lang="en-US" altLang="zh-CN" b="1">
                <a:latin typeface="Arial Narrow" pitchFamily="34" charset="0"/>
              </a:rPr>
              <a:t>the advantages: </a:t>
            </a:r>
          </a:p>
          <a:p>
            <a:pPr lvl="1" algn="just" eaLnBrk="1" hangingPunct="1">
              <a:spcBef>
                <a:spcPct val="20000"/>
              </a:spcBef>
              <a:buClr>
                <a:schemeClr val="folHlink"/>
              </a:buClr>
              <a:buFont typeface="Wingdings" pitchFamily="2" charset="2"/>
              <a:buChar char="ü"/>
            </a:pPr>
            <a:r>
              <a:rPr lang="en-US" altLang="zh-CN" b="1">
                <a:latin typeface="Arial Narrow" pitchFamily="34" charset="0"/>
              </a:rPr>
              <a:t>is supported by mathematical theory (relational algebra).</a:t>
            </a:r>
          </a:p>
          <a:p>
            <a:pPr lvl="1" algn="just" eaLnBrk="1" hangingPunct="1">
              <a:spcBef>
                <a:spcPct val="20000"/>
              </a:spcBef>
              <a:buClr>
                <a:schemeClr val="folHlink"/>
              </a:buClr>
              <a:buFont typeface="Wingdings" pitchFamily="2" charset="2"/>
              <a:buChar char="ü"/>
            </a:pPr>
            <a:r>
              <a:rPr lang="en-US" altLang="zh-CN" b="1">
                <a:latin typeface="Arial Narrow" pitchFamily="34" charset="0"/>
              </a:rPr>
              <a:t>simple, clear and user-friendly data structure.</a:t>
            </a:r>
          </a:p>
          <a:p>
            <a:pPr lvl="1" algn="just" eaLnBrk="1" hangingPunct="1">
              <a:spcBef>
                <a:spcPct val="20000"/>
              </a:spcBef>
              <a:buClr>
                <a:schemeClr val="folHlink"/>
              </a:buClr>
              <a:buFont typeface="Wingdings" pitchFamily="2" charset="2"/>
              <a:buChar char="ü"/>
            </a:pPr>
            <a:r>
              <a:rPr lang="en-US" altLang="zh-CN" b="1">
                <a:latin typeface="Arial Narrow" pitchFamily="34" charset="0"/>
              </a:rPr>
              <a:t>the data is more independence, better security, also simplifies the work of programmers.</a:t>
            </a:r>
          </a:p>
          <a:p>
            <a:pPr algn="just" eaLnBrk="1" hangingPunct="1">
              <a:spcBef>
                <a:spcPct val="20000"/>
              </a:spcBef>
              <a:buClr>
                <a:schemeClr val="hlink"/>
              </a:buClr>
              <a:buFont typeface="Wingdings" pitchFamily="2" charset="2"/>
              <a:buChar char="v"/>
            </a:pPr>
            <a:r>
              <a:rPr lang="en-US" altLang="zh-CN" b="1">
                <a:latin typeface="Arial Narrow" pitchFamily="34" charset="0"/>
              </a:rPr>
              <a:t>the shortcomings: </a:t>
            </a:r>
          </a:p>
          <a:p>
            <a:pPr lvl="1" algn="just" eaLnBrk="1" hangingPunct="1">
              <a:spcBef>
                <a:spcPct val="20000"/>
              </a:spcBef>
              <a:buClr>
                <a:schemeClr val="folHlink"/>
              </a:buClr>
              <a:buFont typeface="Wingdings" pitchFamily="2" charset="2"/>
              <a:buChar char="ü"/>
            </a:pPr>
            <a:r>
              <a:rPr lang="en-US" altLang="zh-CN" b="1">
                <a:latin typeface="Arial Narrow" pitchFamily="34" charset="0"/>
              </a:rPr>
              <a:t>inquiries tend to be less efficient, and therefore, to improve the performance, the inquiries must be optimized for the users, which increase the burden on the development of database management systems.</a:t>
            </a:r>
          </a:p>
        </p:txBody>
      </p:sp>
      <p:pic>
        <p:nvPicPr>
          <p:cNvPr id="21509" name="Picture 5" descr="002">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48400"/>
            <a:ext cx="6858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8">
                                            <p:txEl>
                                              <p:pRg st="0" end="0"/>
                                            </p:txEl>
                                          </p:spTgt>
                                        </p:tgtEl>
                                        <p:attrNameLst>
                                          <p:attrName>style.visibility</p:attrName>
                                        </p:attrNameLst>
                                      </p:cBhvr>
                                      <p:to>
                                        <p:strVal val="visible"/>
                                      </p:to>
                                    </p:set>
                                    <p:animEffect transition="in" filter="blinds(horizontal)">
                                      <p:cBhvr>
                                        <p:cTn id="7" dur="500"/>
                                        <p:tgtEl>
                                          <p:spTgt spid="2150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508">
                                            <p:txEl>
                                              <p:pRg st="1" end="1"/>
                                            </p:txEl>
                                          </p:spTgt>
                                        </p:tgtEl>
                                        <p:attrNameLst>
                                          <p:attrName>style.visibility</p:attrName>
                                        </p:attrNameLst>
                                      </p:cBhvr>
                                      <p:to>
                                        <p:strVal val="visible"/>
                                      </p:to>
                                    </p:set>
                                    <p:animEffect transition="in" filter="blinds(horizontal)">
                                      <p:cBhvr>
                                        <p:cTn id="12" dur="500"/>
                                        <p:tgtEl>
                                          <p:spTgt spid="2150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508">
                                            <p:txEl>
                                              <p:pRg st="2" end="2"/>
                                            </p:txEl>
                                          </p:spTgt>
                                        </p:tgtEl>
                                        <p:attrNameLst>
                                          <p:attrName>style.visibility</p:attrName>
                                        </p:attrNameLst>
                                      </p:cBhvr>
                                      <p:to>
                                        <p:strVal val="visible"/>
                                      </p:to>
                                    </p:set>
                                    <p:animEffect transition="in" filter="blinds(horizontal)">
                                      <p:cBhvr>
                                        <p:cTn id="17" dur="500"/>
                                        <p:tgtEl>
                                          <p:spTgt spid="2150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508">
                                            <p:txEl>
                                              <p:pRg st="3" end="3"/>
                                            </p:txEl>
                                          </p:spTgt>
                                        </p:tgtEl>
                                        <p:attrNameLst>
                                          <p:attrName>style.visibility</p:attrName>
                                        </p:attrNameLst>
                                      </p:cBhvr>
                                      <p:to>
                                        <p:strVal val="visible"/>
                                      </p:to>
                                    </p:set>
                                    <p:animEffect transition="in" filter="blinds(horizontal)">
                                      <p:cBhvr>
                                        <p:cTn id="22" dur="500"/>
                                        <p:tgtEl>
                                          <p:spTgt spid="2150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508">
                                            <p:txEl>
                                              <p:pRg st="4" end="4"/>
                                            </p:txEl>
                                          </p:spTgt>
                                        </p:tgtEl>
                                        <p:attrNameLst>
                                          <p:attrName>style.visibility</p:attrName>
                                        </p:attrNameLst>
                                      </p:cBhvr>
                                      <p:to>
                                        <p:strVal val="visible"/>
                                      </p:to>
                                    </p:set>
                                    <p:animEffect transition="in" filter="blinds(horizontal)">
                                      <p:cBhvr>
                                        <p:cTn id="27" dur="500"/>
                                        <p:tgtEl>
                                          <p:spTgt spid="2150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1508">
                                            <p:txEl>
                                              <p:pRg st="5" end="5"/>
                                            </p:txEl>
                                          </p:spTgt>
                                        </p:tgtEl>
                                        <p:attrNameLst>
                                          <p:attrName>style.visibility</p:attrName>
                                        </p:attrNameLst>
                                      </p:cBhvr>
                                      <p:to>
                                        <p:strVal val="visible"/>
                                      </p:to>
                                    </p:set>
                                    <p:animEffect transition="in" filter="blinds(horizontal)">
                                      <p:cBhvr>
                                        <p:cTn id="32" dur="500"/>
                                        <p:tgtEl>
                                          <p:spTgt spid="21508">
                                            <p:txEl>
                                              <p:pRg st="5" end="5"/>
                                            </p:txEl>
                                          </p:spTgt>
                                        </p:tgtEl>
                                      </p:cBhvr>
                                    </p:animEffect>
                                  </p:childTnLst>
                                </p:cTn>
                              </p:par>
                            </p:childTnLst>
                          </p:cTn>
                        </p:par>
                        <p:par>
                          <p:cTn id="33" fill="hold" nodeType="afterGroup">
                            <p:stCondLst>
                              <p:cond delay="500"/>
                            </p:stCondLst>
                            <p:childTnLst>
                              <p:par>
                                <p:cTn id="34" presetID="1" presetClass="entr" presetSubtype="0" fill="hold" nodeType="afterEffect">
                                  <p:stCondLst>
                                    <p:cond delay="0"/>
                                  </p:stCondLst>
                                  <p:childTnLst>
                                    <p:set>
                                      <p:cBhvr>
                                        <p:cTn id="35" dur="1" fill="hold">
                                          <p:stCondLst>
                                            <p:cond delay="499"/>
                                          </p:stCondLst>
                                        </p:cTn>
                                        <p:tgtEl>
                                          <p:spTgt spid="21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build="p" bldLvl="2"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05BA306E-47E7-4784-9CE5-B6A8CF58F83F}" type="slidenum">
              <a:rPr kumimoji="0" lang="en-US" altLang="zh-CN" sz="1400" smtClean="0"/>
              <a:pPr eaLnBrk="1" hangingPunct="1"/>
              <a:t>54</a:t>
            </a:fld>
            <a:endParaRPr kumimoji="0" lang="en-US" altLang="zh-CN" sz="1400" smtClean="0"/>
          </a:p>
        </p:txBody>
      </p:sp>
      <p:sp>
        <p:nvSpPr>
          <p:cNvPr id="57347" name="Rectangle 2"/>
          <p:cNvSpPr>
            <a:spLocks noGrp="1" noChangeArrowheads="1"/>
          </p:cNvSpPr>
          <p:nvPr>
            <p:ph type="title" idx="4294967295"/>
          </p:nvPr>
        </p:nvSpPr>
        <p:spPr/>
        <p:txBody>
          <a:bodyPr/>
          <a:lstStyle/>
          <a:p>
            <a:pPr eaLnBrk="1" hangingPunct="1"/>
            <a:r>
              <a:rPr lang="en-US" altLang="zh-CN" smtClean="0">
                <a:latin typeface="Arial Narrow" pitchFamily="34" charset="0"/>
              </a:rPr>
              <a:t>From ODL to RM</a:t>
            </a:r>
          </a:p>
        </p:txBody>
      </p:sp>
      <p:sp>
        <p:nvSpPr>
          <p:cNvPr id="78851" name="Text Box 3"/>
          <p:cNvSpPr txBox="1">
            <a:spLocks noChangeArrowheads="1"/>
          </p:cNvSpPr>
          <p:nvPr/>
        </p:nvSpPr>
        <p:spPr bwMode="auto">
          <a:xfrm>
            <a:off x="1676400" y="1828800"/>
            <a:ext cx="6496050" cy="235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buClr>
                <a:schemeClr val="folHlink"/>
              </a:buClr>
              <a:buFont typeface="Wingdings" pitchFamily="2" charset="2"/>
              <a:buChar char="v"/>
            </a:pPr>
            <a:r>
              <a:rPr lang="en-US" altLang="zh-CN" sz="2800" b="1">
                <a:latin typeface="Arial Narrow" pitchFamily="34" charset="0"/>
                <a:ea typeface="楷体_GB2312" pitchFamily="49" charset="-122"/>
                <a:hlinkClick r:id="rId2" action="ppaction://hlinksldjump"/>
              </a:rPr>
              <a:t>Conversion of the Attributes</a:t>
            </a:r>
            <a:endParaRPr lang="en-US" altLang="zh-CN" sz="2800" b="1">
              <a:latin typeface="Arial Narrow" pitchFamily="34" charset="0"/>
              <a:ea typeface="楷体_GB2312" pitchFamily="49" charset="-122"/>
            </a:endParaRPr>
          </a:p>
          <a:p>
            <a:pPr eaLnBrk="1" hangingPunct="1">
              <a:spcBef>
                <a:spcPct val="50000"/>
              </a:spcBef>
              <a:buClr>
                <a:schemeClr val="folHlink"/>
              </a:buClr>
              <a:buFont typeface="Wingdings" pitchFamily="2" charset="2"/>
              <a:buChar char="v"/>
            </a:pPr>
            <a:r>
              <a:rPr lang="en-US" altLang="zh-CN" sz="2800" b="1">
                <a:latin typeface="Arial Narrow" pitchFamily="34" charset="0"/>
                <a:ea typeface="楷体_GB2312" pitchFamily="49" charset="-122"/>
                <a:hlinkClick r:id="rId3" action="ppaction://hlinksldjump"/>
              </a:rPr>
              <a:t>Conversion of the Relationships</a:t>
            </a:r>
            <a:endParaRPr lang="en-US" altLang="zh-CN" sz="2800" b="1">
              <a:latin typeface="Arial Narrow" pitchFamily="34" charset="0"/>
              <a:ea typeface="楷体_GB2312" pitchFamily="49" charset="-122"/>
            </a:endParaRPr>
          </a:p>
          <a:p>
            <a:pPr eaLnBrk="1" hangingPunct="1">
              <a:spcBef>
                <a:spcPct val="50000"/>
              </a:spcBef>
              <a:buClr>
                <a:schemeClr val="folHlink"/>
              </a:buClr>
              <a:buFont typeface="Wingdings" pitchFamily="2" charset="2"/>
              <a:buChar char="v"/>
            </a:pPr>
            <a:r>
              <a:rPr lang="en-US" altLang="zh-CN" sz="2800" b="1">
                <a:latin typeface="Arial Narrow" pitchFamily="34" charset="0"/>
                <a:ea typeface="楷体_GB2312" pitchFamily="49" charset="-122"/>
                <a:hlinkClick r:id="rId4" action="ppaction://hlinksldjump"/>
              </a:rPr>
              <a:t>Conversion of Subclass</a:t>
            </a:r>
            <a:endParaRPr lang="en-US" altLang="zh-CN" sz="2800" b="1">
              <a:latin typeface="Arial Narrow" pitchFamily="34" charset="0"/>
              <a:ea typeface="楷体_GB2312" pitchFamily="49" charset="-122"/>
            </a:endParaRPr>
          </a:p>
          <a:p>
            <a:pPr eaLnBrk="1" hangingPunct="1">
              <a:spcBef>
                <a:spcPct val="50000"/>
              </a:spcBef>
              <a:buClr>
                <a:schemeClr val="folHlink"/>
              </a:buClr>
              <a:buFont typeface="Wingdings" pitchFamily="2" charset="2"/>
              <a:buChar char="v"/>
            </a:pPr>
            <a:r>
              <a:rPr lang="en-US" altLang="zh-CN" sz="2800" b="1">
                <a:latin typeface="Arial Narrow" pitchFamily="34" charset="0"/>
                <a:ea typeface="楷体_GB2312" pitchFamily="49" charset="-122"/>
                <a:hlinkClick r:id="rId5" action="ppaction://hlinksldjump"/>
              </a:rPr>
              <a:t>Keys for Relations Derived from ODL</a:t>
            </a:r>
            <a:endParaRPr lang="en-US" altLang="zh-CN" sz="2800" b="1">
              <a:latin typeface="Arial Narrow" pitchFamily="34" charset="0"/>
              <a:ea typeface="楷体_GB2312" pitchFamily="49" charset="-122"/>
            </a:endParaRPr>
          </a:p>
        </p:txBody>
      </p:sp>
      <p:pic>
        <p:nvPicPr>
          <p:cNvPr id="78853" name="Picture 5" descr="002">
            <a:hlinkClick r:id="rId6" action="ppaction://hlinksldjump"/>
          </p:cNvPr>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8153400" y="6248400"/>
            <a:ext cx="6858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 calcmode="lin" valueType="num">
                                      <p:cBhvr>
                                        <p:cTn id="7" dur="1000" fill="hold"/>
                                        <p:tgtEl>
                                          <p:spTgt spid="78851">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78851">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78851">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8851">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15" presetClass="entr" presetSubtype="0" fill="hold" grpId="0" nodeType="afterEffect">
                                  <p:stCondLst>
                                    <p:cond delay="0"/>
                                  </p:stCondLst>
                                  <p:childTnLst>
                                    <p:set>
                                      <p:cBhvr>
                                        <p:cTn id="13" dur="1" fill="hold">
                                          <p:stCondLst>
                                            <p:cond delay="0"/>
                                          </p:stCondLst>
                                        </p:cTn>
                                        <p:tgtEl>
                                          <p:spTgt spid="78851">
                                            <p:txEl>
                                              <p:pRg st="1" end="1"/>
                                            </p:txEl>
                                          </p:spTgt>
                                        </p:tgtEl>
                                        <p:attrNameLst>
                                          <p:attrName>style.visibility</p:attrName>
                                        </p:attrNameLst>
                                      </p:cBhvr>
                                      <p:to>
                                        <p:strVal val="visible"/>
                                      </p:to>
                                    </p:set>
                                    <p:anim calcmode="lin" valueType="num">
                                      <p:cBhvr>
                                        <p:cTn id="14" dur="1000" fill="hold"/>
                                        <p:tgtEl>
                                          <p:spTgt spid="78851">
                                            <p:txEl>
                                              <p:pRg st="1" end="1"/>
                                            </p:txEl>
                                          </p:spTgt>
                                        </p:tgtEl>
                                        <p:attrNameLst>
                                          <p:attrName>ppt_w</p:attrName>
                                        </p:attrNameLst>
                                      </p:cBhvr>
                                      <p:tavLst>
                                        <p:tav tm="0">
                                          <p:val>
                                            <p:fltVal val="0"/>
                                          </p:val>
                                        </p:tav>
                                        <p:tav tm="100000">
                                          <p:val>
                                            <p:strVal val="#ppt_w"/>
                                          </p:val>
                                        </p:tav>
                                      </p:tavLst>
                                    </p:anim>
                                    <p:anim calcmode="lin" valueType="num">
                                      <p:cBhvr>
                                        <p:cTn id="15" dur="1000" fill="hold"/>
                                        <p:tgtEl>
                                          <p:spTgt spid="78851">
                                            <p:txEl>
                                              <p:pRg st="1" end="1"/>
                                            </p:txEl>
                                          </p:spTgt>
                                        </p:tgtEl>
                                        <p:attrNameLst>
                                          <p:attrName>ppt_h</p:attrName>
                                        </p:attrNameLst>
                                      </p:cBhvr>
                                      <p:tavLst>
                                        <p:tav tm="0">
                                          <p:val>
                                            <p:fltVal val="0"/>
                                          </p:val>
                                        </p:tav>
                                        <p:tav tm="100000">
                                          <p:val>
                                            <p:strVal val="#ppt_h"/>
                                          </p:val>
                                        </p:tav>
                                      </p:tavLst>
                                    </p:anim>
                                    <p:anim calcmode="lin" valueType="num">
                                      <p:cBhvr>
                                        <p:cTn id="16" dur="1000" fill="hold"/>
                                        <p:tgtEl>
                                          <p:spTgt spid="78851">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78851">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par>
                          <p:cTn id="18" fill="hold" nodeType="afterGroup">
                            <p:stCondLst>
                              <p:cond delay="2000"/>
                            </p:stCondLst>
                            <p:childTnLst>
                              <p:par>
                                <p:cTn id="19" presetID="15" presetClass="entr" presetSubtype="0" fill="hold" grpId="0" nodeType="afterEffect">
                                  <p:stCondLst>
                                    <p:cond delay="0"/>
                                  </p:stCondLst>
                                  <p:childTnLst>
                                    <p:set>
                                      <p:cBhvr>
                                        <p:cTn id="20" dur="1" fill="hold">
                                          <p:stCondLst>
                                            <p:cond delay="0"/>
                                          </p:stCondLst>
                                        </p:cTn>
                                        <p:tgtEl>
                                          <p:spTgt spid="78851">
                                            <p:txEl>
                                              <p:pRg st="2" end="2"/>
                                            </p:txEl>
                                          </p:spTgt>
                                        </p:tgtEl>
                                        <p:attrNameLst>
                                          <p:attrName>style.visibility</p:attrName>
                                        </p:attrNameLst>
                                      </p:cBhvr>
                                      <p:to>
                                        <p:strVal val="visible"/>
                                      </p:to>
                                    </p:set>
                                    <p:anim calcmode="lin" valueType="num">
                                      <p:cBhvr>
                                        <p:cTn id="21" dur="1000" fill="hold"/>
                                        <p:tgtEl>
                                          <p:spTgt spid="78851">
                                            <p:txEl>
                                              <p:pRg st="2" end="2"/>
                                            </p:txEl>
                                          </p:spTgt>
                                        </p:tgtEl>
                                        <p:attrNameLst>
                                          <p:attrName>ppt_w</p:attrName>
                                        </p:attrNameLst>
                                      </p:cBhvr>
                                      <p:tavLst>
                                        <p:tav tm="0">
                                          <p:val>
                                            <p:fltVal val="0"/>
                                          </p:val>
                                        </p:tav>
                                        <p:tav tm="100000">
                                          <p:val>
                                            <p:strVal val="#ppt_w"/>
                                          </p:val>
                                        </p:tav>
                                      </p:tavLst>
                                    </p:anim>
                                    <p:anim calcmode="lin" valueType="num">
                                      <p:cBhvr>
                                        <p:cTn id="22" dur="1000" fill="hold"/>
                                        <p:tgtEl>
                                          <p:spTgt spid="78851">
                                            <p:txEl>
                                              <p:pRg st="2" end="2"/>
                                            </p:txEl>
                                          </p:spTgt>
                                        </p:tgtEl>
                                        <p:attrNameLst>
                                          <p:attrName>ppt_h</p:attrName>
                                        </p:attrNameLst>
                                      </p:cBhvr>
                                      <p:tavLst>
                                        <p:tav tm="0">
                                          <p:val>
                                            <p:fltVal val="0"/>
                                          </p:val>
                                        </p:tav>
                                        <p:tav tm="100000">
                                          <p:val>
                                            <p:strVal val="#ppt_h"/>
                                          </p:val>
                                        </p:tav>
                                      </p:tavLst>
                                    </p:anim>
                                    <p:anim calcmode="lin" valueType="num">
                                      <p:cBhvr>
                                        <p:cTn id="23" dur="1000" fill="hold"/>
                                        <p:tgtEl>
                                          <p:spTgt spid="78851">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78851">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par>
                          <p:cTn id="25" fill="hold" nodeType="afterGroup">
                            <p:stCondLst>
                              <p:cond delay="3000"/>
                            </p:stCondLst>
                            <p:childTnLst>
                              <p:par>
                                <p:cTn id="26" presetID="15" presetClass="entr" presetSubtype="0" fill="hold" grpId="0" nodeType="afterEffect">
                                  <p:stCondLst>
                                    <p:cond delay="0"/>
                                  </p:stCondLst>
                                  <p:childTnLst>
                                    <p:set>
                                      <p:cBhvr>
                                        <p:cTn id="27" dur="1" fill="hold">
                                          <p:stCondLst>
                                            <p:cond delay="0"/>
                                          </p:stCondLst>
                                        </p:cTn>
                                        <p:tgtEl>
                                          <p:spTgt spid="78851">
                                            <p:txEl>
                                              <p:pRg st="3" end="3"/>
                                            </p:txEl>
                                          </p:spTgt>
                                        </p:tgtEl>
                                        <p:attrNameLst>
                                          <p:attrName>style.visibility</p:attrName>
                                        </p:attrNameLst>
                                      </p:cBhvr>
                                      <p:to>
                                        <p:strVal val="visible"/>
                                      </p:to>
                                    </p:set>
                                    <p:anim calcmode="lin" valueType="num">
                                      <p:cBhvr>
                                        <p:cTn id="28" dur="1000" fill="hold"/>
                                        <p:tgtEl>
                                          <p:spTgt spid="78851">
                                            <p:txEl>
                                              <p:pRg st="3" end="3"/>
                                            </p:txEl>
                                          </p:spTgt>
                                        </p:tgtEl>
                                        <p:attrNameLst>
                                          <p:attrName>ppt_w</p:attrName>
                                        </p:attrNameLst>
                                      </p:cBhvr>
                                      <p:tavLst>
                                        <p:tav tm="0">
                                          <p:val>
                                            <p:fltVal val="0"/>
                                          </p:val>
                                        </p:tav>
                                        <p:tav tm="100000">
                                          <p:val>
                                            <p:strVal val="#ppt_w"/>
                                          </p:val>
                                        </p:tav>
                                      </p:tavLst>
                                    </p:anim>
                                    <p:anim calcmode="lin" valueType="num">
                                      <p:cBhvr>
                                        <p:cTn id="29" dur="1000" fill="hold"/>
                                        <p:tgtEl>
                                          <p:spTgt spid="78851">
                                            <p:txEl>
                                              <p:pRg st="3" end="3"/>
                                            </p:txEl>
                                          </p:spTgt>
                                        </p:tgtEl>
                                        <p:attrNameLst>
                                          <p:attrName>ppt_h</p:attrName>
                                        </p:attrNameLst>
                                      </p:cBhvr>
                                      <p:tavLst>
                                        <p:tav tm="0">
                                          <p:val>
                                            <p:fltVal val="0"/>
                                          </p:val>
                                        </p:tav>
                                        <p:tav tm="100000">
                                          <p:val>
                                            <p:strVal val="#ppt_h"/>
                                          </p:val>
                                        </p:tav>
                                      </p:tavLst>
                                    </p:anim>
                                    <p:anim calcmode="lin" valueType="num">
                                      <p:cBhvr>
                                        <p:cTn id="30" dur="1000" fill="hold"/>
                                        <p:tgtEl>
                                          <p:spTgt spid="78851">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78851">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par>
                          <p:cTn id="32" fill="hold" nodeType="afterGroup">
                            <p:stCondLst>
                              <p:cond delay="4000"/>
                            </p:stCondLst>
                            <p:childTnLst>
                              <p:par>
                                <p:cTn id="33" presetID="1" presetClass="entr" presetSubtype="0" fill="hold" nodeType="afterEffect">
                                  <p:stCondLst>
                                    <p:cond delay="0"/>
                                  </p:stCondLst>
                                  <p:childTnLst>
                                    <p:set>
                                      <p:cBhvr>
                                        <p:cTn id="34" dur="1" fill="hold">
                                          <p:stCondLst>
                                            <p:cond delay="499"/>
                                          </p:stCondLst>
                                        </p:cTn>
                                        <p:tgtEl>
                                          <p:spTgt spid="788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autoUpdateAnimBg="0" advAuto="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843B592C-6C06-43D2-A5AB-2D9CFDDBA989}" type="slidenum">
              <a:rPr kumimoji="0" lang="en-US" altLang="zh-CN" sz="1400" smtClean="0"/>
              <a:pPr eaLnBrk="1" hangingPunct="1"/>
              <a:t>55</a:t>
            </a:fld>
            <a:endParaRPr kumimoji="0" lang="en-US" altLang="zh-CN" sz="1400" smtClean="0"/>
          </a:p>
        </p:txBody>
      </p:sp>
      <p:sp>
        <p:nvSpPr>
          <p:cNvPr id="58371" name="Rectangle 2"/>
          <p:cNvSpPr>
            <a:spLocks noGrp="1" noChangeArrowheads="1"/>
          </p:cNvSpPr>
          <p:nvPr>
            <p:ph type="title" idx="4294967295"/>
          </p:nvPr>
        </p:nvSpPr>
        <p:spPr/>
        <p:txBody>
          <a:bodyPr/>
          <a:lstStyle/>
          <a:p>
            <a:pPr eaLnBrk="1" hangingPunct="1"/>
            <a:r>
              <a:rPr lang="en-US" altLang="zh-CN" smtClean="0">
                <a:latin typeface="Arial Narrow" pitchFamily="34" charset="0"/>
              </a:rPr>
              <a:t>Conversion of the Attributes</a:t>
            </a:r>
          </a:p>
        </p:txBody>
      </p:sp>
      <p:sp>
        <p:nvSpPr>
          <p:cNvPr id="79875" name="Text Box 3"/>
          <p:cNvSpPr txBox="1">
            <a:spLocks noChangeArrowheads="1"/>
          </p:cNvSpPr>
          <p:nvPr/>
        </p:nvSpPr>
        <p:spPr bwMode="auto">
          <a:xfrm>
            <a:off x="685800" y="762000"/>
            <a:ext cx="8278813" cy="529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30000"/>
              </a:spcBef>
              <a:buClr>
                <a:schemeClr val="folHlink"/>
              </a:buClr>
              <a:buFont typeface="Wingdings" pitchFamily="2" charset="2"/>
              <a:buChar char="v"/>
            </a:pPr>
            <a:r>
              <a:rPr lang="en-US" altLang="zh-CN" b="1">
                <a:latin typeface="Arial Narrow" pitchFamily="34" charset="0"/>
              </a:rPr>
              <a:t>First of all, create a relation with the same name as the class.</a:t>
            </a:r>
          </a:p>
          <a:p>
            <a:pPr eaLnBrk="1" hangingPunct="1">
              <a:spcBef>
                <a:spcPct val="30000"/>
              </a:spcBef>
              <a:buClr>
                <a:schemeClr val="folHlink"/>
              </a:buClr>
              <a:buFont typeface="Wingdings" pitchFamily="2" charset="2"/>
              <a:buChar char="v"/>
            </a:pPr>
            <a:r>
              <a:rPr lang="en-US" altLang="zh-CN" b="1">
                <a:latin typeface="Arial Narrow" pitchFamily="34" charset="0"/>
              </a:rPr>
              <a:t>The way of conversion is determined by the type of the attribute. </a:t>
            </a:r>
          </a:p>
          <a:p>
            <a:pPr lvl="1" eaLnBrk="1" hangingPunct="1">
              <a:spcBef>
                <a:spcPct val="30000"/>
              </a:spcBef>
              <a:buClr>
                <a:schemeClr val="folHlink"/>
              </a:buClr>
              <a:buFont typeface="Wingdings" pitchFamily="2" charset="2"/>
              <a:buChar char="Ø"/>
            </a:pPr>
            <a:r>
              <a:rPr lang="en-US" altLang="zh-CN" b="1">
                <a:solidFill>
                  <a:schemeClr val="hlink"/>
                </a:solidFill>
                <a:latin typeface="Arial Narrow" pitchFamily="34" charset="0"/>
              </a:rPr>
              <a:t>Atomic</a:t>
            </a:r>
            <a:r>
              <a:rPr lang="en-US" altLang="zh-CN" b="1">
                <a:latin typeface="Arial Narrow" pitchFamily="34" charset="0"/>
              </a:rPr>
              <a:t> types: For the attributes with atomic type, create attributes in RM for each of them. The name and the type of the relational attributes will be the same as the name and the type of the corresponding class attributes respectively.</a:t>
            </a:r>
          </a:p>
          <a:p>
            <a:pPr lvl="1" eaLnBrk="1" hangingPunct="1">
              <a:spcBef>
                <a:spcPct val="30000"/>
              </a:spcBef>
              <a:buClr>
                <a:schemeClr val="folHlink"/>
              </a:buClr>
              <a:buFont typeface="Wingdings" pitchFamily="2" charset="2"/>
              <a:buNone/>
            </a:pPr>
            <a:r>
              <a:rPr lang="en-US" altLang="zh-CN" b="1">
                <a:latin typeface="Arial Narrow" pitchFamily="34" charset="0"/>
              </a:rPr>
              <a:t>An </a:t>
            </a:r>
            <a:r>
              <a:rPr lang="en-US" altLang="zh-CN" b="1">
                <a:solidFill>
                  <a:schemeClr val="hlink"/>
                </a:solidFill>
                <a:latin typeface="Arial Narrow" pitchFamily="34" charset="0"/>
              </a:rPr>
              <a:t>enumeration</a:t>
            </a:r>
            <a:r>
              <a:rPr lang="en-US" altLang="zh-CN" b="1">
                <a:latin typeface="Arial Narrow" pitchFamily="34" charset="0"/>
              </a:rPr>
              <a:t> is really a list of aliases for the first few integers, so it is reasonable to use the </a:t>
            </a:r>
            <a:r>
              <a:rPr lang="en-US" altLang="zh-CN" b="1">
                <a:solidFill>
                  <a:schemeClr val="hlink"/>
                </a:solidFill>
                <a:latin typeface="Arial Narrow" pitchFamily="34" charset="0"/>
              </a:rPr>
              <a:t>integer</a:t>
            </a:r>
            <a:r>
              <a:rPr lang="en-US" altLang="zh-CN" b="1">
                <a:latin typeface="Arial Narrow" pitchFamily="34" charset="0"/>
              </a:rPr>
              <a:t> instead of the enumeration.</a:t>
            </a:r>
          </a:p>
          <a:p>
            <a:pPr lvl="1" eaLnBrk="1" hangingPunct="1">
              <a:spcBef>
                <a:spcPct val="30000"/>
              </a:spcBef>
              <a:buClr>
                <a:schemeClr val="folHlink"/>
              </a:buClr>
              <a:buFont typeface="Wingdings" pitchFamily="2" charset="2"/>
              <a:buChar char="Ø"/>
            </a:pPr>
            <a:r>
              <a:rPr lang="en-US" altLang="zh-CN" b="1">
                <a:solidFill>
                  <a:schemeClr val="hlink"/>
                </a:solidFill>
                <a:latin typeface="Arial Narrow" pitchFamily="34" charset="0"/>
              </a:rPr>
              <a:t>Others</a:t>
            </a:r>
            <a:r>
              <a:rPr lang="en-US" altLang="zh-CN" b="1">
                <a:latin typeface="Arial Narrow" pitchFamily="34" charset="0"/>
              </a:rPr>
              <a:t>: the attributes with non-atomic type should be treated in different ways.</a:t>
            </a:r>
          </a:p>
          <a:p>
            <a:pPr lvl="1" eaLnBrk="1" hangingPunct="1">
              <a:spcBef>
                <a:spcPct val="30000"/>
              </a:spcBef>
              <a:buClr>
                <a:schemeClr val="folHlink"/>
              </a:buClr>
              <a:buFont typeface="Wingdings" pitchFamily="2" charset="2"/>
              <a:buNone/>
            </a:pPr>
            <a:r>
              <a:rPr lang="en-US" altLang="zh-CN" b="1">
                <a:latin typeface="Arial Narrow" pitchFamily="34" charset="0"/>
              </a:rPr>
              <a:t>Since a relation’s attributes should have atomic types, we must find some way of representing non-atomic attribute types as relations.</a:t>
            </a:r>
          </a:p>
        </p:txBody>
      </p:sp>
      <p:pic>
        <p:nvPicPr>
          <p:cNvPr id="79877"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Effect transition="in" filter="blinds(horizontal)">
                                      <p:cBhvr>
                                        <p:cTn id="7" dur="500"/>
                                        <p:tgtEl>
                                          <p:spTgt spid="798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9875">
                                            <p:txEl>
                                              <p:pRg st="1" end="1"/>
                                            </p:txEl>
                                          </p:spTgt>
                                        </p:tgtEl>
                                        <p:attrNameLst>
                                          <p:attrName>style.visibility</p:attrName>
                                        </p:attrNameLst>
                                      </p:cBhvr>
                                      <p:to>
                                        <p:strVal val="visible"/>
                                      </p:to>
                                    </p:set>
                                    <p:animEffect transition="in" filter="blinds(horizontal)">
                                      <p:cBhvr>
                                        <p:cTn id="12" dur="500"/>
                                        <p:tgtEl>
                                          <p:spTgt spid="798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9875">
                                            <p:txEl>
                                              <p:pRg st="2" end="2"/>
                                            </p:txEl>
                                          </p:spTgt>
                                        </p:tgtEl>
                                        <p:attrNameLst>
                                          <p:attrName>style.visibility</p:attrName>
                                        </p:attrNameLst>
                                      </p:cBhvr>
                                      <p:to>
                                        <p:strVal val="visible"/>
                                      </p:to>
                                    </p:set>
                                    <p:animEffect transition="in" filter="blinds(horizontal)">
                                      <p:cBhvr>
                                        <p:cTn id="17" dur="500"/>
                                        <p:tgtEl>
                                          <p:spTgt spid="798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9875">
                                            <p:txEl>
                                              <p:pRg st="3" end="3"/>
                                            </p:txEl>
                                          </p:spTgt>
                                        </p:tgtEl>
                                        <p:attrNameLst>
                                          <p:attrName>style.visibility</p:attrName>
                                        </p:attrNameLst>
                                      </p:cBhvr>
                                      <p:to>
                                        <p:strVal val="visible"/>
                                      </p:to>
                                    </p:set>
                                    <p:animEffect transition="in" filter="blinds(horizontal)">
                                      <p:cBhvr>
                                        <p:cTn id="22" dur="500"/>
                                        <p:tgtEl>
                                          <p:spTgt spid="798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9875">
                                            <p:txEl>
                                              <p:pRg st="4" end="4"/>
                                            </p:txEl>
                                          </p:spTgt>
                                        </p:tgtEl>
                                        <p:attrNameLst>
                                          <p:attrName>style.visibility</p:attrName>
                                        </p:attrNameLst>
                                      </p:cBhvr>
                                      <p:to>
                                        <p:strVal val="visible"/>
                                      </p:to>
                                    </p:set>
                                    <p:animEffect transition="in" filter="blinds(horizontal)">
                                      <p:cBhvr>
                                        <p:cTn id="27" dur="500"/>
                                        <p:tgtEl>
                                          <p:spTgt spid="798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9875">
                                            <p:txEl>
                                              <p:pRg st="5" end="5"/>
                                            </p:txEl>
                                          </p:spTgt>
                                        </p:tgtEl>
                                        <p:attrNameLst>
                                          <p:attrName>style.visibility</p:attrName>
                                        </p:attrNameLst>
                                      </p:cBhvr>
                                      <p:to>
                                        <p:strVal val="visible"/>
                                      </p:to>
                                    </p:set>
                                    <p:animEffect transition="in" filter="blinds(horizontal)">
                                      <p:cBhvr>
                                        <p:cTn id="32" dur="500"/>
                                        <p:tgtEl>
                                          <p:spTgt spid="79875">
                                            <p:txEl>
                                              <p:pRg st="5" end="5"/>
                                            </p:txEl>
                                          </p:spTgt>
                                        </p:tgtEl>
                                      </p:cBhvr>
                                    </p:animEffect>
                                  </p:childTnLst>
                                </p:cTn>
                              </p:par>
                            </p:childTnLst>
                          </p:cTn>
                        </p:par>
                        <p:par>
                          <p:cTn id="33" fill="hold" nodeType="afterGroup">
                            <p:stCondLst>
                              <p:cond delay="500"/>
                            </p:stCondLst>
                            <p:childTnLst>
                              <p:par>
                                <p:cTn id="34" presetID="1" presetClass="entr" presetSubtype="0" fill="hold" nodeType="afterEffect">
                                  <p:stCondLst>
                                    <p:cond delay="0"/>
                                  </p:stCondLst>
                                  <p:childTnLst>
                                    <p:set>
                                      <p:cBhvr>
                                        <p:cTn id="35" dur="1" fill="hold">
                                          <p:stCondLst>
                                            <p:cond delay="499"/>
                                          </p:stCondLst>
                                        </p:cTn>
                                        <p:tgtEl>
                                          <p:spTgt spid="798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bldLvl="2"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0CF367C4-6638-49C3-8C29-8E0DDBB5D0E1}" type="slidenum">
              <a:rPr kumimoji="0" lang="en-US" altLang="zh-CN" sz="1400" smtClean="0"/>
              <a:pPr eaLnBrk="1" hangingPunct="1"/>
              <a:t>56</a:t>
            </a:fld>
            <a:endParaRPr kumimoji="0" lang="en-US" altLang="zh-CN" sz="1400" smtClean="0"/>
          </a:p>
        </p:txBody>
      </p:sp>
      <p:sp>
        <p:nvSpPr>
          <p:cNvPr id="59395" name="Rectangle 2"/>
          <p:cNvSpPr>
            <a:spLocks noGrp="1" noChangeArrowheads="1"/>
          </p:cNvSpPr>
          <p:nvPr>
            <p:ph type="title" idx="4294967295"/>
          </p:nvPr>
        </p:nvSpPr>
        <p:spPr/>
        <p:txBody>
          <a:bodyPr/>
          <a:lstStyle/>
          <a:p>
            <a:pPr eaLnBrk="1" hangingPunct="1"/>
            <a:r>
              <a:rPr lang="en-US" altLang="zh-CN" smtClean="0">
                <a:latin typeface="Arial Narrow" pitchFamily="34" charset="0"/>
              </a:rPr>
              <a:t>non-atomic attribute types</a:t>
            </a:r>
          </a:p>
        </p:txBody>
      </p:sp>
      <p:sp>
        <p:nvSpPr>
          <p:cNvPr id="81923" name="Text Box 3"/>
          <p:cNvSpPr txBox="1">
            <a:spLocks noChangeArrowheads="1"/>
          </p:cNvSpPr>
          <p:nvPr/>
        </p:nvSpPr>
        <p:spPr bwMode="auto">
          <a:xfrm>
            <a:off x="533400" y="762000"/>
            <a:ext cx="8229600" cy="251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30000"/>
              </a:spcBef>
            </a:pPr>
            <a:r>
              <a:rPr lang="en-US" altLang="zh-CN" b="1">
                <a:solidFill>
                  <a:schemeClr val="hlink"/>
                </a:solidFill>
                <a:latin typeface="Arial Narrow" pitchFamily="34" charset="0"/>
              </a:rPr>
              <a:t>1. structure</a:t>
            </a:r>
          </a:p>
          <a:p>
            <a:pPr eaLnBrk="1" hangingPunct="1">
              <a:spcBef>
                <a:spcPct val="30000"/>
              </a:spcBef>
            </a:pPr>
            <a:r>
              <a:rPr lang="en-US" altLang="zh-CN" b="1">
                <a:latin typeface="Arial Narrow" pitchFamily="34" charset="0"/>
              </a:rPr>
              <a:t>The structure’s fields are themselves atomic, so the method of conversion is:</a:t>
            </a:r>
          </a:p>
          <a:p>
            <a:pPr eaLnBrk="1" hangingPunct="1">
              <a:spcBef>
                <a:spcPct val="30000"/>
              </a:spcBef>
              <a:buClr>
                <a:schemeClr val="folHlink"/>
              </a:buClr>
              <a:buFont typeface="Wingdings" pitchFamily="2" charset="2"/>
              <a:buChar char="§"/>
            </a:pPr>
            <a:r>
              <a:rPr lang="en-US" altLang="zh-CN" b="1">
                <a:latin typeface="Arial Narrow" pitchFamily="34" charset="0"/>
              </a:rPr>
              <a:t>Make one attribute of the relation for each field of the structure.</a:t>
            </a:r>
          </a:p>
          <a:p>
            <a:pPr eaLnBrk="1" hangingPunct="1">
              <a:spcBef>
                <a:spcPct val="30000"/>
              </a:spcBef>
              <a:buClr>
                <a:schemeClr val="folHlink"/>
              </a:buClr>
              <a:buFont typeface="Wingdings" pitchFamily="2" charset="2"/>
              <a:buChar char="§"/>
            </a:pPr>
            <a:r>
              <a:rPr lang="en-US" altLang="zh-CN" b="1">
                <a:latin typeface="Arial Narrow" pitchFamily="34" charset="0"/>
              </a:rPr>
              <a:t>If two structures have fields of the same name, invent new attribute names to distinguish them in the relation.</a:t>
            </a:r>
          </a:p>
        </p:txBody>
      </p:sp>
      <p:pic>
        <p:nvPicPr>
          <p:cNvPr id="81925"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6" name="Text Box 6"/>
          <p:cNvSpPr txBox="1">
            <a:spLocks noChangeArrowheads="1"/>
          </p:cNvSpPr>
          <p:nvPr/>
        </p:nvSpPr>
        <p:spPr bwMode="auto">
          <a:xfrm>
            <a:off x="395288" y="3644900"/>
            <a:ext cx="8748712"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solidFill>
                  <a:schemeClr val="hlink"/>
                </a:solidFill>
                <a:latin typeface="Times New Roman" pitchFamily="18" charset="0"/>
              </a:rPr>
              <a:t>e.g.</a:t>
            </a:r>
            <a:endParaRPr lang="en-US" altLang="zh-CN" b="1">
              <a:latin typeface="Times New Roman" pitchFamily="18" charset="0"/>
            </a:endParaRPr>
          </a:p>
          <a:p>
            <a:pPr eaLnBrk="1" hangingPunct="1"/>
            <a:r>
              <a:rPr lang="en-US" altLang="zh-CN" b="1" i="1">
                <a:latin typeface="Times New Roman" pitchFamily="18" charset="0"/>
              </a:rPr>
              <a:t>    interface Star{</a:t>
            </a:r>
          </a:p>
          <a:p>
            <a:pPr eaLnBrk="1" hangingPunct="1"/>
            <a:r>
              <a:rPr lang="en-US" altLang="zh-CN" b="1" i="1">
                <a:latin typeface="Times New Roman" pitchFamily="18" charset="0"/>
              </a:rPr>
              <a:t>	attribute string name;</a:t>
            </a:r>
          </a:p>
          <a:p>
            <a:pPr eaLnBrk="1" hangingPunct="1"/>
            <a:r>
              <a:rPr lang="en-US" altLang="zh-CN" b="1" i="1">
                <a:latin typeface="Times New Roman" pitchFamily="18" charset="0"/>
              </a:rPr>
              <a:t>	attribute Struct Addr{ string street,string city} address;}</a:t>
            </a:r>
          </a:p>
        </p:txBody>
      </p:sp>
      <p:sp>
        <p:nvSpPr>
          <p:cNvPr id="81927" name="Text Box 7"/>
          <p:cNvSpPr txBox="1">
            <a:spLocks noChangeArrowheads="1"/>
          </p:cNvSpPr>
          <p:nvPr/>
        </p:nvSpPr>
        <p:spPr bwMode="auto">
          <a:xfrm>
            <a:off x="539750" y="5300663"/>
            <a:ext cx="7239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b="1">
                <a:latin typeface="Arial Narrow" pitchFamily="34" charset="0"/>
              </a:rPr>
              <a:t>which can be converted to:</a:t>
            </a:r>
          </a:p>
          <a:p>
            <a:pPr eaLnBrk="1" hangingPunct="1"/>
            <a:r>
              <a:rPr lang="en-US" altLang="zh-CN" b="1">
                <a:latin typeface="Arial Narrow" pitchFamily="34" charset="0"/>
              </a:rPr>
              <a:t>          </a:t>
            </a:r>
            <a:r>
              <a:rPr lang="en-US" altLang="zh-CN" b="1" i="1">
                <a:latin typeface="Times New Roman" pitchFamily="18" charset="0"/>
              </a:rPr>
              <a:t>Star (name: string, street: string, city: string</a:t>
            </a:r>
            <a:r>
              <a:rPr lang="en-US" altLang="zh-CN" i="1">
                <a:latin typeface="Times New Roman" pitchFamily="18" charset="0"/>
              </a:rPr>
              <a:t> </a:t>
            </a:r>
            <a:r>
              <a:rPr lang="en-US" altLang="zh-CN" b="1" i="1">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Effect transition="in" filter="blinds(horizontal)">
                                      <p:cBhvr>
                                        <p:cTn id="7" dur="500"/>
                                        <p:tgtEl>
                                          <p:spTgt spid="819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23">
                                            <p:txEl>
                                              <p:pRg st="1" end="1"/>
                                            </p:txEl>
                                          </p:spTgt>
                                        </p:tgtEl>
                                        <p:attrNameLst>
                                          <p:attrName>style.visibility</p:attrName>
                                        </p:attrNameLst>
                                      </p:cBhvr>
                                      <p:to>
                                        <p:strVal val="visible"/>
                                      </p:to>
                                    </p:set>
                                    <p:animEffect transition="in" filter="blinds(horizontal)">
                                      <p:cBhvr>
                                        <p:cTn id="12" dur="500"/>
                                        <p:tgtEl>
                                          <p:spTgt spid="819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1923">
                                            <p:txEl>
                                              <p:pRg st="2" end="2"/>
                                            </p:txEl>
                                          </p:spTgt>
                                        </p:tgtEl>
                                        <p:attrNameLst>
                                          <p:attrName>style.visibility</p:attrName>
                                        </p:attrNameLst>
                                      </p:cBhvr>
                                      <p:to>
                                        <p:strVal val="visible"/>
                                      </p:to>
                                    </p:set>
                                    <p:animEffect transition="in" filter="blinds(horizontal)">
                                      <p:cBhvr>
                                        <p:cTn id="17" dur="500"/>
                                        <p:tgtEl>
                                          <p:spTgt spid="819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1923">
                                            <p:txEl>
                                              <p:pRg st="3" end="3"/>
                                            </p:txEl>
                                          </p:spTgt>
                                        </p:tgtEl>
                                        <p:attrNameLst>
                                          <p:attrName>style.visibility</p:attrName>
                                        </p:attrNameLst>
                                      </p:cBhvr>
                                      <p:to>
                                        <p:strVal val="visible"/>
                                      </p:to>
                                    </p:set>
                                    <p:animEffect transition="in" filter="blinds(horizontal)">
                                      <p:cBhvr>
                                        <p:cTn id="22" dur="500"/>
                                        <p:tgtEl>
                                          <p:spTgt spid="819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1926"/>
                                        </p:tgtEl>
                                        <p:attrNameLst>
                                          <p:attrName>style.visibility</p:attrName>
                                        </p:attrNameLst>
                                      </p:cBhvr>
                                      <p:to>
                                        <p:strVal val="visible"/>
                                      </p:to>
                                    </p:set>
                                    <p:animEffect transition="in" filter="dissolve">
                                      <p:cBhvr>
                                        <p:cTn id="27" dur="500"/>
                                        <p:tgtEl>
                                          <p:spTgt spid="8192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81927"/>
                                        </p:tgtEl>
                                        <p:attrNameLst>
                                          <p:attrName>style.visibility</p:attrName>
                                        </p:attrNameLst>
                                      </p:cBhvr>
                                      <p:to>
                                        <p:strVal val="visible"/>
                                      </p:to>
                                    </p:set>
                                    <p:anim calcmode="lin" valueType="num">
                                      <p:cBhvr additive="base">
                                        <p:cTn id="32" dur="500" fill="hold"/>
                                        <p:tgtEl>
                                          <p:spTgt spid="81927"/>
                                        </p:tgtEl>
                                        <p:attrNameLst>
                                          <p:attrName>ppt_x</p:attrName>
                                        </p:attrNameLst>
                                      </p:cBhvr>
                                      <p:tavLst>
                                        <p:tav tm="0">
                                          <p:val>
                                            <p:strVal val="0-#ppt_w/2"/>
                                          </p:val>
                                        </p:tav>
                                        <p:tav tm="100000">
                                          <p:val>
                                            <p:strVal val="#ppt_x"/>
                                          </p:val>
                                        </p:tav>
                                      </p:tavLst>
                                    </p:anim>
                                    <p:anim calcmode="lin" valueType="num">
                                      <p:cBhvr additive="base">
                                        <p:cTn id="33" dur="500" fill="hold"/>
                                        <p:tgtEl>
                                          <p:spTgt spid="81927"/>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500"/>
                            </p:stCondLst>
                            <p:childTnLst>
                              <p:par>
                                <p:cTn id="35" presetID="1" presetClass="entr" presetSubtype="0" fill="hold" nodeType="afterEffect">
                                  <p:stCondLst>
                                    <p:cond delay="0"/>
                                  </p:stCondLst>
                                  <p:childTnLst>
                                    <p:set>
                                      <p:cBhvr>
                                        <p:cTn id="36" dur="1" fill="hold">
                                          <p:stCondLst>
                                            <p:cond delay="499"/>
                                          </p:stCondLst>
                                        </p:cTn>
                                        <p:tgtEl>
                                          <p:spTgt spid="819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autoUpdateAnimBg="0"/>
      <p:bldP spid="81926" grpId="0" autoUpdateAnimBg="0"/>
      <p:bldP spid="81927"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6CA58F6E-7566-4C36-8DFE-37A26547E642}" type="slidenum">
              <a:rPr kumimoji="0" lang="en-US" altLang="zh-CN" sz="1400" smtClean="0"/>
              <a:pPr eaLnBrk="1" hangingPunct="1"/>
              <a:t>57</a:t>
            </a:fld>
            <a:endParaRPr kumimoji="0" lang="en-US" altLang="zh-CN" sz="1400" smtClean="0"/>
          </a:p>
        </p:txBody>
      </p:sp>
      <p:sp>
        <p:nvSpPr>
          <p:cNvPr id="60419" name="Rectangle 2"/>
          <p:cNvSpPr>
            <a:spLocks noGrp="1" noChangeArrowheads="1"/>
          </p:cNvSpPr>
          <p:nvPr>
            <p:ph type="title" idx="4294967295"/>
          </p:nvPr>
        </p:nvSpPr>
        <p:spPr/>
        <p:txBody>
          <a:bodyPr/>
          <a:lstStyle/>
          <a:p>
            <a:pPr eaLnBrk="1" hangingPunct="1"/>
            <a:r>
              <a:rPr lang="en-US" altLang="zh-CN" smtClean="0">
                <a:latin typeface="Arial Narrow" pitchFamily="34" charset="0"/>
              </a:rPr>
              <a:t>non-atomic attribute types</a:t>
            </a:r>
          </a:p>
        </p:txBody>
      </p:sp>
      <p:sp>
        <p:nvSpPr>
          <p:cNvPr id="84995" name="Text Box 3"/>
          <p:cNvSpPr txBox="1">
            <a:spLocks noChangeArrowheads="1"/>
          </p:cNvSpPr>
          <p:nvPr/>
        </p:nvSpPr>
        <p:spPr bwMode="auto">
          <a:xfrm>
            <a:off x="609600" y="700088"/>
            <a:ext cx="8355013" cy="460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20000"/>
              </a:spcBef>
            </a:pPr>
            <a:r>
              <a:rPr lang="en-US" altLang="en-US" b="1">
                <a:latin typeface="Arial Narrow" pitchFamily="34" charset="0"/>
              </a:rPr>
              <a:t>2. </a:t>
            </a:r>
            <a:r>
              <a:rPr lang="en-US" altLang="en-US" b="1">
                <a:solidFill>
                  <a:schemeClr val="hlink"/>
                </a:solidFill>
                <a:latin typeface="Arial Narrow" pitchFamily="34" charset="0"/>
              </a:rPr>
              <a:t>set</a:t>
            </a:r>
            <a:r>
              <a:rPr lang="en-US" altLang="zh-CN" b="1">
                <a:latin typeface="Arial Narrow" pitchFamily="34" charset="0"/>
              </a:rPr>
              <a:t>: </a:t>
            </a:r>
            <a:r>
              <a:rPr lang="en-US" altLang="en-US" b="1">
                <a:latin typeface="Arial Narrow" pitchFamily="34" charset="0"/>
              </a:rPr>
              <a:t>If the attribute in ODL is of the type ‘set’, the method of conversion is:</a:t>
            </a:r>
          </a:p>
          <a:p>
            <a:pPr eaLnBrk="1" hangingPunct="1">
              <a:spcBef>
                <a:spcPct val="20000"/>
              </a:spcBef>
            </a:pPr>
            <a:r>
              <a:rPr lang="en-US" altLang="en-US" b="1">
                <a:latin typeface="Arial Narrow" pitchFamily="34" charset="0"/>
              </a:rPr>
              <a:t>For the attributes with </a:t>
            </a:r>
            <a:r>
              <a:rPr lang="en-US" altLang="en-US" b="1" i="1">
                <a:solidFill>
                  <a:schemeClr val="hlink"/>
                </a:solidFill>
                <a:latin typeface="Arial Narrow" pitchFamily="34" charset="0"/>
              </a:rPr>
              <a:t>set&lt;T&gt;</a:t>
            </a:r>
            <a:r>
              <a:rPr lang="en-US" altLang="en-US" b="1">
                <a:latin typeface="Arial Narrow" pitchFamily="34" charset="0"/>
              </a:rPr>
              <a:t> type, create attributes in RM for each of them. The name and the type of the relational attributes will be the same as the name and the type </a:t>
            </a:r>
            <a:r>
              <a:rPr lang="en-US" altLang="en-US" b="1" i="1">
                <a:solidFill>
                  <a:schemeClr val="hlink"/>
                </a:solidFill>
                <a:latin typeface="Arial Narrow" pitchFamily="34" charset="0"/>
              </a:rPr>
              <a:t>T</a:t>
            </a:r>
            <a:r>
              <a:rPr lang="en-US" altLang="en-US" b="1">
                <a:latin typeface="Arial Narrow" pitchFamily="34" charset="0"/>
              </a:rPr>
              <a:t> of the corresponding class attributes.</a:t>
            </a:r>
          </a:p>
          <a:p>
            <a:pPr eaLnBrk="1" hangingPunct="1">
              <a:spcBef>
                <a:spcPct val="20000"/>
              </a:spcBef>
            </a:pPr>
            <a:r>
              <a:rPr lang="en-US" altLang="en-US" b="1">
                <a:latin typeface="Arial Narrow" pitchFamily="34" charset="0"/>
              </a:rPr>
              <a:t>Thus, we will make one tuple (in RM) for each value (in ODL), i.e., if there are </a:t>
            </a:r>
            <a:r>
              <a:rPr lang="en-US" altLang="en-US" b="1" i="1">
                <a:latin typeface="Times New Roman" pitchFamily="18" charset="0"/>
              </a:rPr>
              <a:t>n</a:t>
            </a:r>
            <a:r>
              <a:rPr lang="en-US" altLang="en-US" b="1">
                <a:latin typeface="Arial Narrow" pitchFamily="34" charset="0"/>
              </a:rPr>
              <a:t> possible values of the set type attribute for the same object in ODL, the corresponding tuples will has </a:t>
            </a:r>
            <a:r>
              <a:rPr lang="en-US" altLang="en-US" b="1" i="1">
                <a:solidFill>
                  <a:schemeClr val="hlink"/>
                </a:solidFill>
                <a:latin typeface="Times New Roman" pitchFamily="18" charset="0"/>
              </a:rPr>
              <a:t>n</a:t>
            </a:r>
            <a:r>
              <a:rPr lang="en-US" altLang="en-US" b="1">
                <a:latin typeface="Arial Narrow" pitchFamily="34" charset="0"/>
              </a:rPr>
              <a:t> tuples in RM. </a:t>
            </a:r>
            <a:endParaRPr lang="en-US" altLang="zh-CN" b="1">
              <a:latin typeface="Arial Narrow" pitchFamily="34" charset="0"/>
            </a:endParaRPr>
          </a:p>
          <a:p>
            <a:pPr eaLnBrk="1" hangingPunct="1">
              <a:spcBef>
                <a:spcPct val="20000"/>
              </a:spcBef>
              <a:buClr>
                <a:schemeClr val="folHlink"/>
              </a:buClr>
              <a:buFont typeface="Wingdings" pitchFamily="2" charset="2"/>
              <a:buChar char="ü"/>
            </a:pPr>
            <a:r>
              <a:rPr lang="en-US" altLang="zh-CN" b="1">
                <a:latin typeface="Arial Narrow" pitchFamily="34" charset="0"/>
              </a:rPr>
              <a:t>Besides the attribute with set type and the key, if there is </a:t>
            </a:r>
            <a:r>
              <a:rPr lang="en-US" altLang="zh-CN" b="1">
                <a:solidFill>
                  <a:schemeClr val="hlink"/>
                </a:solidFill>
                <a:latin typeface="Arial Narrow" pitchFamily="34" charset="0"/>
              </a:rPr>
              <a:t>other</a:t>
            </a:r>
            <a:r>
              <a:rPr lang="en-US" altLang="zh-CN" b="1">
                <a:latin typeface="Arial Narrow" pitchFamily="34" charset="0"/>
              </a:rPr>
              <a:t> attribute which is not part of a key, redundancy will be brought using this conversion method.</a:t>
            </a:r>
          </a:p>
        </p:txBody>
      </p:sp>
      <p:pic>
        <p:nvPicPr>
          <p:cNvPr id="84997"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Effect transition="in" filter="blinds(horizontal)">
                                      <p:cBhvr>
                                        <p:cTn id="7" dur="500"/>
                                        <p:tgtEl>
                                          <p:spTgt spid="849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4995">
                                            <p:txEl>
                                              <p:pRg st="1" end="1"/>
                                            </p:txEl>
                                          </p:spTgt>
                                        </p:tgtEl>
                                        <p:attrNameLst>
                                          <p:attrName>style.visibility</p:attrName>
                                        </p:attrNameLst>
                                      </p:cBhvr>
                                      <p:to>
                                        <p:strVal val="visible"/>
                                      </p:to>
                                    </p:set>
                                    <p:animEffect transition="in" filter="blinds(horizontal)">
                                      <p:cBhvr>
                                        <p:cTn id="12" dur="500"/>
                                        <p:tgtEl>
                                          <p:spTgt spid="849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4995">
                                            <p:txEl>
                                              <p:pRg st="2" end="2"/>
                                            </p:txEl>
                                          </p:spTgt>
                                        </p:tgtEl>
                                        <p:attrNameLst>
                                          <p:attrName>style.visibility</p:attrName>
                                        </p:attrNameLst>
                                      </p:cBhvr>
                                      <p:to>
                                        <p:strVal val="visible"/>
                                      </p:to>
                                    </p:set>
                                    <p:animEffect transition="in" filter="blinds(horizontal)">
                                      <p:cBhvr>
                                        <p:cTn id="17" dur="500"/>
                                        <p:tgtEl>
                                          <p:spTgt spid="849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4995">
                                            <p:txEl>
                                              <p:pRg st="3" end="3"/>
                                            </p:txEl>
                                          </p:spTgt>
                                        </p:tgtEl>
                                        <p:attrNameLst>
                                          <p:attrName>style.visibility</p:attrName>
                                        </p:attrNameLst>
                                      </p:cBhvr>
                                      <p:to>
                                        <p:strVal val="visible"/>
                                      </p:to>
                                    </p:set>
                                    <p:animEffect transition="in" filter="blinds(horizontal)">
                                      <p:cBhvr>
                                        <p:cTn id="22" dur="500"/>
                                        <p:tgtEl>
                                          <p:spTgt spid="84995">
                                            <p:txEl>
                                              <p:pRg st="3" end="3"/>
                                            </p:txEl>
                                          </p:spTgt>
                                        </p:tgtEl>
                                      </p:cBhvr>
                                    </p:animEffect>
                                  </p:childTnLst>
                                </p:cTn>
                              </p:par>
                            </p:childTnLst>
                          </p:cTn>
                        </p:par>
                        <p:par>
                          <p:cTn id="23" fill="hold" nodeType="afterGroup">
                            <p:stCondLst>
                              <p:cond delay="500"/>
                            </p:stCondLst>
                            <p:childTnLst>
                              <p:par>
                                <p:cTn id="24" presetID="1" presetClass="entr" presetSubtype="0" fill="hold" nodeType="afterEffect">
                                  <p:stCondLst>
                                    <p:cond delay="0"/>
                                  </p:stCondLst>
                                  <p:childTnLst>
                                    <p:set>
                                      <p:cBhvr>
                                        <p:cTn id="25" dur="1" fill="hold">
                                          <p:stCondLst>
                                            <p:cond delay="499"/>
                                          </p:stCondLst>
                                        </p:cTn>
                                        <p:tgtEl>
                                          <p:spTgt spid="849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39C35AC5-CBDC-4C57-A767-FE8A0FFAEECC}" type="slidenum">
              <a:rPr kumimoji="0" lang="en-US" altLang="zh-CN" sz="1400" smtClean="0"/>
              <a:pPr eaLnBrk="1" hangingPunct="1"/>
              <a:t>58</a:t>
            </a:fld>
            <a:endParaRPr kumimoji="0" lang="en-US" altLang="zh-CN" sz="1400" smtClean="0"/>
          </a:p>
        </p:txBody>
      </p:sp>
      <p:sp>
        <p:nvSpPr>
          <p:cNvPr id="86018" name="Text Box 2"/>
          <p:cNvSpPr txBox="1">
            <a:spLocks noChangeArrowheads="1"/>
          </p:cNvSpPr>
          <p:nvPr/>
        </p:nvSpPr>
        <p:spPr bwMode="auto">
          <a:xfrm>
            <a:off x="539750" y="2852738"/>
            <a:ext cx="8135938"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Arial Narrow" pitchFamily="34" charset="0"/>
              </a:rPr>
              <a:t>The schema in RM is </a:t>
            </a:r>
            <a:r>
              <a:rPr lang="en-US" altLang="zh-CN" b="1" i="1">
                <a:latin typeface="Times New Roman" pitchFamily="18" charset="0"/>
              </a:rPr>
              <a:t>Star (name, street, city, birthdate).</a:t>
            </a:r>
            <a:r>
              <a:rPr lang="en-US" altLang="zh-CN" b="1">
                <a:latin typeface="Arial Narrow" pitchFamily="34" charset="0"/>
              </a:rPr>
              <a:t> An instance of this relation is shown in the following table.</a:t>
            </a:r>
          </a:p>
        </p:txBody>
      </p:sp>
      <p:graphicFrame>
        <p:nvGraphicFramePr>
          <p:cNvPr id="86053" name="Group 37"/>
          <p:cNvGraphicFramePr>
            <a:graphicFrameLocks noGrp="1"/>
          </p:cNvGraphicFramePr>
          <p:nvPr/>
        </p:nvGraphicFramePr>
        <p:xfrm>
          <a:off x="684213" y="3644900"/>
          <a:ext cx="6916737" cy="1609725"/>
        </p:xfrm>
        <a:graphic>
          <a:graphicData uri="http://schemas.openxmlformats.org/drawingml/2006/table">
            <a:tbl>
              <a:tblPr/>
              <a:tblGrid>
                <a:gridCol w="2173287">
                  <a:extLst>
                    <a:ext uri="{9D8B030D-6E8A-4147-A177-3AD203B41FA5}">
                      <a16:colId xmlns:a16="http://schemas.microsoft.com/office/drawing/2014/main" val="20000"/>
                    </a:ext>
                  </a:extLst>
                </a:gridCol>
                <a:gridCol w="1965325">
                  <a:extLst>
                    <a:ext uri="{9D8B030D-6E8A-4147-A177-3AD203B41FA5}">
                      <a16:colId xmlns:a16="http://schemas.microsoft.com/office/drawing/2014/main" val="20001"/>
                    </a:ext>
                  </a:extLst>
                </a:gridCol>
                <a:gridCol w="1514475">
                  <a:extLst>
                    <a:ext uri="{9D8B030D-6E8A-4147-A177-3AD203B41FA5}">
                      <a16:colId xmlns:a16="http://schemas.microsoft.com/office/drawing/2014/main" val="20002"/>
                    </a:ext>
                  </a:extLst>
                </a:gridCol>
                <a:gridCol w="1263650">
                  <a:extLst>
                    <a:ext uri="{9D8B030D-6E8A-4147-A177-3AD203B41FA5}">
                      <a16:colId xmlns:a16="http://schemas.microsoft.com/office/drawing/2014/main" val="20003"/>
                    </a:ext>
                  </a:extLst>
                </a:gridCol>
              </a:tblGrid>
              <a:tr h="36584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name</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street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city</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birthdate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4387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Carrie Fisher</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Carrie Fisher</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Mark Hamill</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123 Maple St.</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5 Locust Ln.</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456 Oak Rd.</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Hollywood</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Malibu</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Brentwood</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9/9/77</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9/9/77</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8/9/76</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86036" name="Text Box 20"/>
          <p:cNvSpPr txBox="1">
            <a:spLocks noChangeArrowheads="1"/>
          </p:cNvSpPr>
          <p:nvPr/>
        </p:nvSpPr>
        <p:spPr bwMode="auto">
          <a:xfrm>
            <a:off x="539750" y="5300663"/>
            <a:ext cx="8424863"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20000"/>
              </a:spcBef>
            </a:pPr>
            <a:r>
              <a:rPr lang="en-US" altLang="zh-CN" b="1">
                <a:latin typeface="Arial Narrow" pitchFamily="34" charset="0"/>
              </a:rPr>
              <a:t>Carrie Fisher’s </a:t>
            </a:r>
            <a:r>
              <a:rPr lang="en-US" altLang="zh-CN" b="1" i="1">
                <a:latin typeface="Times New Roman" pitchFamily="18" charset="0"/>
              </a:rPr>
              <a:t>birthdate</a:t>
            </a:r>
            <a:r>
              <a:rPr lang="en-US" altLang="zh-CN" b="1">
                <a:latin typeface="Arial Narrow" pitchFamily="34" charset="0"/>
              </a:rPr>
              <a:t> has been repeated in each tuple, it is redundant. Her name is also repeated, but that repetition is not true redundancy.</a:t>
            </a:r>
          </a:p>
        </p:txBody>
      </p:sp>
      <p:sp>
        <p:nvSpPr>
          <p:cNvPr id="61462" name="Rectangle 21"/>
          <p:cNvSpPr>
            <a:spLocks noGrp="1" noChangeArrowheads="1"/>
          </p:cNvSpPr>
          <p:nvPr>
            <p:ph type="title" idx="4294967295"/>
          </p:nvPr>
        </p:nvSpPr>
        <p:spPr/>
        <p:txBody>
          <a:bodyPr/>
          <a:lstStyle/>
          <a:p>
            <a:pPr eaLnBrk="1" hangingPunct="1"/>
            <a:r>
              <a:rPr lang="en-US" altLang="zh-CN" smtClean="0">
                <a:latin typeface="Arial Narrow" pitchFamily="34" charset="0"/>
              </a:rPr>
              <a:t>The </a:t>
            </a:r>
            <a:r>
              <a:rPr lang="en-US" altLang="zh-CN" i="1" smtClean="0">
                <a:latin typeface="Arial Narrow" pitchFamily="34" charset="0"/>
              </a:rPr>
              <a:t>set</a:t>
            </a:r>
            <a:r>
              <a:rPr lang="en-US" altLang="zh-CN" smtClean="0">
                <a:latin typeface="Arial Narrow" pitchFamily="34" charset="0"/>
              </a:rPr>
              <a:t> type-Example</a:t>
            </a:r>
          </a:p>
        </p:txBody>
      </p:sp>
      <p:pic>
        <p:nvPicPr>
          <p:cNvPr id="86039" name="Picture 23"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43888" y="6308725"/>
            <a:ext cx="479425"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6045" name="Group 29"/>
          <p:cNvGrpSpPr>
            <a:grpSpLocks/>
          </p:cNvGrpSpPr>
          <p:nvPr/>
        </p:nvGrpSpPr>
        <p:grpSpPr bwMode="auto">
          <a:xfrm>
            <a:off x="468313" y="3644900"/>
            <a:ext cx="8534400" cy="1349375"/>
            <a:chOff x="240" y="1200"/>
            <a:chExt cx="5376" cy="850"/>
          </a:xfrm>
        </p:grpSpPr>
        <p:sp>
          <p:nvSpPr>
            <p:cNvPr id="61466" name="Line 25"/>
            <p:cNvSpPr>
              <a:spLocks noChangeShapeType="1"/>
            </p:cNvSpPr>
            <p:nvPr/>
          </p:nvSpPr>
          <p:spPr bwMode="auto">
            <a:xfrm flipV="1">
              <a:off x="4656" y="1392"/>
              <a:ext cx="432" cy="240"/>
            </a:xfrm>
            <a:prstGeom prst="line">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67" name="Text Box 26"/>
            <p:cNvSpPr txBox="1">
              <a:spLocks noChangeArrowheads="1"/>
            </p:cNvSpPr>
            <p:nvPr/>
          </p:nvSpPr>
          <p:spPr bwMode="auto">
            <a:xfrm>
              <a:off x="4992" y="1200"/>
              <a:ext cx="624" cy="850"/>
            </a:xfrm>
            <a:prstGeom prst="rect">
              <a:avLst/>
            </a:prstGeom>
            <a:noFill/>
            <a:ln w="381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sz="2000" b="1">
                  <a:latin typeface="Times New Roman" pitchFamily="18" charset="0"/>
                </a:rPr>
                <a:t>one object in ODL</a:t>
              </a:r>
            </a:p>
          </p:txBody>
        </p:sp>
        <p:sp>
          <p:nvSpPr>
            <p:cNvPr id="61468" name="Oval 28"/>
            <p:cNvSpPr>
              <a:spLocks noChangeArrowheads="1"/>
            </p:cNvSpPr>
            <p:nvPr/>
          </p:nvSpPr>
          <p:spPr bwMode="auto">
            <a:xfrm>
              <a:off x="240" y="1392"/>
              <a:ext cx="4608" cy="528"/>
            </a:xfrm>
            <a:prstGeom prst="ellipse">
              <a:avLst/>
            </a:prstGeom>
            <a:noFill/>
            <a:ln w="381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6049" name="Text Box 33"/>
          <p:cNvSpPr txBox="1">
            <a:spLocks noChangeArrowheads="1"/>
          </p:cNvSpPr>
          <p:nvPr/>
        </p:nvSpPr>
        <p:spPr bwMode="auto">
          <a:xfrm>
            <a:off x="468313" y="620713"/>
            <a:ext cx="8431212"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Arial Narrow" pitchFamily="34" charset="0"/>
              </a:rPr>
              <a:t>e.g. Suppose that class </a:t>
            </a:r>
            <a:r>
              <a:rPr lang="en-US" altLang="zh-CN" b="1" i="1">
                <a:latin typeface="Times New Roman" pitchFamily="18" charset="0"/>
              </a:rPr>
              <a:t>Star</a:t>
            </a:r>
            <a:r>
              <a:rPr lang="en-US" altLang="zh-CN" b="1">
                <a:latin typeface="Arial Narrow" pitchFamily="34" charset="0"/>
              </a:rPr>
              <a:t> was defined so that for each star we could record a set of addresses.</a:t>
            </a:r>
          </a:p>
          <a:p>
            <a:pPr eaLnBrk="1" hangingPunct="1"/>
            <a:r>
              <a:rPr lang="en-US" altLang="zh-CN" b="1" i="1">
                <a:latin typeface="Times New Roman" pitchFamily="18" charset="0"/>
              </a:rPr>
              <a:t>interface Star{</a:t>
            </a:r>
          </a:p>
          <a:p>
            <a:pPr eaLnBrk="1" hangingPunct="1"/>
            <a:r>
              <a:rPr lang="en-US" altLang="zh-CN" b="1" i="1">
                <a:latin typeface="Times New Roman" pitchFamily="18" charset="0"/>
              </a:rPr>
              <a:t>    attribute string name;</a:t>
            </a:r>
          </a:p>
          <a:p>
            <a:pPr eaLnBrk="1" hangingPunct="1"/>
            <a:r>
              <a:rPr lang="en-US" altLang="zh-CN" b="1" i="1">
                <a:latin typeface="Times New Roman" pitchFamily="18" charset="0"/>
              </a:rPr>
              <a:t>    attribute Set&lt;Struct Addr{string street,string city}&gt; address;</a:t>
            </a:r>
          </a:p>
          <a:p>
            <a:pPr eaLnBrk="1" hangingPunct="1"/>
            <a:r>
              <a:rPr lang="en-US" altLang="zh-CN" b="1" i="1">
                <a:latin typeface="Times New Roman" pitchFamily="18" charset="0"/>
              </a:rPr>
              <a:t>    attribute date birthdate;}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6049"/>
                                        </p:tgtEl>
                                        <p:attrNameLst>
                                          <p:attrName>style.visibility</p:attrName>
                                        </p:attrNameLst>
                                      </p:cBhvr>
                                      <p:to>
                                        <p:strVal val="visible"/>
                                      </p:to>
                                    </p:set>
                                    <p:animEffect transition="in" filter="dissolve">
                                      <p:cBhvr>
                                        <p:cTn id="7" dur="500"/>
                                        <p:tgtEl>
                                          <p:spTgt spid="860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6018"/>
                                        </p:tgtEl>
                                        <p:attrNameLst>
                                          <p:attrName>style.visibility</p:attrName>
                                        </p:attrNameLst>
                                      </p:cBhvr>
                                      <p:to>
                                        <p:strVal val="visible"/>
                                      </p:to>
                                    </p:set>
                                    <p:animEffect transition="in" filter="blinds(horizontal)">
                                      <p:cBhvr>
                                        <p:cTn id="12" dur="500"/>
                                        <p:tgtEl>
                                          <p:spTgt spid="86018"/>
                                        </p:tgtEl>
                                      </p:cBhvr>
                                    </p:animEffect>
                                  </p:childTnLst>
                                </p:cTn>
                              </p:par>
                            </p:childTnLst>
                          </p:cTn>
                        </p:par>
                        <p:par>
                          <p:cTn id="13" fill="hold" nodeType="afterGroup">
                            <p:stCondLst>
                              <p:cond delay="500"/>
                            </p:stCondLst>
                            <p:childTnLst>
                              <p:par>
                                <p:cTn id="14" presetID="2" presetClass="entr" presetSubtype="8" fill="hold" nodeType="afterEffect">
                                  <p:stCondLst>
                                    <p:cond delay="0"/>
                                  </p:stCondLst>
                                  <p:childTnLst>
                                    <p:set>
                                      <p:cBhvr>
                                        <p:cTn id="15" dur="1" fill="hold">
                                          <p:stCondLst>
                                            <p:cond delay="0"/>
                                          </p:stCondLst>
                                        </p:cTn>
                                        <p:tgtEl>
                                          <p:spTgt spid="86053"/>
                                        </p:tgtEl>
                                        <p:attrNameLst>
                                          <p:attrName>style.visibility</p:attrName>
                                        </p:attrNameLst>
                                      </p:cBhvr>
                                      <p:to>
                                        <p:strVal val="visible"/>
                                      </p:to>
                                    </p:set>
                                    <p:anim calcmode="lin" valueType="num">
                                      <p:cBhvr additive="base">
                                        <p:cTn id="16" dur="500" fill="hold"/>
                                        <p:tgtEl>
                                          <p:spTgt spid="86053"/>
                                        </p:tgtEl>
                                        <p:attrNameLst>
                                          <p:attrName>ppt_x</p:attrName>
                                        </p:attrNameLst>
                                      </p:cBhvr>
                                      <p:tavLst>
                                        <p:tav tm="0">
                                          <p:val>
                                            <p:strVal val="0-#ppt_w/2"/>
                                          </p:val>
                                        </p:tav>
                                        <p:tav tm="100000">
                                          <p:val>
                                            <p:strVal val="#ppt_x"/>
                                          </p:val>
                                        </p:tav>
                                      </p:tavLst>
                                    </p:anim>
                                    <p:anim calcmode="lin" valueType="num">
                                      <p:cBhvr additive="base">
                                        <p:cTn id="17" dur="500" fill="hold"/>
                                        <p:tgtEl>
                                          <p:spTgt spid="86053"/>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1000"/>
                            </p:stCondLst>
                            <p:childTnLst>
                              <p:par>
                                <p:cTn id="19" presetID="2" presetClass="entr" presetSubtype="8" fill="hold" grpId="0" nodeType="afterEffect">
                                  <p:stCondLst>
                                    <p:cond delay="0"/>
                                  </p:stCondLst>
                                  <p:childTnLst>
                                    <p:set>
                                      <p:cBhvr>
                                        <p:cTn id="20" dur="1" fill="hold">
                                          <p:stCondLst>
                                            <p:cond delay="0"/>
                                          </p:stCondLst>
                                        </p:cTn>
                                        <p:tgtEl>
                                          <p:spTgt spid="86036"/>
                                        </p:tgtEl>
                                        <p:attrNameLst>
                                          <p:attrName>style.visibility</p:attrName>
                                        </p:attrNameLst>
                                      </p:cBhvr>
                                      <p:to>
                                        <p:strVal val="visible"/>
                                      </p:to>
                                    </p:set>
                                    <p:anim calcmode="lin" valueType="num">
                                      <p:cBhvr additive="base">
                                        <p:cTn id="21" dur="500" fill="hold"/>
                                        <p:tgtEl>
                                          <p:spTgt spid="86036"/>
                                        </p:tgtEl>
                                        <p:attrNameLst>
                                          <p:attrName>ppt_x</p:attrName>
                                        </p:attrNameLst>
                                      </p:cBhvr>
                                      <p:tavLst>
                                        <p:tav tm="0">
                                          <p:val>
                                            <p:strVal val="0-#ppt_w/2"/>
                                          </p:val>
                                        </p:tav>
                                        <p:tav tm="100000">
                                          <p:val>
                                            <p:strVal val="#ppt_x"/>
                                          </p:val>
                                        </p:tav>
                                      </p:tavLst>
                                    </p:anim>
                                    <p:anim calcmode="lin" valueType="num">
                                      <p:cBhvr additive="base">
                                        <p:cTn id="22" dur="500" fill="hold"/>
                                        <p:tgtEl>
                                          <p:spTgt spid="86036"/>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86045"/>
                                        </p:tgtEl>
                                        <p:attrNameLst>
                                          <p:attrName>style.visibility</p:attrName>
                                        </p:attrNameLst>
                                      </p:cBhvr>
                                      <p:to>
                                        <p:strVal val="visible"/>
                                      </p:to>
                                    </p:set>
                                    <p:animEffect transition="in" filter="box(in)">
                                      <p:cBhvr>
                                        <p:cTn id="27" dur="500"/>
                                        <p:tgtEl>
                                          <p:spTgt spid="86045"/>
                                        </p:tgtEl>
                                      </p:cBhvr>
                                    </p:animEffect>
                                  </p:childTnLst>
                                </p:cTn>
                              </p:par>
                            </p:childTnLst>
                          </p:cTn>
                        </p:par>
                        <p:par>
                          <p:cTn id="28" fill="hold" nodeType="afterGroup">
                            <p:stCondLst>
                              <p:cond delay="500"/>
                            </p:stCondLst>
                            <p:childTnLst>
                              <p:par>
                                <p:cTn id="29" presetID="1" presetClass="entr" presetSubtype="0" fill="hold" nodeType="afterEffect">
                                  <p:stCondLst>
                                    <p:cond delay="0"/>
                                  </p:stCondLst>
                                  <p:childTnLst>
                                    <p:set>
                                      <p:cBhvr>
                                        <p:cTn id="30" dur="1" fill="hold">
                                          <p:stCondLst>
                                            <p:cond delay="499"/>
                                          </p:stCondLst>
                                        </p:cTn>
                                        <p:tgtEl>
                                          <p:spTgt spid="860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autoUpdateAnimBg="0"/>
      <p:bldP spid="86036" grpId="0" autoUpdateAnimBg="0"/>
      <p:bldP spid="86049"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36B6B782-30F5-4D80-9BDA-467DE4AF9D72}" type="slidenum">
              <a:rPr kumimoji="0" lang="en-US" altLang="zh-CN" sz="1400" smtClean="0"/>
              <a:pPr eaLnBrk="1" hangingPunct="1"/>
              <a:t>59</a:t>
            </a:fld>
            <a:endParaRPr kumimoji="0" lang="en-US" altLang="zh-CN" sz="1400" smtClean="0"/>
          </a:p>
        </p:txBody>
      </p:sp>
      <p:sp>
        <p:nvSpPr>
          <p:cNvPr id="62467" name="Rectangle 2"/>
          <p:cNvSpPr>
            <a:spLocks noGrp="1" noChangeArrowheads="1"/>
          </p:cNvSpPr>
          <p:nvPr>
            <p:ph type="title" idx="4294967295"/>
          </p:nvPr>
        </p:nvSpPr>
        <p:spPr/>
        <p:txBody>
          <a:bodyPr/>
          <a:lstStyle/>
          <a:p>
            <a:pPr eaLnBrk="1" hangingPunct="1"/>
            <a:r>
              <a:rPr lang="en-US" altLang="zh-CN" smtClean="0">
                <a:latin typeface="Arial Narrow" pitchFamily="34" charset="0"/>
              </a:rPr>
              <a:t>non-atomic attribute types</a:t>
            </a:r>
          </a:p>
        </p:txBody>
      </p:sp>
      <p:sp>
        <p:nvSpPr>
          <p:cNvPr id="87043" name="Text Box 3"/>
          <p:cNvSpPr txBox="1">
            <a:spLocks noChangeArrowheads="1"/>
          </p:cNvSpPr>
          <p:nvPr/>
        </p:nvSpPr>
        <p:spPr bwMode="auto">
          <a:xfrm>
            <a:off x="611188" y="682625"/>
            <a:ext cx="8353425" cy="584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20000"/>
              </a:spcBef>
            </a:pPr>
            <a:r>
              <a:rPr lang="en-US" altLang="zh-CN" b="1">
                <a:latin typeface="Arial Narrow" pitchFamily="34" charset="0"/>
              </a:rPr>
              <a:t>3. </a:t>
            </a:r>
            <a:r>
              <a:rPr lang="en-US" altLang="zh-CN" b="1">
                <a:solidFill>
                  <a:schemeClr val="hlink"/>
                </a:solidFill>
                <a:latin typeface="Arial Narrow" pitchFamily="34" charset="0"/>
              </a:rPr>
              <a:t>Bag</a:t>
            </a:r>
            <a:r>
              <a:rPr lang="en-US" altLang="zh-CN" b="1">
                <a:latin typeface="Arial Narrow" pitchFamily="34" charset="0"/>
              </a:rPr>
              <a:t>: To represent a bag, in which a single object can be a member of the bag </a:t>
            </a:r>
            <a:r>
              <a:rPr lang="en-US" altLang="zh-CN" b="1" i="1">
                <a:latin typeface="Times New Roman" pitchFamily="18" charset="0"/>
              </a:rPr>
              <a:t>n</a:t>
            </a:r>
            <a:r>
              <a:rPr lang="en-US" altLang="zh-CN" b="1">
                <a:latin typeface="Arial Narrow" pitchFamily="34" charset="0"/>
              </a:rPr>
              <a:t> times, we cannot simply introduce into a relation </a:t>
            </a:r>
            <a:r>
              <a:rPr lang="en-US" altLang="zh-CN" b="1" i="1">
                <a:latin typeface="Times New Roman" pitchFamily="18" charset="0"/>
              </a:rPr>
              <a:t>n</a:t>
            </a:r>
            <a:r>
              <a:rPr lang="en-US" altLang="zh-CN" b="1">
                <a:latin typeface="Arial Narrow" pitchFamily="34" charset="0"/>
              </a:rPr>
              <a:t> identical tuples.</a:t>
            </a:r>
          </a:p>
          <a:p>
            <a:pPr eaLnBrk="1" hangingPunct="1">
              <a:spcBef>
                <a:spcPct val="20000"/>
              </a:spcBef>
            </a:pPr>
            <a:r>
              <a:rPr lang="en-US" altLang="zh-CN" b="1">
                <a:latin typeface="Arial Narrow" pitchFamily="34" charset="0"/>
              </a:rPr>
              <a:t>Instead, we could add to the relation schema another attribute </a:t>
            </a:r>
            <a:r>
              <a:rPr lang="en-US" altLang="zh-CN" b="1">
                <a:solidFill>
                  <a:schemeClr val="hlink"/>
                </a:solidFill>
                <a:latin typeface="Arial Narrow" pitchFamily="34" charset="0"/>
              </a:rPr>
              <a:t>count</a:t>
            </a:r>
            <a:r>
              <a:rPr lang="en-US" altLang="zh-CN" b="1">
                <a:latin typeface="Arial Narrow" pitchFamily="34" charset="0"/>
              </a:rPr>
              <a:t> representing the number of times that each element is a member of the bag. </a:t>
            </a:r>
          </a:p>
          <a:p>
            <a:pPr eaLnBrk="1" hangingPunct="1">
              <a:spcBef>
                <a:spcPct val="20000"/>
              </a:spcBef>
            </a:pPr>
            <a:r>
              <a:rPr lang="en-US" altLang="zh-CN" b="1">
                <a:latin typeface="Arial Narrow" pitchFamily="34" charset="0"/>
              </a:rPr>
              <a:t>e.g., for an attribute </a:t>
            </a:r>
            <a:r>
              <a:rPr lang="en-US" altLang="zh-CN" b="1" i="1">
                <a:latin typeface="Times New Roman" pitchFamily="18" charset="0"/>
              </a:rPr>
              <a:t>attr</a:t>
            </a:r>
            <a:r>
              <a:rPr lang="en-US" altLang="zh-CN" b="1">
                <a:latin typeface="Arial Narrow" pitchFamily="34" charset="0"/>
              </a:rPr>
              <a:t> with type </a:t>
            </a:r>
            <a:r>
              <a:rPr lang="en-US" altLang="zh-CN" b="1" i="1">
                <a:latin typeface="Times New Roman" pitchFamily="18" charset="0"/>
              </a:rPr>
              <a:t>Bag&lt;T&gt;</a:t>
            </a:r>
            <a:r>
              <a:rPr lang="en-US" altLang="zh-CN" b="1">
                <a:latin typeface="Arial Narrow" pitchFamily="34" charset="0"/>
              </a:rPr>
              <a:t> in ODL,  it will be turned into two attributes in RM, one has the </a:t>
            </a:r>
            <a:r>
              <a:rPr lang="en-US" altLang="zh-CN" b="1">
                <a:solidFill>
                  <a:schemeClr val="hlink"/>
                </a:solidFill>
                <a:latin typeface="Arial Narrow" pitchFamily="34" charset="0"/>
              </a:rPr>
              <a:t>same</a:t>
            </a:r>
            <a:r>
              <a:rPr lang="en-US" altLang="zh-CN" b="1">
                <a:latin typeface="Arial Narrow" pitchFamily="34" charset="0"/>
              </a:rPr>
              <a:t> name with </a:t>
            </a:r>
            <a:r>
              <a:rPr lang="en-US" altLang="zh-CN" b="1" i="1">
                <a:latin typeface="Times New Roman" pitchFamily="18" charset="0"/>
              </a:rPr>
              <a:t>attr</a:t>
            </a:r>
            <a:r>
              <a:rPr lang="en-US" altLang="zh-CN" b="1">
                <a:latin typeface="Arial Narrow" pitchFamily="34" charset="0"/>
              </a:rPr>
              <a:t> and with the type </a:t>
            </a:r>
            <a:r>
              <a:rPr lang="en-US" altLang="zh-CN" b="1" i="1">
                <a:latin typeface="Times New Roman" pitchFamily="18" charset="0"/>
              </a:rPr>
              <a:t>T</a:t>
            </a:r>
            <a:r>
              <a:rPr lang="en-US" altLang="zh-CN" b="1">
                <a:latin typeface="Arial Narrow" pitchFamily="34" charset="0"/>
              </a:rPr>
              <a:t>,  the other one is named as </a:t>
            </a:r>
            <a:r>
              <a:rPr lang="en-US" altLang="zh-CN" b="1">
                <a:solidFill>
                  <a:schemeClr val="hlink"/>
                </a:solidFill>
                <a:latin typeface="Arial Narrow" pitchFamily="34" charset="0"/>
              </a:rPr>
              <a:t>count</a:t>
            </a:r>
            <a:r>
              <a:rPr lang="en-US" altLang="zh-CN" b="1">
                <a:latin typeface="Arial Narrow" pitchFamily="34" charset="0"/>
              </a:rPr>
              <a:t> (whose type is </a:t>
            </a:r>
            <a:r>
              <a:rPr lang="en-US" altLang="zh-CN" b="1" i="1">
                <a:latin typeface="Times New Roman" pitchFamily="18" charset="0"/>
              </a:rPr>
              <a:t>int</a:t>
            </a:r>
            <a:r>
              <a:rPr lang="en-US" altLang="zh-CN" b="1">
                <a:latin typeface="Arial Narrow" pitchFamily="34" charset="0"/>
              </a:rPr>
              <a:t>).</a:t>
            </a:r>
          </a:p>
          <a:p>
            <a:pPr eaLnBrk="1" hangingPunct="1">
              <a:spcBef>
                <a:spcPct val="20000"/>
              </a:spcBef>
            </a:pPr>
            <a:r>
              <a:rPr lang="en-US" altLang="zh-CN" b="1">
                <a:latin typeface="Arial Narrow" pitchFamily="34" charset="0"/>
              </a:rPr>
              <a:t>4. </a:t>
            </a:r>
            <a:r>
              <a:rPr lang="en-US" altLang="zh-CN" b="1">
                <a:solidFill>
                  <a:schemeClr val="hlink"/>
                </a:solidFill>
                <a:latin typeface="Arial Narrow" pitchFamily="34" charset="0"/>
              </a:rPr>
              <a:t>list</a:t>
            </a:r>
            <a:r>
              <a:rPr lang="en-US" altLang="zh-CN" b="1">
                <a:latin typeface="Arial Narrow" pitchFamily="34" charset="0"/>
              </a:rPr>
              <a:t>: It could be represented by adding a new attribute </a:t>
            </a:r>
            <a:r>
              <a:rPr lang="en-US" altLang="zh-CN" b="1">
                <a:solidFill>
                  <a:schemeClr val="hlink"/>
                </a:solidFill>
                <a:latin typeface="Arial Narrow" pitchFamily="34" charset="0"/>
              </a:rPr>
              <a:t>position </a:t>
            </a:r>
            <a:r>
              <a:rPr lang="en-US" altLang="zh-CN" b="1">
                <a:latin typeface="Arial Narrow" pitchFamily="34" charset="0"/>
              </a:rPr>
              <a:t>(whose type is </a:t>
            </a:r>
            <a:r>
              <a:rPr lang="en-US" altLang="zh-CN" b="1" i="1">
                <a:latin typeface="Times New Roman" pitchFamily="18" charset="0"/>
              </a:rPr>
              <a:t>int</a:t>
            </a:r>
            <a:r>
              <a:rPr lang="en-US" altLang="zh-CN" b="1">
                <a:latin typeface="Arial Narrow" pitchFamily="34" charset="0"/>
              </a:rPr>
              <a:t>), indicating the position in the list.</a:t>
            </a:r>
          </a:p>
          <a:p>
            <a:pPr eaLnBrk="1" hangingPunct="1">
              <a:spcBef>
                <a:spcPct val="20000"/>
              </a:spcBef>
            </a:pPr>
            <a:r>
              <a:rPr lang="en-US" altLang="zh-CN" b="1">
                <a:latin typeface="Arial Narrow" pitchFamily="34" charset="0"/>
              </a:rPr>
              <a:t>5. </a:t>
            </a:r>
            <a:r>
              <a:rPr lang="en-US" altLang="zh-CN" b="1">
                <a:solidFill>
                  <a:schemeClr val="hlink"/>
                </a:solidFill>
                <a:latin typeface="Arial Narrow" pitchFamily="34" charset="0"/>
              </a:rPr>
              <a:t>array</a:t>
            </a:r>
            <a:r>
              <a:rPr lang="en-US" altLang="zh-CN" b="1">
                <a:latin typeface="Arial Narrow" pitchFamily="34" charset="0"/>
              </a:rPr>
              <a:t>: It could be represented by attributes for each position in the array.</a:t>
            </a:r>
          </a:p>
          <a:p>
            <a:pPr eaLnBrk="1" hangingPunct="1">
              <a:spcBef>
                <a:spcPct val="20000"/>
              </a:spcBef>
            </a:pPr>
            <a:r>
              <a:rPr lang="en-US" altLang="zh-CN" b="1">
                <a:latin typeface="Arial Narrow" pitchFamily="34" charset="0"/>
              </a:rPr>
              <a:t>e.g., </a:t>
            </a:r>
            <a:r>
              <a:rPr lang="en-US" altLang="zh-CN" b="1" i="1">
                <a:latin typeface="Times New Roman" pitchFamily="18" charset="0"/>
              </a:rPr>
              <a:t>Array&lt;Struct Addr{ string street,string city } ,2&gt;</a:t>
            </a:r>
            <a:r>
              <a:rPr lang="en-US" altLang="zh-CN" b="1">
                <a:latin typeface="Arial Narrow" pitchFamily="34" charset="0"/>
              </a:rPr>
              <a:t> is converted to be: </a:t>
            </a:r>
            <a:r>
              <a:rPr lang="en-US" altLang="zh-CN" b="1" i="1">
                <a:latin typeface="Times New Roman" pitchFamily="18" charset="0"/>
              </a:rPr>
              <a:t>street1,city1,street2,city2</a:t>
            </a:r>
            <a:r>
              <a:rPr lang="en-US" altLang="zh-CN" b="1">
                <a:latin typeface="Arial Narrow" pitchFamily="34" charset="0"/>
              </a:rPr>
              <a:t>.</a:t>
            </a:r>
          </a:p>
        </p:txBody>
      </p:sp>
      <p:pic>
        <p:nvPicPr>
          <p:cNvPr id="87047" name="Picture 7" descr="arow000">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08963" y="6381750"/>
            <a:ext cx="61118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blinds(horizontal)">
                                      <p:cBhvr>
                                        <p:cTn id="7" dur="500"/>
                                        <p:tgtEl>
                                          <p:spTgt spid="870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7043">
                                            <p:txEl>
                                              <p:pRg st="1" end="1"/>
                                            </p:txEl>
                                          </p:spTgt>
                                        </p:tgtEl>
                                        <p:attrNameLst>
                                          <p:attrName>style.visibility</p:attrName>
                                        </p:attrNameLst>
                                      </p:cBhvr>
                                      <p:to>
                                        <p:strVal val="visible"/>
                                      </p:to>
                                    </p:set>
                                    <p:animEffect transition="in" filter="blinds(horizontal)">
                                      <p:cBhvr>
                                        <p:cTn id="12" dur="500"/>
                                        <p:tgtEl>
                                          <p:spTgt spid="870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7043">
                                            <p:txEl>
                                              <p:pRg st="2" end="2"/>
                                            </p:txEl>
                                          </p:spTgt>
                                        </p:tgtEl>
                                        <p:attrNameLst>
                                          <p:attrName>style.visibility</p:attrName>
                                        </p:attrNameLst>
                                      </p:cBhvr>
                                      <p:to>
                                        <p:strVal val="visible"/>
                                      </p:to>
                                    </p:set>
                                    <p:animEffect transition="in" filter="blinds(horizontal)">
                                      <p:cBhvr>
                                        <p:cTn id="17" dur="500"/>
                                        <p:tgtEl>
                                          <p:spTgt spid="870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7043">
                                            <p:txEl>
                                              <p:pRg st="3" end="3"/>
                                            </p:txEl>
                                          </p:spTgt>
                                        </p:tgtEl>
                                        <p:attrNameLst>
                                          <p:attrName>style.visibility</p:attrName>
                                        </p:attrNameLst>
                                      </p:cBhvr>
                                      <p:to>
                                        <p:strVal val="visible"/>
                                      </p:to>
                                    </p:set>
                                    <p:animEffect transition="in" filter="blinds(horizontal)">
                                      <p:cBhvr>
                                        <p:cTn id="22" dur="500"/>
                                        <p:tgtEl>
                                          <p:spTgt spid="870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7043">
                                            <p:txEl>
                                              <p:pRg st="4" end="4"/>
                                            </p:txEl>
                                          </p:spTgt>
                                        </p:tgtEl>
                                        <p:attrNameLst>
                                          <p:attrName>style.visibility</p:attrName>
                                        </p:attrNameLst>
                                      </p:cBhvr>
                                      <p:to>
                                        <p:strVal val="visible"/>
                                      </p:to>
                                    </p:set>
                                    <p:animEffect transition="in" filter="blinds(horizontal)">
                                      <p:cBhvr>
                                        <p:cTn id="27" dur="500"/>
                                        <p:tgtEl>
                                          <p:spTgt spid="870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7043">
                                            <p:txEl>
                                              <p:pRg st="5" end="5"/>
                                            </p:txEl>
                                          </p:spTgt>
                                        </p:tgtEl>
                                        <p:attrNameLst>
                                          <p:attrName>style.visibility</p:attrName>
                                        </p:attrNameLst>
                                      </p:cBhvr>
                                      <p:to>
                                        <p:strVal val="visible"/>
                                      </p:to>
                                    </p:set>
                                    <p:animEffect transition="in" filter="blinds(horizontal)">
                                      <p:cBhvr>
                                        <p:cTn id="32" dur="500"/>
                                        <p:tgtEl>
                                          <p:spTgt spid="87043">
                                            <p:txEl>
                                              <p:pRg st="5" end="5"/>
                                            </p:txEl>
                                          </p:spTgt>
                                        </p:tgtEl>
                                      </p:cBhvr>
                                    </p:animEffect>
                                  </p:childTnLst>
                                </p:cTn>
                              </p:par>
                            </p:childTnLst>
                          </p:cTn>
                        </p:par>
                        <p:par>
                          <p:cTn id="33" fill="hold" nodeType="afterGroup">
                            <p:stCondLst>
                              <p:cond delay="500"/>
                            </p:stCondLst>
                            <p:childTnLst>
                              <p:par>
                                <p:cTn id="34" presetID="12" presetClass="entr" presetSubtype="8" fill="hold" nodeType="afterEffect">
                                  <p:stCondLst>
                                    <p:cond delay="0"/>
                                  </p:stCondLst>
                                  <p:childTnLst>
                                    <p:set>
                                      <p:cBhvr>
                                        <p:cTn id="35" dur="1" fill="hold">
                                          <p:stCondLst>
                                            <p:cond delay="0"/>
                                          </p:stCondLst>
                                        </p:cTn>
                                        <p:tgtEl>
                                          <p:spTgt spid="87047"/>
                                        </p:tgtEl>
                                        <p:attrNameLst>
                                          <p:attrName>style.visibility</p:attrName>
                                        </p:attrNameLst>
                                      </p:cBhvr>
                                      <p:to>
                                        <p:strVal val="visible"/>
                                      </p:to>
                                    </p:set>
                                    <p:animEffect transition="in" filter="slide(fromLeft)">
                                      <p:cBhvr>
                                        <p:cTn id="36" dur="500"/>
                                        <p:tgtEl>
                                          <p:spTgt spid="87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4D0701F8-1EBA-4171-A6A0-8AE2E471DB6D}" type="slidenum">
              <a:rPr kumimoji="0" lang="en-US" altLang="zh-CN" sz="1400" smtClean="0"/>
              <a:pPr eaLnBrk="1" hangingPunct="1"/>
              <a:t>6</a:t>
            </a:fld>
            <a:endParaRPr kumimoji="0" lang="en-US" altLang="zh-CN" sz="1400" smtClean="0"/>
          </a:p>
        </p:txBody>
      </p:sp>
      <p:sp>
        <p:nvSpPr>
          <p:cNvPr id="8195" name="Rectangle 2"/>
          <p:cNvSpPr>
            <a:spLocks noGrp="1" noChangeArrowheads="1"/>
          </p:cNvSpPr>
          <p:nvPr>
            <p:ph type="title"/>
          </p:nvPr>
        </p:nvSpPr>
        <p:spPr/>
        <p:txBody>
          <a:bodyPr/>
          <a:lstStyle/>
          <a:p>
            <a:pPr eaLnBrk="1" hangingPunct="1"/>
            <a:r>
              <a:rPr lang="en-US" altLang="zh-CN" smtClean="0">
                <a:latin typeface="Arial Narrow" pitchFamily="34" charset="0"/>
              </a:rPr>
              <a:t>ODL</a:t>
            </a:r>
          </a:p>
        </p:txBody>
      </p:sp>
      <p:sp>
        <p:nvSpPr>
          <p:cNvPr id="24580" name="Text Box 4"/>
          <p:cNvSpPr txBox="1">
            <a:spLocks noChangeArrowheads="1"/>
          </p:cNvSpPr>
          <p:nvPr/>
        </p:nvSpPr>
        <p:spPr bwMode="auto">
          <a:xfrm>
            <a:off x="838200" y="1219200"/>
            <a:ext cx="8001000" cy="389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Arial Narrow" pitchFamily="34" charset="0"/>
              </a:rPr>
              <a:t>To organize information, we usually want to group objects into </a:t>
            </a:r>
            <a:r>
              <a:rPr lang="en-US" altLang="zh-CN" b="1">
                <a:solidFill>
                  <a:schemeClr val="hlink"/>
                </a:solidFill>
                <a:latin typeface="Arial Narrow" pitchFamily="34" charset="0"/>
              </a:rPr>
              <a:t>classes</a:t>
            </a:r>
            <a:r>
              <a:rPr lang="en-US" altLang="zh-CN" b="1">
                <a:latin typeface="Arial Narrow" pitchFamily="34" charset="0"/>
              </a:rPr>
              <a:t> of objects with similar properties.  </a:t>
            </a:r>
          </a:p>
          <a:p>
            <a:pPr eaLnBrk="1" hangingPunct="1">
              <a:spcBef>
                <a:spcPct val="50000"/>
              </a:spcBef>
            </a:pPr>
            <a:r>
              <a:rPr lang="en-US" altLang="zh-CN" b="1">
                <a:latin typeface="Arial Narrow" pitchFamily="34" charset="0"/>
              </a:rPr>
              <a:t>The </a:t>
            </a:r>
            <a:r>
              <a:rPr lang="en-US" altLang="zh-CN" b="1">
                <a:solidFill>
                  <a:schemeClr val="hlink"/>
                </a:solidFill>
                <a:latin typeface="Arial Narrow" pitchFamily="34" charset="0"/>
              </a:rPr>
              <a:t>class</a:t>
            </a:r>
            <a:r>
              <a:rPr lang="en-US" altLang="zh-CN" b="1">
                <a:latin typeface="Arial Narrow" pitchFamily="34" charset="0"/>
              </a:rPr>
              <a:t> is the basic unit for ODL to store information, which is similar to the </a:t>
            </a:r>
            <a:r>
              <a:rPr lang="en-US" altLang="zh-CN" b="1">
                <a:solidFill>
                  <a:schemeClr val="hlink"/>
                </a:solidFill>
                <a:latin typeface="Arial Narrow" pitchFamily="34" charset="0"/>
              </a:rPr>
              <a:t>entity sets</a:t>
            </a:r>
            <a:r>
              <a:rPr lang="en-US" altLang="zh-CN" b="1">
                <a:latin typeface="Arial Narrow" pitchFamily="34" charset="0"/>
              </a:rPr>
              <a:t> in E/R and the </a:t>
            </a:r>
            <a:r>
              <a:rPr lang="en-US" altLang="zh-CN" b="1">
                <a:solidFill>
                  <a:schemeClr val="hlink"/>
                </a:solidFill>
                <a:latin typeface="Arial Narrow" pitchFamily="34" charset="0"/>
              </a:rPr>
              <a:t>relation</a:t>
            </a:r>
            <a:r>
              <a:rPr lang="en-US" altLang="zh-CN" b="1">
                <a:latin typeface="Arial Narrow" pitchFamily="34" charset="0"/>
              </a:rPr>
              <a:t> in Relational model.</a:t>
            </a:r>
          </a:p>
          <a:p>
            <a:pPr eaLnBrk="1" hangingPunct="1">
              <a:spcBef>
                <a:spcPct val="50000"/>
              </a:spcBef>
            </a:pPr>
            <a:r>
              <a:rPr lang="en-US" altLang="zh-CN" b="1">
                <a:latin typeface="Arial Narrow" pitchFamily="34" charset="0"/>
              </a:rPr>
              <a:t>“Similar properties” of the objects in a class means: </a:t>
            </a:r>
          </a:p>
          <a:p>
            <a:pPr lvl="1">
              <a:lnSpc>
                <a:spcPct val="90000"/>
              </a:lnSpc>
              <a:spcBef>
                <a:spcPct val="35000"/>
              </a:spcBef>
              <a:buClr>
                <a:schemeClr val="folHlink"/>
              </a:buClr>
              <a:buSzPct val="105000"/>
              <a:buFont typeface="Monotype Sorts" pitchFamily="2" charset="2"/>
              <a:buChar char="H"/>
            </a:pPr>
            <a:r>
              <a:rPr kumimoji="0" lang="en-US" altLang="zh-CN" b="1">
                <a:latin typeface="Arial Narrow" pitchFamily="34" charset="0"/>
              </a:rPr>
              <a:t>The real-world concepts represented by the objects of a class should be </a:t>
            </a:r>
            <a:r>
              <a:rPr kumimoji="0" lang="en-US" altLang="zh-CN" b="1">
                <a:solidFill>
                  <a:schemeClr val="hlink"/>
                </a:solidFill>
                <a:latin typeface="Arial Narrow" pitchFamily="34" charset="0"/>
              </a:rPr>
              <a:t>similar</a:t>
            </a:r>
            <a:r>
              <a:rPr kumimoji="0" lang="en-US" altLang="zh-CN" b="1">
                <a:latin typeface="Arial Narrow" pitchFamily="34" charset="0"/>
              </a:rPr>
              <a:t>.</a:t>
            </a:r>
            <a:r>
              <a:rPr kumimoji="0" lang="en-US" altLang="zh-CN" b="1">
                <a:solidFill>
                  <a:schemeClr val="folHlink"/>
                </a:solidFill>
                <a:latin typeface="Arial Narrow" pitchFamily="34" charset="0"/>
              </a:rPr>
              <a:t> </a:t>
            </a:r>
          </a:p>
          <a:p>
            <a:pPr lvl="1">
              <a:lnSpc>
                <a:spcPct val="90000"/>
              </a:lnSpc>
              <a:spcBef>
                <a:spcPct val="35000"/>
              </a:spcBef>
              <a:buClr>
                <a:schemeClr val="folHlink"/>
              </a:buClr>
              <a:buSzPct val="105000"/>
              <a:buFont typeface="Monotype Sorts" pitchFamily="2" charset="2"/>
              <a:buChar char="H"/>
            </a:pPr>
            <a:r>
              <a:rPr lang="en-US" altLang="zh-CN" b="1">
                <a:latin typeface="Arial Narrow" pitchFamily="34" charset="0"/>
              </a:rPr>
              <a:t>The </a:t>
            </a:r>
            <a:r>
              <a:rPr lang="en-US" altLang="zh-CN" b="1">
                <a:solidFill>
                  <a:schemeClr val="hlink"/>
                </a:solidFill>
                <a:latin typeface="Arial Narrow" pitchFamily="34" charset="0"/>
              </a:rPr>
              <a:t>properties</a:t>
            </a:r>
            <a:r>
              <a:rPr lang="en-US" altLang="zh-CN" b="1">
                <a:latin typeface="Arial Narrow" pitchFamily="34" charset="0"/>
              </a:rPr>
              <a:t> of objects in a class must be the </a:t>
            </a:r>
            <a:r>
              <a:rPr lang="en-US" altLang="zh-CN" b="1">
                <a:solidFill>
                  <a:schemeClr val="hlink"/>
                </a:solidFill>
                <a:latin typeface="Arial Narrow" pitchFamily="34" charset="0"/>
              </a:rPr>
              <a:t>same</a:t>
            </a:r>
            <a:r>
              <a:rPr lang="en-US" altLang="zh-CN" b="1">
                <a:latin typeface="Arial Narrow" pitchFamily="34" charset="0"/>
              </a:rPr>
              <a:t>.</a:t>
            </a:r>
          </a:p>
        </p:txBody>
      </p:sp>
      <p:pic>
        <p:nvPicPr>
          <p:cNvPr id="24581"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animEffect transition="in" filter="blinds(horizontal)">
                                      <p:cBhvr>
                                        <p:cTn id="7" dur="500"/>
                                        <p:tgtEl>
                                          <p:spTgt spid="2458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80">
                                            <p:txEl>
                                              <p:pRg st="1" end="1"/>
                                            </p:txEl>
                                          </p:spTgt>
                                        </p:tgtEl>
                                        <p:attrNameLst>
                                          <p:attrName>style.visibility</p:attrName>
                                        </p:attrNameLst>
                                      </p:cBhvr>
                                      <p:to>
                                        <p:strVal val="visible"/>
                                      </p:to>
                                    </p:set>
                                    <p:animEffect transition="in" filter="blinds(horizontal)">
                                      <p:cBhvr>
                                        <p:cTn id="12" dur="500"/>
                                        <p:tgtEl>
                                          <p:spTgt spid="2458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580">
                                            <p:txEl>
                                              <p:pRg st="2" end="2"/>
                                            </p:txEl>
                                          </p:spTgt>
                                        </p:tgtEl>
                                        <p:attrNameLst>
                                          <p:attrName>style.visibility</p:attrName>
                                        </p:attrNameLst>
                                      </p:cBhvr>
                                      <p:to>
                                        <p:strVal val="visible"/>
                                      </p:to>
                                    </p:set>
                                    <p:animEffect transition="in" filter="blinds(horizontal)">
                                      <p:cBhvr>
                                        <p:cTn id="17" dur="500"/>
                                        <p:tgtEl>
                                          <p:spTgt spid="24580">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4580">
                                            <p:txEl>
                                              <p:pRg st="3" end="3"/>
                                            </p:txEl>
                                          </p:spTgt>
                                        </p:tgtEl>
                                        <p:attrNameLst>
                                          <p:attrName>style.visibility</p:attrName>
                                        </p:attrNameLst>
                                      </p:cBhvr>
                                      <p:to>
                                        <p:strVal val="visible"/>
                                      </p:to>
                                    </p:set>
                                    <p:animEffect transition="in" filter="blinds(horizontal)">
                                      <p:cBhvr>
                                        <p:cTn id="20" dur="500"/>
                                        <p:tgtEl>
                                          <p:spTgt spid="24580">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4580">
                                            <p:txEl>
                                              <p:pRg st="4" end="4"/>
                                            </p:txEl>
                                          </p:spTgt>
                                        </p:tgtEl>
                                        <p:attrNameLst>
                                          <p:attrName>style.visibility</p:attrName>
                                        </p:attrNameLst>
                                      </p:cBhvr>
                                      <p:to>
                                        <p:strVal val="visible"/>
                                      </p:to>
                                    </p:set>
                                    <p:animEffect transition="in" filter="blinds(horizontal)">
                                      <p:cBhvr>
                                        <p:cTn id="23" dur="500"/>
                                        <p:tgtEl>
                                          <p:spTgt spid="24580">
                                            <p:txEl>
                                              <p:pRg st="4" end="4"/>
                                            </p:txEl>
                                          </p:spTgt>
                                        </p:tgtEl>
                                      </p:cBhvr>
                                    </p:animEffect>
                                  </p:childTnLst>
                                </p:cTn>
                              </p:par>
                            </p:childTnLst>
                          </p:cTn>
                        </p:par>
                        <p:par>
                          <p:cTn id="24" fill="hold" nodeType="afterGroup">
                            <p:stCondLst>
                              <p:cond delay="500"/>
                            </p:stCondLst>
                            <p:childTnLst>
                              <p:par>
                                <p:cTn id="25" presetID="1" presetClass="entr" presetSubtype="0" fill="hold" nodeType="afterEffect">
                                  <p:stCondLst>
                                    <p:cond delay="0"/>
                                  </p:stCondLst>
                                  <p:childTnLst>
                                    <p:set>
                                      <p:cBhvr>
                                        <p:cTn id="26" dur="1" fill="hold">
                                          <p:stCondLst>
                                            <p:cond delay="499"/>
                                          </p:stCondLst>
                                        </p:cTn>
                                        <p:tgtEl>
                                          <p:spTgt spid="245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9DEECF4A-81D8-463A-989F-ADC78DCED0D9}" type="slidenum">
              <a:rPr kumimoji="0" lang="en-US" altLang="zh-CN" sz="1400" smtClean="0"/>
              <a:pPr eaLnBrk="1" hangingPunct="1"/>
              <a:t>60</a:t>
            </a:fld>
            <a:endParaRPr kumimoji="0" lang="en-US" altLang="zh-CN" sz="1400" smtClean="0"/>
          </a:p>
        </p:txBody>
      </p:sp>
      <p:sp>
        <p:nvSpPr>
          <p:cNvPr id="63491" name="Rectangle 2"/>
          <p:cNvSpPr>
            <a:spLocks noGrp="1" noChangeArrowheads="1"/>
          </p:cNvSpPr>
          <p:nvPr>
            <p:ph type="title" idx="4294967295"/>
          </p:nvPr>
        </p:nvSpPr>
        <p:spPr/>
        <p:txBody>
          <a:bodyPr/>
          <a:lstStyle/>
          <a:p>
            <a:pPr eaLnBrk="1" hangingPunct="1"/>
            <a:r>
              <a:rPr lang="en-US" altLang="zh-CN" smtClean="0">
                <a:latin typeface="Arial Narrow" pitchFamily="34" charset="0"/>
              </a:rPr>
              <a:t>Conversion of the relationships</a:t>
            </a:r>
          </a:p>
        </p:txBody>
      </p:sp>
      <p:sp>
        <p:nvSpPr>
          <p:cNvPr id="88067" name="Text Box 3"/>
          <p:cNvSpPr txBox="1">
            <a:spLocks noChangeArrowheads="1"/>
          </p:cNvSpPr>
          <p:nvPr/>
        </p:nvSpPr>
        <p:spPr bwMode="auto">
          <a:xfrm>
            <a:off x="611188" y="692150"/>
            <a:ext cx="8153400" cy="598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30000"/>
              </a:spcBef>
              <a:buClr>
                <a:schemeClr val="folHlink"/>
              </a:buClr>
              <a:buFont typeface="Wingdings" pitchFamily="2" charset="2"/>
              <a:buChar char="v"/>
            </a:pPr>
            <a:r>
              <a:rPr lang="en-US" altLang="zh-CN" b="1">
                <a:latin typeface="Arial Narrow" pitchFamily="34" charset="0"/>
              </a:rPr>
              <a:t>To represent a </a:t>
            </a:r>
            <a:r>
              <a:rPr lang="en-US" altLang="zh-CN" b="1">
                <a:solidFill>
                  <a:schemeClr val="hlink"/>
                </a:solidFill>
                <a:latin typeface="Arial Narrow" pitchFamily="34" charset="0"/>
              </a:rPr>
              <a:t>single-valued relationship</a:t>
            </a:r>
            <a:r>
              <a:rPr lang="en-US" altLang="zh-CN" b="1">
                <a:latin typeface="Arial Narrow" pitchFamily="34" charset="0"/>
              </a:rPr>
              <a:t>, i.e., the type of a  relationship is a class, </a:t>
            </a:r>
          </a:p>
          <a:p>
            <a:pPr eaLnBrk="1" hangingPunct="1">
              <a:spcBef>
                <a:spcPct val="30000"/>
              </a:spcBef>
              <a:buClr>
                <a:schemeClr val="folHlink"/>
              </a:buClr>
              <a:buFont typeface="Wingdings" pitchFamily="2" charset="2"/>
              <a:buNone/>
            </a:pPr>
            <a:r>
              <a:rPr lang="en-US" altLang="zh-CN" b="1">
                <a:latin typeface="Arial Narrow" pitchFamily="34" charset="0"/>
              </a:rPr>
              <a:t>we treat it as if it were the </a:t>
            </a:r>
            <a:r>
              <a:rPr lang="en-US" altLang="zh-CN" b="1">
                <a:solidFill>
                  <a:schemeClr val="hlink"/>
                </a:solidFill>
                <a:latin typeface="Arial Narrow" pitchFamily="34" charset="0"/>
              </a:rPr>
              <a:t>key</a:t>
            </a:r>
            <a:r>
              <a:rPr lang="en-US" altLang="zh-CN" b="1">
                <a:latin typeface="Arial Narrow" pitchFamily="34" charset="0"/>
              </a:rPr>
              <a:t> attribute or attributes of the related class, and use the key attribute or attributes of the related class as the attribute or attributes in RM, instead of the single-valued relationship.</a:t>
            </a:r>
          </a:p>
          <a:p>
            <a:pPr eaLnBrk="1" hangingPunct="1">
              <a:spcBef>
                <a:spcPct val="30000"/>
              </a:spcBef>
              <a:buClr>
                <a:schemeClr val="folHlink"/>
              </a:buClr>
              <a:buFont typeface="Wingdings" pitchFamily="2" charset="2"/>
              <a:buChar char="v"/>
            </a:pPr>
            <a:r>
              <a:rPr lang="en-US" altLang="zh-CN" b="1">
                <a:latin typeface="Arial Narrow" pitchFamily="34" charset="0"/>
              </a:rPr>
              <a:t>To represent a </a:t>
            </a:r>
            <a:r>
              <a:rPr lang="en-US" altLang="zh-CN" b="1">
                <a:solidFill>
                  <a:schemeClr val="hlink"/>
                </a:solidFill>
                <a:latin typeface="Arial Narrow" pitchFamily="34" charset="0"/>
              </a:rPr>
              <a:t>multivalued relationship</a:t>
            </a:r>
            <a:r>
              <a:rPr lang="en-US" altLang="zh-CN" b="1">
                <a:latin typeface="Arial Narrow" pitchFamily="34" charset="0"/>
              </a:rPr>
              <a:t>, i.e., the type of a  relationship is some collection type applied to a class,  </a:t>
            </a:r>
          </a:p>
          <a:p>
            <a:pPr eaLnBrk="1" hangingPunct="1">
              <a:spcBef>
                <a:spcPct val="30000"/>
              </a:spcBef>
              <a:buClr>
                <a:schemeClr val="hlink"/>
              </a:buClr>
              <a:buFont typeface="Wingdings" pitchFamily="2" charset="2"/>
              <a:buNone/>
            </a:pPr>
            <a:r>
              <a:rPr lang="en-US" altLang="zh-CN" b="1">
                <a:latin typeface="Arial Narrow" pitchFamily="34" charset="0"/>
              </a:rPr>
              <a:t>we also need to find out the </a:t>
            </a:r>
            <a:r>
              <a:rPr lang="en-US" altLang="zh-CN" b="1">
                <a:solidFill>
                  <a:schemeClr val="hlink"/>
                </a:solidFill>
                <a:latin typeface="Arial Narrow" pitchFamily="34" charset="0"/>
              </a:rPr>
              <a:t>key</a:t>
            </a:r>
            <a:r>
              <a:rPr lang="en-US" altLang="zh-CN" b="1">
                <a:latin typeface="Arial Narrow" pitchFamily="34" charset="0"/>
              </a:rPr>
              <a:t> attribute or attributes of the related class (as for single-valued relationships),  and represent a set of related objects by creating one tuple for each value (as for attributes with </a:t>
            </a:r>
            <a:r>
              <a:rPr lang="en-US" altLang="zh-CN" b="1">
                <a:solidFill>
                  <a:schemeClr val="hlink"/>
                </a:solidFill>
                <a:latin typeface="Arial Narrow" pitchFamily="34" charset="0"/>
              </a:rPr>
              <a:t>set</a:t>
            </a:r>
            <a:r>
              <a:rPr lang="en-US" altLang="zh-CN" b="1">
                <a:latin typeface="Arial Narrow" pitchFamily="34" charset="0"/>
              </a:rPr>
              <a:t> values).</a:t>
            </a:r>
          </a:p>
          <a:p>
            <a:pPr eaLnBrk="1" hangingPunct="1">
              <a:spcBef>
                <a:spcPct val="30000"/>
              </a:spcBef>
              <a:buClr>
                <a:schemeClr val="hlink"/>
              </a:buClr>
              <a:buFont typeface="Wingdings" pitchFamily="2" charset="2"/>
              <a:buNone/>
            </a:pPr>
            <a:r>
              <a:rPr lang="en-US" altLang="zh-CN" b="1">
                <a:latin typeface="Arial Narrow" pitchFamily="34" charset="0"/>
              </a:rPr>
              <a:t>Also like set-valued attributes, this approach leaves us open to </a:t>
            </a:r>
            <a:r>
              <a:rPr lang="en-US" altLang="zh-CN" b="1">
                <a:solidFill>
                  <a:schemeClr val="hlink"/>
                </a:solidFill>
                <a:latin typeface="Arial Narrow" pitchFamily="34" charset="0"/>
              </a:rPr>
              <a:t>redundancy</a:t>
            </a:r>
            <a:r>
              <a:rPr lang="en-US" altLang="zh-CN" b="1">
                <a:latin typeface="Arial Narrow" pitchFamily="34" charset="0"/>
              </a:rPr>
              <a:t> because other attributes of the relation will have their values repeated once for each member of the set.</a:t>
            </a:r>
          </a:p>
        </p:txBody>
      </p:sp>
      <p:pic>
        <p:nvPicPr>
          <p:cNvPr id="88070" name="Picture 6"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Effect transition="in" filter="blinds(horizontal)">
                                      <p:cBhvr>
                                        <p:cTn id="7" dur="500"/>
                                        <p:tgtEl>
                                          <p:spTgt spid="880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8067">
                                            <p:txEl>
                                              <p:pRg st="1" end="1"/>
                                            </p:txEl>
                                          </p:spTgt>
                                        </p:tgtEl>
                                        <p:attrNameLst>
                                          <p:attrName>style.visibility</p:attrName>
                                        </p:attrNameLst>
                                      </p:cBhvr>
                                      <p:to>
                                        <p:strVal val="visible"/>
                                      </p:to>
                                    </p:set>
                                    <p:animEffect transition="in" filter="blinds(horizontal)">
                                      <p:cBhvr>
                                        <p:cTn id="12" dur="500"/>
                                        <p:tgtEl>
                                          <p:spTgt spid="880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8067">
                                            <p:txEl>
                                              <p:pRg st="2" end="2"/>
                                            </p:txEl>
                                          </p:spTgt>
                                        </p:tgtEl>
                                        <p:attrNameLst>
                                          <p:attrName>style.visibility</p:attrName>
                                        </p:attrNameLst>
                                      </p:cBhvr>
                                      <p:to>
                                        <p:strVal val="visible"/>
                                      </p:to>
                                    </p:set>
                                    <p:animEffect transition="in" filter="blinds(horizontal)">
                                      <p:cBhvr>
                                        <p:cTn id="17" dur="500"/>
                                        <p:tgtEl>
                                          <p:spTgt spid="880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8067">
                                            <p:txEl>
                                              <p:pRg st="3" end="3"/>
                                            </p:txEl>
                                          </p:spTgt>
                                        </p:tgtEl>
                                        <p:attrNameLst>
                                          <p:attrName>style.visibility</p:attrName>
                                        </p:attrNameLst>
                                      </p:cBhvr>
                                      <p:to>
                                        <p:strVal val="visible"/>
                                      </p:to>
                                    </p:set>
                                    <p:animEffect transition="in" filter="blinds(horizontal)">
                                      <p:cBhvr>
                                        <p:cTn id="22" dur="500"/>
                                        <p:tgtEl>
                                          <p:spTgt spid="880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8067">
                                            <p:txEl>
                                              <p:pRg st="4" end="4"/>
                                            </p:txEl>
                                          </p:spTgt>
                                        </p:tgtEl>
                                        <p:attrNameLst>
                                          <p:attrName>style.visibility</p:attrName>
                                        </p:attrNameLst>
                                      </p:cBhvr>
                                      <p:to>
                                        <p:strVal val="visible"/>
                                      </p:to>
                                    </p:set>
                                    <p:animEffect transition="in" filter="blinds(horizontal)">
                                      <p:cBhvr>
                                        <p:cTn id="27" dur="500"/>
                                        <p:tgtEl>
                                          <p:spTgt spid="88067">
                                            <p:txEl>
                                              <p:pRg st="4" end="4"/>
                                            </p:txEl>
                                          </p:spTgt>
                                        </p:tgtEl>
                                      </p:cBhvr>
                                    </p:animEffect>
                                  </p:childTnLst>
                                </p:cTn>
                              </p:par>
                            </p:childTnLst>
                          </p:cTn>
                        </p:par>
                        <p:par>
                          <p:cTn id="28" fill="hold" nodeType="afterGroup">
                            <p:stCondLst>
                              <p:cond delay="500"/>
                            </p:stCondLst>
                            <p:childTnLst>
                              <p:par>
                                <p:cTn id="29" presetID="1" presetClass="entr" presetSubtype="0" fill="hold" nodeType="afterEffect">
                                  <p:stCondLst>
                                    <p:cond delay="0"/>
                                  </p:stCondLst>
                                  <p:childTnLst>
                                    <p:set>
                                      <p:cBhvr>
                                        <p:cTn id="30" dur="1" fill="hold">
                                          <p:stCondLst>
                                            <p:cond delay="499"/>
                                          </p:stCondLst>
                                        </p:cTn>
                                        <p:tgtEl>
                                          <p:spTgt spid="880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8E96B505-06E8-4F0B-B5C1-98370FDA09FC}" type="slidenum">
              <a:rPr kumimoji="0" lang="en-US" altLang="zh-CN" sz="1400" smtClean="0"/>
              <a:pPr eaLnBrk="1" hangingPunct="1"/>
              <a:t>61</a:t>
            </a:fld>
            <a:endParaRPr kumimoji="0" lang="en-US" altLang="zh-CN" sz="1400" smtClean="0"/>
          </a:p>
        </p:txBody>
      </p:sp>
      <p:sp>
        <p:nvSpPr>
          <p:cNvPr id="64515" name="Rectangle 2"/>
          <p:cNvSpPr>
            <a:spLocks noGrp="1" noChangeArrowheads="1"/>
          </p:cNvSpPr>
          <p:nvPr>
            <p:ph type="title" idx="4294967295"/>
          </p:nvPr>
        </p:nvSpPr>
        <p:spPr/>
        <p:txBody>
          <a:bodyPr/>
          <a:lstStyle/>
          <a:p>
            <a:pPr eaLnBrk="1" hangingPunct="1"/>
            <a:r>
              <a:rPr lang="en-US" altLang="zh-CN" smtClean="0">
                <a:latin typeface="Arial Narrow" pitchFamily="34" charset="0"/>
              </a:rPr>
              <a:t>Conversion of the relationships</a:t>
            </a:r>
          </a:p>
        </p:txBody>
      </p:sp>
      <p:sp>
        <p:nvSpPr>
          <p:cNvPr id="94211" name="Text Box 3"/>
          <p:cNvSpPr txBox="1">
            <a:spLocks noChangeArrowheads="1"/>
          </p:cNvSpPr>
          <p:nvPr/>
        </p:nvSpPr>
        <p:spPr bwMode="auto">
          <a:xfrm>
            <a:off x="684213" y="692150"/>
            <a:ext cx="8134350" cy="609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30000"/>
              </a:spcBef>
            </a:pPr>
            <a:r>
              <a:rPr kumimoji="0" lang="en-US" altLang="zh-CN" b="1">
                <a:solidFill>
                  <a:schemeClr val="folHlink"/>
                </a:solidFill>
                <a:latin typeface="Arial Narrow" pitchFamily="34" charset="0"/>
              </a:rPr>
              <a:t>◆</a:t>
            </a:r>
            <a:r>
              <a:rPr lang="en-US" altLang="zh-CN" b="1">
                <a:latin typeface="Arial Narrow" pitchFamily="34" charset="0"/>
              </a:rPr>
              <a:t>Suppose that class </a:t>
            </a:r>
            <a:r>
              <a:rPr lang="en-US" altLang="zh-CN" b="1" i="1">
                <a:latin typeface="Times New Roman" pitchFamily="18" charset="0"/>
              </a:rPr>
              <a:t>C</a:t>
            </a:r>
            <a:r>
              <a:rPr lang="en-US" altLang="zh-CN" b="1">
                <a:latin typeface="Arial Narrow" pitchFamily="34" charset="0"/>
              </a:rPr>
              <a:t> needs to be translated to a relation schema, then, the attributes in RM include:</a:t>
            </a:r>
          </a:p>
          <a:p>
            <a:pPr eaLnBrk="1" hangingPunct="1">
              <a:spcBef>
                <a:spcPct val="30000"/>
              </a:spcBef>
              <a:buClr>
                <a:schemeClr val="folHlink"/>
              </a:buClr>
              <a:buFont typeface="Wingdings" pitchFamily="2" charset="2"/>
              <a:buChar char="§"/>
            </a:pPr>
            <a:r>
              <a:rPr lang="en-US" altLang="zh-CN" b="1">
                <a:latin typeface="Arial Narrow" pitchFamily="34" charset="0"/>
              </a:rPr>
              <a:t>Attributes corresponding to all the attributes of </a:t>
            </a:r>
            <a:r>
              <a:rPr lang="en-US" altLang="zh-CN" b="1" i="1">
                <a:latin typeface="Times New Roman" pitchFamily="18" charset="0"/>
              </a:rPr>
              <a:t>C</a:t>
            </a:r>
            <a:r>
              <a:rPr lang="en-US" altLang="zh-CN" b="1">
                <a:latin typeface="Arial Narrow" pitchFamily="34" charset="0"/>
              </a:rPr>
              <a:t>,</a:t>
            </a:r>
          </a:p>
          <a:p>
            <a:pPr eaLnBrk="1" hangingPunct="1">
              <a:spcBef>
                <a:spcPct val="30000"/>
              </a:spcBef>
              <a:buClr>
                <a:schemeClr val="folHlink"/>
              </a:buClr>
              <a:buFont typeface="Wingdings" pitchFamily="2" charset="2"/>
              <a:buChar char="§"/>
            </a:pPr>
            <a:r>
              <a:rPr lang="en-US" altLang="zh-CN" b="1">
                <a:latin typeface="Arial Narrow" pitchFamily="34" charset="0"/>
              </a:rPr>
              <a:t>Attributes representing the keys of all the single-valued relationships of </a:t>
            </a:r>
            <a:r>
              <a:rPr lang="en-US" altLang="zh-CN" b="1" i="1">
                <a:latin typeface="Times New Roman" pitchFamily="18" charset="0"/>
              </a:rPr>
              <a:t>C</a:t>
            </a:r>
            <a:r>
              <a:rPr lang="en-US" altLang="zh-CN" b="1">
                <a:latin typeface="Arial Narrow" pitchFamily="34" charset="0"/>
              </a:rPr>
              <a:t>,</a:t>
            </a:r>
          </a:p>
          <a:p>
            <a:pPr eaLnBrk="1" hangingPunct="1">
              <a:spcBef>
                <a:spcPct val="30000"/>
              </a:spcBef>
              <a:buClr>
                <a:schemeClr val="folHlink"/>
              </a:buClr>
              <a:buFont typeface="Wingdings" pitchFamily="2" charset="2"/>
              <a:buChar char="§"/>
            </a:pPr>
            <a:r>
              <a:rPr lang="en-US" altLang="zh-CN" b="1">
                <a:latin typeface="Arial Narrow" pitchFamily="34" charset="0"/>
              </a:rPr>
              <a:t>Attributes representing the keys of all the multivalued relationships of </a:t>
            </a:r>
            <a:r>
              <a:rPr lang="en-US" altLang="zh-CN" b="1" i="1">
                <a:latin typeface="Times New Roman" pitchFamily="18" charset="0"/>
              </a:rPr>
              <a:t>C</a:t>
            </a:r>
            <a:r>
              <a:rPr lang="en-US" altLang="zh-CN" b="1">
                <a:latin typeface="Arial Narrow" pitchFamily="34" charset="0"/>
              </a:rPr>
              <a:t>.</a:t>
            </a:r>
          </a:p>
          <a:p>
            <a:pPr eaLnBrk="1" hangingPunct="1">
              <a:spcBef>
                <a:spcPct val="30000"/>
              </a:spcBef>
            </a:pPr>
            <a:r>
              <a:rPr kumimoji="0" lang="en-US" altLang="zh-CN" b="1">
                <a:solidFill>
                  <a:schemeClr val="folHlink"/>
                </a:solidFill>
                <a:latin typeface="Arial Narrow" pitchFamily="34" charset="0"/>
              </a:rPr>
              <a:t>◆</a:t>
            </a:r>
            <a:r>
              <a:rPr lang="en-US" altLang="zh-CN" b="1">
                <a:latin typeface="Arial Narrow" pitchFamily="34" charset="0"/>
              </a:rPr>
              <a:t>Occasionally, a class will have more than one multivalued relationship. In that case, the number of tuples needed to represent a single object of the class explodes.</a:t>
            </a:r>
          </a:p>
          <a:p>
            <a:pPr eaLnBrk="1" hangingPunct="1">
              <a:spcBef>
                <a:spcPct val="30000"/>
              </a:spcBef>
            </a:pPr>
            <a:r>
              <a:rPr lang="en-US" altLang="zh-CN" b="1">
                <a:latin typeface="Arial Narrow" pitchFamily="34" charset="0"/>
              </a:rPr>
              <a:t>Suppose there are </a:t>
            </a:r>
            <a:r>
              <a:rPr lang="en-US" altLang="zh-CN" b="1" u="sng">
                <a:latin typeface="Arial Narrow" pitchFamily="34" charset="0"/>
              </a:rPr>
              <a:t>multivalued relationships</a:t>
            </a:r>
            <a:r>
              <a:rPr lang="en-US" altLang="zh-CN" b="1">
                <a:latin typeface="Arial Narrow" pitchFamily="34" charset="0"/>
              </a:rPr>
              <a:t> R</a:t>
            </a:r>
            <a:r>
              <a:rPr lang="en-US" altLang="zh-CN" b="1" baseline="-25000">
                <a:latin typeface="Arial Narrow" pitchFamily="34" charset="0"/>
              </a:rPr>
              <a:t>1,</a:t>
            </a:r>
            <a:r>
              <a:rPr lang="en-US" altLang="zh-CN" b="1">
                <a:latin typeface="Arial Narrow" pitchFamily="34" charset="0"/>
              </a:rPr>
              <a:t>R</a:t>
            </a:r>
            <a:r>
              <a:rPr lang="en-US" altLang="zh-CN" b="1" baseline="-25000">
                <a:latin typeface="Arial Narrow" pitchFamily="34" charset="0"/>
              </a:rPr>
              <a:t>2,</a:t>
            </a:r>
            <a:r>
              <a:rPr lang="en-US" altLang="zh-CN" b="1">
                <a:latin typeface="Arial Narrow" pitchFamily="34" charset="0"/>
              </a:rPr>
              <a:t>…,R</a:t>
            </a:r>
            <a:r>
              <a:rPr lang="en-US" altLang="zh-CN" b="1" baseline="-25000">
                <a:latin typeface="Arial Narrow" pitchFamily="34" charset="0"/>
              </a:rPr>
              <a:t>k</a:t>
            </a:r>
            <a:r>
              <a:rPr lang="en-US" altLang="zh-CN" b="1">
                <a:latin typeface="Arial Narrow" pitchFamily="34" charset="0"/>
              </a:rPr>
              <a:t> for a class </a:t>
            </a:r>
            <a:r>
              <a:rPr lang="en-US" altLang="zh-CN" b="1" i="1">
                <a:latin typeface="Times New Roman" pitchFamily="18" charset="0"/>
              </a:rPr>
              <a:t>C</a:t>
            </a:r>
            <a:r>
              <a:rPr lang="en-US" altLang="zh-CN" b="1">
                <a:latin typeface="Arial Narrow" pitchFamily="34" charset="0"/>
              </a:rPr>
              <a:t>. One particular object </a:t>
            </a:r>
            <a:r>
              <a:rPr lang="en-US" altLang="zh-CN" b="1" i="1">
                <a:latin typeface="Arial Narrow" pitchFamily="34" charset="0"/>
              </a:rPr>
              <a:t>o</a:t>
            </a:r>
            <a:r>
              <a:rPr lang="en-US" altLang="zh-CN" b="1">
                <a:latin typeface="Arial Narrow" pitchFamily="34" charset="0"/>
              </a:rPr>
              <a:t> of class </a:t>
            </a:r>
            <a:r>
              <a:rPr lang="en-US" altLang="zh-CN" b="1" i="1">
                <a:latin typeface="Times New Roman" pitchFamily="18" charset="0"/>
              </a:rPr>
              <a:t>C</a:t>
            </a:r>
            <a:r>
              <a:rPr lang="en-US" altLang="zh-CN" b="1">
                <a:latin typeface="Arial Narrow" pitchFamily="34" charset="0"/>
              </a:rPr>
              <a:t> is connected to n</a:t>
            </a:r>
            <a:r>
              <a:rPr lang="en-US" altLang="zh-CN" b="1" baseline="-25000">
                <a:latin typeface="Arial Narrow" pitchFamily="34" charset="0"/>
              </a:rPr>
              <a:t>1</a:t>
            </a:r>
            <a:r>
              <a:rPr lang="en-US" altLang="zh-CN" b="1">
                <a:latin typeface="Arial Narrow" pitchFamily="34" charset="0"/>
              </a:rPr>
              <a:t> objects through relationship R</a:t>
            </a:r>
            <a:r>
              <a:rPr lang="en-US" altLang="zh-CN" b="1" baseline="-25000">
                <a:latin typeface="Arial Narrow" pitchFamily="34" charset="0"/>
              </a:rPr>
              <a:t>1</a:t>
            </a:r>
            <a:r>
              <a:rPr lang="en-US" altLang="zh-CN" b="1">
                <a:latin typeface="Arial Narrow" pitchFamily="34" charset="0"/>
              </a:rPr>
              <a:t>, n</a:t>
            </a:r>
            <a:r>
              <a:rPr lang="en-US" altLang="zh-CN" b="1" baseline="-25000">
                <a:latin typeface="Arial Narrow" pitchFamily="34" charset="0"/>
              </a:rPr>
              <a:t>2 </a:t>
            </a:r>
            <a:r>
              <a:rPr lang="en-US" altLang="zh-CN" b="1">
                <a:latin typeface="Arial Narrow" pitchFamily="34" charset="0"/>
              </a:rPr>
              <a:t>objects through R</a:t>
            </a:r>
            <a:r>
              <a:rPr lang="en-US" altLang="zh-CN" b="1" baseline="-25000">
                <a:latin typeface="Arial Narrow" pitchFamily="34" charset="0"/>
              </a:rPr>
              <a:t>2</a:t>
            </a:r>
            <a:r>
              <a:rPr lang="en-US" altLang="zh-CN" b="1">
                <a:latin typeface="Arial Narrow" pitchFamily="34" charset="0"/>
              </a:rPr>
              <a:t>, and so on. There are n</a:t>
            </a:r>
            <a:r>
              <a:rPr lang="en-US" altLang="zh-CN" b="1" baseline="-25000">
                <a:latin typeface="Arial Narrow" pitchFamily="34" charset="0"/>
              </a:rPr>
              <a:t>1</a:t>
            </a:r>
            <a:r>
              <a:rPr lang="en-US" altLang="zh-CN" b="1">
                <a:latin typeface="Arial Narrow" pitchFamily="34" charset="0"/>
                <a:cs typeface="Times New Roman" pitchFamily="18" charset="0"/>
              </a:rPr>
              <a:t>╳</a:t>
            </a:r>
            <a:r>
              <a:rPr lang="en-US" altLang="zh-CN" b="1">
                <a:latin typeface="Arial Narrow" pitchFamily="34" charset="0"/>
              </a:rPr>
              <a:t>n</a:t>
            </a:r>
            <a:r>
              <a:rPr lang="en-US" altLang="zh-CN" b="1" baseline="-25000">
                <a:latin typeface="Arial Narrow" pitchFamily="34" charset="0"/>
              </a:rPr>
              <a:t>2</a:t>
            </a:r>
            <a:r>
              <a:rPr lang="en-US" altLang="zh-CN" b="1">
                <a:latin typeface="Arial Narrow" pitchFamily="34" charset="0"/>
                <a:cs typeface="Times New Roman" pitchFamily="18" charset="0"/>
              </a:rPr>
              <a:t>╳</a:t>
            </a:r>
            <a:r>
              <a:rPr lang="en-US" altLang="zh-CN" b="1">
                <a:latin typeface="Arial Narrow" pitchFamily="34" charset="0"/>
              </a:rPr>
              <a:t>…</a:t>
            </a:r>
            <a:r>
              <a:rPr lang="en-US" altLang="zh-CN" b="1">
                <a:latin typeface="Arial Narrow" pitchFamily="34" charset="0"/>
                <a:cs typeface="Times New Roman" pitchFamily="18" charset="0"/>
              </a:rPr>
              <a:t>╳</a:t>
            </a:r>
            <a:r>
              <a:rPr lang="en-US" altLang="zh-CN" b="1">
                <a:latin typeface="Arial Narrow" pitchFamily="34" charset="0"/>
              </a:rPr>
              <a:t>n</a:t>
            </a:r>
            <a:r>
              <a:rPr lang="en-US" altLang="zh-CN" b="1" baseline="-25000">
                <a:latin typeface="Arial Narrow" pitchFamily="34" charset="0"/>
              </a:rPr>
              <a:t>k</a:t>
            </a:r>
            <a:r>
              <a:rPr lang="en-US" altLang="zh-CN" b="1">
                <a:latin typeface="Arial Narrow" pitchFamily="34" charset="0"/>
              </a:rPr>
              <a:t> tuples for this object in the relation constructed for class </a:t>
            </a:r>
            <a:r>
              <a:rPr lang="en-US" altLang="zh-CN" b="1" i="1">
                <a:latin typeface="Times New Roman" pitchFamily="18" charset="0"/>
              </a:rPr>
              <a:t>C</a:t>
            </a:r>
            <a:r>
              <a:rPr lang="en-US" altLang="zh-CN" b="1">
                <a:latin typeface="Arial Narrow" pitchFamily="34" charset="0"/>
              </a:rPr>
              <a:t>.</a:t>
            </a:r>
          </a:p>
        </p:txBody>
      </p:sp>
      <p:pic>
        <p:nvPicPr>
          <p:cNvPr id="94213"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blinds(horizontal)">
                                      <p:cBhvr>
                                        <p:cTn id="7" dur="500"/>
                                        <p:tgtEl>
                                          <p:spTgt spid="942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4211">
                                            <p:txEl>
                                              <p:pRg st="1" end="1"/>
                                            </p:txEl>
                                          </p:spTgt>
                                        </p:tgtEl>
                                        <p:attrNameLst>
                                          <p:attrName>style.visibility</p:attrName>
                                        </p:attrNameLst>
                                      </p:cBhvr>
                                      <p:to>
                                        <p:strVal val="visible"/>
                                      </p:to>
                                    </p:set>
                                    <p:animEffect transition="in" filter="blinds(horizontal)">
                                      <p:cBhvr>
                                        <p:cTn id="12" dur="500"/>
                                        <p:tgtEl>
                                          <p:spTgt spid="942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4211">
                                            <p:txEl>
                                              <p:pRg st="2" end="2"/>
                                            </p:txEl>
                                          </p:spTgt>
                                        </p:tgtEl>
                                        <p:attrNameLst>
                                          <p:attrName>style.visibility</p:attrName>
                                        </p:attrNameLst>
                                      </p:cBhvr>
                                      <p:to>
                                        <p:strVal val="visible"/>
                                      </p:to>
                                    </p:set>
                                    <p:animEffect transition="in" filter="blinds(horizontal)">
                                      <p:cBhvr>
                                        <p:cTn id="17" dur="500"/>
                                        <p:tgtEl>
                                          <p:spTgt spid="942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4211">
                                            <p:txEl>
                                              <p:pRg st="3" end="3"/>
                                            </p:txEl>
                                          </p:spTgt>
                                        </p:tgtEl>
                                        <p:attrNameLst>
                                          <p:attrName>style.visibility</p:attrName>
                                        </p:attrNameLst>
                                      </p:cBhvr>
                                      <p:to>
                                        <p:strVal val="visible"/>
                                      </p:to>
                                    </p:set>
                                    <p:animEffect transition="in" filter="blinds(horizontal)">
                                      <p:cBhvr>
                                        <p:cTn id="22" dur="500"/>
                                        <p:tgtEl>
                                          <p:spTgt spid="942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4211">
                                            <p:txEl>
                                              <p:pRg st="4" end="4"/>
                                            </p:txEl>
                                          </p:spTgt>
                                        </p:tgtEl>
                                        <p:attrNameLst>
                                          <p:attrName>style.visibility</p:attrName>
                                        </p:attrNameLst>
                                      </p:cBhvr>
                                      <p:to>
                                        <p:strVal val="visible"/>
                                      </p:to>
                                    </p:set>
                                    <p:animEffect transition="in" filter="blinds(horizontal)">
                                      <p:cBhvr>
                                        <p:cTn id="27" dur="500"/>
                                        <p:tgtEl>
                                          <p:spTgt spid="942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4211">
                                            <p:txEl>
                                              <p:pRg st="5" end="5"/>
                                            </p:txEl>
                                          </p:spTgt>
                                        </p:tgtEl>
                                        <p:attrNameLst>
                                          <p:attrName>style.visibility</p:attrName>
                                        </p:attrNameLst>
                                      </p:cBhvr>
                                      <p:to>
                                        <p:strVal val="visible"/>
                                      </p:to>
                                    </p:set>
                                    <p:animEffect transition="in" filter="blinds(horizontal)">
                                      <p:cBhvr>
                                        <p:cTn id="32" dur="500"/>
                                        <p:tgtEl>
                                          <p:spTgt spid="94211">
                                            <p:txEl>
                                              <p:pRg st="5" end="5"/>
                                            </p:txEl>
                                          </p:spTgt>
                                        </p:tgtEl>
                                      </p:cBhvr>
                                    </p:animEffect>
                                  </p:childTnLst>
                                </p:cTn>
                              </p:par>
                            </p:childTnLst>
                          </p:cTn>
                        </p:par>
                        <p:par>
                          <p:cTn id="33" fill="hold" nodeType="afterGroup">
                            <p:stCondLst>
                              <p:cond delay="500"/>
                            </p:stCondLst>
                            <p:childTnLst>
                              <p:par>
                                <p:cTn id="34" presetID="1" presetClass="entr" presetSubtype="0" fill="hold" nodeType="afterEffect">
                                  <p:stCondLst>
                                    <p:cond delay="0"/>
                                  </p:stCondLst>
                                  <p:childTnLst>
                                    <p:set>
                                      <p:cBhvr>
                                        <p:cTn id="35" dur="1" fill="hold">
                                          <p:stCondLst>
                                            <p:cond delay="499"/>
                                          </p:stCondLst>
                                        </p:cTn>
                                        <p:tgtEl>
                                          <p:spTgt spid="94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C65E1668-5C60-4D97-96ED-78D039E50318}" type="slidenum">
              <a:rPr kumimoji="0" lang="en-US" altLang="zh-CN" sz="1400" smtClean="0"/>
              <a:pPr eaLnBrk="1" hangingPunct="1"/>
              <a:t>62</a:t>
            </a:fld>
            <a:endParaRPr kumimoji="0" lang="en-US" altLang="zh-CN" sz="1400" smtClean="0"/>
          </a:p>
        </p:txBody>
      </p:sp>
      <p:sp>
        <p:nvSpPr>
          <p:cNvPr id="65539" name="Rectangle 2"/>
          <p:cNvSpPr>
            <a:spLocks noGrp="1" noChangeArrowheads="1"/>
          </p:cNvSpPr>
          <p:nvPr>
            <p:ph type="title" idx="4294967295"/>
          </p:nvPr>
        </p:nvSpPr>
        <p:spPr/>
        <p:txBody>
          <a:bodyPr/>
          <a:lstStyle/>
          <a:p>
            <a:pPr eaLnBrk="1" hangingPunct="1"/>
            <a:r>
              <a:rPr lang="en-US" altLang="zh-CN" smtClean="0">
                <a:latin typeface="Arial Narrow" pitchFamily="34" charset="0"/>
              </a:rPr>
              <a:t>Relationships-example</a:t>
            </a:r>
          </a:p>
        </p:txBody>
      </p:sp>
      <p:sp>
        <p:nvSpPr>
          <p:cNvPr id="95235" name="Text Box 3"/>
          <p:cNvSpPr txBox="1">
            <a:spLocks noChangeArrowheads="1"/>
          </p:cNvSpPr>
          <p:nvPr/>
        </p:nvSpPr>
        <p:spPr bwMode="auto">
          <a:xfrm>
            <a:off x="685800" y="885825"/>
            <a:ext cx="8229600" cy="529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Arial Narrow" pitchFamily="34" charset="0"/>
              </a:rPr>
              <a:t>Suppose the class </a:t>
            </a:r>
            <a:r>
              <a:rPr lang="en-US" altLang="zh-CN" b="1" i="1">
                <a:latin typeface="Times New Roman" pitchFamily="18" charset="0"/>
              </a:rPr>
              <a:t>C</a:t>
            </a:r>
            <a:r>
              <a:rPr lang="en-US" altLang="zh-CN" b="1">
                <a:latin typeface="Arial Narrow" pitchFamily="34" charset="0"/>
              </a:rPr>
              <a:t> has a set of single-valued attributes </a:t>
            </a:r>
            <a:r>
              <a:rPr lang="en-US" altLang="zh-CN" b="1" i="1">
                <a:latin typeface="Times New Roman" pitchFamily="18" charset="0"/>
              </a:rPr>
              <a:t>X</a:t>
            </a:r>
            <a:r>
              <a:rPr lang="en-US" altLang="zh-CN" b="1">
                <a:latin typeface="Arial Narrow" pitchFamily="34" charset="0"/>
              </a:rPr>
              <a:t> and two multivalued relationships R</a:t>
            </a:r>
            <a:r>
              <a:rPr lang="en-US" altLang="zh-CN" b="1" baseline="-25000">
                <a:latin typeface="Arial Narrow" pitchFamily="34" charset="0"/>
              </a:rPr>
              <a:t>1</a:t>
            </a:r>
            <a:r>
              <a:rPr lang="en-US" altLang="zh-CN" b="1">
                <a:latin typeface="Arial Narrow" pitchFamily="34" charset="0"/>
              </a:rPr>
              <a:t> and R</a:t>
            </a:r>
            <a:r>
              <a:rPr lang="en-US" altLang="zh-CN" b="1" baseline="-25000">
                <a:latin typeface="Arial Narrow" pitchFamily="34" charset="0"/>
              </a:rPr>
              <a:t>2</a:t>
            </a:r>
            <a:r>
              <a:rPr lang="en-US" altLang="zh-CN" b="1">
                <a:latin typeface="Arial Narrow" pitchFamily="34" charset="0"/>
              </a:rPr>
              <a:t>. Let these relationships connect class </a:t>
            </a:r>
            <a:r>
              <a:rPr lang="en-US" altLang="zh-CN" b="1" i="1">
                <a:latin typeface="Times New Roman" pitchFamily="18" charset="0"/>
              </a:rPr>
              <a:t>C</a:t>
            </a:r>
            <a:r>
              <a:rPr lang="en-US" altLang="zh-CN" b="1">
                <a:latin typeface="Arial Narrow" pitchFamily="34" charset="0"/>
              </a:rPr>
              <a:t> to classes whose key attributes are sets </a:t>
            </a:r>
            <a:r>
              <a:rPr lang="en-US" altLang="zh-CN" b="1" i="1">
                <a:latin typeface="Times New Roman" pitchFamily="18" charset="0"/>
              </a:rPr>
              <a:t>Y</a:t>
            </a:r>
            <a:r>
              <a:rPr lang="en-US" altLang="zh-CN" b="1">
                <a:latin typeface="Arial Narrow" pitchFamily="34" charset="0"/>
              </a:rPr>
              <a:t> and  </a:t>
            </a:r>
            <a:r>
              <a:rPr lang="en-US" altLang="zh-CN" b="1" i="1">
                <a:latin typeface="Times New Roman" pitchFamily="18" charset="0"/>
              </a:rPr>
              <a:t>Z</a:t>
            </a:r>
            <a:r>
              <a:rPr lang="en-US" altLang="zh-CN" b="1">
                <a:latin typeface="Arial Narrow" pitchFamily="34" charset="0"/>
              </a:rPr>
              <a:t> respectively.</a:t>
            </a:r>
          </a:p>
          <a:p>
            <a:pPr eaLnBrk="1" hangingPunct="1">
              <a:spcBef>
                <a:spcPct val="50000"/>
              </a:spcBef>
            </a:pPr>
            <a:r>
              <a:rPr lang="en-US" altLang="zh-CN" b="1">
                <a:latin typeface="Arial Narrow" pitchFamily="34" charset="0"/>
              </a:rPr>
              <a:t>Now, consider an object </a:t>
            </a:r>
            <a:r>
              <a:rPr lang="en-US" altLang="zh-CN" b="1" i="1">
                <a:latin typeface="Times New Roman" pitchFamily="18" charset="0"/>
              </a:rPr>
              <a:t>c</a:t>
            </a:r>
            <a:r>
              <a:rPr lang="en-US" altLang="zh-CN" b="1">
                <a:latin typeface="Arial Narrow" pitchFamily="34" charset="0"/>
              </a:rPr>
              <a:t> of class </a:t>
            </a:r>
            <a:r>
              <a:rPr lang="en-US" altLang="zh-CN" b="1" i="1">
                <a:latin typeface="Times New Roman" pitchFamily="18" charset="0"/>
              </a:rPr>
              <a:t>C</a:t>
            </a:r>
            <a:r>
              <a:rPr lang="en-US" altLang="zh-CN" b="1">
                <a:latin typeface="Arial Narrow" pitchFamily="34" charset="0"/>
              </a:rPr>
              <a:t> that is related by relationship </a:t>
            </a:r>
            <a:r>
              <a:rPr lang="en-US" altLang="zh-CN" b="1" i="1">
                <a:latin typeface="Times New Roman" pitchFamily="18" charset="0"/>
              </a:rPr>
              <a:t>R1</a:t>
            </a:r>
            <a:r>
              <a:rPr lang="en-US" altLang="zh-CN" b="1">
                <a:latin typeface="Arial Narrow" pitchFamily="34" charset="0"/>
              </a:rPr>
              <a:t> to objects with keys </a:t>
            </a:r>
            <a:r>
              <a:rPr lang="en-US" altLang="zh-CN" b="1" i="1">
                <a:latin typeface="Times New Roman" pitchFamily="18" charset="0"/>
              </a:rPr>
              <a:t>y1</a:t>
            </a:r>
            <a:r>
              <a:rPr lang="en-US" altLang="zh-CN" b="1">
                <a:latin typeface="Arial Narrow" pitchFamily="34" charset="0"/>
              </a:rPr>
              <a:t> and </a:t>
            </a:r>
            <a:r>
              <a:rPr lang="en-US" altLang="zh-CN" b="1" i="1">
                <a:latin typeface="Times New Roman" pitchFamily="18" charset="0"/>
              </a:rPr>
              <a:t>y2</a:t>
            </a:r>
            <a:r>
              <a:rPr lang="en-US" altLang="zh-CN" b="1">
                <a:latin typeface="Arial Narrow" pitchFamily="34" charset="0"/>
              </a:rPr>
              <a:t> and related by relationship </a:t>
            </a:r>
            <a:r>
              <a:rPr lang="en-US" altLang="zh-CN" b="1" i="1">
                <a:latin typeface="Times New Roman" pitchFamily="18" charset="0"/>
              </a:rPr>
              <a:t>R2</a:t>
            </a:r>
            <a:r>
              <a:rPr lang="en-US" altLang="zh-CN" b="1">
                <a:latin typeface="Arial Narrow" pitchFamily="34" charset="0"/>
              </a:rPr>
              <a:t> to objects with keys </a:t>
            </a:r>
            <a:r>
              <a:rPr lang="en-US" altLang="zh-CN" b="1" i="1">
                <a:latin typeface="Times New Roman" pitchFamily="18" charset="0"/>
              </a:rPr>
              <a:t>z1</a:t>
            </a:r>
            <a:r>
              <a:rPr lang="en-US" altLang="zh-CN" b="1">
                <a:latin typeface="Arial Narrow" pitchFamily="34" charset="0"/>
              </a:rPr>
              <a:t>, </a:t>
            </a:r>
            <a:r>
              <a:rPr lang="en-US" altLang="zh-CN" b="1" i="1">
                <a:latin typeface="Times New Roman" pitchFamily="18" charset="0"/>
              </a:rPr>
              <a:t>z2</a:t>
            </a:r>
            <a:r>
              <a:rPr lang="en-US" altLang="zh-CN" b="1">
                <a:latin typeface="Arial Narrow" pitchFamily="34" charset="0"/>
              </a:rPr>
              <a:t>, and </a:t>
            </a:r>
            <a:r>
              <a:rPr lang="en-US" altLang="zh-CN" b="1" i="1">
                <a:latin typeface="Times New Roman" pitchFamily="18" charset="0"/>
              </a:rPr>
              <a:t>z3</a:t>
            </a:r>
            <a:r>
              <a:rPr lang="en-US" altLang="zh-CN" b="1">
                <a:latin typeface="Arial Narrow" pitchFamily="34" charset="0"/>
              </a:rPr>
              <a:t>. Also, let </a:t>
            </a:r>
            <a:r>
              <a:rPr lang="en-US" altLang="zh-CN" b="1" i="1">
                <a:latin typeface="Times New Roman" pitchFamily="18" charset="0"/>
              </a:rPr>
              <a:t>x</a:t>
            </a:r>
            <a:r>
              <a:rPr lang="en-US" altLang="zh-CN" b="1">
                <a:latin typeface="Arial Narrow" pitchFamily="34" charset="0"/>
              </a:rPr>
              <a:t> represent the values of object </a:t>
            </a:r>
            <a:r>
              <a:rPr lang="en-US" altLang="zh-CN" b="1" i="1">
                <a:latin typeface="Times New Roman" pitchFamily="18" charset="0"/>
              </a:rPr>
              <a:t>c</a:t>
            </a:r>
            <a:r>
              <a:rPr lang="en-US" altLang="zh-CN" b="1">
                <a:latin typeface="Arial Narrow" pitchFamily="34" charset="0"/>
              </a:rPr>
              <a:t> in the set of attributes </a:t>
            </a:r>
            <a:r>
              <a:rPr lang="en-US" altLang="zh-CN" b="1" i="1">
                <a:latin typeface="Times New Roman" pitchFamily="18" charset="0"/>
              </a:rPr>
              <a:t>X</a:t>
            </a:r>
            <a:r>
              <a:rPr lang="en-US" altLang="zh-CN" b="1">
                <a:latin typeface="Arial Narrow" pitchFamily="34" charset="0"/>
              </a:rPr>
              <a:t>.</a:t>
            </a:r>
          </a:p>
          <a:p>
            <a:pPr eaLnBrk="1" hangingPunct="1">
              <a:spcBef>
                <a:spcPct val="50000"/>
              </a:spcBef>
            </a:pPr>
            <a:r>
              <a:rPr lang="en-US" altLang="zh-CN" b="1">
                <a:latin typeface="Arial Narrow" pitchFamily="34" charset="0"/>
              </a:rPr>
              <a:t>Then, object </a:t>
            </a:r>
            <a:r>
              <a:rPr lang="en-US" altLang="zh-CN" b="1" i="1">
                <a:latin typeface="Times New Roman" pitchFamily="18" charset="0"/>
              </a:rPr>
              <a:t>c</a:t>
            </a:r>
            <a:r>
              <a:rPr lang="en-US" altLang="zh-CN" b="1">
                <a:latin typeface="Arial Narrow" pitchFamily="34" charset="0"/>
              </a:rPr>
              <a:t> is represented in the relation constructed from class </a:t>
            </a:r>
            <a:r>
              <a:rPr lang="en-US" altLang="zh-CN" b="1" i="1">
                <a:latin typeface="Times New Roman" pitchFamily="18" charset="0"/>
              </a:rPr>
              <a:t>C</a:t>
            </a:r>
            <a:r>
              <a:rPr lang="en-US" altLang="zh-CN" b="1">
                <a:latin typeface="Arial Narrow" pitchFamily="34" charset="0"/>
              </a:rPr>
              <a:t> by six tuples, that is, the keys from </a:t>
            </a:r>
            <a:r>
              <a:rPr lang="en-US" altLang="zh-CN" b="1" i="1">
                <a:latin typeface="Times New Roman" pitchFamily="18" charset="0"/>
              </a:rPr>
              <a:t>Y</a:t>
            </a:r>
            <a:r>
              <a:rPr lang="en-US" altLang="zh-CN" b="1">
                <a:latin typeface="Arial Narrow" pitchFamily="34" charset="0"/>
              </a:rPr>
              <a:t> are paired with the keys from </a:t>
            </a:r>
            <a:r>
              <a:rPr lang="en-US" altLang="zh-CN" b="1" i="1">
                <a:latin typeface="Times New Roman" pitchFamily="18" charset="0"/>
              </a:rPr>
              <a:t>Z</a:t>
            </a:r>
            <a:r>
              <a:rPr lang="en-US" altLang="zh-CN" b="1">
                <a:latin typeface="Arial Narrow" pitchFamily="34" charset="0"/>
              </a:rPr>
              <a:t> in all possible ways.</a:t>
            </a:r>
          </a:p>
          <a:p>
            <a:pPr eaLnBrk="1" hangingPunct="1">
              <a:spcBef>
                <a:spcPct val="50000"/>
              </a:spcBef>
            </a:pPr>
            <a:r>
              <a:rPr lang="en-US" altLang="zh-CN" b="1" i="1">
                <a:latin typeface="Times New Roman" pitchFamily="18" charset="0"/>
              </a:rPr>
              <a:t>(x,y1,z1)         (x,y1,z2)         (x,y1,z3)          (x,y2,z1)                  (x,y2,z2)         (x,y2,z3)</a:t>
            </a:r>
          </a:p>
        </p:txBody>
      </p:sp>
      <p:pic>
        <p:nvPicPr>
          <p:cNvPr id="95237"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Effect transition="in" filter="blinds(horizontal)">
                                      <p:cBhvr>
                                        <p:cTn id="7" dur="500"/>
                                        <p:tgtEl>
                                          <p:spTgt spid="952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5235">
                                            <p:txEl>
                                              <p:pRg st="1" end="1"/>
                                            </p:txEl>
                                          </p:spTgt>
                                        </p:tgtEl>
                                        <p:attrNameLst>
                                          <p:attrName>style.visibility</p:attrName>
                                        </p:attrNameLst>
                                      </p:cBhvr>
                                      <p:to>
                                        <p:strVal val="visible"/>
                                      </p:to>
                                    </p:set>
                                    <p:animEffect transition="in" filter="blinds(horizontal)">
                                      <p:cBhvr>
                                        <p:cTn id="12" dur="500"/>
                                        <p:tgtEl>
                                          <p:spTgt spid="952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5235">
                                            <p:txEl>
                                              <p:pRg st="2" end="2"/>
                                            </p:txEl>
                                          </p:spTgt>
                                        </p:tgtEl>
                                        <p:attrNameLst>
                                          <p:attrName>style.visibility</p:attrName>
                                        </p:attrNameLst>
                                      </p:cBhvr>
                                      <p:to>
                                        <p:strVal val="visible"/>
                                      </p:to>
                                    </p:set>
                                    <p:animEffect transition="in" filter="blinds(horizontal)">
                                      <p:cBhvr>
                                        <p:cTn id="17" dur="500"/>
                                        <p:tgtEl>
                                          <p:spTgt spid="952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5235">
                                            <p:txEl>
                                              <p:pRg st="3" end="3"/>
                                            </p:txEl>
                                          </p:spTgt>
                                        </p:tgtEl>
                                        <p:attrNameLst>
                                          <p:attrName>style.visibility</p:attrName>
                                        </p:attrNameLst>
                                      </p:cBhvr>
                                      <p:to>
                                        <p:strVal val="visible"/>
                                      </p:to>
                                    </p:set>
                                    <p:animEffect transition="in" filter="blinds(horizontal)">
                                      <p:cBhvr>
                                        <p:cTn id="22" dur="500"/>
                                        <p:tgtEl>
                                          <p:spTgt spid="95235">
                                            <p:txEl>
                                              <p:pRg st="3" end="3"/>
                                            </p:txEl>
                                          </p:spTgt>
                                        </p:tgtEl>
                                      </p:cBhvr>
                                    </p:animEffect>
                                  </p:childTnLst>
                                </p:cTn>
                              </p:par>
                            </p:childTnLst>
                          </p:cTn>
                        </p:par>
                        <p:par>
                          <p:cTn id="23" fill="hold" nodeType="afterGroup">
                            <p:stCondLst>
                              <p:cond delay="500"/>
                            </p:stCondLst>
                            <p:childTnLst>
                              <p:par>
                                <p:cTn id="24" presetID="1" presetClass="entr" presetSubtype="0" fill="hold" nodeType="afterEffect">
                                  <p:stCondLst>
                                    <p:cond delay="0"/>
                                  </p:stCondLst>
                                  <p:childTnLst>
                                    <p:set>
                                      <p:cBhvr>
                                        <p:cTn id="25" dur="1" fill="hold">
                                          <p:stCondLst>
                                            <p:cond delay="499"/>
                                          </p:stCondLst>
                                        </p:cTn>
                                        <p:tgtEl>
                                          <p:spTgt spid="95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4C8828AE-73E8-46DA-881B-35168F503798}" type="slidenum">
              <a:rPr kumimoji="0" lang="en-US" altLang="zh-CN" sz="1400" smtClean="0"/>
              <a:pPr eaLnBrk="1" hangingPunct="1"/>
              <a:t>63</a:t>
            </a:fld>
            <a:endParaRPr kumimoji="0" lang="en-US" altLang="zh-CN" sz="1400" smtClean="0"/>
          </a:p>
        </p:txBody>
      </p:sp>
      <p:sp>
        <p:nvSpPr>
          <p:cNvPr id="66563" name="Rectangle 2"/>
          <p:cNvSpPr>
            <a:spLocks noGrp="1" noChangeArrowheads="1"/>
          </p:cNvSpPr>
          <p:nvPr>
            <p:ph type="title"/>
          </p:nvPr>
        </p:nvSpPr>
        <p:spPr/>
        <p:txBody>
          <a:bodyPr/>
          <a:lstStyle/>
          <a:p>
            <a:pPr eaLnBrk="1" hangingPunct="1"/>
            <a:r>
              <a:rPr lang="en-US" altLang="zh-CN" smtClean="0">
                <a:latin typeface="Arial Narrow" pitchFamily="34" charset="0"/>
              </a:rPr>
              <a:t>Relationships-example</a:t>
            </a:r>
          </a:p>
        </p:txBody>
      </p:sp>
      <p:sp>
        <p:nvSpPr>
          <p:cNvPr id="118788" name="Rectangle 4"/>
          <p:cNvSpPr>
            <a:spLocks noChangeArrowheads="1"/>
          </p:cNvSpPr>
          <p:nvPr/>
        </p:nvSpPr>
        <p:spPr bwMode="auto">
          <a:xfrm>
            <a:off x="457200" y="762000"/>
            <a:ext cx="843597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latin typeface="Arial Narrow" pitchFamily="34" charset="0"/>
              </a:rPr>
              <a:t>interface Employees{      </a:t>
            </a:r>
          </a:p>
          <a:p>
            <a:r>
              <a:rPr lang="en-US" altLang="zh-CN" b="1">
                <a:latin typeface="Arial Narrow" pitchFamily="34" charset="0"/>
              </a:rPr>
              <a:t>attribute int EmployeeID;	attribute string name;</a:t>
            </a:r>
          </a:p>
          <a:p>
            <a:r>
              <a:rPr lang="en-US" altLang="zh-CN" b="1">
                <a:latin typeface="Arial Narrow" pitchFamily="34" charset="0"/>
              </a:rPr>
              <a:t>attribute int age;		attribute string address;</a:t>
            </a:r>
          </a:p>
          <a:p>
            <a:r>
              <a:rPr lang="en-US" altLang="zh-CN" b="1">
                <a:latin typeface="Arial Narrow" pitchFamily="34" charset="0"/>
                <a:ea typeface="黑体" pitchFamily="2" charset="-122"/>
              </a:rPr>
              <a:t>relationship Department workIn  inverse Department::myWorker;</a:t>
            </a:r>
          </a:p>
          <a:p>
            <a:r>
              <a:rPr lang="en-US" altLang="zh-CN" b="1">
                <a:latin typeface="Arial Narrow" pitchFamily="34" charset="0"/>
                <a:ea typeface="黑体" pitchFamily="2" charset="-122"/>
              </a:rPr>
              <a:t>relationship Department headOf inverse Department::header;}</a:t>
            </a:r>
          </a:p>
        </p:txBody>
      </p:sp>
      <p:sp>
        <p:nvSpPr>
          <p:cNvPr id="118789" name="Rectangle 5"/>
          <p:cNvSpPr>
            <a:spLocks noChangeArrowheads="1"/>
          </p:cNvSpPr>
          <p:nvPr/>
        </p:nvSpPr>
        <p:spPr bwMode="auto">
          <a:xfrm>
            <a:off x="381000" y="3352800"/>
            <a:ext cx="8583613"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latin typeface="Arial Narrow" pitchFamily="34" charset="0"/>
              </a:rPr>
              <a:t>interface </a:t>
            </a:r>
            <a:r>
              <a:rPr lang="en-US" altLang="zh-CN" b="1">
                <a:latin typeface="Arial Narrow" pitchFamily="34" charset="0"/>
                <a:ea typeface="黑体" pitchFamily="2" charset="-122"/>
              </a:rPr>
              <a:t>Department</a:t>
            </a:r>
            <a:r>
              <a:rPr lang="en-US" altLang="zh-CN" b="1">
                <a:latin typeface="Arial Narrow" pitchFamily="34" charset="0"/>
              </a:rPr>
              <a:t>{      </a:t>
            </a:r>
          </a:p>
          <a:p>
            <a:r>
              <a:rPr lang="en-US" altLang="zh-CN" b="1">
                <a:latin typeface="Arial Narrow" pitchFamily="34" charset="0"/>
              </a:rPr>
              <a:t>attribute string name;</a:t>
            </a:r>
          </a:p>
          <a:p>
            <a:r>
              <a:rPr lang="en-US" altLang="zh-CN" b="1">
                <a:latin typeface="Arial Narrow" pitchFamily="34" charset="0"/>
                <a:ea typeface="黑体" pitchFamily="2" charset="-122"/>
              </a:rPr>
              <a:t>relationship Set&lt;</a:t>
            </a:r>
            <a:r>
              <a:rPr lang="en-US" altLang="zh-CN" b="1">
                <a:latin typeface="Arial Narrow" pitchFamily="34" charset="0"/>
              </a:rPr>
              <a:t>Employees</a:t>
            </a:r>
            <a:r>
              <a:rPr lang="en-US" altLang="zh-CN" b="1">
                <a:latin typeface="Arial Narrow" pitchFamily="34" charset="0"/>
                <a:ea typeface="黑体" pitchFamily="2" charset="-122"/>
              </a:rPr>
              <a:t>&gt; myWorker inverse </a:t>
            </a:r>
            <a:r>
              <a:rPr lang="en-US" altLang="zh-CN" b="1">
                <a:latin typeface="Arial Narrow" pitchFamily="34" charset="0"/>
              </a:rPr>
              <a:t>Employees</a:t>
            </a:r>
            <a:r>
              <a:rPr lang="en-US" altLang="zh-CN" b="1">
                <a:latin typeface="Arial Narrow" pitchFamily="34" charset="0"/>
                <a:ea typeface="黑体" pitchFamily="2" charset="-122"/>
              </a:rPr>
              <a:t>::workIn; </a:t>
            </a:r>
          </a:p>
          <a:p>
            <a:r>
              <a:rPr lang="en-US" altLang="zh-CN" b="1">
                <a:latin typeface="Arial Narrow" pitchFamily="34" charset="0"/>
                <a:ea typeface="黑体" pitchFamily="2" charset="-122"/>
              </a:rPr>
              <a:t>relationship </a:t>
            </a:r>
            <a:r>
              <a:rPr lang="en-US" altLang="zh-CN" b="1">
                <a:latin typeface="Arial Narrow" pitchFamily="34" charset="0"/>
              </a:rPr>
              <a:t>Employees</a:t>
            </a:r>
            <a:r>
              <a:rPr lang="en-US" altLang="zh-CN" b="1">
                <a:latin typeface="Arial Narrow" pitchFamily="34" charset="0"/>
                <a:ea typeface="黑体" pitchFamily="2" charset="-122"/>
              </a:rPr>
              <a:t> header inverse </a:t>
            </a:r>
            <a:r>
              <a:rPr lang="en-US" altLang="zh-CN" b="1">
                <a:latin typeface="Arial Narrow" pitchFamily="34" charset="0"/>
              </a:rPr>
              <a:t>Employees</a:t>
            </a:r>
            <a:r>
              <a:rPr lang="en-US" altLang="zh-CN" b="1">
                <a:latin typeface="Arial Narrow" pitchFamily="34" charset="0"/>
                <a:ea typeface="黑体" pitchFamily="2" charset="-122"/>
              </a:rPr>
              <a:t>::headOf;</a:t>
            </a:r>
          </a:p>
          <a:p>
            <a:r>
              <a:rPr lang="en-US" altLang="zh-CN" b="1">
                <a:latin typeface="Arial Narrow" pitchFamily="34" charset="0"/>
                <a:ea typeface="黑体" pitchFamily="2" charset="-122"/>
              </a:rPr>
              <a:t>relationship Set&lt;Goods&gt; forSale inverse Goods::toDep;</a:t>
            </a:r>
            <a:r>
              <a:rPr lang="en-US" altLang="zh-CN" b="1">
                <a:latin typeface="Arial Narrow" pitchFamily="34" charset="0"/>
              </a:rPr>
              <a:t>}</a:t>
            </a:r>
          </a:p>
        </p:txBody>
      </p:sp>
      <p:sp>
        <p:nvSpPr>
          <p:cNvPr id="118790" name="Text Box 6"/>
          <p:cNvSpPr txBox="1">
            <a:spLocks noChangeArrowheads="1"/>
          </p:cNvSpPr>
          <p:nvPr/>
        </p:nvSpPr>
        <p:spPr bwMode="auto">
          <a:xfrm>
            <a:off x="395288" y="2755900"/>
            <a:ext cx="8675687"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i="1">
                <a:latin typeface="Times New Roman" pitchFamily="18" charset="0"/>
              </a:rPr>
              <a:t>Employees(</a:t>
            </a:r>
            <a:r>
              <a:rPr lang="en-US" altLang="zh-CN" b="1" i="1" u="sng">
                <a:latin typeface="Times New Roman" pitchFamily="18" charset="0"/>
              </a:rPr>
              <a:t>EmployeeID</a:t>
            </a:r>
            <a:r>
              <a:rPr lang="en-US" altLang="zh-CN" b="1" i="1">
                <a:latin typeface="Times New Roman" pitchFamily="18" charset="0"/>
              </a:rPr>
              <a:t>, name, age, address, depname1, depname2)</a:t>
            </a:r>
          </a:p>
        </p:txBody>
      </p:sp>
      <p:sp>
        <p:nvSpPr>
          <p:cNvPr id="118791" name="Text Box 7"/>
          <p:cNvSpPr txBox="1">
            <a:spLocks noChangeArrowheads="1"/>
          </p:cNvSpPr>
          <p:nvPr/>
        </p:nvSpPr>
        <p:spPr bwMode="auto">
          <a:xfrm>
            <a:off x="457200" y="5486400"/>
            <a:ext cx="6562725"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i="1">
                <a:latin typeface="Times New Roman" pitchFamily="18" charset="0"/>
                <a:ea typeface="黑体" pitchFamily="2" charset="-122"/>
              </a:rPr>
              <a:t>Department</a:t>
            </a:r>
            <a:r>
              <a:rPr lang="en-US" altLang="zh-CN" b="1" i="1">
                <a:latin typeface="Times New Roman" pitchFamily="18" charset="0"/>
              </a:rPr>
              <a:t>(name, EmployeeID, EmployeeID2, GoodsName)</a:t>
            </a:r>
          </a:p>
        </p:txBody>
      </p:sp>
      <p:pic>
        <p:nvPicPr>
          <p:cNvPr id="118792" name="Picture 8" descr="qestio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446963" y="5334000"/>
            <a:ext cx="36512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793" name="Picture 9" descr="arow003">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8788"/>
                                        </p:tgtEl>
                                        <p:attrNameLst>
                                          <p:attrName>style.visibility</p:attrName>
                                        </p:attrNameLst>
                                      </p:cBhvr>
                                      <p:to>
                                        <p:strVal val="visible"/>
                                      </p:to>
                                    </p:set>
                                    <p:animEffect transition="in" filter="box(in)">
                                      <p:cBhvr>
                                        <p:cTn id="7" dur="500"/>
                                        <p:tgtEl>
                                          <p:spTgt spid="118788"/>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18789"/>
                                        </p:tgtEl>
                                        <p:attrNameLst>
                                          <p:attrName>style.visibility</p:attrName>
                                        </p:attrNameLst>
                                      </p:cBhvr>
                                      <p:to>
                                        <p:strVal val="visible"/>
                                      </p:to>
                                    </p:set>
                                    <p:animEffect transition="in" filter="box(in)">
                                      <p:cBhvr>
                                        <p:cTn id="11" dur="500"/>
                                        <p:tgtEl>
                                          <p:spTgt spid="11878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118790"/>
                                        </p:tgtEl>
                                        <p:attrNameLst>
                                          <p:attrName>style.visibility</p:attrName>
                                        </p:attrNameLst>
                                      </p:cBhvr>
                                      <p:to>
                                        <p:strVal val="visible"/>
                                      </p:to>
                                    </p:set>
                                    <p:animEffect transition="in" filter="box(in)">
                                      <p:cBhvr>
                                        <p:cTn id="16" dur="500"/>
                                        <p:tgtEl>
                                          <p:spTgt spid="11879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118791"/>
                                        </p:tgtEl>
                                        <p:attrNameLst>
                                          <p:attrName>style.visibility</p:attrName>
                                        </p:attrNameLst>
                                      </p:cBhvr>
                                      <p:to>
                                        <p:strVal val="visible"/>
                                      </p:to>
                                    </p:set>
                                    <p:animEffect transition="in" filter="box(in)">
                                      <p:cBhvr>
                                        <p:cTn id="21" dur="500"/>
                                        <p:tgtEl>
                                          <p:spTgt spid="11879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nodeType="clickEffect">
                                  <p:stCondLst>
                                    <p:cond delay="0"/>
                                  </p:stCondLst>
                                  <p:childTnLst>
                                    <p:set>
                                      <p:cBhvr>
                                        <p:cTn id="25" dur="1" fill="hold">
                                          <p:stCondLst>
                                            <p:cond delay="0"/>
                                          </p:stCondLst>
                                        </p:cTn>
                                        <p:tgtEl>
                                          <p:spTgt spid="118792"/>
                                        </p:tgtEl>
                                        <p:attrNameLst>
                                          <p:attrName>style.visibility</p:attrName>
                                        </p:attrNameLst>
                                      </p:cBhvr>
                                      <p:to>
                                        <p:strVal val="visible"/>
                                      </p:to>
                                    </p:set>
                                    <p:animEffect transition="in" filter="box(in)">
                                      <p:cBhvr>
                                        <p:cTn id="26" dur="500"/>
                                        <p:tgtEl>
                                          <p:spTgt spid="118792"/>
                                        </p:tgtEl>
                                      </p:cBhvr>
                                    </p:animEffect>
                                  </p:childTnLst>
                                </p:cTn>
                              </p:par>
                            </p:childTnLst>
                          </p:cTn>
                        </p:par>
                        <p:par>
                          <p:cTn id="27" fill="hold" nodeType="afterGroup">
                            <p:stCondLst>
                              <p:cond delay="500"/>
                            </p:stCondLst>
                            <p:childTnLst>
                              <p:par>
                                <p:cTn id="28" presetID="2" presetClass="entr" presetSubtype="8" fill="hold" nodeType="afterEffect">
                                  <p:stCondLst>
                                    <p:cond delay="0"/>
                                  </p:stCondLst>
                                  <p:childTnLst>
                                    <p:set>
                                      <p:cBhvr>
                                        <p:cTn id="29" dur="1" fill="hold">
                                          <p:stCondLst>
                                            <p:cond delay="0"/>
                                          </p:stCondLst>
                                        </p:cTn>
                                        <p:tgtEl>
                                          <p:spTgt spid="118793"/>
                                        </p:tgtEl>
                                        <p:attrNameLst>
                                          <p:attrName>style.visibility</p:attrName>
                                        </p:attrNameLst>
                                      </p:cBhvr>
                                      <p:to>
                                        <p:strVal val="visible"/>
                                      </p:to>
                                    </p:set>
                                    <p:anim calcmode="lin" valueType="num">
                                      <p:cBhvr additive="base">
                                        <p:cTn id="30" dur="500" fill="hold"/>
                                        <p:tgtEl>
                                          <p:spTgt spid="118793"/>
                                        </p:tgtEl>
                                        <p:attrNameLst>
                                          <p:attrName>ppt_x</p:attrName>
                                        </p:attrNameLst>
                                      </p:cBhvr>
                                      <p:tavLst>
                                        <p:tav tm="0">
                                          <p:val>
                                            <p:strVal val="0-#ppt_w/2"/>
                                          </p:val>
                                        </p:tav>
                                        <p:tav tm="100000">
                                          <p:val>
                                            <p:strVal val="#ppt_x"/>
                                          </p:val>
                                        </p:tav>
                                      </p:tavLst>
                                    </p:anim>
                                    <p:anim calcmode="lin" valueType="num">
                                      <p:cBhvr additive="base">
                                        <p:cTn id="31" dur="500" fill="hold"/>
                                        <p:tgtEl>
                                          <p:spTgt spid="1187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autoUpdateAnimBg="0"/>
      <p:bldP spid="118789" grpId="0" autoUpdateAnimBg="0"/>
      <p:bldP spid="118790" grpId="0" animBg="1" autoUpdateAnimBg="0"/>
      <p:bldP spid="118791" grpId="0" animBg="1"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8D797019-928E-4967-AE29-1BBDADC84EC1}" type="slidenum">
              <a:rPr kumimoji="0" lang="en-US" altLang="zh-CN" sz="1400" smtClean="0"/>
              <a:pPr eaLnBrk="1" hangingPunct="1"/>
              <a:t>64</a:t>
            </a:fld>
            <a:endParaRPr kumimoji="0" lang="en-US" altLang="zh-CN" sz="1400" smtClean="0"/>
          </a:p>
        </p:txBody>
      </p:sp>
      <p:sp>
        <p:nvSpPr>
          <p:cNvPr id="98306" name="Text Box 2"/>
          <p:cNvSpPr txBox="1">
            <a:spLocks noChangeArrowheads="1"/>
          </p:cNvSpPr>
          <p:nvPr/>
        </p:nvSpPr>
        <p:spPr bwMode="auto">
          <a:xfrm>
            <a:off x="685800" y="990600"/>
            <a:ext cx="8278813" cy="383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buSzPct val="150000"/>
            </a:pPr>
            <a:r>
              <a:rPr lang="en-US" altLang="zh-CN" b="1">
                <a:latin typeface="Arial Narrow" pitchFamily="34" charset="0"/>
              </a:rPr>
              <a:t>Representing relationships in </a:t>
            </a:r>
            <a:r>
              <a:rPr lang="en-US" altLang="zh-CN" b="1">
                <a:solidFill>
                  <a:schemeClr val="hlink"/>
                </a:solidFill>
                <a:latin typeface="Arial Narrow" pitchFamily="34" charset="0"/>
              </a:rPr>
              <a:t>one</a:t>
            </a:r>
            <a:r>
              <a:rPr lang="en-US" altLang="zh-CN" b="1">
                <a:latin typeface="Arial Narrow" pitchFamily="34" charset="0"/>
              </a:rPr>
              <a:t> direction:</a:t>
            </a:r>
          </a:p>
          <a:p>
            <a:pPr eaLnBrk="1" hangingPunct="1">
              <a:spcBef>
                <a:spcPct val="50000"/>
              </a:spcBef>
              <a:buSzPct val="150000"/>
              <a:buFontTx/>
              <a:buBlip>
                <a:blip r:embed="rId2"/>
              </a:buBlip>
            </a:pPr>
            <a:r>
              <a:rPr lang="en-US" altLang="zh-CN" b="1">
                <a:latin typeface="Arial Narrow" pitchFamily="34" charset="0"/>
              </a:rPr>
              <a:t>There is a choice of relation in which the r</a:t>
            </a:r>
            <a:r>
              <a:rPr lang="en-US" altLang="en-US" b="1">
                <a:latin typeface="Arial Narrow" pitchFamily="34" charset="0"/>
              </a:rPr>
              <a:t>elationship and </a:t>
            </a:r>
            <a:r>
              <a:rPr lang="en-US" altLang="zh-CN" b="1">
                <a:latin typeface="Arial Narrow" pitchFamily="34" charset="0"/>
              </a:rPr>
              <a:t>i</a:t>
            </a:r>
            <a:r>
              <a:rPr lang="en-US" altLang="en-US" b="1">
                <a:latin typeface="Arial Narrow" pitchFamily="34" charset="0"/>
              </a:rPr>
              <a:t>nverse </a:t>
            </a:r>
            <a:r>
              <a:rPr lang="en-US" altLang="zh-CN" b="1">
                <a:latin typeface="Arial Narrow" pitchFamily="34" charset="0"/>
              </a:rPr>
              <a:t>r</a:t>
            </a:r>
            <a:r>
              <a:rPr lang="en-US" altLang="en-US" b="1">
                <a:latin typeface="Arial Narrow" pitchFamily="34" charset="0"/>
              </a:rPr>
              <a:t>elationship</a:t>
            </a:r>
            <a:r>
              <a:rPr lang="en-US" altLang="zh-CN" b="1">
                <a:latin typeface="Arial Narrow" pitchFamily="34" charset="0"/>
              </a:rPr>
              <a:t> in ODL could appear.</a:t>
            </a:r>
          </a:p>
          <a:p>
            <a:pPr lvl="1" eaLnBrk="1" hangingPunct="1">
              <a:spcBef>
                <a:spcPct val="50000"/>
              </a:spcBef>
              <a:buClr>
                <a:schemeClr val="folHlink"/>
              </a:buClr>
              <a:buFont typeface="Wingdings" pitchFamily="2" charset="2"/>
              <a:buChar char="ü"/>
            </a:pPr>
            <a:r>
              <a:rPr lang="en-US" altLang="zh-CN" b="1">
                <a:latin typeface="Arial Narrow" pitchFamily="34" charset="0"/>
              </a:rPr>
              <a:t>If the relationship is </a:t>
            </a:r>
            <a:r>
              <a:rPr lang="en-US" altLang="zh-CN" b="1">
                <a:solidFill>
                  <a:schemeClr val="hlink"/>
                </a:solidFill>
                <a:latin typeface="Arial Narrow" pitchFamily="34" charset="0"/>
              </a:rPr>
              <a:t>many-many</a:t>
            </a:r>
            <a:r>
              <a:rPr lang="en-US" altLang="zh-CN" b="1">
                <a:latin typeface="Arial Narrow" pitchFamily="34" charset="0"/>
              </a:rPr>
              <a:t> or </a:t>
            </a:r>
            <a:r>
              <a:rPr lang="en-US" altLang="zh-CN" b="1">
                <a:solidFill>
                  <a:schemeClr val="hlink"/>
                </a:solidFill>
                <a:latin typeface="Arial Narrow" pitchFamily="34" charset="0"/>
              </a:rPr>
              <a:t>one-one</a:t>
            </a:r>
            <a:r>
              <a:rPr lang="en-US" altLang="zh-CN" b="1">
                <a:latin typeface="Arial Narrow" pitchFamily="34" charset="0"/>
              </a:rPr>
              <a:t>, it doesn’t matter which we choose.</a:t>
            </a:r>
          </a:p>
          <a:p>
            <a:pPr lvl="1" eaLnBrk="1" hangingPunct="1">
              <a:spcBef>
                <a:spcPct val="50000"/>
              </a:spcBef>
              <a:buClr>
                <a:schemeClr val="folHlink"/>
              </a:buClr>
              <a:buFont typeface="Wingdings" pitchFamily="2" charset="2"/>
              <a:buChar char="ü"/>
            </a:pPr>
            <a:r>
              <a:rPr lang="en-US" altLang="zh-CN" b="1">
                <a:latin typeface="Arial Narrow" pitchFamily="34" charset="0"/>
              </a:rPr>
              <a:t>If the relationship is </a:t>
            </a:r>
            <a:r>
              <a:rPr lang="en-US" altLang="zh-CN" b="1">
                <a:solidFill>
                  <a:schemeClr val="hlink"/>
                </a:solidFill>
                <a:latin typeface="Arial Narrow" pitchFamily="34" charset="0"/>
              </a:rPr>
              <a:t>many-one</a:t>
            </a:r>
            <a:r>
              <a:rPr lang="en-US" altLang="zh-CN" b="1">
                <a:latin typeface="Arial Narrow" pitchFamily="34" charset="0"/>
              </a:rPr>
              <a:t>, we recommend including the relationship with ‘many’, i.e., with the class of which many may be associated with one object of the other class. The reason is that we thereby avoid redundancy.</a:t>
            </a:r>
          </a:p>
        </p:txBody>
      </p:sp>
      <p:sp>
        <p:nvSpPr>
          <p:cNvPr id="67588" name="Rectangle 3"/>
          <p:cNvSpPr>
            <a:spLocks noGrp="1" noChangeArrowheads="1"/>
          </p:cNvSpPr>
          <p:nvPr>
            <p:ph type="title" idx="4294967295"/>
          </p:nvPr>
        </p:nvSpPr>
        <p:spPr/>
        <p:txBody>
          <a:bodyPr/>
          <a:lstStyle/>
          <a:p>
            <a:pPr eaLnBrk="1" hangingPunct="1"/>
            <a:r>
              <a:rPr lang="en-US" altLang="zh-CN" smtClean="0">
                <a:latin typeface="Arial Narrow" pitchFamily="34" charset="0"/>
              </a:rPr>
              <a:t>Conversion of the relationships</a:t>
            </a:r>
          </a:p>
        </p:txBody>
      </p:sp>
      <p:pic>
        <p:nvPicPr>
          <p:cNvPr id="98309" name="Picture 5" descr="arow003">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8306">
                                            <p:txEl>
                                              <p:pRg st="0" end="0"/>
                                            </p:txEl>
                                          </p:spTgt>
                                        </p:tgtEl>
                                        <p:attrNameLst>
                                          <p:attrName>style.visibility</p:attrName>
                                        </p:attrNameLst>
                                      </p:cBhvr>
                                      <p:to>
                                        <p:strVal val="visible"/>
                                      </p:to>
                                    </p:set>
                                    <p:animEffect transition="in" filter="blinds(horizontal)">
                                      <p:cBhvr>
                                        <p:cTn id="7" dur="500"/>
                                        <p:tgtEl>
                                          <p:spTgt spid="983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8306">
                                            <p:txEl>
                                              <p:pRg st="1" end="1"/>
                                            </p:txEl>
                                          </p:spTgt>
                                        </p:tgtEl>
                                        <p:attrNameLst>
                                          <p:attrName>style.visibility</p:attrName>
                                        </p:attrNameLst>
                                      </p:cBhvr>
                                      <p:to>
                                        <p:strVal val="visible"/>
                                      </p:to>
                                    </p:set>
                                    <p:animEffect transition="in" filter="blinds(horizontal)">
                                      <p:cBhvr>
                                        <p:cTn id="12" dur="500"/>
                                        <p:tgtEl>
                                          <p:spTgt spid="9830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8306">
                                            <p:txEl>
                                              <p:pRg st="2" end="2"/>
                                            </p:txEl>
                                          </p:spTgt>
                                        </p:tgtEl>
                                        <p:attrNameLst>
                                          <p:attrName>style.visibility</p:attrName>
                                        </p:attrNameLst>
                                      </p:cBhvr>
                                      <p:to>
                                        <p:strVal val="visible"/>
                                      </p:to>
                                    </p:set>
                                    <p:animEffect transition="in" filter="blinds(horizontal)">
                                      <p:cBhvr>
                                        <p:cTn id="17" dur="500"/>
                                        <p:tgtEl>
                                          <p:spTgt spid="9830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8306">
                                            <p:txEl>
                                              <p:pRg st="3" end="3"/>
                                            </p:txEl>
                                          </p:spTgt>
                                        </p:tgtEl>
                                        <p:attrNameLst>
                                          <p:attrName>style.visibility</p:attrName>
                                        </p:attrNameLst>
                                      </p:cBhvr>
                                      <p:to>
                                        <p:strVal val="visible"/>
                                      </p:to>
                                    </p:set>
                                    <p:animEffect transition="in" filter="blinds(horizontal)">
                                      <p:cBhvr>
                                        <p:cTn id="22" dur="500"/>
                                        <p:tgtEl>
                                          <p:spTgt spid="98306">
                                            <p:txEl>
                                              <p:pRg st="3" end="3"/>
                                            </p:txEl>
                                          </p:spTgt>
                                        </p:tgtEl>
                                      </p:cBhvr>
                                    </p:animEffect>
                                  </p:childTnLst>
                                </p:cTn>
                              </p:par>
                            </p:childTnLst>
                          </p:cTn>
                        </p:par>
                        <p:par>
                          <p:cTn id="23" fill="hold" nodeType="afterGroup">
                            <p:stCondLst>
                              <p:cond delay="500"/>
                            </p:stCondLst>
                            <p:childTnLst>
                              <p:par>
                                <p:cTn id="24" presetID="1" presetClass="entr" presetSubtype="0" fill="hold" nodeType="afterEffect">
                                  <p:stCondLst>
                                    <p:cond delay="0"/>
                                  </p:stCondLst>
                                  <p:childTnLst>
                                    <p:set>
                                      <p:cBhvr>
                                        <p:cTn id="25" dur="1" fill="hold">
                                          <p:stCondLst>
                                            <p:cond delay="499"/>
                                          </p:stCondLst>
                                        </p:cTn>
                                        <p:tgtEl>
                                          <p:spTgt spid="983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build="p" bldLvl="2"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4164D9F1-5FFF-4744-AC7E-CD8E43BAA21B}" type="slidenum">
              <a:rPr kumimoji="0" lang="en-US" altLang="zh-CN" sz="1400" smtClean="0"/>
              <a:pPr eaLnBrk="1" hangingPunct="1"/>
              <a:t>65</a:t>
            </a:fld>
            <a:endParaRPr kumimoji="0" lang="en-US" altLang="zh-CN" sz="1400" smtClean="0"/>
          </a:p>
        </p:txBody>
      </p:sp>
      <p:sp>
        <p:nvSpPr>
          <p:cNvPr id="68611" name="Rectangle 2"/>
          <p:cNvSpPr>
            <a:spLocks noGrp="1" noChangeArrowheads="1"/>
          </p:cNvSpPr>
          <p:nvPr>
            <p:ph type="title"/>
          </p:nvPr>
        </p:nvSpPr>
        <p:spPr/>
        <p:txBody>
          <a:bodyPr/>
          <a:lstStyle/>
          <a:p>
            <a:pPr eaLnBrk="1" hangingPunct="1"/>
            <a:r>
              <a:rPr lang="en-US" altLang="zh-CN" smtClean="0">
                <a:latin typeface="Arial Narrow" pitchFamily="34" charset="0"/>
              </a:rPr>
              <a:t>Relationships-example</a:t>
            </a:r>
          </a:p>
        </p:txBody>
      </p:sp>
      <p:sp>
        <p:nvSpPr>
          <p:cNvPr id="119812" name="Rectangle 4"/>
          <p:cNvSpPr>
            <a:spLocks noChangeArrowheads="1"/>
          </p:cNvSpPr>
          <p:nvPr/>
        </p:nvSpPr>
        <p:spPr bwMode="auto">
          <a:xfrm>
            <a:off x="457200" y="762000"/>
            <a:ext cx="8507413"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latin typeface="Arial Narrow" pitchFamily="34" charset="0"/>
              </a:rPr>
              <a:t>interface Employees{      </a:t>
            </a:r>
          </a:p>
          <a:p>
            <a:r>
              <a:rPr lang="en-US" altLang="zh-CN" b="1">
                <a:latin typeface="Arial Narrow" pitchFamily="34" charset="0"/>
              </a:rPr>
              <a:t>attribute int EmployeeID;	attribute string name;</a:t>
            </a:r>
          </a:p>
          <a:p>
            <a:r>
              <a:rPr lang="en-US" altLang="zh-CN" b="1">
                <a:latin typeface="Arial Narrow" pitchFamily="34" charset="0"/>
              </a:rPr>
              <a:t>attribute int age;		attribute string address;</a:t>
            </a:r>
          </a:p>
          <a:p>
            <a:r>
              <a:rPr lang="en-US" altLang="zh-CN" b="1">
                <a:latin typeface="Arial Narrow" pitchFamily="34" charset="0"/>
                <a:ea typeface="黑体" pitchFamily="2" charset="-122"/>
              </a:rPr>
              <a:t>relationship Department workIn  inverse Department::myWorker;</a:t>
            </a:r>
          </a:p>
          <a:p>
            <a:r>
              <a:rPr lang="en-US" altLang="zh-CN" b="1">
                <a:latin typeface="Arial Narrow" pitchFamily="34" charset="0"/>
                <a:ea typeface="黑体" pitchFamily="2" charset="-122"/>
              </a:rPr>
              <a:t>relationship Department headOf inverse Department::header;}</a:t>
            </a:r>
          </a:p>
        </p:txBody>
      </p:sp>
      <p:sp>
        <p:nvSpPr>
          <p:cNvPr id="119813" name="Rectangle 5"/>
          <p:cNvSpPr>
            <a:spLocks noChangeArrowheads="1"/>
          </p:cNvSpPr>
          <p:nvPr/>
        </p:nvSpPr>
        <p:spPr bwMode="auto">
          <a:xfrm>
            <a:off x="381000" y="3352800"/>
            <a:ext cx="8583613"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latin typeface="Arial Narrow" pitchFamily="34" charset="0"/>
              </a:rPr>
              <a:t>interface </a:t>
            </a:r>
            <a:r>
              <a:rPr lang="en-US" altLang="zh-CN" b="1">
                <a:latin typeface="Arial Narrow" pitchFamily="34" charset="0"/>
                <a:ea typeface="黑体" pitchFamily="2" charset="-122"/>
              </a:rPr>
              <a:t>Department</a:t>
            </a:r>
            <a:r>
              <a:rPr lang="en-US" altLang="zh-CN" b="1">
                <a:latin typeface="Arial Narrow" pitchFamily="34" charset="0"/>
              </a:rPr>
              <a:t>{      </a:t>
            </a:r>
          </a:p>
          <a:p>
            <a:r>
              <a:rPr lang="en-US" altLang="zh-CN" b="1">
                <a:latin typeface="Arial Narrow" pitchFamily="34" charset="0"/>
              </a:rPr>
              <a:t>attribute string name;</a:t>
            </a:r>
          </a:p>
          <a:p>
            <a:r>
              <a:rPr lang="en-US" altLang="zh-CN" b="1">
                <a:latin typeface="Arial Narrow" pitchFamily="34" charset="0"/>
                <a:ea typeface="黑体" pitchFamily="2" charset="-122"/>
              </a:rPr>
              <a:t>relationship Set&lt;</a:t>
            </a:r>
            <a:r>
              <a:rPr lang="en-US" altLang="zh-CN" b="1">
                <a:latin typeface="Arial Narrow" pitchFamily="34" charset="0"/>
              </a:rPr>
              <a:t>Employees</a:t>
            </a:r>
            <a:r>
              <a:rPr lang="en-US" altLang="zh-CN" b="1">
                <a:latin typeface="Arial Narrow" pitchFamily="34" charset="0"/>
                <a:ea typeface="黑体" pitchFamily="2" charset="-122"/>
              </a:rPr>
              <a:t>&gt; myWorker inverse </a:t>
            </a:r>
            <a:r>
              <a:rPr lang="en-US" altLang="zh-CN" b="1">
                <a:latin typeface="Arial Narrow" pitchFamily="34" charset="0"/>
              </a:rPr>
              <a:t>Employees</a:t>
            </a:r>
            <a:r>
              <a:rPr lang="en-US" altLang="zh-CN" b="1">
                <a:latin typeface="Arial Narrow" pitchFamily="34" charset="0"/>
                <a:ea typeface="黑体" pitchFamily="2" charset="-122"/>
              </a:rPr>
              <a:t>::workIn; </a:t>
            </a:r>
          </a:p>
          <a:p>
            <a:r>
              <a:rPr lang="en-US" altLang="zh-CN" b="1">
                <a:latin typeface="Arial Narrow" pitchFamily="34" charset="0"/>
                <a:ea typeface="黑体" pitchFamily="2" charset="-122"/>
              </a:rPr>
              <a:t>relationship </a:t>
            </a:r>
            <a:r>
              <a:rPr lang="en-US" altLang="zh-CN" b="1">
                <a:latin typeface="Arial Narrow" pitchFamily="34" charset="0"/>
              </a:rPr>
              <a:t>Employees</a:t>
            </a:r>
            <a:r>
              <a:rPr lang="en-US" altLang="zh-CN" b="1">
                <a:latin typeface="Arial Narrow" pitchFamily="34" charset="0"/>
                <a:ea typeface="黑体" pitchFamily="2" charset="-122"/>
              </a:rPr>
              <a:t> header inverse </a:t>
            </a:r>
            <a:r>
              <a:rPr lang="en-US" altLang="zh-CN" b="1">
                <a:latin typeface="Arial Narrow" pitchFamily="34" charset="0"/>
              </a:rPr>
              <a:t>Employees</a:t>
            </a:r>
            <a:r>
              <a:rPr lang="en-US" altLang="zh-CN" b="1">
                <a:latin typeface="Arial Narrow" pitchFamily="34" charset="0"/>
                <a:ea typeface="黑体" pitchFamily="2" charset="-122"/>
              </a:rPr>
              <a:t>::headOf;</a:t>
            </a:r>
          </a:p>
          <a:p>
            <a:r>
              <a:rPr lang="en-US" altLang="zh-CN" b="1">
                <a:latin typeface="Arial Narrow" pitchFamily="34" charset="0"/>
                <a:ea typeface="黑体" pitchFamily="2" charset="-122"/>
              </a:rPr>
              <a:t>relationship Set&lt;Goods&gt; forSale inverse Goods::toDep;</a:t>
            </a:r>
            <a:r>
              <a:rPr lang="en-US" altLang="zh-CN" b="1">
                <a:latin typeface="Arial Narrow" pitchFamily="34" charset="0"/>
              </a:rPr>
              <a:t>}</a:t>
            </a:r>
          </a:p>
        </p:txBody>
      </p:sp>
      <p:sp>
        <p:nvSpPr>
          <p:cNvPr id="119814" name="Text Box 6"/>
          <p:cNvSpPr txBox="1">
            <a:spLocks noChangeArrowheads="1"/>
          </p:cNvSpPr>
          <p:nvPr/>
        </p:nvSpPr>
        <p:spPr bwMode="auto">
          <a:xfrm>
            <a:off x="395288" y="2743200"/>
            <a:ext cx="8686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i="1">
                <a:latin typeface="Times New Roman" pitchFamily="18" charset="0"/>
              </a:rPr>
              <a:t>Employees(</a:t>
            </a:r>
            <a:r>
              <a:rPr lang="en-US" altLang="zh-CN" b="1" i="1" u="sng">
                <a:latin typeface="Times New Roman" pitchFamily="18" charset="0"/>
              </a:rPr>
              <a:t>EmployeeID</a:t>
            </a:r>
            <a:r>
              <a:rPr lang="en-US" altLang="zh-CN" b="1" i="1">
                <a:latin typeface="Times New Roman" pitchFamily="18" charset="0"/>
              </a:rPr>
              <a:t>, name, age, address, depname1, depname2)</a:t>
            </a:r>
          </a:p>
        </p:txBody>
      </p:sp>
      <p:sp>
        <p:nvSpPr>
          <p:cNvPr id="119815" name="Text Box 7"/>
          <p:cNvSpPr txBox="1">
            <a:spLocks noChangeArrowheads="1"/>
          </p:cNvSpPr>
          <p:nvPr/>
        </p:nvSpPr>
        <p:spPr bwMode="auto">
          <a:xfrm>
            <a:off x="457200" y="5334000"/>
            <a:ext cx="830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i="1">
                <a:latin typeface="Times New Roman" pitchFamily="18" charset="0"/>
                <a:ea typeface="黑体" pitchFamily="2" charset="-122"/>
              </a:rPr>
              <a:t>Department</a:t>
            </a:r>
            <a:r>
              <a:rPr lang="en-US" altLang="zh-CN" b="1" i="1">
                <a:latin typeface="Times New Roman" pitchFamily="18" charset="0"/>
              </a:rPr>
              <a:t>(name, EmployeeID, EmployeeID2, GoodsName)</a:t>
            </a:r>
          </a:p>
        </p:txBody>
      </p:sp>
      <p:pic>
        <p:nvPicPr>
          <p:cNvPr id="119816" name="Picture 8"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17" name="Line 9"/>
          <p:cNvSpPr>
            <a:spLocks noChangeShapeType="1"/>
          </p:cNvSpPr>
          <p:nvPr/>
        </p:nvSpPr>
        <p:spPr bwMode="auto">
          <a:xfrm>
            <a:off x="3530600" y="5373688"/>
            <a:ext cx="609600" cy="53340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9818" name="Line 10"/>
          <p:cNvSpPr>
            <a:spLocks noChangeShapeType="1"/>
          </p:cNvSpPr>
          <p:nvPr/>
        </p:nvSpPr>
        <p:spPr bwMode="auto">
          <a:xfrm>
            <a:off x="5334000" y="5373688"/>
            <a:ext cx="533400" cy="53340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pic>
        <p:nvPicPr>
          <p:cNvPr id="119819" name="Picture 11" descr="qestion"/>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5867400"/>
            <a:ext cx="36512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20" name="Line 12"/>
          <p:cNvSpPr>
            <a:spLocks noChangeShapeType="1"/>
          </p:cNvSpPr>
          <p:nvPr/>
        </p:nvSpPr>
        <p:spPr bwMode="auto">
          <a:xfrm>
            <a:off x="6732588" y="5734050"/>
            <a:ext cx="1368425"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9822" name="Line 14"/>
          <p:cNvSpPr>
            <a:spLocks noChangeShapeType="1"/>
          </p:cNvSpPr>
          <p:nvPr/>
        </p:nvSpPr>
        <p:spPr bwMode="auto">
          <a:xfrm>
            <a:off x="7696200" y="2743200"/>
            <a:ext cx="609600" cy="533400"/>
          </a:xfrm>
          <a:prstGeom prst="line">
            <a:avLst/>
          </a:prstGeom>
          <a:noFill/>
          <a:ln w="38100">
            <a:solidFill>
              <a:schemeClr val="folHlink"/>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9812"/>
                                        </p:tgtEl>
                                        <p:attrNameLst>
                                          <p:attrName>style.visibility</p:attrName>
                                        </p:attrNameLst>
                                      </p:cBhvr>
                                      <p:to>
                                        <p:strVal val="visible"/>
                                      </p:to>
                                    </p:set>
                                    <p:animEffect transition="in" filter="box(in)">
                                      <p:cBhvr>
                                        <p:cTn id="7" dur="500"/>
                                        <p:tgtEl>
                                          <p:spTgt spid="1198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9813"/>
                                        </p:tgtEl>
                                        <p:attrNameLst>
                                          <p:attrName>style.visibility</p:attrName>
                                        </p:attrNameLst>
                                      </p:cBhvr>
                                      <p:to>
                                        <p:strVal val="visible"/>
                                      </p:to>
                                    </p:set>
                                    <p:animEffect transition="in" filter="box(in)">
                                      <p:cBhvr>
                                        <p:cTn id="12" dur="500"/>
                                        <p:tgtEl>
                                          <p:spTgt spid="1198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9814"/>
                                        </p:tgtEl>
                                        <p:attrNameLst>
                                          <p:attrName>style.visibility</p:attrName>
                                        </p:attrNameLst>
                                      </p:cBhvr>
                                      <p:to>
                                        <p:strVal val="visible"/>
                                      </p:to>
                                    </p:set>
                                    <p:animEffect transition="in" filter="box(in)">
                                      <p:cBhvr>
                                        <p:cTn id="17" dur="500"/>
                                        <p:tgtEl>
                                          <p:spTgt spid="1198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19815"/>
                                        </p:tgtEl>
                                        <p:attrNameLst>
                                          <p:attrName>style.visibility</p:attrName>
                                        </p:attrNameLst>
                                      </p:cBhvr>
                                      <p:to>
                                        <p:strVal val="visible"/>
                                      </p:to>
                                    </p:set>
                                    <p:animEffect transition="in" filter="box(in)">
                                      <p:cBhvr>
                                        <p:cTn id="22" dur="500"/>
                                        <p:tgtEl>
                                          <p:spTgt spid="1198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19817"/>
                                        </p:tgtEl>
                                        <p:attrNameLst>
                                          <p:attrName>style.visibility</p:attrName>
                                        </p:attrNameLst>
                                      </p:cBhvr>
                                      <p:to>
                                        <p:strVal val="visible"/>
                                      </p:to>
                                    </p:set>
                                    <p:animEffect transition="in" filter="wipe(up)">
                                      <p:cBhvr>
                                        <p:cTn id="27" dur="500"/>
                                        <p:tgtEl>
                                          <p:spTgt spid="1198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9818"/>
                                        </p:tgtEl>
                                        <p:attrNameLst>
                                          <p:attrName>style.visibility</p:attrName>
                                        </p:attrNameLst>
                                      </p:cBhvr>
                                      <p:to>
                                        <p:strVal val="visible"/>
                                      </p:to>
                                    </p:set>
                                    <p:animEffect transition="in" filter="wipe(up)">
                                      <p:cBhvr>
                                        <p:cTn id="32" dur="500"/>
                                        <p:tgtEl>
                                          <p:spTgt spid="11981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19822"/>
                                        </p:tgtEl>
                                        <p:attrNameLst>
                                          <p:attrName>style.visibility</p:attrName>
                                        </p:attrNameLst>
                                      </p:cBhvr>
                                      <p:to>
                                        <p:strVal val="visible"/>
                                      </p:to>
                                    </p:set>
                                    <p:animEffect transition="in" filter="wipe(up)">
                                      <p:cBhvr>
                                        <p:cTn id="37" dur="500"/>
                                        <p:tgtEl>
                                          <p:spTgt spid="11982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9820"/>
                                        </p:tgtEl>
                                        <p:attrNameLst>
                                          <p:attrName>style.visibility</p:attrName>
                                        </p:attrNameLst>
                                      </p:cBhvr>
                                      <p:to>
                                        <p:strVal val="visible"/>
                                      </p:to>
                                    </p:set>
                                    <p:animEffect transition="in" filter="wipe(left)">
                                      <p:cBhvr>
                                        <p:cTn id="42" dur="500"/>
                                        <p:tgtEl>
                                          <p:spTgt spid="119820"/>
                                        </p:tgtEl>
                                      </p:cBhvr>
                                    </p:animEffect>
                                  </p:childTnLst>
                                </p:cTn>
                              </p:par>
                            </p:childTnLst>
                          </p:cTn>
                        </p:par>
                        <p:par>
                          <p:cTn id="43" fill="hold" nodeType="afterGroup">
                            <p:stCondLst>
                              <p:cond delay="500"/>
                            </p:stCondLst>
                            <p:childTnLst>
                              <p:par>
                                <p:cTn id="44" presetID="4" presetClass="entr" presetSubtype="16" fill="hold" nodeType="afterEffect">
                                  <p:stCondLst>
                                    <p:cond delay="0"/>
                                  </p:stCondLst>
                                  <p:childTnLst>
                                    <p:set>
                                      <p:cBhvr>
                                        <p:cTn id="45" dur="1" fill="hold">
                                          <p:stCondLst>
                                            <p:cond delay="0"/>
                                          </p:stCondLst>
                                        </p:cTn>
                                        <p:tgtEl>
                                          <p:spTgt spid="119819"/>
                                        </p:tgtEl>
                                        <p:attrNameLst>
                                          <p:attrName>style.visibility</p:attrName>
                                        </p:attrNameLst>
                                      </p:cBhvr>
                                      <p:to>
                                        <p:strVal val="visible"/>
                                      </p:to>
                                    </p:set>
                                    <p:animEffect transition="in" filter="box(in)">
                                      <p:cBhvr>
                                        <p:cTn id="46" dur="500"/>
                                        <p:tgtEl>
                                          <p:spTgt spid="119819"/>
                                        </p:tgtEl>
                                      </p:cBhvr>
                                    </p:animEffect>
                                  </p:childTnLst>
                                </p:cTn>
                              </p:par>
                            </p:childTnLst>
                          </p:cTn>
                        </p:par>
                        <p:par>
                          <p:cTn id="47" fill="hold" nodeType="afterGroup">
                            <p:stCondLst>
                              <p:cond delay="1000"/>
                            </p:stCondLst>
                            <p:childTnLst>
                              <p:par>
                                <p:cTn id="48" presetID="2" presetClass="entr" presetSubtype="8" fill="hold" nodeType="afterEffect">
                                  <p:stCondLst>
                                    <p:cond delay="0"/>
                                  </p:stCondLst>
                                  <p:childTnLst>
                                    <p:set>
                                      <p:cBhvr>
                                        <p:cTn id="49" dur="1" fill="hold">
                                          <p:stCondLst>
                                            <p:cond delay="0"/>
                                          </p:stCondLst>
                                        </p:cTn>
                                        <p:tgtEl>
                                          <p:spTgt spid="119816"/>
                                        </p:tgtEl>
                                        <p:attrNameLst>
                                          <p:attrName>style.visibility</p:attrName>
                                        </p:attrNameLst>
                                      </p:cBhvr>
                                      <p:to>
                                        <p:strVal val="visible"/>
                                      </p:to>
                                    </p:set>
                                    <p:anim calcmode="lin" valueType="num">
                                      <p:cBhvr additive="base">
                                        <p:cTn id="50" dur="500" fill="hold"/>
                                        <p:tgtEl>
                                          <p:spTgt spid="119816"/>
                                        </p:tgtEl>
                                        <p:attrNameLst>
                                          <p:attrName>ppt_x</p:attrName>
                                        </p:attrNameLst>
                                      </p:cBhvr>
                                      <p:tavLst>
                                        <p:tav tm="0">
                                          <p:val>
                                            <p:strVal val="0-#ppt_w/2"/>
                                          </p:val>
                                        </p:tav>
                                        <p:tav tm="100000">
                                          <p:val>
                                            <p:strVal val="#ppt_x"/>
                                          </p:val>
                                        </p:tav>
                                      </p:tavLst>
                                    </p:anim>
                                    <p:anim calcmode="lin" valueType="num">
                                      <p:cBhvr additive="base">
                                        <p:cTn id="51" dur="500" fill="hold"/>
                                        <p:tgtEl>
                                          <p:spTgt spid="1198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2" grpId="0" autoUpdateAnimBg="0"/>
      <p:bldP spid="119813" grpId="0" autoUpdateAnimBg="0"/>
      <p:bldP spid="119814" grpId="0" animBg="1" autoUpdateAnimBg="0"/>
      <p:bldP spid="119815" grpId="0" animBg="1" autoUpdateAnimBg="0"/>
      <p:bldP spid="119817" grpId="0" animBg="1"/>
      <p:bldP spid="119818" grpId="0" animBg="1"/>
      <p:bldP spid="119820" grpId="0" animBg="1"/>
      <p:bldP spid="11982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247A2C79-86F3-4DA0-A101-F90CDDB7C417}" type="slidenum">
              <a:rPr kumimoji="0" lang="en-US" altLang="zh-CN" sz="1400" smtClean="0"/>
              <a:pPr eaLnBrk="1" hangingPunct="1"/>
              <a:t>66</a:t>
            </a:fld>
            <a:endParaRPr kumimoji="0" lang="en-US" altLang="zh-CN" sz="1400" smtClean="0"/>
          </a:p>
        </p:txBody>
      </p:sp>
      <p:sp>
        <p:nvSpPr>
          <p:cNvPr id="69635" name="Rectangle 2"/>
          <p:cNvSpPr>
            <a:spLocks noGrp="1" noChangeArrowheads="1"/>
          </p:cNvSpPr>
          <p:nvPr>
            <p:ph type="title"/>
          </p:nvPr>
        </p:nvSpPr>
        <p:spPr/>
        <p:txBody>
          <a:bodyPr/>
          <a:lstStyle/>
          <a:p>
            <a:pPr eaLnBrk="1" hangingPunct="1"/>
            <a:r>
              <a:rPr lang="en-US" altLang="zh-CN" smtClean="0">
                <a:latin typeface="Arial Narrow" pitchFamily="34" charset="0"/>
              </a:rPr>
              <a:t>Relationships (cont.)</a:t>
            </a:r>
          </a:p>
        </p:txBody>
      </p:sp>
      <p:sp>
        <p:nvSpPr>
          <p:cNvPr id="120836" name="Rectangle 4"/>
          <p:cNvSpPr>
            <a:spLocks noChangeArrowheads="1"/>
          </p:cNvSpPr>
          <p:nvPr/>
        </p:nvSpPr>
        <p:spPr bwMode="auto">
          <a:xfrm>
            <a:off x="381000" y="1217613"/>
            <a:ext cx="84582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latin typeface="Arial Narrow" pitchFamily="34" charset="0"/>
              </a:rPr>
              <a:t>interface Goods{      </a:t>
            </a:r>
          </a:p>
          <a:p>
            <a:r>
              <a:rPr lang="en-US" altLang="zh-CN" b="1">
                <a:latin typeface="Arial Narrow" pitchFamily="34" charset="0"/>
              </a:rPr>
              <a:t>attribute string name;		attribute float price;</a:t>
            </a:r>
          </a:p>
          <a:p>
            <a:r>
              <a:rPr lang="en-US" altLang="zh-CN" b="1">
                <a:latin typeface="Arial Narrow" pitchFamily="34" charset="0"/>
              </a:rPr>
              <a:t>attribute string type; 		attribute string number;</a:t>
            </a:r>
          </a:p>
          <a:p>
            <a:r>
              <a:rPr lang="en-US" altLang="zh-CN" b="1">
                <a:latin typeface="Arial Narrow" pitchFamily="34" charset="0"/>
              </a:rPr>
              <a:t>relationship Department toDep inverse Department::forSale;</a:t>
            </a:r>
          </a:p>
          <a:p>
            <a:r>
              <a:rPr lang="en-US" altLang="zh-CN" b="1">
                <a:latin typeface="Arial Narrow" pitchFamily="34" charset="0"/>
              </a:rPr>
              <a:t>relationship Set&lt;Manufacturers&gt; madeBy inverse 	Manufacturers::producer;}</a:t>
            </a:r>
          </a:p>
        </p:txBody>
      </p:sp>
      <p:sp>
        <p:nvSpPr>
          <p:cNvPr id="120837" name="Rectangle 5"/>
          <p:cNvSpPr>
            <a:spLocks noChangeArrowheads="1"/>
          </p:cNvSpPr>
          <p:nvPr/>
        </p:nvSpPr>
        <p:spPr bwMode="auto">
          <a:xfrm>
            <a:off x="381000" y="4191000"/>
            <a:ext cx="8458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latin typeface="Arial Narrow" pitchFamily="34" charset="0"/>
              </a:rPr>
              <a:t>interface Manufacturers{      </a:t>
            </a:r>
          </a:p>
          <a:p>
            <a:r>
              <a:rPr lang="en-US" altLang="zh-CN" b="1">
                <a:latin typeface="Arial Narrow" pitchFamily="34" charset="0"/>
              </a:rPr>
              <a:t>attribute string name;</a:t>
            </a:r>
          </a:p>
          <a:p>
            <a:r>
              <a:rPr lang="en-US" altLang="zh-CN" b="1">
                <a:latin typeface="Arial Narrow" pitchFamily="34" charset="0"/>
              </a:rPr>
              <a:t>attribute string address;</a:t>
            </a:r>
          </a:p>
          <a:p>
            <a:r>
              <a:rPr lang="en-US" altLang="zh-CN" b="1">
                <a:latin typeface="Arial Narrow" pitchFamily="34" charset="0"/>
              </a:rPr>
              <a:t>relationship Set&lt;Goods&gt; producer inverse Goods::madeBy;}</a:t>
            </a:r>
          </a:p>
        </p:txBody>
      </p:sp>
      <p:sp>
        <p:nvSpPr>
          <p:cNvPr id="120843" name="Text Box 11"/>
          <p:cNvSpPr txBox="1">
            <a:spLocks noChangeArrowheads="1"/>
          </p:cNvSpPr>
          <p:nvPr/>
        </p:nvSpPr>
        <p:spPr bwMode="auto">
          <a:xfrm>
            <a:off x="323850" y="3657600"/>
            <a:ext cx="87630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i="1">
                <a:latin typeface="Times New Roman" pitchFamily="18" charset="0"/>
                <a:ea typeface="黑体" pitchFamily="2" charset="-122"/>
              </a:rPr>
              <a:t>Goods(</a:t>
            </a:r>
            <a:r>
              <a:rPr lang="en-US" altLang="zh-CN" b="1" i="1" u="sng">
                <a:latin typeface="Times New Roman" pitchFamily="18" charset="0"/>
              </a:rPr>
              <a:t>name</a:t>
            </a:r>
            <a:r>
              <a:rPr lang="en-US" altLang="zh-CN" b="1" i="1">
                <a:latin typeface="Times New Roman" pitchFamily="18" charset="0"/>
              </a:rPr>
              <a:t>, price, type, number, depname, </a:t>
            </a:r>
            <a:r>
              <a:rPr lang="en-US" altLang="zh-CN" b="1" i="1" u="sng">
                <a:latin typeface="Times New Roman" pitchFamily="18" charset="0"/>
              </a:rPr>
              <a:t>Manufacturersname</a:t>
            </a:r>
            <a:r>
              <a:rPr lang="en-US" altLang="zh-CN" b="1" i="1">
                <a:latin typeface="Times New Roman" pitchFamily="18" charset="0"/>
                <a:ea typeface="黑体" pitchFamily="2" charset="-122"/>
              </a:rPr>
              <a:t>)</a:t>
            </a:r>
          </a:p>
        </p:txBody>
      </p:sp>
      <p:sp>
        <p:nvSpPr>
          <p:cNvPr id="69639" name="Text Box 6"/>
          <p:cNvSpPr txBox="1">
            <a:spLocks noChangeArrowheads="1"/>
          </p:cNvSpPr>
          <p:nvPr/>
        </p:nvSpPr>
        <p:spPr bwMode="auto">
          <a:xfrm>
            <a:off x="457200" y="739775"/>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i="1">
                <a:latin typeface="Times New Roman" pitchFamily="18" charset="0"/>
                <a:ea typeface="黑体" pitchFamily="2" charset="-122"/>
              </a:rPr>
              <a:t>Department</a:t>
            </a:r>
            <a:r>
              <a:rPr lang="en-US" altLang="zh-CN" b="1" i="1">
                <a:latin typeface="Times New Roman" pitchFamily="18" charset="0"/>
              </a:rPr>
              <a:t>(</a:t>
            </a:r>
            <a:r>
              <a:rPr lang="en-US" altLang="zh-CN" b="1" i="1" u="sng">
                <a:latin typeface="Times New Roman" pitchFamily="18" charset="0"/>
              </a:rPr>
              <a:t>name</a:t>
            </a:r>
            <a:r>
              <a:rPr lang="en-US" altLang="zh-CN" b="1" i="1">
                <a:latin typeface="Times New Roman" pitchFamily="18" charset="0"/>
              </a:rPr>
              <a:t>, EmployeeID, EmployeeID2, GoodsName)</a:t>
            </a:r>
          </a:p>
        </p:txBody>
      </p:sp>
      <p:sp>
        <p:nvSpPr>
          <p:cNvPr id="69640" name="Line 7"/>
          <p:cNvSpPr>
            <a:spLocks noChangeShapeType="1"/>
          </p:cNvSpPr>
          <p:nvPr/>
        </p:nvSpPr>
        <p:spPr bwMode="auto">
          <a:xfrm>
            <a:off x="3563938" y="765175"/>
            <a:ext cx="503237" cy="503238"/>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0844" name="Line 12"/>
          <p:cNvSpPr>
            <a:spLocks noChangeShapeType="1"/>
          </p:cNvSpPr>
          <p:nvPr/>
        </p:nvSpPr>
        <p:spPr bwMode="auto">
          <a:xfrm>
            <a:off x="7138988" y="735013"/>
            <a:ext cx="457200" cy="53340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0845" name="Text Box 13"/>
          <p:cNvSpPr txBox="1">
            <a:spLocks noChangeArrowheads="1"/>
          </p:cNvSpPr>
          <p:nvPr/>
        </p:nvSpPr>
        <p:spPr bwMode="auto">
          <a:xfrm>
            <a:off x="381000" y="5791200"/>
            <a:ext cx="48387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i="1">
                <a:latin typeface="Times New Roman" pitchFamily="18" charset="0"/>
              </a:rPr>
              <a:t>Manufacturers</a:t>
            </a:r>
            <a:r>
              <a:rPr lang="en-US" altLang="zh-CN" b="1" i="1">
                <a:latin typeface="Times New Roman" pitchFamily="18" charset="0"/>
                <a:ea typeface="黑体" pitchFamily="2" charset="-122"/>
              </a:rPr>
              <a:t>(</a:t>
            </a:r>
            <a:r>
              <a:rPr lang="en-US" altLang="zh-CN" b="1" i="1" u="sng">
                <a:latin typeface="Times New Roman" pitchFamily="18" charset="0"/>
              </a:rPr>
              <a:t>name</a:t>
            </a:r>
            <a:r>
              <a:rPr lang="en-US" altLang="zh-CN" b="1" i="1">
                <a:latin typeface="Times New Roman" pitchFamily="18" charset="0"/>
              </a:rPr>
              <a:t>, address</a:t>
            </a:r>
            <a:r>
              <a:rPr lang="en-US" altLang="zh-CN" b="1" i="1">
                <a:latin typeface="Times New Roman" pitchFamily="18" charset="0"/>
                <a:ea typeface="黑体" pitchFamily="2" charset="-122"/>
              </a:rPr>
              <a:t>)</a:t>
            </a:r>
          </a:p>
        </p:txBody>
      </p:sp>
      <p:pic>
        <p:nvPicPr>
          <p:cNvPr id="120847" name="Picture 1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49" name="Line 17"/>
          <p:cNvSpPr>
            <a:spLocks noChangeShapeType="1"/>
          </p:cNvSpPr>
          <p:nvPr/>
        </p:nvSpPr>
        <p:spPr bwMode="auto">
          <a:xfrm flipV="1">
            <a:off x="1979613" y="2708275"/>
            <a:ext cx="1296987"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0851" name="Line 19"/>
          <p:cNvSpPr>
            <a:spLocks noChangeShapeType="1"/>
          </p:cNvSpPr>
          <p:nvPr/>
        </p:nvSpPr>
        <p:spPr bwMode="auto">
          <a:xfrm>
            <a:off x="2057400" y="3068638"/>
            <a:ext cx="2227263"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0852" name="Line 20"/>
          <p:cNvSpPr>
            <a:spLocks noChangeShapeType="1"/>
          </p:cNvSpPr>
          <p:nvPr/>
        </p:nvSpPr>
        <p:spPr bwMode="auto">
          <a:xfrm>
            <a:off x="2057400" y="5715000"/>
            <a:ext cx="1290638"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20836"/>
                                        </p:tgtEl>
                                        <p:attrNameLst>
                                          <p:attrName>style.visibility</p:attrName>
                                        </p:attrNameLst>
                                      </p:cBhvr>
                                      <p:to>
                                        <p:strVal val="visible"/>
                                      </p:to>
                                    </p:set>
                                    <p:animEffect transition="in" filter="box(in)">
                                      <p:cBhvr>
                                        <p:cTn id="7" dur="500"/>
                                        <p:tgtEl>
                                          <p:spTgt spid="1208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0849"/>
                                        </p:tgtEl>
                                        <p:attrNameLst>
                                          <p:attrName>style.visibility</p:attrName>
                                        </p:attrNameLst>
                                      </p:cBhvr>
                                      <p:to>
                                        <p:strVal val="visible"/>
                                      </p:to>
                                    </p:set>
                                    <p:animEffect transition="in" filter="wipe(left)">
                                      <p:cBhvr>
                                        <p:cTn id="12" dur="500"/>
                                        <p:tgtEl>
                                          <p:spTgt spid="1208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0844"/>
                                        </p:tgtEl>
                                        <p:attrNameLst>
                                          <p:attrName>style.visibility</p:attrName>
                                        </p:attrNameLst>
                                      </p:cBhvr>
                                      <p:to>
                                        <p:strVal val="visible"/>
                                      </p:to>
                                    </p:set>
                                    <p:animEffect transition="in" filter="wipe(up)">
                                      <p:cBhvr>
                                        <p:cTn id="17" dur="500"/>
                                        <p:tgtEl>
                                          <p:spTgt spid="1208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20837"/>
                                        </p:tgtEl>
                                        <p:attrNameLst>
                                          <p:attrName>style.visibility</p:attrName>
                                        </p:attrNameLst>
                                      </p:cBhvr>
                                      <p:to>
                                        <p:strVal val="visible"/>
                                      </p:to>
                                    </p:set>
                                    <p:animEffect transition="in" filter="box(in)">
                                      <p:cBhvr>
                                        <p:cTn id="22" dur="500"/>
                                        <p:tgtEl>
                                          <p:spTgt spid="1208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0851"/>
                                        </p:tgtEl>
                                        <p:attrNameLst>
                                          <p:attrName>style.visibility</p:attrName>
                                        </p:attrNameLst>
                                      </p:cBhvr>
                                      <p:to>
                                        <p:strVal val="visible"/>
                                      </p:to>
                                    </p:set>
                                    <p:animEffect transition="in" filter="wipe(left)">
                                      <p:cBhvr>
                                        <p:cTn id="27" dur="500"/>
                                        <p:tgtEl>
                                          <p:spTgt spid="120851"/>
                                        </p:tgtEl>
                                      </p:cBhvr>
                                    </p:animEffect>
                                  </p:childTnLst>
                                </p:cTn>
                              </p:par>
                            </p:childTnLst>
                          </p:cTn>
                        </p:par>
                        <p:par>
                          <p:cTn id="28" fill="hold" nodeType="afterGroup">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120852"/>
                                        </p:tgtEl>
                                        <p:attrNameLst>
                                          <p:attrName>style.visibility</p:attrName>
                                        </p:attrNameLst>
                                      </p:cBhvr>
                                      <p:to>
                                        <p:strVal val="visible"/>
                                      </p:to>
                                    </p:set>
                                    <p:animEffect transition="in" filter="wipe(left)">
                                      <p:cBhvr>
                                        <p:cTn id="31" dur="500"/>
                                        <p:tgtEl>
                                          <p:spTgt spid="12085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120843"/>
                                        </p:tgtEl>
                                        <p:attrNameLst>
                                          <p:attrName>style.visibility</p:attrName>
                                        </p:attrNameLst>
                                      </p:cBhvr>
                                      <p:to>
                                        <p:strVal val="visible"/>
                                      </p:to>
                                    </p:set>
                                    <p:animEffect transition="in" filter="box(in)">
                                      <p:cBhvr>
                                        <p:cTn id="36" dur="500"/>
                                        <p:tgtEl>
                                          <p:spTgt spid="12084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120845"/>
                                        </p:tgtEl>
                                        <p:attrNameLst>
                                          <p:attrName>style.visibility</p:attrName>
                                        </p:attrNameLst>
                                      </p:cBhvr>
                                      <p:to>
                                        <p:strVal val="visible"/>
                                      </p:to>
                                    </p:set>
                                    <p:animEffect transition="in" filter="box(in)">
                                      <p:cBhvr>
                                        <p:cTn id="41" dur="500"/>
                                        <p:tgtEl>
                                          <p:spTgt spid="120845"/>
                                        </p:tgtEl>
                                      </p:cBhvr>
                                    </p:animEffect>
                                  </p:childTnLst>
                                </p:cTn>
                              </p:par>
                            </p:childTnLst>
                          </p:cTn>
                        </p:par>
                        <p:par>
                          <p:cTn id="42" fill="hold" nodeType="afterGroup">
                            <p:stCondLst>
                              <p:cond delay="500"/>
                            </p:stCondLst>
                            <p:childTnLst>
                              <p:par>
                                <p:cTn id="43" presetID="2" presetClass="entr" presetSubtype="8" fill="hold" nodeType="afterEffect">
                                  <p:stCondLst>
                                    <p:cond delay="0"/>
                                  </p:stCondLst>
                                  <p:childTnLst>
                                    <p:set>
                                      <p:cBhvr>
                                        <p:cTn id="44" dur="1" fill="hold">
                                          <p:stCondLst>
                                            <p:cond delay="0"/>
                                          </p:stCondLst>
                                        </p:cTn>
                                        <p:tgtEl>
                                          <p:spTgt spid="120847"/>
                                        </p:tgtEl>
                                        <p:attrNameLst>
                                          <p:attrName>style.visibility</p:attrName>
                                        </p:attrNameLst>
                                      </p:cBhvr>
                                      <p:to>
                                        <p:strVal val="visible"/>
                                      </p:to>
                                    </p:set>
                                    <p:anim calcmode="lin" valueType="num">
                                      <p:cBhvr additive="base">
                                        <p:cTn id="45" dur="500" fill="hold"/>
                                        <p:tgtEl>
                                          <p:spTgt spid="120847"/>
                                        </p:tgtEl>
                                        <p:attrNameLst>
                                          <p:attrName>ppt_x</p:attrName>
                                        </p:attrNameLst>
                                      </p:cBhvr>
                                      <p:tavLst>
                                        <p:tav tm="0">
                                          <p:val>
                                            <p:strVal val="0-#ppt_w/2"/>
                                          </p:val>
                                        </p:tav>
                                        <p:tav tm="100000">
                                          <p:val>
                                            <p:strVal val="#ppt_x"/>
                                          </p:val>
                                        </p:tav>
                                      </p:tavLst>
                                    </p:anim>
                                    <p:anim calcmode="lin" valueType="num">
                                      <p:cBhvr additive="base">
                                        <p:cTn id="46" dur="500" fill="hold"/>
                                        <p:tgtEl>
                                          <p:spTgt spid="1208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43" grpId="0" animBg="1" autoUpdateAnimBg="0"/>
      <p:bldP spid="120844" grpId="0" animBg="1"/>
      <p:bldP spid="120845" grpId="0" animBg="1" autoUpdateAnimBg="0"/>
      <p:bldP spid="120849" grpId="0" animBg="1"/>
      <p:bldP spid="120851" grpId="0" animBg="1"/>
      <p:bldP spid="12085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D6873FF1-5682-48B1-9C73-426A4E624C93}" type="slidenum">
              <a:rPr kumimoji="0" lang="en-US" altLang="zh-CN" sz="1400" smtClean="0"/>
              <a:pPr eaLnBrk="1" hangingPunct="1"/>
              <a:t>67</a:t>
            </a:fld>
            <a:endParaRPr kumimoji="0" lang="en-US" altLang="zh-CN" sz="1400" smtClean="0"/>
          </a:p>
        </p:txBody>
      </p:sp>
      <p:sp>
        <p:nvSpPr>
          <p:cNvPr id="103426" name="Text Box 2"/>
          <p:cNvSpPr txBox="1">
            <a:spLocks noChangeArrowheads="1"/>
          </p:cNvSpPr>
          <p:nvPr/>
        </p:nvSpPr>
        <p:spPr bwMode="auto">
          <a:xfrm>
            <a:off x="609600" y="685800"/>
            <a:ext cx="8001000"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Arial Narrow" pitchFamily="34" charset="0"/>
              </a:rPr>
              <a:t>interface Movie (key (title,year)){</a:t>
            </a:r>
          </a:p>
          <a:p>
            <a:pPr eaLnBrk="1" hangingPunct="1"/>
            <a:r>
              <a:rPr lang="en-US" altLang="zh-CN" b="1">
                <a:latin typeface="Arial Narrow" pitchFamily="34" charset="0"/>
              </a:rPr>
              <a:t>    attribute string title;</a:t>
            </a:r>
          </a:p>
          <a:p>
            <a:pPr eaLnBrk="1" hangingPunct="1"/>
            <a:r>
              <a:rPr lang="en-US" altLang="zh-CN" b="1">
                <a:latin typeface="Arial Narrow" pitchFamily="34" charset="0"/>
              </a:rPr>
              <a:t>    attribute integer year;</a:t>
            </a:r>
          </a:p>
          <a:p>
            <a:pPr eaLnBrk="1" hangingPunct="1"/>
            <a:r>
              <a:rPr lang="en-US" altLang="zh-CN" b="1">
                <a:latin typeface="Arial Narrow" pitchFamily="34" charset="0"/>
              </a:rPr>
              <a:t>    attribute integer length;</a:t>
            </a:r>
          </a:p>
          <a:p>
            <a:pPr eaLnBrk="1" hangingPunct="1"/>
            <a:r>
              <a:rPr lang="en-US" altLang="zh-CN" b="1">
                <a:latin typeface="Arial Narrow" pitchFamily="34" charset="0"/>
              </a:rPr>
              <a:t>    attribute enum Film {color,blackAndWhite} filmType;</a:t>
            </a:r>
          </a:p>
          <a:p>
            <a:pPr eaLnBrk="1" hangingPunct="1"/>
            <a:r>
              <a:rPr lang="en-US" altLang="zh-CN" b="1">
                <a:solidFill>
                  <a:schemeClr val="hlink"/>
                </a:solidFill>
                <a:latin typeface="Arial Narrow" pitchFamily="34" charset="0"/>
              </a:rPr>
              <a:t>    </a:t>
            </a:r>
            <a:r>
              <a:rPr lang="en-US" altLang="zh-CN" b="1">
                <a:latin typeface="Arial Narrow" pitchFamily="34" charset="0"/>
              </a:rPr>
              <a:t>relationship Set&lt;Star&gt; stars  inverse Star::starredIn;</a:t>
            </a:r>
          </a:p>
          <a:p>
            <a:pPr eaLnBrk="1" hangingPunct="1"/>
            <a:r>
              <a:rPr lang="en-US" altLang="zh-CN" b="1">
                <a:latin typeface="Arial Narrow" pitchFamily="34" charset="0"/>
              </a:rPr>
              <a:t>    relationship Studio ownedBy inverse Studio::owns;}</a:t>
            </a:r>
          </a:p>
          <a:p>
            <a:pPr eaLnBrk="1" hangingPunct="1"/>
            <a:r>
              <a:rPr lang="en-US" altLang="zh-CN" b="1">
                <a:latin typeface="Arial Narrow" pitchFamily="34" charset="0"/>
              </a:rPr>
              <a:t>interface Studio (key name){</a:t>
            </a:r>
          </a:p>
          <a:p>
            <a:pPr eaLnBrk="1" hangingPunct="1"/>
            <a:r>
              <a:rPr lang="en-US" altLang="zh-CN" b="1">
                <a:latin typeface="Arial Narrow" pitchFamily="34" charset="0"/>
              </a:rPr>
              <a:t>    attribute string name;</a:t>
            </a:r>
          </a:p>
          <a:p>
            <a:pPr eaLnBrk="1" hangingPunct="1"/>
            <a:r>
              <a:rPr lang="en-US" altLang="zh-CN" b="1">
                <a:latin typeface="Arial Narrow" pitchFamily="34" charset="0"/>
              </a:rPr>
              <a:t>    attribute string address;</a:t>
            </a:r>
          </a:p>
          <a:p>
            <a:pPr eaLnBrk="1" hangingPunct="1"/>
            <a:r>
              <a:rPr lang="en-US" altLang="zh-CN" b="1">
                <a:latin typeface="Arial Narrow" pitchFamily="34" charset="0"/>
              </a:rPr>
              <a:t>    relationship Set&lt;Movie&gt; owns inverse Movie::ownedBy;}</a:t>
            </a:r>
          </a:p>
          <a:p>
            <a:pPr eaLnBrk="1" hangingPunct="1"/>
            <a:r>
              <a:rPr lang="en-US" altLang="zh-CN" b="1">
                <a:latin typeface="Arial Narrow" pitchFamily="34" charset="0"/>
              </a:rPr>
              <a:t>interface Star (key name){</a:t>
            </a:r>
          </a:p>
          <a:p>
            <a:pPr eaLnBrk="1" hangingPunct="1"/>
            <a:r>
              <a:rPr lang="en-US" altLang="zh-CN" b="1">
                <a:latin typeface="Arial Narrow" pitchFamily="34" charset="0"/>
              </a:rPr>
              <a:t>    attribute string  name;</a:t>
            </a:r>
          </a:p>
          <a:p>
            <a:pPr eaLnBrk="1" hangingPunct="1"/>
            <a:r>
              <a:rPr lang="en-US" altLang="zh-CN" b="1">
                <a:latin typeface="Arial Narrow" pitchFamily="34" charset="0"/>
              </a:rPr>
              <a:t>    attribute Struct Addr {string street,string city} address;</a:t>
            </a:r>
          </a:p>
          <a:p>
            <a:pPr eaLnBrk="1" hangingPunct="1"/>
            <a:r>
              <a:rPr lang="en-US" altLang="zh-CN" b="1">
                <a:latin typeface="Arial Narrow" pitchFamily="34" charset="0"/>
              </a:rPr>
              <a:t>    relationship Set&lt;Movie&gt; starredIn inverse Movie::stars;}</a:t>
            </a:r>
          </a:p>
        </p:txBody>
      </p:sp>
      <p:sp>
        <p:nvSpPr>
          <p:cNvPr id="70660" name="Rectangle 3"/>
          <p:cNvSpPr>
            <a:spLocks noGrp="1" noChangeArrowheads="1"/>
          </p:cNvSpPr>
          <p:nvPr>
            <p:ph type="title" idx="4294967295"/>
          </p:nvPr>
        </p:nvSpPr>
        <p:spPr/>
        <p:txBody>
          <a:bodyPr/>
          <a:lstStyle/>
          <a:p>
            <a:pPr eaLnBrk="1" hangingPunct="1"/>
            <a:r>
              <a:rPr lang="en-US" altLang="zh-CN" smtClean="0">
                <a:latin typeface="Arial Narrow" pitchFamily="34" charset="0"/>
              </a:rPr>
              <a:t>Relationships-example</a:t>
            </a:r>
          </a:p>
        </p:txBody>
      </p:sp>
      <p:pic>
        <p:nvPicPr>
          <p:cNvPr id="103428" name="Picture 4"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9" name="Rectangle 5"/>
          <p:cNvSpPr>
            <a:spLocks noChangeArrowheads="1"/>
          </p:cNvSpPr>
          <p:nvPr/>
        </p:nvSpPr>
        <p:spPr bwMode="auto">
          <a:xfrm>
            <a:off x="5029200" y="762000"/>
            <a:ext cx="3878263"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lang="en-US" altLang="zh-CN" b="1" i="1">
                <a:latin typeface="Times New Roman" pitchFamily="18" charset="0"/>
              </a:rPr>
              <a:t>Movie(title,year,length,filmType,studioName,starName)</a:t>
            </a:r>
          </a:p>
        </p:txBody>
      </p:sp>
      <p:sp>
        <p:nvSpPr>
          <p:cNvPr id="103430" name="Rectangle 6"/>
          <p:cNvSpPr>
            <a:spLocks noChangeArrowheads="1"/>
          </p:cNvSpPr>
          <p:nvPr/>
        </p:nvSpPr>
        <p:spPr bwMode="auto">
          <a:xfrm>
            <a:off x="5410200" y="3276600"/>
            <a:ext cx="2928938"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latin typeface="Times New Roman" pitchFamily="18" charset="0"/>
              </a:rPr>
              <a:t>Studio(name,address)</a:t>
            </a:r>
          </a:p>
        </p:txBody>
      </p:sp>
      <p:sp>
        <p:nvSpPr>
          <p:cNvPr id="103431" name="Rectangle 7"/>
          <p:cNvSpPr>
            <a:spLocks noChangeArrowheads="1"/>
          </p:cNvSpPr>
          <p:nvPr/>
        </p:nvSpPr>
        <p:spPr bwMode="auto">
          <a:xfrm>
            <a:off x="5410200" y="3886200"/>
            <a:ext cx="28829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b="1" i="1">
                <a:latin typeface="Times New Roman" pitchFamily="18" charset="0"/>
              </a:rPr>
              <a:t>Star(name,street,city)</a:t>
            </a:r>
          </a:p>
        </p:txBody>
      </p:sp>
      <p:sp>
        <p:nvSpPr>
          <p:cNvPr id="103432" name="Rectangle 8"/>
          <p:cNvSpPr>
            <a:spLocks noChangeArrowheads="1"/>
          </p:cNvSpPr>
          <p:nvPr/>
        </p:nvSpPr>
        <p:spPr bwMode="auto">
          <a:xfrm>
            <a:off x="4572000" y="4876800"/>
            <a:ext cx="4076700" cy="495300"/>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latin typeface="Times New Roman" pitchFamily="18" charset="0"/>
              </a:rPr>
              <a:t>Star(name,street,city,title,year)</a:t>
            </a:r>
          </a:p>
        </p:txBody>
      </p:sp>
      <p:sp>
        <p:nvSpPr>
          <p:cNvPr id="103433" name="Line 9"/>
          <p:cNvSpPr>
            <a:spLocks noChangeShapeType="1"/>
          </p:cNvSpPr>
          <p:nvPr/>
        </p:nvSpPr>
        <p:spPr bwMode="auto">
          <a:xfrm flipH="1" flipV="1">
            <a:off x="7452320" y="1124744"/>
            <a:ext cx="719138" cy="21590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3426"/>
                                        </p:tgtEl>
                                        <p:attrNameLst>
                                          <p:attrName>style.visibility</p:attrName>
                                        </p:attrNameLst>
                                      </p:cBhvr>
                                      <p:to>
                                        <p:strVal val="visible"/>
                                      </p:to>
                                    </p:set>
                                    <p:animEffect transition="in" filter="dissolve">
                                      <p:cBhvr>
                                        <p:cTn id="7" dur="500"/>
                                        <p:tgtEl>
                                          <p:spTgt spid="1034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3429"/>
                                        </p:tgtEl>
                                        <p:attrNameLst>
                                          <p:attrName>style.visibility</p:attrName>
                                        </p:attrNameLst>
                                      </p:cBhvr>
                                      <p:to>
                                        <p:strVal val="visible"/>
                                      </p:to>
                                    </p:set>
                                    <p:animEffect transition="in" filter="box(in)">
                                      <p:cBhvr>
                                        <p:cTn id="12" dur="500"/>
                                        <p:tgtEl>
                                          <p:spTgt spid="1034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3430"/>
                                        </p:tgtEl>
                                        <p:attrNameLst>
                                          <p:attrName>style.visibility</p:attrName>
                                        </p:attrNameLst>
                                      </p:cBhvr>
                                      <p:to>
                                        <p:strVal val="visible"/>
                                      </p:to>
                                    </p:set>
                                    <p:animEffect transition="in" filter="box(in)">
                                      <p:cBhvr>
                                        <p:cTn id="17" dur="500"/>
                                        <p:tgtEl>
                                          <p:spTgt spid="1034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3431"/>
                                        </p:tgtEl>
                                        <p:attrNameLst>
                                          <p:attrName>style.visibility</p:attrName>
                                        </p:attrNameLst>
                                      </p:cBhvr>
                                      <p:to>
                                        <p:strVal val="visible"/>
                                      </p:to>
                                    </p:set>
                                    <p:animEffect transition="in" filter="box(in)">
                                      <p:cBhvr>
                                        <p:cTn id="22" dur="500"/>
                                        <p:tgtEl>
                                          <p:spTgt spid="10343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03433"/>
                                        </p:tgtEl>
                                        <p:attrNameLst>
                                          <p:attrName>style.visibility</p:attrName>
                                        </p:attrNameLst>
                                      </p:cBhvr>
                                      <p:to>
                                        <p:strVal val="visible"/>
                                      </p:to>
                                    </p:set>
                                    <p:animEffect transition="in" filter="wipe(up)">
                                      <p:cBhvr>
                                        <p:cTn id="27" dur="500"/>
                                        <p:tgtEl>
                                          <p:spTgt spid="10343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03432"/>
                                        </p:tgtEl>
                                        <p:attrNameLst>
                                          <p:attrName>style.visibility</p:attrName>
                                        </p:attrNameLst>
                                      </p:cBhvr>
                                      <p:to>
                                        <p:strVal val="visible"/>
                                      </p:to>
                                    </p:set>
                                    <p:animEffect transition="in" filter="box(in)">
                                      <p:cBhvr>
                                        <p:cTn id="32" dur="500"/>
                                        <p:tgtEl>
                                          <p:spTgt spid="103432"/>
                                        </p:tgtEl>
                                      </p:cBhvr>
                                    </p:animEffect>
                                  </p:childTnLst>
                                </p:cTn>
                              </p:par>
                            </p:childTnLst>
                          </p:cTn>
                        </p:par>
                        <p:par>
                          <p:cTn id="33" fill="hold" nodeType="afterGroup">
                            <p:stCondLst>
                              <p:cond delay="500"/>
                            </p:stCondLst>
                            <p:childTnLst>
                              <p:par>
                                <p:cTn id="34" presetID="1" presetClass="entr" presetSubtype="0" fill="hold" nodeType="afterEffect">
                                  <p:stCondLst>
                                    <p:cond delay="0"/>
                                  </p:stCondLst>
                                  <p:childTnLst>
                                    <p:set>
                                      <p:cBhvr>
                                        <p:cTn id="35" dur="1" fill="hold">
                                          <p:stCondLst>
                                            <p:cond delay="499"/>
                                          </p:stCondLst>
                                        </p:cTn>
                                        <p:tgtEl>
                                          <p:spTgt spid="1034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autoUpdateAnimBg="0"/>
      <p:bldP spid="103429" grpId="0" animBg="1" autoUpdateAnimBg="0"/>
      <p:bldP spid="103430" grpId="0" animBg="1" autoUpdateAnimBg="0"/>
      <p:bldP spid="103431" grpId="0" animBg="1" autoUpdateAnimBg="0"/>
      <p:bldP spid="103432" grpId="0" animBg="1" autoUpdateAnimBg="0"/>
      <p:bldP spid="103433"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0816F80B-23AA-4D50-836C-1884A911328E}" type="slidenum">
              <a:rPr kumimoji="0" lang="en-US" altLang="zh-CN" sz="1400" smtClean="0"/>
              <a:pPr eaLnBrk="1" hangingPunct="1"/>
              <a:t>68</a:t>
            </a:fld>
            <a:endParaRPr kumimoji="0" lang="en-US" altLang="zh-CN" sz="1400" smtClean="0"/>
          </a:p>
        </p:txBody>
      </p:sp>
      <p:graphicFrame>
        <p:nvGraphicFramePr>
          <p:cNvPr id="104478" name="Group 30"/>
          <p:cNvGraphicFramePr>
            <a:graphicFrameLocks noGrp="1"/>
          </p:cNvGraphicFramePr>
          <p:nvPr/>
        </p:nvGraphicFramePr>
        <p:xfrm>
          <a:off x="304800" y="1517650"/>
          <a:ext cx="8534400" cy="3017838"/>
        </p:xfrm>
        <a:graphic>
          <a:graphicData uri="http://schemas.openxmlformats.org/drawingml/2006/table">
            <a:tbl>
              <a:tblPr/>
              <a:tblGrid>
                <a:gridCol w="2106613">
                  <a:extLst>
                    <a:ext uri="{9D8B030D-6E8A-4147-A177-3AD203B41FA5}">
                      <a16:colId xmlns:a16="http://schemas.microsoft.com/office/drawing/2014/main" val="20000"/>
                    </a:ext>
                  </a:extLst>
                </a:gridCol>
                <a:gridCol w="712787">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gridCol w="1905000">
                  <a:extLst>
                    <a:ext uri="{9D8B030D-6E8A-4147-A177-3AD203B41FA5}">
                      <a16:colId xmlns:a16="http://schemas.microsoft.com/office/drawing/2014/main" val="20005"/>
                    </a:ext>
                  </a:extLst>
                </a:gridCol>
              </a:tblGrid>
              <a:tr h="45724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1" u="none" strike="noStrike" cap="none" normalizeH="0" baseline="0" smtClean="0">
                          <a:ln>
                            <a:noFill/>
                          </a:ln>
                          <a:solidFill>
                            <a:schemeClr val="tx1"/>
                          </a:solidFill>
                          <a:effectLst/>
                          <a:latin typeface="Times New Roman" pitchFamily="18" charset="0"/>
                          <a:ea typeface="宋体" pitchFamily="2" charset="-122"/>
                        </a:rPr>
                        <a:t>title</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1" u="none" strike="noStrike" cap="none" normalizeH="0" baseline="0" smtClean="0">
                          <a:ln>
                            <a:noFill/>
                          </a:ln>
                          <a:solidFill>
                            <a:schemeClr val="tx1"/>
                          </a:solidFill>
                          <a:effectLst/>
                          <a:latin typeface="Times New Roman" pitchFamily="18" charset="0"/>
                          <a:ea typeface="宋体" pitchFamily="2" charset="-122"/>
                        </a:rPr>
                        <a:t>year</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1" u="none" strike="noStrike" cap="none" normalizeH="0" baseline="0" smtClean="0">
                          <a:ln>
                            <a:noFill/>
                          </a:ln>
                          <a:solidFill>
                            <a:schemeClr val="tx1"/>
                          </a:solidFill>
                          <a:effectLst/>
                          <a:latin typeface="Times New Roman" pitchFamily="18" charset="0"/>
                          <a:ea typeface="宋体" pitchFamily="2" charset="-122"/>
                        </a:rPr>
                        <a:t>length</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1" u="none" strike="noStrike" cap="none" normalizeH="0" baseline="0" smtClean="0">
                          <a:ln>
                            <a:noFill/>
                          </a:ln>
                          <a:solidFill>
                            <a:schemeClr val="tx1"/>
                          </a:solidFill>
                          <a:effectLst/>
                          <a:latin typeface="Times New Roman" pitchFamily="18" charset="0"/>
                          <a:ea typeface="宋体" pitchFamily="2" charset="-122"/>
                        </a:rPr>
                        <a:t>filmType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1" u="none" strike="noStrike" cap="none" normalizeH="0" baseline="0" smtClean="0">
                          <a:ln>
                            <a:noFill/>
                          </a:ln>
                          <a:solidFill>
                            <a:schemeClr val="tx1"/>
                          </a:solidFill>
                          <a:effectLst/>
                          <a:latin typeface="Times New Roman" pitchFamily="18" charset="0"/>
                          <a:ea typeface="宋体" pitchFamily="2" charset="-122"/>
                        </a:rPr>
                        <a:t>studioName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1" u="none" strike="noStrike" cap="none" normalizeH="0" baseline="0" smtClean="0">
                          <a:ln>
                            <a:noFill/>
                          </a:ln>
                          <a:solidFill>
                            <a:schemeClr val="tx1"/>
                          </a:solidFill>
                          <a:effectLst/>
                          <a:latin typeface="Times New Roman" pitchFamily="18" charset="0"/>
                          <a:ea typeface="宋体" pitchFamily="2" charset="-122"/>
                        </a:rPr>
                        <a:t>starName</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6059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Star Wars</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Star Wars</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Star Wars</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Mighty Ducks</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Wayne’s World</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Wayne’s World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1977</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1977</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1977</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1991</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1992</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1992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124</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124</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124</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104</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95</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95</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color</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color</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color</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color</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color</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color</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Fox</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Fox</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Fox</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Disney</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Paramount</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Paramount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Carrie Fisher</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Mark Hamill</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Harrison Ford</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EmilioEstevez</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Dana Carvey</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Arial Narrow" pitchFamily="34" charset="0"/>
                          <a:ea typeface="宋体" pitchFamily="2" charset="-122"/>
                        </a:rPr>
                        <a:t>Mike Meyers</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1706" name="Rectangle 25"/>
          <p:cNvSpPr>
            <a:spLocks noGrp="1" noChangeArrowheads="1"/>
          </p:cNvSpPr>
          <p:nvPr>
            <p:ph type="title" idx="4294967295"/>
          </p:nvPr>
        </p:nvSpPr>
        <p:spPr/>
        <p:txBody>
          <a:bodyPr/>
          <a:lstStyle/>
          <a:p>
            <a:pPr eaLnBrk="1" hangingPunct="1"/>
            <a:r>
              <a:rPr lang="en-US" altLang="zh-CN" smtClean="0">
                <a:latin typeface="Arial Narrow" pitchFamily="34" charset="0"/>
              </a:rPr>
              <a:t>Relationships</a:t>
            </a:r>
          </a:p>
        </p:txBody>
      </p:sp>
      <p:sp>
        <p:nvSpPr>
          <p:cNvPr id="71707" name="Text Box 26"/>
          <p:cNvSpPr txBox="1">
            <a:spLocks noChangeArrowheads="1"/>
          </p:cNvSpPr>
          <p:nvPr/>
        </p:nvSpPr>
        <p:spPr bwMode="auto">
          <a:xfrm>
            <a:off x="304800" y="908050"/>
            <a:ext cx="85344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Arial Narrow" pitchFamily="34" charset="0"/>
              </a:rPr>
              <a:t>Here is an instance of relation </a:t>
            </a:r>
            <a:r>
              <a:rPr lang="en-US" altLang="zh-CN" b="1" i="1">
                <a:latin typeface="Times New Roman" pitchFamily="18" charset="0"/>
              </a:rPr>
              <a:t>Movie</a:t>
            </a:r>
            <a:r>
              <a:rPr lang="en-US" altLang="zh-CN" b="1">
                <a:latin typeface="Arial Narrow" pitchFamily="34" charset="0"/>
              </a:rPr>
              <a:t>.</a:t>
            </a:r>
          </a:p>
        </p:txBody>
      </p:sp>
      <p:sp>
        <p:nvSpPr>
          <p:cNvPr id="71708" name="AutoShape 27"/>
          <p:cNvSpPr>
            <a:spLocks noChangeArrowheads="1"/>
          </p:cNvSpPr>
          <p:nvPr/>
        </p:nvSpPr>
        <p:spPr bwMode="auto">
          <a:xfrm>
            <a:off x="5148263" y="4641850"/>
            <a:ext cx="3744912" cy="1811338"/>
          </a:xfrm>
          <a:prstGeom prst="cloudCallout">
            <a:avLst>
              <a:gd name="adj1" fmla="val 37412"/>
              <a:gd name="adj2" fmla="val -93648"/>
            </a:avLst>
          </a:prstGeom>
          <a:gradFill rotWithShape="0">
            <a:gsLst>
              <a:gs pos="0">
                <a:schemeClr val="bg1"/>
              </a:gs>
              <a:gs pos="100000">
                <a:schemeClr val="accent1"/>
              </a:gs>
            </a:gsLst>
            <a:path path="rect">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en-US" altLang="zh-CN" b="1">
                <a:latin typeface="Arial Narrow" pitchFamily="34" charset="0"/>
              </a:rPr>
              <a:t>Using key of </a:t>
            </a:r>
            <a:r>
              <a:rPr lang="en-US" altLang="zh-CN" b="1" i="1">
                <a:latin typeface="Times New Roman" pitchFamily="18" charset="0"/>
              </a:rPr>
              <a:t>Star</a:t>
            </a:r>
            <a:r>
              <a:rPr lang="en-US" altLang="zh-CN" b="1">
                <a:latin typeface="Arial Narrow" pitchFamily="34" charset="0"/>
              </a:rPr>
              <a:t> to represent the multivalued relationship </a:t>
            </a:r>
            <a:r>
              <a:rPr lang="en-US" altLang="zh-CN" b="1" i="1">
                <a:latin typeface="Times New Roman" pitchFamily="18" charset="0"/>
              </a:rPr>
              <a:t>stars</a:t>
            </a:r>
          </a:p>
        </p:txBody>
      </p:sp>
      <p:sp>
        <p:nvSpPr>
          <p:cNvPr id="71709" name="AutoShape 28"/>
          <p:cNvSpPr>
            <a:spLocks noChangeArrowheads="1"/>
          </p:cNvSpPr>
          <p:nvPr/>
        </p:nvSpPr>
        <p:spPr bwMode="auto">
          <a:xfrm>
            <a:off x="684213" y="4641850"/>
            <a:ext cx="4392612" cy="1955800"/>
          </a:xfrm>
          <a:prstGeom prst="cloudCallout">
            <a:avLst>
              <a:gd name="adj1" fmla="val 64204"/>
              <a:gd name="adj2" fmla="val -96833"/>
            </a:avLst>
          </a:prstGeom>
          <a:gradFill rotWithShape="0">
            <a:gsLst>
              <a:gs pos="0">
                <a:schemeClr val="bg1"/>
              </a:gs>
              <a:gs pos="100000">
                <a:schemeClr val="accent1"/>
              </a:gs>
            </a:gsLst>
            <a:path path="rect">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lang="en-US" altLang="zh-CN" b="1">
                <a:latin typeface="Arial Narrow" pitchFamily="34" charset="0"/>
              </a:rPr>
              <a:t>Using key of </a:t>
            </a:r>
            <a:r>
              <a:rPr lang="en-US" altLang="zh-CN" b="1" i="1">
                <a:latin typeface="Times New Roman" pitchFamily="18" charset="0"/>
              </a:rPr>
              <a:t>Studio</a:t>
            </a:r>
            <a:r>
              <a:rPr lang="en-US" altLang="zh-CN" b="1">
                <a:latin typeface="Arial Narrow" pitchFamily="34" charset="0"/>
              </a:rPr>
              <a:t> to represent the single-valued relationship </a:t>
            </a:r>
            <a:r>
              <a:rPr lang="en-US" altLang="zh-CN" b="1" i="1">
                <a:latin typeface="Times New Roman" pitchFamily="18" charset="0"/>
              </a:rPr>
              <a:t>ownedBy</a:t>
            </a:r>
          </a:p>
        </p:txBody>
      </p:sp>
      <p:pic>
        <p:nvPicPr>
          <p:cNvPr id="104477" name="Picture 29" descr="arow000">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51813" y="6373813"/>
            <a:ext cx="611187"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nodeType="afterEffect">
                                  <p:stCondLst>
                                    <p:cond delay="0"/>
                                  </p:stCondLst>
                                  <p:childTnLst>
                                    <p:set>
                                      <p:cBhvr>
                                        <p:cTn id="6" dur="1" fill="hold">
                                          <p:stCondLst>
                                            <p:cond delay="0"/>
                                          </p:stCondLst>
                                        </p:cTn>
                                        <p:tgtEl>
                                          <p:spTgt spid="104477"/>
                                        </p:tgtEl>
                                        <p:attrNameLst>
                                          <p:attrName>style.visibility</p:attrName>
                                        </p:attrNameLst>
                                      </p:cBhvr>
                                      <p:to>
                                        <p:strVal val="visible"/>
                                      </p:to>
                                    </p:set>
                                    <p:animEffect transition="in" filter="slide(fromLeft)">
                                      <p:cBhvr>
                                        <p:cTn id="7" dur="500"/>
                                        <p:tgtEl>
                                          <p:spTgt spid="104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83B1FC1C-D37A-4DA1-B705-6D207A063F33}" type="slidenum">
              <a:rPr kumimoji="0" lang="en-US" altLang="zh-CN" sz="1400" smtClean="0"/>
              <a:pPr eaLnBrk="1" hangingPunct="1"/>
              <a:t>69</a:t>
            </a:fld>
            <a:endParaRPr kumimoji="0" lang="en-US" altLang="zh-CN" sz="1400" smtClean="0"/>
          </a:p>
        </p:txBody>
      </p:sp>
      <p:sp>
        <p:nvSpPr>
          <p:cNvPr id="72707" name="Rectangle 2"/>
          <p:cNvSpPr>
            <a:spLocks noGrp="1" noChangeArrowheads="1"/>
          </p:cNvSpPr>
          <p:nvPr>
            <p:ph type="title" idx="4294967295"/>
          </p:nvPr>
        </p:nvSpPr>
        <p:spPr/>
        <p:txBody>
          <a:bodyPr/>
          <a:lstStyle/>
          <a:p>
            <a:pPr eaLnBrk="1" hangingPunct="1"/>
            <a:r>
              <a:rPr lang="en-US" altLang="zh-CN" smtClean="0">
                <a:latin typeface="Arial Narrow" pitchFamily="34" charset="0"/>
              </a:rPr>
              <a:t>Conversion of Subclass</a:t>
            </a:r>
          </a:p>
        </p:txBody>
      </p:sp>
      <p:sp>
        <p:nvSpPr>
          <p:cNvPr id="99331" name="Text Box 3"/>
          <p:cNvSpPr txBox="1">
            <a:spLocks noChangeArrowheads="1"/>
          </p:cNvSpPr>
          <p:nvPr/>
        </p:nvSpPr>
        <p:spPr bwMode="auto">
          <a:xfrm>
            <a:off x="990600" y="1524000"/>
            <a:ext cx="7397750"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Arial Narrow" pitchFamily="34" charset="0"/>
              </a:rPr>
              <a:t>The principle we shall follow when turning ODL subclasses into relation schemas is:</a:t>
            </a:r>
          </a:p>
          <a:p>
            <a:pPr lvl="1" eaLnBrk="1" hangingPunct="1">
              <a:spcBef>
                <a:spcPct val="50000"/>
              </a:spcBef>
              <a:buClr>
                <a:schemeClr val="folHlink"/>
              </a:buClr>
              <a:buFont typeface="Wingdings" pitchFamily="2" charset="2"/>
              <a:buChar char="Ø"/>
            </a:pPr>
            <a:r>
              <a:rPr lang="en-US" altLang="zh-CN" b="1">
                <a:latin typeface="Arial Narrow" pitchFamily="34" charset="0"/>
              </a:rPr>
              <a:t>Every subclass has its </a:t>
            </a:r>
            <a:r>
              <a:rPr lang="en-US" altLang="zh-CN" b="1">
                <a:solidFill>
                  <a:schemeClr val="hlink"/>
                </a:solidFill>
                <a:latin typeface="Arial Narrow" pitchFamily="34" charset="0"/>
              </a:rPr>
              <a:t>own</a:t>
            </a:r>
            <a:r>
              <a:rPr lang="en-US" altLang="zh-CN" b="1">
                <a:latin typeface="Arial Narrow" pitchFamily="34" charset="0"/>
              </a:rPr>
              <a:t> relation.</a:t>
            </a:r>
          </a:p>
          <a:p>
            <a:pPr lvl="1" eaLnBrk="1" hangingPunct="1">
              <a:spcBef>
                <a:spcPct val="50000"/>
              </a:spcBef>
              <a:buClr>
                <a:schemeClr val="folHlink"/>
              </a:buClr>
              <a:buFont typeface="Wingdings" pitchFamily="2" charset="2"/>
              <a:buChar char="Ø"/>
            </a:pPr>
            <a:r>
              <a:rPr lang="en-US" altLang="zh-CN" b="1">
                <a:latin typeface="Arial Narrow" pitchFamily="34" charset="0"/>
              </a:rPr>
              <a:t>In this relation are represented all the properties of that subclass, including all its inherited properties.</a:t>
            </a:r>
          </a:p>
        </p:txBody>
      </p:sp>
      <p:pic>
        <p:nvPicPr>
          <p:cNvPr id="99333"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Effect transition="in" filter="blinds(horizontal)">
                                      <p:cBhvr>
                                        <p:cTn id="7" dur="500"/>
                                        <p:tgtEl>
                                          <p:spTgt spid="9933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9331">
                                            <p:txEl>
                                              <p:pRg st="1" end="1"/>
                                            </p:txEl>
                                          </p:spTgt>
                                        </p:tgtEl>
                                        <p:attrNameLst>
                                          <p:attrName>style.visibility</p:attrName>
                                        </p:attrNameLst>
                                      </p:cBhvr>
                                      <p:to>
                                        <p:strVal val="visible"/>
                                      </p:to>
                                    </p:set>
                                    <p:animEffect transition="in" filter="blinds(horizontal)">
                                      <p:cBhvr>
                                        <p:cTn id="10" dur="500"/>
                                        <p:tgtEl>
                                          <p:spTgt spid="99331">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9331">
                                            <p:txEl>
                                              <p:pRg st="2" end="2"/>
                                            </p:txEl>
                                          </p:spTgt>
                                        </p:tgtEl>
                                        <p:attrNameLst>
                                          <p:attrName>style.visibility</p:attrName>
                                        </p:attrNameLst>
                                      </p:cBhvr>
                                      <p:to>
                                        <p:strVal val="visible"/>
                                      </p:to>
                                    </p:set>
                                    <p:animEffect transition="in" filter="blinds(horizontal)">
                                      <p:cBhvr>
                                        <p:cTn id="13" dur="500"/>
                                        <p:tgtEl>
                                          <p:spTgt spid="99331">
                                            <p:txEl>
                                              <p:pRg st="2" end="2"/>
                                            </p:txEl>
                                          </p:spTgt>
                                        </p:tgtEl>
                                      </p:cBhvr>
                                    </p:animEffect>
                                  </p:childTnLst>
                                </p:cTn>
                              </p:par>
                            </p:childTnLst>
                          </p:cTn>
                        </p:par>
                        <p:par>
                          <p:cTn id="14" fill="hold" nodeType="afterGroup">
                            <p:stCondLst>
                              <p:cond delay="500"/>
                            </p:stCondLst>
                            <p:childTnLst>
                              <p:par>
                                <p:cTn id="15" presetID="1" presetClass="entr" presetSubtype="0" fill="hold" nodeType="afterEffect">
                                  <p:stCondLst>
                                    <p:cond delay="0"/>
                                  </p:stCondLst>
                                  <p:childTnLst>
                                    <p:set>
                                      <p:cBhvr>
                                        <p:cTn id="16" dur="1" fill="hold">
                                          <p:stCondLst>
                                            <p:cond delay="499"/>
                                          </p:stCondLst>
                                        </p:cTn>
                                        <p:tgtEl>
                                          <p:spTgt spid="993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13F78CF0-687D-45A9-B70B-484A51BBC368}" type="slidenum">
              <a:rPr kumimoji="0" lang="en-US" altLang="zh-CN" sz="1400" smtClean="0"/>
              <a:pPr eaLnBrk="1" hangingPunct="1"/>
              <a:t>7</a:t>
            </a:fld>
            <a:endParaRPr kumimoji="0" lang="en-US" altLang="zh-CN" sz="1400" smtClean="0"/>
          </a:p>
        </p:txBody>
      </p:sp>
      <p:sp>
        <p:nvSpPr>
          <p:cNvPr id="9219" name="Rectangle 2"/>
          <p:cNvSpPr>
            <a:spLocks noGrp="1" noChangeArrowheads="1"/>
          </p:cNvSpPr>
          <p:nvPr>
            <p:ph type="title"/>
          </p:nvPr>
        </p:nvSpPr>
        <p:spPr/>
        <p:txBody>
          <a:bodyPr/>
          <a:lstStyle/>
          <a:p>
            <a:pPr eaLnBrk="1" hangingPunct="1"/>
            <a:r>
              <a:rPr lang="en-US" altLang="zh-CN" smtClean="0">
                <a:latin typeface="Arial Narrow" pitchFamily="34" charset="0"/>
              </a:rPr>
              <a:t>ODL</a:t>
            </a:r>
          </a:p>
        </p:txBody>
      </p:sp>
      <p:sp>
        <p:nvSpPr>
          <p:cNvPr id="25604" name="Text Box 4"/>
          <p:cNvSpPr txBox="1">
            <a:spLocks noChangeArrowheads="1"/>
          </p:cNvSpPr>
          <p:nvPr/>
        </p:nvSpPr>
        <p:spPr bwMode="auto">
          <a:xfrm>
            <a:off x="611188" y="692150"/>
            <a:ext cx="8202612"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Arial Narrow" pitchFamily="34" charset="0"/>
              </a:rPr>
              <a:t>A declaration of a class in ODL, in its simplest form, consists of:</a:t>
            </a:r>
          </a:p>
          <a:p>
            <a:pPr eaLnBrk="1" hangingPunct="1">
              <a:spcBef>
                <a:spcPct val="50000"/>
              </a:spcBef>
              <a:buClr>
                <a:schemeClr val="folHlink"/>
              </a:buClr>
              <a:buFont typeface="Wingdings" pitchFamily="2" charset="2"/>
              <a:buChar char="Ø"/>
            </a:pPr>
            <a:r>
              <a:rPr lang="en-US" altLang="zh-CN" b="1">
                <a:latin typeface="Arial Narrow" pitchFamily="34" charset="0"/>
              </a:rPr>
              <a:t>The keyword </a:t>
            </a:r>
            <a:r>
              <a:rPr lang="en-US" altLang="zh-CN" b="1">
                <a:solidFill>
                  <a:schemeClr val="hlink"/>
                </a:solidFill>
                <a:latin typeface="Arial Narrow" pitchFamily="34" charset="0"/>
              </a:rPr>
              <a:t>interface</a:t>
            </a:r>
            <a:r>
              <a:rPr lang="en-US" altLang="zh-CN" b="1">
                <a:latin typeface="Arial Narrow" pitchFamily="34" charset="0"/>
              </a:rPr>
              <a:t>: which means the beginning of declaration.</a:t>
            </a:r>
          </a:p>
          <a:p>
            <a:pPr eaLnBrk="1" hangingPunct="1">
              <a:spcBef>
                <a:spcPct val="50000"/>
              </a:spcBef>
              <a:buClr>
                <a:schemeClr val="folHlink"/>
              </a:buClr>
              <a:buFont typeface="Wingdings" pitchFamily="2" charset="2"/>
              <a:buChar char="Ø"/>
            </a:pPr>
            <a:r>
              <a:rPr lang="en-US" altLang="zh-CN" b="1">
                <a:latin typeface="Arial Narrow" pitchFamily="34" charset="0"/>
              </a:rPr>
              <a:t>The name of the interface (i.e., class): which is a variable that denotes a set of objects with similar properties. </a:t>
            </a:r>
          </a:p>
          <a:p>
            <a:pPr eaLnBrk="1" hangingPunct="1">
              <a:spcBef>
                <a:spcPct val="50000"/>
              </a:spcBef>
              <a:buClr>
                <a:schemeClr val="folHlink"/>
              </a:buClr>
              <a:buFont typeface="Wingdings" pitchFamily="2" charset="2"/>
              <a:buChar char="Ø"/>
            </a:pPr>
            <a:r>
              <a:rPr lang="en-US" altLang="zh-CN" b="1">
                <a:latin typeface="Arial Narrow" pitchFamily="34" charset="0"/>
              </a:rPr>
              <a:t>A bracketed list of </a:t>
            </a:r>
            <a:r>
              <a:rPr lang="en-US" altLang="zh-CN" b="1">
                <a:solidFill>
                  <a:schemeClr val="hlink"/>
                </a:solidFill>
                <a:latin typeface="Arial Narrow" pitchFamily="34" charset="0"/>
              </a:rPr>
              <a:t>properties</a:t>
            </a:r>
            <a:r>
              <a:rPr lang="en-US" altLang="zh-CN" b="1">
                <a:latin typeface="Arial Narrow" pitchFamily="34" charset="0"/>
              </a:rPr>
              <a:t> of the class. These properties are attributes, relationships, and methods.</a:t>
            </a:r>
          </a:p>
          <a:p>
            <a:pPr eaLnBrk="1" hangingPunct="1">
              <a:spcBef>
                <a:spcPct val="50000"/>
              </a:spcBef>
            </a:pPr>
            <a:r>
              <a:rPr lang="en-US" altLang="zh-CN" b="1" i="1">
                <a:latin typeface="Times New Roman" pitchFamily="18" charset="0"/>
              </a:rPr>
              <a:t>               interface  &lt;name&gt; {</a:t>
            </a:r>
          </a:p>
          <a:p>
            <a:pPr eaLnBrk="1" hangingPunct="1">
              <a:spcBef>
                <a:spcPct val="50000"/>
              </a:spcBef>
            </a:pPr>
            <a:r>
              <a:rPr lang="en-US" altLang="zh-CN" b="1" i="1">
                <a:latin typeface="Times New Roman" pitchFamily="18" charset="0"/>
              </a:rPr>
              <a:t>                              &lt;list of properties&gt;;</a:t>
            </a:r>
          </a:p>
          <a:p>
            <a:pPr eaLnBrk="1" hangingPunct="1">
              <a:spcBef>
                <a:spcPct val="50000"/>
              </a:spcBef>
            </a:pPr>
            <a:r>
              <a:rPr lang="en-US" altLang="zh-CN" b="1" i="1">
                <a:latin typeface="Times New Roman" pitchFamily="18" charset="0"/>
              </a:rPr>
              <a:t>                              }</a:t>
            </a:r>
          </a:p>
          <a:p>
            <a:pPr eaLnBrk="1" hangingPunct="1">
              <a:spcBef>
                <a:spcPct val="20000"/>
              </a:spcBef>
              <a:buSzPct val="120000"/>
              <a:buFontTx/>
              <a:buBlip>
                <a:blip r:embed="rId2"/>
              </a:buBlip>
            </a:pPr>
            <a:r>
              <a:rPr lang="en-US" altLang="zh-CN" b="1">
                <a:latin typeface="Arial Narrow" pitchFamily="34" charset="0"/>
              </a:rPr>
              <a:t>The names of the attributes in different classes could be same.</a:t>
            </a:r>
          </a:p>
        </p:txBody>
      </p:sp>
      <p:pic>
        <p:nvPicPr>
          <p:cNvPr id="25607" name="Picture 7" descr="arow003">
            <a:hlinkClick r:id="" action="ppaction://hlinkshowjump?jump=nextslide"/>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4">
                                            <p:txEl>
                                              <p:pRg st="0" end="0"/>
                                            </p:txEl>
                                          </p:spTgt>
                                        </p:tgtEl>
                                        <p:attrNameLst>
                                          <p:attrName>style.visibility</p:attrName>
                                        </p:attrNameLst>
                                      </p:cBhvr>
                                      <p:to>
                                        <p:strVal val="visible"/>
                                      </p:to>
                                    </p:set>
                                    <p:animEffect transition="in" filter="blinds(horizontal)">
                                      <p:cBhvr>
                                        <p:cTn id="7" dur="500"/>
                                        <p:tgtEl>
                                          <p:spTgt spid="2560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604">
                                            <p:txEl>
                                              <p:pRg st="1" end="1"/>
                                            </p:txEl>
                                          </p:spTgt>
                                        </p:tgtEl>
                                        <p:attrNameLst>
                                          <p:attrName>style.visibility</p:attrName>
                                        </p:attrNameLst>
                                      </p:cBhvr>
                                      <p:to>
                                        <p:strVal val="visible"/>
                                      </p:to>
                                    </p:set>
                                    <p:animEffect transition="in" filter="blinds(horizontal)">
                                      <p:cBhvr>
                                        <p:cTn id="12" dur="500"/>
                                        <p:tgtEl>
                                          <p:spTgt spid="2560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604">
                                            <p:txEl>
                                              <p:pRg st="2" end="2"/>
                                            </p:txEl>
                                          </p:spTgt>
                                        </p:tgtEl>
                                        <p:attrNameLst>
                                          <p:attrName>style.visibility</p:attrName>
                                        </p:attrNameLst>
                                      </p:cBhvr>
                                      <p:to>
                                        <p:strVal val="visible"/>
                                      </p:to>
                                    </p:set>
                                    <p:animEffect transition="in" filter="blinds(horizontal)">
                                      <p:cBhvr>
                                        <p:cTn id="17" dur="500"/>
                                        <p:tgtEl>
                                          <p:spTgt spid="2560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604">
                                            <p:txEl>
                                              <p:pRg st="3" end="3"/>
                                            </p:txEl>
                                          </p:spTgt>
                                        </p:tgtEl>
                                        <p:attrNameLst>
                                          <p:attrName>style.visibility</p:attrName>
                                        </p:attrNameLst>
                                      </p:cBhvr>
                                      <p:to>
                                        <p:strVal val="visible"/>
                                      </p:to>
                                    </p:set>
                                    <p:animEffect transition="in" filter="blinds(horizontal)">
                                      <p:cBhvr>
                                        <p:cTn id="22" dur="500"/>
                                        <p:tgtEl>
                                          <p:spTgt spid="2560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604">
                                            <p:txEl>
                                              <p:pRg st="4" end="4"/>
                                            </p:txEl>
                                          </p:spTgt>
                                        </p:tgtEl>
                                        <p:attrNameLst>
                                          <p:attrName>style.visibility</p:attrName>
                                        </p:attrNameLst>
                                      </p:cBhvr>
                                      <p:to>
                                        <p:strVal val="visible"/>
                                      </p:to>
                                    </p:set>
                                    <p:animEffect transition="in" filter="blinds(horizontal)">
                                      <p:cBhvr>
                                        <p:cTn id="27" dur="500"/>
                                        <p:tgtEl>
                                          <p:spTgt spid="2560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5604">
                                            <p:txEl>
                                              <p:pRg st="5" end="5"/>
                                            </p:txEl>
                                          </p:spTgt>
                                        </p:tgtEl>
                                        <p:attrNameLst>
                                          <p:attrName>style.visibility</p:attrName>
                                        </p:attrNameLst>
                                      </p:cBhvr>
                                      <p:to>
                                        <p:strVal val="visible"/>
                                      </p:to>
                                    </p:set>
                                    <p:animEffect transition="in" filter="blinds(horizontal)">
                                      <p:cBhvr>
                                        <p:cTn id="32" dur="500"/>
                                        <p:tgtEl>
                                          <p:spTgt spid="2560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5604">
                                            <p:txEl>
                                              <p:pRg st="6" end="6"/>
                                            </p:txEl>
                                          </p:spTgt>
                                        </p:tgtEl>
                                        <p:attrNameLst>
                                          <p:attrName>style.visibility</p:attrName>
                                        </p:attrNameLst>
                                      </p:cBhvr>
                                      <p:to>
                                        <p:strVal val="visible"/>
                                      </p:to>
                                    </p:set>
                                    <p:animEffect transition="in" filter="blinds(horizontal)">
                                      <p:cBhvr>
                                        <p:cTn id="37" dur="500"/>
                                        <p:tgtEl>
                                          <p:spTgt spid="2560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5604">
                                            <p:txEl>
                                              <p:pRg st="7" end="7"/>
                                            </p:txEl>
                                          </p:spTgt>
                                        </p:tgtEl>
                                        <p:attrNameLst>
                                          <p:attrName>style.visibility</p:attrName>
                                        </p:attrNameLst>
                                      </p:cBhvr>
                                      <p:to>
                                        <p:strVal val="visible"/>
                                      </p:to>
                                    </p:set>
                                    <p:animEffect transition="in" filter="blinds(horizontal)">
                                      <p:cBhvr>
                                        <p:cTn id="42" dur="500"/>
                                        <p:tgtEl>
                                          <p:spTgt spid="25604">
                                            <p:txEl>
                                              <p:pRg st="7" end="7"/>
                                            </p:txEl>
                                          </p:spTgt>
                                        </p:tgtEl>
                                      </p:cBhvr>
                                    </p:animEffect>
                                  </p:childTnLst>
                                </p:cTn>
                              </p:par>
                            </p:childTnLst>
                          </p:cTn>
                        </p:par>
                        <p:par>
                          <p:cTn id="43" fill="hold" nodeType="afterGroup">
                            <p:stCondLst>
                              <p:cond delay="500"/>
                            </p:stCondLst>
                            <p:childTnLst>
                              <p:par>
                                <p:cTn id="44" presetID="1" presetClass="entr" presetSubtype="0" fill="hold" nodeType="afterEffect">
                                  <p:stCondLst>
                                    <p:cond delay="0"/>
                                  </p:stCondLst>
                                  <p:childTnLst>
                                    <p:set>
                                      <p:cBhvr>
                                        <p:cTn id="45" dur="1" fill="hold">
                                          <p:stCondLst>
                                            <p:cond delay="499"/>
                                          </p:stCondLst>
                                        </p:cTn>
                                        <p:tgtEl>
                                          <p:spTgt spid="256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93357594-B60C-4EB6-AED8-27BE238C2CB0}" type="slidenum">
              <a:rPr kumimoji="0" lang="en-US" altLang="zh-CN" sz="1400" smtClean="0"/>
              <a:pPr eaLnBrk="1" hangingPunct="1"/>
              <a:t>70</a:t>
            </a:fld>
            <a:endParaRPr kumimoji="0" lang="en-US" altLang="zh-CN" sz="1400" smtClean="0"/>
          </a:p>
        </p:txBody>
      </p:sp>
      <p:sp>
        <p:nvSpPr>
          <p:cNvPr id="100354" name="Text Box 2"/>
          <p:cNvSpPr txBox="1">
            <a:spLocks noChangeArrowheads="1"/>
          </p:cNvSpPr>
          <p:nvPr/>
        </p:nvSpPr>
        <p:spPr bwMode="auto">
          <a:xfrm>
            <a:off x="685800" y="838200"/>
            <a:ext cx="8207375"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buClr>
                <a:srgbClr val="ECB51A"/>
              </a:buClr>
              <a:buFont typeface="Wingdings" pitchFamily="2" charset="2"/>
              <a:buNone/>
            </a:pPr>
            <a:r>
              <a:rPr lang="en-US" altLang="zh-CN" b="1" dirty="0">
                <a:latin typeface="Arial Narrow" pitchFamily="34" charset="0"/>
              </a:rPr>
              <a:t>Let us consider the hierarchy of four classes. There are following three classes, except the class </a:t>
            </a:r>
            <a:r>
              <a:rPr lang="en-US" altLang="zh-CN" b="1" i="1" dirty="0">
                <a:latin typeface="Times New Roman" pitchFamily="18" charset="0"/>
                <a:ea typeface="楷体_GB2312" pitchFamily="49" charset="-122"/>
              </a:rPr>
              <a:t>Movie</a:t>
            </a:r>
            <a:r>
              <a:rPr lang="en-US" altLang="zh-CN" b="1" dirty="0">
                <a:latin typeface="Arial Narrow" pitchFamily="34" charset="0"/>
              </a:rPr>
              <a:t>:</a:t>
            </a:r>
          </a:p>
          <a:p>
            <a:pPr eaLnBrk="1" hangingPunct="1"/>
            <a:r>
              <a:rPr lang="en-US" altLang="zh-CN" b="1" i="1" dirty="0">
                <a:latin typeface="Times New Roman" pitchFamily="18" charset="0"/>
                <a:ea typeface="楷体_GB2312" pitchFamily="49" charset="-122"/>
              </a:rPr>
              <a:t>interface </a:t>
            </a:r>
            <a:r>
              <a:rPr lang="en-US" altLang="zh-CN" b="1" i="1" dirty="0" err="1">
                <a:latin typeface="Times New Roman" pitchFamily="18" charset="0"/>
                <a:ea typeface="楷体_GB2312" pitchFamily="49" charset="-122"/>
              </a:rPr>
              <a:t>Cartoon:Movie</a:t>
            </a:r>
            <a:r>
              <a:rPr lang="en-US" altLang="zh-CN" b="1" i="1" dirty="0">
                <a:latin typeface="Times New Roman" pitchFamily="18" charset="0"/>
                <a:ea typeface="楷体_GB2312" pitchFamily="49" charset="-122"/>
              </a:rPr>
              <a:t>{relationship Set&lt;Star&gt; voices…;}</a:t>
            </a:r>
          </a:p>
          <a:p>
            <a:pPr eaLnBrk="1" hangingPunct="1">
              <a:buClr>
                <a:schemeClr val="folHlink"/>
              </a:buClr>
              <a:buFont typeface="Wingdings" pitchFamily="2" charset="2"/>
              <a:buNone/>
            </a:pPr>
            <a:r>
              <a:rPr lang="en-US" altLang="zh-CN" b="1" i="1" dirty="0">
                <a:latin typeface="Times New Roman" pitchFamily="18" charset="0"/>
                <a:ea typeface="楷体_GB2312" pitchFamily="49" charset="-122"/>
              </a:rPr>
              <a:t>interface </a:t>
            </a:r>
            <a:r>
              <a:rPr lang="en-US" altLang="zh-CN" b="1" i="1" dirty="0" err="1">
                <a:latin typeface="Times New Roman" pitchFamily="18" charset="0"/>
                <a:ea typeface="楷体_GB2312" pitchFamily="49" charset="-122"/>
              </a:rPr>
              <a:t>Murder:Movie</a:t>
            </a:r>
            <a:r>
              <a:rPr lang="en-US" altLang="zh-CN" b="1" i="1" dirty="0">
                <a:latin typeface="Times New Roman" pitchFamily="18" charset="0"/>
                <a:ea typeface="楷体_GB2312" pitchFamily="49" charset="-122"/>
              </a:rPr>
              <a:t>{attribute string </a:t>
            </a:r>
            <a:r>
              <a:rPr lang="en-US" altLang="zh-CN" b="1" i="1" dirty="0" smtClean="0">
                <a:latin typeface="Times New Roman" pitchFamily="18" charset="0"/>
                <a:ea typeface="楷体_GB2312" pitchFamily="49" charset="-122"/>
              </a:rPr>
              <a:t>weapon</a:t>
            </a:r>
            <a:r>
              <a:rPr lang="en-US" altLang="zh-CN" b="1" i="1" dirty="0">
                <a:latin typeface="Times New Roman" pitchFamily="18" charset="0"/>
                <a:ea typeface="楷体_GB2312" pitchFamily="49" charset="-122"/>
              </a:rPr>
              <a:t>;}</a:t>
            </a:r>
          </a:p>
          <a:p>
            <a:pPr eaLnBrk="1" hangingPunct="1">
              <a:buClr>
                <a:schemeClr val="folHlink"/>
              </a:buClr>
              <a:buFont typeface="Wingdings" pitchFamily="2" charset="2"/>
              <a:buNone/>
            </a:pPr>
            <a:r>
              <a:rPr lang="en-US" altLang="zh-CN" b="1" i="1" dirty="0">
                <a:latin typeface="Times New Roman" pitchFamily="18" charset="0"/>
                <a:ea typeface="楷体_GB2312" pitchFamily="49" charset="-122"/>
              </a:rPr>
              <a:t>interface </a:t>
            </a:r>
            <a:r>
              <a:rPr lang="en-US" altLang="zh-CN" b="1" i="1" dirty="0" err="1">
                <a:latin typeface="Times New Roman" pitchFamily="18" charset="0"/>
                <a:ea typeface="楷体_GB2312" pitchFamily="49" charset="-122"/>
              </a:rPr>
              <a:t>Cartoon-Murder:Cartoon,Murder</a:t>
            </a:r>
            <a:r>
              <a:rPr lang="en-US" altLang="zh-CN" b="1" i="1" dirty="0">
                <a:latin typeface="Times New Roman" pitchFamily="18" charset="0"/>
                <a:ea typeface="楷体_GB2312" pitchFamily="49" charset="-122"/>
              </a:rPr>
              <a:t> {}</a:t>
            </a:r>
          </a:p>
          <a:p>
            <a:pPr eaLnBrk="1" hangingPunct="1">
              <a:spcBef>
                <a:spcPct val="50000"/>
              </a:spcBef>
            </a:pPr>
            <a:r>
              <a:rPr lang="en-US" altLang="zh-CN" b="1" dirty="0">
                <a:latin typeface="Arial Narrow" pitchFamily="34" charset="0"/>
              </a:rPr>
              <a:t>If we convert these four classes to relations, the schemas are shown as following:</a:t>
            </a:r>
          </a:p>
        </p:txBody>
      </p:sp>
      <p:sp>
        <p:nvSpPr>
          <p:cNvPr id="73732" name="Rectangle 3"/>
          <p:cNvSpPr>
            <a:spLocks noGrp="1" noChangeArrowheads="1"/>
          </p:cNvSpPr>
          <p:nvPr>
            <p:ph type="title" idx="4294967295"/>
          </p:nvPr>
        </p:nvSpPr>
        <p:spPr/>
        <p:txBody>
          <a:bodyPr/>
          <a:lstStyle/>
          <a:p>
            <a:pPr eaLnBrk="1" hangingPunct="1"/>
            <a:r>
              <a:rPr lang="en-US" altLang="zh-CN" smtClean="0">
                <a:latin typeface="Arial Narrow" pitchFamily="34" charset="0"/>
              </a:rPr>
              <a:t>Subclass-example</a:t>
            </a:r>
          </a:p>
        </p:txBody>
      </p:sp>
      <p:pic>
        <p:nvPicPr>
          <p:cNvPr id="100359" name="Picture 7"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60" name="Rectangle 8"/>
          <p:cNvSpPr>
            <a:spLocks noChangeArrowheads="1"/>
          </p:cNvSpPr>
          <p:nvPr/>
        </p:nvSpPr>
        <p:spPr bwMode="auto">
          <a:xfrm>
            <a:off x="539750" y="3662363"/>
            <a:ext cx="8424863"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folHlink"/>
              </a:buClr>
              <a:buFont typeface="Wingdings" pitchFamily="2" charset="2"/>
              <a:buNone/>
            </a:pPr>
            <a:r>
              <a:rPr lang="en-US" altLang="zh-CN" b="1" i="1">
                <a:latin typeface="Times New Roman" pitchFamily="18" charset="0"/>
                <a:ea typeface="楷体_GB2312" pitchFamily="49" charset="-122"/>
              </a:rPr>
              <a:t>Movie(title,year,length,filmType,studioName,starName)</a:t>
            </a:r>
          </a:p>
          <a:p>
            <a:pPr>
              <a:buClr>
                <a:schemeClr val="folHlink"/>
              </a:buClr>
              <a:buFont typeface="Wingdings" pitchFamily="2" charset="2"/>
              <a:buNone/>
            </a:pPr>
            <a:r>
              <a:rPr lang="en-US" altLang="zh-CN" b="1" i="1">
                <a:latin typeface="Times New Roman" pitchFamily="18" charset="0"/>
                <a:ea typeface="楷体_GB2312" pitchFamily="49" charset="-122"/>
              </a:rPr>
              <a:t>Cartoon(title,year,length,filmType,studioName,starName, voice)</a:t>
            </a:r>
          </a:p>
          <a:p>
            <a:pPr>
              <a:buClr>
                <a:schemeClr val="folHlink"/>
              </a:buClr>
              <a:buFont typeface="Wingdings" pitchFamily="2" charset="2"/>
              <a:buNone/>
            </a:pPr>
            <a:r>
              <a:rPr lang="en-US" altLang="zh-CN" b="1" i="1">
                <a:latin typeface="Times New Roman" pitchFamily="18" charset="0"/>
                <a:ea typeface="楷体_GB2312" pitchFamily="49" charset="-122"/>
              </a:rPr>
              <a:t>Murder(title,year,length,filmType,studioName,starName, weapon)</a:t>
            </a:r>
          </a:p>
          <a:p>
            <a:pPr>
              <a:buClr>
                <a:schemeClr val="folHlink"/>
              </a:buClr>
              <a:buFont typeface="Wingdings" pitchFamily="2" charset="2"/>
              <a:buNone/>
            </a:pPr>
            <a:r>
              <a:rPr lang="en-US" altLang="zh-CN" b="1" i="1">
                <a:latin typeface="Times New Roman" pitchFamily="18" charset="0"/>
                <a:ea typeface="楷体_GB2312" pitchFamily="49" charset="-122"/>
              </a:rPr>
              <a:t>Cartoon-Murder(title,year,length,filmType,studioName, starName,voice,weapon)</a:t>
            </a:r>
          </a:p>
        </p:txBody>
      </p:sp>
      <p:pic>
        <p:nvPicPr>
          <p:cNvPr id="100361" name="Picture 9" descr="qestion"/>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459788" y="5084763"/>
            <a:ext cx="36512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0354"/>
                                        </p:tgtEl>
                                        <p:attrNameLst>
                                          <p:attrName>style.visibility</p:attrName>
                                        </p:attrNameLst>
                                      </p:cBhvr>
                                      <p:to>
                                        <p:strVal val="visible"/>
                                      </p:to>
                                    </p:set>
                                    <p:animEffect transition="in" filter="dissolve">
                                      <p:cBhvr>
                                        <p:cTn id="7" dur="500"/>
                                        <p:tgtEl>
                                          <p:spTgt spid="1003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0360">
                                            <p:txEl>
                                              <p:pRg st="0" end="0"/>
                                            </p:txEl>
                                          </p:spTgt>
                                        </p:tgtEl>
                                        <p:attrNameLst>
                                          <p:attrName>style.visibility</p:attrName>
                                        </p:attrNameLst>
                                      </p:cBhvr>
                                      <p:to>
                                        <p:strVal val="visible"/>
                                      </p:to>
                                    </p:set>
                                    <p:animEffect transition="in" filter="blinds(horizontal)">
                                      <p:cBhvr>
                                        <p:cTn id="12" dur="500"/>
                                        <p:tgtEl>
                                          <p:spTgt spid="10036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0360">
                                            <p:txEl>
                                              <p:pRg st="1" end="1"/>
                                            </p:txEl>
                                          </p:spTgt>
                                        </p:tgtEl>
                                        <p:attrNameLst>
                                          <p:attrName>style.visibility</p:attrName>
                                        </p:attrNameLst>
                                      </p:cBhvr>
                                      <p:to>
                                        <p:strVal val="visible"/>
                                      </p:to>
                                    </p:set>
                                    <p:animEffect transition="in" filter="blinds(horizontal)">
                                      <p:cBhvr>
                                        <p:cTn id="17" dur="500"/>
                                        <p:tgtEl>
                                          <p:spTgt spid="100360">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0360">
                                            <p:txEl>
                                              <p:pRg st="2" end="2"/>
                                            </p:txEl>
                                          </p:spTgt>
                                        </p:tgtEl>
                                        <p:attrNameLst>
                                          <p:attrName>style.visibility</p:attrName>
                                        </p:attrNameLst>
                                      </p:cBhvr>
                                      <p:to>
                                        <p:strVal val="visible"/>
                                      </p:to>
                                    </p:set>
                                    <p:animEffect transition="in" filter="blinds(horizontal)">
                                      <p:cBhvr>
                                        <p:cTn id="22" dur="500"/>
                                        <p:tgtEl>
                                          <p:spTgt spid="100360">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0360">
                                            <p:txEl>
                                              <p:pRg st="3" end="3"/>
                                            </p:txEl>
                                          </p:spTgt>
                                        </p:tgtEl>
                                        <p:attrNameLst>
                                          <p:attrName>style.visibility</p:attrName>
                                        </p:attrNameLst>
                                      </p:cBhvr>
                                      <p:to>
                                        <p:strVal val="visible"/>
                                      </p:to>
                                    </p:set>
                                    <p:animEffect transition="in" filter="blinds(horizontal)">
                                      <p:cBhvr>
                                        <p:cTn id="27" dur="500"/>
                                        <p:tgtEl>
                                          <p:spTgt spid="100360">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00361"/>
                                        </p:tgtEl>
                                        <p:attrNameLst>
                                          <p:attrName>style.visibility</p:attrName>
                                        </p:attrNameLst>
                                      </p:cBhvr>
                                      <p:to>
                                        <p:strVal val="visible"/>
                                      </p:to>
                                    </p:set>
                                    <p:animEffect transition="in" filter="box(in)">
                                      <p:cBhvr>
                                        <p:cTn id="32" dur="500"/>
                                        <p:tgtEl>
                                          <p:spTgt spid="100361"/>
                                        </p:tgtEl>
                                      </p:cBhvr>
                                    </p:animEffect>
                                  </p:childTnLst>
                                </p:cTn>
                              </p:par>
                            </p:childTnLst>
                          </p:cTn>
                        </p:par>
                        <p:par>
                          <p:cTn id="33" fill="hold" nodeType="afterGroup">
                            <p:stCondLst>
                              <p:cond delay="500"/>
                            </p:stCondLst>
                            <p:childTnLst>
                              <p:par>
                                <p:cTn id="34" presetID="1" presetClass="entr" presetSubtype="0" fill="hold" nodeType="afterEffect">
                                  <p:stCondLst>
                                    <p:cond delay="0"/>
                                  </p:stCondLst>
                                  <p:childTnLst>
                                    <p:set>
                                      <p:cBhvr>
                                        <p:cTn id="35" dur="1" fill="hold">
                                          <p:stCondLst>
                                            <p:cond delay="499"/>
                                          </p:stCondLst>
                                        </p:cTn>
                                        <p:tgtEl>
                                          <p:spTgt spid="1003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4" grpId="0" autoUpdateAnimBg="0"/>
      <p:bldP spid="100360"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9290340D-F7D6-46DB-AC0A-C52C0F2B4B53}" type="slidenum">
              <a:rPr kumimoji="0" lang="en-US" altLang="zh-CN" sz="1400" smtClean="0"/>
              <a:pPr eaLnBrk="1" hangingPunct="1"/>
              <a:t>71</a:t>
            </a:fld>
            <a:endParaRPr kumimoji="0" lang="en-US" altLang="zh-CN" sz="1400" smtClean="0"/>
          </a:p>
        </p:txBody>
      </p:sp>
      <p:sp>
        <p:nvSpPr>
          <p:cNvPr id="74755" name="Rectangle 2"/>
          <p:cNvSpPr>
            <a:spLocks noGrp="1" noChangeArrowheads="1"/>
          </p:cNvSpPr>
          <p:nvPr>
            <p:ph type="title"/>
          </p:nvPr>
        </p:nvSpPr>
        <p:spPr/>
        <p:txBody>
          <a:bodyPr/>
          <a:lstStyle/>
          <a:p>
            <a:pPr eaLnBrk="1" hangingPunct="1"/>
            <a:r>
              <a:rPr lang="en-US" altLang="zh-CN" smtClean="0">
                <a:latin typeface="Arial Narrow" pitchFamily="34" charset="0"/>
              </a:rPr>
              <a:t>Conversion of Subclass</a:t>
            </a:r>
          </a:p>
        </p:txBody>
      </p:sp>
      <p:sp>
        <p:nvSpPr>
          <p:cNvPr id="109572" name="Text Box 4"/>
          <p:cNvSpPr txBox="1">
            <a:spLocks noChangeArrowheads="1"/>
          </p:cNvSpPr>
          <p:nvPr/>
        </p:nvSpPr>
        <p:spPr bwMode="auto">
          <a:xfrm>
            <a:off x="762000" y="762000"/>
            <a:ext cx="8077200" cy="575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30000"/>
              </a:spcBef>
              <a:buClr>
                <a:schemeClr val="folHlink"/>
              </a:buClr>
              <a:buFont typeface="Wingdings" pitchFamily="2" charset="2"/>
              <a:buChar char="§"/>
            </a:pPr>
            <a:r>
              <a:rPr lang="en-US" altLang="zh-CN" b="1">
                <a:latin typeface="Arial Narrow" pitchFamily="34" charset="0"/>
              </a:rPr>
              <a:t>The translation forces us to search several relations should we want to find an object.</a:t>
            </a:r>
          </a:p>
          <a:p>
            <a:pPr eaLnBrk="1" hangingPunct="1">
              <a:spcBef>
                <a:spcPct val="30000"/>
              </a:spcBef>
              <a:buClr>
                <a:schemeClr val="folHlink"/>
              </a:buClr>
              <a:buFont typeface="Wingdings" pitchFamily="2" charset="2"/>
              <a:buChar char="§"/>
            </a:pPr>
            <a:r>
              <a:rPr lang="en-US" altLang="zh-CN" b="1">
                <a:latin typeface="Arial Narrow" pitchFamily="34" charset="0"/>
              </a:rPr>
              <a:t>The way to solve this problem:</a:t>
            </a:r>
          </a:p>
          <a:p>
            <a:pPr eaLnBrk="1" hangingPunct="1">
              <a:spcBef>
                <a:spcPct val="30000"/>
              </a:spcBef>
              <a:buClr>
                <a:schemeClr val="folHlink"/>
              </a:buClr>
              <a:buFont typeface="Wingdings" pitchFamily="2" charset="2"/>
              <a:buNone/>
            </a:pPr>
            <a:r>
              <a:rPr lang="en-US" altLang="zh-CN" b="1">
                <a:latin typeface="Arial Narrow" pitchFamily="34" charset="0"/>
              </a:rPr>
              <a:t>Use a special null value, denoted </a:t>
            </a:r>
            <a:r>
              <a:rPr lang="en-US" altLang="zh-CN" b="1">
                <a:solidFill>
                  <a:schemeClr val="hlink"/>
                </a:solidFill>
                <a:latin typeface="Arial Narrow" pitchFamily="34" charset="0"/>
              </a:rPr>
              <a:t>NULL</a:t>
            </a:r>
            <a:r>
              <a:rPr lang="en-US" altLang="zh-CN" b="1">
                <a:latin typeface="Arial Narrow" pitchFamily="34" charset="0"/>
              </a:rPr>
              <a:t>. </a:t>
            </a:r>
          </a:p>
          <a:p>
            <a:pPr eaLnBrk="1" hangingPunct="1">
              <a:spcBef>
                <a:spcPct val="30000"/>
              </a:spcBef>
              <a:buClr>
                <a:schemeClr val="folHlink"/>
              </a:buClr>
              <a:buFont typeface="Wingdings" pitchFamily="2" charset="2"/>
              <a:buNone/>
            </a:pPr>
            <a:r>
              <a:rPr lang="en-US" altLang="zh-CN" b="1">
                <a:latin typeface="Arial Narrow" pitchFamily="34" charset="0"/>
              </a:rPr>
              <a:t>When NULL appears in the component of a tuple for some attribute, it means informally that there is no appropriate value for that attribute of that tuple.</a:t>
            </a:r>
          </a:p>
          <a:p>
            <a:pPr eaLnBrk="1" hangingPunct="1">
              <a:spcBef>
                <a:spcPct val="30000"/>
              </a:spcBef>
              <a:buClr>
                <a:schemeClr val="folHlink"/>
              </a:buClr>
              <a:buFont typeface="Wingdings" pitchFamily="2" charset="2"/>
              <a:buNone/>
            </a:pPr>
            <a:r>
              <a:rPr lang="en-US" altLang="zh-CN" b="1">
                <a:latin typeface="Arial Narrow" pitchFamily="34" charset="0"/>
              </a:rPr>
              <a:t>If we are allowed to use NULL as a value in tuples, we can handle a hierarchy of classes with a single relation. This relation has attributes for </a:t>
            </a:r>
            <a:r>
              <a:rPr lang="en-US" altLang="zh-CN" b="1">
                <a:solidFill>
                  <a:schemeClr val="hlink"/>
                </a:solidFill>
                <a:latin typeface="Arial Narrow" pitchFamily="34" charset="0"/>
              </a:rPr>
              <a:t>all</a:t>
            </a:r>
            <a:r>
              <a:rPr lang="en-US" altLang="zh-CN" b="1">
                <a:latin typeface="Arial Narrow" pitchFamily="34" charset="0"/>
              </a:rPr>
              <a:t> the properties possessed by objects in any of the subclass and superclass.</a:t>
            </a:r>
          </a:p>
          <a:p>
            <a:pPr eaLnBrk="1" hangingPunct="1">
              <a:spcBef>
                <a:spcPct val="30000"/>
              </a:spcBef>
            </a:pPr>
            <a:r>
              <a:rPr lang="en-US" altLang="zh-CN" b="1">
                <a:latin typeface="Arial Narrow" pitchFamily="34" charset="0"/>
              </a:rPr>
              <a:t>An object is then represented by a </a:t>
            </a:r>
            <a:r>
              <a:rPr lang="en-US" altLang="zh-CN" b="1">
                <a:solidFill>
                  <a:schemeClr val="hlink"/>
                </a:solidFill>
                <a:latin typeface="Arial Narrow" pitchFamily="34" charset="0"/>
              </a:rPr>
              <a:t>single</a:t>
            </a:r>
            <a:r>
              <a:rPr lang="en-US" altLang="zh-CN" b="1">
                <a:latin typeface="Arial Narrow" pitchFamily="34" charset="0"/>
              </a:rPr>
              <a:t> tuple. This tuple has NULL in each attribute corresponding to a property that does not belong to the object’s class.</a:t>
            </a:r>
          </a:p>
        </p:txBody>
      </p:sp>
      <p:pic>
        <p:nvPicPr>
          <p:cNvPr id="109573"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9572">
                                            <p:txEl>
                                              <p:pRg st="0" end="0"/>
                                            </p:txEl>
                                          </p:spTgt>
                                        </p:tgtEl>
                                        <p:attrNameLst>
                                          <p:attrName>style.visibility</p:attrName>
                                        </p:attrNameLst>
                                      </p:cBhvr>
                                      <p:to>
                                        <p:strVal val="visible"/>
                                      </p:to>
                                    </p:set>
                                    <p:animEffect transition="in" filter="dissolve">
                                      <p:cBhvr>
                                        <p:cTn id="7" dur="500"/>
                                        <p:tgtEl>
                                          <p:spTgt spid="10957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9572">
                                            <p:txEl>
                                              <p:pRg st="1" end="1"/>
                                            </p:txEl>
                                          </p:spTgt>
                                        </p:tgtEl>
                                        <p:attrNameLst>
                                          <p:attrName>style.visibility</p:attrName>
                                        </p:attrNameLst>
                                      </p:cBhvr>
                                      <p:to>
                                        <p:strVal val="visible"/>
                                      </p:to>
                                    </p:set>
                                    <p:animEffect transition="in" filter="dissolve">
                                      <p:cBhvr>
                                        <p:cTn id="12" dur="500"/>
                                        <p:tgtEl>
                                          <p:spTgt spid="10957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9572">
                                            <p:txEl>
                                              <p:pRg st="2" end="2"/>
                                            </p:txEl>
                                          </p:spTgt>
                                        </p:tgtEl>
                                        <p:attrNameLst>
                                          <p:attrName>style.visibility</p:attrName>
                                        </p:attrNameLst>
                                      </p:cBhvr>
                                      <p:to>
                                        <p:strVal val="visible"/>
                                      </p:to>
                                    </p:set>
                                    <p:animEffect transition="in" filter="dissolve">
                                      <p:cBhvr>
                                        <p:cTn id="17" dur="500"/>
                                        <p:tgtEl>
                                          <p:spTgt spid="10957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9572">
                                            <p:txEl>
                                              <p:pRg st="3" end="3"/>
                                            </p:txEl>
                                          </p:spTgt>
                                        </p:tgtEl>
                                        <p:attrNameLst>
                                          <p:attrName>style.visibility</p:attrName>
                                        </p:attrNameLst>
                                      </p:cBhvr>
                                      <p:to>
                                        <p:strVal val="visible"/>
                                      </p:to>
                                    </p:set>
                                    <p:animEffect transition="in" filter="dissolve">
                                      <p:cBhvr>
                                        <p:cTn id="22" dur="500"/>
                                        <p:tgtEl>
                                          <p:spTgt spid="10957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9572">
                                            <p:txEl>
                                              <p:pRg st="4" end="4"/>
                                            </p:txEl>
                                          </p:spTgt>
                                        </p:tgtEl>
                                        <p:attrNameLst>
                                          <p:attrName>style.visibility</p:attrName>
                                        </p:attrNameLst>
                                      </p:cBhvr>
                                      <p:to>
                                        <p:strVal val="visible"/>
                                      </p:to>
                                    </p:set>
                                    <p:animEffect transition="in" filter="dissolve">
                                      <p:cBhvr>
                                        <p:cTn id="27" dur="500"/>
                                        <p:tgtEl>
                                          <p:spTgt spid="10957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09572">
                                            <p:txEl>
                                              <p:pRg st="5" end="5"/>
                                            </p:txEl>
                                          </p:spTgt>
                                        </p:tgtEl>
                                        <p:attrNameLst>
                                          <p:attrName>style.visibility</p:attrName>
                                        </p:attrNameLst>
                                      </p:cBhvr>
                                      <p:to>
                                        <p:strVal val="visible"/>
                                      </p:to>
                                    </p:set>
                                    <p:animEffect transition="in" filter="dissolve">
                                      <p:cBhvr>
                                        <p:cTn id="32" dur="500"/>
                                        <p:tgtEl>
                                          <p:spTgt spid="109572">
                                            <p:txEl>
                                              <p:pRg st="5" end="5"/>
                                            </p:txEl>
                                          </p:spTgt>
                                        </p:tgtEl>
                                      </p:cBhvr>
                                    </p:animEffect>
                                  </p:childTnLst>
                                </p:cTn>
                              </p:par>
                            </p:childTnLst>
                          </p:cTn>
                        </p:par>
                        <p:par>
                          <p:cTn id="33" fill="hold" nodeType="afterGroup">
                            <p:stCondLst>
                              <p:cond delay="500"/>
                            </p:stCondLst>
                            <p:childTnLst>
                              <p:par>
                                <p:cTn id="34" presetID="1" presetClass="entr" presetSubtype="0" fill="hold" nodeType="afterEffect">
                                  <p:stCondLst>
                                    <p:cond delay="0"/>
                                  </p:stCondLst>
                                  <p:childTnLst>
                                    <p:set>
                                      <p:cBhvr>
                                        <p:cTn id="35" dur="1" fill="hold">
                                          <p:stCondLst>
                                            <p:cond delay="499"/>
                                          </p:stCondLst>
                                        </p:cTn>
                                        <p:tgtEl>
                                          <p:spTgt spid="1095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77558E04-EF42-4745-B5A9-D651C13B951E}" type="slidenum">
              <a:rPr kumimoji="0" lang="en-US" altLang="zh-CN" sz="1400" smtClean="0"/>
              <a:pPr eaLnBrk="1" hangingPunct="1"/>
              <a:t>72</a:t>
            </a:fld>
            <a:endParaRPr kumimoji="0" lang="en-US" altLang="zh-CN" sz="1400" smtClean="0"/>
          </a:p>
        </p:txBody>
      </p:sp>
      <p:sp>
        <p:nvSpPr>
          <p:cNvPr id="75779" name="Rectangle 2"/>
          <p:cNvSpPr>
            <a:spLocks noGrp="1" noChangeArrowheads="1"/>
          </p:cNvSpPr>
          <p:nvPr>
            <p:ph type="title" idx="4294967295"/>
          </p:nvPr>
        </p:nvSpPr>
        <p:spPr/>
        <p:txBody>
          <a:bodyPr/>
          <a:lstStyle/>
          <a:p>
            <a:pPr eaLnBrk="1" hangingPunct="1"/>
            <a:r>
              <a:rPr lang="en-US" altLang="zh-CN" smtClean="0">
                <a:latin typeface="Arial Narrow" pitchFamily="34" charset="0"/>
              </a:rPr>
              <a:t>Subclass-example</a:t>
            </a:r>
          </a:p>
        </p:txBody>
      </p:sp>
      <p:sp>
        <p:nvSpPr>
          <p:cNvPr id="110595" name="Text Box 3"/>
          <p:cNvSpPr txBox="1">
            <a:spLocks noChangeArrowheads="1"/>
          </p:cNvSpPr>
          <p:nvPr/>
        </p:nvSpPr>
        <p:spPr bwMode="auto">
          <a:xfrm>
            <a:off x="685800" y="762000"/>
            <a:ext cx="8278813" cy="292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Arial Narrow" pitchFamily="34" charset="0"/>
              </a:rPr>
              <a:t>The following relation schema is obtained directly from ODL</a:t>
            </a:r>
          </a:p>
          <a:p>
            <a:pPr eaLnBrk="1" hangingPunct="1"/>
            <a:r>
              <a:rPr lang="en-US" altLang="zh-CN" b="1" i="1">
                <a:latin typeface="Times New Roman" pitchFamily="18" charset="0"/>
              </a:rPr>
              <a:t>Movie(title,year,length,filmType,studioName,starName)</a:t>
            </a:r>
          </a:p>
          <a:p>
            <a:pPr eaLnBrk="1" hangingPunct="1"/>
            <a:r>
              <a:rPr lang="en-US" altLang="zh-CN" b="1" i="1">
                <a:latin typeface="Times New Roman" pitchFamily="18" charset="0"/>
              </a:rPr>
              <a:t>Cartoon(title,year,length,filmType,studioName,starName,</a:t>
            </a:r>
          </a:p>
          <a:p>
            <a:pPr eaLnBrk="1" hangingPunct="1"/>
            <a:r>
              <a:rPr lang="en-US" altLang="zh-CN" b="1" i="1">
                <a:latin typeface="Times New Roman" pitchFamily="18" charset="0"/>
              </a:rPr>
              <a:t>                voice)</a:t>
            </a:r>
          </a:p>
          <a:p>
            <a:pPr eaLnBrk="1" hangingPunct="1"/>
            <a:r>
              <a:rPr lang="en-US" altLang="zh-CN" b="1" i="1">
                <a:latin typeface="Times New Roman" pitchFamily="18" charset="0"/>
              </a:rPr>
              <a:t>Murder(title,year,length,filmType,studioName,</a:t>
            </a:r>
          </a:p>
          <a:p>
            <a:pPr eaLnBrk="1" hangingPunct="1"/>
            <a:r>
              <a:rPr lang="en-US" altLang="zh-CN" b="1" i="1">
                <a:latin typeface="Times New Roman" pitchFamily="18" charset="0"/>
              </a:rPr>
              <a:t>                starName,weapon)</a:t>
            </a:r>
          </a:p>
          <a:p>
            <a:pPr eaLnBrk="1" hangingPunct="1"/>
            <a:r>
              <a:rPr lang="en-US" altLang="zh-CN" b="1" i="1">
                <a:latin typeface="Times New Roman" pitchFamily="18" charset="0"/>
              </a:rPr>
              <a:t>Cartoon-Murder(title,year,length,filmType,studioName, starName,voice,weapon)</a:t>
            </a:r>
          </a:p>
        </p:txBody>
      </p:sp>
      <p:sp>
        <p:nvSpPr>
          <p:cNvPr id="110598" name="Text Box 6"/>
          <p:cNvSpPr txBox="1">
            <a:spLocks noChangeArrowheads="1"/>
          </p:cNvSpPr>
          <p:nvPr/>
        </p:nvSpPr>
        <p:spPr bwMode="auto">
          <a:xfrm>
            <a:off x="609600" y="3875088"/>
            <a:ext cx="8355013"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30000"/>
              </a:spcBef>
            </a:pPr>
            <a:r>
              <a:rPr lang="en-US" altLang="zh-CN" b="1">
                <a:latin typeface="Arial Narrow" pitchFamily="34" charset="0"/>
              </a:rPr>
              <a:t>Using </a:t>
            </a:r>
            <a:r>
              <a:rPr lang="en-US" altLang="zh-CN" b="1">
                <a:solidFill>
                  <a:schemeClr val="hlink"/>
                </a:solidFill>
                <a:latin typeface="Arial Narrow" pitchFamily="34" charset="0"/>
              </a:rPr>
              <a:t>NULL</a:t>
            </a:r>
            <a:r>
              <a:rPr lang="en-US" altLang="zh-CN" b="1">
                <a:latin typeface="Arial Narrow" pitchFamily="34" charset="0"/>
              </a:rPr>
              <a:t> to combine relations, a single relation is obtained whose schema is:</a:t>
            </a:r>
          </a:p>
          <a:p>
            <a:pPr eaLnBrk="1" hangingPunct="1">
              <a:spcBef>
                <a:spcPct val="30000"/>
              </a:spcBef>
            </a:pPr>
            <a:r>
              <a:rPr lang="en-US" altLang="zh-CN" b="1" i="1">
                <a:latin typeface="Times New Roman" pitchFamily="18" charset="0"/>
              </a:rPr>
              <a:t>Movie(title, year, length, filmType, studioName, starName, voice, weapon)</a:t>
            </a:r>
            <a:r>
              <a:rPr lang="en-US" altLang="zh-CN" b="1">
                <a:latin typeface="Arial Narrow" pitchFamily="34" charset="0"/>
              </a:rPr>
              <a:t> </a:t>
            </a:r>
          </a:p>
          <a:p>
            <a:pPr eaLnBrk="1" hangingPunct="1">
              <a:spcBef>
                <a:spcPct val="30000"/>
              </a:spcBef>
            </a:pPr>
            <a:r>
              <a:rPr lang="en-US" altLang="zh-CN" b="1">
                <a:latin typeface="Arial Narrow" pitchFamily="34" charset="0"/>
              </a:rPr>
              <a:t>This approach allows us to find in one relation tuples from all classes in the hierarchy, it also allows us to find all the information about an object in one relation.</a:t>
            </a:r>
          </a:p>
        </p:txBody>
      </p:sp>
      <p:pic>
        <p:nvPicPr>
          <p:cNvPr id="110597" name="Picture 5" descr="arow000">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51813" y="6381750"/>
            <a:ext cx="61118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0595"/>
                                        </p:tgtEl>
                                        <p:attrNameLst>
                                          <p:attrName>style.visibility</p:attrName>
                                        </p:attrNameLst>
                                      </p:cBhvr>
                                      <p:to>
                                        <p:strVal val="visible"/>
                                      </p:to>
                                    </p:set>
                                    <p:animEffect transition="in" filter="blinds(horizontal)">
                                      <p:cBhvr>
                                        <p:cTn id="7" dur="500"/>
                                        <p:tgtEl>
                                          <p:spTgt spid="1105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10598">
                                            <p:txEl>
                                              <p:pRg st="0" end="0"/>
                                            </p:txEl>
                                          </p:spTgt>
                                        </p:tgtEl>
                                        <p:attrNameLst>
                                          <p:attrName>style.visibility</p:attrName>
                                        </p:attrNameLst>
                                      </p:cBhvr>
                                      <p:to>
                                        <p:strVal val="visible"/>
                                      </p:to>
                                    </p:set>
                                    <p:anim calcmode="lin" valueType="num">
                                      <p:cBhvr additive="base">
                                        <p:cTn id="12" dur="500" fill="hold"/>
                                        <p:tgtEl>
                                          <p:spTgt spid="110598">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1059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10598">
                                            <p:txEl>
                                              <p:pRg st="1" end="1"/>
                                            </p:txEl>
                                          </p:spTgt>
                                        </p:tgtEl>
                                        <p:attrNameLst>
                                          <p:attrName>style.visibility</p:attrName>
                                        </p:attrNameLst>
                                      </p:cBhvr>
                                      <p:to>
                                        <p:strVal val="visible"/>
                                      </p:to>
                                    </p:set>
                                    <p:anim calcmode="lin" valueType="num">
                                      <p:cBhvr additive="base">
                                        <p:cTn id="18" dur="500" fill="hold"/>
                                        <p:tgtEl>
                                          <p:spTgt spid="110598">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1059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10598">
                                            <p:txEl>
                                              <p:pRg st="2" end="2"/>
                                            </p:txEl>
                                          </p:spTgt>
                                        </p:tgtEl>
                                        <p:attrNameLst>
                                          <p:attrName>style.visibility</p:attrName>
                                        </p:attrNameLst>
                                      </p:cBhvr>
                                      <p:to>
                                        <p:strVal val="visible"/>
                                      </p:to>
                                    </p:set>
                                    <p:anim calcmode="lin" valueType="num">
                                      <p:cBhvr additive="base">
                                        <p:cTn id="24" dur="500" fill="hold"/>
                                        <p:tgtEl>
                                          <p:spTgt spid="110598">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10598">
                                            <p:txEl>
                                              <p:pRg st="2" end="2"/>
                                            </p:txEl>
                                          </p:spTgt>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500"/>
                            </p:stCondLst>
                            <p:childTnLst>
                              <p:par>
                                <p:cTn id="27" presetID="12" presetClass="entr" presetSubtype="8" fill="hold" nodeType="afterEffect">
                                  <p:stCondLst>
                                    <p:cond delay="0"/>
                                  </p:stCondLst>
                                  <p:childTnLst>
                                    <p:set>
                                      <p:cBhvr>
                                        <p:cTn id="28" dur="1" fill="hold">
                                          <p:stCondLst>
                                            <p:cond delay="0"/>
                                          </p:stCondLst>
                                        </p:cTn>
                                        <p:tgtEl>
                                          <p:spTgt spid="110597"/>
                                        </p:tgtEl>
                                        <p:attrNameLst>
                                          <p:attrName>style.visibility</p:attrName>
                                        </p:attrNameLst>
                                      </p:cBhvr>
                                      <p:to>
                                        <p:strVal val="visible"/>
                                      </p:to>
                                    </p:set>
                                    <p:animEffect transition="in" filter="slide(fromLeft)">
                                      <p:cBhvr>
                                        <p:cTn id="29" dur="500"/>
                                        <p:tgtEl>
                                          <p:spTgt spid="110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autoUpdateAnimBg="0"/>
      <p:bldP spid="110598" grpId="0" build="p"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233AEE93-6E14-43E0-9D17-9AFCD64F6BE0}" type="slidenum">
              <a:rPr kumimoji="0" lang="en-US" altLang="zh-CN" sz="1400" smtClean="0"/>
              <a:pPr eaLnBrk="1" hangingPunct="1"/>
              <a:t>73</a:t>
            </a:fld>
            <a:endParaRPr kumimoji="0" lang="en-US" altLang="zh-CN" sz="1400" smtClean="0"/>
          </a:p>
        </p:txBody>
      </p:sp>
      <p:sp>
        <p:nvSpPr>
          <p:cNvPr id="76803" name="Rectangle 2"/>
          <p:cNvSpPr>
            <a:spLocks noGrp="1" noChangeArrowheads="1"/>
          </p:cNvSpPr>
          <p:nvPr>
            <p:ph type="title" idx="4294967295"/>
          </p:nvPr>
        </p:nvSpPr>
        <p:spPr>
          <a:xfrm>
            <a:off x="539750" y="76200"/>
            <a:ext cx="8532813" cy="685800"/>
          </a:xfrm>
        </p:spPr>
        <p:txBody>
          <a:bodyPr/>
          <a:lstStyle/>
          <a:p>
            <a:pPr eaLnBrk="1" hangingPunct="1"/>
            <a:r>
              <a:rPr lang="en-US" altLang="zh-CN" sz="4000" smtClean="0">
                <a:latin typeface="Arial Narrow" pitchFamily="34" charset="0"/>
              </a:rPr>
              <a:t>Keys for Relations Derived from ODL</a:t>
            </a:r>
          </a:p>
        </p:txBody>
      </p:sp>
      <p:sp>
        <p:nvSpPr>
          <p:cNvPr id="101379" name="Text Box 3"/>
          <p:cNvSpPr txBox="1">
            <a:spLocks noChangeArrowheads="1"/>
          </p:cNvSpPr>
          <p:nvPr/>
        </p:nvSpPr>
        <p:spPr bwMode="auto">
          <a:xfrm>
            <a:off x="611188" y="692150"/>
            <a:ext cx="8278812" cy="591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30000"/>
              </a:spcBef>
              <a:buClr>
                <a:srgbClr val="ECB51A"/>
              </a:buClr>
              <a:buFont typeface="Wingdings" pitchFamily="2" charset="2"/>
              <a:buNone/>
            </a:pPr>
            <a:r>
              <a:rPr lang="en-US" altLang="zh-CN" b="1">
                <a:latin typeface="Arial Narrow" pitchFamily="34" charset="0"/>
              </a:rPr>
              <a:t>The way to set the keys in relation converted from ODL is:</a:t>
            </a:r>
          </a:p>
          <a:p>
            <a:pPr eaLnBrk="1" hangingPunct="1">
              <a:spcBef>
                <a:spcPct val="30000"/>
              </a:spcBef>
              <a:buClr>
                <a:schemeClr val="folHlink"/>
              </a:buClr>
              <a:buFont typeface="Wingdings" pitchFamily="2" charset="2"/>
              <a:buChar char="v"/>
            </a:pPr>
            <a:r>
              <a:rPr lang="en-US" altLang="zh-CN" b="1">
                <a:latin typeface="Arial Narrow" pitchFamily="34" charset="0"/>
              </a:rPr>
              <a:t>First of all, if there is </a:t>
            </a:r>
            <a:r>
              <a:rPr lang="en-US" altLang="zh-CN" b="1">
                <a:solidFill>
                  <a:schemeClr val="hlink"/>
                </a:solidFill>
                <a:latin typeface="Arial Narrow" pitchFamily="34" charset="0"/>
              </a:rPr>
              <a:t>no</a:t>
            </a:r>
            <a:r>
              <a:rPr lang="en-US" altLang="zh-CN" b="1">
                <a:latin typeface="Arial Narrow" pitchFamily="34" charset="0"/>
              </a:rPr>
              <a:t> key at all among the attributes for an ODL class, we must </a:t>
            </a:r>
            <a:r>
              <a:rPr lang="en-US" altLang="zh-CN" b="1">
                <a:solidFill>
                  <a:schemeClr val="hlink"/>
                </a:solidFill>
                <a:latin typeface="Arial Narrow" pitchFamily="34" charset="0"/>
              </a:rPr>
              <a:t>introduce</a:t>
            </a:r>
            <a:r>
              <a:rPr lang="en-US" altLang="zh-CN" b="1">
                <a:latin typeface="Arial Narrow" pitchFamily="34" charset="0"/>
              </a:rPr>
              <a:t> into the relation an attribute that is a surrogate for the </a:t>
            </a:r>
            <a:r>
              <a:rPr lang="en-US" altLang="zh-CN" b="1" u="sng">
                <a:latin typeface="Arial Narrow" pitchFamily="34" charset="0"/>
              </a:rPr>
              <a:t>object identifier</a:t>
            </a:r>
            <a:r>
              <a:rPr lang="en-US" altLang="zh-CN" b="1">
                <a:latin typeface="Arial Narrow" pitchFamily="34" charset="0"/>
              </a:rPr>
              <a:t> of objects in the class. If there is one declared </a:t>
            </a:r>
            <a:r>
              <a:rPr lang="en-US" altLang="zh-CN" b="1">
                <a:solidFill>
                  <a:schemeClr val="hlink"/>
                </a:solidFill>
                <a:latin typeface="Arial Narrow" pitchFamily="34" charset="0"/>
              </a:rPr>
              <a:t>key</a:t>
            </a:r>
            <a:r>
              <a:rPr lang="en-US" altLang="zh-CN" b="1">
                <a:latin typeface="Arial Narrow" pitchFamily="34" charset="0"/>
              </a:rPr>
              <a:t> for an ODL class, go to the next step directly.</a:t>
            </a:r>
          </a:p>
          <a:p>
            <a:pPr eaLnBrk="1" hangingPunct="1">
              <a:spcBef>
                <a:spcPct val="30000"/>
              </a:spcBef>
              <a:buClr>
                <a:schemeClr val="folHlink"/>
              </a:buClr>
              <a:buFont typeface="Wingdings" pitchFamily="2" charset="2"/>
              <a:buChar char="v"/>
            </a:pPr>
            <a:r>
              <a:rPr lang="en-US" altLang="zh-CN" b="1">
                <a:latin typeface="Arial Narrow" pitchFamily="34" charset="0"/>
              </a:rPr>
              <a:t>The keys for relations derived from ODL should be decided corresponding to the kinds of the </a:t>
            </a:r>
            <a:r>
              <a:rPr lang="en-US" altLang="zh-CN" b="1">
                <a:solidFill>
                  <a:schemeClr val="hlink"/>
                </a:solidFill>
                <a:latin typeface="Arial Narrow" pitchFamily="34" charset="0"/>
              </a:rPr>
              <a:t>relationships</a:t>
            </a:r>
            <a:r>
              <a:rPr lang="en-US" altLang="zh-CN" b="1">
                <a:latin typeface="Arial Narrow" pitchFamily="34" charset="0"/>
              </a:rPr>
              <a:t> in the class.</a:t>
            </a:r>
          </a:p>
          <a:p>
            <a:pPr eaLnBrk="1" hangingPunct="1">
              <a:spcBef>
                <a:spcPct val="30000"/>
              </a:spcBef>
              <a:buClr>
                <a:schemeClr val="folHlink"/>
              </a:buClr>
              <a:buFont typeface="Wingdings" pitchFamily="2" charset="2"/>
              <a:buChar char="ü"/>
            </a:pPr>
            <a:r>
              <a:rPr lang="en-US" altLang="zh-CN" b="1">
                <a:latin typeface="Arial Narrow" pitchFamily="34" charset="0"/>
              </a:rPr>
              <a:t>If the class </a:t>
            </a:r>
            <a:r>
              <a:rPr lang="en-US" altLang="zh-CN" b="1" i="1">
                <a:latin typeface="Times New Roman" pitchFamily="18" charset="0"/>
              </a:rPr>
              <a:t>C</a:t>
            </a:r>
            <a:r>
              <a:rPr lang="en-US" altLang="zh-CN" b="1">
                <a:latin typeface="Arial Narrow" pitchFamily="34" charset="0"/>
              </a:rPr>
              <a:t> has a </a:t>
            </a:r>
            <a:r>
              <a:rPr lang="en-US" altLang="zh-CN" b="1">
                <a:solidFill>
                  <a:schemeClr val="hlink"/>
                </a:solidFill>
                <a:latin typeface="Arial Narrow" pitchFamily="34" charset="0"/>
              </a:rPr>
              <a:t>single-valued</a:t>
            </a:r>
            <a:r>
              <a:rPr lang="en-US" altLang="zh-CN" b="1">
                <a:latin typeface="Arial Narrow" pitchFamily="34" charset="0"/>
              </a:rPr>
              <a:t> relationship </a:t>
            </a:r>
            <a:r>
              <a:rPr lang="en-US" altLang="zh-CN" b="1" i="1">
                <a:latin typeface="Times New Roman" pitchFamily="18" charset="0"/>
              </a:rPr>
              <a:t>R</a:t>
            </a:r>
            <a:r>
              <a:rPr lang="en-US" altLang="zh-CN" b="1">
                <a:latin typeface="Arial Narrow" pitchFamily="34" charset="0"/>
              </a:rPr>
              <a:t> (one-one or many-one) to some class </a:t>
            </a:r>
            <a:r>
              <a:rPr lang="en-US" altLang="zh-CN" b="1" i="1">
                <a:latin typeface="Times New Roman" pitchFamily="18" charset="0"/>
              </a:rPr>
              <a:t>D</a:t>
            </a:r>
            <a:r>
              <a:rPr lang="en-US" altLang="zh-CN" b="1">
                <a:latin typeface="Arial Narrow" pitchFamily="34" charset="0"/>
              </a:rPr>
              <a:t>, the key for </a:t>
            </a:r>
            <a:r>
              <a:rPr lang="en-US" altLang="zh-CN" b="1" i="1">
                <a:latin typeface="Times New Roman" pitchFamily="18" charset="0"/>
              </a:rPr>
              <a:t>C</a:t>
            </a:r>
            <a:r>
              <a:rPr lang="en-US" altLang="zh-CN" b="1">
                <a:latin typeface="Arial Narrow" pitchFamily="34" charset="0"/>
              </a:rPr>
              <a:t> is still a key for the corresponding relation.</a:t>
            </a:r>
          </a:p>
          <a:p>
            <a:pPr eaLnBrk="1" hangingPunct="1">
              <a:spcBef>
                <a:spcPct val="30000"/>
              </a:spcBef>
              <a:buClr>
                <a:schemeClr val="folHlink"/>
              </a:buClr>
              <a:buFont typeface="Wingdings" pitchFamily="2" charset="2"/>
              <a:buChar char="ü"/>
            </a:pPr>
            <a:r>
              <a:rPr lang="en-US" altLang="zh-CN" b="1">
                <a:latin typeface="Arial Narrow" pitchFamily="34" charset="0"/>
              </a:rPr>
              <a:t>If </a:t>
            </a:r>
            <a:r>
              <a:rPr lang="en-US" altLang="zh-CN" b="1" i="1">
                <a:latin typeface="Times New Roman" pitchFamily="18" charset="0"/>
              </a:rPr>
              <a:t>C</a:t>
            </a:r>
            <a:r>
              <a:rPr lang="en-US" altLang="zh-CN" b="1">
                <a:latin typeface="Arial Narrow" pitchFamily="34" charset="0"/>
              </a:rPr>
              <a:t> has a </a:t>
            </a:r>
            <a:r>
              <a:rPr lang="en-US" altLang="zh-CN" b="1">
                <a:solidFill>
                  <a:schemeClr val="hlink"/>
                </a:solidFill>
                <a:latin typeface="Arial Narrow" pitchFamily="34" charset="0"/>
              </a:rPr>
              <a:t>many-many</a:t>
            </a:r>
            <a:r>
              <a:rPr lang="en-US" altLang="zh-CN" b="1">
                <a:latin typeface="Arial Narrow" pitchFamily="34" charset="0"/>
              </a:rPr>
              <a:t> relationship </a:t>
            </a:r>
            <a:r>
              <a:rPr lang="en-US" altLang="zh-CN" b="1" i="1">
                <a:latin typeface="Times New Roman" pitchFamily="18" charset="0"/>
              </a:rPr>
              <a:t>R</a:t>
            </a:r>
            <a:r>
              <a:rPr lang="en-US" altLang="zh-CN" b="1">
                <a:latin typeface="Arial Narrow" pitchFamily="34" charset="0"/>
              </a:rPr>
              <a:t> to class </a:t>
            </a:r>
            <a:r>
              <a:rPr lang="en-US" altLang="zh-CN" b="1" i="1">
                <a:latin typeface="Times New Roman" pitchFamily="18" charset="0"/>
              </a:rPr>
              <a:t>D</a:t>
            </a:r>
            <a:r>
              <a:rPr lang="en-US" altLang="zh-CN" b="1">
                <a:latin typeface="Arial Narrow" pitchFamily="34" charset="0"/>
              </a:rPr>
              <a:t>, add the key for </a:t>
            </a:r>
            <a:r>
              <a:rPr lang="en-US" altLang="zh-CN" b="1" i="1">
                <a:latin typeface="Times New Roman" pitchFamily="18" charset="0"/>
              </a:rPr>
              <a:t>D</a:t>
            </a:r>
            <a:r>
              <a:rPr lang="en-US" altLang="zh-CN" b="1">
                <a:latin typeface="Arial Narrow" pitchFamily="34" charset="0"/>
              </a:rPr>
              <a:t> to the key for </a:t>
            </a:r>
            <a:r>
              <a:rPr lang="en-US" altLang="zh-CN" b="1" i="1">
                <a:latin typeface="Times New Roman" pitchFamily="18" charset="0"/>
              </a:rPr>
              <a:t>C</a:t>
            </a:r>
            <a:r>
              <a:rPr lang="en-US" altLang="zh-CN" b="1">
                <a:latin typeface="Arial Narrow" pitchFamily="34" charset="0"/>
              </a:rPr>
              <a:t> to make the key for the relation. If the relation for </a:t>
            </a:r>
            <a:r>
              <a:rPr lang="en-US" altLang="zh-CN" b="1" i="1">
                <a:latin typeface="Times New Roman" pitchFamily="18" charset="0"/>
              </a:rPr>
              <a:t>C</a:t>
            </a:r>
            <a:r>
              <a:rPr lang="en-US" altLang="zh-CN" b="1">
                <a:latin typeface="Arial Narrow" pitchFamily="34" charset="0"/>
              </a:rPr>
              <a:t> represents </a:t>
            </a:r>
            <a:r>
              <a:rPr lang="en-US" altLang="zh-CN" b="1">
                <a:solidFill>
                  <a:schemeClr val="hlink"/>
                </a:solidFill>
                <a:latin typeface="Arial Narrow" pitchFamily="34" charset="0"/>
              </a:rPr>
              <a:t>several</a:t>
            </a:r>
            <a:r>
              <a:rPr lang="en-US" altLang="zh-CN" b="1">
                <a:latin typeface="Arial Narrow" pitchFamily="34" charset="0"/>
              </a:rPr>
              <a:t> multivalued relationships from </a:t>
            </a:r>
            <a:r>
              <a:rPr lang="en-US" altLang="zh-CN" b="1" i="1">
                <a:latin typeface="Times New Roman" pitchFamily="18" charset="0"/>
              </a:rPr>
              <a:t>C</a:t>
            </a:r>
            <a:r>
              <a:rPr lang="en-US" altLang="zh-CN" b="1">
                <a:latin typeface="Arial Narrow" pitchFamily="34" charset="0"/>
              </a:rPr>
              <a:t>, then the keys for all the classes that these relationships connect </a:t>
            </a:r>
            <a:r>
              <a:rPr lang="en-US" altLang="zh-CN" b="1" i="1">
                <a:latin typeface="Times New Roman" pitchFamily="18" charset="0"/>
              </a:rPr>
              <a:t>C</a:t>
            </a:r>
            <a:r>
              <a:rPr lang="en-US" altLang="zh-CN" b="1">
                <a:latin typeface="Arial Narrow" pitchFamily="34" charset="0"/>
              </a:rPr>
              <a:t> to must be added to the key for </a:t>
            </a:r>
            <a:r>
              <a:rPr lang="en-US" altLang="zh-CN" b="1" i="1">
                <a:latin typeface="Times New Roman" pitchFamily="18" charset="0"/>
              </a:rPr>
              <a:t>C</a:t>
            </a:r>
            <a:r>
              <a:rPr lang="en-US" altLang="zh-CN" b="1">
                <a:latin typeface="Arial Narrow" pitchFamily="34" charset="0"/>
              </a:rPr>
              <a:t>, the result is the key for </a:t>
            </a:r>
            <a:r>
              <a:rPr lang="en-US" altLang="zh-CN" b="1" i="1">
                <a:latin typeface="Times New Roman" pitchFamily="18" charset="0"/>
              </a:rPr>
              <a:t>C</a:t>
            </a:r>
            <a:r>
              <a:rPr lang="en-US" altLang="zh-CN" b="1">
                <a:latin typeface="Arial Narrow" pitchFamily="34" charset="0"/>
              </a:rPr>
              <a:t>’s relation.</a:t>
            </a:r>
          </a:p>
        </p:txBody>
      </p:sp>
      <p:pic>
        <p:nvPicPr>
          <p:cNvPr id="101381"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197031" y="6309320"/>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qestion"/>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713092" y="5373216"/>
            <a:ext cx="286445" cy="61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animEffect transition="in" filter="blinds(horizontal)">
                                      <p:cBhvr>
                                        <p:cTn id="7" dur="500"/>
                                        <p:tgtEl>
                                          <p:spTgt spid="1013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1379">
                                            <p:txEl>
                                              <p:pRg st="1" end="1"/>
                                            </p:txEl>
                                          </p:spTgt>
                                        </p:tgtEl>
                                        <p:attrNameLst>
                                          <p:attrName>style.visibility</p:attrName>
                                        </p:attrNameLst>
                                      </p:cBhvr>
                                      <p:to>
                                        <p:strVal val="visible"/>
                                      </p:to>
                                    </p:set>
                                    <p:animEffect transition="in" filter="blinds(horizontal)">
                                      <p:cBhvr>
                                        <p:cTn id="12" dur="500"/>
                                        <p:tgtEl>
                                          <p:spTgt spid="1013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1379">
                                            <p:txEl>
                                              <p:pRg st="2" end="2"/>
                                            </p:txEl>
                                          </p:spTgt>
                                        </p:tgtEl>
                                        <p:attrNameLst>
                                          <p:attrName>style.visibility</p:attrName>
                                        </p:attrNameLst>
                                      </p:cBhvr>
                                      <p:to>
                                        <p:strVal val="visible"/>
                                      </p:to>
                                    </p:set>
                                    <p:animEffect transition="in" filter="blinds(horizontal)">
                                      <p:cBhvr>
                                        <p:cTn id="17" dur="500"/>
                                        <p:tgtEl>
                                          <p:spTgt spid="1013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1379">
                                            <p:txEl>
                                              <p:pRg st="3" end="3"/>
                                            </p:txEl>
                                          </p:spTgt>
                                        </p:tgtEl>
                                        <p:attrNameLst>
                                          <p:attrName>style.visibility</p:attrName>
                                        </p:attrNameLst>
                                      </p:cBhvr>
                                      <p:to>
                                        <p:strVal val="visible"/>
                                      </p:to>
                                    </p:set>
                                    <p:animEffect transition="in" filter="blinds(horizontal)">
                                      <p:cBhvr>
                                        <p:cTn id="22" dur="500"/>
                                        <p:tgtEl>
                                          <p:spTgt spid="1013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1379">
                                            <p:txEl>
                                              <p:pRg st="4" end="4"/>
                                            </p:txEl>
                                          </p:spTgt>
                                        </p:tgtEl>
                                        <p:attrNameLst>
                                          <p:attrName>style.visibility</p:attrName>
                                        </p:attrNameLst>
                                      </p:cBhvr>
                                      <p:to>
                                        <p:strVal val="visible"/>
                                      </p:to>
                                    </p:set>
                                    <p:animEffect transition="in" filter="blinds(horizontal)">
                                      <p:cBhvr>
                                        <p:cTn id="27" dur="500"/>
                                        <p:tgtEl>
                                          <p:spTgt spid="1013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499"/>
                                          </p:stCondLst>
                                        </p:cTn>
                                        <p:tgtEl>
                                          <p:spTgt spid="1013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bldLvl="2"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E8AE0295-57FF-4FB7-AE07-B71246BC5E34}" type="slidenum">
              <a:rPr kumimoji="0" lang="en-US" altLang="zh-CN" sz="1400" smtClean="0"/>
              <a:pPr eaLnBrk="1" hangingPunct="1"/>
              <a:t>74</a:t>
            </a:fld>
            <a:endParaRPr kumimoji="0" lang="en-US" altLang="zh-CN" sz="1400" smtClean="0"/>
          </a:p>
        </p:txBody>
      </p:sp>
      <p:sp>
        <p:nvSpPr>
          <p:cNvPr id="77827" name="Rectangle 2"/>
          <p:cNvSpPr>
            <a:spLocks noGrp="1" noChangeArrowheads="1"/>
          </p:cNvSpPr>
          <p:nvPr>
            <p:ph type="title" idx="4294967295"/>
          </p:nvPr>
        </p:nvSpPr>
        <p:spPr/>
        <p:txBody>
          <a:bodyPr/>
          <a:lstStyle/>
          <a:p>
            <a:pPr eaLnBrk="1" hangingPunct="1"/>
            <a:r>
              <a:rPr lang="en-US" altLang="zh-CN" smtClean="0">
                <a:latin typeface="Arial Narrow" pitchFamily="34" charset="0"/>
              </a:rPr>
              <a:t>Keys-example</a:t>
            </a:r>
          </a:p>
        </p:txBody>
      </p:sp>
      <p:sp>
        <p:nvSpPr>
          <p:cNvPr id="96259" name="Text Box 3"/>
          <p:cNvSpPr txBox="1">
            <a:spLocks noChangeArrowheads="1"/>
          </p:cNvSpPr>
          <p:nvPr/>
        </p:nvSpPr>
        <p:spPr bwMode="auto">
          <a:xfrm>
            <a:off x="533400" y="3276600"/>
            <a:ext cx="8229600" cy="164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Arial Narrow" pitchFamily="34" charset="0"/>
              </a:rPr>
              <a:t>If it is not sure that </a:t>
            </a:r>
            <a:r>
              <a:rPr lang="en-US" altLang="zh-CN" b="1" i="1">
                <a:latin typeface="Times New Roman" pitchFamily="18" charset="0"/>
              </a:rPr>
              <a:t>Name</a:t>
            </a:r>
            <a:r>
              <a:rPr lang="en-US" altLang="zh-CN" b="1">
                <a:latin typeface="Arial Narrow" pitchFamily="34" charset="0"/>
              </a:rPr>
              <a:t> is the key of class </a:t>
            </a:r>
            <a:r>
              <a:rPr lang="en-US" altLang="zh-CN" b="1" i="1">
                <a:latin typeface="Times New Roman" pitchFamily="18" charset="0"/>
              </a:rPr>
              <a:t>Star</a:t>
            </a:r>
            <a:r>
              <a:rPr lang="en-US" altLang="zh-CN" b="1">
                <a:latin typeface="Arial Narrow" pitchFamily="34" charset="0"/>
              </a:rPr>
              <a:t> in ODL, then introduce the attribute “</a:t>
            </a:r>
            <a:r>
              <a:rPr lang="en-US" altLang="zh-CN" b="1" i="1">
                <a:latin typeface="Times New Roman" pitchFamily="18" charset="0"/>
              </a:rPr>
              <a:t>cert</a:t>
            </a:r>
            <a:r>
              <a:rPr lang="en-US" altLang="zh-CN" b="1">
                <a:latin typeface="Arial Narrow" pitchFamily="34" charset="0"/>
              </a:rPr>
              <a:t>#” as the key for the corresponding relation. The schema is</a:t>
            </a:r>
          </a:p>
          <a:p>
            <a:pPr eaLnBrk="1" hangingPunct="1">
              <a:spcBef>
                <a:spcPct val="50000"/>
              </a:spcBef>
            </a:pPr>
            <a:r>
              <a:rPr lang="en-US" altLang="zh-CN" b="1" i="1">
                <a:latin typeface="Times New Roman" pitchFamily="18" charset="0"/>
              </a:rPr>
              <a:t>Star( </a:t>
            </a:r>
            <a:r>
              <a:rPr lang="en-US" altLang="zh-CN" b="1" i="1" u="sng">
                <a:latin typeface="Times New Roman" pitchFamily="18" charset="0"/>
              </a:rPr>
              <a:t>cert#</a:t>
            </a:r>
            <a:r>
              <a:rPr lang="en-US" altLang="zh-CN" b="1" i="1">
                <a:latin typeface="Times New Roman" pitchFamily="18" charset="0"/>
              </a:rPr>
              <a:t>, name, street, city, title, year)</a:t>
            </a:r>
          </a:p>
        </p:txBody>
      </p:sp>
      <p:pic>
        <p:nvPicPr>
          <p:cNvPr id="96261"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2" name="Text Box 6"/>
          <p:cNvSpPr txBox="1">
            <a:spLocks noChangeArrowheads="1"/>
          </p:cNvSpPr>
          <p:nvPr/>
        </p:nvSpPr>
        <p:spPr bwMode="auto">
          <a:xfrm>
            <a:off x="457200" y="609600"/>
            <a:ext cx="86868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b="1" i="1">
                <a:latin typeface="Times New Roman" pitchFamily="18" charset="0"/>
              </a:rPr>
              <a:t>interface Movie {attribute string title;attribute integer year;</a:t>
            </a:r>
          </a:p>
          <a:p>
            <a:pPr eaLnBrk="1" hangingPunct="1"/>
            <a:r>
              <a:rPr lang="en-US" altLang="zh-CN" b="1" i="1">
                <a:latin typeface="Times New Roman" pitchFamily="18" charset="0"/>
              </a:rPr>
              <a:t>     attribute integer length;</a:t>
            </a:r>
          </a:p>
          <a:p>
            <a:pPr eaLnBrk="1" hangingPunct="1"/>
            <a:r>
              <a:rPr lang="en-US" altLang="zh-CN" b="1" i="1">
                <a:latin typeface="Times New Roman" pitchFamily="18" charset="0"/>
              </a:rPr>
              <a:t>     attribute enum Film { color, blackAndWhite } filmType;</a:t>
            </a:r>
          </a:p>
          <a:p>
            <a:pPr eaLnBrk="1" hangingPunct="1"/>
            <a:r>
              <a:rPr lang="en-US" altLang="zh-CN" b="1" i="1">
                <a:latin typeface="Times New Roman" pitchFamily="18" charset="0"/>
              </a:rPr>
              <a:t>     relationship Set &lt;Star&gt; </a:t>
            </a:r>
            <a:r>
              <a:rPr lang="en-US" altLang="zh-CN" b="1" i="1">
                <a:solidFill>
                  <a:schemeClr val="hlink"/>
                </a:solidFill>
                <a:latin typeface="Times New Roman" pitchFamily="18" charset="0"/>
              </a:rPr>
              <a:t>stars</a:t>
            </a:r>
            <a:r>
              <a:rPr lang="en-US" altLang="zh-CN" b="1" i="1">
                <a:latin typeface="Times New Roman" pitchFamily="18" charset="0"/>
              </a:rPr>
              <a:t> inverse Star::</a:t>
            </a:r>
            <a:r>
              <a:rPr lang="en-US" altLang="zh-CN" b="1" i="1">
                <a:solidFill>
                  <a:schemeClr val="folHlink"/>
                </a:solidFill>
                <a:latin typeface="Times New Roman" pitchFamily="18" charset="0"/>
              </a:rPr>
              <a:t>starredIn</a:t>
            </a:r>
            <a:r>
              <a:rPr lang="en-US" altLang="zh-CN" b="1" i="1">
                <a:latin typeface="Times New Roman" pitchFamily="18" charset="0"/>
              </a:rPr>
              <a:t>; }</a:t>
            </a:r>
          </a:p>
          <a:p>
            <a:pPr eaLnBrk="1" hangingPunct="1"/>
            <a:r>
              <a:rPr lang="en-US" altLang="zh-CN" b="1" i="1">
                <a:latin typeface="Times New Roman" pitchFamily="18" charset="0"/>
              </a:rPr>
              <a:t>interface Star {attribute string name;</a:t>
            </a:r>
          </a:p>
          <a:p>
            <a:pPr eaLnBrk="1" hangingPunct="1"/>
            <a:r>
              <a:rPr lang="en-US" altLang="zh-CN" b="1" i="1">
                <a:latin typeface="Times New Roman" pitchFamily="18" charset="0"/>
              </a:rPr>
              <a:t>    attribute Struct Addr { string street,string city } address;</a:t>
            </a:r>
          </a:p>
          <a:p>
            <a:pPr eaLnBrk="1" hangingPunct="1"/>
            <a:r>
              <a:rPr lang="en-US" altLang="zh-CN" b="1" i="1">
                <a:latin typeface="Times New Roman" pitchFamily="18" charset="0"/>
              </a:rPr>
              <a:t>    relationship Set&lt;Movie&gt; </a:t>
            </a:r>
            <a:r>
              <a:rPr lang="en-US" altLang="zh-CN" b="1" i="1">
                <a:solidFill>
                  <a:schemeClr val="folHlink"/>
                </a:solidFill>
                <a:latin typeface="Times New Roman" pitchFamily="18" charset="0"/>
              </a:rPr>
              <a:t>starredIn </a:t>
            </a:r>
            <a:r>
              <a:rPr lang="en-US" altLang="zh-CN" b="1" i="1">
                <a:latin typeface="Times New Roman" pitchFamily="18" charset="0"/>
              </a:rPr>
              <a:t>inverse Movie::</a:t>
            </a:r>
            <a:r>
              <a:rPr lang="en-US" altLang="zh-CN" b="1" i="1">
                <a:solidFill>
                  <a:schemeClr val="hlink"/>
                </a:solidFill>
                <a:latin typeface="Times New Roman" pitchFamily="18" charset="0"/>
              </a:rPr>
              <a:t>stars</a:t>
            </a:r>
            <a:r>
              <a:rPr lang="en-US" altLang="zh-CN" b="1" i="1">
                <a:latin typeface="Times New Roman" pitchFamily="18" charset="0"/>
              </a:rPr>
              <a:t>;}</a:t>
            </a:r>
          </a:p>
        </p:txBody>
      </p:sp>
      <p:pic>
        <p:nvPicPr>
          <p:cNvPr id="96264" name="Picture 8" descr="qestion"/>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5638800"/>
            <a:ext cx="36512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5" name="Line 9"/>
          <p:cNvSpPr>
            <a:spLocks noChangeShapeType="1"/>
          </p:cNvSpPr>
          <p:nvPr/>
        </p:nvSpPr>
        <p:spPr bwMode="auto">
          <a:xfrm flipH="1">
            <a:off x="5194300" y="5867400"/>
            <a:ext cx="457200" cy="68580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266" name="Line 10"/>
          <p:cNvSpPr>
            <a:spLocks noChangeShapeType="1"/>
          </p:cNvSpPr>
          <p:nvPr/>
        </p:nvSpPr>
        <p:spPr bwMode="auto">
          <a:xfrm>
            <a:off x="5118100" y="5867400"/>
            <a:ext cx="533400" cy="68580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267" name="Line 11"/>
          <p:cNvSpPr>
            <a:spLocks noChangeShapeType="1"/>
          </p:cNvSpPr>
          <p:nvPr/>
        </p:nvSpPr>
        <p:spPr bwMode="auto">
          <a:xfrm>
            <a:off x="4221163" y="4941888"/>
            <a:ext cx="114300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268" name="Text Box 12"/>
          <p:cNvSpPr txBox="1">
            <a:spLocks noChangeArrowheads="1"/>
          </p:cNvSpPr>
          <p:nvPr/>
        </p:nvSpPr>
        <p:spPr bwMode="auto">
          <a:xfrm>
            <a:off x="457200" y="4954588"/>
            <a:ext cx="8153400" cy="1370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Arial Narrow" pitchFamily="34" charset="0"/>
              </a:rPr>
              <a:t>Since there is a many-many relationship between </a:t>
            </a:r>
            <a:r>
              <a:rPr lang="en-US" altLang="zh-CN" b="1" i="1">
                <a:latin typeface="Times New Roman" pitchFamily="18" charset="0"/>
              </a:rPr>
              <a:t>Star</a:t>
            </a:r>
            <a:r>
              <a:rPr lang="en-US" altLang="zh-CN" b="1">
                <a:latin typeface="Arial Narrow" pitchFamily="34" charset="0"/>
              </a:rPr>
              <a:t> and </a:t>
            </a:r>
            <a:r>
              <a:rPr lang="en-US" altLang="zh-CN" b="1" i="1">
                <a:latin typeface="Times New Roman" pitchFamily="18" charset="0"/>
              </a:rPr>
              <a:t>Movie</a:t>
            </a:r>
            <a:r>
              <a:rPr lang="en-US" altLang="zh-CN" b="1">
                <a:latin typeface="Arial Narrow" pitchFamily="34" charset="0"/>
              </a:rPr>
              <a:t>, the schema for class </a:t>
            </a:r>
            <a:r>
              <a:rPr lang="en-US" altLang="zh-CN" b="1" i="1">
                <a:latin typeface="Times New Roman" pitchFamily="18" charset="0"/>
              </a:rPr>
              <a:t>Movie</a:t>
            </a:r>
            <a:r>
              <a:rPr lang="en-US" altLang="zh-CN" b="1">
                <a:latin typeface="Arial Narrow" pitchFamily="34" charset="0"/>
              </a:rPr>
              <a:t> is</a:t>
            </a:r>
          </a:p>
          <a:p>
            <a:pPr eaLnBrk="1" hangingPunct="1">
              <a:spcBef>
                <a:spcPct val="50000"/>
              </a:spcBef>
            </a:pPr>
            <a:r>
              <a:rPr lang="en-US" altLang="zh-CN" b="1" i="1">
                <a:latin typeface="Times New Roman" pitchFamily="18" charset="0"/>
              </a:rPr>
              <a:t>Movie (</a:t>
            </a:r>
            <a:r>
              <a:rPr lang="en-US" altLang="zh-CN" b="1" i="1" u="sng">
                <a:latin typeface="Times New Roman" pitchFamily="18" charset="0"/>
              </a:rPr>
              <a:t>title</a:t>
            </a:r>
            <a:r>
              <a:rPr lang="en-US" altLang="zh-CN" b="1" i="1">
                <a:latin typeface="Times New Roman" pitchFamily="18" charset="0"/>
              </a:rPr>
              <a:t>, </a:t>
            </a:r>
            <a:r>
              <a:rPr lang="en-US" altLang="zh-CN" b="1" i="1" u="sng">
                <a:latin typeface="Times New Roman" pitchFamily="18" charset="0"/>
              </a:rPr>
              <a:t>year</a:t>
            </a:r>
            <a:r>
              <a:rPr lang="en-US" altLang="zh-CN" b="1" i="1">
                <a:latin typeface="Times New Roman" pitchFamily="18" charset="0"/>
              </a:rPr>
              <a:t>, length, filmType, </a:t>
            </a:r>
            <a:r>
              <a:rPr lang="en-US" altLang="zh-CN" b="1" i="1" u="sng">
                <a:latin typeface="Times New Roman" pitchFamily="18" charset="0"/>
              </a:rPr>
              <a:t>cert#</a:t>
            </a:r>
            <a:r>
              <a:rPr lang="en-US" altLang="zh-CN" b="1" i="1">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6262"/>
                                        </p:tgtEl>
                                        <p:attrNameLst>
                                          <p:attrName>style.visibility</p:attrName>
                                        </p:attrNameLst>
                                      </p:cBhvr>
                                      <p:to>
                                        <p:strVal val="visible"/>
                                      </p:to>
                                    </p:set>
                                    <p:animEffect transition="in" filter="box(in)">
                                      <p:cBhvr>
                                        <p:cTn id="7" dur="500"/>
                                        <p:tgtEl>
                                          <p:spTgt spid="962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6259">
                                            <p:txEl>
                                              <p:pRg st="0" end="0"/>
                                            </p:txEl>
                                          </p:spTgt>
                                        </p:tgtEl>
                                        <p:attrNameLst>
                                          <p:attrName>style.visibility</p:attrName>
                                        </p:attrNameLst>
                                      </p:cBhvr>
                                      <p:to>
                                        <p:strVal val="visible"/>
                                      </p:to>
                                    </p:set>
                                    <p:animEffect transition="in" filter="blinds(horizontal)">
                                      <p:cBhvr>
                                        <p:cTn id="12" dur="500"/>
                                        <p:tgtEl>
                                          <p:spTgt spid="9625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6259">
                                            <p:txEl>
                                              <p:pRg st="1" end="1"/>
                                            </p:txEl>
                                          </p:spTgt>
                                        </p:tgtEl>
                                        <p:attrNameLst>
                                          <p:attrName>style.visibility</p:attrName>
                                        </p:attrNameLst>
                                      </p:cBhvr>
                                      <p:to>
                                        <p:strVal val="visible"/>
                                      </p:to>
                                    </p:set>
                                    <p:animEffect transition="in" filter="blinds(horizontal)">
                                      <p:cBhvr>
                                        <p:cTn id="17" dur="500"/>
                                        <p:tgtEl>
                                          <p:spTgt spid="9625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6267"/>
                                        </p:tgtEl>
                                        <p:attrNameLst>
                                          <p:attrName>style.visibility</p:attrName>
                                        </p:attrNameLst>
                                      </p:cBhvr>
                                      <p:to>
                                        <p:strVal val="visible"/>
                                      </p:to>
                                    </p:set>
                                    <p:animEffect transition="in" filter="wipe(left)">
                                      <p:cBhvr>
                                        <p:cTn id="22" dur="500"/>
                                        <p:tgtEl>
                                          <p:spTgt spid="9626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96268">
                                            <p:txEl>
                                              <p:pRg st="0" end="0"/>
                                            </p:txEl>
                                          </p:spTgt>
                                        </p:tgtEl>
                                        <p:attrNameLst>
                                          <p:attrName>style.visibility</p:attrName>
                                        </p:attrNameLst>
                                      </p:cBhvr>
                                      <p:to>
                                        <p:strVal val="visible"/>
                                      </p:to>
                                    </p:set>
                                    <p:animEffect transition="in" filter="blinds(vertical)">
                                      <p:cBhvr>
                                        <p:cTn id="27" dur="500"/>
                                        <p:tgtEl>
                                          <p:spTgt spid="96268">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96268">
                                            <p:txEl>
                                              <p:pRg st="1" end="1"/>
                                            </p:txEl>
                                          </p:spTgt>
                                        </p:tgtEl>
                                        <p:attrNameLst>
                                          <p:attrName>style.visibility</p:attrName>
                                        </p:attrNameLst>
                                      </p:cBhvr>
                                      <p:to>
                                        <p:strVal val="visible"/>
                                      </p:to>
                                    </p:set>
                                    <p:animEffect transition="in" filter="blinds(vertical)">
                                      <p:cBhvr>
                                        <p:cTn id="32" dur="500"/>
                                        <p:tgtEl>
                                          <p:spTgt spid="96268">
                                            <p:txEl>
                                              <p:pRg st="1" end="1"/>
                                            </p:txEl>
                                          </p:spTgt>
                                        </p:tgtEl>
                                      </p:cBhvr>
                                    </p:animEffect>
                                  </p:childTnLst>
                                </p:cTn>
                              </p:par>
                            </p:childTnLst>
                          </p:cTn>
                        </p:par>
                        <p:par>
                          <p:cTn id="33" fill="hold" nodeType="afterGroup">
                            <p:stCondLst>
                              <p:cond delay="500"/>
                            </p:stCondLst>
                            <p:childTnLst>
                              <p:par>
                                <p:cTn id="34" presetID="4" presetClass="entr" presetSubtype="16" fill="hold" nodeType="afterEffect">
                                  <p:stCondLst>
                                    <p:cond delay="0"/>
                                  </p:stCondLst>
                                  <p:childTnLst>
                                    <p:set>
                                      <p:cBhvr>
                                        <p:cTn id="35" dur="1" fill="hold">
                                          <p:stCondLst>
                                            <p:cond delay="0"/>
                                          </p:stCondLst>
                                        </p:cTn>
                                        <p:tgtEl>
                                          <p:spTgt spid="96264"/>
                                        </p:tgtEl>
                                        <p:attrNameLst>
                                          <p:attrName>style.visibility</p:attrName>
                                        </p:attrNameLst>
                                      </p:cBhvr>
                                      <p:to>
                                        <p:strVal val="visible"/>
                                      </p:to>
                                    </p:set>
                                    <p:animEffect transition="in" filter="box(in)">
                                      <p:cBhvr>
                                        <p:cTn id="36" dur="500"/>
                                        <p:tgtEl>
                                          <p:spTgt spid="9626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96266"/>
                                        </p:tgtEl>
                                        <p:attrNameLst>
                                          <p:attrName>style.visibility</p:attrName>
                                        </p:attrNameLst>
                                      </p:cBhvr>
                                      <p:to>
                                        <p:strVal val="visible"/>
                                      </p:to>
                                    </p:set>
                                    <p:animEffect transition="in" filter="wipe(left)">
                                      <p:cBhvr>
                                        <p:cTn id="41" dur="500"/>
                                        <p:tgtEl>
                                          <p:spTgt spid="96266"/>
                                        </p:tgtEl>
                                      </p:cBhvr>
                                    </p:animEffect>
                                  </p:childTnLst>
                                </p:cTn>
                              </p:par>
                            </p:childTnLst>
                          </p:cTn>
                        </p:par>
                        <p:par>
                          <p:cTn id="42" fill="hold" nodeType="afterGroup">
                            <p:stCondLst>
                              <p:cond delay="500"/>
                            </p:stCondLst>
                            <p:childTnLst>
                              <p:par>
                                <p:cTn id="43" presetID="22" presetClass="entr" presetSubtype="2" fill="hold" grpId="0" nodeType="afterEffect">
                                  <p:stCondLst>
                                    <p:cond delay="0"/>
                                  </p:stCondLst>
                                  <p:childTnLst>
                                    <p:set>
                                      <p:cBhvr>
                                        <p:cTn id="44" dur="1" fill="hold">
                                          <p:stCondLst>
                                            <p:cond delay="0"/>
                                          </p:stCondLst>
                                        </p:cTn>
                                        <p:tgtEl>
                                          <p:spTgt spid="96265"/>
                                        </p:tgtEl>
                                        <p:attrNameLst>
                                          <p:attrName>style.visibility</p:attrName>
                                        </p:attrNameLst>
                                      </p:cBhvr>
                                      <p:to>
                                        <p:strVal val="visible"/>
                                      </p:to>
                                    </p:set>
                                    <p:animEffect transition="in" filter="wipe(right)">
                                      <p:cBhvr>
                                        <p:cTn id="45" dur="500"/>
                                        <p:tgtEl>
                                          <p:spTgt spid="96265"/>
                                        </p:tgtEl>
                                      </p:cBhvr>
                                    </p:animEffect>
                                  </p:childTnLst>
                                </p:cTn>
                              </p:par>
                            </p:childTnLst>
                          </p:cTn>
                        </p:par>
                        <p:par>
                          <p:cTn id="46" fill="hold" nodeType="afterGroup">
                            <p:stCondLst>
                              <p:cond delay="1000"/>
                            </p:stCondLst>
                            <p:childTnLst>
                              <p:par>
                                <p:cTn id="47" presetID="1" presetClass="entr" presetSubtype="0" fill="hold" nodeType="afterEffect">
                                  <p:stCondLst>
                                    <p:cond delay="0"/>
                                  </p:stCondLst>
                                  <p:childTnLst>
                                    <p:set>
                                      <p:cBhvr>
                                        <p:cTn id="48" dur="1" fill="hold">
                                          <p:stCondLst>
                                            <p:cond delay="499"/>
                                          </p:stCondLst>
                                        </p:cTn>
                                        <p:tgtEl>
                                          <p:spTgt spid="96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autoUpdateAnimBg="0"/>
      <p:bldP spid="96262" grpId="0" autoUpdateAnimBg="0"/>
      <p:bldP spid="96265" grpId="0" animBg="1"/>
      <p:bldP spid="96266" grpId="0" animBg="1"/>
      <p:bldP spid="96267" grpId="0" animBg="1"/>
      <p:bldP spid="96268"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847FC98E-7F54-450A-AFB5-AC6185921206}" type="slidenum">
              <a:rPr kumimoji="0" lang="en-US" altLang="zh-CN" sz="1400" smtClean="0"/>
              <a:pPr eaLnBrk="1" hangingPunct="1"/>
              <a:t>75</a:t>
            </a:fld>
            <a:endParaRPr kumimoji="0" lang="en-US" altLang="zh-CN" sz="1400" smtClean="0"/>
          </a:p>
        </p:txBody>
      </p:sp>
      <p:sp>
        <p:nvSpPr>
          <p:cNvPr id="78851" name="Rectangle 2"/>
          <p:cNvSpPr>
            <a:spLocks noGrp="1" noChangeArrowheads="1"/>
          </p:cNvSpPr>
          <p:nvPr>
            <p:ph type="title" idx="4294967295"/>
          </p:nvPr>
        </p:nvSpPr>
        <p:spPr/>
        <p:txBody>
          <a:bodyPr/>
          <a:lstStyle/>
          <a:p>
            <a:pPr eaLnBrk="1" hangingPunct="1"/>
            <a:r>
              <a:rPr lang="en-US" altLang="zh-CN" smtClean="0">
                <a:latin typeface="Arial Narrow" pitchFamily="34" charset="0"/>
              </a:rPr>
              <a:t>Keys-example</a:t>
            </a:r>
          </a:p>
        </p:txBody>
      </p:sp>
      <p:sp>
        <p:nvSpPr>
          <p:cNvPr id="102403" name="Text Box 3"/>
          <p:cNvSpPr txBox="1">
            <a:spLocks noChangeArrowheads="1"/>
          </p:cNvSpPr>
          <p:nvPr/>
        </p:nvSpPr>
        <p:spPr bwMode="auto">
          <a:xfrm>
            <a:off x="685800" y="685800"/>
            <a:ext cx="8278813"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buClr>
                <a:schemeClr val="hlink"/>
              </a:buClr>
              <a:buFont typeface="Wingdings" pitchFamily="2" charset="2"/>
              <a:buBlip>
                <a:blip r:embed="rId2"/>
              </a:buBlip>
            </a:pPr>
            <a:r>
              <a:rPr lang="en-US" altLang="zh-CN" b="1">
                <a:latin typeface="Arial Narrow" pitchFamily="34" charset="0"/>
              </a:rPr>
              <a:t>For the relationship which is between two objects of </a:t>
            </a:r>
            <a:r>
              <a:rPr lang="en-US" altLang="zh-CN" b="1">
                <a:solidFill>
                  <a:schemeClr val="hlink"/>
                </a:solidFill>
                <a:latin typeface="Arial Narrow" pitchFamily="34" charset="0"/>
              </a:rPr>
              <a:t>one</a:t>
            </a:r>
            <a:r>
              <a:rPr lang="en-US" altLang="zh-CN" b="1">
                <a:latin typeface="Arial Narrow" pitchFamily="34" charset="0"/>
              </a:rPr>
              <a:t> class, the key of this class should appear in the converted relation more than one time, so, it needs to be </a:t>
            </a:r>
            <a:r>
              <a:rPr lang="en-US" altLang="zh-CN" b="1">
                <a:solidFill>
                  <a:schemeClr val="hlink"/>
                </a:solidFill>
                <a:latin typeface="Arial Narrow" pitchFamily="34" charset="0"/>
              </a:rPr>
              <a:t>renamed</a:t>
            </a:r>
            <a:r>
              <a:rPr lang="en-US" altLang="zh-CN" b="1">
                <a:latin typeface="Arial Narrow" pitchFamily="34" charset="0"/>
              </a:rPr>
              <a:t>.</a:t>
            </a:r>
          </a:p>
        </p:txBody>
      </p:sp>
      <p:sp>
        <p:nvSpPr>
          <p:cNvPr id="102405" name="Text Box 5"/>
          <p:cNvSpPr txBox="1">
            <a:spLocks noChangeArrowheads="1"/>
          </p:cNvSpPr>
          <p:nvPr/>
        </p:nvSpPr>
        <p:spPr bwMode="auto">
          <a:xfrm>
            <a:off x="381000" y="1792288"/>
            <a:ext cx="8534400" cy="365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b="1" dirty="0">
                <a:latin typeface="Arial Narrow" pitchFamily="34" charset="0"/>
                <a:ea typeface="Arial Unicode MS" pitchFamily="34" charset="-122"/>
                <a:cs typeface="Arial Unicode MS" pitchFamily="34" charset="-122"/>
              </a:rPr>
              <a:t>interface Person (key name){</a:t>
            </a:r>
          </a:p>
          <a:p>
            <a:pPr eaLnBrk="1" hangingPunct="1"/>
            <a:r>
              <a:rPr lang="en-US" altLang="zh-CN" b="1" dirty="0">
                <a:latin typeface="Arial Narrow" pitchFamily="34" charset="0"/>
                <a:ea typeface="Arial Unicode MS" pitchFamily="34" charset="-122"/>
                <a:cs typeface="Arial Unicode MS" pitchFamily="34" charset="-122"/>
              </a:rPr>
              <a:t>attribute string name;</a:t>
            </a:r>
          </a:p>
          <a:p>
            <a:pPr eaLnBrk="1" hangingPunct="1"/>
            <a:r>
              <a:rPr lang="en-US" altLang="zh-CN" b="1" dirty="0">
                <a:latin typeface="Arial Narrow" pitchFamily="34" charset="0"/>
                <a:ea typeface="Arial Unicode MS" pitchFamily="34" charset="-122"/>
                <a:cs typeface="Arial Unicode MS" pitchFamily="34" charset="-122"/>
              </a:rPr>
              <a:t>relationship Person </a:t>
            </a:r>
            <a:r>
              <a:rPr lang="en-US" altLang="zh-CN" b="1" dirty="0" err="1">
                <a:latin typeface="Arial Narrow" pitchFamily="34" charset="0"/>
                <a:ea typeface="Arial Unicode MS" pitchFamily="34" charset="-122"/>
                <a:cs typeface="Arial Unicode MS" pitchFamily="34" charset="-122"/>
              </a:rPr>
              <a:t>motherOf</a:t>
            </a:r>
            <a:r>
              <a:rPr lang="en-US" altLang="zh-CN" b="1" dirty="0">
                <a:latin typeface="Arial Narrow" pitchFamily="34" charset="0"/>
                <a:ea typeface="Arial Unicode MS" pitchFamily="34" charset="-122"/>
                <a:cs typeface="Arial Unicode MS" pitchFamily="34" charset="-122"/>
              </a:rPr>
              <a:t> inverse Person::</a:t>
            </a:r>
            <a:r>
              <a:rPr lang="en-US" altLang="zh-CN" b="1" dirty="0" err="1">
                <a:latin typeface="Arial Narrow" pitchFamily="34" charset="0"/>
                <a:ea typeface="Arial Unicode MS" pitchFamily="34" charset="-122"/>
                <a:cs typeface="Arial Unicode MS" pitchFamily="34" charset="-122"/>
              </a:rPr>
              <a:t>childrenOfFemale</a:t>
            </a:r>
            <a:r>
              <a:rPr lang="en-US" altLang="zh-CN" b="1" dirty="0">
                <a:latin typeface="Arial Narrow" pitchFamily="34" charset="0"/>
                <a:ea typeface="Arial Unicode MS" pitchFamily="34" charset="-122"/>
                <a:cs typeface="Arial Unicode MS" pitchFamily="34" charset="-122"/>
              </a:rPr>
              <a:t>;</a:t>
            </a:r>
          </a:p>
          <a:p>
            <a:pPr eaLnBrk="1" hangingPunct="1"/>
            <a:r>
              <a:rPr lang="en-US" altLang="zh-CN" b="1" dirty="0">
                <a:latin typeface="Arial Narrow" pitchFamily="34" charset="0"/>
                <a:ea typeface="Arial Unicode MS" pitchFamily="34" charset="-122"/>
                <a:cs typeface="Arial Unicode MS" pitchFamily="34" charset="-122"/>
              </a:rPr>
              <a:t>relationship Person </a:t>
            </a:r>
            <a:r>
              <a:rPr lang="en-US" altLang="zh-CN" b="1" dirty="0" err="1">
                <a:latin typeface="Arial Narrow" pitchFamily="34" charset="0"/>
                <a:ea typeface="Arial Unicode MS" pitchFamily="34" charset="-122"/>
                <a:cs typeface="Arial Unicode MS" pitchFamily="34" charset="-122"/>
              </a:rPr>
              <a:t>fatherOf</a:t>
            </a:r>
            <a:r>
              <a:rPr lang="en-US" altLang="zh-CN" b="1" dirty="0">
                <a:latin typeface="Arial Narrow" pitchFamily="34" charset="0"/>
                <a:ea typeface="Arial Unicode MS" pitchFamily="34" charset="-122"/>
                <a:cs typeface="Arial Unicode MS" pitchFamily="34" charset="-122"/>
              </a:rPr>
              <a:t> inverse Person::</a:t>
            </a:r>
            <a:r>
              <a:rPr lang="en-US" altLang="zh-CN" b="1" dirty="0" err="1">
                <a:latin typeface="Arial Narrow" pitchFamily="34" charset="0"/>
                <a:ea typeface="Arial Unicode MS" pitchFamily="34" charset="-122"/>
                <a:cs typeface="Arial Unicode MS" pitchFamily="34" charset="-122"/>
              </a:rPr>
              <a:t>childrenOfMale</a:t>
            </a:r>
            <a:r>
              <a:rPr lang="en-US" altLang="zh-CN" b="1" dirty="0">
                <a:latin typeface="Arial Narrow" pitchFamily="34" charset="0"/>
                <a:ea typeface="Arial Unicode MS" pitchFamily="34" charset="-122"/>
                <a:cs typeface="Arial Unicode MS" pitchFamily="34" charset="-122"/>
              </a:rPr>
              <a:t>; relationship Set&lt;Person&gt; children inverse Person::</a:t>
            </a:r>
            <a:r>
              <a:rPr lang="en-US" altLang="zh-CN" b="1" dirty="0" err="1">
                <a:latin typeface="Arial Narrow" pitchFamily="34" charset="0"/>
                <a:ea typeface="Arial Unicode MS" pitchFamily="34" charset="-122"/>
                <a:cs typeface="Arial Unicode MS" pitchFamily="34" charset="-122"/>
              </a:rPr>
              <a:t>parentsOf</a:t>
            </a:r>
            <a:r>
              <a:rPr lang="en-US" altLang="zh-CN" b="1" dirty="0">
                <a:latin typeface="Arial Narrow" pitchFamily="34" charset="0"/>
                <a:ea typeface="Arial Unicode MS" pitchFamily="34" charset="-122"/>
                <a:cs typeface="Arial Unicode MS" pitchFamily="34" charset="-122"/>
              </a:rPr>
              <a:t>;</a:t>
            </a:r>
          </a:p>
          <a:p>
            <a:pPr eaLnBrk="1" hangingPunct="1"/>
            <a:r>
              <a:rPr lang="en-US" altLang="zh-CN" b="1" dirty="0">
                <a:latin typeface="Arial Narrow" pitchFamily="34" charset="0"/>
                <a:ea typeface="Arial Unicode MS" pitchFamily="34" charset="-122"/>
                <a:cs typeface="Arial Unicode MS" pitchFamily="34" charset="-122"/>
              </a:rPr>
              <a:t>relationship Set&lt;Person&gt; </a:t>
            </a:r>
            <a:r>
              <a:rPr lang="en-US" altLang="zh-CN" b="1" dirty="0" err="1">
                <a:latin typeface="Arial Narrow" pitchFamily="34" charset="0"/>
                <a:ea typeface="Arial Unicode MS" pitchFamily="34" charset="-122"/>
                <a:cs typeface="Arial Unicode MS" pitchFamily="34" charset="-122"/>
              </a:rPr>
              <a:t>childrenOfFemale</a:t>
            </a:r>
            <a:r>
              <a:rPr lang="en-US" altLang="zh-CN" b="1" dirty="0">
                <a:latin typeface="Arial Narrow" pitchFamily="34" charset="0"/>
                <a:ea typeface="Arial Unicode MS" pitchFamily="34" charset="-122"/>
                <a:cs typeface="Arial Unicode MS" pitchFamily="34" charset="-122"/>
              </a:rPr>
              <a:t> inverse </a:t>
            </a:r>
          </a:p>
          <a:p>
            <a:pPr eaLnBrk="1" hangingPunct="1"/>
            <a:r>
              <a:rPr lang="en-US" altLang="zh-CN" b="1" dirty="0">
                <a:latin typeface="Arial Narrow" pitchFamily="34" charset="0"/>
                <a:ea typeface="Arial Unicode MS" pitchFamily="34" charset="-122"/>
                <a:cs typeface="Arial Unicode MS" pitchFamily="34" charset="-122"/>
              </a:rPr>
              <a:t>                                         Person::</a:t>
            </a:r>
            <a:r>
              <a:rPr lang="en-US" altLang="zh-CN" b="1" dirty="0" err="1">
                <a:latin typeface="Arial Narrow" pitchFamily="34" charset="0"/>
                <a:ea typeface="Arial Unicode MS" pitchFamily="34" charset="-122"/>
                <a:cs typeface="Arial Unicode MS" pitchFamily="34" charset="-122"/>
              </a:rPr>
              <a:t>motherOf</a:t>
            </a:r>
            <a:r>
              <a:rPr lang="en-US" altLang="zh-CN" b="1" dirty="0">
                <a:latin typeface="Arial Narrow" pitchFamily="34" charset="0"/>
                <a:ea typeface="Arial Unicode MS" pitchFamily="34" charset="-122"/>
                <a:cs typeface="Arial Unicode MS" pitchFamily="34" charset="-122"/>
              </a:rPr>
              <a:t>;</a:t>
            </a:r>
          </a:p>
          <a:p>
            <a:pPr eaLnBrk="1" hangingPunct="1"/>
            <a:r>
              <a:rPr lang="en-US" altLang="zh-CN" b="1" dirty="0">
                <a:latin typeface="Arial Narrow" pitchFamily="34" charset="0"/>
                <a:ea typeface="Arial Unicode MS" pitchFamily="34" charset="-122"/>
                <a:cs typeface="Arial Unicode MS" pitchFamily="34" charset="-122"/>
              </a:rPr>
              <a:t>relationship Set&lt;Person&gt; </a:t>
            </a:r>
            <a:r>
              <a:rPr lang="en-US" altLang="zh-CN" b="1" dirty="0" err="1">
                <a:latin typeface="Arial Narrow" pitchFamily="34" charset="0"/>
                <a:ea typeface="Arial Unicode MS" pitchFamily="34" charset="-122"/>
                <a:cs typeface="Arial Unicode MS" pitchFamily="34" charset="-122"/>
              </a:rPr>
              <a:t>childrenOfMale</a:t>
            </a:r>
            <a:r>
              <a:rPr lang="en-US" altLang="zh-CN" b="1" dirty="0">
                <a:latin typeface="Arial Narrow" pitchFamily="34" charset="0"/>
                <a:ea typeface="Arial Unicode MS" pitchFamily="34" charset="-122"/>
                <a:cs typeface="Arial Unicode MS" pitchFamily="34" charset="-122"/>
              </a:rPr>
              <a:t>	inverse</a:t>
            </a:r>
          </a:p>
          <a:p>
            <a:pPr eaLnBrk="1" hangingPunct="1"/>
            <a:r>
              <a:rPr lang="en-US" altLang="zh-CN" b="1" dirty="0">
                <a:latin typeface="Arial Narrow" pitchFamily="34" charset="0"/>
                <a:ea typeface="Arial Unicode MS" pitchFamily="34" charset="-122"/>
                <a:cs typeface="Arial Unicode MS" pitchFamily="34" charset="-122"/>
              </a:rPr>
              <a:t>                                          Person::</a:t>
            </a:r>
            <a:r>
              <a:rPr lang="en-US" altLang="zh-CN" b="1" dirty="0" err="1">
                <a:latin typeface="Arial Narrow" pitchFamily="34" charset="0"/>
                <a:ea typeface="Arial Unicode MS" pitchFamily="34" charset="-122"/>
                <a:cs typeface="Arial Unicode MS" pitchFamily="34" charset="-122"/>
              </a:rPr>
              <a:t>fatherOf</a:t>
            </a:r>
            <a:r>
              <a:rPr lang="en-US" altLang="zh-CN" b="1" dirty="0">
                <a:latin typeface="Arial Narrow" pitchFamily="34" charset="0"/>
                <a:ea typeface="Arial Unicode MS" pitchFamily="34" charset="-122"/>
                <a:cs typeface="Arial Unicode MS" pitchFamily="34" charset="-122"/>
              </a:rPr>
              <a:t>;</a:t>
            </a:r>
          </a:p>
          <a:p>
            <a:pPr eaLnBrk="1" hangingPunct="1"/>
            <a:r>
              <a:rPr lang="en-US" altLang="zh-CN" b="1" dirty="0">
                <a:latin typeface="Arial Narrow" pitchFamily="34" charset="0"/>
                <a:ea typeface="Arial Unicode MS" pitchFamily="34" charset="-122"/>
                <a:cs typeface="Arial Unicode MS" pitchFamily="34" charset="-122"/>
              </a:rPr>
              <a:t>relationship Set&lt;Person&gt; </a:t>
            </a:r>
            <a:r>
              <a:rPr lang="en-US" altLang="zh-CN" b="1" dirty="0" err="1">
                <a:latin typeface="Arial Narrow" pitchFamily="34" charset="0"/>
                <a:ea typeface="Arial Unicode MS" pitchFamily="34" charset="-122"/>
                <a:cs typeface="Arial Unicode MS" pitchFamily="34" charset="-122"/>
              </a:rPr>
              <a:t>parentsOf</a:t>
            </a:r>
            <a:r>
              <a:rPr lang="en-US" altLang="zh-CN" b="1" dirty="0">
                <a:latin typeface="Arial Narrow" pitchFamily="34" charset="0"/>
                <a:ea typeface="Arial Unicode MS" pitchFamily="34" charset="-122"/>
                <a:cs typeface="Arial Unicode MS" pitchFamily="34" charset="-122"/>
              </a:rPr>
              <a:t> inverse Person::children;</a:t>
            </a:r>
            <a:r>
              <a:rPr lang="en-US" altLang="zh-CN" b="1" dirty="0">
                <a:latin typeface="Arial Narrow" pitchFamily="34" charset="0"/>
              </a:rPr>
              <a:t>} </a:t>
            </a:r>
          </a:p>
        </p:txBody>
      </p:sp>
      <p:sp>
        <p:nvSpPr>
          <p:cNvPr id="102406" name="Text Box 6"/>
          <p:cNvSpPr txBox="1">
            <a:spLocks noChangeArrowheads="1"/>
          </p:cNvSpPr>
          <p:nvPr/>
        </p:nvSpPr>
        <p:spPr bwMode="auto">
          <a:xfrm>
            <a:off x="577850" y="5505450"/>
            <a:ext cx="8097838" cy="3746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i="1" dirty="0">
                <a:latin typeface="Times New Roman" pitchFamily="18" charset="0"/>
              </a:rPr>
              <a:t>Person(</a:t>
            </a:r>
            <a:r>
              <a:rPr lang="en-US" altLang="zh-CN" b="1" i="1" u="sng" dirty="0" err="1">
                <a:latin typeface="Times New Roman" pitchFamily="18" charset="0"/>
              </a:rPr>
              <a:t>name</a:t>
            </a:r>
            <a:r>
              <a:rPr lang="en-US" altLang="zh-CN" b="1" i="1" dirty="0" err="1">
                <a:latin typeface="Times New Roman" pitchFamily="18" charset="0"/>
              </a:rPr>
              <a:t>,nameofmother,nameoffather,</a:t>
            </a:r>
            <a:r>
              <a:rPr lang="en-US" altLang="zh-CN" b="1" i="1" u="sng" dirty="0" err="1">
                <a:latin typeface="Times New Roman" pitchFamily="18" charset="0"/>
              </a:rPr>
              <a:t>nameofchildren</a:t>
            </a:r>
            <a:r>
              <a:rPr lang="en-US" altLang="zh-CN" b="1" i="1" dirty="0">
                <a:latin typeface="Times New Roman" pitchFamily="18" charset="0"/>
              </a:rPr>
              <a:t>)</a:t>
            </a:r>
          </a:p>
        </p:txBody>
      </p:sp>
      <p:sp>
        <p:nvSpPr>
          <p:cNvPr id="102408" name="Line 8"/>
          <p:cNvSpPr>
            <a:spLocks noChangeShapeType="1"/>
          </p:cNvSpPr>
          <p:nvPr/>
        </p:nvSpPr>
        <p:spPr bwMode="auto">
          <a:xfrm>
            <a:off x="2362200" y="5907088"/>
            <a:ext cx="3505944" cy="0"/>
          </a:xfrm>
          <a:prstGeom prst="line">
            <a:avLst/>
          </a:prstGeom>
          <a:noFill/>
          <a:ln w="3810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pic>
        <p:nvPicPr>
          <p:cNvPr id="102409" name="Picture 9" descr="qestion"/>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369050" y="5907088"/>
            <a:ext cx="21907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10" name="Picture 10" descr="arow003">
            <a:hlinkClick r:id="" action="ppaction://hlinkshowjump?jump=nextslide"/>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11" name="Line 11"/>
          <p:cNvSpPr>
            <a:spLocks noChangeShapeType="1"/>
          </p:cNvSpPr>
          <p:nvPr/>
        </p:nvSpPr>
        <p:spPr bwMode="auto">
          <a:xfrm>
            <a:off x="2514600" y="3621088"/>
            <a:ext cx="1625352" cy="182245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02416" name="Group 16"/>
          <p:cNvGrpSpPr>
            <a:grpSpLocks/>
          </p:cNvGrpSpPr>
          <p:nvPr/>
        </p:nvGrpSpPr>
        <p:grpSpPr bwMode="auto">
          <a:xfrm>
            <a:off x="609600" y="5830888"/>
            <a:ext cx="7772400" cy="838200"/>
            <a:chOff x="384" y="3408"/>
            <a:chExt cx="4896" cy="528"/>
          </a:xfrm>
        </p:grpSpPr>
        <p:sp>
          <p:nvSpPr>
            <p:cNvPr id="78860" name="Text Box 12"/>
            <p:cNvSpPr txBox="1">
              <a:spLocks noChangeArrowheads="1"/>
            </p:cNvSpPr>
            <p:nvPr/>
          </p:nvSpPr>
          <p:spPr bwMode="auto">
            <a:xfrm>
              <a:off x="384" y="3648"/>
              <a:ext cx="23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dirty="0">
                  <a:latin typeface="Arial Narrow" pitchFamily="34" charset="0"/>
                </a:rPr>
                <a:t>name1,nameofchildren1</a:t>
              </a:r>
            </a:p>
          </p:txBody>
        </p:sp>
        <p:sp>
          <p:nvSpPr>
            <p:cNvPr id="78861" name="Text Box 13"/>
            <p:cNvSpPr txBox="1">
              <a:spLocks noChangeArrowheads="1"/>
            </p:cNvSpPr>
            <p:nvPr/>
          </p:nvSpPr>
          <p:spPr bwMode="auto">
            <a:xfrm>
              <a:off x="2928" y="3648"/>
              <a:ext cx="23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Arial Narrow" pitchFamily="34" charset="0"/>
                </a:rPr>
                <a:t>name2,nameofchildren2</a:t>
              </a:r>
            </a:p>
          </p:txBody>
        </p:sp>
        <p:sp>
          <p:nvSpPr>
            <p:cNvPr id="78862" name="Line 14"/>
            <p:cNvSpPr>
              <a:spLocks noChangeShapeType="1"/>
            </p:cNvSpPr>
            <p:nvPr/>
          </p:nvSpPr>
          <p:spPr bwMode="auto">
            <a:xfrm flipH="1">
              <a:off x="1824" y="3408"/>
              <a:ext cx="288"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863" name="Line 15"/>
            <p:cNvSpPr>
              <a:spLocks noChangeShapeType="1"/>
            </p:cNvSpPr>
            <p:nvPr/>
          </p:nvSpPr>
          <p:spPr bwMode="auto">
            <a:xfrm>
              <a:off x="3312" y="3408"/>
              <a:ext cx="288"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Effect transition="in" filter="blinds(horizontal)">
                                      <p:cBhvr>
                                        <p:cTn id="7" dur="500"/>
                                        <p:tgtEl>
                                          <p:spTgt spid="1024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02405"/>
                                        </p:tgtEl>
                                        <p:attrNameLst>
                                          <p:attrName>style.visibility</p:attrName>
                                        </p:attrNameLst>
                                      </p:cBhvr>
                                      <p:to>
                                        <p:strVal val="visible"/>
                                      </p:to>
                                    </p:set>
                                    <p:anim calcmode="lin" valueType="num">
                                      <p:cBhvr additive="base">
                                        <p:cTn id="12" dur="500" fill="hold"/>
                                        <p:tgtEl>
                                          <p:spTgt spid="102405"/>
                                        </p:tgtEl>
                                        <p:attrNameLst>
                                          <p:attrName>ppt_x</p:attrName>
                                        </p:attrNameLst>
                                      </p:cBhvr>
                                      <p:tavLst>
                                        <p:tav tm="0">
                                          <p:val>
                                            <p:strVal val="0-#ppt_w/2"/>
                                          </p:val>
                                        </p:tav>
                                        <p:tav tm="100000">
                                          <p:val>
                                            <p:strVal val="#ppt_x"/>
                                          </p:val>
                                        </p:tav>
                                      </p:tavLst>
                                    </p:anim>
                                    <p:anim calcmode="lin" valueType="num">
                                      <p:cBhvr additive="base">
                                        <p:cTn id="13" dur="500" fill="hold"/>
                                        <p:tgtEl>
                                          <p:spTgt spid="102405"/>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02411"/>
                                        </p:tgtEl>
                                        <p:attrNameLst>
                                          <p:attrName>style.visibility</p:attrName>
                                        </p:attrNameLst>
                                      </p:cBhvr>
                                      <p:to>
                                        <p:strVal val="visible"/>
                                      </p:to>
                                    </p:set>
                                    <p:animEffect transition="in" filter="wipe(up)">
                                      <p:cBhvr>
                                        <p:cTn id="18" dur="500"/>
                                        <p:tgtEl>
                                          <p:spTgt spid="10241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02406"/>
                                        </p:tgtEl>
                                        <p:attrNameLst>
                                          <p:attrName>style.visibility</p:attrName>
                                        </p:attrNameLst>
                                      </p:cBhvr>
                                      <p:to>
                                        <p:strVal val="visible"/>
                                      </p:to>
                                    </p:set>
                                    <p:animEffect transition="in" filter="dissolve">
                                      <p:cBhvr>
                                        <p:cTn id="23" dur="500"/>
                                        <p:tgtEl>
                                          <p:spTgt spid="10240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02408"/>
                                        </p:tgtEl>
                                        <p:attrNameLst>
                                          <p:attrName>style.visibility</p:attrName>
                                        </p:attrNameLst>
                                      </p:cBhvr>
                                      <p:to>
                                        <p:strVal val="visible"/>
                                      </p:to>
                                    </p:set>
                                    <p:animEffect transition="in" filter="wipe(left)">
                                      <p:cBhvr>
                                        <p:cTn id="28" dur="500"/>
                                        <p:tgtEl>
                                          <p:spTgt spid="10240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nodeType="clickEffect">
                                  <p:stCondLst>
                                    <p:cond delay="0"/>
                                  </p:stCondLst>
                                  <p:childTnLst>
                                    <p:set>
                                      <p:cBhvr>
                                        <p:cTn id="32" dur="1" fill="hold">
                                          <p:stCondLst>
                                            <p:cond delay="0"/>
                                          </p:stCondLst>
                                        </p:cTn>
                                        <p:tgtEl>
                                          <p:spTgt spid="102416"/>
                                        </p:tgtEl>
                                        <p:attrNameLst>
                                          <p:attrName>style.visibility</p:attrName>
                                        </p:attrNameLst>
                                      </p:cBhvr>
                                      <p:to>
                                        <p:strVal val="visible"/>
                                      </p:to>
                                    </p:set>
                                    <p:animEffect transition="in" filter="box(in)">
                                      <p:cBhvr>
                                        <p:cTn id="33" dur="500"/>
                                        <p:tgtEl>
                                          <p:spTgt spid="10241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02409"/>
                                        </p:tgtEl>
                                        <p:attrNameLst>
                                          <p:attrName>style.visibility</p:attrName>
                                        </p:attrNameLst>
                                      </p:cBhvr>
                                      <p:to>
                                        <p:strVal val="visible"/>
                                      </p:to>
                                    </p:set>
                                    <p:animEffect transition="in" filter="wipe(left)">
                                      <p:cBhvr>
                                        <p:cTn id="38" dur="500"/>
                                        <p:tgtEl>
                                          <p:spTgt spid="102409"/>
                                        </p:tgtEl>
                                      </p:cBhvr>
                                    </p:animEffect>
                                  </p:childTnLst>
                                </p:cTn>
                              </p:par>
                            </p:childTnLst>
                          </p:cTn>
                        </p:par>
                        <p:par>
                          <p:cTn id="39" fill="hold" nodeType="afterGroup">
                            <p:stCondLst>
                              <p:cond delay="500"/>
                            </p:stCondLst>
                            <p:childTnLst>
                              <p:par>
                                <p:cTn id="40" presetID="2" presetClass="entr" presetSubtype="8" fill="hold" nodeType="afterEffect">
                                  <p:stCondLst>
                                    <p:cond delay="0"/>
                                  </p:stCondLst>
                                  <p:childTnLst>
                                    <p:set>
                                      <p:cBhvr>
                                        <p:cTn id="41" dur="1" fill="hold">
                                          <p:stCondLst>
                                            <p:cond delay="0"/>
                                          </p:stCondLst>
                                        </p:cTn>
                                        <p:tgtEl>
                                          <p:spTgt spid="102410"/>
                                        </p:tgtEl>
                                        <p:attrNameLst>
                                          <p:attrName>style.visibility</p:attrName>
                                        </p:attrNameLst>
                                      </p:cBhvr>
                                      <p:to>
                                        <p:strVal val="visible"/>
                                      </p:to>
                                    </p:set>
                                    <p:anim calcmode="lin" valueType="num">
                                      <p:cBhvr additive="base">
                                        <p:cTn id="42" dur="500" fill="hold"/>
                                        <p:tgtEl>
                                          <p:spTgt spid="102410"/>
                                        </p:tgtEl>
                                        <p:attrNameLst>
                                          <p:attrName>ppt_x</p:attrName>
                                        </p:attrNameLst>
                                      </p:cBhvr>
                                      <p:tavLst>
                                        <p:tav tm="0">
                                          <p:val>
                                            <p:strVal val="0-#ppt_w/2"/>
                                          </p:val>
                                        </p:tav>
                                        <p:tav tm="100000">
                                          <p:val>
                                            <p:strVal val="#ppt_x"/>
                                          </p:val>
                                        </p:tav>
                                      </p:tavLst>
                                    </p:anim>
                                    <p:anim calcmode="lin" valueType="num">
                                      <p:cBhvr additive="base">
                                        <p:cTn id="43" dur="500" fill="hold"/>
                                        <p:tgtEl>
                                          <p:spTgt spid="1024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autoUpdateAnimBg="0"/>
      <p:bldP spid="102405" grpId="0" autoUpdateAnimBg="0"/>
      <p:bldP spid="102406" grpId="0" animBg="1" autoUpdateAnimBg="0"/>
      <p:bldP spid="102408" grpId="0" animBg="1"/>
      <p:bldP spid="102411"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8026B371-1C8E-4F24-A3FB-233FFFB5C762}" type="slidenum">
              <a:rPr kumimoji="0" lang="en-US" altLang="zh-CN" sz="1400" smtClean="0"/>
              <a:pPr eaLnBrk="1" hangingPunct="1"/>
              <a:t>76</a:t>
            </a:fld>
            <a:endParaRPr kumimoji="0" lang="en-US" altLang="zh-CN" sz="1400" smtClean="0"/>
          </a:p>
        </p:txBody>
      </p:sp>
      <p:sp>
        <p:nvSpPr>
          <p:cNvPr id="79875" name="Rectangle 2"/>
          <p:cNvSpPr>
            <a:spLocks noGrp="1" noChangeArrowheads="1"/>
          </p:cNvSpPr>
          <p:nvPr>
            <p:ph type="title"/>
          </p:nvPr>
        </p:nvSpPr>
        <p:spPr/>
        <p:txBody>
          <a:bodyPr/>
          <a:lstStyle/>
          <a:p>
            <a:pPr eaLnBrk="1" hangingPunct="1"/>
            <a:r>
              <a:rPr lang="en-US" altLang="zh-CN" smtClean="0">
                <a:latin typeface="Arial Narrow" pitchFamily="34" charset="0"/>
              </a:rPr>
              <a:t>From ODL to RM</a:t>
            </a:r>
          </a:p>
        </p:txBody>
      </p:sp>
      <p:sp>
        <p:nvSpPr>
          <p:cNvPr id="106499" name="Text Box 3"/>
          <p:cNvSpPr txBox="1">
            <a:spLocks noChangeArrowheads="1"/>
          </p:cNvSpPr>
          <p:nvPr/>
        </p:nvSpPr>
        <p:spPr bwMode="auto">
          <a:xfrm>
            <a:off x="685800" y="762000"/>
            <a:ext cx="7989888" cy="429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a:latin typeface="Times New Roman" pitchFamily="18" charset="0"/>
                <a:ea typeface="Arial Unicode MS" pitchFamily="34" charset="-122"/>
                <a:cs typeface="Arial Unicode MS" pitchFamily="34" charset="-122"/>
              </a:rPr>
              <a:t>interface Customer (key ssNo) {attribute string name;    	attribute string addr;		    		attribute string phone;			    	attribute integer ssNo;    			relationship Set&lt;Account&gt; ownsAccts   				inverse Account::ownedBy;}</a:t>
            </a:r>
            <a:r>
              <a:rPr lang="en-US" altLang="zh-CN" b="1">
                <a:latin typeface="Times New Roman" pitchFamily="18" charset="0"/>
              </a:rPr>
              <a:t> </a:t>
            </a:r>
          </a:p>
          <a:p>
            <a:pPr eaLnBrk="1" hangingPunct="1">
              <a:spcBef>
                <a:spcPct val="50000"/>
              </a:spcBef>
            </a:pPr>
            <a:r>
              <a:rPr lang="en-US" altLang="zh-CN" b="1">
                <a:latin typeface="Times New Roman" pitchFamily="18" charset="0"/>
                <a:ea typeface="Arial Unicode MS" pitchFamily="34" charset="-122"/>
                <a:cs typeface="Arial Unicode MS" pitchFamily="34" charset="-122"/>
              </a:rPr>
              <a:t>interface Account </a:t>
            </a:r>
            <a:r>
              <a:rPr lang="en-US" altLang="zh-CN" b="1">
                <a:latin typeface="Times New Roman" pitchFamily="18" charset="0"/>
              </a:rPr>
              <a:t>(key number)</a:t>
            </a:r>
            <a:r>
              <a:rPr lang="en-US" altLang="zh-CN" b="1">
                <a:latin typeface="Times New Roman" pitchFamily="18" charset="0"/>
                <a:ea typeface="Arial Unicode MS" pitchFamily="34" charset="-122"/>
                <a:cs typeface="Arial Unicode MS" pitchFamily="34" charset="-122"/>
              </a:rPr>
              <a:t> {attribute integer number;    	attribute string type;    				attribute real balance;    			relationship Customer ownedBy  					inverse  Customer::ownsAccts;}</a:t>
            </a:r>
            <a:r>
              <a:rPr lang="en-US" altLang="zh-CN" b="1">
                <a:latin typeface="Times New Roman" pitchFamily="18" charset="0"/>
              </a:rPr>
              <a:t> </a:t>
            </a:r>
          </a:p>
        </p:txBody>
      </p:sp>
      <p:sp>
        <p:nvSpPr>
          <p:cNvPr id="106501" name="Text Box 5"/>
          <p:cNvSpPr txBox="1">
            <a:spLocks noChangeArrowheads="1"/>
          </p:cNvSpPr>
          <p:nvPr/>
        </p:nvSpPr>
        <p:spPr bwMode="auto">
          <a:xfrm>
            <a:off x="838200" y="5210175"/>
            <a:ext cx="6110288" cy="739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i="1">
                <a:latin typeface="Times New Roman" pitchFamily="18" charset="0"/>
                <a:ea typeface="Arial Unicode MS" pitchFamily="34" charset="-122"/>
                <a:cs typeface="Arial Unicode MS" pitchFamily="34" charset="-122"/>
              </a:rPr>
              <a:t>Customer(</a:t>
            </a:r>
            <a:r>
              <a:rPr lang="en-US" altLang="zh-CN" b="1" i="1" u="sng">
                <a:latin typeface="Times New Roman" pitchFamily="18" charset="0"/>
                <a:ea typeface="Arial Unicode MS" pitchFamily="34" charset="-122"/>
                <a:cs typeface="Arial Unicode MS" pitchFamily="34" charset="-122"/>
              </a:rPr>
              <a:t>ssNo</a:t>
            </a:r>
            <a:r>
              <a:rPr lang="en-US" altLang="zh-CN" b="1" i="1">
                <a:latin typeface="Times New Roman" pitchFamily="18" charset="0"/>
                <a:ea typeface="Arial Unicode MS" pitchFamily="34" charset="-122"/>
                <a:cs typeface="Arial Unicode MS" pitchFamily="34" charset="-122"/>
              </a:rPr>
              <a:t>, name, address, phone) Account(</a:t>
            </a:r>
            <a:r>
              <a:rPr lang="en-US" altLang="zh-CN" b="1" i="1" u="sng">
                <a:latin typeface="Times New Roman" pitchFamily="18" charset="0"/>
                <a:ea typeface="Arial Unicode MS" pitchFamily="34" charset="-122"/>
                <a:cs typeface="Arial Unicode MS" pitchFamily="34" charset="-122"/>
              </a:rPr>
              <a:t>number</a:t>
            </a:r>
            <a:r>
              <a:rPr lang="en-US" altLang="zh-CN" b="1" i="1">
                <a:latin typeface="Times New Roman" pitchFamily="18" charset="0"/>
                <a:ea typeface="Arial Unicode MS" pitchFamily="34" charset="-122"/>
                <a:cs typeface="Arial Unicode MS" pitchFamily="34" charset="-122"/>
              </a:rPr>
              <a:t>, type, balance, ssNo)</a:t>
            </a:r>
            <a:r>
              <a:rPr lang="en-US" altLang="zh-CN" b="1" i="1">
                <a:latin typeface="Times New Roman" pitchFamily="18" charset="0"/>
              </a:rPr>
              <a:t> </a:t>
            </a:r>
          </a:p>
        </p:txBody>
      </p:sp>
      <p:pic>
        <p:nvPicPr>
          <p:cNvPr id="106503" name="Picture 7"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6499"/>
                                        </p:tgtEl>
                                        <p:attrNameLst>
                                          <p:attrName>style.visibility</p:attrName>
                                        </p:attrNameLst>
                                      </p:cBhvr>
                                      <p:to>
                                        <p:strVal val="visible"/>
                                      </p:to>
                                    </p:set>
                                    <p:animEffect transition="in" filter="dissolve">
                                      <p:cBhvr>
                                        <p:cTn id="7" dur="500"/>
                                        <p:tgtEl>
                                          <p:spTgt spid="1064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6501"/>
                                        </p:tgtEl>
                                        <p:attrNameLst>
                                          <p:attrName>style.visibility</p:attrName>
                                        </p:attrNameLst>
                                      </p:cBhvr>
                                      <p:to>
                                        <p:strVal val="visible"/>
                                      </p:to>
                                    </p:set>
                                    <p:anim calcmode="lin" valueType="num">
                                      <p:cBhvr additive="base">
                                        <p:cTn id="12" dur="500" fill="hold"/>
                                        <p:tgtEl>
                                          <p:spTgt spid="106501"/>
                                        </p:tgtEl>
                                        <p:attrNameLst>
                                          <p:attrName>ppt_x</p:attrName>
                                        </p:attrNameLst>
                                      </p:cBhvr>
                                      <p:tavLst>
                                        <p:tav tm="0">
                                          <p:val>
                                            <p:strVal val="#ppt_x"/>
                                          </p:val>
                                        </p:tav>
                                        <p:tav tm="100000">
                                          <p:val>
                                            <p:strVal val="#ppt_x"/>
                                          </p:val>
                                        </p:tav>
                                      </p:tavLst>
                                    </p:anim>
                                    <p:anim calcmode="lin" valueType="num">
                                      <p:cBhvr additive="base">
                                        <p:cTn id="13" dur="500" fill="hold"/>
                                        <p:tgtEl>
                                          <p:spTgt spid="106501"/>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500"/>
                            </p:stCondLst>
                            <p:childTnLst>
                              <p:par>
                                <p:cTn id="15" presetID="1" presetClass="entr" presetSubtype="0" fill="hold" nodeType="afterEffect">
                                  <p:stCondLst>
                                    <p:cond delay="0"/>
                                  </p:stCondLst>
                                  <p:childTnLst>
                                    <p:set>
                                      <p:cBhvr>
                                        <p:cTn id="16" dur="1" fill="hold">
                                          <p:stCondLst>
                                            <p:cond delay="499"/>
                                          </p:stCondLst>
                                        </p:cTn>
                                        <p:tgtEl>
                                          <p:spTgt spid="1065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autoUpdateAnimBg="0"/>
      <p:bldP spid="106501" grpId="0" animBg="1"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61194DD6-C2A6-44DB-9D21-D48394E8EC4A}" type="slidenum">
              <a:rPr kumimoji="0" lang="en-US" altLang="zh-CN" sz="1400" smtClean="0"/>
              <a:pPr eaLnBrk="1" hangingPunct="1"/>
              <a:t>77</a:t>
            </a:fld>
            <a:endParaRPr kumimoji="0" lang="en-US" altLang="zh-CN" sz="1400" smtClean="0"/>
          </a:p>
        </p:txBody>
      </p:sp>
      <p:sp>
        <p:nvSpPr>
          <p:cNvPr id="80899" name="Rectangle 2"/>
          <p:cNvSpPr>
            <a:spLocks noGrp="1" noChangeArrowheads="1"/>
          </p:cNvSpPr>
          <p:nvPr>
            <p:ph type="title"/>
          </p:nvPr>
        </p:nvSpPr>
        <p:spPr/>
        <p:txBody>
          <a:bodyPr/>
          <a:lstStyle/>
          <a:p>
            <a:pPr eaLnBrk="1" hangingPunct="1"/>
            <a:r>
              <a:rPr lang="en-US" altLang="zh-CN" smtClean="0">
                <a:latin typeface="Arial Narrow" pitchFamily="34" charset="0"/>
              </a:rPr>
              <a:t>From ODL to RM</a:t>
            </a:r>
          </a:p>
        </p:txBody>
      </p:sp>
      <p:sp>
        <p:nvSpPr>
          <p:cNvPr id="80900" name="Text Box 3"/>
          <p:cNvSpPr txBox="1">
            <a:spLocks noChangeArrowheads="1"/>
          </p:cNvSpPr>
          <p:nvPr/>
        </p:nvSpPr>
        <p:spPr bwMode="auto">
          <a:xfrm>
            <a:off x="457200" y="609600"/>
            <a:ext cx="83820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b="1">
                <a:latin typeface="Times New Roman" pitchFamily="18" charset="0"/>
                <a:ea typeface="Arial Unicode MS" pitchFamily="34" charset="-122"/>
                <a:cs typeface="Arial Unicode MS" pitchFamily="34" charset="-122"/>
              </a:rPr>
              <a:t>interface Ship (key name) {attribute string name;</a:t>
            </a:r>
          </a:p>
          <a:p>
            <a:pPr eaLnBrk="1" hangingPunct="1"/>
            <a:r>
              <a:rPr lang="en-US" altLang="zh-CN" b="1">
                <a:latin typeface="Times New Roman" pitchFamily="18" charset="0"/>
                <a:ea typeface="Arial Unicode MS" pitchFamily="34" charset="-122"/>
                <a:cs typeface="Arial Unicode MS" pitchFamily="34" charset="-122"/>
              </a:rPr>
              <a:t>    attribute integer displacement; 	attribute string type;} </a:t>
            </a:r>
          </a:p>
          <a:p>
            <a:pPr eaLnBrk="1" hangingPunct="1"/>
            <a:r>
              <a:rPr lang="en-US" altLang="zh-CN" b="1">
                <a:latin typeface="Times New Roman" pitchFamily="18" charset="0"/>
                <a:ea typeface="Arial Unicode MS" pitchFamily="34" charset="-122"/>
                <a:cs typeface="Arial Unicode MS" pitchFamily="34" charset="-122"/>
              </a:rPr>
              <a:t>interface</a:t>
            </a:r>
            <a:r>
              <a:rPr lang="en-US" altLang="zh-CN" b="1">
                <a:solidFill>
                  <a:schemeClr val="hlink"/>
                </a:solidFill>
                <a:latin typeface="Times New Roman" pitchFamily="18" charset="0"/>
                <a:ea typeface="Arial Unicode MS" pitchFamily="34" charset="-122"/>
                <a:cs typeface="Arial Unicode MS" pitchFamily="34" charset="-122"/>
              </a:rPr>
              <a:t> </a:t>
            </a:r>
            <a:r>
              <a:rPr lang="en-US" altLang="zh-CN" b="1">
                <a:latin typeface="Times New Roman" pitchFamily="18" charset="0"/>
                <a:ea typeface="Arial Unicode MS" pitchFamily="34" charset="-122"/>
                <a:cs typeface="Arial Unicode MS" pitchFamily="34" charset="-122"/>
              </a:rPr>
              <a:t>Gunship:Ship {attribute integer numberOfGuns;    		attribute float bore;} 				</a:t>
            </a:r>
            <a:r>
              <a:rPr lang="en-US" altLang="zh-CN" b="1">
                <a:solidFill>
                  <a:schemeClr val="hlink"/>
                </a:solidFill>
                <a:latin typeface="Times New Roman" pitchFamily="18" charset="0"/>
              </a:rPr>
              <a:t>   </a:t>
            </a:r>
            <a:r>
              <a:rPr lang="en-US" altLang="zh-CN" b="1">
                <a:latin typeface="Times New Roman" pitchFamily="18" charset="0"/>
                <a:ea typeface="Arial Unicode MS" pitchFamily="34" charset="-122"/>
                <a:cs typeface="Arial Unicode MS" pitchFamily="34" charset="-122"/>
              </a:rPr>
              <a:t>interface</a:t>
            </a:r>
            <a:r>
              <a:rPr lang="en-US" altLang="zh-CN" b="1">
                <a:latin typeface="Times New Roman" pitchFamily="18" charset="0"/>
              </a:rPr>
              <a:t> Carrier:Ship {</a:t>
            </a:r>
            <a:r>
              <a:rPr lang="en-US" altLang="zh-CN" b="1">
                <a:latin typeface="Times New Roman" pitchFamily="18" charset="0"/>
                <a:ea typeface="Arial Unicode MS" pitchFamily="34" charset="-122"/>
                <a:cs typeface="Arial Unicode MS" pitchFamily="34" charset="-122"/>
              </a:rPr>
              <a:t>attribute integer deckLength;    	 attribute Set&lt;string&gt; airGroups;} </a:t>
            </a:r>
          </a:p>
          <a:p>
            <a:pPr eaLnBrk="1" hangingPunct="1"/>
            <a:r>
              <a:rPr lang="en-US" altLang="zh-CN" b="1">
                <a:latin typeface="Times New Roman" pitchFamily="18" charset="0"/>
                <a:ea typeface="Arial Unicode MS" pitchFamily="34" charset="-122"/>
                <a:cs typeface="Arial Unicode MS" pitchFamily="34" charset="-122"/>
              </a:rPr>
              <a:t>interface Submarine:Ship {attribute integer maxSafeDepth;} interface BattleCarrier:Gunship,Carrier {}</a:t>
            </a:r>
            <a:r>
              <a:rPr lang="en-US" altLang="zh-CN" b="1">
                <a:latin typeface="Times New Roman" pitchFamily="18" charset="0"/>
              </a:rPr>
              <a:t> </a:t>
            </a:r>
          </a:p>
        </p:txBody>
      </p:sp>
      <p:sp>
        <p:nvSpPr>
          <p:cNvPr id="107526" name="Text Box 6"/>
          <p:cNvSpPr txBox="1">
            <a:spLocks noChangeArrowheads="1"/>
          </p:cNvSpPr>
          <p:nvPr/>
        </p:nvSpPr>
        <p:spPr bwMode="auto">
          <a:xfrm>
            <a:off x="457200" y="3505200"/>
            <a:ext cx="84582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b="1">
                <a:solidFill>
                  <a:srgbClr val="003366"/>
                </a:solidFill>
                <a:latin typeface="Arial Narrow" pitchFamily="34" charset="0"/>
                <a:ea typeface="Arial Unicode MS" pitchFamily="34" charset="-122"/>
                <a:cs typeface="Arial Unicode MS" pitchFamily="34" charset="-122"/>
              </a:rPr>
              <a:t>Ship(</a:t>
            </a:r>
            <a:r>
              <a:rPr lang="en-US" altLang="zh-CN" b="1" u="sng">
                <a:solidFill>
                  <a:srgbClr val="003366"/>
                </a:solidFill>
                <a:latin typeface="Arial Narrow" pitchFamily="34" charset="0"/>
                <a:ea typeface="Arial Unicode MS" pitchFamily="34" charset="-122"/>
                <a:cs typeface="Arial Unicode MS" pitchFamily="34" charset="-122"/>
              </a:rPr>
              <a:t>name</a:t>
            </a:r>
            <a:r>
              <a:rPr lang="en-US" altLang="zh-CN" b="1">
                <a:solidFill>
                  <a:srgbClr val="003366"/>
                </a:solidFill>
                <a:latin typeface="Arial Narrow" pitchFamily="34" charset="0"/>
                <a:ea typeface="Arial Unicode MS" pitchFamily="34" charset="-122"/>
                <a:cs typeface="Arial Unicode MS" pitchFamily="34" charset="-122"/>
              </a:rPr>
              <a:t>, displacement, type) </a:t>
            </a:r>
          </a:p>
          <a:p>
            <a:pPr eaLnBrk="1" hangingPunct="1"/>
            <a:r>
              <a:rPr lang="en-US" altLang="zh-CN" b="1">
                <a:solidFill>
                  <a:srgbClr val="003366"/>
                </a:solidFill>
                <a:latin typeface="Arial Narrow" pitchFamily="34" charset="0"/>
                <a:ea typeface="Arial Unicode MS" pitchFamily="34" charset="-122"/>
                <a:cs typeface="Arial Unicode MS" pitchFamily="34" charset="-122"/>
              </a:rPr>
              <a:t>Gunship(</a:t>
            </a:r>
            <a:r>
              <a:rPr lang="en-US" altLang="zh-CN" b="1" u="sng">
                <a:solidFill>
                  <a:srgbClr val="003366"/>
                </a:solidFill>
                <a:latin typeface="Arial Narrow" pitchFamily="34" charset="0"/>
                <a:ea typeface="Arial Unicode MS" pitchFamily="34" charset="-122"/>
                <a:cs typeface="Arial Unicode MS" pitchFamily="34" charset="-122"/>
              </a:rPr>
              <a:t>name</a:t>
            </a:r>
            <a:r>
              <a:rPr lang="en-US" altLang="zh-CN" b="1">
                <a:solidFill>
                  <a:srgbClr val="003366"/>
                </a:solidFill>
                <a:latin typeface="Arial Narrow" pitchFamily="34" charset="0"/>
                <a:ea typeface="Arial Unicode MS" pitchFamily="34" charset="-122"/>
                <a:cs typeface="Arial Unicode MS" pitchFamily="34" charset="-122"/>
              </a:rPr>
              <a:t>, displacement, type, numberOfGuns, bore) </a:t>
            </a:r>
          </a:p>
          <a:p>
            <a:pPr eaLnBrk="1" hangingPunct="1"/>
            <a:r>
              <a:rPr lang="en-US" altLang="zh-CN" b="1">
                <a:solidFill>
                  <a:srgbClr val="003366"/>
                </a:solidFill>
                <a:latin typeface="Arial Narrow" pitchFamily="34" charset="0"/>
                <a:ea typeface="Arial Unicode MS" pitchFamily="34" charset="-122"/>
                <a:cs typeface="Arial Unicode MS" pitchFamily="34" charset="-122"/>
              </a:rPr>
              <a:t>Carrier(</a:t>
            </a:r>
            <a:r>
              <a:rPr lang="en-US" altLang="zh-CN" b="1" u="sng">
                <a:solidFill>
                  <a:srgbClr val="003366"/>
                </a:solidFill>
                <a:latin typeface="Arial Narrow" pitchFamily="34" charset="0"/>
                <a:ea typeface="Arial Unicode MS" pitchFamily="34" charset="-122"/>
                <a:cs typeface="Arial Unicode MS" pitchFamily="34" charset="-122"/>
              </a:rPr>
              <a:t>name</a:t>
            </a:r>
            <a:r>
              <a:rPr lang="en-US" altLang="zh-CN" b="1">
                <a:solidFill>
                  <a:srgbClr val="003366"/>
                </a:solidFill>
                <a:latin typeface="Arial Narrow" pitchFamily="34" charset="0"/>
                <a:ea typeface="Arial Unicode MS" pitchFamily="34" charset="-122"/>
                <a:cs typeface="Arial Unicode MS" pitchFamily="34" charset="-122"/>
              </a:rPr>
              <a:t>, displacement, type, deckLength, </a:t>
            </a:r>
            <a:r>
              <a:rPr lang="en-US" altLang="zh-CN" b="1" u="sng">
                <a:solidFill>
                  <a:srgbClr val="003366"/>
                </a:solidFill>
                <a:latin typeface="Arial Narrow" pitchFamily="34" charset="0"/>
                <a:ea typeface="Arial Unicode MS" pitchFamily="34" charset="-122"/>
                <a:cs typeface="Arial Unicode MS" pitchFamily="34" charset="-122"/>
              </a:rPr>
              <a:t>airGroups</a:t>
            </a:r>
            <a:r>
              <a:rPr lang="en-US" altLang="zh-CN" b="1">
                <a:solidFill>
                  <a:srgbClr val="003366"/>
                </a:solidFill>
                <a:latin typeface="Arial Narrow" pitchFamily="34" charset="0"/>
                <a:ea typeface="Arial Unicode MS" pitchFamily="34" charset="-122"/>
                <a:cs typeface="Arial Unicode MS" pitchFamily="34" charset="-122"/>
              </a:rPr>
              <a:t>) </a:t>
            </a:r>
          </a:p>
          <a:p>
            <a:pPr eaLnBrk="1" hangingPunct="1"/>
            <a:r>
              <a:rPr lang="en-US" altLang="zh-CN" b="1">
                <a:solidFill>
                  <a:srgbClr val="003366"/>
                </a:solidFill>
                <a:latin typeface="Arial Narrow" pitchFamily="34" charset="0"/>
                <a:ea typeface="Arial Unicode MS" pitchFamily="34" charset="-122"/>
                <a:cs typeface="Arial Unicode MS" pitchFamily="34" charset="-122"/>
              </a:rPr>
              <a:t>Submarine(</a:t>
            </a:r>
            <a:r>
              <a:rPr lang="en-US" altLang="zh-CN" b="1" u="sng">
                <a:solidFill>
                  <a:srgbClr val="003366"/>
                </a:solidFill>
                <a:latin typeface="Arial Narrow" pitchFamily="34" charset="0"/>
                <a:ea typeface="Arial Unicode MS" pitchFamily="34" charset="-122"/>
                <a:cs typeface="Arial Unicode MS" pitchFamily="34" charset="-122"/>
              </a:rPr>
              <a:t>name</a:t>
            </a:r>
            <a:r>
              <a:rPr lang="en-US" altLang="zh-CN" b="1">
                <a:solidFill>
                  <a:srgbClr val="003366"/>
                </a:solidFill>
                <a:latin typeface="Arial Narrow" pitchFamily="34" charset="0"/>
                <a:ea typeface="Arial Unicode MS" pitchFamily="34" charset="-122"/>
                <a:cs typeface="Arial Unicode MS" pitchFamily="34" charset="-122"/>
              </a:rPr>
              <a:t>, displacement, type, maxSafeDepth) </a:t>
            </a:r>
          </a:p>
          <a:p>
            <a:pPr eaLnBrk="1" hangingPunct="1"/>
            <a:r>
              <a:rPr lang="en-US" altLang="zh-CN" b="1">
                <a:solidFill>
                  <a:srgbClr val="003366"/>
                </a:solidFill>
                <a:latin typeface="Arial Narrow" pitchFamily="34" charset="0"/>
                <a:ea typeface="Arial Unicode MS" pitchFamily="34" charset="-122"/>
                <a:cs typeface="Arial Unicode MS" pitchFamily="34" charset="-122"/>
              </a:rPr>
              <a:t>BattleCarrier(</a:t>
            </a:r>
            <a:r>
              <a:rPr lang="en-US" altLang="zh-CN" b="1" u="sng">
                <a:solidFill>
                  <a:srgbClr val="003366"/>
                </a:solidFill>
                <a:latin typeface="Arial Narrow" pitchFamily="34" charset="0"/>
                <a:ea typeface="Arial Unicode MS" pitchFamily="34" charset="-122"/>
                <a:cs typeface="Arial Unicode MS" pitchFamily="34" charset="-122"/>
              </a:rPr>
              <a:t>name</a:t>
            </a:r>
            <a:r>
              <a:rPr lang="en-US" altLang="zh-CN" b="1">
                <a:solidFill>
                  <a:srgbClr val="003366"/>
                </a:solidFill>
                <a:latin typeface="Arial Narrow" pitchFamily="34" charset="0"/>
                <a:ea typeface="Arial Unicode MS" pitchFamily="34" charset="-122"/>
                <a:cs typeface="Arial Unicode MS" pitchFamily="34" charset="-122"/>
              </a:rPr>
              <a:t>, displacement, type, numberOfGuns, bore,deckLength, </a:t>
            </a:r>
            <a:r>
              <a:rPr lang="en-US" altLang="zh-CN" b="1" u="sng">
                <a:solidFill>
                  <a:srgbClr val="003366"/>
                </a:solidFill>
                <a:latin typeface="Arial Narrow" pitchFamily="34" charset="0"/>
                <a:ea typeface="Arial Unicode MS" pitchFamily="34" charset="-122"/>
                <a:cs typeface="Arial Unicode MS" pitchFamily="34" charset="-122"/>
              </a:rPr>
              <a:t>airGroups</a:t>
            </a:r>
            <a:r>
              <a:rPr lang="en-US" altLang="zh-CN" b="1">
                <a:solidFill>
                  <a:srgbClr val="003366"/>
                </a:solidFill>
                <a:latin typeface="Arial Narrow" pitchFamily="34" charset="0"/>
                <a:ea typeface="Arial Unicode MS" pitchFamily="34" charset="-122"/>
                <a:cs typeface="Arial Unicode MS" pitchFamily="34" charset="-122"/>
              </a:rPr>
              <a:t>)</a:t>
            </a:r>
            <a:r>
              <a:rPr lang="en-US" altLang="zh-CN" b="1">
                <a:solidFill>
                  <a:srgbClr val="003366"/>
                </a:solidFill>
                <a:latin typeface="Arial Narrow" pitchFamily="34" charset="0"/>
              </a:rPr>
              <a:t> </a:t>
            </a:r>
          </a:p>
        </p:txBody>
      </p:sp>
      <p:sp>
        <p:nvSpPr>
          <p:cNvPr id="107527" name="Text Box 7"/>
          <p:cNvSpPr txBox="1">
            <a:spLocks noChangeArrowheads="1"/>
          </p:cNvSpPr>
          <p:nvPr/>
        </p:nvSpPr>
        <p:spPr bwMode="auto">
          <a:xfrm>
            <a:off x="457200" y="5730875"/>
            <a:ext cx="8305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i="1">
                <a:latin typeface="Times New Roman" pitchFamily="18" charset="0"/>
                <a:ea typeface="Arial Unicode MS" pitchFamily="34" charset="-122"/>
                <a:cs typeface="Arial Unicode MS" pitchFamily="34" charset="-122"/>
              </a:rPr>
              <a:t>allship(</a:t>
            </a:r>
            <a:r>
              <a:rPr lang="en-US" altLang="zh-CN" b="1" i="1" u="sng">
                <a:latin typeface="Times New Roman" pitchFamily="18" charset="0"/>
                <a:ea typeface="Arial Unicode MS" pitchFamily="34" charset="-122"/>
                <a:cs typeface="Arial Unicode MS" pitchFamily="34" charset="-122"/>
              </a:rPr>
              <a:t>name</a:t>
            </a:r>
            <a:r>
              <a:rPr lang="en-US" altLang="zh-CN" b="1" i="1">
                <a:latin typeface="Times New Roman" pitchFamily="18" charset="0"/>
                <a:ea typeface="Arial Unicode MS" pitchFamily="34" charset="-122"/>
                <a:cs typeface="Arial Unicode MS" pitchFamily="34" charset="-122"/>
              </a:rPr>
              <a:t>, displacement, type, numberOfGuns, bore,deckLength, </a:t>
            </a:r>
            <a:r>
              <a:rPr lang="en-US" altLang="zh-CN" b="1" i="1" u="sng">
                <a:latin typeface="Times New Roman" pitchFamily="18" charset="0"/>
                <a:ea typeface="Arial Unicode MS" pitchFamily="34" charset="-122"/>
                <a:cs typeface="Arial Unicode MS" pitchFamily="34" charset="-122"/>
              </a:rPr>
              <a:t>airGroup</a:t>
            </a:r>
            <a:r>
              <a:rPr lang="en-US" altLang="zh-CN" b="1" i="1">
                <a:latin typeface="Times New Roman" pitchFamily="18" charset="0"/>
                <a:ea typeface="Arial Unicode MS" pitchFamily="34" charset="-122"/>
                <a:cs typeface="Arial Unicode MS" pitchFamily="34" charset="-122"/>
              </a:rPr>
              <a:t> , maxSafeDepth)</a:t>
            </a:r>
          </a:p>
        </p:txBody>
      </p:sp>
      <p:pic>
        <p:nvPicPr>
          <p:cNvPr id="107528" name="Picture 8" descr="qestio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153400" y="4876800"/>
            <a:ext cx="36512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30" name="Picture 10" descr="arow000">
            <a:hlinkClick r:id="rId3" action="ppaction://hlinksldjump"/>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151813" y="6373813"/>
            <a:ext cx="611187"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7526">
                                            <p:txEl>
                                              <p:pRg st="0" end="0"/>
                                            </p:txEl>
                                          </p:spTgt>
                                        </p:tgtEl>
                                        <p:attrNameLst>
                                          <p:attrName>style.visibility</p:attrName>
                                        </p:attrNameLst>
                                      </p:cBhvr>
                                      <p:to>
                                        <p:strVal val="visible"/>
                                      </p:to>
                                    </p:set>
                                    <p:animEffect transition="in" filter="box(in)">
                                      <p:cBhvr>
                                        <p:cTn id="7" dur="500"/>
                                        <p:tgtEl>
                                          <p:spTgt spid="1075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7526">
                                            <p:txEl>
                                              <p:pRg st="1" end="1"/>
                                            </p:txEl>
                                          </p:spTgt>
                                        </p:tgtEl>
                                        <p:attrNameLst>
                                          <p:attrName>style.visibility</p:attrName>
                                        </p:attrNameLst>
                                      </p:cBhvr>
                                      <p:to>
                                        <p:strVal val="visible"/>
                                      </p:to>
                                    </p:set>
                                    <p:animEffect transition="in" filter="box(in)">
                                      <p:cBhvr>
                                        <p:cTn id="12" dur="500"/>
                                        <p:tgtEl>
                                          <p:spTgt spid="10752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7526">
                                            <p:txEl>
                                              <p:pRg st="2" end="2"/>
                                            </p:txEl>
                                          </p:spTgt>
                                        </p:tgtEl>
                                        <p:attrNameLst>
                                          <p:attrName>style.visibility</p:attrName>
                                        </p:attrNameLst>
                                      </p:cBhvr>
                                      <p:to>
                                        <p:strVal val="visible"/>
                                      </p:to>
                                    </p:set>
                                    <p:animEffect transition="in" filter="box(in)">
                                      <p:cBhvr>
                                        <p:cTn id="17" dur="500"/>
                                        <p:tgtEl>
                                          <p:spTgt spid="10752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7526">
                                            <p:txEl>
                                              <p:pRg st="3" end="3"/>
                                            </p:txEl>
                                          </p:spTgt>
                                        </p:tgtEl>
                                        <p:attrNameLst>
                                          <p:attrName>style.visibility</p:attrName>
                                        </p:attrNameLst>
                                      </p:cBhvr>
                                      <p:to>
                                        <p:strVal val="visible"/>
                                      </p:to>
                                    </p:set>
                                    <p:animEffect transition="in" filter="box(in)">
                                      <p:cBhvr>
                                        <p:cTn id="22" dur="500"/>
                                        <p:tgtEl>
                                          <p:spTgt spid="10752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07526">
                                            <p:txEl>
                                              <p:pRg st="4" end="4"/>
                                            </p:txEl>
                                          </p:spTgt>
                                        </p:tgtEl>
                                        <p:attrNameLst>
                                          <p:attrName>style.visibility</p:attrName>
                                        </p:attrNameLst>
                                      </p:cBhvr>
                                      <p:to>
                                        <p:strVal val="visible"/>
                                      </p:to>
                                    </p:set>
                                    <p:animEffect transition="in" filter="box(in)">
                                      <p:cBhvr>
                                        <p:cTn id="27" dur="500"/>
                                        <p:tgtEl>
                                          <p:spTgt spid="107526">
                                            <p:txEl>
                                              <p:pRg st="4" end="4"/>
                                            </p:txEl>
                                          </p:spTgt>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107528"/>
                                        </p:tgtEl>
                                        <p:attrNameLst>
                                          <p:attrName>style.visibility</p:attrName>
                                        </p:attrNameLst>
                                      </p:cBhvr>
                                      <p:to>
                                        <p:strVal val="visible"/>
                                      </p:to>
                                    </p:set>
                                    <p:animEffect transition="in" filter="wipe(left)">
                                      <p:cBhvr>
                                        <p:cTn id="31" dur="500"/>
                                        <p:tgtEl>
                                          <p:spTgt spid="10752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107527"/>
                                        </p:tgtEl>
                                        <p:attrNameLst>
                                          <p:attrName>style.visibility</p:attrName>
                                        </p:attrNameLst>
                                      </p:cBhvr>
                                      <p:to>
                                        <p:strVal val="visible"/>
                                      </p:to>
                                    </p:set>
                                    <p:animEffect transition="in" filter="box(in)">
                                      <p:cBhvr>
                                        <p:cTn id="36" dur="500"/>
                                        <p:tgtEl>
                                          <p:spTgt spid="107527"/>
                                        </p:tgtEl>
                                      </p:cBhvr>
                                    </p:animEffect>
                                  </p:childTnLst>
                                </p:cTn>
                              </p:par>
                            </p:childTnLst>
                          </p:cTn>
                        </p:par>
                        <p:par>
                          <p:cTn id="37" fill="hold" nodeType="afterGroup">
                            <p:stCondLst>
                              <p:cond delay="500"/>
                            </p:stCondLst>
                            <p:childTnLst>
                              <p:par>
                                <p:cTn id="38" presetID="12" presetClass="entr" presetSubtype="8" fill="hold" nodeType="afterEffect">
                                  <p:stCondLst>
                                    <p:cond delay="0"/>
                                  </p:stCondLst>
                                  <p:childTnLst>
                                    <p:set>
                                      <p:cBhvr>
                                        <p:cTn id="39" dur="1" fill="hold">
                                          <p:stCondLst>
                                            <p:cond delay="0"/>
                                          </p:stCondLst>
                                        </p:cTn>
                                        <p:tgtEl>
                                          <p:spTgt spid="107530"/>
                                        </p:tgtEl>
                                        <p:attrNameLst>
                                          <p:attrName>style.visibility</p:attrName>
                                        </p:attrNameLst>
                                      </p:cBhvr>
                                      <p:to>
                                        <p:strVal val="visible"/>
                                      </p:to>
                                    </p:set>
                                    <p:animEffect transition="in" filter="slide(fromLeft)">
                                      <p:cBhvr>
                                        <p:cTn id="40" dur="500"/>
                                        <p:tgtEl>
                                          <p:spTgt spid="107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6" grpId="0" build="p" autoUpdateAnimBg="0"/>
      <p:bldP spid="107527"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06C674D9-7B94-4908-ACDD-DF5DCAF3CC02}" type="slidenum">
              <a:rPr kumimoji="0" lang="en-US" altLang="zh-CN" sz="1400" smtClean="0"/>
              <a:pPr eaLnBrk="1" hangingPunct="1"/>
              <a:t>8</a:t>
            </a:fld>
            <a:endParaRPr kumimoji="0" lang="en-US" altLang="zh-CN" sz="1400" smtClean="0"/>
          </a:p>
        </p:txBody>
      </p:sp>
      <p:sp>
        <p:nvSpPr>
          <p:cNvPr id="10243" name="Rectangle 2"/>
          <p:cNvSpPr>
            <a:spLocks noGrp="1" noChangeArrowheads="1"/>
          </p:cNvSpPr>
          <p:nvPr>
            <p:ph type="title"/>
          </p:nvPr>
        </p:nvSpPr>
        <p:spPr/>
        <p:txBody>
          <a:bodyPr/>
          <a:lstStyle/>
          <a:p>
            <a:pPr eaLnBrk="1" hangingPunct="1"/>
            <a:r>
              <a:rPr lang="en-US" altLang="zh-CN" smtClean="0">
                <a:latin typeface="Arial Narrow" pitchFamily="34" charset="0"/>
              </a:rPr>
              <a:t>ODL-Example</a:t>
            </a:r>
          </a:p>
        </p:txBody>
      </p:sp>
      <p:sp>
        <p:nvSpPr>
          <p:cNvPr id="121859" name="Text Box 3"/>
          <p:cNvSpPr txBox="1">
            <a:spLocks noChangeArrowheads="1"/>
          </p:cNvSpPr>
          <p:nvPr/>
        </p:nvSpPr>
        <p:spPr bwMode="auto">
          <a:xfrm>
            <a:off x="838200" y="1447800"/>
            <a:ext cx="79248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en-US" altLang="zh-CN" b="1" i="1">
                <a:latin typeface="Times New Roman" pitchFamily="18" charset="0"/>
              </a:rPr>
              <a:t>interface Movie {   </a:t>
            </a:r>
            <a:r>
              <a:rPr lang="en-US" altLang="zh-CN" b="1" u="sng">
                <a:solidFill>
                  <a:srgbClr val="FF3399"/>
                </a:solidFill>
                <a:latin typeface="Arial Narrow" pitchFamily="34" charset="0"/>
              </a:rPr>
              <a:t>//</a:t>
            </a:r>
            <a:r>
              <a:rPr lang="en-US" altLang="zh-CN" b="1" u="sng">
                <a:solidFill>
                  <a:srgbClr val="FF3399"/>
                </a:solidFill>
                <a:latin typeface="Arial Narrow" pitchFamily="34" charset="0"/>
                <a:ea typeface="黑体" pitchFamily="2" charset="-122"/>
              </a:rPr>
              <a:t>the ODL </a:t>
            </a:r>
            <a:r>
              <a:rPr lang="en-US" altLang="en-US" b="1" u="sng">
                <a:solidFill>
                  <a:srgbClr val="FF3399"/>
                </a:solidFill>
                <a:latin typeface="Arial Narrow" pitchFamily="34" charset="0"/>
                <a:ea typeface="黑体" pitchFamily="2" charset="-122"/>
              </a:rPr>
              <a:t>declaration </a:t>
            </a:r>
            <a:r>
              <a:rPr lang="en-US" altLang="zh-CN" b="1" u="sng">
                <a:solidFill>
                  <a:srgbClr val="FF3399"/>
                </a:solidFill>
                <a:latin typeface="Arial Narrow" pitchFamily="34" charset="0"/>
                <a:ea typeface="黑体" pitchFamily="2" charset="-122"/>
              </a:rPr>
              <a:t>of Movie class</a:t>
            </a:r>
            <a:endParaRPr lang="en-US" altLang="zh-CN" b="1" u="sng">
              <a:solidFill>
                <a:srgbClr val="FF3399"/>
              </a:solidFill>
              <a:latin typeface="Arial Narrow" pitchFamily="34" charset="0"/>
            </a:endParaRPr>
          </a:p>
          <a:p>
            <a:pPr eaLnBrk="1" hangingPunct="1">
              <a:spcBef>
                <a:spcPct val="50000"/>
              </a:spcBef>
            </a:pPr>
            <a:r>
              <a:rPr lang="en-US" altLang="zh-CN" b="1" i="1">
                <a:latin typeface="Times New Roman" pitchFamily="18" charset="0"/>
              </a:rPr>
              <a:t>               attribute string title;</a:t>
            </a:r>
          </a:p>
          <a:p>
            <a:pPr eaLnBrk="1" hangingPunct="1">
              <a:spcBef>
                <a:spcPct val="50000"/>
              </a:spcBef>
            </a:pPr>
            <a:r>
              <a:rPr lang="en-US" altLang="zh-CN" b="1" i="1">
                <a:latin typeface="Times New Roman" pitchFamily="18" charset="0"/>
              </a:rPr>
              <a:t>               attribute integer year;</a:t>
            </a:r>
          </a:p>
          <a:p>
            <a:pPr eaLnBrk="1" hangingPunct="1">
              <a:spcBef>
                <a:spcPct val="50000"/>
              </a:spcBef>
            </a:pPr>
            <a:r>
              <a:rPr lang="en-US" altLang="zh-CN" b="1" i="1">
                <a:latin typeface="Times New Roman" pitchFamily="18" charset="0"/>
              </a:rPr>
              <a:t>               attribute integer length;</a:t>
            </a:r>
          </a:p>
          <a:p>
            <a:pPr eaLnBrk="1" hangingPunct="1">
              <a:spcBef>
                <a:spcPct val="50000"/>
              </a:spcBef>
            </a:pPr>
            <a:r>
              <a:rPr lang="en-US" altLang="zh-CN" b="1" i="1">
                <a:latin typeface="Times New Roman" pitchFamily="18" charset="0"/>
              </a:rPr>
              <a:t>               attribute </a:t>
            </a:r>
            <a:r>
              <a:rPr lang="en-US" altLang="zh-CN" b="1" i="1">
                <a:solidFill>
                  <a:schemeClr val="hlink"/>
                </a:solidFill>
                <a:latin typeface="Times New Roman" pitchFamily="18" charset="0"/>
              </a:rPr>
              <a:t>enum</a:t>
            </a:r>
            <a:r>
              <a:rPr lang="en-US" altLang="zh-CN" b="1" i="1">
                <a:latin typeface="Times New Roman" pitchFamily="18" charset="0"/>
              </a:rPr>
              <a:t> Film 							{color , blackAndwhite} filmType;</a:t>
            </a:r>
          </a:p>
          <a:p>
            <a:pPr eaLnBrk="1" hangingPunct="1">
              <a:spcBef>
                <a:spcPct val="50000"/>
              </a:spcBef>
            </a:pPr>
            <a:r>
              <a:rPr lang="en-US" altLang="zh-CN" b="1" i="1">
                <a:latin typeface="Times New Roman" pitchFamily="18" charset="0"/>
              </a:rPr>
              <a:t>               }</a:t>
            </a:r>
          </a:p>
        </p:txBody>
      </p:sp>
      <p:sp>
        <p:nvSpPr>
          <p:cNvPr id="121860" name="AutoShape 4"/>
          <p:cNvSpPr>
            <a:spLocks noChangeArrowheads="1"/>
          </p:cNvSpPr>
          <p:nvPr/>
        </p:nvSpPr>
        <p:spPr bwMode="auto">
          <a:xfrm flipH="1">
            <a:off x="4356100" y="5157788"/>
            <a:ext cx="2736850" cy="533400"/>
          </a:xfrm>
          <a:prstGeom prst="cloudCallout">
            <a:avLst>
              <a:gd name="adj1" fmla="val 44486"/>
              <a:gd name="adj2" fmla="val -189287"/>
            </a:avLst>
          </a:prstGeom>
          <a:gradFill rotWithShape="0">
            <a:gsLst>
              <a:gs pos="0">
                <a:schemeClr val="bg1"/>
              </a:gs>
              <a:gs pos="100000">
                <a:schemeClr val="accent2"/>
              </a:gs>
            </a:gsLst>
            <a:path path="rect">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50000"/>
              </a:spcBef>
            </a:pPr>
            <a:r>
              <a:rPr lang="en-US" altLang="zh-CN" b="1">
                <a:latin typeface="Times New Roman" pitchFamily="18" charset="0"/>
              </a:rPr>
              <a:t>enumeration</a:t>
            </a:r>
          </a:p>
        </p:txBody>
      </p:sp>
      <p:pic>
        <p:nvPicPr>
          <p:cNvPr id="121861" name="Picture 5"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1859"/>
                                        </p:tgtEl>
                                        <p:attrNameLst>
                                          <p:attrName>style.visibility</p:attrName>
                                        </p:attrNameLst>
                                      </p:cBhvr>
                                      <p:to>
                                        <p:strVal val="visible"/>
                                      </p:to>
                                    </p:set>
                                    <p:animEffect transition="in" filter="checkerboard(across)">
                                      <p:cBhvr>
                                        <p:cTn id="7" dur="500"/>
                                        <p:tgtEl>
                                          <p:spTgt spid="121859"/>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12186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21860"/>
                                        </p:tgtEl>
                                        <p:attrNameLst>
                                          <p:attrName>style.visibility</p:attrName>
                                        </p:attrNameLst>
                                      </p:cBhvr>
                                      <p:to>
                                        <p:strVal val="visible"/>
                                      </p:to>
                                    </p:set>
                                    <p:anim calcmode="lin" valueType="num">
                                      <p:cBhvr additive="base">
                                        <p:cTn id="15" dur="500" fill="hold"/>
                                        <p:tgtEl>
                                          <p:spTgt spid="121860"/>
                                        </p:tgtEl>
                                        <p:attrNameLst>
                                          <p:attrName>ppt_x</p:attrName>
                                        </p:attrNameLst>
                                      </p:cBhvr>
                                      <p:tavLst>
                                        <p:tav tm="0">
                                          <p:val>
                                            <p:strVal val="0-#ppt_w/2"/>
                                          </p:val>
                                        </p:tav>
                                        <p:tav tm="100000">
                                          <p:val>
                                            <p:strVal val="#ppt_x"/>
                                          </p:val>
                                        </p:tav>
                                      </p:tavLst>
                                    </p:anim>
                                    <p:anim calcmode="lin" valueType="num">
                                      <p:cBhvr additive="base">
                                        <p:cTn id="16" dur="500" fill="hold"/>
                                        <p:tgtEl>
                                          <p:spTgt spid="1218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autoUpdateAnimBg="0"/>
      <p:bldP spid="121860"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1"/>
          <p:cNvSpPr>
            <a:spLocks noGrp="1"/>
          </p:cNvSpPr>
          <p:nvPr>
            <p:ph type="sldNum" sz="quarter" idx="10"/>
          </p:nvPr>
        </p:nvSpPr>
        <p:spPr>
          <a:noFill/>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F9B3E690-5B28-4380-94FF-17DAAE1AC181}" type="slidenum">
              <a:rPr kumimoji="0" lang="en-US" altLang="zh-CN" sz="1400" smtClean="0"/>
              <a:pPr eaLnBrk="1" hangingPunct="1"/>
              <a:t>9</a:t>
            </a:fld>
            <a:endParaRPr kumimoji="0" lang="en-US" altLang="zh-CN" sz="1400" smtClean="0"/>
          </a:p>
        </p:txBody>
      </p:sp>
      <p:sp>
        <p:nvSpPr>
          <p:cNvPr id="11267" name="Rectangle 1026"/>
          <p:cNvSpPr>
            <a:spLocks noGrp="1" noChangeArrowheads="1"/>
          </p:cNvSpPr>
          <p:nvPr>
            <p:ph type="title" idx="4294967295"/>
          </p:nvPr>
        </p:nvSpPr>
        <p:spPr/>
        <p:txBody>
          <a:bodyPr/>
          <a:lstStyle/>
          <a:p>
            <a:pPr eaLnBrk="1" hangingPunct="1"/>
            <a:r>
              <a:rPr lang="en-US" altLang="zh-CN" smtClean="0">
                <a:latin typeface="Arial Narrow" pitchFamily="34" charset="0"/>
              </a:rPr>
              <a:t>Types in ODL</a:t>
            </a:r>
          </a:p>
        </p:txBody>
      </p:sp>
      <p:sp>
        <p:nvSpPr>
          <p:cNvPr id="51203" name="Text Box 1027"/>
          <p:cNvSpPr txBox="1">
            <a:spLocks noChangeArrowheads="1"/>
          </p:cNvSpPr>
          <p:nvPr/>
        </p:nvSpPr>
        <p:spPr bwMode="auto">
          <a:xfrm>
            <a:off x="684213" y="762000"/>
            <a:ext cx="8280400" cy="315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20000"/>
              </a:spcBef>
            </a:pPr>
            <a:r>
              <a:rPr lang="en-US" altLang="zh-CN" b="1">
                <a:latin typeface="Arial Narrow" pitchFamily="34" charset="0"/>
              </a:rPr>
              <a:t>ODL offers the database designer a type system. </a:t>
            </a:r>
            <a:r>
              <a:rPr lang="en-US" altLang="zh-CN" b="1">
                <a:solidFill>
                  <a:schemeClr val="hlink"/>
                </a:solidFill>
                <a:latin typeface="Arial Narrow" pitchFamily="34" charset="0"/>
              </a:rPr>
              <a:t>A type system</a:t>
            </a:r>
            <a:r>
              <a:rPr lang="en-US" altLang="zh-CN" b="1">
                <a:latin typeface="Arial Narrow" pitchFamily="34" charset="0"/>
              </a:rPr>
              <a:t> is built </a:t>
            </a:r>
            <a:r>
              <a:rPr lang="en-US" altLang="zh-CN" b="1">
                <a:solidFill>
                  <a:srgbClr val="FF3399"/>
                </a:solidFill>
                <a:latin typeface="Arial Narrow" pitchFamily="34" charset="0"/>
              </a:rPr>
              <a:t>from</a:t>
            </a:r>
            <a:r>
              <a:rPr lang="en-US" altLang="zh-CN" b="1">
                <a:latin typeface="Arial Narrow" pitchFamily="34" charset="0"/>
              </a:rPr>
              <a:t> a basis of types that are defined by themselves </a:t>
            </a:r>
            <a:r>
              <a:rPr lang="en-US" altLang="zh-CN" b="1">
                <a:solidFill>
                  <a:srgbClr val="FF3399"/>
                </a:solidFill>
                <a:latin typeface="Arial Narrow" pitchFamily="34" charset="0"/>
              </a:rPr>
              <a:t>and</a:t>
            </a:r>
            <a:r>
              <a:rPr lang="en-US" altLang="zh-CN" b="1">
                <a:latin typeface="Arial Narrow" pitchFamily="34" charset="0"/>
              </a:rPr>
              <a:t> certain recursive rules whereby complex types are built from simpler types. </a:t>
            </a:r>
          </a:p>
          <a:p>
            <a:pPr eaLnBrk="1" hangingPunct="1">
              <a:spcBef>
                <a:spcPct val="20000"/>
              </a:spcBef>
            </a:pPr>
            <a:r>
              <a:rPr lang="en-US" altLang="zh-CN" b="1">
                <a:latin typeface="Arial Narrow" pitchFamily="34" charset="0"/>
              </a:rPr>
              <a:t>We need to assign a type for each attribute and relationship in the declaration of class.  </a:t>
            </a:r>
          </a:p>
          <a:p>
            <a:pPr eaLnBrk="1" hangingPunct="1">
              <a:spcBef>
                <a:spcPct val="20000"/>
              </a:spcBef>
            </a:pPr>
            <a:r>
              <a:rPr lang="en-US" altLang="zh-CN" b="1">
                <a:latin typeface="Arial Narrow" pitchFamily="34" charset="0"/>
              </a:rPr>
              <a:t>In ODL, types include </a:t>
            </a:r>
            <a:r>
              <a:rPr lang="en-US" altLang="zh-CN" b="1">
                <a:solidFill>
                  <a:schemeClr val="hlink"/>
                </a:solidFill>
                <a:latin typeface="Arial Narrow" pitchFamily="34" charset="0"/>
              </a:rPr>
              <a:t>basis types</a:t>
            </a:r>
            <a:r>
              <a:rPr lang="en-US" altLang="zh-CN" b="1">
                <a:latin typeface="Arial Narrow" pitchFamily="34" charset="0"/>
              </a:rPr>
              <a:t>, </a:t>
            </a:r>
            <a:r>
              <a:rPr lang="en-US" altLang="zh-CN" b="1">
                <a:solidFill>
                  <a:schemeClr val="hlink"/>
                </a:solidFill>
                <a:latin typeface="Arial Narrow" pitchFamily="34" charset="0"/>
              </a:rPr>
              <a:t>collection types</a:t>
            </a:r>
            <a:r>
              <a:rPr lang="en-US" altLang="zh-CN" b="1">
                <a:latin typeface="Arial Narrow" pitchFamily="34" charset="0"/>
              </a:rPr>
              <a:t>, and </a:t>
            </a:r>
            <a:r>
              <a:rPr lang="en-US" altLang="zh-CN" b="1">
                <a:solidFill>
                  <a:schemeClr val="hlink"/>
                </a:solidFill>
                <a:latin typeface="Arial Narrow" pitchFamily="34" charset="0"/>
              </a:rPr>
              <a:t>structured types</a:t>
            </a:r>
            <a:r>
              <a:rPr lang="en-US" altLang="zh-CN" b="1">
                <a:latin typeface="Arial Narrow" pitchFamily="34" charset="0"/>
              </a:rPr>
              <a:t>.</a:t>
            </a:r>
          </a:p>
        </p:txBody>
      </p:sp>
      <p:pic>
        <p:nvPicPr>
          <p:cNvPr id="51205" name="Picture 1029" descr="arow003">
            <a:hlinkClick r:id="" action="ppaction://hlinkshowjump?jump=nex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6313488"/>
            <a:ext cx="479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blinds(horizontal)">
                                      <p:cBhvr>
                                        <p:cTn id="7" dur="500"/>
                                        <p:tgtEl>
                                          <p:spTgt spid="51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03">
                                            <p:txEl>
                                              <p:pRg st="1" end="1"/>
                                            </p:txEl>
                                          </p:spTgt>
                                        </p:tgtEl>
                                        <p:attrNameLst>
                                          <p:attrName>style.visibility</p:attrName>
                                        </p:attrNameLst>
                                      </p:cBhvr>
                                      <p:to>
                                        <p:strVal val="visible"/>
                                      </p:to>
                                    </p:set>
                                    <p:animEffect transition="in" filter="blinds(horizontal)">
                                      <p:cBhvr>
                                        <p:cTn id="12" dur="500"/>
                                        <p:tgtEl>
                                          <p:spTgt spid="512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203">
                                            <p:txEl>
                                              <p:pRg st="2" end="2"/>
                                            </p:txEl>
                                          </p:spTgt>
                                        </p:tgtEl>
                                        <p:attrNameLst>
                                          <p:attrName>style.visibility</p:attrName>
                                        </p:attrNameLst>
                                      </p:cBhvr>
                                      <p:to>
                                        <p:strVal val="visible"/>
                                      </p:to>
                                    </p:set>
                                    <p:animEffect transition="in" filter="blinds(horizontal)">
                                      <p:cBhvr>
                                        <p:cTn id="17" dur="500"/>
                                        <p:tgtEl>
                                          <p:spTgt spid="51203">
                                            <p:txEl>
                                              <p:pRg st="2" end="2"/>
                                            </p:txEl>
                                          </p:spTgt>
                                        </p:tgtEl>
                                      </p:cBhvr>
                                    </p:animEffect>
                                  </p:childTnLst>
                                </p:cTn>
                              </p:par>
                            </p:childTnLst>
                          </p:cTn>
                        </p:par>
                        <p:par>
                          <p:cTn id="18" fill="hold" nodeType="afterGroup">
                            <p:stCondLst>
                              <p:cond delay="500"/>
                            </p:stCondLst>
                            <p:childTnLst>
                              <p:par>
                                <p:cTn id="19" presetID="1" presetClass="entr" presetSubtype="0" fill="hold" nodeType="afterEffect">
                                  <p:stCondLst>
                                    <p:cond delay="0"/>
                                  </p:stCondLst>
                                  <p:childTnLst>
                                    <p:set>
                                      <p:cBhvr>
                                        <p:cTn id="20" dur="1" fill="hold">
                                          <p:stCondLst>
                                            <p:cond delay="499"/>
                                          </p:stCondLst>
                                        </p:cTn>
                                        <p:tgtEl>
                                          <p:spTgt spid="51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bldLvl="2" autoUpdateAnimBg="0"/>
    </p:bld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2982</TotalTime>
  <Words>6751</Words>
  <Application>Microsoft Office PowerPoint</Application>
  <PresentationFormat>全屏显示(4:3)</PresentationFormat>
  <Paragraphs>876</Paragraphs>
  <Slides>77</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77</vt:i4>
      </vt:variant>
    </vt:vector>
  </HeadingPairs>
  <TitlesOfParts>
    <vt:vector size="91" baseType="lpstr">
      <vt:lpstr>Arial Unicode MS</vt:lpstr>
      <vt:lpstr>Monotype Sorts</vt:lpstr>
      <vt:lpstr>黑体</vt:lpstr>
      <vt:lpstr>楷体_GB2312</vt:lpstr>
      <vt:lpstr>隶书</vt:lpstr>
      <vt:lpstr>宋体</vt:lpstr>
      <vt:lpstr>Arial</vt:lpstr>
      <vt:lpstr>Arial Narrow</vt:lpstr>
      <vt:lpstr>Monotype Corsiva</vt:lpstr>
      <vt:lpstr>Symbol</vt:lpstr>
      <vt:lpstr>Tahoma</vt:lpstr>
      <vt:lpstr>Times New Roman</vt:lpstr>
      <vt:lpstr>Wingdings</vt:lpstr>
      <vt:lpstr>Blends</vt:lpstr>
      <vt:lpstr>Steps of Database Design</vt:lpstr>
      <vt:lpstr>Database Modeling</vt:lpstr>
      <vt:lpstr>Database Modeling 1</vt:lpstr>
      <vt:lpstr>Object Definition Language</vt:lpstr>
      <vt:lpstr>ODL-Example</vt:lpstr>
      <vt:lpstr>ODL</vt:lpstr>
      <vt:lpstr>ODL</vt:lpstr>
      <vt:lpstr>ODL-Example</vt:lpstr>
      <vt:lpstr>Types in ODL</vt:lpstr>
      <vt:lpstr>Types in ODL</vt:lpstr>
      <vt:lpstr>Types in ODL</vt:lpstr>
      <vt:lpstr>Types in ODL</vt:lpstr>
      <vt:lpstr>Rules of types in ODL</vt:lpstr>
      <vt:lpstr>Types in ODL-Example</vt:lpstr>
      <vt:lpstr>Attributes in ODL</vt:lpstr>
      <vt:lpstr>Attributes in ODL-Movie&amp;Star</vt:lpstr>
      <vt:lpstr>Attributes in ODL-Example</vt:lpstr>
      <vt:lpstr>Relationships and Inverse Relationships</vt:lpstr>
      <vt:lpstr>Relationships and Inverse Relationships</vt:lpstr>
      <vt:lpstr>Relationships-Example</vt:lpstr>
      <vt:lpstr>Relationships in ODL</vt:lpstr>
      <vt:lpstr>Relationships-Example</vt:lpstr>
      <vt:lpstr>Example (cont.)</vt:lpstr>
      <vt:lpstr>Multiplicity of Relationships</vt:lpstr>
      <vt:lpstr>Multiplicity-Example</vt:lpstr>
      <vt:lpstr>Multiplicity (cont.)P16</vt:lpstr>
      <vt:lpstr>Relationships-Example</vt:lpstr>
      <vt:lpstr>Relationships (cont.)</vt:lpstr>
      <vt:lpstr>Relationships (cont.)</vt:lpstr>
      <vt:lpstr>Relationships (cont.)</vt:lpstr>
      <vt:lpstr>Implications among relationship types</vt:lpstr>
      <vt:lpstr>Subclasses</vt:lpstr>
      <vt:lpstr>Subclasses in ODL-Example</vt:lpstr>
      <vt:lpstr>Multiple Inheritance in ODL</vt:lpstr>
      <vt:lpstr>Multiple Inheritance-Example</vt:lpstr>
      <vt:lpstr>Subclasses in ODL-Example</vt:lpstr>
      <vt:lpstr>Subclasses in ODL (cont.)</vt:lpstr>
      <vt:lpstr>Keys in ODL</vt:lpstr>
      <vt:lpstr>Keys in ODL-Example</vt:lpstr>
      <vt:lpstr>Design Principles</vt:lpstr>
      <vt:lpstr>Design Principles</vt:lpstr>
      <vt:lpstr>Design Principles</vt:lpstr>
      <vt:lpstr>Concepts for RM</vt:lpstr>
      <vt:lpstr>Concepts for RM</vt:lpstr>
      <vt:lpstr>Concepts for RM</vt:lpstr>
      <vt:lpstr>Concepts for RM</vt:lpstr>
      <vt:lpstr>Relation-Example</vt:lpstr>
      <vt:lpstr>Database</vt:lpstr>
      <vt:lpstr>Relation-Example</vt:lpstr>
      <vt:lpstr>Characters of RM</vt:lpstr>
      <vt:lpstr>Characters of RM</vt:lpstr>
      <vt:lpstr>Attribute Types</vt:lpstr>
      <vt:lpstr>Relational Model</vt:lpstr>
      <vt:lpstr>From ODL to RM</vt:lpstr>
      <vt:lpstr>Conversion of the Attributes</vt:lpstr>
      <vt:lpstr>non-atomic attribute types</vt:lpstr>
      <vt:lpstr>non-atomic attribute types</vt:lpstr>
      <vt:lpstr>The set type-Example</vt:lpstr>
      <vt:lpstr>non-atomic attribute types</vt:lpstr>
      <vt:lpstr>Conversion of the relationships</vt:lpstr>
      <vt:lpstr>Conversion of the relationships</vt:lpstr>
      <vt:lpstr>Relationships-example</vt:lpstr>
      <vt:lpstr>Relationships-example</vt:lpstr>
      <vt:lpstr>Conversion of the relationships</vt:lpstr>
      <vt:lpstr>Relationships-example</vt:lpstr>
      <vt:lpstr>Relationships (cont.)</vt:lpstr>
      <vt:lpstr>Relationships-example</vt:lpstr>
      <vt:lpstr>Relationships</vt:lpstr>
      <vt:lpstr>Conversion of Subclass</vt:lpstr>
      <vt:lpstr>Subclass-example</vt:lpstr>
      <vt:lpstr>Conversion of Subclass</vt:lpstr>
      <vt:lpstr>Subclass-example</vt:lpstr>
      <vt:lpstr>Keys for Relations Derived from ODL</vt:lpstr>
      <vt:lpstr>Keys-example</vt:lpstr>
      <vt:lpstr>Keys-example</vt:lpstr>
      <vt:lpstr>From ODL to RM</vt:lpstr>
      <vt:lpstr>From ODL to RM</vt:lpstr>
    </vt:vector>
  </TitlesOfParts>
  <Company>Rules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dc:title>
  <dc:creator>Wang &amp; Xiao</dc:creator>
  <cp:lastModifiedBy>XJW</cp:lastModifiedBy>
  <cp:revision>471</cp:revision>
  <dcterms:created xsi:type="dcterms:W3CDTF">2002-07-24T13:03:52Z</dcterms:created>
  <dcterms:modified xsi:type="dcterms:W3CDTF">2020-03-05T23:48:55Z</dcterms:modified>
</cp:coreProperties>
</file>