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65" r:id="rId9"/>
    <p:sldId id="355" r:id="rId10"/>
    <p:sldId id="356" r:id="rId11"/>
    <p:sldId id="357" r:id="rId12"/>
    <p:sldId id="358" r:id="rId13"/>
    <p:sldId id="366" r:id="rId14"/>
    <p:sldId id="359" r:id="rId15"/>
    <p:sldId id="265" r:id="rId16"/>
    <p:sldId id="344" r:id="rId17"/>
    <p:sldId id="333" r:id="rId18"/>
    <p:sldId id="360" r:id="rId19"/>
    <p:sldId id="367" r:id="rId20"/>
    <p:sldId id="361" r:id="rId21"/>
    <p:sldId id="368" r:id="rId22"/>
    <p:sldId id="362" r:id="rId23"/>
    <p:sldId id="363" r:id="rId24"/>
    <p:sldId id="364" r:id="rId25"/>
    <p:sldId id="261" r:id="rId26"/>
    <p:sldId id="343" r:id="rId27"/>
    <p:sldId id="271" r:id="rId28"/>
    <p:sldId id="273" r:id="rId29"/>
    <p:sldId id="345" r:id="rId30"/>
    <p:sldId id="369" r:id="rId31"/>
    <p:sldId id="286" r:id="rId32"/>
    <p:sldId id="288" r:id="rId33"/>
    <p:sldId id="341" r:id="rId34"/>
    <p:sldId id="342" r:id="rId35"/>
    <p:sldId id="291" r:id="rId36"/>
    <p:sldId id="346" r:id="rId37"/>
    <p:sldId id="347" r:id="rId38"/>
    <p:sldId id="340" r:id="rId39"/>
    <p:sldId id="308" r:id="rId40"/>
    <p:sldId id="326" r:id="rId41"/>
    <p:sldId id="329" r:id="rId42"/>
    <p:sldId id="309" r:id="rId43"/>
    <p:sldId id="313" r:id="rId44"/>
    <p:sldId id="331" r:id="rId45"/>
    <p:sldId id="314" r:id="rId46"/>
    <p:sldId id="315" r:id="rId47"/>
    <p:sldId id="316" r:id="rId48"/>
    <p:sldId id="330" r:id="rId49"/>
    <p:sldId id="348" r:id="rId50"/>
    <p:sldId id="321" r:id="rId51"/>
    <p:sldId id="322" r:id="rId52"/>
    <p:sldId id="332" r:id="rId53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9FF"/>
    <a:srgbClr val="FF3399"/>
    <a:srgbClr val="FFBD03"/>
    <a:srgbClr val="DCA200"/>
    <a:srgbClr val="CC9600"/>
    <a:srgbClr val="CC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9" autoAdjust="0"/>
    <p:restoredTop sz="86445" autoAdjust="0"/>
  </p:normalViewPr>
  <p:slideViewPr>
    <p:cSldViewPr>
      <p:cViewPr>
        <p:scale>
          <a:sx n="80" d="100"/>
          <a:sy n="80" d="100"/>
        </p:scale>
        <p:origin x="888" y="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253A2967-FED4-4E81-9FF5-98E8742E9A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160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903FA4-9521-42EF-971A-48859F622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6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44" descr="bar_2"/>
          <p:cNvPicPr>
            <a:picLocks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447800"/>
            <a:ext cx="827722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52400"/>
            <a:ext cx="7772400" cy="1143000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103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7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C94D010-B2AF-41A6-9E95-3BB2AA9FE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16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C74B1-13A6-4A96-94AF-E8224D678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92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76200"/>
            <a:ext cx="2047875" cy="605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"/>
            <a:ext cx="5992813" cy="6056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EAC6D-995E-4A3B-A1E5-159367E60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34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426A4-8FB4-4FD0-8101-5AB0EB2A06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2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9C0C-C231-4DFF-97E8-945814F1D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3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9F78E-7AC4-4EC0-83D2-DF48C3229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16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550ED-3F21-415E-A1A3-6F1AB2943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4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112F5-E818-4CB1-8377-F1EFC87F7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59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F5045-76F0-4C30-9C8A-124203D191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2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8F962-1A1A-44E6-818C-3D52F2C79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27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B0B9C-0038-4BB0-882A-E69C5EAD7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2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793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24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fld id="{C1D382C9-B2F6-4E03-8E71-1E05B6C67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29" name="Picture 17" descr="bar_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674688"/>
            <a:ext cx="8277225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5" Type="http://schemas.openxmlformats.org/officeDocument/2006/relationships/slide" Target="slide39.xml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6.gif"/><Relationship Id="rId4" Type="http://schemas.openxmlformats.org/officeDocument/2006/relationships/image" Target="../media/image17.wmf"/><Relationship Id="rId9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7.gif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gif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gi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gif"/><Relationship Id="rId4" Type="http://schemas.openxmlformats.org/officeDocument/2006/relationships/image" Target="../media/image2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1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gif"/><Relationship Id="rId5" Type="http://schemas.openxmlformats.org/officeDocument/2006/relationships/slide" Target="slide1.xml"/><Relationship Id="rId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gi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4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9BEB0E5-0C99-48AE-92DF-126BB4BB293C}" type="slidenum">
              <a:rPr kumimoji="0" lang="en-US" altLang="zh-CN" sz="1400">
                <a:solidFill>
                  <a:schemeClr val="bg2"/>
                </a:solidFill>
              </a:rPr>
              <a:pPr eaLnBrk="1" hangingPunct="1"/>
              <a:t>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30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latin typeface="Times New Roman" pitchFamily="18" charset="0"/>
              </a:rPr>
              <a:t>Database Modeling 2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476375" y="1784350"/>
            <a:ext cx="6840538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  <a:hlinkClick r:id="rId3" action="ppaction://hlinksldjump"/>
              </a:rPr>
              <a:t>Simple Entity-Relationship Diagram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</a:rPr>
              <a:t>     </a:t>
            </a:r>
            <a:r>
              <a:rPr lang="en-US" altLang="zh-CN" sz="2800" b="1">
                <a:latin typeface="Arial Narrow" pitchFamily="34" charset="0"/>
              </a:rPr>
              <a:t>Entity Set, Attribute, Relationship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  <a:hlinkClick r:id="rId4" action="ppaction://hlinksldjump"/>
              </a:rPr>
              <a:t>Advanced </a:t>
            </a:r>
            <a:r>
              <a:rPr lang="en-US" altLang="zh-CN" sz="2800" b="1">
                <a:latin typeface="Arial Narrow" pitchFamily="34" charset="0"/>
                <a:hlinkClick r:id="rId4" action="ppaction://hlinksldjump"/>
              </a:rPr>
              <a:t>Entity-Relationship Diagram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</a:rPr>
              <a:t>     </a:t>
            </a:r>
            <a:r>
              <a:rPr lang="en-US" altLang="zh-CN" sz="2800" b="1">
                <a:latin typeface="Arial Narrow" pitchFamily="34" charset="0"/>
              </a:rPr>
              <a:t>Constraints, Subclass, Weak Entity Set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>
                <a:latin typeface="Arial Narrow" pitchFamily="34" charset="0"/>
                <a:ea typeface="楷体_GB2312" pitchFamily="49" charset="-122"/>
                <a:hlinkClick r:id="rId5" action="ppaction://hlinksldjump"/>
              </a:rPr>
              <a:t>From E/R Diagrams to Relational Designs</a:t>
            </a:r>
            <a:endParaRPr lang="en-US" altLang="zh-CN" sz="2800" b="1">
              <a:latin typeface="Arial Narrow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E4A4657-4DDF-41C4-9691-D00AB763CD27}" type="slidenum">
              <a:rPr kumimoji="0" lang="en-US" altLang="zh-CN" sz="1400"/>
              <a:pPr eaLnBrk="1" hangingPunct="1"/>
              <a:t>10</a:t>
            </a:fld>
            <a:endParaRPr kumimoji="0"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Multiplicity-example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2386013" y="1000125"/>
          <a:ext cx="6362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图片" r:id="rId3" imgW="6362763" imgH="972216" progId="Word.Picture.8">
                  <p:embed/>
                </p:oleObj>
              </mc:Choice>
              <mc:Fallback>
                <p:oleObj name="图片" r:id="rId3" imgW="6362763" imgH="97221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1000125"/>
                        <a:ext cx="63627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2238375" y="2219325"/>
          <a:ext cx="65151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图片" r:id="rId5" imgW="6514910" imgH="972216" progId="Word.Picture.8">
                  <p:embed/>
                </p:oleObj>
              </mc:Choice>
              <mc:Fallback>
                <p:oleObj name="图片" r:id="rId5" imgW="6514910" imgH="97221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219325"/>
                        <a:ext cx="65151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2405063" y="3429000"/>
          <a:ext cx="6515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图片" r:id="rId7" imgW="6514910" imgH="991995" progId="Word.Picture.8">
                  <p:embed/>
                </p:oleObj>
              </mc:Choice>
              <mc:Fallback>
                <p:oleObj name="图片" r:id="rId7" imgW="6514910" imgH="99199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429000"/>
                        <a:ext cx="6515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539750" y="4391025"/>
            <a:ext cx="842486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9"/>
              </a:buBlip>
            </a:pPr>
            <a:r>
              <a:rPr lang="en-US" altLang="zh-CN" b="1">
                <a:latin typeface="Arial Narrow" pitchFamily="34" charset="0"/>
              </a:rPr>
              <a:t>Does a many-one relationship from C to D indicate that all the entities in D is related to a set of entities in C?</a:t>
            </a:r>
          </a:p>
          <a:p>
            <a:pPr algn="l" eaLnBrk="1" hangingPunct="1">
              <a:spcBef>
                <a:spcPct val="20000"/>
              </a:spcBef>
              <a:buSzPct val="150000"/>
              <a:buFontTx/>
              <a:buBlip>
                <a:blip r:embed="rId10"/>
              </a:buBlip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many-one</a:t>
            </a:r>
            <a:r>
              <a:rPr lang="en-US" altLang="zh-CN" b="1">
                <a:latin typeface="Arial Narrow" pitchFamily="34" charset="0"/>
              </a:rPr>
              <a:t> relationship is a special case of a many-many relationship, and a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one-one</a:t>
            </a:r>
            <a:r>
              <a:rPr lang="en-US" altLang="zh-CN" b="1">
                <a:latin typeface="Arial Narrow" pitchFamily="34" charset="0"/>
              </a:rPr>
              <a:t> relationship is a special case of a many-one relationship.</a:t>
            </a:r>
          </a:p>
        </p:txBody>
      </p:sp>
      <p:cxnSp>
        <p:nvCxnSpPr>
          <p:cNvPr id="214023" name="AutoShape 7"/>
          <p:cNvCxnSpPr>
            <a:cxnSpLocks noChangeShapeType="1"/>
          </p:cNvCxnSpPr>
          <p:nvPr/>
        </p:nvCxnSpPr>
        <p:spPr bwMode="auto">
          <a:xfrm>
            <a:off x="3733800" y="1482725"/>
            <a:ext cx="8858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024" name="AutoShape 8"/>
          <p:cNvCxnSpPr>
            <a:cxnSpLocks noChangeShapeType="1"/>
          </p:cNvCxnSpPr>
          <p:nvPr/>
        </p:nvCxnSpPr>
        <p:spPr bwMode="auto">
          <a:xfrm>
            <a:off x="6629400" y="1482725"/>
            <a:ext cx="6572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6534150" y="2708275"/>
            <a:ext cx="8001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 flipH="1">
            <a:off x="3829050" y="2708275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4027" name="AutoShape 11"/>
          <p:cNvCxnSpPr>
            <a:cxnSpLocks noChangeShapeType="1"/>
          </p:cNvCxnSpPr>
          <p:nvPr/>
        </p:nvCxnSpPr>
        <p:spPr bwMode="auto">
          <a:xfrm>
            <a:off x="3810000" y="3927475"/>
            <a:ext cx="8858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028" name="AutoShape 12"/>
          <p:cNvCxnSpPr>
            <a:cxnSpLocks noChangeShapeType="1"/>
          </p:cNvCxnSpPr>
          <p:nvPr/>
        </p:nvCxnSpPr>
        <p:spPr bwMode="auto">
          <a:xfrm>
            <a:off x="6553200" y="3938588"/>
            <a:ext cx="7334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533400" y="3657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many-many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533400" y="1235075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one-one</a:t>
            </a: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533400" y="2378075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many-one</a:t>
            </a:r>
          </a:p>
        </p:txBody>
      </p:sp>
      <p:pic>
        <p:nvPicPr>
          <p:cNvPr id="214032" name="Picture 1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build="allAtOnce"/>
      <p:bldP spid="214025" grpId="0" animBg="1"/>
      <p:bldP spid="214026" grpId="0" animBg="1"/>
      <p:bldP spid="214029" grpId="0" autoUpdateAnimBg="0"/>
      <p:bldP spid="214030" grpId="0" autoUpdateAnimBg="0"/>
      <p:bldP spid="21403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9BE0FFC-9E32-4A23-AE2F-EBF337153547}" type="slidenum">
              <a:rPr kumimoji="0" lang="en-US" altLang="zh-CN" sz="1400"/>
              <a:pPr eaLnBrk="1" hangingPunct="1"/>
              <a:t>11</a:t>
            </a:fld>
            <a:endParaRPr kumimoji="0" lang="en-US" altLang="zh-CN" sz="1400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4814888"/>
            <a:ext cx="9144000" cy="1927225"/>
          </a:xfrm>
          <a:prstGeom prst="rect">
            <a:avLst/>
          </a:prstGeom>
          <a:solidFill>
            <a:srgbClr val="2559FF">
              <a:alpha val="3294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folHlink"/>
              </a:buClr>
              <a:buSzPct val="200000"/>
              <a:buFont typeface="Wingdings" pitchFamily="2" charset="2"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How many attributes at least should an entity set have?</a:t>
            </a:r>
          </a:p>
          <a:p>
            <a:pPr algn="l">
              <a:buClr>
                <a:schemeClr val="folHlink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If an entity set C who has a relationship to D where there is a set of Cs associated with D, then C needs at least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one</a:t>
            </a:r>
            <a:r>
              <a:rPr lang="en-US" altLang="zh-CN" b="1">
                <a:latin typeface="Arial Narrow" pitchFamily="34" charset="0"/>
              </a:rPr>
              <a:t> attribute.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But</a:t>
            </a:r>
            <a:r>
              <a:rPr lang="en-US" altLang="zh-CN" b="1">
                <a:latin typeface="Arial Narrow" pitchFamily="34" charset="0"/>
              </a:rPr>
              <a:t> if all the relationships of C associate a unique entity in C with other entity sets, C needs at least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 b="1">
                <a:latin typeface="Arial Narrow" pitchFamily="34" charset="0"/>
              </a:rPr>
              <a:t> attributes.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pic>
        <p:nvPicPr>
          <p:cNvPr id="21504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114" y="6273801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752600" y="1905000"/>
            <a:ext cx="1371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Movies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533400" y="1219200"/>
            <a:ext cx="914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title</a:t>
            </a:r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1371600" y="838200"/>
            <a:ext cx="838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year</a:t>
            </a:r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3581400" y="990600"/>
            <a:ext cx="1371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filmType</a:t>
            </a:r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2286000" y="8382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lenghth</a:t>
            </a:r>
          </a:p>
        </p:txBody>
      </p:sp>
      <p:cxnSp>
        <p:nvCxnSpPr>
          <p:cNvPr id="13323" name="AutoShape 10"/>
          <p:cNvCxnSpPr>
            <a:cxnSpLocks noChangeShapeType="1"/>
            <a:stCxn id="13318" idx="0"/>
            <a:endCxn id="13322" idx="4"/>
          </p:cNvCxnSpPr>
          <p:nvPr/>
        </p:nvCxnSpPr>
        <p:spPr bwMode="auto">
          <a:xfrm flipV="1">
            <a:off x="2438400" y="1462088"/>
            <a:ext cx="457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1"/>
          <p:cNvCxnSpPr>
            <a:cxnSpLocks noChangeShapeType="1"/>
            <a:stCxn id="13318" idx="0"/>
            <a:endCxn id="13321" idx="3"/>
          </p:cNvCxnSpPr>
          <p:nvPr/>
        </p:nvCxnSpPr>
        <p:spPr bwMode="auto">
          <a:xfrm flipV="1">
            <a:off x="2438400" y="1525588"/>
            <a:ext cx="1344613" cy="365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2"/>
          <p:cNvCxnSpPr>
            <a:cxnSpLocks noChangeShapeType="1"/>
            <a:stCxn id="13318" idx="0"/>
            <a:endCxn id="13319" idx="6"/>
          </p:cNvCxnSpPr>
          <p:nvPr/>
        </p:nvCxnSpPr>
        <p:spPr bwMode="auto">
          <a:xfrm flipH="1" flipV="1">
            <a:off x="1462088" y="1524000"/>
            <a:ext cx="976312" cy="366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13"/>
          <p:cNvCxnSpPr>
            <a:cxnSpLocks noChangeShapeType="1"/>
            <a:stCxn id="13318" idx="0"/>
            <a:endCxn id="13320" idx="4"/>
          </p:cNvCxnSpPr>
          <p:nvPr/>
        </p:nvCxnSpPr>
        <p:spPr bwMode="auto">
          <a:xfrm flipH="1" flipV="1">
            <a:off x="1790700" y="1462088"/>
            <a:ext cx="6477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7" name="AutoShape 14"/>
          <p:cNvSpPr>
            <a:spLocks noChangeArrowheads="1"/>
          </p:cNvSpPr>
          <p:nvPr/>
        </p:nvSpPr>
        <p:spPr bwMode="auto">
          <a:xfrm>
            <a:off x="3962400" y="1752600"/>
            <a:ext cx="1905000" cy="914400"/>
          </a:xfrm>
          <a:prstGeom prst="flowChartDecis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Stars-in</a:t>
            </a:r>
          </a:p>
        </p:txBody>
      </p:sp>
      <p:cxnSp>
        <p:nvCxnSpPr>
          <p:cNvPr id="13328" name="AutoShape 15"/>
          <p:cNvCxnSpPr>
            <a:cxnSpLocks noChangeShapeType="1"/>
            <a:stCxn id="13318" idx="3"/>
            <a:endCxn id="13327" idx="1"/>
          </p:cNvCxnSpPr>
          <p:nvPr/>
        </p:nvCxnSpPr>
        <p:spPr bwMode="auto">
          <a:xfrm>
            <a:off x="3138488" y="22098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16"/>
          <p:cNvCxnSpPr>
            <a:cxnSpLocks noChangeShapeType="1"/>
            <a:stCxn id="13327" idx="3"/>
            <a:endCxn id="13330" idx="1"/>
          </p:cNvCxnSpPr>
          <p:nvPr/>
        </p:nvCxnSpPr>
        <p:spPr bwMode="auto">
          <a:xfrm>
            <a:off x="5881688" y="22098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0" name="Rectangle 17"/>
          <p:cNvSpPr>
            <a:spLocks noChangeArrowheads="1"/>
          </p:cNvSpPr>
          <p:nvPr/>
        </p:nvSpPr>
        <p:spPr bwMode="auto">
          <a:xfrm>
            <a:off x="6705600" y="1905000"/>
            <a:ext cx="1371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Stars</a:t>
            </a:r>
          </a:p>
        </p:txBody>
      </p:sp>
      <p:sp>
        <p:nvSpPr>
          <p:cNvPr id="13331" name="Oval 18"/>
          <p:cNvSpPr>
            <a:spLocks noChangeArrowheads="1"/>
          </p:cNvSpPr>
          <p:nvPr/>
        </p:nvSpPr>
        <p:spPr bwMode="auto">
          <a:xfrm>
            <a:off x="6019800" y="914400"/>
            <a:ext cx="1066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name</a:t>
            </a:r>
          </a:p>
        </p:txBody>
      </p:sp>
      <p:sp>
        <p:nvSpPr>
          <p:cNvPr id="13332" name="Oval 19"/>
          <p:cNvSpPr>
            <a:spLocks noChangeArrowheads="1"/>
          </p:cNvSpPr>
          <p:nvPr/>
        </p:nvSpPr>
        <p:spPr bwMode="auto">
          <a:xfrm>
            <a:off x="7391400" y="9144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address</a:t>
            </a:r>
          </a:p>
        </p:txBody>
      </p:sp>
      <p:cxnSp>
        <p:nvCxnSpPr>
          <p:cNvPr id="13333" name="AutoShape 20"/>
          <p:cNvCxnSpPr>
            <a:cxnSpLocks noChangeShapeType="1"/>
            <a:stCxn id="13330" idx="0"/>
            <a:endCxn id="13331" idx="4"/>
          </p:cNvCxnSpPr>
          <p:nvPr/>
        </p:nvCxnSpPr>
        <p:spPr bwMode="auto">
          <a:xfrm flipH="1" flipV="1">
            <a:off x="6553200" y="1538288"/>
            <a:ext cx="8382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21"/>
          <p:cNvCxnSpPr>
            <a:cxnSpLocks noChangeShapeType="1"/>
            <a:stCxn id="13330" idx="0"/>
            <a:endCxn id="13332" idx="4"/>
          </p:cNvCxnSpPr>
          <p:nvPr/>
        </p:nvCxnSpPr>
        <p:spPr bwMode="auto">
          <a:xfrm flipV="1">
            <a:off x="7391400" y="1538288"/>
            <a:ext cx="6096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5" name="Rectangle 22"/>
          <p:cNvSpPr>
            <a:spLocks noChangeArrowheads="1"/>
          </p:cNvSpPr>
          <p:nvPr/>
        </p:nvSpPr>
        <p:spPr bwMode="auto">
          <a:xfrm>
            <a:off x="1738313" y="2971800"/>
            <a:ext cx="1371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Movies</a:t>
            </a:r>
          </a:p>
        </p:txBody>
      </p:sp>
      <p:sp>
        <p:nvSpPr>
          <p:cNvPr id="13336" name="Oval 23"/>
          <p:cNvSpPr>
            <a:spLocks noChangeArrowheads="1"/>
          </p:cNvSpPr>
          <p:nvPr/>
        </p:nvSpPr>
        <p:spPr bwMode="auto">
          <a:xfrm>
            <a:off x="685800" y="3505200"/>
            <a:ext cx="9144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title</a:t>
            </a:r>
          </a:p>
        </p:txBody>
      </p:sp>
      <p:sp>
        <p:nvSpPr>
          <p:cNvPr id="13337" name="Oval 24"/>
          <p:cNvSpPr>
            <a:spLocks noChangeArrowheads="1"/>
          </p:cNvSpPr>
          <p:nvPr/>
        </p:nvSpPr>
        <p:spPr bwMode="auto">
          <a:xfrm>
            <a:off x="1219200" y="4114800"/>
            <a:ext cx="838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year</a:t>
            </a:r>
          </a:p>
        </p:txBody>
      </p:sp>
      <p:sp>
        <p:nvSpPr>
          <p:cNvPr id="13338" name="Oval 25"/>
          <p:cNvSpPr>
            <a:spLocks noChangeArrowheads="1"/>
          </p:cNvSpPr>
          <p:nvPr/>
        </p:nvSpPr>
        <p:spPr bwMode="auto">
          <a:xfrm>
            <a:off x="3429000" y="3962400"/>
            <a:ext cx="1371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filmType</a:t>
            </a:r>
          </a:p>
        </p:txBody>
      </p:sp>
      <p:sp>
        <p:nvSpPr>
          <p:cNvPr id="13339" name="Oval 26"/>
          <p:cNvSpPr>
            <a:spLocks noChangeArrowheads="1"/>
          </p:cNvSpPr>
          <p:nvPr/>
        </p:nvSpPr>
        <p:spPr bwMode="auto">
          <a:xfrm>
            <a:off x="2209800" y="41148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lenghth</a:t>
            </a:r>
          </a:p>
        </p:txBody>
      </p:sp>
      <p:cxnSp>
        <p:nvCxnSpPr>
          <p:cNvPr id="13340" name="AutoShape 27"/>
          <p:cNvCxnSpPr>
            <a:cxnSpLocks noChangeShapeType="1"/>
            <a:stCxn id="13335" idx="2"/>
            <a:endCxn id="13339" idx="0"/>
          </p:cNvCxnSpPr>
          <p:nvPr/>
        </p:nvCxnSpPr>
        <p:spPr bwMode="auto">
          <a:xfrm>
            <a:off x="2424113" y="3595688"/>
            <a:ext cx="395287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8"/>
          <p:cNvCxnSpPr>
            <a:cxnSpLocks noChangeShapeType="1"/>
            <a:stCxn id="13335" idx="2"/>
            <a:endCxn id="13338" idx="0"/>
          </p:cNvCxnSpPr>
          <p:nvPr/>
        </p:nvCxnSpPr>
        <p:spPr bwMode="auto">
          <a:xfrm>
            <a:off x="2424113" y="3595688"/>
            <a:ext cx="1690687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29"/>
          <p:cNvCxnSpPr>
            <a:cxnSpLocks noChangeShapeType="1"/>
            <a:stCxn id="13335" idx="2"/>
            <a:endCxn id="13336" idx="6"/>
          </p:cNvCxnSpPr>
          <p:nvPr/>
        </p:nvCxnSpPr>
        <p:spPr bwMode="auto">
          <a:xfrm flipH="1">
            <a:off x="1614488" y="3595688"/>
            <a:ext cx="80962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0"/>
          <p:cNvCxnSpPr>
            <a:cxnSpLocks noChangeShapeType="1"/>
            <a:stCxn id="13335" idx="2"/>
            <a:endCxn id="13337" idx="0"/>
          </p:cNvCxnSpPr>
          <p:nvPr/>
        </p:nvCxnSpPr>
        <p:spPr bwMode="auto">
          <a:xfrm flipH="1">
            <a:off x="1638300" y="3595688"/>
            <a:ext cx="785813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4" name="AutoShape 31"/>
          <p:cNvSpPr>
            <a:spLocks noChangeArrowheads="1"/>
          </p:cNvSpPr>
          <p:nvPr/>
        </p:nvSpPr>
        <p:spPr bwMode="auto">
          <a:xfrm>
            <a:off x="3962400" y="2819400"/>
            <a:ext cx="1905000" cy="914400"/>
          </a:xfrm>
          <a:prstGeom prst="flowChartDecis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Stars-in</a:t>
            </a:r>
          </a:p>
        </p:txBody>
      </p:sp>
      <p:cxnSp>
        <p:nvCxnSpPr>
          <p:cNvPr id="13345" name="AutoShape 32"/>
          <p:cNvCxnSpPr>
            <a:cxnSpLocks noChangeShapeType="1"/>
            <a:stCxn id="13335" idx="3"/>
            <a:endCxn id="13344" idx="1"/>
          </p:cNvCxnSpPr>
          <p:nvPr/>
        </p:nvCxnSpPr>
        <p:spPr bwMode="auto">
          <a:xfrm>
            <a:off x="3124200" y="3276600"/>
            <a:ext cx="8239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6" name="AutoShape 33"/>
          <p:cNvCxnSpPr>
            <a:cxnSpLocks noChangeShapeType="1"/>
            <a:stCxn id="13344" idx="3"/>
            <a:endCxn id="13347" idx="1"/>
          </p:cNvCxnSpPr>
          <p:nvPr/>
        </p:nvCxnSpPr>
        <p:spPr bwMode="auto">
          <a:xfrm>
            <a:off x="5881688" y="32766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6705600" y="2971800"/>
            <a:ext cx="1371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FStars</a:t>
            </a:r>
          </a:p>
        </p:txBody>
      </p:sp>
      <p:sp>
        <p:nvSpPr>
          <p:cNvPr id="13348" name="Oval 35"/>
          <p:cNvSpPr>
            <a:spLocks noChangeArrowheads="1"/>
          </p:cNvSpPr>
          <p:nvPr/>
        </p:nvSpPr>
        <p:spPr bwMode="auto">
          <a:xfrm>
            <a:off x="6324600" y="3962400"/>
            <a:ext cx="1066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name</a:t>
            </a:r>
          </a:p>
        </p:txBody>
      </p:sp>
      <p:sp>
        <p:nvSpPr>
          <p:cNvPr id="13349" name="Oval 36"/>
          <p:cNvSpPr>
            <a:spLocks noChangeArrowheads="1"/>
          </p:cNvSpPr>
          <p:nvPr/>
        </p:nvSpPr>
        <p:spPr bwMode="auto">
          <a:xfrm>
            <a:off x="7467600" y="4038600"/>
            <a:ext cx="1219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address</a:t>
            </a:r>
          </a:p>
        </p:txBody>
      </p:sp>
      <p:cxnSp>
        <p:nvCxnSpPr>
          <p:cNvPr id="13350" name="AutoShape 37"/>
          <p:cNvCxnSpPr>
            <a:cxnSpLocks noChangeShapeType="1"/>
            <a:stCxn id="13347" idx="2"/>
            <a:endCxn id="13348" idx="0"/>
          </p:cNvCxnSpPr>
          <p:nvPr/>
        </p:nvCxnSpPr>
        <p:spPr bwMode="auto">
          <a:xfrm flipH="1">
            <a:off x="6858000" y="3595688"/>
            <a:ext cx="5334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1" name="AutoShape 38"/>
          <p:cNvCxnSpPr>
            <a:cxnSpLocks noChangeShapeType="1"/>
            <a:stCxn id="13347" idx="2"/>
            <a:endCxn id="13349" idx="0"/>
          </p:cNvCxnSpPr>
          <p:nvPr/>
        </p:nvCxnSpPr>
        <p:spPr bwMode="auto">
          <a:xfrm>
            <a:off x="7391400" y="3595688"/>
            <a:ext cx="685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079" name="Oval 39"/>
          <p:cNvSpPr>
            <a:spLocks noChangeArrowheads="1"/>
          </p:cNvSpPr>
          <p:nvPr/>
        </p:nvSpPr>
        <p:spPr bwMode="auto">
          <a:xfrm rot="8100000">
            <a:off x="7142163" y="990600"/>
            <a:ext cx="1544637" cy="63341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0" name="Oval 40"/>
          <p:cNvSpPr>
            <a:spLocks noChangeArrowheads="1"/>
          </p:cNvSpPr>
          <p:nvPr/>
        </p:nvSpPr>
        <p:spPr bwMode="auto">
          <a:xfrm>
            <a:off x="457200" y="2362200"/>
            <a:ext cx="1219200" cy="6096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FSName</a:t>
            </a:r>
          </a:p>
        </p:txBody>
      </p:sp>
      <p:cxnSp>
        <p:nvCxnSpPr>
          <p:cNvPr id="215081" name="AutoShape 41"/>
          <p:cNvCxnSpPr>
            <a:cxnSpLocks noChangeShapeType="1"/>
            <a:stCxn id="13335" idx="1"/>
            <a:endCxn id="215080" idx="4"/>
          </p:cNvCxnSpPr>
          <p:nvPr/>
        </p:nvCxnSpPr>
        <p:spPr bwMode="auto">
          <a:xfrm flipH="1" flipV="1">
            <a:off x="1066800" y="2986088"/>
            <a:ext cx="657225" cy="290512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082" name="Oval 42"/>
          <p:cNvSpPr>
            <a:spLocks noChangeArrowheads="1"/>
          </p:cNvSpPr>
          <p:nvPr/>
        </p:nvSpPr>
        <p:spPr bwMode="auto">
          <a:xfrm rot="2700000">
            <a:off x="7164388" y="3884612"/>
            <a:ext cx="1544638" cy="63341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3" name="Freeform 43"/>
          <p:cNvSpPr>
            <a:spLocks/>
          </p:cNvSpPr>
          <p:nvPr/>
        </p:nvSpPr>
        <p:spPr bwMode="auto">
          <a:xfrm>
            <a:off x="2946400" y="2679700"/>
            <a:ext cx="6045200" cy="2260600"/>
          </a:xfrm>
          <a:custGeom>
            <a:avLst/>
            <a:gdLst>
              <a:gd name="T0" fmla="*/ 1130300 w 3808"/>
              <a:gd name="T1" fmla="*/ 139700 h 1424"/>
              <a:gd name="T2" fmla="*/ 520700 w 3808"/>
              <a:gd name="T3" fmla="*/ 292100 h 1424"/>
              <a:gd name="T4" fmla="*/ 139700 w 3808"/>
              <a:gd name="T5" fmla="*/ 673100 h 1424"/>
              <a:gd name="T6" fmla="*/ 1358900 w 3808"/>
              <a:gd name="T7" fmla="*/ 1054100 h 1424"/>
              <a:gd name="T8" fmla="*/ 2882900 w 3808"/>
              <a:gd name="T9" fmla="*/ 1587500 h 1424"/>
              <a:gd name="T10" fmla="*/ 3797300 w 3808"/>
              <a:gd name="T11" fmla="*/ 2044700 h 1424"/>
              <a:gd name="T12" fmla="*/ 5168900 w 3808"/>
              <a:gd name="T13" fmla="*/ 2197100 h 1424"/>
              <a:gd name="T14" fmla="*/ 5854700 w 3808"/>
              <a:gd name="T15" fmla="*/ 1663700 h 1424"/>
              <a:gd name="T16" fmla="*/ 6007100 w 3808"/>
              <a:gd name="T17" fmla="*/ 1130300 h 1424"/>
              <a:gd name="T18" fmla="*/ 5626100 w 3808"/>
              <a:gd name="T19" fmla="*/ 520700 h 1424"/>
              <a:gd name="T20" fmla="*/ 5016500 w 3808"/>
              <a:gd name="T21" fmla="*/ 63500 h 1424"/>
              <a:gd name="T22" fmla="*/ 3644900 w 3808"/>
              <a:gd name="T23" fmla="*/ 139700 h 1424"/>
              <a:gd name="T24" fmla="*/ 2730500 w 3808"/>
              <a:gd name="T25" fmla="*/ 215900 h 1424"/>
              <a:gd name="T26" fmla="*/ 1816100 w 3808"/>
              <a:gd name="T27" fmla="*/ 63500 h 1424"/>
              <a:gd name="T28" fmla="*/ 1130300 w 3808"/>
              <a:gd name="T29" fmla="*/ 139700 h 14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808" h="1424">
                <a:moveTo>
                  <a:pt x="712" y="88"/>
                </a:moveTo>
                <a:cubicBezTo>
                  <a:pt x="576" y="112"/>
                  <a:pt x="432" y="128"/>
                  <a:pt x="328" y="184"/>
                </a:cubicBezTo>
                <a:cubicBezTo>
                  <a:pt x="224" y="240"/>
                  <a:pt x="0" y="344"/>
                  <a:pt x="88" y="424"/>
                </a:cubicBezTo>
                <a:cubicBezTo>
                  <a:pt x="176" y="504"/>
                  <a:pt x="568" y="568"/>
                  <a:pt x="856" y="664"/>
                </a:cubicBezTo>
                <a:cubicBezTo>
                  <a:pt x="1144" y="760"/>
                  <a:pt x="1560" y="896"/>
                  <a:pt x="1816" y="1000"/>
                </a:cubicBezTo>
                <a:cubicBezTo>
                  <a:pt x="2072" y="1104"/>
                  <a:pt x="2152" y="1224"/>
                  <a:pt x="2392" y="1288"/>
                </a:cubicBezTo>
                <a:cubicBezTo>
                  <a:pt x="2632" y="1352"/>
                  <a:pt x="3040" y="1424"/>
                  <a:pt x="3256" y="1384"/>
                </a:cubicBezTo>
                <a:cubicBezTo>
                  <a:pt x="3472" y="1344"/>
                  <a:pt x="3600" y="1160"/>
                  <a:pt x="3688" y="1048"/>
                </a:cubicBezTo>
                <a:cubicBezTo>
                  <a:pt x="3776" y="936"/>
                  <a:pt x="3808" y="832"/>
                  <a:pt x="3784" y="712"/>
                </a:cubicBezTo>
                <a:cubicBezTo>
                  <a:pt x="3760" y="592"/>
                  <a:pt x="3648" y="440"/>
                  <a:pt x="3544" y="328"/>
                </a:cubicBezTo>
                <a:cubicBezTo>
                  <a:pt x="3440" y="216"/>
                  <a:pt x="3368" y="80"/>
                  <a:pt x="3160" y="40"/>
                </a:cubicBezTo>
                <a:cubicBezTo>
                  <a:pt x="2952" y="0"/>
                  <a:pt x="2536" y="72"/>
                  <a:pt x="2296" y="88"/>
                </a:cubicBezTo>
                <a:cubicBezTo>
                  <a:pt x="2056" y="104"/>
                  <a:pt x="1912" y="144"/>
                  <a:pt x="1720" y="136"/>
                </a:cubicBezTo>
                <a:cubicBezTo>
                  <a:pt x="1528" y="128"/>
                  <a:pt x="1304" y="48"/>
                  <a:pt x="1144" y="40"/>
                </a:cubicBezTo>
                <a:cubicBezTo>
                  <a:pt x="984" y="32"/>
                  <a:pt x="848" y="64"/>
                  <a:pt x="712" y="88"/>
                </a:cubicBezTo>
                <a:close/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autoUpdateAnimBg="0"/>
      <p:bldP spid="215079" grpId="0" animBg="1"/>
      <p:bldP spid="215080" grpId="0" animBg="1" autoUpdateAnimBg="0"/>
      <p:bldP spid="215082" grpId="0" animBg="1"/>
      <p:bldP spid="2150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B96A9FE-EAFB-4A6E-BAD7-F94376CA745C}" type="slidenum">
              <a:rPr kumimoji="0" lang="en-US" altLang="zh-CN" sz="1400"/>
              <a:pPr eaLnBrk="1" hangingPunct="1"/>
              <a:t>12</a:t>
            </a:fld>
            <a:endParaRPr kumimoji="0" lang="en-US" altLang="zh-CN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Multiway Relationships</a:t>
            </a:r>
          </a:p>
        </p:txBody>
      </p:sp>
      <p:pic>
        <p:nvPicPr>
          <p:cNvPr id="216076" name="Picture 1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6077" name="Object 13"/>
          <p:cNvGraphicFramePr>
            <a:graphicFrameLocks noChangeAspect="1"/>
          </p:cNvGraphicFramePr>
          <p:nvPr/>
        </p:nvGraphicFramePr>
        <p:xfrm>
          <a:off x="968375" y="1812925"/>
          <a:ext cx="67278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图片" r:id="rId4" imgW="7334979" imgH="1924652" progId="Word.Picture.8">
                  <p:embed/>
                </p:oleObj>
              </mc:Choice>
              <mc:Fallback>
                <p:oleObj name="图片" r:id="rId4" imgW="7334979" imgH="1924652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812925"/>
                        <a:ext cx="672782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39750" y="4005263"/>
            <a:ext cx="843121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sz="2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en-US" altLang="zh-CN" b="1">
                <a:latin typeface="Arial Narrow" pitchFamily="34" charset="0"/>
              </a:rPr>
              <a:t>2. Multiway relationship: E/R relationships can involve more than two entity sets.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A multiway relationship in an E/R diagram is represented by lines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from</a:t>
            </a:r>
            <a:r>
              <a:rPr lang="en-US" altLang="zh-CN" b="1">
                <a:latin typeface="Arial Narrow" pitchFamily="34" charset="0"/>
              </a:rPr>
              <a:t> the relationship diamond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to</a:t>
            </a:r>
            <a:r>
              <a:rPr lang="en-US" altLang="zh-CN" b="1">
                <a:latin typeface="Arial Narrow" pitchFamily="34" charset="0"/>
              </a:rPr>
              <a:t> each of the involved entity sets.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685800" y="6858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e.g.</a:t>
            </a:r>
            <a:r>
              <a:rPr lang="en-US" altLang="zh-CN" b="1">
                <a:latin typeface="Arial Narrow" pitchFamily="34" charset="0"/>
              </a:rPr>
              <a:t>, the contact relationship among teacher, company and a project is to be recorded.</a:t>
            </a:r>
          </a:p>
        </p:txBody>
      </p:sp>
      <p:sp>
        <p:nvSpPr>
          <p:cNvPr id="216081" name="Oval 17"/>
          <p:cNvSpPr>
            <a:spLocks noChangeArrowheads="1"/>
          </p:cNvSpPr>
          <p:nvPr/>
        </p:nvSpPr>
        <p:spPr bwMode="auto">
          <a:xfrm>
            <a:off x="5651500" y="2039938"/>
            <a:ext cx="4572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6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6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9" grpId="0" build="p" autoUpdateAnimBg="0"/>
      <p:bldP spid="216080" grpId="0" autoUpdateAnimBg="0"/>
      <p:bldP spid="2160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E826950-E6A7-4DF4-B545-2374FB0A67DE}" type="slidenum">
              <a:rPr kumimoji="0" lang="en-US" altLang="zh-CN" sz="1400"/>
              <a:pPr eaLnBrk="1" hangingPunct="1"/>
              <a:t>13</a:t>
            </a:fld>
            <a:endParaRPr kumimoji="0"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Multiway Relationships</a:t>
            </a:r>
          </a:p>
        </p:txBody>
      </p:sp>
      <p:grpSp>
        <p:nvGrpSpPr>
          <p:cNvPr id="226307" name="Group 3"/>
          <p:cNvGrpSpPr>
            <a:grpSpLocks/>
          </p:cNvGrpSpPr>
          <p:nvPr/>
        </p:nvGrpSpPr>
        <p:grpSpPr bwMode="auto">
          <a:xfrm>
            <a:off x="990600" y="1052513"/>
            <a:ext cx="6248400" cy="1457325"/>
            <a:chOff x="1248" y="1584"/>
            <a:chExt cx="3936" cy="918"/>
          </a:xfrm>
        </p:grpSpPr>
        <p:sp>
          <p:nvSpPr>
            <p:cNvPr id="15377" name="Rectangle 4"/>
            <p:cNvSpPr>
              <a:spLocks noChangeArrowheads="1"/>
            </p:cNvSpPr>
            <p:nvPr/>
          </p:nvSpPr>
          <p:spPr bwMode="auto">
            <a:xfrm>
              <a:off x="1248" y="1685"/>
              <a:ext cx="102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Teachers</a:t>
              </a:r>
            </a:p>
          </p:txBody>
        </p:sp>
        <p:sp>
          <p:nvSpPr>
            <p:cNvPr id="15378" name="Rectangle 5"/>
            <p:cNvSpPr>
              <a:spLocks noChangeArrowheads="1"/>
            </p:cNvSpPr>
            <p:nvPr/>
          </p:nvSpPr>
          <p:spPr bwMode="auto">
            <a:xfrm>
              <a:off x="4146" y="1660"/>
              <a:ext cx="103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Students</a:t>
              </a:r>
            </a:p>
          </p:txBody>
        </p:sp>
        <p:sp>
          <p:nvSpPr>
            <p:cNvPr id="15379" name="Rectangle 6"/>
            <p:cNvSpPr>
              <a:spLocks noChangeArrowheads="1"/>
            </p:cNvSpPr>
            <p:nvPr/>
          </p:nvSpPr>
          <p:spPr bwMode="auto">
            <a:xfrm>
              <a:off x="2640" y="2208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Courses</a:t>
              </a:r>
            </a:p>
          </p:txBody>
        </p:sp>
        <p:sp>
          <p:nvSpPr>
            <p:cNvPr id="15380" name="AutoShape 7"/>
            <p:cNvSpPr>
              <a:spLocks noChangeArrowheads="1"/>
            </p:cNvSpPr>
            <p:nvPr/>
          </p:nvSpPr>
          <p:spPr bwMode="auto">
            <a:xfrm>
              <a:off x="2592" y="1584"/>
              <a:ext cx="1026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teach</a:t>
              </a:r>
            </a:p>
          </p:txBody>
        </p:sp>
        <p:sp>
          <p:nvSpPr>
            <p:cNvPr id="15381" name="Line 8"/>
            <p:cNvSpPr>
              <a:spLocks noChangeShapeType="1"/>
            </p:cNvSpPr>
            <p:nvPr/>
          </p:nvSpPr>
          <p:spPr bwMode="auto">
            <a:xfrm>
              <a:off x="2274" y="18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2" name="Line 9"/>
            <p:cNvSpPr>
              <a:spLocks noChangeShapeType="1"/>
            </p:cNvSpPr>
            <p:nvPr/>
          </p:nvSpPr>
          <p:spPr bwMode="auto">
            <a:xfrm>
              <a:off x="3618" y="183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3" name="Line 10"/>
            <p:cNvSpPr>
              <a:spLocks noChangeShapeType="1"/>
            </p:cNvSpPr>
            <p:nvPr/>
          </p:nvSpPr>
          <p:spPr bwMode="auto">
            <a:xfrm flipH="1">
              <a:off x="3072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26315" name="Picture 1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971550" y="2708275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Is arrow needed here?</a:t>
            </a:r>
          </a:p>
        </p:txBody>
      </p:sp>
      <p:grpSp>
        <p:nvGrpSpPr>
          <p:cNvPr id="226321" name="Group 17"/>
          <p:cNvGrpSpPr>
            <a:grpSpLocks/>
          </p:cNvGrpSpPr>
          <p:nvPr/>
        </p:nvGrpSpPr>
        <p:grpSpPr bwMode="auto">
          <a:xfrm>
            <a:off x="914400" y="3511550"/>
            <a:ext cx="6553200" cy="1501775"/>
            <a:chOff x="576" y="3354"/>
            <a:chExt cx="4128" cy="946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576" y="3464"/>
              <a:ext cx="71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15371" name="Rectangle 19"/>
            <p:cNvSpPr>
              <a:spLocks noChangeArrowheads="1"/>
            </p:cNvSpPr>
            <p:nvPr/>
          </p:nvSpPr>
          <p:spPr bwMode="auto">
            <a:xfrm>
              <a:off x="3840" y="3423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2064" y="400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15373" name="AutoShape 21"/>
            <p:cNvSpPr>
              <a:spLocks noChangeArrowheads="1"/>
            </p:cNvSpPr>
            <p:nvPr/>
          </p:nvSpPr>
          <p:spPr bwMode="auto">
            <a:xfrm>
              <a:off x="1614" y="3354"/>
              <a:ext cx="1721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15374" name="Line 22"/>
            <p:cNvSpPr>
              <a:spLocks noChangeShapeType="1"/>
            </p:cNvSpPr>
            <p:nvPr/>
          </p:nvSpPr>
          <p:spPr bwMode="auto">
            <a:xfrm>
              <a:off x="1296" y="359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23"/>
            <p:cNvSpPr>
              <a:spLocks noChangeShapeType="1"/>
            </p:cNvSpPr>
            <p:nvPr/>
          </p:nvSpPr>
          <p:spPr bwMode="auto">
            <a:xfrm>
              <a:off x="3312" y="359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24"/>
            <p:cNvSpPr>
              <a:spLocks noChangeShapeType="1"/>
            </p:cNvSpPr>
            <p:nvPr/>
          </p:nvSpPr>
          <p:spPr bwMode="auto">
            <a:xfrm>
              <a:off x="2496" y="3785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1042988" y="5084763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Is arrow needed here? In which direction?</a:t>
            </a:r>
          </a:p>
        </p:txBody>
      </p:sp>
      <p:sp>
        <p:nvSpPr>
          <p:cNvPr id="226330" name="Line 26"/>
          <p:cNvSpPr>
            <a:spLocks noChangeShapeType="1"/>
          </p:cNvSpPr>
          <p:nvPr/>
        </p:nvSpPr>
        <p:spPr bwMode="auto">
          <a:xfrm>
            <a:off x="3962400" y="428625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7" grpId="0" autoUpdateAnimBg="0"/>
      <p:bldP spid="226329" grpId="0" autoUpdateAnimBg="0"/>
      <p:bldP spid="2263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0EC92EA-824D-4FB3-B72A-1E4E3D0445D1}" type="slidenum">
              <a:rPr kumimoji="0" lang="en-US" altLang="zh-CN" sz="1400"/>
              <a:pPr eaLnBrk="1" hangingPunct="1"/>
              <a:t>14</a:t>
            </a:fld>
            <a:endParaRPr kumimoji="0" lang="en-US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9750" y="566738"/>
            <a:ext cx="84963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latin typeface="Arial Narrow" pitchFamily="34" charset="0"/>
              </a:rPr>
              <a:t>Describe the computer sales database using E/R diagram and record the following information.</a:t>
            </a:r>
          </a:p>
          <a:p>
            <a:pPr algn="l" eaLnBrk="1" hangingPunct="1">
              <a:buFontTx/>
              <a:buAutoNum type="arabicParenR"/>
            </a:pPr>
            <a:r>
              <a:rPr lang="en-US" altLang="zh-CN" b="1">
                <a:latin typeface="Arial Narrow" pitchFamily="34" charset="0"/>
              </a:rPr>
              <a:t>computer sales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companies: name, address, employees,</a:t>
            </a:r>
          </a:p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computers on sale.</a:t>
            </a:r>
            <a:endParaRPr lang="en-US" altLang="zh-CN" b="1">
              <a:latin typeface="Arial Narrow" pitchFamily="34" charset="0"/>
            </a:endParaRPr>
          </a:p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2) employees: employee’s number, name, age.</a:t>
            </a:r>
          </a:p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3) </a:t>
            </a:r>
            <a:r>
              <a:rPr lang="en-US" altLang="zh-CN" b="1">
                <a:latin typeface="Arial Narrow" pitchFamily="34" charset="0"/>
              </a:rPr>
              <a:t>computer information: type, producer, price, sales number.</a:t>
            </a:r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>
            <a:off x="6300788" y="1700213"/>
            <a:ext cx="13684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684213" y="2060575"/>
            <a:ext cx="22320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838200" y="3767138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Company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5334000" y="4376738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Computer</a:t>
            </a:r>
            <a:r>
              <a:rPr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3048000" y="4376738"/>
            <a:ext cx="16764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sale</a:t>
            </a:r>
          </a:p>
        </p:txBody>
      </p:sp>
      <p:sp>
        <p:nvSpPr>
          <p:cNvPr id="217097" name="Oval 9"/>
          <p:cNvSpPr>
            <a:spLocks noChangeArrowheads="1"/>
          </p:cNvSpPr>
          <p:nvPr/>
        </p:nvSpPr>
        <p:spPr bwMode="auto">
          <a:xfrm>
            <a:off x="914400" y="4681538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address</a:t>
            </a:r>
          </a:p>
        </p:txBody>
      </p:sp>
      <p:cxnSp>
        <p:nvCxnSpPr>
          <p:cNvPr id="217098" name="AutoShape 10"/>
          <p:cNvCxnSpPr>
            <a:cxnSpLocks noChangeShapeType="1"/>
            <a:stCxn id="217094" idx="2"/>
            <a:endCxn id="217097" idx="0"/>
          </p:cNvCxnSpPr>
          <p:nvPr/>
        </p:nvCxnSpPr>
        <p:spPr bwMode="auto">
          <a:xfrm>
            <a:off x="1524000" y="437673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099" name="Oval 11"/>
          <p:cNvSpPr>
            <a:spLocks noChangeArrowheads="1"/>
          </p:cNvSpPr>
          <p:nvPr/>
        </p:nvSpPr>
        <p:spPr bwMode="auto">
          <a:xfrm>
            <a:off x="1143000" y="3005138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itchFamily="18" charset="0"/>
            </a:endParaRPr>
          </a:p>
        </p:txBody>
      </p:sp>
      <p:cxnSp>
        <p:nvCxnSpPr>
          <p:cNvPr id="217100" name="AutoShape 12"/>
          <p:cNvCxnSpPr>
            <a:cxnSpLocks noChangeShapeType="1"/>
            <a:stCxn id="217094" idx="0"/>
            <a:endCxn id="217099" idx="4"/>
          </p:cNvCxnSpPr>
          <p:nvPr/>
        </p:nvCxnSpPr>
        <p:spPr bwMode="auto">
          <a:xfrm flipV="1">
            <a:off x="1524000" y="346233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1" name="AutoShape 13"/>
          <p:cNvCxnSpPr>
            <a:cxnSpLocks noChangeShapeType="1"/>
            <a:stCxn id="217094" idx="3"/>
            <a:endCxn id="217096" idx="1"/>
          </p:cNvCxnSpPr>
          <p:nvPr/>
        </p:nvCxnSpPr>
        <p:spPr bwMode="auto">
          <a:xfrm>
            <a:off x="2209800" y="4071938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2" name="AutoShape 14"/>
          <p:cNvCxnSpPr>
            <a:cxnSpLocks noChangeShapeType="1"/>
            <a:stCxn id="217096" idx="3"/>
            <a:endCxn id="217095" idx="1"/>
          </p:cNvCxnSpPr>
          <p:nvPr/>
        </p:nvCxnSpPr>
        <p:spPr bwMode="auto">
          <a:xfrm>
            <a:off x="4724400" y="468153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5334000" y="3538538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Employee</a:t>
            </a:r>
          </a:p>
        </p:txBody>
      </p:sp>
      <p:sp>
        <p:nvSpPr>
          <p:cNvPr id="217104" name="AutoShape 16"/>
          <p:cNvSpPr>
            <a:spLocks noChangeArrowheads="1"/>
          </p:cNvSpPr>
          <p:nvPr/>
        </p:nvSpPr>
        <p:spPr bwMode="auto">
          <a:xfrm>
            <a:off x="2895600" y="3538538"/>
            <a:ext cx="19050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work</a:t>
            </a:r>
          </a:p>
        </p:txBody>
      </p:sp>
      <p:cxnSp>
        <p:nvCxnSpPr>
          <p:cNvPr id="217105" name="AutoShape 17"/>
          <p:cNvCxnSpPr>
            <a:cxnSpLocks noChangeShapeType="1"/>
            <a:stCxn id="217094" idx="3"/>
            <a:endCxn id="217104" idx="1"/>
          </p:cNvCxnSpPr>
          <p:nvPr/>
        </p:nvCxnSpPr>
        <p:spPr bwMode="auto">
          <a:xfrm flipV="1">
            <a:off x="2209800" y="384333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6" name="AutoShape 18"/>
          <p:cNvCxnSpPr>
            <a:cxnSpLocks noChangeShapeType="1"/>
            <a:stCxn id="217104" idx="3"/>
            <a:endCxn id="217103" idx="1"/>
          </p:cNvCxnSpPr>
          <p:nvPr/>
        </p:nvCxnSpPr>
        <p:spPr bwMode="auto">
          <a:xfrm>
            <a:off x="4800600" y="3843338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07" name="Oval 19"/>
          <p:cNvSpPr>
            <a:spLocks noChangeArrowheads="1"/>
          </p:cNvSpPr>
          <p:nvPr/>
        </p:nvSpPr>
        <p:spPr bwMode="auto">
          <a:xfrm>
            <a:off x="4572000" y="2852738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name</a:t>
            </a:r>
          </a:p>
        </p:txBody>
      </p:sp>
      <p:cxnSp>
        <p:nvCxnSpPr>
          <p:cNvPr id="217108" name="AutoShape 20"/>
          <p:cNvCxnSpPr>
            <a:cxnSpLocks noChangeShapeType="1"/>
            <a:stCxn id="217103" idx="0"/>
            <a:endCxn id="217107" idx="4"/>
          </p:cNvCxnSpPr>
          <p:nvPr/>
        </p:nvCxnSpPr>
        <p:spPr bwMode="auto">
          <a:xfrm flipH="1" flipV="1">
            <a:off x="5105400" y="3233738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9" name="AutoShape 21"/>
          <p:cNvCxnSpPr>
            <a:cxnSpLocks noChangeShapeType="1"/>
            <a:stCxn id="217103" idx="0"/>
            <a:endCxn id="217110" idx="4"/>
          </p:cNvCxnSpPr>
          <p:nvPr/>
        </p:nvCxnSpPr>
        <p:spPr bwMode="auto">
          <a:xfrm flipV="1">
            <a:off x="6019800" y="3233738"/>
            <a:ext cx="381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10" name="Oval 22"/>
          <p:cNvSpPr>
            <a:spLocks noChangeArrowheads="1"/>
          </p:cNvSpPr>
          <p:nvPr/>
        </p:nvSpPr>
        <p:spPr bwMode="auto">
          <a:xfrm>
            <a:off x="5791200" y="2852738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ID</a:t>
            </a:r>
          </a:p>
        </p:txBody>
      </p:sp>
      <p:grpSp>
        <p:nvGrpSpPr>
          <p:cNvPr id="217111" name="Group 23"/>
          <p:cNvGrpSpPr>
            <a:grpSpLocks/>
          </p:cNvGrpSpPr>
          <p:nvPr/>
        </p:nvGrpSpPr>
        <p:grpSpPr bwMode="auto">
          <a:xfrm>
            <a:off x="6705600" y="3767138"/>
            <a:ext cx="2133600" cy="1676400"/>
            <a:chOff x="4224" y="2208"/>
            <a:chExt cx="1344" cy="1056"/>
          </a:xfrm>
        </p:grpSpPr>
        <p:sp>
          <p:nvSpPr>
            <p:cNvPr id="16425" name="Oval 24"/>
            <p:cNvSpPr>
              <a:spLocks noChangeArrowheads="1"/>
            </p:cNvSpPr>
            <p:nvPr/>
          </p:nvSpPr>
          <p:spPr bwMode="auto">
            <a:xfrm>
              <a:off x="4272" y="2208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type</a:t>
              </a:r>
            </a:p>
          </p:txBody>
        </p:sp>
        <p:cxnSp>
          <p:nvCxnSpPr>
            <p:cNvPr id="16426" name="AutoShape 25"/>
            <p:cNvCxnSpPr>
              <a:cxnSpLocks noChangeShapeType="1"/>
              <a:stCxn id="217095" idx="3"/>
              <a:endCxn id="16425" idx="4"/>
            </p:cNvCxnSpPr>
            <p:nvPr/>
          </p:nvCxnSpPr>
          <p:spPr bwMode="auto">
            <a:xfrm flipV="1">
              <a:off x="4224" y="2496"/>
              <a:ext cx="33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7" name="Oval 26"/>
            <p:cNvSpPr>
              <a:spLocks noChangeArrowheads="1"/>
            </p:cNvSpPr>
            <p:nvPr/>
          </p:nvSpPr>
          <p:spPr bwMode="auto">
            <a:xfrm>
              <a:off x="4800" y="2352"/>
              <a:ext cx="76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producer</a:t>
              </a:r>
            </a:p>
          </p:txBody>
        </p:sp>
        <p:cxnSp>
          <p:nvCxnSpPr>
            <p:cNvPr id="16428" name="AutoShape 27"/>
            <p:cNvCxnSpPr>
              <a:cxnSpLocks noChangeShapeType="1"/>
              <a:stCxn id="217095" idx="3"/>
              <a:endCxn id="16427" idx="3"/>
            </p:cNvCxnSpPr>
            <p:nvPr/>
          </p:nvCxnSpPr>
          <p:spPr bwMode="auto">
            <a:xfrm flipV="1">
              <a:off x="4224" y="2639"/>
              <a:ext cx="688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9" name="Oval 28"/>
            <p:cNvSpPr>
              <a:spLocks noChangeArrowheads="1"/>
            </p:cNvSpPr>
            <p:nvPr/>
          </p:nvSpPr>
          <p:spPr bwMode="auto">
            <a:xfrm>
              <a:off x="4320" y="2976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ID</a:t>
              </a:r>
            </a:p>
          </p:txBody>
        </p:sp>
        <p:cxnSp>
          <p:nvCxnSpPr>
            <p:cNvPr id="16430" name="AutoShape 29"/>
            <p:cNvCxnSpPr>
              <a:cxnSpLocks noChangeShapeType="1"/>
              <a:stCxn id="217095" idx="3"/>
              <a:endCxn id="16429" idx="1"/>
            </p:cNvCxnSpPr>
            <p:nvPr/>
          </p:nvCxnSpPr>
          <p:spPr bwMode="auto">
            <a:xfrm>
              <a:off x="4224" y="2784"/>
              <a:ext cx="159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31" name="Oval 30"/>
            <p:cNvSpPr>
              <a:spLocks noChangeArrowheads="1"/>
            </p:cNvSpPr>
            <p:nvPr/>
          </p:nvSpPr>
          <p:spPr bwMode="auto">
            <a:xfrm>
              <a:off x="4704" y="2736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price</a:t>
              </a:r>
            </a:p>
          </p:txBody>
        </p:sp>
        <p:cxnSp>
          <p:nvCxnSpPr>
            <p:cNvPr id="16432" name="AutoShape 31"/>
            <p:cNvCxnSpPr>
              <a:cxnSpLocks noChangeShapeType="1"/>
              <a:stCxn id="217095" idx="3"/>
              <a:endCxn id="16431" idx="2"/>
            </p:cNvCxnSpPr>
            <p:nvPr/>
          </p:nvCxnSpPr>
          <p:spPr bwMode="auto">
            <a:xfrm>
              <a:off x="4224" y="2784"/>
              <a:ext cx="480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7120" name="Oval 32"/>
          <p:cNvSpPr>
            <a:spLocks noChangeArrowheads="1"/>
          </p:cNvSpPr>
          <p:nvPr/>
        </p:nvSpPr>
        <p:spPr bwMode="auto">
          <a:xfrm>
            <a:off x="6477000" y="2852738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age</a:t>
            </a:r>
          </a:p>
        </p:txBody>
      </p:sp>
      <p:cxnSp>
        <p:nvCxnSpPr>
          <p:cNvPr id="217121" name="AutoShape 33"/>
          <p:cNvCxnSpPr>
            <a:cxnSpLocks noChangeShapeType="1"/>
            <a:stCxn id="217103" idx="0"/>
            <a:endCxn id="217120" idx="4"/>
          </p:cNvCxnSpPr>
          <p:nvPr/>
        </p:nvCxnSpPr>
        <p:spPr bwMode="auto">
          <a:xfrm flipV="1">
            <a:off x="6019800" y="3233738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7122" name="Group 34"/>
          <p:cNvGrpSpPr>
            <a:grpSpLocks/>
          </p:cNvGrpSpPr>
          <p:nvPr/>
        </p:nvGrpSpPr>
        <p:grpSpPr bwMode="auto">
          <a:xfrm>
            <a:off x="990600" y="5214938"/>
            <a:ext cx="5791200" cy="1457325"/>
            <a:chOff x="960" y="2784"/>
            <a:chExt cx="3936" cy="918"/>
          </a:xfrm>
        </p:grpSpPr>
        <p:sp>
          <p:nvSpPr>
            <p:cNvPr id="16418" name="Rectangle 35"/>
            <p:cNvSpPr>
              <a:spLocks noChangeArrowheads="1"/>
            </p:cNvSpPr>
            <p:nvPr/>
          </p:nvSpPr>
          <p:spPr bwMode="auto">
            <a:xfrm>
              <a:off x="960" y="2885"/>
              <a:ext cx="1021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Company</a:t>
              </a:r>
            </a:p>
          </p:txBody>
        </p:sp>
        <p:sp>
          <p:nvSpPr>
            <p:cNvPr id="16419" name="Rectangle 36"/>
            <p:cNvSpPr>
              <a:spLocks noChangeArrowheads="1"/>
            </p:cNvSpPr>
            <p:nvPr/>
          </p:nvSpPr>
          <p:spPr bwMode="auto">
            <a:xfrm>
              <a:off x="3858" y="2860"/>
              <a:ext cx="1038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Employee</a:t>
              </a:r>
            </a:p>
          </p:txBody>
        </p:sp>
        <p:sp>
          <p:nvSpPr>
            <p:cNvPr id="16420" name="Rectangle 37"/>
            <p:cNvSpPr>
              <a:spLocks noChangeArrowheads="1"/>
            </p:cNvSpPr>
            <p:nvPr/>
          </p:nvSpPr>
          <p:spPr bwMode="auto">
            <a:xfrm>
              <a:off x="2256" y="3408"/>
              <a:ext cx="1152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Computer</a:t>
              </a:r>
            </a:p>
          </p:txBody>
        </p:sp>
        <p:sp>
          <p:nvSpPr>
            <p:cNvPr id="16421" name="AutoShape 38"/>
            <p:cNvSpPr>
              <a:spLocks noChangeArrowheads="1"/>
            </p:cNvSpPr>
            <p:nvPr/>
          </p:nvSpPr>
          <p:spPr bwMode="auto">
            <a:xfrm>
              <a:off x="2304" y="2784"/>
              <a:ext cx="1026" cy="466"/>
            </a:xfrm>
            <a:prstGeom prst="diamond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sale</a:t>
              </a:r>
            </a:p>
          </p:txBody>
        </p:sp>
        <p:sp>
          <p:nvSpPr>
            <p:cNvPr id="16422" name="Line 39"/>
            <p:cNvSpPr>
              <a:spLocks noChangeShapeType="1"/>
            </p:cNvSpPr>
            <p:nvPr/>
          </p:nvSpPr>
          <p:spPr bwMode="auto">
            <a:xfrm>
              <a:off x="1986" y="3010"/>
              <a:ext cx="33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3" name="Line 40"/>
            <p:cNvSpPr>
              <a:spLocks noChangeShapeType="1"/>
            </p:cNvSpPr>
            <p:nvPr/>
          </p:nvSpPr>
          <p:spPr bwMode="auto">
            <a:xfrm>
              <a:off x="3330" y="3033"/>
              <a:ext cx="52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4" name="Line 41"/>
            <p:cNvSpPr>
              <a:spLocks noChangeShapeType="1"/>
            </p:cNvSpPr>
            <p:nvPr/>
          </p:nvSpPr>
          <p:spPr bwMode="auto">
            <a:xfrm flipH="1"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7130" name="Oval 42"/>
          <p:cNvSpPr>
            <a:spLocks noChangeArrowheads="1"/>
          </p:cNvSpPr>
          <p:nvPr/>
        </p:nvSpPr>
        <p:spPr bwMode="auto">
          <a:xfrm>
            <a:off x="3352800" y="3462338"/>
            <a:ext cx="990600" cy="1524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1" name="Line 43"/>
          <p:cNvSpPr>
            <a:spLocks noChangeShapeType="1"/>
          </p:cNvSpPr>
          <p:nvPr/>
        </p:nvSpPr>
        <p:spPr bwMode="auto">
          <a:xfrm flipH="1">
            <a:off x="3276600" y="5291138"/>
            <a:ext cx="914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2" name="Line 44"/>
          <p:cNvSpPr>
            <a:spLocks noChangeShapeType="1"/>
          </p:cNvSpPr>
          <p:nvPr/>
        </p:nvSpPr>
        <p:spPr bwMode="auto">
          <a:xfrm>
            <a:off x="3276600" y="5291138"/>
            <a:ext cx="838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3" name="Rectangle 45"/>
          <p:cNvSpPr>
            <a:spLocks noChangeArrowheads="1"/>
          </p:cNvSpPr>
          <p:nvPr/>
        </p:nvSpPr>
        <p:spPr bwMode="auto">
          <a:xfrm>
            <a:off x="1141413" y="30003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 Narrow" pitchFamily="34" charset="0"/>
              </a:rPr>
              <a:t>name</a:t>
            </a:r>
          </a:p>
        </p:txBody>
      </p:sp>
      <p:sp>
        <p:nvSpPr>
          <p:cNvPr id="217134" name="Line 46"/>
          <p:cNvSpPr>
            <a:spLocks noChangeShapeType="1"/>
          </p:cNvSpPr>
          <p:nvPr/>
        </p:nvSpPr>
        <p:spPr bwMode="auto">
          <a:xfrm flipH="1">
            <a:off x="2209800" y="3995738"/>
            <a:ext cx="3048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7136" name="Picture 4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0" fill="hold"/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0" fill="hold"/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/>
      <p:bldP spid="217093" grpId="0" animBg="1"/>
      <p:bldP spid="217094" grpId="0" animBg="1" autoUpdateAnimBg="0"/>
      <p:bldP spid="217095" grpId="0" animBg="1" autoUpdateAnimBg="0"/>
      <p:bldP spid="217096" grpId="0" animBg="1" autoUpdateAnimBg="0"/>
      <p:bldP spid="217097" grpId="0" animBg="1" autoUpdateAnimBg="0"/>
      <p:bldP spid="217099" grpId="0" animBg="1" autoUpdateAnimBg="0"/>
      <p:bldP spid="217103" grpId="0" animBg="1" autoUpdateAnimBg="0"/>
      <p:bldP spid="217104" grpId="0" animBg="1" autoUpdateAnimBg="0"/>
      <p:bldP spid="217107" grpId="0" animBg="1" autoUpdateAnimBg="0"/>
      <p:bldP spid="217110" grpId="0" animBg="1" autoUpdateAnimBg="0"/>
      <p:bldP spid="217120" grpId="0" animBg="1" autoUpdateAnimBg="0"/>
      <p:bldP spid="217130" grpId="0" animBg="1"/>
      <p:bldP spid="217131" grpId="0" animBg="1"/>
      <p:bldP spid="217132" grpId="0" animBg="1"/>
      <p:bldP spid="217133" grpId="0" autoUpdateAnimBg="0"/>
      <p:bldP spid="2171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B57007C-6690-4CA7-88CD-D52606678500}" type="slidenum">
              <a:rPr kumimoji="0" lang="en-US" altLang="zh-CN" sz="1400"/>
              <a:pPr eaLnBrk="1" hangingPunct="1"/>
              <a:t>15</a:t>
            </a:fld>
            <a:endParaRPr kumimoji="0"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Roles in </a:t>
            </a:r>
            <a:r>
              <a:rPr lang="en-US" altLang="zh-CN" smtClean="0">
                <a:latin typeface="Arial Narrow" pitchFamily="34" charset="0"/>
              </a:rPr>
              <a:t>R</a:t>
            </a:r>
            <a:r>
              <a:rPr lang="en-US" altLang="en-US" smtClean="0">
                <a:latin typeface="Arial Narrow" pitchFamily="34" charset="0"/>
              </a:rPr>
              <a:t>elationships</a:t>
            </a:r>
            <a:endParaRPr lang="en-US" altLang="zh-CN" smtClean="0">
              <a:latin typeface="Arial Narrow" pitchFamily="34" charset="0"/>
            </a:endParaRPr>
          </a:p>
        </p:txBody>
      </p:sp>
      <p:pic>
        <p:nvPicPr>
          <p:cNvPr id="119821" name="Picture 13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825" name="Group 17"/>
          <p:cNvGrpSpPr>
            <a:grpSpLocks/>
          </p:cNvGrpSpPr>
          <p:nvPr/>
        </p:nvGrpSpPr>
        <p:grpSpPr bwMode="auto">
          <a:xfrm>
            <a:off x="1447800" y="1371600"/>
            <a:ext cx="6629400" cy="2265363"/>
            <a:chOff x="720" y="2701"/>
            <a:chExt cx="4176" cy="1427"/>
          </a:xfrm>
        </p:grpSpPr>
        <p:sp>
          <p:nvSpPr>
            <p:cNvPr id="17415" name="Rectangle 18"/>
            <p:cNvSpPr>
              <a:spLocks noChangeArrowheads="1"/>
            </p:cNvSpPr>
            <p:nvPr/>
          </p:nvSpPr>
          <p:spPr bwMode="auto">
            <a:xfrm>
              <a:off x="720" y="2701"/>
              <a:ext cx="715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17416" name="Rectangle 19"/>
            <p:cNvSpPr>
              <a:spLocks noChangeArrowheads="1"/>
            </p:cNvSpPr>
            <p:nvPr/>
          </p:nvSpPr>
          <p:spPr bwMode="auto">
            <a:xfrm>
              <a:off x="4032" y="2701"/>
              <a:ext cx="864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17417" name="Rectangle 20"/>
            <p:cNvSpPr>
              <a:spLocks noChangeArrowheads="1"/>
            </p:cNvSpPr>
            <p:nvPr/>
          </p:nvSpPr>
          <p:spPr bwMode="auto">
            <a:xfrm>
              <a:off x="2322" y="3795"/>
              <a:ext cx="91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17418" name="AutoShape 21"/>
            <p:cNvSpPr>
              <a:spLocks noChangeArrowheads="1"/>
            </p:cNvSpPr>
            <p:nvPr/>
          </p:nvSpPr>
          <p:spPr bwMode="auto">
            <a:xfrm>
              <a:off x="1872" y="2990"/>
              <a:ext cx="1721" cy="545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17419" name="Line 22"/>
            <p:cNvSpPr>
              <a:spLocks noChangeShapeType="1"/>
            </p:cNvSpPr>
            <p:nvPr/>
          </p:nvSpPr>
          <p:spPr bwMode="auto">
            <a:xfrm>
              <a:off x="1440" y="2893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0" name="Line 23"/>
            <p:cNvSpPr>
              <a:spLocks noChangeShapeType="1"/>
            </p:cNvSpPr>
            <p:nvPr/>
          </p:nvSpPr>
          <p:spPr bwMode="auto">
            <a:xfrm flipV="1">
              <a:off x="3216" y="2893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1" name="Freeform 24"/>
            <p:cNvSpPr>
              <a:spLocks/>
            </p:cNvSpPr>
            <p:nvPr/>
          </p:nvSpPr>
          <p:spPr bwMode="auto">
            <a:xfrm>
              <a:off x="2224" y="3421"/>
              <a:ext cx="320" cy="384"/>
            </a:xfrm>
            <a:custGeom>
              <a:avLst/>
              <a:gdLst>
                <a:gd name="T0" fmla="*/ 128 w 320"/>
                <a:gd name="T1" fmla="*/ 0 h 384"/>
                <a:gd name="T2" fmla="*/ 32 w 320"/>
                <a:gd name="T3" fmla="*/ 144 h 384"/>
                <a:gd name="T4" fmla="*/ 320 w 320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384">
                  <a:moveTo>
                    <a:pt x="128" y="0"/>
                  </a:moveTo>
                  <a:cubicBezTo>
                    <a:pt x="64" y="40"/>
                    <a:pt x="0" y="80"/>
                    <a:pt x="32" y="144"/>
                  </a:cubicBezTo>
                  <a:cubicBezTo>
                    <a:pt x="64" y="208"/>
                    <a:pt x="272" y="344"/>
                    <a:pt x="32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2" name="Freeform 25"/>
            <p:cNvSpPr>
              <a:spLocks/>
            </p:cNvSpPr>
            <p:nvPr/>
          </p:nvSpPr>
          <p:spPr bwMode="auto">
            <a:xfrm>
              <a:off x="2976" y="3421"/>
              <a:ext cx="256" cy="384"/>
            </a:xfrm>
            <a:custGeom>
              <a:avLst/>
              <a:gdLst>
                <a:gd name="T0" fmla="*/ 96 w 256"/>
                <a:gd name="T1" fmla="*/ 0 h 384"/>
                <a:gd name="T2" fmla="*/ 240 w 256"/>
                <a:gd name="T3" fmla="*/ 144 h 384"/>
                <a:gd name="T4" fmla="*/ 0 w 256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" h="384">
                  <a:moveTo>
                    <a:pt x="96" y="0"/>
                  </a:moveTo>
                  <a:cubicBezTo>
                    <a:pt x="176" y="40"/>
                    <a:pt x="256" y="80"/>
                    <a:pt x="240" y="144"/>
                  </a:cubicBezTo>
                  <a:cubicBezTo>
                    <a:pt x="224" y="208"/>
                    <a:pt x="112" y="296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3" name="Text Box 26"/>
            <p:cNvSpPr txBox="1">
              <a:spLocks noChangeArrowheads="1"/>
            </p:cNvSpPr>
            <p:nvPr/>
          </p:nvSpPr>
          <p:spPr bwMode="auto">
            <a:xfrm>
              <a:off x="1536" y="3421"/>
              <a:ext cx="624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Studio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of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sz="2800" b="1">
                  <a:latin typeface="Arial Narrow" pitchFamily="34" charset="0"/>
                </a:rPr>
                <a:t>star</a:t>
              </a:r>
            </a:p>
          </p:txBody>
        </p:sp>
        <p:sp>
          <p:nvSpPr>
            <p:cNvPr id="17424" name="Text Box 27"/>
            <p:cNvSpPr txBox="1">
              <a:spLocks noChangeArrowheads="1"/>
            </p:cNvSpPr>
            <p:nvPr/>
          </p:nvSpPr>
          <p:spPr bwMode="auto">
            <a:xfrm>
              <a:off x="3264" y="3421"/>
              <a:ext cx="100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Arial Narrow" pitchFamily="34" charset="0"/>
                </a:rPr>
                <a:t>Producing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sz="2800" b="1">
                  <a:latin typeface="Arial Narrow" pitchFamily="34" charset="0"/>
                </a:rPr>
                <a:t>studio</a:t>
              </a:r>
            </a:p>
          </p:txBody>
        </p:sp>
      </p:grpSp>
      <p:sp>
        <p:nvSpPr>
          <p:cNvPr id="119837" name="Rectangle 29"/>
          <p:cNvSpPr>
            <a:spLocks noChangeArrowheads="1"/>
          </p:cNvSpPr>
          <p:nvPr/>
        </p:nvSpPr>
        <p:spPr bwMode="auto">
          <a:xfrm>
            <a:off x="685800" y="6858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3. Roles in relationships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1188130-34C9-4FF7-AFB5-E8178F360E2C}" type="slidenum">
              <a:rPr kumimoji="0" lang="en-US" altLang="zh-CN" sz="1400"/>
              <a:pPr eaLnBrk="1" hangingPunct="1"/>
              <a:t>16</a:t>
            </a:fld>
            <a:endParaRPr kumimoji="0"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8355013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Design an E/R model for a genealogy using only one entity set Person. The following information is to be recorded: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>
                <a:latin typeface="Arial Narrow" pitchFamily="34" charset="0"/>
              </a:rPr>
              <a:t>name of each person; 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>
                <a:latin typeface="Arial Narrow" pitchFamily="34" charset="0"/>
              </a:rPr>
              <a:t>relationships: natural mother, natural father, and children. (The relationships are from Person to itself.)</a:t>
            </a:r>
          </a:p>
        </p:txBody>
      </p:sp>
      <p:grpSp>
        <p:nvGrpSpPr>
          <p:cNvPr id="201751" name="Group 23"/>
          <p:cNvGrpSpPr>
            <a:grpSpLocks/>
          </p:cNvGrpSpPr>
          <p:nvPr/>
        </p:nvGrpSpPr>
        <p:grpSpPr bwMode="auto">
          <a:xfrm>
            <a:off x="2676525" y="3413125"/>
            <a:ext cx="2589213" cy="1822450"/>
            <a:chOff x="1777" y="2448"/>
            <a:chExt cx="1631" cy="1148"/>
          </a:xfrm>
        </p:grpSpPr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2304" y="2448"/>
              <a:ext cx="1104" cy="5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Family</a:t>
              </a:r>
            </a:p>
          </p:txBody>
        </p:sp>
        <p:sp>
          <p:nvSpPr>
            <p:cNvPr id="18454" name="Arc 9"/>
            <p:cNvSpPr>
              <a:spLocks/>
            </p:cNvSpPr>
            <p:nvPr/>
          </p:nvSpPr>
          <p:spPr bwMode="auto">
            <a:xfrm>
              <a:off x="1777" y="2736"/>
              <a:ext cx="764" cy="860"/>
            </a:xfrm>
            <a:custGeom>
              <a:avLst/>
              <a:gdLst>
                <a:gd name="T0" fmla="*/ 764 w 26452"/>
                <a:gd name="T1" fmla="*/ 849 h 43006"/>
                <a:gd name="T2" fmla="*/ 540 w 26452"/>
                <a:gd name="T3" fmla="*/ 0 h 43006"/>
                <a:gd name="T4" fmla="*/ 624 w 26452"/>
                <a:gd name="T5" fmla="*/ 428 h 43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452" h="43006" fill="none" extrusionOk="0">
                  <a:moveTo>
                    <a:pt x="26451" y="42453"/>
                  </a:moveTo>
                  <a:cubicBezTo>
                    <a:pt x="24860" y="42820"/>
                    <a:pt x="23232" y="43005"/>
                    <a:pt x="21600" y="43005"/>
                  </a:cubicBezTo>
                  <a:cubicBezTo>
                    <a:pt x="9670" y="43006"/>
                    <a:pt x="0" y="33335"/>
                    <a:pt x="0" y="21406"/>
                  </a:cubicBezTo>
                  <a:cubicBezTo>
                    <a:pt x="0" y="10593"/>
                    <a:pt x="7995" y="1446"/>
                    <a:pt x="18711" y="0"/>
                  </a:cubicBezTo>
                </a:path>
                <a:path w="26452" h="43006" stroke="0" extrusionOk="0">
                  <a:moveTo>
                    <a:pt x="26451" y="42453"/>
                  </a:moveTo>
                  <a:cubicBezTo>
                    <a:pt x="24860" y="42820"/>
                    <a:pt x="23232" y="43005"/>
                    <a:pt x="21600" y="43005"/>
                  </a:cubicBezTo>
                  <a:cubicBezTo>
                    <a:pt x="9670" y="43006"/>
                    <a:pt x="0" y="33335"/>
                    <a:pt x="0" y="21406"/>
                  </a:cubicBezTo>
                  <a:cubicBezTo>
                    <a:pt x="0" y="10593"/>
                    <a:pt x="7995" y="1446"/>
                    <a:pt x="18711" y="0"/>
                  </a:cubicBezTo>
                  <a:lnTo>
                    <a:pt x="21600" y="21406"/>
                  </a:lnTo>
                  <a:lnTo>
                    <a:pt x="26451" y="4245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1684338" y="402272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father</a:t>
            </a:r>
          </a:p>
        </p:txBody>
      </p:sp>
      <p:grpSp>
        <p:nvGrpSpPr>
          <p:cNvPr id="201752" name="Group 24"/>
          <p:cNvGrpSpPr>
            <a:grpSpLocks/>
          </p:cNvGrpSpPr>
          <p:nvPr/>
        </p:nvGrpSpPr>
        <p:grpSpPr bwMode="auto">
          <a:xfrm>
            <a:off x="5235575" y="3870325"/>
            <a:ext cx="2392363" cy="1373188"/>
            <a:chOff x="3389" y="2736"/>
            <a:chExt cx="1507" cy="865"/>
          </a:xfrm>
        </p:grpSpPr>
        <p:sp>
          <p:nvSpPr>
            <p:cNvPr id="18451" name="Arc 8"/>
            <p:cNvSpPr>
              <a:spLocks/>
            </p:cNvSpPr>
            <p:nvPr/>
          </p:nvSpPr>
          <p:spPr bwMode="auto">
            <a:xfrm>
              <a:off x="3389" y="2736"/>
              <a:ext cx="644" cy="865"/>
            </a:xfrm>
            <a:custGeom>
              <a:avLst/>
              <a:gdLst>
                <a:gd name="T0" fmla="*/ 20 w 22286"/>
                <a:gd name="T1" fmla="*/ 0 h 43200"/>
                <a:gd name="T2" fmla="*/ 0 w 22286"/>
                <a:gd name="T3" fmla="*/ 865 h 43200"/>
                <a:gd name="T4" fmla="*/ 20 w 22286"/>
                <a:gd name="T5" fmla="*/ 43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86" h="43200" fill="none" extrusionOk="0">
                  <a:moveTo>
                    <a:pt x="686" y="0"/>
                  </a:moveTo>
                  <a:cubicBezTo>
                    <a:pt x="12615" y="0"/>
                    <a:pt x="22286" y="9670"/>
                    <a:pt x="22286" y="21600"/>
                  </a:cubicBezTo>
                  <a:cubicBezTo>
                    <a:pt x="22286" y="33529"/>
                    <a:pt x="12615" y="43200"/>
                    <a:pt x="686" y="43200"/>
                  </a:cubicBezTo>
                  <a:cubicBezTo>
                    <a:pt x="457" y="43199"/>
                    <a:pt x="228" y="43196"/>
                    <a:pt x="-1" y="43189"/>
                  </a:cubicBezTo>
                </a:path>
                <a:path w="22286" h="43200" stroke="0" extrusionOk="0">
                  <a:moveTo>
                    <a:pt x="686" y="0"/>
                  </a:moveTo>
                  <a:cubicBezTo>
                    <a:pt x="12615" y="0"/>
                    <a:pt x="22286" y="9670"/>
                    <a:pt x="22286" y="21600"/>
                  </a:cubicBezTo>
                  <a:cubicBezTo>
                    <a:pt x="22286" y="33529"/>
                    <a:pt x="12615" y="43200"/>
                    <a:pt x="686" y="43200"/>
                  </a:cubicBezTo>
                  <a:cubicBezTo>
                    <a:pt x="457" y="43199"/>
                    <a:pt x="228" y="43196"/>
                    <a:pt x="-1" y="43189"/>
                  </a:cubicBezTo>
                  <a:lnTo>
                    <a:pt x="686" y="21600"/>
                  </a:lnTo>
                  <a:lnTo>
                    <a:pt x="686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Text Box 12"/>
            <p:cNvSpPr txBox="1">
              <a:spLocks noChangeArrowheads="1"/>
            </p:cNvSpPr>
            <p:nvPr/>
          </p:nvSpPr>
          <p:spPr bwMode="auto">
            <a:xfrm>
              <a:off x="4128" y="283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mother</a:t>
              </a:r>
            </a:p>
          </p:txBody>
        </p:sp>
      </p:grpSp>
      <p:grpSp>
        <p:nvGrpSpPr>
          <p:cNvPr id="201753" name="Group 25"/>
          <p:cNvGrpSpPr>
            <a:grpSpLocks/>
          </p:cNvGrpSpPr>
          <p:nvPr/>
        </p:nvGrpSpPr>
        <p:grpSpPr bwMode="auto">
          <a:xfrm>
            <a:off x="4351338" y="4251325"/>
            <a:ext cx="1371600" cy="762000"/>
            <a:chOff x="2832" y="2976"/>
            <a:chExt cx="864" cy="480"/>
          </a:xfrm>
        </p:grpSpPr>
        <p:sp>
          <p:nvSpPr>
            <p:cNvPr id="18449" name="Line 10"/>
            <p:cNvSpPr>
              <a:spLocks noChangeShapeType="1"/>
            </p:cNvSpPr>
            <p:nvPr/>
          </p:nvSpPr>
          <p:spPr bwMode="auto">
            <a:xfrm flipV="1">
              <a:off x="2832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Text Box 13"/>
            <p:cNvSpPr txBox="1">
              <a:spLocks noChangeArrowheads="1"/>
            </p:cNvSpPr>
            <p:nvPr/>
          </p:nvSpPr>
          <p:spPr bwMode="auto">
            <a:xfrm>
              <a:off x="2880" y="307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children</a:t>
              </a:r>
            </a:p>
          </p:txBody>
        </p:sp>
      </p:grpSp>
      <p:sp>
        <p:nvSpPr>
          <p:cNvPr id="201746" name="Arc 18"/>
          <p:cNvSpPr>
            <a:spLocks/>
          </p:cNvSpPr>
          <p:nvPr/>
        </p:nvSpPr>
        <p:spPr bwMode="auto">
          <a:xfrm>
            <a:off x="3648075" y="5013325"/>
            <a:ext cx="246063" cy="304800"/>
          </a:xfrm>
          <a:custGeom>
            <a:avLst/>
            <a:gdLst>
              <a:gd name="T0" fmla="*/ 17796 w 23284"/>
              <a:gd name="T1" fmla="*/ 0 h 43200"/>
              <a:gd name="T2" fmla="*/ 0 w 23284"/>
              <a:gd name="T3" fmla="*/ 304334 h 43200"/>
              <a:gd name="T4" fmla="*/ 17796 w 23284"/>
              <a:gd name="T5" fmla="*/ 1524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84" h="43200" fill="none" extrusionOk="0">
                <a:moveTo>
                  <a:pt x="1684" y="0"/>
                </a:moveTo>
                <a:cubicBezTo>
                  <a:pt x="13613" y="0"/>
                  <a:pt x="23284" y="9670"/>
                  <a:pt x="23284" y="21600"/>
                </a:cubicBezTo>
                <a:cubicBezTo>
                  <a:pt x="23284" y="33529"/>
                  <a:pt x="13613" y="43200"/>
                  <a:pt x="1684" y="43200"/>
                </a:cubicBezTo>
                <a:cubicBezTo>
                  <a:pt x="1122" y="43199"/>
                  <a:pt x="560" y="43178"/>
                  <a:pt x="-1" y="43134"/>
                </a:cubicBezTo>
              </a:path>
              <a:path w="23284" h="43200" stroke="0" extrusionOk="0">
                <a:moveTo>
                  <a:pt x="1684" y="0"/>
                </a:moveTo>
                <a:cubicBezTo>
                  <a:pt x="13613" y="0"/>
                  <a:pt x="23284" y="9670"/>
                  <a:pt x="23284" y="21600"/>
                </a:cubicBezTo>
                <a:cubicBezTo>
                  <a:pt x="23284" y="33529"/>
                  <a:pt x="13613" y="43200"/>
                  <a:pt x="1684" y="43200"/>
                </a:cubicBezTo>
                <a:cubicBezTo>
                  <a:pt x="1122" y="43199"/>
                  <a:pt x="560" y="43178"/>
                  <a:pt x="-1" y="43134"/>
                </a:cubicBezTo>
                <a:lnTo>
                  <a:pt x="1684" y="21600"/>
                </a:lnTo>
                <a:lnTo>
                  <a:pt x="168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7" name="Arc 19"/>
          <p:cNvSpPr>
            <a:spLocks/>
          </p:cNvSpPr>
          <p:nvPr/>
        </p:nvSpPr>
        <p:spPr bwMode="auto">
          <a:xfrm flipH="1">
            <a:off x="5257800" y="5019675"/>
            <a:ext cx="312738" cy="368300"/>
          </a:xfrm>
          <a:custGeom>
            <a:avLst/>
            <a:gdLst>
              <a:gd name="T0" fmla="*/ 87813 w 21600"/>
              <a:gd name="T1" fmla="*/ 0 h 41782"/>
              <a:gd name="T2" fmla="*/ 70062 w 21600"/>
              <a:gd name="T3" fmla="*/ 368300 h 41782"/>
              <a:gd name="T4" fmla="*/ 0 w 21600"/>
              <a:gd name="T5" fmla="*/ 182740 h 417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782" fill="none" extrusionOk="0">
                <a:moveTo>
                  <a:pt x="6065" y="-1"/>
                </a:moveTo>
                <a:cubicBezTo>
                  <a:pt x="15272" y="2693"/>
                  <a:pt x="21600" y="11137"/>
                  <a:pt x="21600" y="20731"/>
                </a:cubicBezTo>
                <a:cubicBezTo>
                  <a:pt x="21600" y="30796"/>
                  <a:pt x="14648" y="39527"/>
                  <a:pt x="4838" y="41781"/>
                </a:cubicBezTo>
              </a:path>
              <a:path w="21600" h="41782" stroke="0" extrusionOk="0">
                <a:moveTo>
                  <a:pt x="6065" y="-1"/>
                </a:moveTo>
                <a:cubicBezTo>
                  <a:pt x="15272" y="2693"/>
                  <a:pt x="21600" y="11137"/>
                  <a:pt x="21600" y="20731"/>
                </a:cubicBezTo>
                <a:cubicBezTo>
                  <a:pt x="21600" y="30796"/>
                  <a:pt x="14648" y="39527"/>
                  <a:pt x="4838" y="41781"/>
                </a:cubicBezTo>
                <a:lnTo>
                  <a:pt x="0" y="20731"/>
                </a:lnTo>
                <a:lnTo>
                  <a:pt x="6065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1750" name="Group 22"/>
          <p:cNvGrpSpPr>
            <a:grpSpLocks/>
          </p:cNvGrpSpPr>
          <p:nvPr/>
        </p:nvGrpSpPr>
        <p:grpSpPr bwMode="auto">
          <a:xfrm>
            <a:off x="3741738" y="5013325"/>
            <a:ext cx="1524000" cy="1295400"/>
            <a:chOff x="2448" y="3456"/>
            <a:chExt cx="960" cy="816"/>
          </a:xfrm>
        </p:grpSpPr>
        <p:sp>
          <p:nvSpPr>
            <p:cNvPr id="18446" name="Rectangle 6"/>
            <p:cNvSpPr>
              <a:spLocks noChangeArrowheads="1"/>
            </p:cNvSpPr>
            <p:nvPr/>
          </p:nvSpPr>
          <p:spPr bwMode="auto">
            <a:xfrm>
              <a:off x="2544" y="3456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Person</a:t>
              </a:r>
            </a:p>
          </p:txBody>
        </p:sp>
        <p:sp>
          <p:nvSpPr>
            <p:cNvPr id="18447" name="Line 20"/>
            <p:cNvSpPr>
              <a:spLocks noChangeShapeType="1"/>
            </p:cNvSpPr>
            <p:nvPr/>
          </p:nvSpPr>
          <p:spPr bwMode="auto">
            <a:xfrm>
              <a:off x="2880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Oval 21"/>
            <p:cNvSpPr>
              <a:spLocks noChangeArrowheads="1"/>
            </p:cNvSpPr>
            <p:nvPr/>
          </p:nvSpPr>
          <p:spPr bwMode="auto">
            <a:xfrm>
              <a:off x="2448" y="3936"/>
              <a:ext cx="96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</p:grpSp>
      <p:pic>
        <p:nvPicPr>
          <p:cNvPr id="201754" name="Picture 26" descr="qes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937125"/>
            <a:ext cx="250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55" name="Picture 2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9" grpId="0" autoUpdateAnimBg="0"/>
      <p:bldP spid="201746" grpId="0" animBg="1"/>
      <p:bldP spid="2017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90AE5FA-F661-4AAA-BC2D-04EC2F0CCFD7}" type="slidenum">
              <a:rPr kumimoji="0" lang="en-US" altLang="zh-CN" sz="1400"/>
              <a:pPr eaLnBrk="1" hangingPunct="1"/>
              <a:t>17</a:t>
            </a:fld>
            <a:endParaRPr kumimoji="0"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Attributes on </a:t>
            </a:r>
            <a:r>
              <a:rPr lang="en-US" altLang="zh-CN" smtClean="0">
                <a:latin typeface="Arial Narrow" pitchFamily="34" charset="0"/>
              </a:rPr>
              <a:t>R</a:t>
            </a:r>
            <a:r>
              <a:rPr lang="en-US" altLang="en-US" smtClean="0">
                <a:latin typeface="Arial Narrow" pitchFamily="34" charset="0"/>
              </a:rPr>
              <a:t>elationships</a:t>
            </a:r>
            <a:endParaRPr lang="en-US" altLang="zh-CN" smtClean="0">
              <a:latin typeface="Arial Narrow" pitchFamily="34" charset="0"/>
            </a:endParaRPr>
          </a:p>
        </p:txBody>
      </p:sp>
      <p:grpSp>
        <p:nvGrpSpPr>
          <p:cNvPr id="19460" name="Group 52"/>
          <p:cNvGrpSpPr>
            <a:grpSpLocks/>
          </p:cNvGrpSpPr>
          <p:nvPr/>
        </p:nvGrpSpPr>
        <p:grpSpPr bwMode="auto">
          <a:xfrm>
            <a:off x="533400" y="1600200"/>
            <a:ext cx="8305800" cy="4003675"/>
            <a:chOff x="336" y="1008"/>
            <a:chExt cx="5232" cy="2522"/>
          </a:xfrm>
        </p:grpSpPr>
        <p:sp>
          <p:nvSpPr>
            <p:cNvPr id="19473" name="Rectangle 4"/>
            <p:cNvSpPr>
              <a:spLocks noChangeArrowheads="1"/>
            </p:cNvSpPr>
            <p:nvPr/>
          </p:nvSpPr>
          <p:spPr bwMode="auto">
            <a:xfrm>
              <a:off x="720" y="182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Rectangle 5"/>
            <p:cNvSpPr>
              <a:spLocks noChangeArrowheads="1"/>
            </p:cNvSpPr>
            <p:nvPr/>
          </p:nvSpPr>
          <p:spPr bwMode="auto">
            <a:xfrm>
              <a:off x="4272" y="182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AutoShape 6"/>
            <p:cNvSpPr>
              <a:spLocks noChangeArrowheads="1"/>
            </p:cNvSpPr>
            <p:nvPr/>
          </p:nvSpPr>
          <p:spPr bwMode="auto">
            <a:xfrm>
              <a:off x="2592" y="1732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Text Box 7"/>
            <p:cNvSpPr txBox="1">
              <a:spLocks noChangeArrowheads="1"/>
            </p:cNvSpPr>
            <p:nvPr/>
          </p:nvSpPr>
          <p:spPr bwMode="auto">
            <a:xfrm>
              <a:off x="768" y="1825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19477" name="Text Box 8"/>
            <p:cNvSpPr txBox="1">
              <a:spLocks noChangeArrowheads="1"/>
            </p:cNvSpPr>
            <p:nvPr/>
          </p:nvSpPr>
          <p:spPr bwMode="auto">
            <a:xfrm>
              <a:off x="4449" y="1825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19478" name="Text Box 9"/>
            <p:cNvSpPr txBox="1">
              <a:spLocks noChangeArrowheads="1"/>
            </p:cNvSpPr>
            <p:nvPr/>
          </p:nvSpPr>
          <p:spPr bwMode="auto">
            <a:xfrm>
              <a:off x="2784" y="1825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19479" name="Oval 10"/>
            <p:cNvSpPr>
              <a:spLocks noChangeArrowheads="1"/>
            </p:cNvSpPr>
            <p:nvPr/>
          </p:nvSpPr>
          <p:spPr bwMode="auto">
            <a:xfrm>
              <a:off x="336" y="10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Oval 11"/>
            <p:cNvSpPr>
              <a:spLocks noChangeArrowheads="1"/>
            </p:cNvSpPr>
            <p:nvPr/>
          </p:nvSpPr>
          <p:spPr bwMode="auto">
            <a:xfrm>
              <a:off x="1488" y="10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Oval 12"/>
            <p:cNvSpPr>
              <a:spLocks noChangeArrowheads="1"/>
            </p:cNvSpPr>
            <p:nvPr/>
          </p:nvSpPr>
          <p:spPr bwMode="auto">
            <a:xfrm>
              <a:off x="1152" y="2548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Oval 13"/>
            <p:cNvSpPr>
              <a:spLocks noChangeArrowheads="1"/>
            </p:cNvSpPr>
            <p:nvPr/>
          </p:nvSpPr>
          <p:spPr bwMode="auto">
            <a:xfrm>
              <a:off x="336" y="254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Oval 14"/>
            <p:cNvSpPr>
              <a:spLocks noChangeArrowheads="1"/>
            </p:cNvSpPr>
            <p:nvPr/>
          </p:nvSpPr>
          <p:spPr bwMode="auto">
            <a:xfrm>
              <a:off x="3648" y="11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Oval 15"/>
            <p:cNvSpPr>
              <a:spLocks noChangeArrowheads="1"/>
            </p:cNvSpPr>
            <p:nvPr/>
          </p:nvSpPr>
          <p:spPr bwMode="auto">
            <a:xfrm>
              <a:off x="4800" y="11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Text Box 16"/>
            <p:cNvSpPr txBox="1">
              <a:spLocks noChangeArrowheads="1"/>
            </p:cNvSpPr>
            <p:nvPr/>
          </p:nvSpPr>
          <p:spPr bwMode="auto">
            <a:xfrm>
              <a:off x="422" y="2523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lenght</a:t>
              </a:r>
            </a:p>
          </p:txBody>
        </p:sp>
        <p:sp>
          <p:nvSpPr>
            <p:cNvPr id="19486" name="Text Box 17"/>
            <p:cNvSpPr txBox="1">
              <a:spLocks noChangeArrowheads="1"/>
            </p:cNvSpPr>
            <p:nvPr/>
          </p:nvSpPr>
          <p:spPr bwMode="auto">
            <a:xfrm>
              <a:off x="1248" y="2548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19487" name="Text Box 18"/>
            <p:cNvSpPr txBox="1">
              <a:spLocks noChangeArrowheads="1"/>
            </p:cNvSpPr>
            <p:nvPr/>
          </p:nvSpPr>
          <p:spPr bwMode="auto">
            <a:xfrm>
              <a:off x="480" y="1105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19488" name="Text Box 19"/>
            <p:cNvSpPr txBox="1">
              <a:spLocks noChangeArrowheads="1"/>
            </p:cNvSpPr>
            <p:nvPr/>
          </p:nvSpPr>
          <p:spPr bwMode="auto">
            <a:xfrm>
              <a:off x="1655" y="1083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19489" name="Text Box 20"/>
            <p:cNvSpPr txBox="1">
              <a:spLocks noChangeArrowheads="1"/>
            </p:cNvSpPr>
            <p:nvPr/>
          </p:nvSpPr>
          <p:spPr bwMode="auto">
            <a:xfrm>
              <a:off x="3782" y="1131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19490" name="Text Box 21"/>
            <p:cNvSpPr txBox="1">
              <a:spLocks noChangeArrowheads="1"/>
            </p:cNvSpPr>
            <p:nvPr/>
          </p:nvSpPr>
          <p:spPr bwMode="auto">
            <a:xfrm>
              <a:off x="4800" y="1131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19491" name="AutoShape 22"/>
            <p:cNvCxnSpPr>
              <a:cxnSpLocks noChangeShapeType="1"/>
              <a:stCxn id="19473" idx="2"/>
              <a:endCxn id="19485" idx="0"/>
            </p:cNvCxnSpPr>
            <p:nvPr/>
          </p:nvCxnSpPr>
          <p:spPr bwMode="auto">
            <a:xfrm flipH="1">
              <a:off x="736" y="2221"/>
              <a:ext cx="416" cy="3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2" name="AutoShape 23"/>
            <p:cNvCxnSpPr>
              <a:cxnSpLocks noChangeShapeType="1"/>
              <a:stCxn id="19473" idx="2"/>
              <a:endCxn id="19486" idx="0"/>
            </p:cNvCxnSpPr>
            <p:nvPr/>
          </p:nvCxnSpPr>
          <p:spPr bwMode="auto">
            <a:xfrm>
              <a:off x="1152" y="2221"/>
              <a:ext cx="527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3" name="AutoShape 24"/>
            <p:cNvCxnSpPr>
              <a:cxnSpLocks noChangeShapeType="1"/>
              <a:stCxn id="19476" idx="0"/>
              <a:endCxn id="19487" idx="2"/>
            </p:cNvCxnSpPr>
            <p:nvPr/>
          </p:nvCxnSpPr>
          <p:spPr bwMode="auto">
            <a:xfrm flipH="1" flipV="1">
              <a:off x="698" y="1396"/>
              <a:ext cx="421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4" name="AutoShape 25"/>
            <p:cNvCxnSpPr>
              <a:cxnSpLocks noChangeShapeType="1"/>
              <a:stCxn id="19476" idx="0"/>
              <a:endCxn id="19480" idx="4"/>
            </p:cNvCxnSpPr>
            <p:nvPr/>
          </p:nvCxnSpPr>
          <p:spPr bwMode="auto">
            <a:xfrm flipV="1">
              <a:off x="1119" y="1453"/>
              <a:ext cx="753" cy="3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5" name="AutoShape 26"/>
            <p:cNvCxnSpPr>
              <a:cxnSpLocks noChangeShapeType="1"/>
              <a:stCxn id="19473" idx="3"/>
              <a:endCxn id="19475" idx="1"/>
            </p:cNvCxnSpPr>
            <p:nvPr/>
          </p:nvCxnSpPr>
          <p:spPr bwMode="auto">
            <a:xfrm>
              <a:off x="1593" y="2020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6" name="AutoShape 27"/>
            <p:cNvCxnSpPr>
              <a:cxnSpLocks noChangeShapeType="1"/>
              <a:stCxn id="19475" idx="3"/>
              <a:endCxn id="19474" idx="1"/>
            </p:cNvCxnSpPr>
            <p:nvPr/>
          </p:nvCxnSpPr>
          <p:spPr bwMode="auto">
            <a:xfrm>
              <a:off x="3801" y="2020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7" name="AutoShape 28"/>
            <p:cNvCxnSpPr>
              <a:cxnSpLocks noChangeShapeType="1"/>
              <a:stCxn id="19477" idx="0"/>
              <a:endCxn id="19483" idx="4"/>
            </p:cNvCxnSpPr>
            <p:nvPr/>
          </p:nvCxnSpPr>
          <p:spPr bwMode="auto">
            <a:xfrm flipH="1" flipV="1">
              <a:off x="4032" y="1501"/>
              <a:ext cx="689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8" name="AutoShape 29"/>
            <p:cNvCxnSpPr>
              <a:cxnSpLocks noChangeShapeType="1"/>
              <a:stCxn id="19477" idx="0"/>
              <a:endCxn id="19484" idx="4"/>
            </p:cNvCxnSpPr>
            <p:nvPr/>
          </p:nvCxnSpPr>
          <p:spPr bwMode="auto">
            <a:xfrm flipV="1">
              <a:off x="4721" y="1501"/>
              <a:ext cx="463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99" name="Rectangle 30"/>
            <p:cNvSpPr>
              <a:spLocks noChangeArrowheads="1"/>
            </p:cNvSpPr>
            <p:nvPr/>
          </p:nvSpPr>
          <p:spPr bwMode="auto">
            <a:xfrm>
              <a:off x="2762" y="2596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Text Box 31"/>
            <p:cNvSpPr txBox="1">
              <a:spLocks noChangeArrowheads="1"/>
            </p:cNvSpPr>
            <p:nvPr/>
          </p:nvSpPr>
          <p:spPr bwMode="auto">
            <a:xfrm>
              <a:off x="2858" y="2593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19501" name="Oval 32"/>
            <p:cNvSpPr>
              <a:spLocks noChangeArrowheads="1"/>
            </p:cNvSpPr>
            <p:nvPr/>
          </p:nvSpPr>
          <p:spPr bwMode="auto">
            <a:xfrm>
              <a:off x="2196" y="314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Text Box 33"/>
            <p:cNvSpPr txBox="1">
              <a:spLocks noChangeArrowheads="1"/>
            </p:cNvSpPr>
            <p:nvPr/>
          </p:nvSpPr>
          <p:spPr bwMode="auto">
            <a:xfrm>
              <a:off x="2330" y="3169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19503" name="Text Box 34"/>
            <p:cNvSpPr txBox="1">
              <a:spLocks noChangeArrowheads="1"/>
            </p:cNvSpPr>
            <p:nvPr/>
          </p:nvSpPr>
          <p:spPr bwMode="auto">
            <a:xfrm>
              <a:off x="3434" y="3169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19504" name="AutoShape 35"/>
            <p:cNvCxnSpPr>
              <a:cxnSpLocks noChangeShapeType="1"/>
            </p:cNvCxnSpPr>
            <p:nvPr/>
          </p:nvCxnSpPr>
          <p:spPr bwMode="auto">
            <a:xfrm>
              <a:off x="3194" y="2330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05" name="AutoShape 36"/>
            <p:cNvCxnSpPr>
              <a:cxnSpLocks noChangeShapeType="1"/>
              <a:stCxn id="19499" idx="2"/>
            </p:cNvCxnSpPr>
            <p:nvPr/>
          </p:nvCxnSpPr>
          <p:spPr bwMode="auto">
            <a:xfrm flipH="1">
              <a:off x="2714" y="2989"/>
              <a:ext cx="480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06" name="AutoShape 37"/>
            <p:cNvCxnSpPr>
              <a:cxnSpLocks noChangeShapeType="1"/>
              <a:stCxn id="19499" idx="2"/>
              <a:endCxn id="19507" idx="0"/>
            </p:cNvCxnSpPr>
            <p:nvPr/>
          </p:nvCxnSpPr>
          <p:spPr bwMode="auto">
            <a:xfrm>
              <a:off x="3194" y="2989"/>
              <a:ext cx="576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07" name="Oval 38"/>
            <p:cNvSpPr>
              <a:spLocks noChangeArrowheads="1"/>
            </p:cNvSpPr>
            <p:nvPr/>
          </p:nvSpPr>
          <p:spPr bwMode="auto">
            <a:xfrm>
              <a:off x="3386" y="312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39"/>
            <p:cNvSpPr>
              <a:spLocks noChangeShapeType="1"/>
            </p:cNvSpPr>
            <p:nvPr/>
          </p:nvSpPr>
          <p:spPr bwMode="auto">
            <a:xfrm flipH="1" flipV="1">
              <a:off x="2832" y="1392"/>
              <a:ext cx="362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9" name="Oval 40"/>
            <p:cNvSpPr>
              <a:spLocks noChangeArrowheads="1"/>
            </p:cNvSpPr>
            <p:nvPr/>
          </p:nvSpPr>
          <p:spPr bwMode="auto">
            <a:xfrm>
              <a:off x="2400" y="10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Text Box 41"/>
            <p:cNvSpPr txBox="1">
              <a:spLocks noChangeArrowheads="1"/>
            </p:cNvSpPr>
            <p:nvPr/>
          </p:nvSpPr>
          <p:spPr bwMode="auto">
            <a:xfrm>
              <a:off x="2534" y="1031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</p:grpSp>
      <p:grpSp>
        <p:nvGrpSpPr>
          <p:cNvPr id="189493" name="Group 53"/>
          <p:cNvGrpSpPr>
            <a:grpSpLocks/>
          </p:cNvGrpSpPr>
          <p:nvPr/>
        </p:nvGrpSpPr>
        <p:grpSpPr bwMode="auto">
          <a:xfrm>
            <a:off x="5105400" y="1066800"/>
            <a:ext cx="2971800" cy="1676400"/>
            <a:chOff x="3216" y="672"/>
            <a:chExt cx="1872" cy="1056"/>
          </a:xfrm>
        </p:grpSpPr>
        <p:sp>
          <p:nvSpPr>
            <p:cNvPr id="19467" name="Line 46"/>
            <p:cNvSpPr>
              <a:spLocks noChangeShapeType="1"/>
            </p:cNvSpPr>
            <p:nvPr/>
          </p:nvSpPr>
          <p:spPr bwMode="auto">
            <a:xfrm flipV="1">
              <a:off x="4080" y="912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Oval 47"/>
            <p:cNvSpPr>
              <a:spLocks noChangeArrowheads="1"/>
            </p:cNvSpPr>
            <p:nvPr/>
          </p:nvSpPr>
          <p:spPr bwMode="auto">
            <a:xfrm>
              <a:off x="4320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Text Box 48"/>
            <p:cNvSpPr txBox="1">
              <a:spLocks noChangeArrowheads="1"/>
            </p:cNvSpPr>
            <p:nvPr/>
          </p:nvSpPr>
          <p:spPr bwMode="auto">
            <a:xfrm>
              <a:off x="4416" y="717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  <p:sp>
          <p:nvSpPr>
            <p:cNvPr id="19470" name="Rectangle 49"/>
            <p:cNvSpPr>
              <a:spLocks noChangeArrowheads="1"/>
            </p:cNvSpPr>
            <p:nvPr/>
          </p:nvSpPr>
          <p:spPr bwMode="auto">
            <a:xfrm>
              <a:off x="3228" y="768"/>
              <a:ext cx="864" cy="288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Text Box 50"/>
            <p:cNvSpPr txBox="1">
              <a:spLocks noChangeArrowheads="1"/>
            </p:cNvSpPr>
            <p:nvPr/>
          </p:nvSpPr>
          <p:spPr bwMode="auto">
            <a:xfrm>
              <a:off x="3276" y="765"/>
              <a:ext cx="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Salaries</a:t>
              </a:r>
            </a:p>
          </p:txBody>
        </p:sp>
        <p:sp>
          <p:nvSpPr>
            <p:cNvPr id="19472" name="Line 51"/>
            <p:cNvSpPr>
              <a:spLocks noChangeShapeType="1"/>
            </p:cNvSpPr>
            <p:nvPr/>
          </p:nvSpPr>
          <p:spPr bwMode="auto">
            <a:xfrm flipV="1">
              <a:off x="3216" y="1104"/>
              <a:ext cx="336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9495" name="Line 55"/>
          <p:cNvSpPr>
            <a:spLocks noChangeShapeType="1"/>
          </p:cNvSpPr>
          <p:nvPr/>
        </p:nvSpPr>
        <p:spPr bwMode="auto">
          <a:xfrm>
            <a:off x="4038600" y="1371600"/>
            <a:ext cx="8382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9496" name="AutoShape 56"/>
          <p:cNvSpPr>
            <a:spLocks noChangeArrowheads="1"/>
          </p:cNvSpPr>
          <p:nvPr/>
        </p:nvSpPr>
        <p:spPr bwMode="auto">
          <a:xfrm>
            <a:off x="6477000" y="4114800"/>
            <a:ext cx="2416175" cy="990600"/>
          </a:xfrm>
          <a:prstGeom prst="cloudCallout">
            <a:avLst>
              <a:gd name="adj1" fmla="val -93824"/>
              <a:gd name="adj2" fmla="val -29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zh-CN" b="1">
                <a:latin typeface="Arial Narrow" pitchFamily="34" charset="0"/>
              </a:rPr>
              <a:t>A special entity set</a:t>
            </a:r>
          </a:p>
        </p:txBody>
      </p:sp>
      <p:sp>
        <p:nvSpPr>
          <p:cNvPr id="19465" name="Text Box 57"/>
          <p:cNvSpPr txBox="1">
            <a:spLocks noChangeArrowheads="1"/>
          </p:cNvSpPr>
          <p:nvPr/>
        </p:nvSpPr>
        <p:spPr bwMode="auto">
          <a:xfrm>
            <a:off x="684213" y="765175"/>
            <a:ext cx="590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4. Attributes on Relationships</a:t>
            </a:r>
          </a:p>
        </p:txBody>
      </p:sp>
      <p:pic>
        <p:nvPicPr>
          <p:cNvPr id="189498" name="Picture 58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95" grpId="0" animBg="1"/>
      <p:bldP spid="18949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2010EFB-3123-46D5-80D6-32C02A4DB742}" type="slidenum">
              <a:rPr kumimoji="0" lang="en-US" altLang="zh-CN" sz="1400"/>
              <a:pPr eaLnBrk="1" hangingPunct="1"/>
              <a:t>18</a:t>
            </a:fld>
            <a:endParaRPr kumimoji="0" lang="en-US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539750" y="646113"/>
            <a:ext cx="842486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1. Key: 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is an attribute or a set of attributes that uniquely identify an entity within its entity set.</a:t>
            </a:r>
            <a:r>
              <a:rPr lang="en-US" altLang="zh-CN" b="1">
                <a:latin typeface="Arial Narrow" pitchFamily="34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</a:t>
            </a:r>
            <a:r>
              <a:rPr lang="en-US" altLang="zh-CN" b="1">
                <a:latin typeface="Arial Narrow" pitchFamily="34" charset="0"/>
              </a:rPr>
              <a:t> two entities in an entity set may agree in their values for each of a set of attributes that constitutes a key.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In E/R diagram notation, we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underline</a:t>
            </a:r>
            <a:r>
              <a:rPr lang="en-US" altLang="zh-CN" b="1">
                <a:latin typeface="Arial Narrow" pitchFamily="34" charset="0"/>
              </a:rPr>
              <a:t> the attributes belonging to a key for an entity set.</a:t>
            </a:r>
          </a:p>
        </p:txBody>
      </p:sp>
      <p:pic>
        <p:nvPicPr>
          <p:cNvPr id="21811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4500563" y="2805113"/>
          <a:ext cx="321945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图片" r:id="rId4" imgW="3219418" imgH="2866439" progId="Word.Picture.8">
                  <p:embed/>
                </p:oleObj>
              </mc:Choice>
              <mc:Fallback>
                <p:oleObj name="图片" r:id="rId4" imgW="3219418" imgH="2866439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805113"/>
                        <a:ext cx="3219450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747713" y="2952750"/>
          <a:ext cx="33147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图片" r:id="rId6" imgW="3315271" imgH="2571275" progId="Word.Picture.8">
                  <p:embed/>
                </p:oleObj>
              </mc:Choice>
              <mc:Fallback>
                <p:oleObj name="图片" r:id="rId6" imgW="3315271" imgH="2571275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2952750"/>
                        <a:ext cx="33147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9" name="Line 7"/>
          <p:cNvSpPr>
            <a:spLocks noChangeShapeType="1"/>
          </p:cNvSpPr>
          <p:nvPr/>
        </p:nvSpPr>
        <p:spPr bwMode="auto">
          <a:xfrm>
            <a:off x="838200" y="3405188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8120" name="AutoShape 8"/>
          <p:cNvSpPr>
            <a:spLocks noChangeArrowheads="1"/>
          </p:cNvSpPr>
          <p:nvPr/>
        </p:nvSpPr>
        <p:spPr bwMode="auto">
          <a:xfrm>
            <a:off x="7543800" y="3176588"/>
            <a:ext cx="1295400" cy="685800"/>
          </a:xfrm>
          <a:prstGeom prst="cloudCallout">
            <a:avLst>
              <a:gd name="adj1" fmla="val -95833"/>
              <a:gd name="adj2" fmla="val -8796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Why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685800" y="55387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SzPct val="200000"/>
              <a:buFontTx/>
              <a:buBlip>
                <a:blip r:embed="rId8"/>
              </a:buBlip>
            </a:pPr>
            <a:r>
              <a:rPr lang="en-US" altLang="zh-CN" b="1">
                <a:latin typeface="Arial Narrow" pitchFamily="34" charset="0"/>
              </a:rPr>
              <a:t>How to indicate more than one key for an entity set?</a:t>
            </a:r>
          </a:p>
        </p:txBody>
      </p:sp>
      <p:grpSp>
        <p:nvGrpSpPr>
          <p:cNvPr id="218122" name="Group 10"/>
          <p:cNvGrpSpPr>
            <a:grpSpLocks/>
          </p:cNvGrpSpPr>
          <p:nvPr/>
        </p:nvGrpSpPr>
        <p:grpSpPr bwMode="auto">
          <a:xfrm>
            <a:off x="2895600" y="3938588"/>
            <a:ext cx="1447800" cy="533400"/>
            <a:chOff x="1824" y="2160"/>
            <a:chExt cx="912" cy="336"/>
          </a:xfrm>
        </p:grpSpPr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>
              <a:off x="1824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Oval 12"/>
            <p:cNvSpPr>
              <a:spLocks noChangeArrowheads="1"/>
            </p:cNvSpPr>
            <p:nvPr/>
          </p:nvSpPr>
          <p:spPr bwMode="auto">
            <a:xfrm>
              <a:off x="2208" y="2160"/>
              <a:ext cx="52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ID</a:t>
              </a:r>
            </a:p>
          </p:txBody>
        </p:sp>
      </p:grp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3657600" y="4395788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  <p:bldP spid="218119" grpId="0" animBg="1"/>
      <p:bldP spid="218120" grpId="0" animBg="1" autoUpdateAnimBg="0"/>
      <p:bldP spid="218121" grpId="0" build="p" autoUpdateAnimBg="0"/>
      <p:bldP spid="2181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9A4EF37-B711-4BD6-8EB1-88CB01DE8236}" type="slidenum">
              <a:rPr kumimoji="0" lang="en-US" altLang="zh-CN" sz="1400"/>
              <a:pPr eaLnBrk="1" hangingPunct="1"/>
              <a:t>19</a:t>
            </a:fld>
            <a:endParaRPr kumimoji="0" lang="en-US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9750" y="646113"/>
            <a:ext cx="84248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In situations where there is more than one key, in the E/R model we do not provide a formal notation  to indicate all keys. 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It is customary to designate one key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primary key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. 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While the primary key is indicated by underlining in the E/R model, other keys, called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secondary keys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, would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either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not be indicated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or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would be listed in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side comment</a:t>
            </a: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 attached to the diagram.</a:t>
            </a:r>
          </a:p>
        </p:txBody>
      </p:sp>
      <p:pic>
        <p:nvPicPr>
          <p:cNvPr id="227332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6E73F9-5EE9-437B-AA15-669EAC5B5D27}" type="slidenum">
              <a:rPr kumimoji="0" lang="en-US" altLang="zh-CN" sz="1400"/>
              <a:pPr eaLnBrk="1" hangingPunct="1"/>
              <a:t>2</a:t>
            </a:fld>
            <a:endParaRPr kumimoji="0" lang="en-US" altLang="zh-CN" sz="1400"/>
          </a:p>
        </p:txBody>
      </p:sp>
      <p:sp>
        <p:nvSpPr>
          <p:cNvPr id="206869" name="Text Box 21"/>
          <p:cNvSpPr txBox="1">
            <a:spLocks noChangeArrowheads="1"/>
          </p:cNvSpPr>
          <p:nvPr/>
        </p:nvSpPr>
        <p:spPr bwMode="auto">
          <a:xfrm>
            <a:off x="323850" y="692150"/>
            <a:ext cx="8610600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latin typeface="Arial Narrow" pitchFamily="34" charset="0"/>
              </a:rPr>
              <a:t>◆ </a:t>
            </a: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Entity–Relationship Diagrams</a:t>
            </a:r>
            <a:r>
              <a:rPr lang="en-US" altLang="zh-CN" b="1" dirty="0">
                <a:latin typeface="Arial Narrow" pitchFamily="34" charset="0"/>
              </a:rPr>
              <a:t> (E/R): a graphical approach to database modeling, which describes entities and relationships using graphs.</a:t>
            </a:r>
          </a:p>
          <a:p>
            <a:pPr algn="l" eaLnBrk="1" hangingPunct="1">
              <a:spcBef>
                <a:spcPct val="3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latin typeface="Arial Narrow" pitchFamily="34" charset="0"/>
              </a:rPr>
              <a:t>◆ </a:t>
            </a:r>
            <a:r>
              <a:rPr lang="en-US" altLang="zh-CN" b="1" dirty="0">
                <a:latin typeface="Arial Narrow" pitchFamily="34" charset="0"/>
              </a:rPr>
              <a:t>three principal components 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Entity sets</a:t>
            </a:r>
            <a:r>
              <a:rPr lang="en-US" altLang="zh-CN" b="1" dirty="0">
                <a:latin typeface="Arial Narrow" pitchFamily="34" charset="0"/>
              </a:rPr>
              <a:t>: are sets of the same class of things which have the same attributes. </a:t>
            </a: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Entities</a:t>
            </a:r>
            <a:r>
              <a:rPr lang="en-US" altLang="zh-CN" b="1" dirty="0">
                <a:latin typeface="Arial Narrow" pitchFamily="34" charset="0"/>
              </a:rPr>
              <a:t>, which are members of an entity set, are the things which physically exist and are different from each other.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Attributes</a:t>
            </a:r>
            <a:r>
              <a:rPr lang="en-US" altLang="zh-CN" b="1" dirty="0">
                <a:latin typeface="Arial Narrow" pitchFamily="34" charset="0"/>
              </a:rPr>
              <a:t>: are values describing some properties of an entity.</a:t>
            </a:r>
          </a:p>
          <a:p>
            <a:pPr algn="l" eaLnBrk="1" hangingPunct="1">
              <a:spcBef>
                <a:spcPct val="30000"/>
              </a:spcBef>
              <a:buClr>
                <a:srgbClr val="ECB51A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en-US" altLang="zh-CN" b="1" dirty="0">
                <a:latin typeface="Arial Narrow" pitchFamily="34" charset="0"/>
              </a:rPr>
              <a:t>The types of an attribute can </a:t>
            </a:r>
            <a:r>
              <a:rPr lang="en-US" altLang="zh-CN" b="1" dirty="0">
                <a:solidFill>
                  <a:schemeClr val="folHlink"/>
                </a:solidFill>
                <a:latin typeface="Arial Narrow" pitchFamily="34" charset="0"/>
              </a:rPr>
              <a:t>NOT</a:t>
            </a:r>
            <a:r>
              <a:rPr lang="en-US" altLang="zh-CN" b="1" dirty="0">
                <a:latin typeface="Arial Narrow" pitchFamily="34" charset="0"/>
              </a:rPr>
              <a:t> be the collection types, i.e., </a:t>
            </a:r>
            <a:endParaRPr lang="en-US" altLang="zh-CN" b="1" dirty="0" smtClean="0">
              <a:latin typeface="Arial Narrow" pitchFamily="34" charset="0"/>
            </a:endParaRPr>
          </a:p>
          <a:p>
            <a:pPr algn="l" eaLnBrk="1" hangingPunct="1">
              <a:spcBef>
                <a:spcPct val="30000"/>
              </a:spcBef>
              <a:buClr>
                <a:srgbClr val="ECB51A"/>
              </a:buClr>
              <a:buSzPct val="150000"/>
            </a:pPr>
            <a:r>
              <a:rPr lang="en-US" altLang="zh-CN" b="1" dirty="0" smtClean="0">
                <a:latin typeface="Arial Narrow" pitchFamily="34" charset="0"/>
              </a:rPr>
              <a:t>the </a:t>
            </a:r>
            <a:r>
              <a:rPr lang="en-US" altLang="zh-CN" b="1" dirty="0">
                <a:latin typeface="Arial Narrow" pitchFamily="34" charset="0"/>
              </a:rPr>
              <a:t>multi-valued types, including bag, set, array, list and structure.</a:t>
            </a:r>
            <a:endParaRPr lang="en-US" altLang="zh-CN" b="1" dirty="0">
              <a:solidFill>
                <a:schemeClr val="hlink"/>
              </a:solidFill>
              <a:latin typeface="Arial Narrow" pitchFamily="34" charset="0"/>
            </a:endParaRP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solidFill>
                  <a:schemeClr val="hlink"/>
                </a:solidFill>
                <a:latin typeface="Arial Narrow" pitchFamily="34" charset="0"/>
              </a:rPr>
              <a:t>Relationships</a:t>
            </a:r>
            <a:r>
              <a:rPr lang="en-US" altLang="zh-CN" b="1" dirty="0">
                <a:latin typeface="Arial Narrow" pitchFamily="34" charset="0"/>
              </a:rPr>
              <a:t>: are connections among two or more entity sets.</a:t>
            </a:r>
          </a:p>
        </p:txBody>
      </p:sp>
      <p:sp>
        <p:nvSpPr>
          <p:cNvPr id="4100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 Diagrams</a:t>
            </a:r>
          </a:p>
        </p:txBody>
      </p:sp>
      <p:pic>
        <p:nvPicPr>
          <p:cNvPr id="206868" name="Picture 2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273055"/>
            <a:ext cx="4794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8070354" y="3212976"/>
            <a:ext cx="864096" cy="453132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8094696" y="4120156"/>
            <a:ext cx="864096" cy="588467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菱形 3"/>
          <p:cNvSpPr/>
          <p:nvPr/>
        </p:nvSpPr>
        <p:spPr bwMode="auto">
          <a:xfrm>
            <a:off x="8006564" y="5229201"/>
            <a:ext cx="1040359" cy="432048"/>
          </a:xfrm>
          <a:prstGeom prst="diamond">
            <a:avLst/>
          </a:prstGeom>
          <a:solidFill>
            <a:schemeClr val="accent1"/>
          </a:solidFill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9" grpId="0" build="p" autoUpdateAnimBg="0"/>
      <p:bldP spid="2" grpId="0" animBg="1"/>
      <p:bldP spid="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530BD39-EAE6-415F-8C34-6D27EC66E6BD}" type="slidenum">
              <a:rPr kumimoji="0" lang="en-US" altLang="zh-CN" sz="1400"/>
              <a:pPr eaLnBrk="1" hangingPunct="1"/>
              <a:t>20</a:t>
            </a:fld>
            <a:endParaRPr kumimoji="0"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501650" y="692150"/>
            <a:ext cx="85344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2.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Reference Integrity</a:t>
            </a:r>
            <a:r>
              <a:rPr lang="en-US" altLang="zh-CN" b="1">
                <a:latin typeface="Arial Narrow" pitchFamily="34" charset="0"/>
              </a:rPr>
              <a:t>: While single-value constraints assert that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at most one</a:t>
            </a:r>
            <a:r>
              <a:rPr lang="en-US" altLang="zh-CN" b="1">
                <a:latin typeface="Arial Narrow" pitchFamily="34" charset="0"/>
              </a:rPr>
              <a:t> value exists in a given role, a reference integrity constraint asserts that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exactly</a:t>
            </a:r>
            <a:r>
              <a:rPr lang="en-US" altLang="zh-CN" b="1">
                <a:latin typeface="Arial Narrow" pitchFamily="34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one</a:t>
            </a:r>
            <a:r>
              <a:rPr lang="en-US" altLang="zh-CN" b="1">
                <a:latin typeface="Arial Narrow" pitchFamily="34" charset="0"/>
              </a:rPr>
              <a:t> value exists in that role.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Referential integrity constraints means not only that at most one value exists, but also that exactly one value exists.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For example</a:t>
            </a:r>
            <a:r>
              <a:rPr lang="en-US" altLang="zh-CN" b="1">
                <a:latin typeface="Arial Narrow" pitchFamily="34" charset="0"/>
              </a:rPr>
              <a:t>, in the </a:t>
            </a:r>
            <a:r>
              <a:rPr lang="en-US" altLang="zh-CN" b="1" i="1">
                <a:latin typeface="Times New Roman" pitchFamily="18" charset="0"/>
              </a:rPr>
              <a:t>students</a:t>
            </a:r>
            <a:r>
              <a:rPr lang="en-US" altLang="zh-CN" b="1">
                <a:latin typeface="Arial Narrow" pitchFamily="34" charset="0"/>
              </a:rPr>
              <a:t> database, if there exists the English score for a student, the information for the student must exist in the database.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Remark: Referential integrity constraints indicate a kind of relationship between two entity sets. It is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 an attribute of an entity set.</a:t>
            </a:r>
          </a:p>
          <a:p>
            <a:pPr algn="l" eaLnBrk="1" hangingPunct="1">
              <a:spcBef>
                <a:spcPct val="20000"/>
              </a:spcBef>
              <a:buSzPct val="150000"/>
              <a:buFontTx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</a:rPr>
              <a:t>Many-one or one-one relationships don’t always satisfy the referential integrity constraints.</a:t>
            </a:r>
          </a:p>
        </p:txBody>
      </p:sp>
      <p:pic>
        <p:nvPicPr>
          <p:cNvPr id="21914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163B0A6-44E1-4ADF-9F39-883AD8110392}" type="slidenum">
              <a:rPr kumimoji="0" lang="en-US" altLang="zh-CN" sz="1400"/>
              <a:pPr eaLnBrk="1" hangingPunct="1"/>
              <a:t>21</a:t>
            </a:fld>
            <a:endParaRPr kumimoji="0" lang="en-US" altLang="zh-CN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501650" y="692150"/>
            <a:ext cx="853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Suppose R is a relationship from entity set E to entity set F, we shall use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rounded</a:t>
            </a:r>
            <a:r>
              <a:rPr lang="en-US" altLang="zh-CN" b="1">
                <a:latin typeface="Arial Narrow" pitchFamily="34" charset="0"/>
              </a:rPr>
              <a:t> arrowhead pointing to F to indicate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not only</a:t>
            </a:r>
            <a:r>
              <a:rPr lang="en-US" altLang="zh-CN" b="1">
                <a:latin typeface="Arial Narrow" pitchFamily="34" charset="0"/>
              </a:rPr>
              <a:t> that the relationship is many-one or one-one from E to F,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but</a:t>
            </a:r>
            <a:r>
              <a:rPr lang="en-US" altLang="zh-CN" b="1">
                <a:latin typeface="Arial Narrow" pitchFamily="34" charset="0"/>
              </a:rPr>
              <a:t> that the entity of set F related to a given entity of set E is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required to exist</a:t>
            </a:r>
            <a:r>
              <a:rPr lang="en-US" altLang="zh-CN" b="1">
                <a:latin typeface="Arial Narrow" pitchFamily="34" charset="0"/>
              </a:rPr>
              <a:t>.</a:t>
            </a:r>
          </a:p>
        </p:txBody>
      </p:sp>
      <p:pic>
        <p:nvPicPr>
          <p:cNvPr id="22835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8357" name="Group 5"/>
          <p:cNvGrpSpPr>
            <a:grpSpLocks/>
          </p:cNvGrpSpPr>
          <p:nvPr/>
        </p:nvGrpSpPr>
        <p:grpSpPr bwMode="auto">
          <a:xfrm>
            <a:off x="971550" y="3429000"/>
            <a:ext cx="6324600" cy="914400"/>
            <a:chOff x="576" y="2928"/>
            <a:chExt cx="3984" cy="576"/>
          </a:xfrm>
        </p:grpSpPr>
        <p:sp>
          <p:nvSpPr>
            <p:cNvPr id="23572" name="Rectangle 6"/>
            <p:cNvSpPr>
              <a:spLocks noChangeArrowheads="1"/>
            </p:cNvSpPr>
            <p:nvPr/>
          </p:nvSpPr>
          <p:spPr bwMode="auto">
            <a:xfrm>
              <a:off x="576" y="3024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Rectangle 7"/>
            <p:cNvSpPr>
              <a:spLocks noChangeArrowheads="1"/>
            </p:cNvSpPr>
            <p:nvPr/>
          </p:nvSpPr>
          <p:spPr bwMode="auto">
            <a:xfrm>
              <a:off x="3696" y="3024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AutoShape 8"/>
            <p:cNvSpPr>
              <a:spLocks noChangeArrowheads="1"/>
            </p:cNvSpPr>
            <p:nvPr/>
          </p:nvSpPr>
          <p:spPr bwMode="auto">
            <a:xfrm>
              <a:off x="2016" y="2928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Text Box 9"/>
            <p:cNvSpPr txBox="1">
              <a:spLocks noChangeArrowheads="1"/>
            </p:cNvSpPr>
            <p:nvPr/>
          </p:nvSpPr>
          <p:spPr bwMode="auto">
            <a:xfrm>
              <a:off x="624" y="3021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Classes</a:t>
              </a:r>
            </a:p>
          </p:txBody>
        </p:sp>
        <p:sp>
          <p:nvSpPr>
            <p:cNvPr id="23576" name="Text Box 10"/>
            <p:cNvSpPr txBox="1">
              <a:spLocks noChangeArrowheads="1"/>
            </p:cNvSpPr>
            <p:nvPr/>
          </p:nvSpPr>
          <p:spPr bwMode="auto">
            <a:xfrm>
              <a:off x="3738" y="3021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Monitors</a:t>
              </a:r>
            </a:p>
          </p:txBody>
        </p:sp>
        <p:sp>
          <p:nvSpPr>
            <p:cNvPr id="23577" name="Text Box 11"/>
            <p:cNvSpPr txBox="1">
              <a:spLocks noChangeArrowheads="1"/>
            </p:cNvSpPr>
            <p:nvPr/>
          </p:nvSpPr>
          <p:spPr bwMode="auto">
            <a:xfrm>
              <a:off x="2154" y="3069"/>
              <a:ext cx="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organized</a:t>
              </a:r>
            </a:p>
          </p:txBody>
        </p:sp>
        <p:cxnSp>
          <p:nvCxnSpPr>
            <p:cNvPr id="23578" name="AutoShape 12"/>
            <p:cNvCxnSpPr>
              <a:cxnSpLocks noChangeShapeType="1"/>
            </p:cNvCxnSpPr>
            <p:nvPr/>
          </p:nvCxnSpPr>
          <p:spPr bwMode="auto">
            <a:xfrm>
              <a:off x="1434" y="3216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9" name="AutoShape 13"/>
            <p:cNvCxnSpPr>
              <a:cxnSpLocks noChangeShapeType="1"/>
            </p:cNvCxnSpPr>
            <p:nvPr/>
          </p:nvCxnSpPr>
          <p:spPr bwMode="auto">
            <a:xfrm>
              <a:off x="3258" y="3216"/>
              <a:ext cx="41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80" name="Freeform 14"/>
            <p:cNvSpPr>
              <a:spLocks/>
            </p:cNvSpPr>
            <p:nvPr/>
          </p:nvSpPr>
          <p:spPr bwMode="auto">
            <a:xfrm>
              <a:off x="1443" y="3022"/>
              <a:ext cx="122" cy="384"/>
            </a:xfrm>
            <a:custGeom>
              <a:avLst/>
              <a:gdLst>
                <a:gd name="T0" fmla="*/ 122 w 96"/>
                <a:gd name="T1" fmla="*/ 0 h 192"/>
                <a:gd name="T2" fmla="*/ 0 w 96"/>
                <a:gd name="T3" fmla="*/ 192 h 192"/>
                <a:gd name="T4" fmla="*/ 122 w 96"/>
                <a:gd name="T5" fmla="*/ 3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8367" name="Group 15"/>
          <p:cNvGrpSpPr>
            <a:grpSpLocks/>
          </p:cNvGrpSpPr>
          <p:nvPr/>
        </p:nvGrpSpPr>
        <p:grpSpPr bwMode="auto">
          <a:xfrm>
            <a:off x="971550" y="2438400"/>
            <a:ext cx="6324600" cy="914400"/>
            <a:chOff x="630" y="624"/>
            <a:chExt cx="3984" cy="576"/>
          </a:xfrm>
        </p:grpSpPr>
        <p:sp>
          <p:nvSpPr>
            <p:cNvPr id="23563" name="Rectangle 16"/>
            <p:cNvSpPr>
              <a:spLocks noChangeArrowheads="1"/>
            </p:cNvSpPr>
            <p:nvPr/>
          </p:nvSpPr>
          <p:spPr bwMode="auto">
            <a:xfrm>
              <a:off x="630" y="72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Rectangle 17"/>
            <p:cNvSpPr>
              <a:spLocks noChangeArrowheads="1"/>
            </p:cNvSpPr>
            <p:nvPr/>
          </p:nvSpPr>
          <p:spPr bwMode="auto">
            <a:xfrm>
              <a:off x="3750" y="72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AutoShape 18"/>
            <p:cNvSpPr>
              <a:spLocks noChangeArrowheads="1"/>
            </p:cNvSpPr>
            <p:nvPr/>
          </p:nvSpPr>
          <p:spPr bwMode="auto">
            <a:xfrm>
              <a:off x="2070" y="624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Text Box 19"/>
            <p:cNvSpPr txBox="1">
              <a:spLocks noChangeArrowheads="1"/>
            </p:cNvSpPr>
            <p:nvPr/>
          </p:nvSpPr>
          <p:spPr bwMode="auto">
            <a:xfrm>
              <a:off x="678" y="717"/>
              <a:ext cx="7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Courses</a:t>
              </a:r>
            </a:p>
          </p:txBody>
        </p:sp>
        <p:sp>
          <p:nvSpPr>
            <p:cNvPr id="23567" name="Text Box 20"/>
            <p:cNvSpPr txBox="1">
              <a:spLocks noChangeArrowheads="1"/>
            </p:cNvSpPr>
            <p:nvPr/>
          </p:nvSpPr>
          <p:spPr bwMode="auto">
            <a:xfrm>
              <a:off x="3874" y="717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Grade</a:t>
              </a:r>
            </a:p>
          </p:txBody>
        </p:sp>
        <p:sp>
          <p:nvSpPr>
            <p:cNvPr id="23568" name="Text Box 21"/>
            <p:cNvSpPr txBox="1">
              <a:spLocks noChangeArrowheads="1"/>
            </p:cNvSpPr>
            <p:nvPr/>
          </p:nvSpPr>
          <p:spPr bwMode="auto">
            <a:xfrm>
              <a:off x="2428" y="765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have</a:t>
              </a:r>
            </a:p>
          </p:txBody>
        </p:sp>
        <p:cxnSp>
          <p:nvCxnSpPr>
            <p:cNvPr id="23569" name="AutoShape 22"/>
            <p:cNvCxnSpPr>
              <a:cxnSpLocks noChangeShapeType="1"/>
            </p:cNvCxnSpPr>
            <p:nvPr/>
          </p:nvCxnSpPr>
          <p:spPr bwMode="auto">
            <a:xfrm>
              <a:off x="1488" y="912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0" name="AutoShape 23"/>
            <p:cNvCxnSpPr>
              <a:cxnSpLocks noChangeShapeType="1"/>
            </p:cNvCxnSpPr>
            <p:nvPr/>
          </p:nvCxnSpPr>
          <p:spPr bwMode="auto">
            <a:xfrm>
              <a:off x="3312" y="912"/>
              <a:ext cx="41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71" name="Freeform 24"/>
            <p:cNvSpPr>
              <a:spLocks/>
            </p:cNvSpPr>
            <p:nvPr/>
          </p:nvSpPr>
          <p:spPr bwMode="auto">
            <a:xfrm>
              <a:off x="1488" y="768"/>
              <a:ext cx="144" cy="288"/>
            </a:xfrm>
            <a:custGeom>
              <a:avLst/>
              <a:gdLst>
                <a:gd name="T0" fmla="*/ 144 w 96"/>
                <a:gd name="T1" fmla="*/ 0 h 192"/>
                <a:gd name="T2" fmla="*/ 0 w 96"/>
                <a:gd name="T3" fmla="*/ 144 h 192"/>
                <a:gd name="T4" fmla="*/ 144 w 96"/>
                <a:gd name="T5" fmla="*/ 288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8378" name="Object 26"/>
          <p:cNvGraphicFramePr>
            <a:graphicFrameLocks noChangeAspect="1"/>
          </p:cNvGraphicFramePr>
          <p:nvPr/>
        </p:nvGraphicFramePr>
        <p:xfrm>
          <a:off x="963613" y="4432300"/>
          <a:ext cx="6669087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图片" r:id="rId4" imgW="6667056" imgH="2228945" progId="Word.Picture.8">
                  <p:embed/>
                </p:oleObj>
              </mc:Choice>
              <mc:Fallback>
                <p:oleObj name="图片" r:id="rId4" imgW="6667056" imgH="2228945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432300"/>
                        <a:ext cx="6669087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9" name="Object 27"/>
          <p:cNvGraphicFramePr>
            <a:graphicFrameLocks noChangeAspect="1"/>
          </p:cNvGraphicFramePr>
          <p:nvPr/>
        </p:nvGraphicFramePr>
        <p:xfrm>
          <a:off x="7778750" y="5884863"/>
          <a:ext cx="609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Picture2" r:id="rId6" imgW="409956" imgH="266700" progId="Word.Picture.8">
                  <p:embed/>
                </p:oleObj>
              </mc:Choice>
              <mc:Fallback>
                <p:oleObj name="Picture2" r:id="rId6" imgW="409956" imgH="266700" progId="Word.Picture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0" y="5884863"/>
                        <a:ext cx="609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0" name="Object 28"/>
          <p:cNvGraphicFramePr>
            <a:graphicFrameLocks noChangeAspect="1"/>
          </p:cNvGraphicFramePr>
          <p:nvPr/>
        </p:nvGraphicFramePr>
        <p:xfrm>
          <a:off x="7786688" y="4672013"/>
          <a:ext cx="493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Picture2" r:id="rId8" imgW="295164" imgH="362108" progId="Word.Picture.8">
                  <p:embed/>
                </p:oleObj>
              </mc:Choice>
              <mc:Fallback>
                <p:oleObj name="Picture2" r:id="rId8" imgW="295164" imgH="362108" progId="Word.Picture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4672013"/>
                        <a:ext cx="4937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4045759-D987-4D44-A329-562D6046A26B}" type="slidenum">
              <a:rPr kumimoji="0" lang="en-US" altLang="zh-CN" sz="1400"/>
              <a:pPr eaLnBrk="1" hangingPunct="1"/>
              <a:t>22</a:t>
            </a:fld>
            <a:endParaRPr kumimoji="0" lang="en-US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 Narrow" pitchFamily="34" charset="0"/>
              </a:rPr>
              <a:t>Constraints</a:t>
            </a:r>
            <a:r>
              <a:rPr lang="en-US" altLang="zh-CN" smtClean="0">
                <a:latin typeface="Arial Narrow" pitchFamily="34" charset="0"/>
              </a:rPr>
              <a:t> in E/R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611188" y="765175"/>
            <a:ext cx="82296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3. The degree of a relationship: in the </a:t>
            </a:r>
            <a:r>
              <a:rPr lang="en-US" altLang="zh-CN" b="1" i="1">
                <a:latin typeface="Times New Roman" pitchFamily="18" charset="0"/>
              </a:rPr>
              <a:t>student’s</a:t>
            </a:r>
            <a:r>
              <a:rPr lang="en-US" altLang="zh-CN" b="1">
                <a:latin typeface="Arial Narrow" pitchFamily="34" charset="0"/>
              </a:rPr>
              <a:t> database, a graduate student must have passed at least 10 courses, this kind of constraint is the constraint on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degree</a:t>
            </a:r>
            <a:r>
              <a:rPr lang="en-US" altLang="zh-CN" b="1">
                <a:latin typeface="Arial Narrow" pitchFamily="34" charset="0"/>
              </a:rPr>
              <a:t> of a relationship.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In the E/R model, we can attach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bounding</a:t>
            </a:r>
            <a:r>
              <a:rPr lang="en-US" altLang="zh-CN" b="1">
                <a:latin typeface="Arial Narrow" pitchFamily="34" charset="0"/>
              </a:rPr>
              <a:t> number to the edges that connect a relationship to an entity set, indicating limits on the number of entities that can be connected to any one entity of the related entity set.</a:t>
            </a:r>
          </a:p>
        </p:txBody>
      </p:sp>
      <p:grpSp>
        <p:nvGrpSpPr>
          <p:cNvPr id="220167" name="Group 7"/>
          <p:cNvGrpSpPr>
            <a:grpSpLocks/>
          </p:cNvGrpSpPr>
          <p:nvPr/>
        </p:nvGrpSpPr>
        <p:grpSpPr bwMode="auto">
          <a:xfrm>
            <a:off x="1116013" y="4005263"/>
            <a:ext cx="6324600" cy="914400"/>
            <a:chOff x="678" y="3312"/>
            <a:chExt cx="3984" cy="576"/>
          </a:xfrm>
        </p:grpSpPr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678" y="340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3798" y="340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2118" y="3312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726" y="3405"/>
              <a:ext cx="7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Courses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3792" y="3453"/>
              <a:ext cx="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students</a:t>
              </a: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2476" y="3453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have</a:t>
              </a:r>
            </a:p>
          </p:txBody>
        </p:sp>
        <p:cxnSp>
          <p:nvCxnSpPr>
            <p:cNvPr id="24590" name="AutoShape 14"/>
            <p:cNvCxnSpPr>
              <a:cxnSpLocks noChangeShapeType="1"/>
            </p:cNvCxnSpPr>
            <p:nvPr/>
          </p:nvCxnSpPr>
          <p:spPr bwMode="auto">
            <a:xfrm>
              <a:off x="1536" y="3600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1" name="AutoShape 15"/>
            <p:cNvCxnSpPr>
              <a:cxnSpLocks noChangeShapeType="1"/>
            </p:cNvCxnSpPr>
            <p:nvPr/>
          </p:nvCxnSpPr>
          <p:spPr bwMode="auto">
            <a:xfrm>
              <a:off x="3360" y="3600"/>
              <a:ext cx="41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2630488" y="39290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≥</a:t>
            </a:r>
            <a:r>
              <a:rPr lang="en-US" altLang="zh-CN" b="1">
                <a:latin typeface="Arial Narrow" pitchFamily="34" charset="0"/>
              </a:rPr>
              <a:t>10</a:t>
            </a:r>
          </a:p>
        </p:txBody>
      </p:sp>
      <p:pic>
        <p:nvPicPr>
          <p:cNvPr id="220177" name="Picture 1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build="p" autoUpdateAnimBg="0"/>
      <p:bldP spid="22017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24D84B1-C0ED-4946-8264-EA8AF6CDF0F1}" type="slidenum">
              <a:rPr kumimoji="0" lang="en-US" altLang="zh-CN" sz="1400"/>
              <a:pPr eaLnBrk="1" hangingPunct="1"/>
              <a:t>23</a:t>
            </a:fld>
            <a:endParaRPr kumimoji="0"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Notes 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When design the E/R diagram for a database, notice that: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Don’t express the same information more than one time.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Analyze the information needed to be recorded, make sure that which objects should be designed as entity sets.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Analyze the relationships among the entity sets, are they one-one, many-one, or many-many?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Is there any constraint needed? 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Draw the E/R diagram.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Finally, check if any information is missing</a:t>
            </a:r>
            <a:r>
              <a:rPr lang="en-US" altLang="zh-CN" b="1">
                <a:latin typeface="Arial Narrow" pitchFamily="34" charset="0"/>
              </a:rPr>
              <a:t>.</a:t>
            </a:r>
          </a:p>
        </p:txBody>
      </p:sp>
      <p:pic>
        <p:nvPicPr>
          <p:cNvPr id="221188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8987D51-E462-4FF8-8DA3-0E66560500E5}" type="slidenum">
              <a:rPr kumimoji="0" lang="en-US" altLang="zh-CN" sz="1400"/>
              <a:pPr eaLnBrk="1" hangingPunct="1"/>
              <a:t>24</a:t>
            </a:fld>
            <a:endParaRPr kumimoji="0" lang="en-US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83058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 dirty="0">
                <a:latin typeface="Arial Narrow" pitchFamily="34" charset="0"/>
              </a:rPr>
              <a:t>Design the database for our school using E/R diagram, record the following information and indicate the key: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latin typeface="Arial Narrow" pitchFamily="34" charset="0"/>
              </a:rPr>
              <a:t>Course’s information: course name, school hours, department that the course belongs to, teachers who teach the course.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latin typeface="Arial Narrow" pitchFamily="34" charset="0"/>
              </a:rPr>
              <a:t>Teacher’s information: name, gender, department this teacher belongs to, courses this teacher teaches.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>
                <a:latin typeface="Arial Narrow" pitchFamily="34" charset="0"/>
              </a:rPr>
              <a:t>Notice that each teacher can teach not more than 4 courses.</a:t>
            </a: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183355"/>
              </p:ext>
            </p:extLst>
          </p:nvPr>
        </p:nvGraphicFramePr>
        <p:xfrm>
          <a:off x="1447800" y="3836988"/>
          <a:ext cx="596106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Picture" r:id="rId3" imgW="2981160" imgH="1200240" progId="Word.Picture.8">
                  <p:embed/>
                </p:oleObj>
              </mc:Choice>
              <mc:Fallback>
                <p:oleObj name="Picture" r:id="rId3" imgW="2981160" imgH="120024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36988"/>
                        <a:ext cx="5961063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221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5" name="Line 7"/>
          <p:cNvSpPr>
            <a:spLocks noChangeShapeType="1"/>
          </p:cNvSpPr>
          <p:nvPr/>
        </p:nvSpPr>
        <p:spPr bwMode="auto">
          <a:xfrm>
            <a:off x="3851920" y="1628775"/>
            <a:ext cx="187101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BEAD3E9-E7CE-4161-84C0-C78F41D64BDC}" type="slidenum">
              <a:rPr kumimoji="0" lang="en-US" altLang="zh-CN" sz="1400"/>
              <a:pPr eaLnBrk="1" hangingPunct="1"/>
              <a:t>25</a:t>
            </a:fld>
            <a:endParaRPr kumimoji="0" lang="en-US" altLang="zh-CN" sz="1400"/>
          </a:p>
        </p:txBody>
      </p:sp>
      <p:grpSp>
        <p:nvGrpSpPr>
          <p:cNvPr id="27651" name="Group 46"/>
          <p:cNvGrpSpPr>
            <a:grpSpLocks/>
          </p:cNvGrpSpPr>
          <p:nvPr/>
        </p:nvGrpSpPr>
        <p:grpSpPr bwMode="auto">
          <a:xfrm>
            <a:off x="381000" y="1447800"/>
            <a:ext cx="8459788" cy="3768725"/>
            <a:chOff x="310" y="1104"/>
            <a:chExt cx="5329" cy="2374"/>
          </a:xfrm>
        </p:grpSpPr>
        <p:sp>
          <p:nvSpPr>
            <p:cNvPr id="27662" name="Rectangle 2"/>
            <p:cNvSpPr>
              <a:spLocks noChangeArrowheads="1"/>
            </p:cNvSpPr>
            <p:nvPr/>
          </p:nvSpPr>
          <p:spPr bwMode="auto">
            <a:xfrm>
              <a:off x="694" y="1872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Rectangle 3"/>
            <p:cNvSpPr>
              <a:spLocks noChangeArrowheads="1"/>
            </p:cNvSpPr>
            <p:nvPr/>
          </p:nvSpPr>
          <p:spPr bwMode="auto">
            <a:xfrm>
              <a:off x="4246" y="1872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AutoShape 4"/>
            <p:cNvSpPr>
              <a:spLocks noChangeArrowheads="1"/>
            </p:cNvSpPr>
            <p:nvPr/>
          </p:nvSpPr>
          <p:spPr bwMode="auto">
            <a:xfrm>
              <a:off x="2566" y="1776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Text Box 5"/>
            <p:cNvSpPr txBox="1">
              <a:spLocks noChangeArrowheads="1"/>
            </p:cNvSpPr>
            <p:nvPr/>
          </p:nvSpPr>
          <p:spPr bwMode="auto">
            <a:xfrm>
              <a:off x="742" y="1869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27666" name="Text Box 6"/>
            <p:cNvSpPr txBox="1">
              <a:spLocks noChangeArrowheads="1"/>
            </p:cNvSpPr>
            <p:nvPr/>
          </p:nvSpPr>
          <p:spPr bwMode="auto">
            <a:xfrm>
              <a:off x="4423" y="1869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27667" name="Text Box 7"/>
            <p:cNvSpPr txBox="1">
              <a:spLocks noChangeArrowheads="1"/>
            </p:cNvSpPr>
            <p:nvPr/>
          </p:nvSpPr>
          <p:spPr bwMode="auto">
            <a:xfrm>
              <a:off x="2758" y="1869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Stars-in</a:t>
              </a:r>
            </a:p>
          </p:txBody>
        </p:sp>
        <p:sp>
          <p:nvSpPr>
            <p:cNvPr id="27668" name="Oval 8"/>
            <p:cNvSpPr>
              <a:spLocks noChangeArrowheads="1"/>
            </p:cNvSpPr>
            <p:nvPr/>
          </p:nvSpPr>
          <p:spPr bwMode="auto">
            <a:xfrm>
              <a:off x="310" y="110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Oval 9"/>
            <p:cNvSpPr>
              <a:spLocks noChangeArrowheads="1"/>
            </p:cNvSpPr>
            <p:nvPr/>
          </p:nvSpPr>
          <p:spPr bwMode="auto">
            <a:xfrm>
              <a:off x="1462" y="110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Oval 10"/>
            <p:cNvSpPr>
              <a:spLocks noChangeArrowheads="1"/>
            </p:cNvSpPr>
            <p:nvPr/>
          </p:nvSpPr>
          <p:spPr bwMode="auto">
            <a:xfrm>
              <a:off x="1126" y="2592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Oval 11"/>
            <p:cNvSpPr>
              <a:spLocks noChangeArrowheads="1"/>
            </p:cNvSpPr>
            <p:nvPr/>
          </p:nvSpPr>
          <p:spPr bwMode="auto">
            <a:xfrm>
              <a:off x="310" y="259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Oval 12"/>
            <p:cNvSpPr>
              <a:spLocks noChangeArrowheads="1"/>
            </p:cNvSpPr>
            <p:nvPr/>
          </p:nvSpPr>
          <p:spPr bwMode="auto">
            <a:xfrm>
              <a:off x="3622" y="115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Oval 13"/>
            <p:cNvSpPr>
              <a:spLocks noChangeArrowheads="1"/>
            </p:cNvSpPr>
            <p:nvPr/>
          </p:nvSpPr>
          <p:spPr bwMode="auto">
            <a:xfrm>
              <a:off x="4774" y="115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Text Box 14"/>
            <p:cNvSpPr txBox="1">
              <a:spLocks noChangeArrowheads="1"/>
            </p:cNvSpPr>
            <p:nvPr/>
          </p:nvSpPr>
          <p:spPr bwMode="auto">
            <a:xfrm>
              <a:off x="396" y="2567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lenghth</a:t>
              </a:r>
            </a:p>
          </p:txBody>
        </p:sp>
        <p:sp>
          <p:nvSpPr>
            <p:cNvPr id="27675" name="Text Box 15"/>
            <p:cNvSpPr txBox="1">
              <a:spLocks noChangeArrowheads="1"/>
            </p:cNvSpPr>
            <p:nvPr/>
          </p:nvSpPr>
          <p:spPr bwMode="auto">
            <a:xfrm>
              <a:off x="1222" y="2592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27676" name="Text Box 16"/>
            <p:cNvSpPr txBox="1">
              <a:spLocks noChangeArrowheads="1"/>
            </p:cNvSpPr>
            <p:nvPr/>
          </p:nvSpPr>
          <p:spPr bwMode="auto">
            <a:xfrm>
              <a:off x="454" y="1149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27677" name="Text Box 17"/>
            <p:cNvSpPr txBox="1">
              <a:spLocks noChangeArrowheads="1"/>
            </p:cNvSpPr>
            <p:nvPr/>
          </p:nvSpPr>
          <p:spPr bwMode="auto">
            <a:xfrm>
              <a:off x="1629" y="1127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27678" name="Text Box 18"/>
            <p:cNvSpPr txBox="1">
              <a:spLocks noChangeArrowheads="1"/>
            </p:cNvSpPr>
            <p:nvPr/>
          </p:nvSpPr>
          <p:spPr bwMode="auto">
            <a:xfrm>
              <a:off x="3756" y="117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27679" name="Text Box 19"/>
            <p:cNvSpPr txBox="1">
              <a:spLocks noChangeArrowheads="1"/>
            </p:cNvSpPr>
            <p:nvPr/>
          </p:nvSpPr>
          <p:spPr bwMode="auto">
            <a:xfrm>
              <a:off x="4774" y="1175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27680" name="AutoShape 20"/>
            <p:cNvCxnSpPr>
              <a:cxnSpLocks noChangeShapeType="1"/>
              <a:stCxn id="27662" idx="2"/>
              <a:endCxn id="27674" idx="0"/>
            </p:cNvCxnSpPr>
            <p:nvPr/>
          </p:nvCxnSpPr>
          <p:spPr bwMode="auto">
            <a:xfrm flipH="1">
              <a:off x="764" y="2265"/>
              <a:ext cx="362" cy="3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1" name="AutoShape 21"/>
            <p:cNvCxnSpPr>
              <a:cxnSpLocks noChangeShapeType="1"/>
              <a:stCxn id="27662" idx="2"/>
              <a:endCxn id="27675" idx="0"/>
            </p:cNvCxnSpPr>
            <p:nvPr/>
          </p:nvCxnSpPr>
          <p:spPr bwMode="auto">
            <a:xfrm>
              <a:off x="1126" y="2265"/>
              <a:ext cx="527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2" name="AutoShape 22"/>
            <p:cNvCxnSpPr>
              <a:cxnSpLocks noChangeShapeType="1"/>
              <a:stCxn id="27665" idx="0"/>
              <a:endCxn id="27676" idx="2"/>
            </p:cNvCxnSpPr>
            <p:nvPr/>
          </p:nvCxnSpPr>
          <p:spPr bwMode="auto">
            <a:xfrm flipH="1" flipV="1">
              <a:off x="672" y="1440"/>
              <a:ext cx="421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3" name="AutoShape 23"/>
            <p:cNvCxnSpPr>
              <a:cxnSpLocks noChangeShapeType="1"/>
              <a:stCxn id="27665" idx="0"/>
              <a:endCxn id="27669" idx="4"/>
            </p:cNvCxnSpPr>
            <p:nvPr/>
          </p:nvCxnSpPr>
          <p:spPr bwMode="auto">
            <a:xfrm flipV="1">
              <a:off x="1093" y="1497"/>
              <a:ext cx="753" cy="3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4" name="AutoShape 24"/>
            <p:cNvCxnSpPr>
              <a:cxnSpLocks noChangeShapeType="1"/>
              <a:stCxn id="27662" idx="3"/>
              <a:endCxn id="27664" idx="1"/>
            </p:cNvCxnSpPr>
            <p:nvPr/>
          </p:nvCxnSpPr>
          <p:spPr bwMode="auto">
            <a:xfrm>
              <a:off x="1567" y="2064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5" name="AutoShape 25"/>
            <p:cNvCxnSpPr>
              <a:cxnSpLocks noChangeShapeType="1"/>
              <a:stCxn id="27664" idx="3"/>
              <a:endCxn id="27663" idx="1"/>
            </p:cNvCxnSpPr>
            <p:nvPr/>
          </p:nvCxnSpPr>
          <p:spPr bwMode="auto">
            <a:xfrm>
              <a:off x="3775" y="2064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6" name="AutoShape 26"/>
            <p:cNvCxnSpPr>
              <a:cxnSpLocks noChangeShapeType="1"/>
              <a:stCxn id="27666" idx="0"/>
              <a:endCxn id="27672" idx="4"/>
            </p:cNvCxnSpPr>
            <p:nvPr/>
          </p:nvCxnSpPr>
          <p:spPr bwMode="auto">
            <a:xfrm flipH="1" flipV="1">
              <a:off x="4006" y="1545"/>
              <a:ext cx="689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87" name="AutoShape 27"/>
            <p:cNvCxnSpPr>
              <a:cxnSpLocks noChangeShapeType="1"/>
              <a:stCxn id="27666" idx="0"/>
              <a:endCxn id="27673" idx="4"/>
            </p:cNvCxnSpPr>
            <p:nvPr/>
          </p:nvCxnSpPr>
          <p:spPr bwMode="auto">
            <a:xfrm flipV="1">
              <a:off x="4695" y="1545"/>
              <a:ext cx="463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88" name="Rectangle 28"/>
            <p:cNvSpPr>
              <a:spLocks noChangeArrowheads="1"/>
            </p:cNvSpPr>
            <p:nvPr/>
          </p:nvSpPr>
          <p:spPr bwMode="auto">
            <a:xfrm>
              <a:off x="4246" y="2544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AutoShape 29"/>
            <p:cNvSpPr>
              <a:spLocks noChangeArrowheads="1"/>
            </p:cNvSpPr>
            <p:nvPr/>
          </p:nvSpPr>
          <p:spPr bwMode="auto">
            <a:xfrm>
              <a:off x="2566" y="2448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Text Box 30"/>
            <p:cNvSpPr txBox="1">
              <a:spLocks noChangeArrowheads="1"/>
            </p:cNvSpPr>
            <p:nvPr/>
          </p:nvSpPr>
          <p:spPr bwMode="auto">
            <a:xfrm>
              <a:off x="4342" y="2541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27691" name="Text Box 31"/>
            <p:cNvSpPr txBox="1">
              <a:spLocks noChangeArrowheads="1"/>
            </p:cNvSpPr>
            <p:nvPr/>
          </p:nvSpPr>
          <p:spPr bwMode="auto">
            <a:xfrm>
              <a:off x="2844" y="2541"/>
              <a:ext cx="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Owns</a:t>
              </a:r>
            </a:p>
          </p:txBody>
        </p:sp>
        <p:sp>
          <p:nvSpPr>
            <p:cNvPr id="27692" name="Oval 32"/>
            <p:cNvSpPr>
              <a:spLocks noChangeArrowheads="1"/>
            </p:cNvSpPr>
            <p:nvPr/>
          </p:nvSpPr>
          <p:spPr bwMode="auto">
            <a:xfrm>
              <a:off x="3680" y="309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Text Box 33"/>
            <p:cNvSpPr txBox="1">
              <a:spLocks noChangeArrowheads="1"/>
            </p:cNvSpPr>
            <p:nvPr/>
          </p:nvSpPr>
          <p:spPr bwMode="auto">
            <a:xfrm>
              <a:off x="3814" y="3117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27694" name="Text Box 34"/>
            <p:cNvSpPr txBox="1">
              <a:spLocks noChangeArrowheads="1"/>
            </p:cNvSpPr>
            <p:nvPr/>
          </p:nvSpPr>
          <p:spPr bwMode="auto">
            <a:xfrm>
              <a:off x="4918" y="3117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27695" name="AutoShape 35"/>
            <p:cNvCxnSpPr>
              <a:cxnSpLocks noChangeShapeType="1"/>
              <a:stCxn id="27662" idx="3"/>
              <a:endCxn id="27689" idx="1"/>
            </p:cNvCxnSpPr>
            <p:nvPr/>
          </p:nvCxnSpPr>
          <p:spPr bwMode="auto">
            <a:xfrm>
              <a:off x="1567" y="2064"/>
              <a:ext cx="990" cy="6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96" name="AutoShape 36"/>
            <p:cNvCxnSpPr>
              <a:cxnSpLocks noChangeShapeType="1"/>
              <a:stCxn id="27689" idx="3"/>
              <a:endCxn id="27688" idx="1"/>
            </p:cNvCxnSpPr>
            <p:nvPr/>
          </p:nvCxnSpPr>
          <p:spPr bwMode="auto">
            <a:xfrm>
              <a:off x="3775" y="2736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97" name="AutoShape 37"/>
            <p:cNvCxnSpPr>
              <a:cxnSpLocks noChangeShapeType="1"/>
              <a:stCxn id="27688" idx="2"/>
            </p:cNvCxnSpPr>
            <p:nvPr/>
          </p:nvCxnSpPr>
          <p:spPr bwMode="auto">
            <a:xfrm flipH="1">
              <a:off x="4198" y="2937"/>
              <a:ext cx="480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98" name="AutoShape 38"/>
            <p:cNvCxnSpPr>
              <a:cxnSpLocks noChangeShapeType="1"/>
              <a:stCxn id="27688" idx="2"/>
              <a:endCxn id="27699" idx="0"/>
            </p:cNvCxnSpPr>
            <p:nvPr/>
          </p:nvCxnSpPr>
          <p:spPr bwMode="auto">
            <a:xfrm>
              <a:off x="4678" y="2937"/>
              <a:ext cx="576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99" name="Oval 39"/>
            <p:cNvSpPr>
              <a:spLocks noChangeArrowheads="1"/>
            </p:cNvSpPr>
            <p:nvPr/>
          </p:nvSpPr>
          <p:spPr bwMode="auto">
            <a:xfrm>
              <a:off x="4870" y="30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2" name="Rectangle 4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pic>
        <p:nvPicPr>
          <p:cNvPr id="115760" name="Picture 4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61" name="Line 49"/>
          <p:cNvSpPr>
            <a:spLocks noChangeShapeType="1"/>
          </p:cNvSpPr>
          <p:nvPr/>
        </p:nvSpPr>
        <p:spPr bwMode="auto">
          <a:xfrm>
            <a:off x="611560" y="1905000"/>
            <a:ext cx="55468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5762" name="Line 50"/>
          <p:cNvSpPr>
            <a:spLocks noChangeShapeType="1"/>
          </p:cNvSpPr>
          <p:nvPr/>
        </p:nvSpPr>
        <p:spPr bwMode="auto">
          <a:xfrm>
            <a:off x="2526432" y="1905000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5763" name="Arc 51"/>
          <p:cNvSpPr>
            <a:spLocks/>
          </p:cNvSpPr>
          <p:nvPr/>
        </p:nvSpPr>
        <p:spPr bwMode="auto">
          <a:xfrm>
            <a:off x="6396038" y="3735388"/>
            <a:ext cx="233362" cy="609600"/>
          </a:xfrm>
          <a:custGeom>
            <a:avLst/>
            <a:gdLst>
              <a:gd name="T0" fmla="*/ 5362 w 22108"/>
              <a:gd name="T1" fmla="*/ 0 h 43200"/>
              <a:gd name="T2" fmla="*/ 0 w 22108"/>
              <a:gd name="T3" fmla="*/ 609515 h 43200"/>
              <a:gd name="T4" fmla="*/ 5362 w 22108"/>
              <a:gd name="T5" fmla="*/ 3048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08" h="43200" fill="none" extrusionOk="0">
                <a:moveTo>
                  <a:pt x="508" y="0"/>
                </a:moveTo>
                <a:cubicBezTo>
                  <a:pt x="12437" y="0"/>
                  <a:pt x="22108" y="9670"/>
                  <a:pt x="22108" y="21600"/>
                </a:cubicBezTo>
                <a:cubicBezTo>
                  <a:pt x="22108" y="33529"/>
                  <a:pt x="12437" y="43200"/>
                  <a:pt x="508" y="43200"/>
                </a:cubicBezTo>
                <a:cubicBezTo>
                  <a:pt x="338" y="43199"/>
                  <a:pt x="169" y="43198"/>
                  <a:pt x="-1" y="43194"/>
                </a:cubicBezTo>
              </a:path>
              <a:path w="22108" h="43200" stroke="0" extrusionOk="0">
                <a:moveTo>
                  <a:pt x="508" y="0"/>
                </a:moveTo>
                <a:cubicBezTo>
                  <a:pt x="12437" y="0"/>
                  <a:pt x="22108" y="9670"/>
                  <a:pt x="22108" y="21600"/>
                </a:cubicBezTo>
                <a:cubicBezTo>
                  <a:pt x="22108" y="33529"/>
                  <a:pt x="12437" y="43200"/>
                  <a:pt x="508" y="43200"/>
                </a:cubicBezTo>
                <a:cubicBezTo>
                  <a:pt x="338" y="43199"/>
                  <a:pt x="169" y="43198"/>
                  <a:pt x="-1" y="43194"/>
                </a:cubicBezTo>
                <a:lnTo>
                  <a:pt x="508" y="21600"/>
                </a:lnTo>
                <a:lnTo>
                  <a:pt x="508" y="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4" name="Text Box 52"/>
          <p:cNvSpPr txBox="1">
            <a:spLocks noChangeArrowheads="1"/>
          </p:cNvSpPr>
          <p:nvPr/>
        </p:nvSpPr>
        <p:spPr bwMode="auto">
          <a:xfrm>
            <a:off x="914400" y="4724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Key</a:t>
            </a:r>
          </a:p>
        </p:txBody>
      </p:sp>
      <p:sp>
        <p:nvSpPr>
          <p:cNvPr id="115765" name="Text Box 53"/>
          <p:cNvSpPr txBox="1">
            <a:spLocks noChangeArrowheads="1"/>
          </p:cNvSpPr>
          <p:nvPr/>
        </p:nvSpPr>
        <p:spPr bwMode="auto">
          <a:xfrm>
            <a:off x="914400" y="5257800"/>
            <a:ext cx="545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Referential integrity constraint</a:t>
            </a:r>
          </a:p>
        </p:txBody>
      </p:sp>
      <p:sp>
        <p:nvSpPr>
          <p:cNvPr id="115766" name="Line 54"/>
          <p:cNvSpPr>
            <a:spLocks noChangeShapeType="1"/>
          </p:cNvSpPr>
          <p:nvPr/>
        </p:nvSpPr>
        <p:spPr bwMode="auto">
          <a:xfrm>
            <a:off x="5968717" y="1981200"/>
            <a:ext cx="69151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5767" name="Line 55"/>
          <p:cNvSpPr>
            <a:spLocks noChangeShapeType="1"/>
          </p:cNvSpPr>
          <p:nvPr/>
        </p:nvSpPr>
        <p:spPr bwMode="auto">
          <a:xfrm>
            <a:off x="6012160" y="5029200"/>
            <a:ext cx="67659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68" name="Line 56"/>
          <p:cNvSpPr>
            <a:spLocks noChangeShapeType="1"/>
          </p:cNvSpPr>
          <p:nvPr/>
        </p:nvSpPr>
        <p:spPr bwMode="auto">
          <a:xfrm>
            <a:off x="5867400" y="4038600"/>
            <a:ext cx="7620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61" grpId="0" animBg="1"/>
      <p:bldP spid="115762" grpId="0" animBg="1"/>
      <p:bldP spid="115763" grpId="0" animBg="1"/>
      <p:bldP spid="115764" grpId="0" autoUpdateAnimBg="0"/>
      <p:bldP spid="115765" grpId="0" autoUpdateAnimBg="0"/>
      <p:bldP spid="115766" grpId="0" animBg="1"/>
      <p:bldP spid="115767" grpId="0" animBg="1"/>
      <p:bldP spid="1157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6D169C-B1E6-4748-AB2C-E6C6AD1B7BA6}" type="slidenum">
              <a:rPr kumimoji="0" lang="en-US" altLang="zh-CN" sz="1400"/>
              <a:pPr eaLnBrk="1" hangingPunct="1"/>
              <a:t>26</a:t>
            </a:fld>
            <a:endParaRPr kumimoji="0" lang="en-US" altLang="zh-CN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1188" y="692150"/>
            <a:ext cx="83058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Arial Narrow" pitchFamily="34" charset="0"/>
              </a:rPr>
              <a:t>Design a database for a bank using E/R diagram, including information about customers and their accounts. </a:t>
            </a:r>
          </a:p>
          <a:p>
            <a:pPr algn="l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>
                <a:latin typeface="Arial Narrow" pitchFamily="34" charset="0"/>
              </a:rPr>
              <a:t>Information about a customer includes their name, address, phone, and identity card number. </a:t>
            </a:r>
          </a:p>
          <a:p>
            <a:pPr algn="l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>
                <a:latin typeface="Arial Narrow" pitchFamily="34" charset="0"/>
              </a:rPr>
              <a:t>Accounts have number, types, balances and their corresponding customer. </a:t>
            </a:r>
          </a:p>
          <a:p>
            <a:pPr algn="l" eaLnBrk="1" hangingPunct="1"/>
            <a:r>
              <a:rPr lang="en-US" altLang="zh-CN" b="1">
                <a:latin typeface="Arial Narrow" pitchFamily="34" charset="0"/>
              </a:rPr>
              <a:t>Please indicate the primary key for each entity set.  Be sure to include arrows where appropriate, to indicate the multiplicity of a relationship. 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752600" y="49911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Customers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5867400" y="49911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</a:rPr>
              <a:t>Accounts</a:t>
            </a:r>
          </a:p>
        </p:txBody>
      </p:sp>
      <p:grpSp>
        <p:nvGrpSpPr>
          <p:cNvPr id="200733" name="Group 29"/>
          <p:cNvGrpSpPr>
            <a:grpSpLocks/>
          </p:cNvGrpSpPr>
          <p:nvPr/>
        </p:nvGrpSpPr>
        <p:grpSpPr bwMode="auto">
          <a:xfrm>
            <a:off x="3276600" y="4991100"/>
            <a:ext cx="2590800" cy="685800"/>
            <a:chOff x="1872" y="3024"/>
            <a:chExt cx="1632" cy="432"/>
          </a:xfrm>
        </p:grpSpPr>
        <p:sp>
          <p:nvSpPr>
            <p:cNvPr id="28703" name="AutoShape 8"/>
            <p:cNvSpPr>
              <a:spLocks noChangeArrowheads="1"/>
            </p:cNvSpPr>
            <p:nvPr/>
          </p:nvSpPr>
          <p:spPr bwMode="auto">
            <a:xfrm>
              <a:off x="2208" y="3024"/>
              <a:ext cx="864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owns</a:t>
              </a:r>
            </a:p>
          </p:txBody>
        </p:sp>
        <p:sp>
          <p:nvSpPr>
            <p:cNvPr id="28704" name="Line 16"/>
            <p:cNvSpPr>
              <a:spLocks noChangeShapeType="1"/>
            </p:cNvSpPr>
            <p:nvPr/>
          </p:nvSpPr>
          <p:spPr bwMode="auto">
            <a:xfrm flipH="1">
              <a:off x="18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5" name="Line 17"/>
            <p:cNvSpPr>
              <a:spLocks noChangeShapeType="1"/>
            </p:cNvSpPr>
            <p:nvPr/>
          </p:nvSpPr>
          <p:spPr bwMode="auto">
            <a:xfrm>
              <a:off x="3072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0726" name="Group 22"/>
          <p:cNvGrpSpPr>
            <a:grpSpLocks/>
          </p:cNvGrpSpPr>
          <p:nvPr/>
        </p:nvGrpSpPr>
        <p:grpSpPr bwMode="auto">
          <a:xfrm>
            <a:off x="1066800" y="4152900"/>
            <a:ext cx="3200400" cy="2286000"/>
            <a:chOff x="480" y="2496"/>
            <a:chExt cx="2016" cy="1440"/>
          </a:xfrm>
        </p:grpSpPr>
        <p:sp>
          <p:nvSpPr>
            <p:cNvPr id="28695" name="Oval 12"/>
            <p:cNvSpPr>
              <a:spLocks noChangeArrowheads="1"/>
            </p:cNvSpPr>
            <p:nvPr/>
          </p:nvSpPr>
          <p:spPr bwMode="auto">
            <a:xfrm>
              <a:off x="1488" y="2496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phone</a:t>
              </a:r>
            </a:p>
          </p:txBody>
        </p:sp>
        <p:sp>
          <p:nvSpPr>
            <p:cNvPr id="28696" name="Oval 13"/>
            <p:cNvSpPr>
              <a:spLocks noChangeArrowheads="1"/>
            </p:cNvSpPr>
            <p:nvPr/>
          </p:nvSpPr>
          <p:spPr bwMode="auto">
            <a:xfrm>
              <a:off x="576" y="3600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28697" name="Oval 14"/>
            <p:cNvSpPr>
              <a:spLocks noChangeArrowheads="1"/>
            </p:cNvSpPr>
            <p:nvPr/>
          </p:nvSpPr>
          <p:spPr bwMode="auto">
            <a:xfrm>
              <a:off x="1584" y="3600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sp>
          <p:nvSpPr>
            <p:cNvPr id="28698" name="Oval 15"/>
            <p:cNvSpPr>
              <a:spLocks noChangeArrowheads="1"/>
            </p:cNvSpPr>
            <p:nvPr/>
          </p:nvSpPr>
          <p:spPr bwMode="auto">
            <a:xfrm>
              <a:off x="480" y="2496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ssNo</a:t>
              </a:r>
            </a:p>
          </p:txBody>
        </p:sp>
        <p:sp>
          <p:nvSpPr>
            <p:cNvPr id="28699" name="Line 18"/>
            <p:cNvSpPr>
              <a:spLocks noChangeShapeType="1"/>
            </p:cNvSpPr>
            <p:nvPr/>
          </p:nvSpPr>
          <p:spPr bwMode="auto">
            <a:xfrm flipH="1" flipV="1">
              <a:off x="1056" y="283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0" name="Line 19"/>
            <p:cNvSpPr>
              <a:spLocks noChangeShapeType="1"/>
            </p:cNvSpPr>
            <p:nvPr/>
          </p:nvSpPr>
          <p:spPr bwMode="auto">
            <a:xfrm flipV="1">
              <a:off x="1584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1" name="Line 20"/>
            <p:cNvSpPr>
              <a:spLocks noChangeShapeType="1"/>
            </p:cNvSpPr>
            <p:nvPr/>
          </p:nvSpPr>
          <p:spPr bwMode="auto">
            <a:xfrm flipH="1">
              <a:off x="960" y="340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2" name="Line 21"/>
            <p:cNvSpPr>
              <a:spLocks noChangeShapeType="1"/>
            </p:cNvSpPr>
            <p:nvPr/>
          </p:nvSpPr>
          <p:spPr bwMode="auto">
            <a:xfrm>
              <a:off x="1536" y="340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727" name="Line 23"/>
          <p:cNvSpPr>
            <a:spLocks noChangeShapeType="1"/>
          </p:cNvSpPr>
          <p:nvPr/>
        </p:nvSpPr>
        <p:spPr bwMode="auto">
          <a:xfrm>
            <a:off x="1435843" y="4581128"/>
            <a:ext cx="709714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0731" name="Group 27"/>
          <p:cNvGrpSpPr>
            <a:grpSpLocks/>
          </p:cNvGrpSpPr>
          <p:nvPr/>
        </p:nvGrpSpPr>
        <p:grpSpPr bwMode="auto">
          <a:xfrm>
            <a:off x="4876800" y="4076700"/>
            <a:ext cx="2743200" cy="2438400"/>
            <a:chOff x="2880" y="2448"/>
            <a:chExt cx="1728" cy="1536"/>
          </a:xfrm>
        </p:grpSpPr>
        <p:sp>
          <p:nvSpPr>
            <p:cNvPr id="28689" name="Oval 9"/>
            <p:cNvSpPr>
              <a:spLocks noChangeArrowheads="1"/>
            </p:cNvSpPr>
            <p:nvPr/>
          </p:nvSpPr>
          <p:spPr bwMode="auto">
            <a:xfrm>
              <a:off x="2880" y="2448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blanance</a:t>
              </a:r>
            </a:p>
          </p:txBody>
        </p:sp>
        <p:sp>
          <p:nvSpPr>
            <p:cNvPr id="28690" name="Oval 10"/>
            <p:cNvSpPr>
              <a:spLocks noChangeArrowheads="1"/>
            </p:cNvSpPr>
            <p:nvPr/>
          </p:nvSpPr>
          <p:spPr bwMode="auto">
            <a:xfrm>
              <a:off x="3360" y="3648"/>
              <a:ext cx="91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28691" name="Oval 11"/>
            <p:cNvSpPr>
              <a:spLocks noChangeArrowheads="1"/>
            </p:cNvSpPr>
            <p:nvPr/>
          </p:nvSpPr>
          <p:spPr bwMode="auto">
            <a:xfrm>
              <a:off x="4032" y="2496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type</a:t>
              </a:r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>
              <a:off x="3504" y="278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Line 25"/>
            <p:cNvSpPr>
              <a:spLocks noChangeShapeType="1"/>
            </p:cNvSpPr>
            <p:nvPr/>
          </p:nvSpPr>
          <p:spPr bwMode="auto">
            <a:xfrm flipH="1">
              <a:off x="393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4" name="Line 26"/>
            <p:cNvSpPr>
              <a:spLocks noChangeShapeType="1"/>
            </p:cNvSpPr>
            <p:nvPr/>
          </p:nvSpPr>
          <p:spPr bwMode="auto">
            <a:xfrm flipH="1">
              <a:off x="3792" y="34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732" name="Line 28"/>
          <p:cNvSpPr>
            <a:spLocks noChangeShapeType="1"/>
          </p:cNvSpPr>
          <p:nvPr/>
        </p:nvSpPr>
        <p:spPr bwMode="auto">
          <a:xfrm>
            <a:off x="5933324" y="6438900"/>
            <a:ext cx="858753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34" name="Line 30"/>
          <p:cNvSpPr>
            <a:spLocks noChangeShapeType="1"/>
          </p:cNvSpPr>
          <p:nvPr/>
        </p:nvSpPr>
        <p:spPr bwMode="auto">
          <a:xfrm flipH="1">
            <a:off x="3276600" y="52197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35" name="Line 31"/>
          <p:cNvSpPr>
            <a:spLocks noChangeShapeType="1"/>
          </p:cNvSpPr>
          <p:nvPr/>
        </p:nvSpPr>
        <p:spPr bwMode="auto">
          <a:xfrm>
            <a:off x="3276600" y="53721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0736" name="Picture 3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37" name="Arc 33"/>
          <p:cNvSpPr>
            <a:spLocks/>
          </p:cNvSpPr>
          <p:nvPr/>
        </p:nvSpPr>
        <p:spPr bwMode="auto">
          <a:xfrm flipH="1">
            <a:off x="3276600" y="5143500"/>
            <a:ext cx="304800" cy="457200"/>
          </a:xfrm>
          <a:custGeom>
            <a:avLst/>
            <a:gdLst>
              <a:gd name="T0" fmla="*/ 25288 w 26565"/>
              <a:gd name="T1" fmla="*/ 1873 h 43200"/>
              <a:gd name="T2" fmla="*/ 0 w 26565"/>
              <a:gd name="T3" fmla="*/ 451083 h 43200"/>
              <a:gd name="T4" fmla="*/ 56967 w 26565"/>
              <a:gd name="T5" fmla="*/ 2286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65" h="43200" fill="none" extrusionOk="0">
                <a:moveTo>
                  <a:pt x="2204" y="177"/>
                </a:moveTo>
                <a:cubicBezTo>
                  <a:pt x="3119" y="59"/>
                  <a:pt x="4041" y="0"/>
                  <a:pt x="4965" y="0"/>
                </a:cubicBezTo>
                <a:cubicBezTo>
                  <a:pt x="16894" y="0"/>
                  <a:pt x="26565" y="9670"/>
                  <a:pt x="26565" y="21600"/>
                </a:cubicBezTo>
                <a:cubicBezTo>
                  <a:pt x="26565" y="33529"/>
                  <a:pt x="16894" y="43200"/>
                  <a:pt x="4965" y="43200"/>
                </a:cubicBezTo>
                <a:cubicBezTo>
                  <a:pt x="3293" y="43199"/>
                  <a:pt x="1627" y="43005"/>
                  <a:pt x="0" y="42621"/>
                </a:cubicBezTo>
              </a:path>
              <a:path w="26565" h="43200" stroke="0" extrusionOk="0">
                <a:moveTo>
                  <a:pt x="2204" y="177"/>
                </a:moveTo>
                <a:cubicBezTo>
                  <a:pt x="3119" y="59"/>
                  <a:pt x="4041" y="0"/>
                  <a:pt x="4965" y="0"/>
                </a:cubicBezTo>
                <a:cubicBezTo>
                  <a:pt x="16894" y="0"/>
                  <a:pt x="26565" y="9670"/>
                  <a:pt x="26565" y="21600"/>
                </a:cubicBezTo>
                <a:cubicBezTo>
                  <a:pt x="26565" y="33529"/>
                  <a:pt x="16894" y="43200"/>
                  <a:pt x="4965" y="43200"/>
                </a:cubicBezTo>
                <a:cubicBezTo>
                  <a:pt x="3293" y="43199"/>
                  <a:pt x="1627" y="43005"/>
                  <a:pt x="0" y="42621"/>
                </a:cubicBezTo>
                <a:lnTo>
                  <a:pt x="4965" y="21600"/>
                </a:lnTo>
                <a:lnTo>
                  <a:pt x="2204" y="177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0738" name="Picture 34" descr="qes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86300"/>
            <a:ext cx="250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 animBg="1" autoUpdateAnimBg="0"/>
      <p:bldP spid="200711" grpId="0" animBg="1" autoUpdateAnimBg="0"/>
      <p:bldP spid="200727" grpId="0" animBg="1"/>
      <p:bldP spid="200732" grpId="0" animBg="1"/>
      <p:bldP spid="200734" grpId="0" animBg="1"/>
      <p:bldP spid="200735" grpId="0" animBg="1"/>
      <p:bldP spid="2007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D5ABCF5-9390-4BDD-8EA8-19B16A8AF61F}" type="slidenum">
              <a:rPr kumimoji="0" lang="en-US" altLang="zh-CN" sz="1400"/>
              <a:pPr eaLnBrk="1" hangingPunct="1"/>
              <a:t>27</a:t>
            </a:fld>
            <a:endParaRPr kumimoji="0" lang="en-US" altLang="zh-CN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Subclasses in E/R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468313" y="646113"/>
            <a:ext cx="85026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In E/R diagram, if entity set C has all the attributes and relationships of entity set D, and at the same time, C has its own other attributes and relationships, then C can be designed as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subclass</a:t>
            </a:r>
            <a:r>
              <a:rPr lang="en-US" altLang="zh-CN" b="1">
                <a:latin typeface="Arial Narrow" pitchFamily="34" charset="0"/>
              </a:rPr>
              <a:t> of D.</a:t>
            </a:r>
          </a:p>
          <a:p>
            <a:pPr algn="l" eaLnBrk="1" hangingPunct="1">
              <a:spcBef>
                <a:spcPct val="20000"/>
              </a:spcBef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The way to express C to be a subclass of D is that: relate the entity sets C and D by a special relationship called </a:t>
            </a:r>
            <a:r>
              <a:rPr lang="en-US" altLang="zh-CN" b="1" i="1">
                <a:solidFill>
                  <a:schemeClr val="hlink"/>
                </a:solidFill>
                <a:latin typeface="Times New Roman" pitchFamily="18" charset="0"/>
              </a:rPr>
              <a:t>isa</a:t>
            </a:r>
            <a:r>
              <a:rPr lang="en-US" altLang="zh-CN" b="1">
                <a:latin typeface="Arial Narrow" pitchFamily="34" charset="0"/>
              </a:rPr>
              <a:t>. An </a:t>
            </a:r>
            <a:r>
              <a:rPr lang="en-US" altLang="zh-CN" b="1" i="1">
                <a:latin typeface="Times New Roman" pitchFamily="18" charset="0"/>
              </a:rPr>
              <a:t>isa</a:t>
            </a:r>
            <a:r>
              <a:rPr lang="en-US" altLang="zh-CN" b="1">
                <a:latin typeface="Arial Narrow" pitchFamily="34" charset="0"/>
              </a:rPr>
              <a:t> relationship is indicated by edges with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triangle</a:t>
            </a:r>
            <a:r>
              <a:rPr lang="en-US" altLang="zh-CN" b="1">
                <a:latin typeface="Arial Narrow" pitchFamily="34" charset="0"/>
              </a:rPr>
              <a:t> in the middle.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vertex</a:t>
            </a:r>
            <a:r>
              <a:rPr lang="en-US" altLang="zh-CN" b="1">
                <a:latin typeface="Arial Narrow" pitchFamily="34" charset="0"/>
              </a:rPr>
              <a:t> of the triangle should point to the superclass. The word </a:t>
            </a:r>
            <a:r>
              <a:rPr lang="en-US" altLang="zh-CN" b="1" i="1">
                <a:latin typeface="Times New Roman" pitchFamily="18" charset="0"/>
              </a:rPr>
              <a:t>isa</a:t>
            </a:r>
            <a:r>
              <a:rPr lang="en-US" altLang="zh-CN" b="1">
                <a:latin typeface="Arial Narrow" pitchFamily="34" charset="0"/>
              </a:rPr>
              <a:t> should be placed in the triangle.</a:t>
            </a:r>
          </a:p>
        </p:txBody>
      </p:sp>
      <p:pic>
        <p:nvPicPr>
          <p:cNvPr id="125957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027" name="Group 75"/>
          <p:cNvGrpSpPr>
            <a:grpSpLocks/>
          </p:cNvGrpSpPr>
          <p:nvPr/>
        </p:nvGrpSpPr>
        <p:grpSpPr bwMode="auto">
          <a:xfrm>
            <a:off x="323850" y="3573463"/>
            <a:ext cx="7677150" cy="2843212"/>
            <a:chOff x="204" y="2510"/>
            <a:chExt cx="4836" cy="1791"/>
          </a:xfrm>
        </p:grpSpPr>
        <p:sp>
          <p:nvSpPr>
            <p:cNvPr id="29704" name="Rectangle 41"/>
            <p:cNvSpPr>
              <a:spLocks noChangeArrowheads="1"/>
            </p:cNvSpPr>
            <p:nvPr/>
          </p:nvSpPr>
          <p:spPr bwMode="auto">
            <a:xfrm>
              <a:off x="2352" y="3137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Text Box 42"/>
            <p:cNvSpPr txBox="1">
              <a:spLocks noChangeArrowheads="1"/>
            </p:cNvSpPr>
            <p:nvPr/>
          </p:nvSpPr>
          <p:spPr bwMode="auto">
            <a:xfrm>
              <a:off x="2400" y="3134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29706" name="Oval 43"/>
            <p:cNvSpPr>
              <a:spLocks noChangeArrowheads="1"/>
            </p:cNvSpPr>
            <p:nvPr/>
          </p:nvSpPr>
          <p:spPr bwMode="auto">
            <a:xfrm>
              <a:off x="912" y="2561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Oval 44"/>
            <p:cNvSpPr>
              <a:spLocks noChangeArrowheads="1"/>
            </p:cNvSpPr>
            <p:nvPr/>
          </p:nvSpPr>
          <p:spPr bwMode="auto">
            <a:xfrm>
              <a:off x="1945" y="2535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Oval 45"/>
            <p:cNvSpPr>
              <a:spLocks noChangeArrowheads="1"/>
            </p:cNvSpPr>
            <p:nvPr/>
          </p:nvSpPr>
          <p:spPr bwMode="auto">
            <a:xfrm>
              <a:off x="3936" y="2609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Oval 46"/>
            <p:cNvSpPr>
              <a:spLocks noChangeArrowheads="1"/>
            </p:cNvSpPr>
            <p:nvPr/>
          </p:nvSpPr>
          <p:spPr bwMode="auto">
            <a:xfrm>
              <a:off x="2986" y="2535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Text Box 47"/>
            <p:cNvSpPr txBox="1">
              <a:spLocks noChangeArrowheads="1"/>
            </p:cNvSpPr>
            <p:nvPr/>
          </p:nvSpPr>
          <p:spPr bwMode="auto">
            <a:xfrm>
              <a:off x="3072" y="2510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lenghth</a:t>
              </a:r>
            </a:p>
          </p:txBody>
        </p:sp>
        <p:sp>
          <p:nvSpPr>
            <p:cNvPr id="29711" name="Text Box 48"/>
            <p:cNvSpPr txBox="1">
              <a:spLocks noChangeArrowheads="1"/>
            </p:cNvSpPr>
            <p:nvPr/>
          </p:nvSpPr>
          <p:spPr bwMode="auto">
            <a:xfrm>
              <a:off x="4080" y="2657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29712" name="Text Box 49"/>
            <p:cNvSpPr txBox="1">
              <a:spLocks noChangeArrowheads="1"/>
            </p:cNvSpPr>
            <p:nvPr/>
          </p:nvSpPr>
          <p:spPr bwMode="auto">
            <a:xfrm>
              <a:off x="1056" y="2606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29713" name="Text Box 50"/>
            <p:cNvSpPr txBox="1">
              <a:spLocks noChangeArrowheads="1"/>
            </p:cNvSpPr>
            <p:nvPr/>
          </p:nvSpPr>
          <p:spPr bwMode="auto">
            <a:xfrm>
              <a:off x="2112" y="2558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year</a:t>
              </a:r>
            </a:p>
          </p:txBody>
        </p:sp>
        <p:cxnSp>
          <p:nvCxnSpPr>
            <p:cNvPr id="29714" name="AutoShape 51"/>
            <p:cNvCxnSpPr>
              <a:cxnSpLocks noChangeShapeType="1"/>
              <a:stCxn id="29705" idx="0"/>
              <a:endCxn id="29709" idx="4"/>
            </p:cNvCxnSpPr>
            <p:nvPr/>
          </p:nvCxnSpPr>
          <p:spPr bwMode="auto">
            <a:xfrm flipV="1">
              <a:off x="2751" y="2928"/>
              <a:ext cx="619" cy="2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5" name="AutoShape 52"/>
            <p:cNvCxnSpPr>
              <a:cxnSpLocks noChangeShapeType="1"/>
              <a:stCxn id="29705" idx="0"/>
              <a:endCxn id="29708" idx="4"/>
            </p:cNvCxnSpPr>
            <p:nvPr/>
          </p:nvCxnSpPr>
          <p:spPr bwMode="auto">
            <a:xfrm flipV="1">
              <a:off x="2751" y="3002"/>
              <a:ext cx="1737" cy="1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6" name="AutoShape 53"/>
            <p:cNvCxnSpPr>
              <a:cxnSpLocks noChangeShapeType="1"/>
              <a:stCxn id="29705" idx="0"/>
              <a:endCxn id="29712" idx="2"/>
            </p:cNvCxnSpPr>
            <p:nvPr/>
          </p:nvCxnSpPr>
          <p:spPr bwMode="auto">
            <a:xfrm flipH="1" flipV="1">
              <a:off x="1274" y="2897"/>
              <a:ext cx="1477" cy="2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7" name="AutoShape 54"/>
            <p:cNvCxnSpPr>
              <a:cxnSpLocks noChangeShapeType="1"/>
              <a:stCxn id="29705" idx="0"/>
              <a:endCxn id="29707" idx="4"/>
            </p:cNvCxnSpPr>
            <p:nvPr/>
          </p:nvCxnSpPr>
          <p:spPr bwMode="auto">
            <a:xfrm flipH="1" flipV="1">
              <a:off x="2329" y="2928"/>
              <a:ext cx="422" cy="2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8" name="AutoShape 55"/>
            <p:cNvCxnSpPr>
              <a:cxnSpLocks noChangeShapeType="1"/>
              <a:stCxn id="29704" idx="2"/>
              <a:endCxn id="29720" idx="0"/>
            </p:cNvCxnSpPr>
            <p:nvPr/>
          </p:nvCxnSpPr>
          <p:spPr bwMode="auto">
            <a:xfrm>
              <a:off x="2784" y="3530"/>
              <a:ext cx="720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9" name="AutoShape 56"/>
            <p:cNvCxnSpPr>
              <a:cxnSpLocks noChangeShapeType="1"/>
              <a:stCxn id="29704" idx="2"/>
              <a:endCxn id="29735" idx="0"/>
            </p:cNvCxnSpPr>
            <p:nvPr/>
          </p:nvCxnSpPr>
          <p:spPr bwMode="auto">
            <a:xfrm flipH="1">
              <a:off x="2208" y="3530"/>
              <a:ext cx="576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0" name="AutoShape 57"/>
            <p:cNvSpPr>
              <a:spLocks noChangeArrowheads="1"/>
            </p:cNvSpPr>
            <p:nvPr/>
          </p:nvSpPr>
          <p:spPr bwMode="auto">
            <a:xfrm>
              <a:off x="3360" y="3617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1" name="Text Box 58"/>
            <p:cNvSpPr txBox="1">
              <a:spLocks noChangeArrowheads="1"/>
            </p:cNvSpPr>
            <p:nvPr/>
          </p:nvSpPr>
          <p:spPr bwMode="auto">
            <a:xfrm>
              <a:off x="3360" y="3713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29722" name="Text Box 59"/>
            <p:cNvSpPr txBox="1">
              <a:spLocks noChangeArrowheads="1"/>
            </p:cNvSpPr>
            <p:nvPr/>
          </p:nvSpPr>
          <p:spPr bwMode="auto">
            <a:xfrm>
              <a:off x="2064" y="3761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29723" name="Rectangle 60"/>
            <p:cNvSpPr>
              <a:spLocks noChangeArrowheads="1"/>
            </p:cNvSpPr>
            <p:nvPr/>
          </p:nvSpPr>
          <p:spPr bwMode="auto">
            <a:xfrm>
              <a:off x="1020" y="4065"/>
              <a:ext cx="83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Cartoons</a:t>
              </a:r>
            </a:p>
          </p:txBody>
        </p:sp>
        <p:sp>
          <p:nvSpPr>
            <p:cNvPr id="29724" name="Line 61"/>
            <p:cNvSpPr>
              <a:spLocks noChangeShapeType="1"/>
            </p:cNvSpPr>
            <p:nvPr/>
          </p:nvSpPr>
          <p:spPr bwMode="auto">
            <a:xfrm flipH="1">
              <a:off x="1474" y="4010"/>
              <a:ext cx="68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Line 62"/>
            <p:cNvSpPr>
              <a:spLocks noChangeShapeType="1"/>
            </p:cNvSpPr>
            <p:nvPr/>
          </p:nvSpPr>
          <p:spPr bwMode="auto">
            <a:xfrm flipH="1" flipV="1">
              <a:off x="972" y="3937"/>
              <a:ext cx="502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6" name="AutoShape 63"/>
            <p:cNvSpPr>
              <a:spLocks noChangeArrowheads="1"/>
            </p:cNvSpPr>
            <p:nvPr/>
          </p:nvSpPr>
          <p:spPr bwMode="auto">
            <a:xfrm>
              <a:off x="444" y="3553"/>
              <a:ext cx="1056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Text Box 64"/>
            <p:cNvSpPr txBox="1">
              <a:spLocks noChangeArrowheads="1"/>
            </p:cNvSpPr>
            <p:nvPr/>
          </p:nvSpPr>
          <p:spPr bwMode="auto">
            <a:xfrm>
              <a:off x="636" y="3601"/>
              <a:ext cx="6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Voices</a:t>
              </a:r>
            </a:p>
          </p:txBody>
        </p:sp>
        <p:sp>
          <p:nvSpPr>
            <p:cNvPr id="29728" name="Line 65"/>
            <p:cNvSpPr>
              <a:spLocks noChangeShapeType="1"/>
            </p:cNvSpPr>
            <p:nvPr/>
          </p:nvSpPr>
          <p:spPr bwMode="auto">
            <a:xfrm flipH="1" flipV="1">
              <a:off x="636" y="3313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Text Box 66"/>
            <p:cNvSpPr txBox="1">
              <a:spLocks noChangeArrowheads="1"/>
            </p:cNvSpPr>
            <p:nvPr/>
          </p:nvSpPr>
          <p:spPr bwMode="auto">
            <a:xfrm>
              <a:off x="204" y="3073"/>
              <a:ext cx="9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to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29730" name="Rectangle 67"/>
            <p:cNvSpPr>
              <a:spLocks noChangeArrowheads="1"/>
            </p:cNvSpPr>
            <p:nvPr/>
          </p:nvSpPr>
          <p:spPr bwMode="auto">
            <a:xfrm>
              <a:off x="3923" y="4056"/>
              <a:ext cx="91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Murder</a:t>
              </a:r>
            </a:p>
          </p:txBody>
        </p:sp>
        <p:sp>
          <p:nvSpPr>
            <p:cNvPr id="29731" name="Line 68"/>
            <p:cNvSpPr>
              <a:spLocks noChangeShapeType="1"/>
            </p:cNvSpPr>
            <p:nvPr/>
          </p:nvSpPr>
          <p:spPr bwMode="auto">
            <a:xfrm flipV="1">
              <a:off x="4195" y="3761"/>
              <a:ext cx="242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Text Box 69"/>
            <p:cNvSpPr txBox="1">
              <a:spLocks noChangeArrowheads="1"/>
            </p:cNvSpPr>
            <p:nvPr/>
          </p:nvSpPr>
          <p:spPr bwMode="auto">
            <a:xfrm>
              <a:off x="4032" y="3425"/>
              <a:ext cx="79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Arial Narrow" pitchFamily="34" charset="0"/>
                </a:rPr>
                <a:t>weapon</a:t>
              </a:r>
            </a:p>
          </p:txBody>
        </p:sp>
        <p:sp>
          <p:nvSpPr>
            <p:cNvPr id="29733" name="Line 70"/>
            <p:cNvSpPr>
              <a:spLocks noChangeShapeType="1"/>
            </p:cNvSpPr>
            <p:nvPr/>
          </p:nvSpPr>
          <p:spPr bwMode="auto">
            <a:xfrm>
              <a:off x="3504" y="4001"/>
              <a:ext cx="691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4" name="Oval 71"/>
            <p:cNvSpPr>
              <a:spLocks noChangeArrowheads="1"/>
            </p:cNvSpPr>
            <p:nvPr/>
          </p:nvSpPr>
          <p:spPr bwMode="auto">
            <a:xfrm>
              <a:off x="3969" y="3421"/>
              <a:ext cx="100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5" name="AutoShape 72"/>
            <p:cNvSpPr>
              <a:spLocks noChangeArrowheads="1"/>
            </p:cNvSpPr>
            <p:nvPr/>
          </p:nvSpPr>
          <p:spPr bwMode="auto">
            <a:xfrm>
              <a:off x="2064" y="3617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6025" name="Oval 73"/>
          <p:cNvSpPr>
            <a:spLocks noChangeArrowheads="1"/>
          </p:cNvSpPr>
          <p:nvPr/>
        </p:nvSpPr>
        <p:spPr bwMode="auto">
          <a:xfrm>
            <a:off x="1143000" y="3607296"/>
            <a:ext cx="72390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  <p:bldP spid="1260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D53AF12-9901-4438-99ED-AA51C56978B0}" type="slidenum">
              <a:rPr kumimoji="0" lang="en-US" altLang="zh-CN" sz="1400"/>
              <a:pPr eaLnBrk="1" hangingPunct="1"/>
              <a:t>28</a:t>
            </a:fld>
            <a:endParaRPr kumimoji="0" lang="en-US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Subclasses in E/R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755650" y="692150"/>
            <a:ext cx="8208963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SzPct val="150000"/>
              <a:buFontTx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</a:rPr>
              <a:t>There is a subtle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difference</a:t>
            </a:r>
            <a:r>
              <a:rPr lang="en-US" altLang="zh-CN" b="1">
                <a:latin typeface="Arial Narrow" pitchFamily="34" charset="0"/>
              </a:rPr>
              <a:t> between the concept of inheritance in ODL and inheritance in the E/R model.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In ODL, an object must be a member of exactly one class.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In the E/R model, an entity can belong to several entity sets that are part of a single isa-hierarchy.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E.g., we don’t need an entity set to record a kind of movies which are both cartoons and murder mysteries and don’t have their own properties.</a:t>
            </a:r>
          </a:p>
        </p:txBody>
      </p:sp>
      <p:grpSp>
        <p:nvGrpSpPr>
          <p:cNvPr id="128043" name="Group 43"/>
          <p:cNvGrpSpPr>
            <a:grpSpLocks/>
          </p:cNvGrpSpPr>
          <p:nvPr/>
        </p:nvGrpSpPr>
        <p:grpSpPr bwMode="auto">
          <a:xfrm>
            <a:off x="685800" y="4076700"/>
            <a:ext cx="6934200" cy="2159000"/>
            <a:chOff x="432" y="2736"/>
            <a:chExt cx="4368" cy="1360"/>
          </a:xfrm>
        </p:grpSpPr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2256" y="2784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2329" y="2781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cxnSp>
          <p:nvCxnSpPr>
            <p:cNvPr id="30729" name="AutoShape 23"/>
            <p:cNvCxnSpPr>
              <a:cxnSpLocks noChangeShapeType="1"/>
              <a:stCxn id="30727" idx="2"/>
              <a:endCxn id="30731" idx="0"/>
            </p:cNvCxnSpPr>
            <p:nvPr/>
          </p:nvCxnSpPr>
          <p:spPr bwMode="auto">
            <a:xfrm>
              <a:off x="2688" y="3177"/>
              <a:ext cx="720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0" name="AutoShape 24"/>
            <p:cNvCxnSpPr>
              <a:cxnSpLocks noChangeShapeType="1"/>
              <a:stCxn id="30727" idx="2"/>
              <a:endCxn id="30746" idx="0"/>
            </p:cNvCxnSpPr>
            <p:nvPr/>
          </p:nvCxnSpPr>
          <p:spPr bwMode="auto">
            <a:xfrm flipH="1">
              <a:off x="2112" y="3177"/>
              <a:ext cx="576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1" name="AutoShape 25"/>
            <p:cNvSpPr>
              <a:spLocks noChangeArrowheads="1"/>
            </p:cNvSpPr>
            <p:nvPr/>
          </p:nvSpPr>
          <p:spPr bwMode="auto">
            <a:xfrm>
              <a:off x="3264" y="3264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2" name="Text Box 26"/>
            <p:cNvSpPr txBox="1">
              <a:spLocks noChangeArrowheads="1"/>
            </p:cNvSpPr>
            <p:nvPr/>
          </p:nvSpPr>
          <p:spPr bwMode="auto">
            <a:xfrm>
              <a:off x="3264" y="3360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0733" name="Text Box 27"/>
            <p:cNvSpPr txBox="1">
              <a:spLocks noChangeArrowheads="1"/>
            </p:cNvSpPr>
            <p:nvPr/>
          </p:nvSpPr>
          <p:spPr bwMode="auto">
            <a:xfrm>
              <a:off x="1968" y="3408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0734" name="Rectangle 28"/>
            <p:cNvSpPr>
              <a:spLocks noChangeArrowheads="1"/>
            </p:cNvSpPr>
            <p:nvPr/>
          </p:nvSpPr>
          <p:spPr bwMode="auto">
            <a:xfrm>
              <a:off x="1248" y="3860"/>
              <a:ext cx="83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Cartoons</a:t>
              </a:r>
            </a:p>
          </p:txBody>
        </p:sp>
        <p:sp>
          <p:nvSpPr>
            <p:cNvPr id="3073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6" name="Line 30"/>
            <p:cNvSpPr>
              <a:spLocks noChangeShapeType="1"/>
            </p:cNvSpPr>
            <p:nvPr/>
          </p:nvSpPr>
          <p:spPr bwMode="auto">
            <a:xfrm flipH="1" flipV="1">
              <a:off x="1200" y="3696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7" name="AutoShape 31"/>
            <p:cNvSpPr>
              <a:spLocks noChangeArrowheads="1"/>
            </p:cNvSpPr>
            <p:nvPr/>
          </p:nvSpPr>
          <p:spPr bwMode="auto">
            <a:xfrm>
              <a:off x="672" y="3312"/>
              <a:ext cx="1056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8" name="Text Box 32"/>
            <p:cNvSpPr txBox="1">
              <a:spLocks noChangeArrowheads="1"/>
            </p:cNvSpPr>
            <p:nvPr/>
          </p:nvSpPr>
          <p:spPr bwMode="auto">
            <a:xfrm>
              <a:off x="864" y="3360"/>
              <a:ext cx="6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Voices</a:t>
              </a:r>
            </a:p>
          </p:txBody>
        </p:sp>
        <p:sp>
          <p:nvSpPr>
            <p:cNvPr id="30739" name="Line 33"/>
            <p:cNvSpPr>
              <a:spLocks noChangeShapeType="1"/>
            </p:cNvSpPr>
            <p:nvPr/>
          </p:nvSpPr>
          <p:spPr bwMode="auto">
            <a:xfrm flipH="1" flipV="1">
              <a:off x="86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0" name="Text Box 34"/>
            <p:cNvSpPr txBox="1">
              <a:spLocks noChangeArrowheads="1"/>
            </p:cNvSpPr>
            <p:nvPr/>
          </p:nvSpPr>
          <p:spPr bwMode="auto">
            <a:xfrm>
              <a:off x="432" y="2832"/>
              <a:ext cx="9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to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30741" name="Rectangle 35"/>
            <p:cNvSpPr>
              <a:spLocks noChangeArrowheads="1"/>
            </p:cNvSpPr>
            <p:nvPr/>
          </p:nvSpPr>
          <p:spPr bwMode="auto">
            <a:xfrm>
              <a:off x="3504" y="3824"/>
              <a:ext cx="91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Murder</a:t>
              </a:r>
            </a:p>
          </p:txBody>
        </p:sp>
        <p:sp>
          <p:nvSpPr>
            <p:cNvPr id="30742" name="Line 36"/>
            <p:cNvSpPr>
              <a:spLocks noChangeShapeType="1"/>
            </p:cNvSpPr>
            <p:nvPr/>
          </p:nvSpPr>
          <p:spPr bwMode="auto">
            <a:xfrm flipV="1">
              <a:off x="3984" y="3408"/>
              <a:ext cx="35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Text Box 37"/>
            <p:cNvSpPr txBox="1">
              <a:spLocks noChangeArrowheads="1"/>
            </p:cNvSpPr>
            <p:nvPr/>
          </p:nvSpPr>
          <p:spPr bwMode="auto">
            <a:xfrm>
              <a:off x="3936" y="3072"/>
              <a:ext cx="79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weapon</a:t>
              </a:r>
            </a:p>
          </p:txBody>
        </p:sp>
        <p:sp>
          <p:nvSpPr>
            <p:cNvPr id="30744" name="Line 38"/>
            <p:cNvSpPr>
              <a:spLocks noChangeShapeType="1"/>
            </p:cNvSpPr>
            <p:nvPr/>
          </p:nvSpPr>
          <p:spPr bwMode="auto">
            <a:xfrm>
              <a:off x="3408" y="364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5" name="Oval 39"/>
            <p:cNvSpPr>
              <a:spLocks noChangeArrowheads="1"/>
            </p:cNvSpPr>
            <p:nvPr/>
          </p:nvSpPr>
          <p:spPr bwMode="auto">
            <a:xfrm>
              <a:off x="3792" y="3024"/>
              <a:ext cx="100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6" name="AutoShape 40"/>
            <p:cNvSpPr>
              <a:spLocks noChangeArrowheads="1"/>
            </p:cNvSpPr>
            <p:nvPr/>
          </p:nvSpPr>
          <p:spPr bwMode="auto">
            <a:xfrm>
              <a:off x="1968" y="3264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7" name="Line 41"/>
            <p:cNvSpPr>
              <a:spLocks noChangeShapeType="1"/>
            </p:cNvSpPr>
            <p:nvPr/>
          </p:nvSpPr>
          <p:spPr bwMode="auto">
            <a:xfrm flipV="1">
              <a:off x="3120" y="288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Oval 42"/>
            <p:cNvSpPr>
              <a:spLocks noChangeArrowheads="1"/>
            </p:cNvSpPr>
            <p:nvPr/>
          </p:nvSpPr>
          <p:spPr bwMode="auto">
            <a:xfrm>
              <a:off x="3456" y="2736"/>
              <a:ext cx="72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……</a:t>
              </a:r>
              <a:endParaRPr lang="en-US" altLang="zh-CN" b="1"/>
            </a:p>
          </p:txBody>
        </p:sp>
      </p:grpSp>
      <p:pic>
        <p:nvPicPr>
          <p:cNvPr id="128044" name="Picture 4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80C37DF-E82C-4317-AB01-0C128FD8403F}" type="slidenum">
              <a:rPr kumimoji="0" lang="en-US" altLang="zh-CN" sz="1400"/>
              <a:pPr eaLnBrk="1" hangingPunct="1"/>
              <a:t>29</a:t>
            </a:fld>
            <a:endParaRPr kumimoji="0" lang="en-US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Subclasses-example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83820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Arial Narrow" pitchFamily="34" charset="0"/>
              </a:rPr>
              <a:t>Describe the database of warships using E/R and record the following information.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Arial Narrow" pitchFamily="34" charset="0"/>
              </a:rPr>
              <a:t>1. Information of each warship, including: its name, its displacement (in tons) and its types.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latin typeface="Arial Narrow" pitchFamily="34" charset="0"/>
              </a:rPr>
              <a:t>2. Recode the following special kinds of ships that have some other information: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Gunships: are ships that carry large guns. For these ships, we wish to record the number and bore of the main guns.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Carriers: hold aircraft. The length of the flight deck and the set of air groups assigned to them are needed to be recorded.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Submarines, which can travel under water. The maximum safe depth is needed to be recorded. 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Battlecarriers: are both gunships and carriers.</a:t>
            </a:r>
          </a:p>
        </p:txBody>
      </p:sp>
      <p:sp>
        <p:nvSpPr>
          <p:cNvPr id="202802" name="Line 50"/>
          <p:cNvSpPr>
            <a:spLocks noChangeShapeType="1"/>
          </p:cNvSpPr>
          <p:nvPr/>
        </p:nvSpPr>
        <p:spPr bwMode="auto">
          <a:xfrm>
            <a:off x="1403350" y="4922653"/>
            <a:ext cx="11525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805" name="Line 53"/>
          <p:cNvSpPr>
            <a:spLocks noChangeShapeType="1"/>
          </p:cNvSpPr>
          <p:nvPr/>
        </p:nvSpPr>
        <p:spPr bwMode="auto">
          <a:xfrm>
            <a:off x="1259632" y="6192199"/>
            <a:ext cx="164391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2806" name="Picture 54" descr="qes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165850"/>
            <a:ext cx="250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807" name="Picture 5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02" grpId="0" animBg="1"/>
      <p:bldP spid="2028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B009B50-B0E2-415D-BD45-AFB621E43773}" type="slidenum">
              <a:rPr kumimoji="0" lang="en-US" altLang="zh-CN" sz="1400"/>
              <a:pPr eaLnBrk="1" hangingPunct="1"/>
              <a:t>3</a:t>
            </a:fld>
            <a:endParaRPr kumimoji="0" lang="en-US" altLang="zh-CN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E/R-example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3058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Design the data model for a bank to record the following information: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Customers: </a:t>
            </a:r>
            <a:r>
              <a:rPr lang="en-US" altLang="en-US" b="1">
                <a:latin typeface="Arial Narrow" pitchFamily="34" charset="0"/>
              </a:rPr>
              <a:t>identity card </a:t>
            </a:r>
            <a:r>
              <a:rPr lang="en-US" altLang="zh-CN" b="1">
                <a:latin typeface="Arial Narrow" pitchFamily="34" charset="0"/>
              </a:rPr>
              <a:t>number, name, address and phone.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Accounts: number, type (i.e., saving, check and so on) and balance.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and to record the accounts a customer has.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Using E/R diagram to describe the design.</a:t>
            </a:r>
          </a:p>
        </p:txBody>
      </p:sp>
      <p:pic>
        <p:nvPicPr>
          <p:cNvPr id="20787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1524000" y="4127500"/>
          <a:ext cx="253047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图片" r:id="rId4" imgW="1266444" imgH="1200912" progId="Word.Picture.8">
                  <p:embed/>
                </p:oleObj>
              </mc:Choice>
              <mc:Fallback>
                <p:oleObj name="图片" r:id="rId4" imgW="1266444" imgH="120091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27500"/>
                        <a:ext cx="2530475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4953000" y="4092575"/>
          <a:ext cx="253047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Picture2" r:id="rId6" imgW="1266444" imgH="1200912" progId="Word.Picture.8">
                  <p:embed/>
                </p:oleObj>
              </mc:Choice>
              <mc:Fallback>
                <p:oleObj name="Picture2" r:id="rId6" imgW="1266444" imgH="1200912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092575"/>
                        <a:ext cx="2530475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3124200" y="4813300"/>
          <a:ext cx="27971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Picture2" r:id="rId8" imgW="1400556" imgH="466344" progId="Word.Picture.8">
                  <p:embed/>
                </p:oleObj>
              </mc:Choice>
              <mc:Fallback>
                <p:oleObj name="Picture2" r:id="rId8" imgW="1400556" imgH="46634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13300"/>
                        <a:ext cx="27971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9B2A20B-0CB0-4887-BA20-841452023BA1}" type="slidenum">
              <a:rPr kumimoji="0" lang="en-US" altLang="zh-CN" sz="1400"/>
              <a:pPr eaLnBrk="1" hangingPunct="1"/>
              <a:t>30</a:t>
            </a:fld>
            <a:endParaRPr kumimoji="0" lang="en-US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Subclasses-example</a:t>
            </a:r>
          </a:p>
        </p:txBody>
      </p:sp>
      <p:grpSp>
        <p:nvGrpSpPr>
          <p:cNvPr id="229380" name="Group 4"/>
          <p:cNvGrpSpPr>
            <a:grpSpLocks/>
          </p:cNvGrpSpPr>
          <p:nvPr/>
        </p:nvGrpSpPr>
        <p:grpSpPr bwMode="auto">
          <a:xfrm>
            <a:off x="2416175" y="1724025"/>
            <a:ext cx="4419600" cy="1371600"/>
            <a:chOff x="1296" y="1920"/>
            <a:chExt cx="2784" cy="864"/>
          </a:xfrm>
        </p:grpSpPr>
        <p:sp>
          <p:nvSpPr>
            <p:cNvPr id="32804" name="Rectangle 5"/>
            <p:cNvSpPr>
              <a:spLocks noChangeArrowheads="1"/>
            </p:cNvSpPr>
            <p:nvPr/>
          </p:nvSpPr>
          <p:spPr bwMode="auto">
            <a:xfrm>
              <a:off x="2208" y="2496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ship</a:t>
              </a:r>
            </a:p>
          </p:txBody>
        </p:sp>
        <p:sp>
          <p:nvSpPr>
            <p:cNvPr id="32805" name="Line 6"/>
            <p:cNvSpPr>
              <a:spLocks noChangeShapeType="1"/>
            </p:cNvSpPr>
            <p:nvPr/>
          </p:nvSpPr>
          <p:spPr bwMode="auto">
            <a:xfrm>
              <a:off x="2592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6" name="Oval 7"/>
            <p:cNvSpPr>
              <a:spLocks noChangeArrowheads="1"/>
            </p:cNvSpPr>
            <p:nvPr/>
          </p:nvSpPr>
          <p:spPr bwMode="auto">
            <a:xfrm>
              <a:off x="1296" y="2016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2807" name="Oval 8"/>
            <p:cNvSpPr>
              <a:spLocks noChangeArrowheads="1"/>
            </p:cNvSpPr>
            <p:nvPr/>
          </p:nvSpPr>
          <p:spPr bwMode="auto">
            <a:xfrm>
              <a:off x="2160" y="1920"/>
              <a:ext cx="1248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displacement</a:t>
              </a:r>
            </a:p>
          </p:txBody>
        </p:sp>
        <p:sp>
          <p:nvSpPr>
            <p:cNvPr id="32808" name="Oval 9"/>
            <p:cNvSpPr>
              <a:spLocks noChangeArrowheads="1"/>
            </p:cNvSpPr>
            <p:nvPr/>
          </p:nvSpPr>
          <p:spPr bwMode="auto">
            <a:xfrm>
              <a:off x="3456" y="2016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type</a:t>
              </a:r>
            </a:p>
          </p:txBody>
        </p:sp>
        <p:sp>
          <p:nvSpPr>
            <p:cNvPr id="32809" name="Line 10"/>
            <p:cNvSpPr>
              <a:spLocks noChangeShapeType="1"/>
            </p:cNvSpPr>
            <p:nvPr/>
          </p:nvSpPr>
          <p:spPr bwMode="auto">
            <a:xfrm>
              <a:off x="1968" y="23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0" name="Line 11"/>
            <p:cNvSpPr>
              <a:spLocks noChangeShapeType="1"/>
            </p:cNvSpPr>
            <p:nvPr/>
          </p:nvSpPr>
          <p:spPr bwMode="auto">
            <a:xfrm flipH="1">
              <a:off x="2880" y="225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9388" name="Group 12"/>
          <p:cNvGrpSpPr>
            <a:grpSpLocks/>
          </p:cNvGrpSpPr>
          <p:nvPr/>
        </p:nvGrpSpPr>
        <p:grpSpPr bwMode="auto">
          <a:xfrm>
            <a:off x="5148263" y="2636838"/>
            <a:ext cx="3733800" cy="1295400"/>
            <a:chOff x="3024" y="2400"/>
            <a:chExt cx="2352" cy="816"/>
          </a:xfrm>
        </p:grpSpPr>
        <p:sp>
          <p:nvSpPr>
            <p:cNvPr id="32798" name="AutoShape 13"/>
            <p:cNvSpPr>
              <a:spLocks noChangeArrowheads="1"/>
            </p:cNvSpPr>
            <p:nvPr/>
          </p:nvSpPr>
          <p:spPr bwMode="auto">
            <a:xfrm>
              <a:off x="3840" y="2448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2799" name="Line 14"/>
            <p:cNvSpPr>
              <a:spLocks noChangeShapeType="1"/>
            </p:cNvSpPr>
            <p:nvPr/>
          </p:nvSpPr>
          <p:spPr bwMode="auto">
            <a:xfrm flipV="1">
              <a:off x="3024" y="244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Rectangle 15"/>
            <p:cNvSpPr>
              <a:spLocks noChangeArrowheads="1"/>
            </p:cNvSpPr>
            <p:nvPr/>
          </p:nvSpPr>
          <p:spPr bwMode="auto">
            <a:xfrm>
              <a:off x="3744" y="2928"/>
              <a:ext cx="100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submarines</a:t>
              </a:r>
            </a:p>
          </p:txBody>
        </p:sp>
        <p:sp>
          <p:nvSpPr>
            <p:cNvPr id="32801" name="Oval 16"/>
            <p:cNvSpPr>
              <a:spLocks noChangeArrowheads="1"/>
            </p:cNvSpPr>
            <p:nvPr/>
          </p:nvSpPr>
          <p:spPr bwMode="auto">
            <a:xfrm>
              <a:off x="4464" y="2400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maxDepth</a:t>
              </a:r>
            </a:p>
          </p:txBody>
        </p:sp>
        <p:sp>
          <p:nvSpPr>
            <p:cNvPr id="32802" name="Line 17"/>
            <p:cNvSpPr>
              <a:spLocks noChangeShapeType="1"/>
            </p:cNvSpPr>
            <p:nvPr/>
          </p:nvSpPr>
          <p:spPr bwMode="auto">
            <a:xfrm flipH="1">
              <a:off x="4608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3" name="Line 18"/>
            <p:cNvSpPr>
              <a:spLocks noChangeShapeType="1"/>
            </p:cNvSpPr>
            <p:nvPr/>
          </p:nvSpPr>
          <p:spPr bwMode="auto">
            <a:xfrm>
              <a:off x="3984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9395" name="Group 19"/>
          <p:cNvGrpSpPr>
            <a:grpSpLocks/>
          </p:cNvGrpSpPr>
          <p:nvPr/>
        </p:nvGrpSpPr>
        <p:grpSpPr bwMode="auto">
          <a:xfrm>
            <a:off x="587375" y="2790825"/>
            <a:ext cx="3276600" cy="1905000"/>
            <a:chOff x="144" y="2592"/>
            <a:chExt cx="2064" cy="1200"/>
          </a:xfrm>
        </p:grpSpPr>
        <p:sp>
          <p:nvSpPr>
            <p:cNvPr id="32790" name="AutoShape 20"/>
            <p:cNvSpPr>
              <a:spLocks noChangeArrowheads="1"/>
            </p:cNvSpPr>
            <p:nvPr/>
          </p:nvSpPr>
          <p:spPr bwMode="auto">
            <a:xfrm>
              <a:off x="1248" y="2832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2791" name="Line 21"/>
            <p:cNvSpPr>
              <a:spLocks noChangeShapeType="1"/>
            </p:cNvSpPr>
            <p:nvPr/>
          </p:nvSpPr>
          <p:spPr bwMode="auto">
            <a:xfrm flipH="1">
              <a:off x="1344" y="2592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Rectangle 22"/>
            <p:cNvSpPr>
              <a:spLocks noChangeArrowheads="1"/>
            </p:cNvSpPr>
            <p:nvPr/>
          </p:nvSpPr>
          <p:spPr bwMode="auto">
            <a:xfrm>
              <a:off x="816" y="3312"/>
              <a:ext cx="100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Gunships</a:t>
              </a:r>
            </a:p>
          </p:txBody>
        </p:sp>
        <p:sp>
          <p:nvSpPr>
            <p:cNvPr id="32793" name="Oval 23"/>
            <p:cNvSpPr>
              <a:spLocks noChangeArrowheads="1"/>
            </p:cNvSpPr>
            <p:nvPr/>
          </p:nvSpPr>
          <p:spPr bwMode="auto">
            <a:xfrm>
              <a:off x="288" y="2880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guns</a:t>
              </a:r>
            </a:p>
          </p:txBody>
        </p:sp>
        <p:sp>
          <p:nvSpPr>
            <p:cNvPr id="32794" name="Line 24"/>
            <p:cNvSpPr>
              <a:spLocks noChangeShapeType="1"/>
            </p:cNvSpPr>
            <p:nvPr/>
          </p:nvSpPr>
          <p:spPr bwMode="auto">
            <a:xfrm>
              <a:off x="576" y="3168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25"/>
            <p:cNvSpPr>
              <a:spLocks noChangeShapeType="1"/>
            </p:cNvSpPr>
            <p:nvPr/>
          </p:nvSpPr>
          <p:spPr bwMode="auto">
            <a:xfrm flipH="1">
              <a:off x="1344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Oval 26"/>
            <p:cNvSpPr>
              <a:spLocks noChangeArrowheads="1"/>
            </p:cNvSpPr>
            <p:nvPr/>
          </p:nvSpPr>
          <p:spPr bwMode="auto">
            <a:xfrm>
              <a:off x="144" y="3504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bore</a:t>
              </a:r>
            </a:p>
          </p:txBody>
        </p:sp>
        <p:sp>
          <p:nvSpPr>
            <p:cNvPr id="32797" name="Line 27"/>
            <p:cNvSpPr>
              <a:spLocks noChangeShapeType="1"/>
            </p:cNvSpPr>
            <p:nvPr/>
          </p:nvSpPr>
          <p:spPr bwMode="auto">
            <a:xfrm flipH="1">
              <a:off x="576" y="345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406775" y="3095625"/>
            <a:ext cx="1981200" cy="1981200"/>
            <a:chOff x="1920" y="2784"/>
            <a:chExt cx="1248" cy="1248"/>
          </a:xfrm>
        </p:grpSpPr>
        <p:sp>
          <p:nvSpPr>
            <p:cNvPr id="32784" name="AutoShape 29"/>
            <p:cNvSpPr>
              <a:spLocks noChangeArrowheads="1"/>
            </p:cNvSpPr>
            <p:nvPr/>
          </p:nvSpPr>
          <p:spPr bwMode="auto">
            <a:xfrm>
              <a:off x="2470" y="2928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32785" name="Line 30"/>
            <p:cNvSpPr>
              <a:spLocks noChangeShapeType="1"/>
            </p:cNvSpPr>
            <p:nvPr/>
          </p:nvSpPr>
          <p:spPr bwMode="auto">
            <a:xfrm flipH="1">
              <a:off x="2592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31"/>
            <p:cNvSpPr>
              <a:spLocks noChangeShapeType="1"/>
            </p:cNvSpPr>
            <p:nvPr/>
          </p:nvSpPr>
          <p:spPr bwMode="auto">
            <a:xfrm>
              <a:off x="2592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Rectangle 32"/>
            <p:cNvSpPr>
              <a:spLocks noChangeArrowheads="1"/>
            </p:cNvSpPr>
            <p:nvPr/>
          </p:nvSpPr>
          <p:spPr bwMode="auto">
            <a:xfrm>
              <a:off x="2160" y="3360"/>
              <a:ext cx="100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Carriers</a:t>
              </a:r>
            </a:p>
          </p:txBody>
        </p:sp>
        <p:sp>
          <p:nvSpPr>
            <p:cNvPr id="32788" name="Oval 33"/>
            <p:cNvSpPr>
              <a:spLocks noChangeArrowheads="1"/>
            </p:cNvSpPr>
            <p:nvPr/>
          </p:nvSpPr>
          <p:spPr bwMode="auto">
            <a:xfrm>
              <a:off x="1920" y="3840"/>
              <a:ext cx="960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LgthDeck</a:t>
              </a:r>
            </a:p>
          </p:txBody>
        </p:sp>
        <p:sp>
          <p:nvSpPr>
            <p:cNvPr id="32789" name="Line 34"/>
            <p:cNvSpPr>
              <a:spLocks noChangeShapeType="1"/>
            </p:cNvSpPr>
            <p:nvPr/>
          </p:nvSpPr>
          <p:spPr bwMode="auto">
            <a:xfrm flipH="1">
              <a:off x="2496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9411" name="Group 35"/>
          <p:cNvGrpSpPr>
            <a:grpSpLocks/>
          </p:cNvGrpSpPr>
          <p:nvPr/>
        </p:nvGrpSpPr>
        <p:grpSpPr bwMode="auto">
          <a:xfrm>
            <a:off x="5435600" y="4076700"/>
            <a:ext cx="3352800" cy="1066800"/>
            <a:chOff x="3168" y="3312"/>
            <a:chExt cx="2112" cy="672"/>
          </a:xfrm>
        </p:grpSpPr>
        <p:sp>
          <p:nvSpPr>
            <p:cNvPr id="32778" name="Line 36"/>
            <p:cNvSpPr>
              <a:spLocks noChangeShapeType="1"/>
            </p:cNvSpPr>
            <p:nvPr/>
          </p:nvSpPr>
          <p:spPr bwMode="auto">
            <a:xfrm>
              <a:off x="3168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AutoShape 37"/>
            <p:cNvSpPr>
              <a:spLocks noChangeArrowheads="1"/>
            </p:cNvSpPr>
            <p:nvPr/>
          </p:nvSpPr>
          <p:spPr bwMode="auto">
            <a:xfrm>
              <a:off x="3504" y="3312"/>
              <a:ext cx="864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owns</a:t>
              </a:r>
            </a:p>
          </p:txBody>
        </p:sp>
        <p:sp>
          <p:nvSpPr>
            <p:cNvPr id="32780" name="Rectangle 38"/>
            <p:cNvSpPr>
              <a:spLocks noChangeArrowheads="1"/>
            </p:cNvSpPr>
            <p:nvPr/>
          </p:nvSpPr>
          <p:spPr bwMode="auto">
            <a:xfrm>
              <a:off x="4560" y="336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teams</a:t>
              </a:r>
            </a:p>
          </p:txBody>
        </p:sp>
        <p:sp>
          <p:nvSpPr>
            <p:cNvPr id="32781" name="Line 39"/>
            <p:cNvSpPr>
              <a:spLocks noChangeShapeType="1"/>
            </p:cNvSpPr>
            <p:nvPr/>
          </p:nvSpPr>
          <p:spPr bwMode="auto">
            <a:xfrm>
              <a:off x="4320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40"/>
            <p:cNvSpPr>
              <a:spLocks noChangeShapeType="1"/>
            </p:cNvSpPr>
            <p:nvPr/>
          </p:nvSpPr>
          <p:spPr bwMode="auto">
            <a:xfrm>
              <a:off x="4800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3" name="Oval 41"/>
            <p:cNvSpPr>
              <a:spLocks noChangeArrowheads="1"/>
            </p:cNvSpPr>
            <p:nvPr/>
          </p:nvSpPr>
          <p:spPr bwMode="auto">
            <a:xfrm>
              <a:off x="4320" y="3792"/>
              <a:ext cx="960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</p:grpSp>
      <p:pic>
        <p:nvPicPr>
          <p:cNvPr id="229421" name="Picture 4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F098F7E-6888-4050-A43E-C477E6006D3E}" type="slidenum">
              <a:rPr kumimoji="0" lang="en-US" altLang="zh-CN" sz="1400"/>
              <a:pPr eaLnBrk="1" hangingPunct="1"/>
              <a:t>31</a:t>
            </a:fld>
            <a:endParaRPr kumimoji="0" lang="en-US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353425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Definition: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 </a:t>
            </a:r>
            <a:r>
              <a:rPr lang="en-US" altLang="zh-CN" b="1">
                <a:latin typeface="Arial Narrow" pitchFamily="34" charset="0"/>
              </a:rPr>
              <a:t>if an entity set’s key is composed of attributes some or all of which belong to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another</a:t>
            </a:r>
            <a:r>
              <a:rPr lang="en-US" altLang="zh-CN" b="1">
                <a:latin typeface="Arial Narrow" pitchFamily="34" charset="0"/>
              </a:rPr>
              <a:t> entity set, such an entity set is called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weak entity set</a:t>
            </a:r>
            <a:r>
              <a:rPr lang="en-US" altLang="zh-CN" b="1">
                <a:latin typeface="Arial Narrow" pitchFamily="34" charset="0"/>
              </a:rPr>
              <a:t>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 b="1">
                <a:latin typeface="Arial Narrow" pitchFamily="34" charset="0"/>
              </a:rPr>
              <a:t>Weak Entity Set Notation: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an entity set is weak, it will be shown as a rectangle with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double</a:t>
            </a:r>
            <a:r>
              <a:rPr lang="en-US" altLang="zh-CN" b="1">
                <a:latin typeface="Arial Narrow" pitchFamily="34" charset="0"/>
              </a:rPr>
              <a:t> border.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an entity set is weak, then the many-one relationships that connect it to the other entity set or sets that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supply its key attributes</a:t>
            </a:r>
            <a:r>
              <a:rPr lang="en-US" altLang="zh-CN" b="1">
                <a:latin typeface="Arial Narrow" pitchFamily="34" charset="0"/>
              </a:rPr>
              <a:t> will shown as diamonds with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double</a:t>
            </a:r>
            <a:r>
              <a:rPr lang="en-US" altLang="zh-CN" b="1">
                <a:latin typeface="Arial Narrow" pitchFamily="34" charset="0"/>
              </a:rPr>
              <a:t> border. 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Underline</a:t>
            </a:r>
            <a:r>
              <a:rPr lang="en-US" altLang="zh-CN" b="1">
                <a:latin typeface="Arial Narrow" pitchFamily="34" charset="0"/>
              </a:rPr>
              <a:t> those attributes of the key.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</a:rPr>
              <a:t>What is the difference between weak entity sets and subclasses?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Weak entity sets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don’t</a:t>
            </a:r>
            <a:r>
              <a:rPr lang="en-US" altLang="zh-CN" b="1">
                <a:latin typeface="Arial Narrow" pitchFamily="34" charset="0"/>
              </a:rPr>
              <a:t> have the attributes of those entity sets that supply its key attributes, but subclasses have all the superclasses’s attributes.</a:t>
            </a:r>
          </a:p>
        </p:txBody>
      </p:sp>
      <p:pic>
        <p:nvPicPr>
          <p:cNvPr id="141317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C7E0B90-D844-4C41-9C67-ED79EC6EDD3F}" type="slidenum">
              <a:rPr kumimoji="0" lang="en-US" altLang="zh-CN" sz="1400"/>
              <a:pPr eaLnBrk="1" hangingPunct="1"/>
              <a:t>32</a:t>
            </a:fld>
            <a:endParaRPr kumimoji="0" lang="en-US" altLang="zh-CN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87375" y="765175"/>
            <a:ext cx="8305800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Requirement for weak entity sets: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If E is a weak entity set, then each of the entity sets F that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supplies</a:t>
            </a:r>
            <a:r>
              <a:rPr lang="en-US" altLang="zh-CN" b="1">
                <a:latin typeface="Arial Narrow" pitchFamily="34" charset="0"/>
              </a:rPr>
              <a:t> one or more of E’s key attributes  must be related to E by a relationship R. Moreover, the following conditions must be obeyed.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R must be a binary, many-one relationship from E to F.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The attributes that F supplies for the key of E must be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 b="1">
                <a:latin typeface="Arial Narrow" pitchFamily="34" charset="0"/>
              </a:rPr>
              <a:t> attributes of F.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F is itself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weak</a:t>
            </a:r>
            <a:r>
              <a:rPr lang="en-US" altLang="zh-CN" b="1">
                <a:latin typeface="Arial Narrow" pitchFamily="34" charset="0"/>
              </a:rPr>
              <a:t>, then the key attributes of F supplied to E may be attributes of some entity set to which F is conneted by a many-one relationship.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there are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several</a:t>
            </a:r>
            <a:r>
              <a:rPr lang="en-US" altLang="zh-CN" b="1">
                <a:latin typeface="Arial Narrow" pitchFamily="34" charset="0"/>
              </a:rPr>
              <a:t> many-one relationships from E to F, then each relationship may be used to supply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copy</a:t>
            </a:r>
            <a:r>
              <a:rPr lang="en-US" altLang="zh-CN" b="1">
                <a:latin typeface="Arial Narrow" pitchFamily="34" charset="0"/>
              </a:rPr>
              <a:t> of the key attributes of F to help form the key of E.</a:t>
            </a:r>
          </a:p>
        </p:txBody>
      </p:sp>
      <p:pic>
        <p:nvPicPr>
          <p:cNvPr id="14336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A1CB11E-BA24-47D6-B5F2-F824909EBABD}" type="slidenum">
              <a:rPr kumimoji="0" lang="en-US" altLang="zh-CN" sz="1400"/>
              <a:pPr eaLnBrk="1" hangingPunct="1"/>
              <a:t>33</a:t>
            </a:fld>
            <a:endParaRPr kumimoji="0" lang="en-US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200"/>
            <a:ext cx="8562975" cy="6858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latin typeface="Arial Narrow" pitchFamily="34" charset="0"/>
              </a:rPr>
              <a:t>Causes of Weak Entity Sets-example</a:t>
            </a:r>
          </a:p>
        </p:txBody>
      </p:sp>
      <p:grpSp>
        <p:nvGrpSpPr>
          <p:cNvPr id="198695" name="Group 39"/>
          <p:cNvGrpSpPr>
            <a:grpSpLocks/>
          </p:cNvGrpSpPr>
          <p:nvPr/>
        </p:nvGrpSpPr>
        <p:grpSpPr bwMode="auto">
          <a:xfrm>
            <a:off x="463550" y="5157788"/>
            <a:ext cx="8389938" cy="1100137"/>
            <a:chOff x="247" y="2903"/>
            <a:chExt cx="5285" cy="693"/>
          </a:xfrm>
        </p:grpSpPr>
        <p:sp>
          <p:nvSpPr>
            <p:cNvPr id="35863" name="Rectangle 5"/>
            <p:cNvSpPr>
              <a:spLocks noChangeArrowheads="1"/>
            </p:cNvSpPr>
            <p:nvPr/>
          </p:nvSpPr>
          <p:spPr bwMode="auto">
            <a:xfrm>
              <a:off x="1296" y="3047"/>
              <a:ext cx="768" cy="3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4" name="Rectangle 6"/>
            <p:cNvSpPr>
              <a:spLocks noChangeArrowheads="1"/>
            </p:cNvSpPr>
            <p:nvPr/>
          </p:nvSpPr>
          <p:spPr bwMode="auto">
            <a:xfrm>
              <a:off x="1344" y="3072"/>
              <a:ext cx="67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Crews</a:t>
              </a:r>
            </a:p>
          </p:txBody>
        </p:sp>
        <p:sp>
          <p:nvSpPr>
            <p:cNvPr id="35865" name="AutoShape 7"/>
            <p:cNvSpPr>
              <a:spLocks noChangeArrowheads="1"/>
            </p:cNvSpPr>
            <p:nvPr/>
          </p:nvSpPr>
          <p:spPr bwMode="auto">
            <a:xfrm>
              <a:off x="2382" y="2953"/>
              <a:ext cx="1170" cy="5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6" name="AutoShape 8"/>
            <p:cNvSpPr>
              <a:spLocks noChangeArrowheads="1"/>
            </p:cNvSpPr>
            <p:nvPr/>
          </p:nvSpPr>
          <p:spPr bwMode="auto">
            <a:xfrm>
              <a:off x="2478" y="3001"/>
              <a:ext cx="978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2592" y="3120"/>
              <a:ext cx="7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Unit-of</a:t>
              </a:r>
            </a:p>
          </p:txBody>
        </p:sp>
        <p:sp>
          <p:nvSpPr>
            <p:cNvPr id="35868" name="Rectangle 10"/>
            <p:cNvSpPr>
              <a:spLocks noChangeArrowheads="1"/>
            </p:cNvSpPr>
            <p:nvPr/>
          </p:nvSpPr>
          <p:spPr bwMode="auto">
            <a:xfrm>
              <a:off x="3840" y="3072"/>
              <a:ext cx="746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35869" name="Oval 11"/>
            <p:cNvSpPr>
              <a:spLocks noChangeArrowheads="1"/>
            </p:cNvSpPr>
            <p:nvPr/>
          </p:nvSpPr>
          <p:spPr bwMode="auto">
            <a:xfrm>
              <a:off x="247" y="2976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35870" name="Oval 12"/>
            <p:cNvSpPr>
              <a:spLocks noChangeArrowheads="1"/>
            </p:cNvSpPr>
            <p:nvPr/>
          </p:nvSpPr>
          <p:spPr bwMode="auto">
            <a:xfrm>
              <a:off x="4942" y="2903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5871" name="Oval 13"/>
            <p:cNvSpPr>
              <a:spLocks noChangeArrowheads="1"/>
            </p:cNvSpPr>
            <p:nvPr/>
          </p:nvSpPr>
          <p:spPr bwMode="auto">
            <a:xfrm>
              <a:off x="4944" y="3264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35872" name="Line 14"/>
            <p:cNvSpPr>
              <a:spLocks noChangeShapeType="1"/>
            </p:cNvSpPr>
            <p:nvPr/>
          </p:nvSpPr>
          <p:spPr bwMode="auto">
            <a:xfrm>
              <a:off x="1056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3" name="Line 15"/>
            <p:cNvSpPr>
              <a:spLocks noChangeShapeType="1"/>
            </p:cNvSpPr>
            <p:nvPr/>
          </p:nvSpPr>
          <p:spPr bwMode="auto">
            <a:xfrm flipV="1">
              <a:off x="2064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4" name="Line 16"/>
            <p:cNvSpPr>
              <a:spLocks noChangeShapeType="1"/>
            </p:cNvSpPr>
            <p:nvPr/>
          </p:nvSpPr>
          <p:spPr bwMode="auto">
            <a:xfrm>
              <a:off x="3552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5" name="Line 17"/>
            <p:cNvSpPr>
              <a:spLocks noChangeShapeType="1"/>
            </p:cNvSpPr>
            <p:nvPr/>
          </p:nvSpPr>
          <p:spPr bwMode="auto">
            <a:xfrm flipV="1">
              <a:off x="4608" y="3120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6" name="Line 18"/>
            <p:cNvSpPr>
              <a:spLocks noChangeShapeType="1"/>
            </p:cNvSpPr>
            <p:nvPr/>
          </p:nvSpPr>
          <p:spPr bwMode="auto">
            <a:xfrm flipH="1" flipV="1">
              <a:off x="4608" y="321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457200" y="3897313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The attribute </a:t>
            </a:r>
            <a:r>
              <a:rPr lang="en-US" altLang="zh-CN" b="1" i="1">
                <a:latin typeface="Times New Roman" pitchFamily="18" charset="0"/>
              </a:rPr>
              <a:t>number</a:t>
            </a:r>
            <a:r>
              <a:rPr lang="en-US" altLang="zh-CN" b="1">
                <a:latin typeface="Arial Narrow" pitchFamily="34" charset="0"/>
              </a:rPr>
              <a:t> is not a key for </a:t>
            </a:r>
            <a:r>
              <a:rPr lang="en-US" altLang="zh-CN" b="1" i="1">
                <a:latin typeface="Times New Roman" pitchFamily="18" charset="0"/>
              </a:rPr>
              <a:t>crews</a:t>
            </a:r>
            <a:r>
              <a:rPr lang="en-US" altLang="zh-CN" b="1">
                <a:latin typeface="Arial Narrow" pitchFamily="34" charset="0"/>
              </a:rPr>
              <a:t>. Rather, to name a crew uniquely, we need to give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both</a:t>
            </a:r>
            <a:r>
              <a:rPr lang="en-US" altLang="zh-CN" b="1">
                <a:latin typeface="Arial Narrow" pitchFamily="34" charset="0"/>
              </a:rPr>
              <a:t> the name of the studio to which it belongs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and</a:t>
            </a:r>
            <a:r>
              <a:rPr lang="en-US" altLang="zh-CN" b="1">
                <a:latin typeface="Arial Narrow" pitchFamily="34" charset="0"/>
              </a:rPr>
              <a:t> the number of the crew. So </a:t>
            </a:r>
            <a:r>
              <a:rPr lang="en-US" altLang="zh-CN" b="1" i="1">
                <a:latin typeface="Times New Roman" pitchFamily="18" charset="0"/>
              </a:rPr>
              <a:t>Crews</a:t>
            </a:r>
            <a:r>
              <a:rPr lang="en-US" altLang="zh-CN" b="1">
                <a:latin typeface="Arial Narrow" pitchFamily="34" charset="0"/>
              </a:rPr>
              <a:t> is a weak entity set.</a:t>
            </a:r>
          </a:p>
        </p:txBody>
      </p:sp>
      <p:grpSp>
        <p:nvGrpSpPr>
          <p:cNvPr id="198692" name="Group 36"/>
          <p:cNvGrpSpPr>
            <a:grpSpLocks/>
          </p:cNvGrpSpPr>
          <p:nvPr/>
        </p:nvGrpSpPr>
        <p:grpSpPr bwMode="auto">
          <a:xfrm>
            <a:off x="723900" y="2276475"/>
            <a:ext cx="8035925" cy="1258888"/>
            <a:chOff x="419" y="1152"/>
            <a:chExt cx="5062" cy="793"/>
          </a:xfrm>
        </p:grpSpPr>
        <p:sp>
          <p:nvSpPr>
            <p:cNvPr id="35851" name="Rectangle 23"/>
            <p:cNvSpPr>
              <a:spLocks noChangeArrowheads="1"/>
            </p:cNvSpPr>
            <p:nvPr/>
          </p:nvSpPr>
          <p:spPr bwMode="auto">
            <a:xfrm>
              <a:off x="1440" y="1507"/>
              <a:ext cx="67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Crews</a:t>
              </a:r>
            </a:p>
          </p:txBody>
        </p:sp>
        <p:sp>
          <p:nvSpPr>
            <p:cNvPr id="35852" name="AutoShape 24"/>
            <p:cNvSpPr>
              <a:spLocks noChangeArrowheads="1"/>
            </p:cNvSpPr>
            <p:nvPr/>
          </p:nvSpPr>
          <p:spPr bwMode="auto">
            <a:xfrm>
              <a:off x="2352" y="1417"/>
              <a:ext cx="1038" cy="5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3" name="Text Box 26"/>
            <p:cNvSpPr txBox="1">
              <a:spLocks noChangeArrowheads="1"/>
            </p:cNvSpPr>
            <p:nvPr/>
          </p:nvSpPr>
          <p:spPr bwMode="auto">
            <a:xfrm>
              <a:off x="2496" y="1584"/>
              <a:ext cx="7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Unit-of</a:t>
              </a:r>
            </a:p>
          </p:txBody>
        </p:sp>
        <p:sp>
          <p:nvSpPr>
            <p:cNvPr id="35854" name="Rectangle 27"/>
            <p:cNvSpPr>
              <a:spLocks noChangeArrowheads="1"/>
            </p:cNvSpPr>
            <p:nvPr/>
          </p:nvSpPr>
          <p:spPr bwMode="auto">
            <a:xfrm>
              <a:off x="3892" y="1532"/>
              <a:ext cx="746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35855" name="Oval 28"/>
            <p:cNvSpPr>
              <a:spLocks noChangeArrowheads="1"/>
            </p:cNvSpPr>
            <p:nvPr/>
          </p:nvSpPr>
          <p:spPr bwMode="auto">
            <a:xfrm>
              <a:off x="419" y="1419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35856" name="Oval 29"/>
            <p:cNvSpPr>
              <a:spLocks noChangeArrowheads="1"/>
            </p:cNvSpPr>
            <p:nvPr/>
          </p:nvSpPr>
          <p:spPr bwMode="auto">
            <a:xfrm>
              <a:off x="4850" y="1152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5857" name="Oval 30"/>
            <p:cNvSpPr>
              <a:spLocks noChangeArrowheads="1"/>
            </p:cNvSpPr>
            <p:nvPr/>
          </p:nvSpPr>
          <p:spPr bwMode="auto">
            <a:xfrm>
              <a:off x="4992" y="1536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35858" name="Line 31"/>
            <p:cNvSpPr>
              <a:spLocks noChangeShapeType="1"/>
            </p:cNvSpPr>
            <p:nvPr/>
          </p:nvSpPr>
          <p:spPr bwMode="auto">
            <a:xfrm>
              <a:off x="1248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9" name="Line 32"/>
            <p:cNvSpPr>
              <a:spLocks noChangeShapeType="1"/>
            </p:cNvSpPr>
            <p:nvPr/>
          </p:nvSpPr>
          <p:spPr bwMode="auto">
            <a:xfrm>
              <a:off x="2112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0" name="Line 33"/>
            <p:cNvSpPr>
              <a:spLocks noChangeShapeType="1"/>
            </p:cNvSpPr>
            <p:nvPr/>
          </p:nvSpPr>
          <p:spPr bwMode="auto">
            <a:xfrm>
              <a:off x="3390" y="1705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1" name="Line 34"/>
            <p:cNvSpPr>
              <a:spLocks noChangeShapeType="1"/>
            </p:cNvSpPr>
            <p:nvPr/>
          </p:nvSpPr>
          <p:spPr bwMode="auto">
            <a:xfrm>
              <a:off x="4656" y="168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2" name="Line 35"/>
            <p:cNvSpPr>
              <a:spLocks noChangeShapeType="1"/>
            </p:cNvSpPr>
            <p:nvPr/>
          </p:nvSpPr>
          <p:spPr bwMode="auto">
            <a:xfrm flipH="1">
              <a:off x="4656" y="139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8693" name="Line 37"/>
          <p:cNvSpPr>
            <a:spLocks noChangeShapeType="1"/>
          </p:cNvSpPr>
          <p:nvPr/>
        </p:nvSpPr>
        <p:spPr bwMode="auto">
          <a:xfrm>
            <a:off x="900113" y="3141663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98694" name="Picture 38" descr="qes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3114675"/>
            <a:ext cx="285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611188" y="692150"/>
            <a:ext cx="82089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latin typeface="Arial Narrow" pitchFamily="34" charset="0"/>
              </a:rPr>
              <a:t>There are two principal sources of weak entity sets.</a:t>
            </a:r>
          </a:p>
          <a:p>
            <a:pPr algn="l"/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case 1: entity sets fall into a hierarchy.</a:t>
            </a:r>
          </a:p>
          <a:p>
            <a:pPr algn="l"/>
            <a:r>
              <a:rPr lang="en-US" altLang="zh-CN" b="1">
                <a:latin typeface="Arial Narrow" pitchFamily="34" charset="0"/>
              </a:rPr>
              <a:t>A movie studio might have several film crews. The crews might be designated by a given studio as crew 1, crew 2, and so on.</a:t>
            </a:r>
          </a:p>
        </p:txBody>
      </p:sp>
      <p:pic>
        <p:nvPicPr>
          <p:cNvPr id="198697" name="Picture 4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34523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9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6" grpId="0" build="p" autoUpdateAnimBg="0"/>
      <p:bldP spid="198693" grpId="0" animBg="1"/>
      <p:bldP spid="19869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EBED662-977D-4CF3-B321-C2EA0E8FDDC7}" type="slidenum">
              <a:rPr kumimoji="0" lang="en-US" altLang="zh-CN" sz="1400"/>
              <a:pPr eaLnBrk="1" hangingPunct="1"/>
              <a:t>34</a:t>
            </a:fld>
            <a:endParaRPr kumimoji="0" lang="en-US" altLang="zh-CN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200"/>
            <a:ext cx="8532812" cy="6858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latin typeface="Arial Narrow" pitchFamily="34" charset="0"/>
              </a:rPr>
              <a:t>Causes of </a:t>
            </a:r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grpSp>
        <p:nvGrpSpPr>
          <p:cNvPr id="199684" name="Group 4"/>
          <p:cNvGrpSpPr>
            <a:grpSpLocks/>
          </p:cNvGrpSpPr>
          <p:nvPr/>
        </p:nvGrpSpPr>
        <p:grpSpPr bwMode="auto">
          <a:xfrm>
            <a:off x="457200" y="1981200"/>
            <a:ext cx="8305800" cy="4003675"/>
            <a:chOff x="336" y="1008"/>
            <a:chExt cx="5232" cy="2522"/>
          </a:xfrm>
        </p:grpSpPr>
        <p:sp>
          <p:nvSpPr>
            <p:cNvPr id="36879" name="Rectangle 5"/>
            <p:cNvSpPr>
              <a:spLocks noChangeArrowheads="1"/>
            </p:cNvSpPr>
            <p:nvPr/>
          </p:nvSpPr>
          <p:spPr bwMode="auto">
            <a:xfrm>
              <a:off x="720" y="182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Rectangle 6"/>
            <p:cNvSpPr>
              <a:spLocks noChangeArrowheads="1"/>
            </p:cNvSpPr>
            <p:nvPr/>
          </p:nvSpPr>
          <p:spPr bwMode="auto">
            <a:xfrm>
              <a:off x="4272" y="182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AutoShape 7"/>
            <p:cNvSpPr>
              <a:spLocks noChangeArrowheads="1"/>
            </p:cNvSpPr>
            <p:nvPr/>
          </p:nvSpPr>
          <p:spPr bwMode="auto">
            <a:xfrm>
              <a:off x="2592" y="1732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Text Box 8"/>
            <p:cNvSpPr txBox="1">
              <a:spLocks noChangeArrowheads="1"/>
            </p:cNvSpPr>
            <p:nvPr/>
          </p:nvSpPr>
          <p:spPr bwMode="auto">
            <a:xfrm>
              <a:off x="768" y="1825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36883" name="Text Box 9"/>
            <p:cNvSpPr txBox="1">
              <a:spLocks noChangeArrowheads="1"/>
            </p:cNvSpPr>
            <p:nvPr/>
          </p:nvSpPr>
          <p:spPr bwMode="auto">
            <a:xfrm>
              <a:off x="4449" y="1825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36884" name="Text Box 10"/>
            <p:cNvSpPr txBox="1">
              <a:spLocks noChangeArrowheads="1"/>
            </p:cNvSpPr>
            <p:nvPr/>
          </p:nvSpPr>
          <p:spPr bwMode="auto">
            <a:xfrm>
              <a:off x="2784" y="1825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36885" name="Oval 11"/>
            <p:cNvSpPr>
              <a:spLocks noChangeArrowheads="1"/>
            </p:cNvSpPr>
            <p:nvPr/>
          </p:nvSpPr>
          <p:spPr bwMode="auto">
            <a:xfrm>
              <a:off x="336" y="10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Oval 12"/>
            <p:cNvSpPr>
              <a:spLocks noChangeArrowheads="1"/>
            </p:cNvSpPr>
            <p:nvPr/>
          </p:nvSpPr>
          <p:spPr bwMode="auto">
            <a:xfrm>
              <a:off x="1488" y="10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Oval 13"/>
            <p:cNvSpPr>
              <a:spLocks noChangeArrowheads="1"/>
            </p:cNvSpPr>
            <p:nvPr/>
          </p:nvSpPr>
          <p:spPr bwMode="auto">
            <a:xfrm>
              <a:off x="1152" y="2548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Oval 14"/>
            <p:cNvSpPr>
              <a:spLocks noChangeArrowheads="1"/>
            </p:cNvSpPr>
            <p:nvPr/>
          </p:nvSpPr>
          <p:spPr bwMode="auto">
            <a:xfrm>
              <a:off x="336" y="254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Oval 15"/>
            <p:cNvSpPr>
              <a:spLocks noChangeArrowheads="1"/>
            </p:cNvSpPr>
            <p:nvPr/>
          </p:nvSpPr>
          <p:spPr bwMode="auto">
            <a:xfrm>
              <a:off x="3648" y="11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Oval 16"/>
            <p:cNvSpPr>
              <a:spLocks noChangeArrowheads="1"/>
            </p:cNvSpPr>
            <p:nvPr/>
          </p:nvSpPr>
          <p:spPr bwMode="auto">
            <a:xfrm>
              <a:off x="4800" y="11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Text Box 17"/>
            <p:cNvSpPr txBox="1">
              <a:spLocks noChangeArrowheads="1"/>
            </p:cNvSpPr>
            <p:nvPr/>
          </p:nvSpPr>
          <p:spPr bwMode="auto">
            <a:xfrm>
              <a:off x="422" y="2523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lenght</a:t>
              </a:r>
            </a:p>
          </p:txBody>
        </p:sp>
        <p:sp>
          <p:nvSpPr>
            <p:cNvPr id="36892" name="Text Box 18"/>
            <p:cNvSpPr txBox="1">
              <a:spLocks noChangeArrowheads="1"/>
            </p:cNvSpPr>
            <p:nvPr/>
          </p:nvSpPr>
          <p:spPr bwMode="auto">
            <a:xfrm>
              <a:off x="1248" y="2548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36893" name="Text Box 19"/>
            <p:cNvSpPr txBox="1">
              <a:spLocks noChangeArrowheads="1"/>
            </p:cNvSpPr>
            <p:nvPr/>
          </p:nvSpPr>
          <p:spPr bwMode="auto">
            <a:xfrm>
              <a:off x="480" y="1105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36894" name="Text Box 20"/>
            <p:cNvSpPr txBox="1">
              <a:spLocks noChangeArrowheads="1"/>
            </p:cNvSpPr>
            <p:nvPr/>
          </p:nvSpPr>
          <p:spPr bwMode="auto">
            <a:xfrm>
              <a:off x="1655" y="1083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36895" name="Text Box 21"/>
            <p:cNvSpPr txBox="1">
              <a:spLocks noChangeArrowheads="1"/>
            </p:cNvSpPr>
            <p:nvPr/>
          </p:nvSpPr>
          <p:spPr bwMode="auto">
            <a:xfrm>
              <a:off x="3782" y="1131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6896" name="Text Box 22"/>
            <p:cNvSpPr txBox="1">
              <a:spLocks noChangeArrowheads="1"/>
            </p:cNvSpPr>
            <p:nvPr/>
          </p:nvSpPr>
          <p:spPr bwMode="auto">
            <a:xfrm>
              <a:off x="4800" y="1131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36897" name="AutoShape 23"/>
            <p:cNvCxnSpPr>
              <a:cxnSpLocks noChangeShapeType="1"/>
              <a:stCxn id="36879" idx="2"/>
              <a:endCxn id="36891" idx="0"/>
            </p:cNvCxnSpPr>
            <p:nvPr/>
          </p:nvCxnSpPr>
          <p:spPr bwMode="auto">
            <a:xfrm flipH="1">
              <a:off x="736" y="2221"/>
              <a:ext cx="416" cy="3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8" name="AutoShape 24"/>
            <p:cNvCxnSpPr>
              <a:cxnSpLocks noChangeShapeType="1"/>
              <a:stCxn id="36879" idx="2"/>
              <a:endCxn id="36892" idx="0"/>
            </p:cNvCxnSpPr>
            <p:nvPr/>
          </p:nvCxnSpPr>
          <p:spPr bwMode="auto">
            <a:xfrm>
              <a:off x="1152" y="2221"/>
              <a:ext cx="527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9" name="AutoShape 25"/>
            <p:cNvCxnSpPr>
              <a:cxnSpLocks noChangeShapeType="1"/>
              <a:stCxn id="36882" idx="0"/>
              <a:endCxn id="36893" idx="2"/>
            </p:cNvCxnSpPr>
            <p:nvPr/>
          </p:nvCxnSpPr>
          <p:spPr bwMode="auto">
            <a:xfrm flipH="1" flipV="1">
              <a:off x="698" y="1396"/>
              <a:ext cx="421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0" name="AutoShape 26"/>
            <p:cNvCxnSpPr>
              <a:cxnSpLocks noChangeShapeType="1"/>
              <a:stCxn id="36882" idx="0"/>
              <a:endCxn id="36886" idx="4"/>
            </p:cNvCxnSpPr>
            <p:nvPr/>
          </p:nvCxnSpPr>
          <p:spPr bwMode="auto">
            <a:xfrm flipV="1">
              <a:off x="1119" y="1453"/>
              <a:ext cx="753" cy="3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1" name="AutoShape 27"/>
            <p:cNvCxnSpPr>
              <a:cxnSpLocks noChangeShapeType="1"/>
              <a:stCxn id="36879" idx="3"/>
              <a:endCxn id="36881" idx="1"/>
            </p:cNvCxnSpPr>
            <p:nvPr/>
          </p:nvCxnSpPr>
          <p:spPr bwMode="auto">
            <a:xfrm>
              <a:off x="1593" y="2020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2" name="AutoShape 28"/>
            <p:cNvCxnSpPr>
              <a:cxnSpLocks noChangeShapeType="1"/>
              <a:stCxn id="36881" idx="3"/>
              <a:endCxn id="36880" idx="1"/>
            </p:cNvCxnSpPr>
            <p:nvPr/>
          </p:nvCxnSpPr>
          <p:spPr bwMode="auto">
            <a:xfrm>
              <a:off x="3801" y="2020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3" name="AutoShape 29"/>
            <p:cNvCxnSpPr>
              <a:cxnSpLocks noChangeShapeType="1"/>
              <a:stCxn id="36883" idx="0"/>
              <a:endCxn id="36889" idx="4"/>
            </p:cNvCxnSpPr>
            <p:nvPr/>
          </p:nvCxnSpPr>
          <p:spPr bwMode="auto">
            <a:xfrm flipH="1" flipV="1">
              <a:off x="4032" y="1501"/>
              <a:ext cx="689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4" name="AutoShape 30"/>
            <p:cNvCxnSpPr>
              <a:cxnSpLocks noChangeShapeType="1"/>
              <a:stCxn id="36883" idx="0"/>
              <a:endCxn id="36890" idx="4"/>
            </p:cNvCxnSpPr>
            <p:nvPr/>
          </p:nvCxnSpPr>
          <p:spPr bwMode="auto">
            <a:xfrm flipV="1">
              <a:off x="4721" y="1501"/>
              <a:ext cx="463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5" name="Rectangle 31"/>
            <p:cNvSpPr>
              <a:spLocks noChangeArrowheads="1"/>
            </p:cNvSpPr>
            <p:nvPr/>
          </p:nvSpPr>
          <p:spPr bwMode="auto">
            <a:xfrm>
              <a:off x="2762" y="2596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Text Box 32"/>
            <p:cNvSpPr txBox="1">
              <a:spLocks noChangeArrowheads="1"/>
            </p:cNvSpPr>
            <p:nvPr/>
          </p:nvSpPr>
          <p:spPr bwMode="auto">
            <a:xfrm>
              <a:off x="2858" y="2593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36907" name="Oval 33"/>
            <p:cNvSpPr>
              <a:spLocks noChangeArrowheads="1"/>
            </p:cNvSpPr>
            <p:nvPr/>
          </p:nvSpPr>
          <p:spPr bwMode="auto">
            <a:xfrm>
              <a:off x="2196" y="314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Text Box 34"/>
            <p:cNvSpPr txBox="1">
              <a:spLocks noChangeArrowheads="1"/>
            </p:cNvSpPr>
            <p:nvPr/>
          </p:nvSpPr>
          <p:spPr bwMode="auto">
            <a:xfrm>
              <a:off x="2330" y="3169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6909" name="Text Box 35"/>
            <p:cNvSpPr txBox="1">
              <a:spLocks noChangeArrowheads="1"/>
            </p:cNvSpPr>
            <p:nvPr/>
          </p:nvSpPr>
          <p:spPr bwMode="auto">
            <a:xfrm>
              <a:off x="3434" y="3169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36910" name="AutoShape 36"/>
            <p:cNvCxnSpPr>
              <a:cxnSpLocks noChangeShapeType="1"/>
            </p:cNvCxnSpPr>
            <p:nvPr/>
          </p:nvCxnSpPr>
          <p:spPr bwMode="auto">
            <a:xfrm>
              <a:off x="3194" y="2330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1" name="AutoShape 37"/>
            <p:cNvCxnSpPr>
              <a:cxnSpLocks noChangeShapeType="1"/>
              <a:stCxn id="36905" idx="2"/>
            </p:cNvCxnSpPr>
            <p:nvPr/>
          </p:nvCxnSpPr>
          <p:spPr bwMode="auto">
            <a:xfrm flipH="1">
              <a:off x="2714" y="2989"/>
              <a:ext cx="480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2" name="AutoShape 38"/>
            <p:cNvCxnSpPr>
              <a:cxnSpLocks noChangeShapeType="1"/>
              <a:stCxn id="36905" idx="2"/>
              <a:endCxn id="36913" idx="0"/>
            </p:cNvCxnSpPr>
            <p:nvPr/>
          </p:nvCxnSpPr>
          <p:spPr bwMode="auto">
            <a:xfrm>
              <a:off x="3194" y="2989"/>
              <a:ext cx="576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13" name="Oval 39"/>
            <p:cNvSpPr>
              <a:spLocks noChangeArrowheads="1"/>
            </p:cNvSpPr>
            <p:nvPr/>
          </p:nvSpPr>
          <p:spPr bwMode="auto">
            <a:xfrm>
              <a:off x="3386" y="312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Line 40"/>
            <p:cNvSpPr>
              <a:spLocks noChangeShapeType="1"/>
            </p:cNvSpPr>
            <p:nvPr/>
          </p:nvSpPr>
          <p:spPr bwMode="auto">
            <a:xfrm flipH="1" flipV="1">
              <a:off x="2832" y="1392"/>
              <a:ext cx="362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Oval 41"/>
            <p:cNvSpPr>
              <a:spLocks noChangeArrowheads="1"/>
            </p:cNvSpPr>
            <p:nvPr/>
          </p:nvSpPr>
          <p:spPr bwMode="auto">
            <a:xfrm>
              <a:off x="2400" y="100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Text Box 42"/>
            <p:cNvSpPr txBox="1">
              <a:spLocks noChangeArrowheads="1"/>
            </p:cNvSpPr>
            <p:nvPr/>
          </p:nvSpPr>
          <p:spPr bwMode="auto">
            <a:xfrm>
              <a:off x="2534" y="1031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</p:grpSp>
      <p:sp>
        <p:nvSpPr>
          <p:cNvPr id="199723" name="Rectangle 43"/>
          <p:cNvSpPr>
            <a:spLocks noChangeArrowheads="1"/>
          </p:cNvSpPr>
          <p:nvPr/>
        </p:nvSpPr>
        <p:spPr bwMode="auto">
          <a:xfrm>
            <a:off x="611188" y="765175"/>
            <a:ext cx="8283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Case 2: the connecting entity sets that are introduced to eliminate a multiway relationship.</a:t>
            </a:r>
          </a:p>
        </p:txBody>
      </p:sp>
      <p:sp>
        <p:nvSpPr>
          <p:cNvPr id="199724" name="Oval 44"/>
          <p:cNvSpPr>
            <a:spLocks noChangeArrowheads="1"/>
          </p:cNvSpPr>
          <p:nvPr/>
        </p:nvSpPr>
        <p:spPr bwMode="auto">
          <a:xfrm>
            <a:off x="4041775" y="1600200"/>
            <a:ext cx="665162" cy="12954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9725" name="Picture 4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9726" name="Group 46"/>
          <p:cNvGrpSpPr>
            <a:grpSpLocks/>
          </p:cNvGrpSpPr>
          <p:nvPr/>
        </p:nvGrpSpPr>
        <p:grpSpPr bwMode="auto">
          <a:xfrm>
            <a:off x="5029200" y="1447800"/>
            <a:ext cx="2971800" cy="1676400"/>
            <a:chOff x="3216" y="672"/>
            <a:chExt cx="1872" cy="1056"/>
          </a:xfrm>
        </p:grpSpPr>
        <p:sp>
          <p:nvSpPr>
            <p:cNvPr id="36873" name="Line 47"/>
            <p:cNvSpPr>
              <a:spLocks noChangeShapeType="1"/>
            </p:cNvSpPr>
            <p:nvPr/>
          </p:nvSpPr>
          <p:spPr bwMode="auto">
            <a:xfrm flipV="1">
              <a:off x="4080" y="912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4" name="Oval 48"/>
            <p:cNvSpPr>
              <a:spLocks noChangeArrowheads="1"/>
            </p:cNvSpPr>
            <p:nvPr/>
          </p:nvSpPr>
          <p:spPr bwMode="auto">
            <a:xfrm>
              <a:off x="4320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Text Box 49"/>
            <p:cNvSpPr txBox="1">
              <a:spLocks noChangeArrowheads="1"/>
            </p:cNvSpPr>
            <p:nvPr/>
          </p:nvSpPr>
          <p:spPr bwMode="auto">
            <a:xfrm>
              <a:off x="4416" y="717"/>
              <a:ext cx="5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  <p:sp>
          <p:nvSpPr>
            <p:cNvPr id="36876" name="Rectangle 50"/>
            <p:cNvSpPr>
              <a:spLocks noChangeArrowheads="1"/>
            </p:cNvSpPr>
            <p:nvPr/>
          </p:nvSpPr>
          <p:spPr bwMode="auto">
            <a:xfrm>
              <a:off x="3228" y="768"/>
              <a:ext cx="864" cy="288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Text Box 51"/>
            <p:cNvSpPr txBox="1">
              <a:spLocks noChangeArrowheads="1"/>
            </p:cNvSpPr>
            <p:nvPr/>
          </p:nvSpPr>
          <p:spPr bwMode="auto">
            <a:xfrm>
              <a:off x="3276" y="765"/>
              <a:ext cx="7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Salaries</a:t>
              </a:r>
            </a:p>
          </p:txBody>
        </p:sp>
        <p:sp>
          <p:nvSpPr>
            <p:cNvPr id="36878" name="Line 52"/>
            <p:cNvSpPr>
              <a:spLocks noChangeShapeType="1"/>
            </p:cNvSpPr>
            <p:nvPr/>
          </p:nvSpPr>
          <p:spPr bwMode="auto">
            <a:xfrm flipV="1">
              <a:off x="3216" y="1104"/>
              <a:ext cx="336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23" grpId="0" autoUpdateAnimBg="0"/>
      <p:bldP spid="1997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8380029-6E83-4B71-A412-C662BC1D29BF}" type="slidenum">
              <a:rPr kumimoji="0" lang="en-US" altLang="zh-CN" sz="1400"/>
              <a:pPr eaLnBrk="1" hangingPunct="1"/>
              <a:t>35</a:t>
            </a:fld>
            <a:endParaRPr kumimoji="0" lang="en-US" altLang="zh-CN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</a:t>
            </a:r>
          </a:p>
        </p:txBody>
      </p:sp>
      <p:grpSp>
        <p:nvGrpSpPr>
          <p:cNvPr id="146483" name="Group 51"/>
          <p:cNvGrpSpPr>
            <a:grpSpLocks/>
          </p:cNvGrpSpPr>
          <p:nvPr/>
        </p:nvGrpSpPr>
        <p:grpSpPr bwMode="auto">
          <a:xfrm>
            <a:off x="852488" y="2625725"/>
            <a:ext cx="6715125" cy="1600200"/>
            <a:chOff x="537" y="1654"/>
            <a:chExt cx="4230" cy="1008"/>
          </a:xfrm>
        </p:grpSpPr>
        <p:sp>
          <p:nvSpPr>
            <p:cNvPr id="37932" name="AutoShape 6"/>
            <p:cNvSpPr>
              <a:spLocks noChangeArrowheads="1"/>
            </p:cNvSpPr>
            <p:nvPr/>
          </p:nvSpPr>
          <p:spPr bwMode="auto">
            <a:xfrm>
              <a:off x="537" y="1933"/>
              <a:ext cx="1342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Star-of</a:t>
              </a:r>
            </a:p>
          </p:txBody>
        </p:sp>
        <p:sp>
          <p:nvSpPr>
            <p:cNvPr id="37933" name="Line 7"/>
            <p:cNvSpPr>
              <a:spLocks noChangeShapeType="1"/>
            </p:cNvSpPr>
            <p:nvPr/>
          </p:nvSpPr>
          <p:spPr bwMode="auto">
            <a:xfrm flipH="1">
              <a:off x="1256" y="1654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4" name="AutoShape 12"/>
            <p:cNvSpPr>
              <a:spLocks noChangeArrowheads="1"/>
            </p:cNvSpPr>
            <p:nvPr/>
          </p:nvSpPr>
          <p:spPr bwMode="auto">
            <a:xfrm>
              <a:off x="3521" y="1909"/>
              <a:ext cx="1246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7935" name="Line 14"/>
            <p:cNvSpPr>
              <a:spLocks noChangeShapeType="1"/>
            </p:cNvSpPr>
            <p:nvPr/>
          </p:nvSpPr>
          <p:spPr bwMode="auto">
            <a:xfrm flipH="1">
              <a:off x="4144" y="23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6" name="Line 16"/>
            <p:cNvSpPr>
              <a:spLocks noChangeShapeType="1"/>
            </p:cNvSpPr>
            <p:nvPr/>
          </p:nvSpPr>
          <p:spPr bwMode="auto">
            <a:xfrm>
              <a:off x="3368" y="1654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7" name="Line 17"/>
            <p:cNvSpPr>
              <a:spLocks noChangeShapeType="1"/>
            </p:cNvSpPr>
            <p:nvPr/>
          </p:nvSpPr>
          <p:spPr bwMode="auto">
            <a:xfrm flipH="1">
              <a:off x="1208" y="24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8" name="Text Box 18"/>
            <p:cNvSpPr txBox="1">
              <a:spLocks noChangeArrowheads="1"/>
            </p:cNvSpPr>
            <p:nvPr/>
          </p:nvSpPr>
          <p:spPr bwMode="auto">
            <a:xfrm>
              <a:off x="3760" y="2038"/>
              <a:ext cx="7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Movie-of</a:t>
              </a:r>
            </a:p>
          </p:txBody>
        </p:sp>
        <p:sp>
          <p:nvSpPr>
            <p:cNvPr id="37939" name="AutoShape 21"/>
            <p:cNvSpPr>
              <a:spLocks noChangeArrowheads="1"/>
            </p:cNvSpPr>
            <p:nvPr/>
          </p:nvSpPr>
          <p:spPr bwMode="auto">
            <a:xfrm>
              <a:off x="680" y="1989"/>
              <a:ext cx="1056" cy="33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0" name="AutoShape 22"/>
            <p:cNvSpPr>
              <a:spLocks noChangeArrowheads="1"/>
            </p:cNvSpPr>
            <p:nvPr/>
          </p:nvSpPr>
          <p:spPr bwMode="auto">
            <a:xfrm>
              <a:off x="3664" y="1941"/>
              <a:ext cx="960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46475" name="Picture 43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5219700" y="105251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Times New Roman" pitchFamily="18" charset="0"/>
              </a:rPr>
              <a:t>key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3746500" y="3309938"/>
            <a:ext cx="122396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Studio</a:t>
            </a:r>
            <a:r>
              <a:rPr lang="en-US" altLang="zh-CN" b="1">
                <a:latin typeface="Times New Roman" pitchFamily="18" charset="0"/>
              </a:rPr>
              <a:t> of</a:t>
            </a:r>
          </a:p>
        </p:txBody>
      </p:sp>
      <p:grpSp>
        <p:nvGrpSpPr>
          <p:cNvPr id="37896" name="Group 59"/>
          <p:cNvGrpSpPr>
            <a:grpSpLocks/>
          </p:cNvGrpSpPr>
          <p:nvPr/>
        </p:nvGrpSpPr>
        <p:grpSpPr bwMode="auto">
          <a:xfrm>
            <a:off x="688975" y="1143000"/>
            <a:ext cx="7874000" cy="4643438"/>
            <a:chOff x="434" y="720"/>
            <a:chExt cx="4960" cy="2925"/>
          </a:xfrm>
        </p:grpSpPr>
        <p:sp>
          <p:nvSpPr>
            <p:cNvPr id="37903" name="Rectangle 3"/>
            <p:cNvSpPr>
              <a:spLocks noChangeArrowheads="1"/>
            </p:cNvSpPr>
            <p:nvPr/>
          </p:nvSpPr>
          <p:spPr bwMode="auto">
            <a:xfrm>
              <a:off x="872" y="2633"/>
              <a:ext cx="71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37904" name="Rectangle 4"/>
            <p:cNvSpPr>
              <a:spLocks noChangeArrowheads="1"/>
            </p:cNvSpPr>
            <p:nvPr/>
          </p:nvSpPr>
          <p:spPr bwMode="auto">
            <a:xfrm>
              <a:off x="3712" y="2681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37905" name="Rectangle 5"/>
            <p:cNvSpPr>
              <a:spLocks noChangeArrowheads="1"/>
            </p:cNvSpPr>
            <p:nvPr/>
          </p:nvSpPr>
          <p:spPr bwMode="auto">
            <a:xfrm>
              <a:off x="2324" y="268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37906" name="Line 8"/>
            <p:cNvSpPr>
              <a:spLocks noChangeShapeType="1"/>
            </p:cNvSpPr>
            <p:nvPr/>
          </p:nvSpPr>
          <p:spPr bwMode="auto">
            <a:xfrm flipV="1">
              <a:off x="2840" y="1078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07" name="AutoShape 9"/>
            <p:cNvSpPr>
              <a:spLocks noChangeArrowheads="1"/>
            </p:cNvSpPr>
            <p:nvPr/>
          </p:nvSpPr>
          <p:spPr bwMode="auto">
            <a:xfrm>
              <a:off x="1989" y="1936"/>
              <a:ext cx="1438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7908" name="Rectangle 11"/>
            <p:cNvSpPr>
              <a:spLocks noChangeArrowheads="1"/>
            </p:cNvSpPr>
            <p:nvPr/>
          </p:nvSpPr>
          <p:spPr bwMode="auto">
            <a:xfrm>
              <a:off x="2360" y="1349"/>
              <a:ext cx="100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>
              <a:off x="2709" y="242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0" name="Line 15"/>
            <p:cNvSpPr>
              <a:spLocks noChangeShapeType="1"/>
            </p:cNvSpPr>
            <p:nvPr/>
          </p:nvSpPr>
          <p:spPr bwMode="auto">
            <a:xfrm flipH="1">
              <a:off x="2696" y="16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1" name="AutoShape 19"/>
            <p:cNvSpPr>
              <a:spLocks noChangeArrowheads="1"/>
            </p:cNvSpPr>
            <p:nvPr/>
          </p:nvSpPr>
          <p:spPr bwMode="auto">
            <a:xfrm>
              <a:off x="2133" y="1990"/>
              <a:ext cx="1152" cy="335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2" name="Rectangle 20"/>
            <p:cNvSpPr>
              <a:spLocks noChangeArrowheads="1"/>
            </p:cNvSpPr>
            <p:nvPr/>
          </p:nvSpPr>
          <p:spPr bwMode="auto">
            <a:xfrm>
              <a:off x="2312" y="1270"/>
              <a:ext cx="110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3" name="Oval 23"/>
            <p:cNvSpPr>
              <a:spLocks noChangeArrowheads="1"/>
            </p:cNvSpPr>
            <p:nvPr/>
          </p:nvSpPr>
          <p:spPr bwMode="auto">
            <a:xfrm>
              <a:off x="2511" y="720"/>
              <a:ext cx="65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  <p:sp>
          <p:nvSpPr>
            <p:cNvPr id="37914" name="Line 24"/>
            <p:cNvSpPr>
              <a:spLocks noChangeShapeType="1"/>
            </p:cNvSpPr>
            <p:nvPr/>
          </p:nvSpPr>
          <p:spPr bwMode="auto">
            <a:xfrm flipH="1">
              <a:off x="728" y="295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5" name="Oval 25"/>
            <p:cNvSpPr>
              <a:spLocks noChangeArrowheads="1"/>
            </p:cNvSpPr>
            <p:nvPr/>
          </p:nvSpPr>
          <p:spPr bwMode="auto">
            <a:xfrm>
              <a:off x="434" y="3192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7916" name="Line 26"/>
            <p:cNvSpPr>
              <a:spLocks noChangeShapeType="1"/>
            </p:cNvSpPr>
            <p:nvPr/>
          </p:nvSpPr>
          <p:spPr bwMode="auto">
            <a:xfrm>
              <a:off x="1352" y="295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7" name="Oval 27"/>
            <p:cNvSpPr>
              <a:spLocks noChangeArrowheads="1"/>
            </p:cNvSpPr>
            <p:nvPr/>
          </p:nvSpPr>
          <p:spPr bwMode="auto">
            <a:xfrm>
              <a:off x="1300" y="3264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37918" name="Line 28"/>
            <p:cNvSpPr>
              <a:spLocks noChangeShapeType="1"/>
            </p:cNvSpPr>
            <p:nvPr/>
          </p:nvSpPr>
          <p:spPr bwMode="auto">
            <a:xfrm flipH="1">
              <a:off x="3760" y="299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9" name="Oval 29"/>
            <p:cNvSpPr>
              <a:spLocks noChangeArrowheads="1"/>
            </p:cNvSpPr>
            <p:nvPr/>
          </p:nvSpPr>
          <p:spPr bwMode="auto">
            <a:xfrm>
              <a:off x="3559" y="3265"/>
              <a:ext cx="402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37920" name="Line 30"/>
            <p:cNvSpPr>
              <a:spLocks noChangeShapeType="1"/>
            </p:cNvSpPr>
            <p:nvPr/>
          </p:nvSpPr>
          <p:spPr bwMode="auto">
            <a:xfrm flipH="1">
              <a:off x="2273" y="2999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1" name="Oval 31"/>
            <p:cNvSpPr>
              <a:spLocks noChangeArrowheads="1"/>
            </p:cNvSpPr>
            <p:nvPr/>
          </p:nvSpPr>
          <p:spPr bwMode="auto">
            <a:xfrm>
              <a:off x="1979" y="3241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7922" name="Line 32"/>
            <p:cNvSpPr>
              <a:spLocks noChangeShapeType="1"/>
            </p:cNvSpPr>
            <p:nvPr/>
          </p:nvSpPr>
          <p:spPr bwMode="auto">
            <a:xfrm>
              <a:off x="2897" y="2999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3" name="Oval 33"/>
            <p:cNvSpPr>
              <a:spLocks noChangeArrowheads="1"/>
            </p:cNvSpPr>
            <p:nvPr/>
          </p:nvSpPr>
          <p:spPr bwMode="auto">
            <a:xfrm>
              <a:off x="2845" y="3313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37924" name="Line 34"/>
            <p:cNvSpPr>
              <a:spLocks noChangeShapeType="1"/>
            </p:cNvSpPr>
            <p:nvPr/>
          </p:nvSpPr>
          <p:spPr bwMode="auto">
            <a:xfrm>
              <a:off x="4096" y="299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5" name="Oval 35"/>
            <p:cNvSpPr>
              <a:spLocks noChangeArrowheads="1"/>
            </p:cNvSpPr>
            <p:nvPr/>
          </p:nvSpPr>
          <p:spPr bwMode="auto">
            <a:xfrm>
              <a:off x="4127" y="3216"/>
              <a:ext cx="467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37926" name="Line 36"/>
            <p:cNvSpPr>
              <a:spLocks noChangeShapeType="1"/>
            </p:cNvSpPr>
            <p:nvPr/>
          </p:nvSpPr>
          <p:spPr bwMode="auto">
            <a:xfrm>
              <a:off x="4528" y="299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7" name="Oval 37"/>
            <p:cNvSpPr>
              <a:spLocks noChangeArrowheads="1"/>
            </p:cNvSpPr>
            <p:nvPr/>
          </p:nvSpPr>
          <p:spPr bwMode="auto">
            <a:xfrm>
              <a:off x="4696" y="3215"/>
              <a:ext cx="674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length</a:t>
              </a:r>
            </a:p>
          </p:txBody>
        </p:sp>
        <p:sp>
          <p:nvSpPr>
            <p:cNvPr id="37928" name="Line 38"/>
            <p:cNvSpPr>
              <a:spLocks noChangeShapeType="1"/>
            </p:cNvSpPr>
            <p:nvPr/>
          </p:nvSpPr>
          <p:spPr bwMode="auto">
            <a:xfrm flipV="1">
              <a:off x="4576" y="2661"/>
              <a:ext cx="23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9" name="Oval 39"/>
            <p:cNvSpPr>
              <a:spLocks noChangeArrowheads="1"/>
            </p:cNvSpPr>
            <p:nvPr/>
          </p:nvSpPr>
          <p:spPr bwMode="auto">
            <a:xfrm>
              <a:off x="4470" y="2325"/>
              <a:ext cx="924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37930" name="Line 48"/>
            <p:cNvSpPr>
              <a:spLocks noChangeShapeType="1"/>
            </p:cNvSpPr>
            <p:nvPr/>
          </p:nvSpPr>
          <p:spPr bwMode="auto">
            <a:xfrm flipH="1">
              <a:off x="1392" y="2256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1" name="Line 49"/>
            <p:cNvSpPr>
              <a:spLocks noChangeShapeType="1"/>
            </p:cNvSpPr>
            <p:nvPr/>
          </p:nvSpPr>
          <p:spPr bwMode="auto">
            <a:xfrm>
              <a:off x="3168" y="225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6489" name="Group 57"/>
          <p:cNvGrpSpPr>
            <a:grpSpLocks/>
          </p:cNvGrpSpPr>
          <p:nvPr/>
        </p:nvGrpSpPr>
        <p:grpSpPr bwMode="auto">
          <a:xfrm>
            <a:off x="2819400" y="3657600"/>
            <a:ext cx="381000" cy="381000"/>
            <a:chOff x="1776" y="2304"/>
            <a:chExt cx="240" cy="240"/>
          </a:xfrm>
        </p:grpSpPr>
        <p:sp>
          <p:nvSpPr>
            <p:cNvPr id="37901" name="Line 53"/>
            <p:cNvSpPr>
              <a:spLocks noChangeShapeType="1"/>
            </p:cNvSpPr>
            <p:nvPr/>
          </p:nvSpPr>
          <p:spPr bwMode="auto">
            <a:xfrm>
              <a:off x="1776" y="2352"/>
              <a:ext cx="24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2" name="Line 54"/>
            <p:cNvSpPr>
              <a:spLocks noChangeShapeType="1"/>
            </p:cNvSpPr>
            <p:nvPr/>
          </p:nvSpPr>
          <p:spPr bwMode="auto">
            <a:xfrm flipH="1">
              <a:off x="1872" y="2304"/>
              <a:ext cx="48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6490" name="Group 58"/>
          <p:cNvGrpSpPr>
            <a:grpSpLocks/>
          </p:cNvGrpSpPr>
          <p:nvPr/>
        </p:nvGrpSpPr>
        <p:grpSpPr bwMode="auto">
          <a:xfrm>
            <a:off x="5181600" y="3657600"/>
            <a:ext cx="533400" cy="457200"/>
            <a:chOff x="3264" y="2304"/>
            <a:chExt cx="336" cy="288"/>
          </a:xfrm>
        </p:grpSpPr>
        <p:sp>
          <p:nvSpPr>
            <p:cNvPr id="37899" name="Line 55"/>
            <p:cNvSpPr>
              <a:spLocks noChangeShapeType="1"/>
            </p:cNvSpPr>
            <p:nvPr/>
          </p:nvSpPr>
          <p:spPr bwMode="auto">
            <a:xfrm>
              <a:off x="3264" y="2448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0" name="Line 56"/>
            <p:cNvSpPr>
              <a:spLocks noChangeShapeType="1"/>
            </p:cNvSpPr>
            <p:nvPr/>
          </p:nvSpPr>
          <p:spPr bwMode="auto">
            <a:xfrm flipH="1">
              <a:off x="3408" y="2304"/>
              <a:ext cx="48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7" grpId="0"/>
      <p:bldP spid="14644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AD95FA2-9580-4792-BE63-1D8559AB4051}" type="slidenum">
              <a:rPr kumimoji="0" lang="en-US" altLang="zh-CN" sz="1400"/>
              <a:pPr eaLnBrk="1" hangingPunct="1"/>
              <a:t>36</a:t>
            </a:fld>
            <a:endParaRPr kumimoji="0" lang="en-US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11188" y="692150"/>
            <a:ext cx="83820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Draw E/R diagram and indicate keys for entity sets to record the information of leagues (names), teams (team’s names and coach’s names) and the players (their names and numbers).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latin typeface="Arial Narrow" pitchFamily="34" charset="0"/>
              </a:rPr>
              <a:t>League names are unique. No league has two teams with the same name. No team has two players with the same number.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However</a:t>
            </a:r>
            <a:r>
              <a:rPr lang="en-US" altLang="zh-CN" b="1">
                <a:latin typeface="Arial Narrow" pitchFamily="34" charset="0"/>
              </a:rPr>
              <a:t>, there can be players with the same number on different teams, and there can be teams with the same name in different leagues.</a:t>
            </a:r>
          </a:p>
        </p:txBody>
      </p:sp>
      <p:grpSp>
        <p:nvGrpSpPr>
          <p:cNvPr id="203838" name="Group 62"/>
          <p:cNvGrpSpPr>
            <a:grpSpLocks/>
          </p:cNvGrpSpPr>
          <p:nvPr/>
        </p:nvGrpSpPr>
        <p:grpSpPr bwMode="auto">
          <a:xfrm>
            <a:off x="5105400" y="5224463"/>
            <a:ext cx="2209800" cy="739775"/>
            <a:chOff x="3216" y="2366"/>
            <a:chExt cx="1392" cy="466"/>
          </a:xfrm>
        </p:grpSpPr>
        <p:sp>
          <p:nvSpPr>
            <p:cNvPr id="38946" name="AutoShape 16"/>
            <p:cNvSpPr>
              <a:spLocks noChangeArrowheads="1"/>
            </p:cNvSpPr>
            <p:nvPr/>
          </p:nvSpPr>
          <p:spPr bwMode="auto">
            <a:xfrm>
              <a:off x="3504" y="2366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8947" name="Line 18"/>
            <p:cNvSpPr>
              <a:spLocks noChangeShapeType="1"/>
            </p:cNvSpPr>
            <p:nvPr/>
          </p:nvSpPr>
          <p:spPr bwMode="auto">
            <a:xfrm flipV="1">
              <a:off x="4320" y="260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8" name="Line 20"/>
            <p:cNvSpPr>
              <a:spLocks noChangeShapeType="1"/>
            </p:cNvSpPr>
            <p:nvPr/>
          </p:nvSpPr>
          <p:spPr bwMode="auto">
            <a:xfrm>
              <a:off x="3216" y="26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9" name="AutoShape 26"/>
            <p:cNvSpPr>
              <a:spLocks noChangeArrowheads="1"/>
            </p:cNvSpPr>
            <p:nvPr/>
          </p:nvSpPr>
          <p:spPr bwMode="auto">
            <a:xfrm>
              <a:off x="3646" y="2443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3836" name="Group 60"/>
          <p:cNvGrpSpPr>
            <a:grpSpLocks/>
          </p:cNvGrpSpPr>
          <p:nvPr/>
        </p:nvGrpSpPr>
        <p:grpSpPr bwMode="auto">
          <a:xfrm>
            <a:off x="7315200" y="4462463"/>
            <a:ext cx="1371600" cy="1381125"/>
            <a:chOff x="4608" y="1886"/>
            <a:chExt cx="864" cy="870"/>
          </a:xfrm>
        </p:grpSpPr>
        <p:sp>
          <p:nvSpPr>
            <p:cNvPr id="38943" name="Rectangle 8"/>
            <p:cNvSpPr>
              <a:spLocks noChangeArrowheads="1"/>
            </p:cNvSpPr>
            <p:nvPr/>
          </p:nvSpPr>
          <p:spPr bwMode="auto">
            <a:xfrm>
              <a:off x="4608" y="2462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Leagues</a:t>
              </a:r>
            </a:p>
          </p:txBody>
        </p:sp>
        <p:sp>
          <p:nvSpPr>
            <p:cNvPr id="38944" name="Oval 44"/>
            <p:cNvSpPr>
              <a:spLocks noChangeArrowheads="1"/>
            </p:cNvSpPr>
            <p:nvPr/>
          </p:nvSpPr>
          <p:spPr bwMode="auto">
            <a:xfrm>
              <a:off x="4706" y="1886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8945" name="Line 45"/>
            <p:cNvSpPr>
              <a:spLocks noChangeShapeType="1"/>
            </p:cNvSpPr>
            <p:nvPr/>
          </p:nvSpPr>
          <p:spPr bwMode="auto">
            <a:xfrm>
              <a:off x="4992" y="222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3840" name="Group 64"/>
          <p:cNvGrpSpPr>
            <a:grpSpLocks/>
          </p:cNvGrpSpPr>
          <p:nvPr/>
        </p:nvGrpSpPr>
        <p:grpSpPr bwMode="auto">
          <a:xfrm>
            <a:off x="1587500" y="5148263"/>
            <a:ext cx="2209800" cy="739775"/>
            <a:chOff x="1000" y="2318"/>
            <a:chExt cx="1392" cy="466"/>
          </a:xfrm>
        </p:grpSpPr>
        <p:sp>
          <p:nvSpPr>
            <p:cNvPr id="38939" name="AutoShape 48"/>
            <p:cNvSpPr>
              <a:spLocks noChangeArrowheads="1"/>
            </p:cNvSpPr>
            <p:nvPr/>
          </p:nvSpPr>
          <p:spPr bwMode="auto">
            <a:xfrm>
              <a:off x="1288" y="2318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8940" name="Line 49"/>
            <p:cNvSpPr>
              <a:spLocks noChangeShapeType="1"/>
            </p:cNvSpPr>
            <p:nvPr/>
          </p:nvSpPr>
          <p:spPr bwMode="auto">
            <a:xfrm flipV="1">
              <a:off x="2104" y="25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1" name="Line 50"/>
            <p:cNvSpPr>
              <a:spLocks noChangeShapeType="1"/>
            </p:cNvSpPr>
            <p:nvPr/>
          </p:nvSpPr>
          <p:spPr bwMode="auto">
            <a:xfrm>
              <a:off x="1000" y="25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2" name="AutoShape 52"/>
            <p:cNvSpPr>
              <a:spLocks noChangeArrowheads="1"/>
            </p:cNvSpPr>
            <p:nvPr/>
          </p:nvSpPr>
          <p:spPr bwMode="auto">
            <a:xfrm>
              <a:off x="1430" y="2395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3827" name="Rectangle 51"/>
          <p:cNvSpPr>
            <a:spLocks noChangeArrowheads="1"/>
          </p:cNvSpPr>
          <p:nvPr/>
        </p:nvSpPr>
        <p:spPr bwMode="auto">
          <a:xfrm>
            <a:off x="304800" y="5183188"/>
            <a:ext cx="12065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03850" name="Group 74"/>
          <p:cNvGrpSpPr>
            <a:grpSpLocks/>
          </p:cNvGrpSpPr>
          <p:nvPr/>
        </p:nvGrpSpPr>
        <p:grpSpPr bwMode="auto">
          <a:xfrm>
            <a:off x="231775" y="4287838"/>
            <a:ext cx="2381250" cy="1393825"/>
            <a:chOff x="146" y="1954"/>
            <a:chExt cx="1500" cy="878"/>
          </a:xfrm>
        </p:grpSpPr>
        <p:sp>
          <p:nvSpPr>
            <p:cNvPr id="38934" name="Line 46"/>
            <p:cNvSpPr>
              <a:spLocks noChangeShapeType="1"/>
            </p:cNvSpPr>
            <p:nvPr/>
          </p:nvSpPr>
          <p:spPr bwMode="auto">
            <a:xfrm flipV="1">
              <a:off x="442" y="2312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5" name="Rectangle 47"/>
            <p:cNvSpPr>
              <a:spLocks noChangeArrowheads="1"/>
            </p:cNvSpPr>
            <p:nvPr/>
          </p:nvSpPr>
          <p:spPr bwMode="auto">
            <a:xfrm>
              <a:off x="280" y="2597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Players</a:t>
              </a:r>
            </a:p>
          </p:txBody>
        </p:sp>
        <p:sp>
          <p:nvSpPr>
            <p:cNvPr id="38936" name="Oval 53"/>
            <p:cNvSpPr>
              <a:spLocks noChangeArrowheads="1"/>
            </p:cNvSpPr>
            <p:nvPr/>
          </p:nvSpPr>
          <p:spPr bwMode="auto">
            <a:xfrm>
              <a:off x="146" y="1954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8937" name="Oval 54"/>
            <p:cNvSpPr>
              <a:spLocks noChangeArrowheads="1"/>
            </p:cNvSpPr>
            <p:nvPr/>
          </p:nvSpPr>
          <p:spPr bwMode="auto">
            <a:xfrm>
              <a:off x="823" y="1954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38938" name="Line 55"/>
            <p:cNvSpPr>
              <a:spLocks noChangeShapeType="1"/>
            </p:cNvSpPr>
            <p:nvPr/>
          </p:nvSpPr>
          <p:spPr bwMode="auto">
            <a:xfrm flipH="1">
              <a:off x="912" y="2242"/>
              <a:ext cx="144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3832" name="Line 56"/>
          <p:cNvSpPr>
            <a:spLocks noChangeShapeType="1"/>
          </p:cNvSpPr>
          <p:nvPr/>
        </p:nvSpPr>
        <p:spPr bwMode="auto">
          <a:xfrm>
            <a:off x="1487488" y="4700588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4716463" y="4722813"/>
            <a:ext cx="70167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4" name="Line 58"/>
          <p:cNvSpPr>
            <a:spLocks noChangeShapeType="1"/>
          </p:cNvSpPr>
          <p:nvPr/>
        </p:nvSpPr>
        <p:spPr bwMode="auto">
          <a:xfrm flipV="1">
            <a:off x="7573963" y="4887913"/>
            <a:ext cx="776287" cy="317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3841" name="Picture 6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3822700" y="5276850"/>
            <a:ext cx="12065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03849" name="Group 73"/>
          <p:cNvGrpSpPr>
            <a:grpSpLocks/>
          </p:cNvGrpSpPr>
          <p:nvPr/>
        </p:nvGrpSpPr>
        <p:grpSpPr bwMode="auto">
          <a:xfrm>
            <a:off x="3382963" y="4310063"/>
            <a:ext cx="2128837" cy="1447800"/>
            <a:chOff x="2131" y="1968"/>
            <a:chExt cx="1341" cy="912"/>
          </a:xfrm>
        </p:grpSpPr>
        <p:sp>
          <p:nvSpPr>
            <p:cNvPr id="38929" name="Line 12"/>
            <p:cNvSpPr>
              <a:spLocks noChangeShapeType="1"/>
            </p:cNvSpPr>
            <p:nvPr/>
          </p:nvSpPr>
          <p:spPr bwMode="auto">
            <a:xfrm flipV="1">
              <a:off x="2984" y="2304"/>
              <a:ext cx="184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2496" y="2645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Teams</a:t>
              </a:r>
            </a:p>
          </p:txBody>
        </p:sp>
        <p:sp>
          <p:nvSpPr>
            <p:cNvPr id="38931" name="Oval 27"/>
            <p:cNvSpPr>
              <a:spLocks noChangeArrowheads="1"/>
            </p:cNvSpPr>
            <p:nvPr/>
          </p:nvSpPr>
          <p:spPr bwMode="auto">
            <a:xfrm>
              <a:off x="2882" y="1968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8932" name="Line 70"/>
            <p:cNvSpPr>
              <a:spLocks noChangeShapeType="1"/>
            </p:cNvSpPr>
            <p:nvPr/>
          </p:nvSpPr>
          <p:spPr bwMode="auto">
            <a:xfrm flipV="1">
              <a:off x="2458" y="2326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3" name="Oval 71"/>
            <p:cNvSpPr>
              <a:spLocks noChangeArrowheads="1"/>
            </p:cNvSpPr>
            <p:nvPr/>
          </p:nvSpPr>
          <p:spPr bwMode="auto">
            <a:xfrm>
              <a:off x="2131" y="1968"/>
              <a:ext cx="652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coach</a:t>
              </a:r>
            </a:p>
          </p:txBody>
        </p:sp>
      </p:grpSp>
      <p:sp>
        <p:nvSpPr>
          <p:cNvPr id="203851" name="Text Box 75"/>
          <p:cNvSpPr txBox="1">
            <a:spLocks noChangeArrowheads="1"/>
          </p:cNvSpPr>
          <p:nvPr/>
        </p:nvSpPr>
        <p:spPr bwMode="auto">
          <a:xfrm>
            <a:off x="684213" y="592455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7" grpId="0" animBg="1"/>
      <p:bldP spid="203832" grpId="0" animBg="1"/>
      <p:bldP spid="203833" grpId="0" animBg="1"/>
      <p:bldP spid="203834" grpId="0" animBg="1"/>
      <p:bldP spid="203800" grpId="0" animBg="1"/>
      <p:bldP spid="2038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440947E-DA4A-44D0-89D2-6272921F548E}" type="slidenum">
              <a:rPr kumimoji="0" lang="en-US" altLang="zh-CN" sz="1400"/>
              <a:pPr eaLnBrk="1" hangingPunct="1"/>
              <a:t>37</a:t>
            </a:fld>
            <a:endParaRPr kumimoji="0" lang="en-US" altLang="zh-CN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grpSp>
        <p:nvGrpSpPr>
          <p:cNvPr id="39940" name="Group 41"/>
          <p:cNvGrpSpPr>
            <a:grpSpLocks/>
          </p:cNvGrpSpPr>
          <p:nvPr/>
        </p:nvGrpSpPr>
        <p:grpSpPr bwMode="auto">
          <a:xfrm>
            <a:off x="307975" y="1246188"/>
            <a:ext cx="8442325" cy="2111375"/>
            <a:chOff x="194" y="799"/>
            <a:chExt cx="5318" cy="1330"/>
          </a:xfrm>
        </p:grpSpPr>
        <p:sp>
          <p:nvSpPr>
            <p:cNvPr id="39943" name="AutoShape 5"/>
            <p:cNvSpPr>
              <a:spLocks noChangeArrowheads="1"/>
            </p:cNvSpPr>
            <p:nvPr/>
          </p:nvSpPr>
          <p:spPr bwMode="auto">
            <a:xfrm>
              <a:off x="3544" y="1375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 flipV="1">
              <a:off x="4360" y="161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>
              <a:off x="3256" y="161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6" name="AutoShape 8"/>
            <p:cNvSpPr>
              <a:spLocks noChangeArrowheads="1"/>
            </p:cNvSpPr>
            <p:nvPr/>
          </p:nvSpPr>
          <p:spPr bwMode="auto">
            <a:xfrm>
              <a:off x="3686" y="1452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 flipV="1">
              <a:off x="3024" y="1205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2536" y="1476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Entry2</a:t>
              </a:r>
            </a:p>
          </p:txBody>
        </p:sp>
        <p:sp>
          <p:nvSpPr>
            <p:cNvPr id="39949" name="Rectangle 12"/>
            <p:cNvSpPr>
              <a:spLocks noChangeArrowheads="1"/>
            </p:cNvSpPr>
            <p:nvPr/>
          </p:nvSpPr>
          <p:spPr bwMode="auto">
            <a:xfrm>
              <a:off x="2448" y="1397"/>
              <a:ext cx="7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0" name="Oval 13"/>
            <p:cNvSpPr>
              <a:spLocks noChangeArrowheads="1"/>
            </p:cNvSpPr>
            <p:nvPr/>
          </p:nvSpPr>
          <p:spPr bwMode="auto">
            <a:xfrm>
              <a:off x="2728" y="847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4648" y="1471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Entry3</a:t>
              </a:r>
            </a:p>
          </p:txBody>
        </p:sp>
        <p:sp>
          <p:nvSpPr>
            <p:cNvPr id="39952" name="Oval 16"/>
            <p:cNvSpPr>
              <a:spLocks noChangeArrowheads="1"/>
            </p:cNvSpPr>
            <p:nvPr/>
          </p:nvSpPr>
          <p:spPr bwMode="auto">
            <a:xfrm>
              <a:off x="4746" y="895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5032" y="123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4" name="AutoShape 19"/>
            <p:cNvSpPr>
              <a:spLocks noChangeArrowheads="1"/>
            </p:cNvSpPr>
            <p:nvPr/>
          </p:nvSpPr>
          <p:spPr bwMode="auto">
            <a:xfrm>
              <a:off x="1344" y="1087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9955" name="Line 20"/>
            <p:cNvSpPr>
              <a:spLocks noChangeShapeType="1"/>
            </p:cNvSpPr>
            <p:nvPr/>
          </p:nvSpPr>
          <p:spPr bwMode="auto">
            <a:xfrm>
              <a:off x="2160" y="1327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6" name="Line 21"/>
            <p:cNvSpPr>
              <a:spLocks noChangeShapeType="1"/>
            </p:cNvSpPr>
            <p:nvPr/>
          </p:nvSpPr>
          <p:spPr bwMode="auto">
            <a:xfrm flipV="1">
              <a:off x="1008" y="1327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7" name="AutoShape 22"/>
            <p:cNvSpPr>
              <a:spLocks noChangeArrowheads="1"/>
            </p:cNvSpPr>
            <p:nvPr/>
          </p:nvSpPr>
          <p:spPr bwMode="auto">
            <a:xfrm>
              <a:off x="1486" y="1164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8" name="Line 24"/>
            <p:cNvSpPr>
              <a:spLocks noChangeShapeType="1"/>
            </p:cNvSpPr>
            <p:nvPr/>
          </p:nvSpPr>
          <p:spPr bwMode="auto">
            <a:xfrm flipV="1">
              <a:off x="490" y="1157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9" name="Rectangle 25"/>
            <p:cNvSpPr>
              <a:spLocks noChangeArrowheads="1"/>
            </p:cNvSpPr>
            <p:nvPr/>
          </p:nvSpPr>
          <p:spPr bwMode="auto">
            <a:xfrm>
              <a:off x="328" y="1442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Entry1</a:t>
              </a:r>
            </a:p>
          </p:txBody>
        </p:sp>
        <p:sp>
          <p:nvSpPr>
            <p:cNvPr id="39960" name="Rectangle 26"/>
            <p:cNvSpPr>
              <a:spLocks noChangeArrowheads="1"/>
            </p:cNvSpPr>
            <p:nvPr/>
          </p:nvSpPr>
          <p:spPr bwMode="auto">
            <a:xfrm>
              <a:off x="240" y="1363"/>
              <a:ext cx="7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1" name="Oval 27"/>
            <p:cNvSpPr>
              <a:spLocks noChangeArrowheads="1"/>
            </p:cNvSpPr>
            <p:nvPr/>
          </p:nvSpPr>
          <p:spPr bwMode="auto">
            <a:xfrm>
              <a:off x="194" y="799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39962" name="Oval 28"/>
            <p:cNvSpPr>
              <a:spLocks noChangeArrowheads="1"/>
            </p:cNvSpPr>
            <p:nvPr/>
          </p:nvSpPr>
          <p:spPr bwMode="auto">
            <a:xfrm>
              <a:off x="871" y="799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39963" name="Line 29"/>
            <p:cNvSpPr>
              <a:spLocks noChangeShapeType="1"/>
            </p:cNvSpPr>
            <p:nvPr/>
          </p:nvSpPr>
          <p:spPr bwMode="auto">
            <a:xfrm flipH="1">
              <a:off x="960" y="1087"/>
              <a:ext cx="144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4" name="Line 30"/>
            <p:cNvSpPr>
              <a:spLocks noChangeShapeType="1"/>
            </p:cNvSpPr>
            <p:nvPr/>
          </p:nvSpPr>
          <p:spPr bwMode="auto">
            <a:xfrm>
              <a:off x="977" y="1071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5" name="Line 31"/>
            <p:cNvSpPr>
              <a:spLocks noChangeShapeType="1"/>
            </p:cNvSpPr>
            <p:nvPr/>
          </p:nvSpPr>
          <p:spPr bwMode="auto">
            <a:xfrm>
              <a:off x="2800" y="1117"/>
              <a:ext cx="44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6" name="Line 32"/>
            <p:cNvSpPr>
              <a:spLocks noChangeShapeType="1"/>
            </p:cNvSpPr>
            <p:nvPr/>
          </p:nvSpPr>
          <p:spPr bwMode="auto">
            <a:xfrm flipV="1">
              <a:off x="4835" y="1162"/>
              <a:ext cx="44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AutoShape 34"/>
            <p:cNvSpPr>
              <a:spLocks noChangeArrowheads="1"/>
            </p:cNvSpPr>
            <p:nvPr/>
          </p:nvSpPr>
          <p:spPr bwMode="auto">
            <a:xfrm>
              <a:off x="1344" y="1663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39968" name="Line 35"/>
            <p:cNvSpPr>
              <a:spLocks noChangeShapeType="1"/>
            </p:cNvSpPr>
            <p:nvPr/>
          </p:nvSpPr>
          <p:spPr bwMode="auto">
            <a:xfrm flipV="1">
              <a:off x="2160" y="1711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9" name="Line 36"/>
            <p:cNvSpPr>
              <a:spLocks noChangeShapeType="1"/>
            </p:cNvSpPr>
            <p:nvPr/>
          </p:nvSpPr>
          <p:spPr bwMode="auto">
            <a:xfrm>
              <a:off x="1008" y="1663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0" name="AutoShape 37"/>
            <p:cNvSpPr>
              <a:spLocks noChangeArrowheads="1"/>
            </p:cNvSpPr>
            <p:nvPr/>
          </p:nvSpPr>
          <p:spPr bwMode="auto">
            <a:xfrm>
              <a:off x="1486" y="1740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39" name="Text Box 39"/>
          <p:cNvSpPr txBox="1">
            <a:spLocks noChangeArrowheads="1"/>
          </p:cNvSpPr>
          <p:nvPr/>
        </p:nvSpPr>
        <p:spPr bwMode="auto">
          <a:xfrm>
            <a:off x="684213" y="3581400"/>
            <a:ext cx="80645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Key of </a:t>
            </a:r>
            <a:r>
              <a:rPr lang="en-US" altLang="zh-CN" b="1" i="1">
                <a:latin typeface="Times New Roman" pitchFamily="18" charset="0"/>
              </a:rPr>
              <a:t>Entry1</a:t>
            </a:r>
            <a:r>
              <a:rPr lang="en-US" altLang="zh-CN" b="1">
                <a:latin typeface="Arial Narrow" pitchFamily="34" charset="0"/>
              </a:rPr>
              <a:t> is: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{number, entry2name1, entry3name1, entry2name2, entry3name2}</a:t>
            </a:r>
          </a:p>
        </p:txBody>
      </p:sp>
      <p:pic>
        <p:nvPicPr>
          <p:cNvPr id="204840" name="Picture 4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89525C3-A103-4142-8DEF-E4B6CFBBD816}" type="slidenum">
              <a:rPr kumimoji="0" lang="en-US" altLang="zh-CN" sz="1400"/>
              <a:pPr eaLnBrk="1" hangingPunct="1"/>
              <a:t>38</a:t>
            </a:fld>
            <a:endParaRPr kumimoji="0" lang="en-US" altLang="zh-CN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76200"/>
            <a:ext cx="83820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Differences between E/R &amp; ODL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8001000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Differences between E/R &amp; ODL are: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Attributes: in ODL, types of attributes can be any collection types, but in E/R diagram, it can’t be.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Relationships: in E/R, relationships are independently existing. But in ODL, relationships are properties of classes.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In E/R, relationships can have attributes. But in ODL, there is no attributes on relationships.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Weak entity sets: there is no weak entity set in ODL.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2"/>
              </a:buBlip>
            </a:pPr>
            <a:r>
              <a:rPr lang="en-US" altLang="zh-CN" b="1">
                <a:latin typeface="Arial Narrow" pitchFamily="34" charset="0"/>
              </a:rPr>
              <a:t>Why?</a:t>
            </a:r>
          </a:p>
        </p:txBody>
      </p:sp>
      <p:pic>
        <p:nvPicPr>
          <p:cNvPr id="196612" name="Picture 4" descr="002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6237288"/>
            <a:ext cx="685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D4E571A-DC49-4D0E-A5CA-41CD11B41EB7}" type="slidenum">
              <a:rPr kumimoji="0" lang="en-US" altLang="zh-CN" sz="1400"/>
              <a:pPr eaLnBrk="1" hangingPunct="1"/>
              <a:t>39</a:t>
            </a:fld>
            <a:endParaRPr kumimoji="0" lang="en-US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281987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For each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non-weak</a:t>
            </a:r>
            <a:r>
              <a:rPr lang="en-US" altLang="zh-CN" b="1">
                <a:latin typeface="Arial Narrow" pitchFamily="34" charset="0"/>
              </a:rPr>
              <a:t> entity set, create a relation of the same name and with the same set of attributes. This relation will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 have any indication of the relationships in which the entity set participates.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Create relation for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relationship</a:t>
            </a:r>
            <a:r>
              <a:rPr lang="en-US" altLang="zh-CN" b="1">
                <a:latin typeface="Arial Narrow" pitchFamily="34" charset="0"/>
              </a:rPr>
              <a:t>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The relation for a given relationship R has the following attributes: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For each entity set involved in relationship R, take its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 b="1">
                <a:latin typeface="Arial Narrow" pitchFamily="34" charset="0"/>
              </a:rPr>
              <a:t> attribute or attributes as part of the schema of the relation for 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 relationship has attributes, then these are also attributes of relation 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If one entity set is involved several times in a relationship, then we must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rename</a:t>
            </a:r>
            <a:r>
              <a:rPr lang="en-US" altLang="zh-CN" b="1">
                <a:latin typeface="Arial Narrow" pitchFamily="34" charset="0"/>
              </a:rPr>
              <a:t> the attributes to avoid name duplication.</a:t>
            </a:r>
          </a:p>
        </p:txBody>
      </p:sp>
      <p:pic>
        <p:nvPicPr>
          <p:cNvPr id="163860" name="Picture 2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F11A140-A74C-4470-B2AC-07266F8E2F66}" type="slidenum">
              <a:rPr kumimoji="0" lang="en-US" altLang="zh-CN" sz="1400"/>
              <a:pPr eaLnBrk="1" hangingPunct="1"/>
              <a:t>4</a:t>
            </a:fld>
            <a:endParaRPr kumimoji="0" lang="en-US" altLang="zh-CN" sz="1400"/>
          </a:p>
        </p:txBody>
      </p:sp>
      <p:sp>
        <p:nvSpPr>
          <p:cNvPr id="208898" name="Rectangle 2" descr="再生纸"/>
          <p:cNvSpPr>
            <a:spLocks noChangeArrowheads="1"/>
          </p:cNvSpPr>
          <p:nvPr/>
        </p:nvSpPr>
        <p:spPr bwMode="auto">
          <a:xfrm>
            <a:off x="4191000" y="4953000"/>
            <a:ext cx="2438400" cy="12287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Does</a:t>
            </a:r>
            <a:r>
              <a:rPr lang="en-US" altLang="zh-CN" sz="26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an entity set always have attribute?</a:t>
            </a:r>
          </a:p>
        </p:txBody>
      </p:sp>
      <p:sp>
        <p:nvSpPr>
          <p:cNvPr id="208899" name="Rectangle 3" descr="再生纸"/>
          <p:cNvSpPr>
            <a:spLocks noChangeArrowheads="1"/>
          </p:cNvSpPr>
          <p:nvPr/>
        </p:nvSpPr>
        <p:spPr bwMode="auto">
          <a:xfrm>
            <a:off x="5486400" y="3962400"/>
            <a:ext cx="3478213" cy="1562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How many attributes at least should an entity set have?</a:t>
            </a:r>
          </a:p>
          <a:p>
            <a:pPr algn="l">
              <a:buClr>
                <a:schemeClr val="folHlink"/>
              </a:buClr>
              <a:buSzPct val="200000"/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One? Two? 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Entity Set and Attribute</a:t>
            </a:r>
          </a:p>
        </p:txBody>
      </p:sp>
      <p:sp>
        <p:nvSpPr>
          <p:cNvPr id="208901" name="AutoShape 5"/>
          <p:cNvSpPr>
            <a:spLocks noChangeArrowheads="1"/>
          </p:cNvSpPr>
          <p:nvPr/>
        </p:nvSpPr>
        <p:spPr bwMode="auto">
          <a:xfrm>
            <a:off x="609600" y="4038600"/>
            <a:ext cx="1524000" cy="990600"/>
          </a:xfrm>
          <a:prstGeom prst="cloudCallout">
            <a:avLst>
              <a:gd name="adj1" fmla="val 42190"/>
              <a:gd name="adj2" fmla="val -165704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>
                <a:latin typeface="Arial Narrow" pitchFamily="34" charset="0"/>
              </a:rPr>
              <a:t>Entity set</a:t>
            </a:r>
          </a:p>
        </p:txBody>
      </p:sp>
      <p:sp>
        <p:nvSpPr>
          <p:cNvPr id="208902" name="AutoShape 6"/>
          <p:cNvSpPr>
            <a:spLocks noChangeArrowheads="1"/>
          </p:cNvSpPr>
          <p:nvPr/>
        </p:nvSpPr>
        <p:spPr bwMode="auto">
          <a:xfrm>
            <a:off x="2209800" y="4038600"/>
            <a:ext cx="2057400" cy="609600"/>
          </a:xfrm>
          <a:prstGeom prst="wedgeEllipseCallout">
            <a:avLst>
              <a:gd name="adj1" fmla="val -25384"/>
              <a:gd name="adj2" fmla="val -73958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Attribute</a:t>
            </a:r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4419600" y="3124200"/>
            <a:ext cx="2590800" cy="685800"/>
          </a:xfrm>
          <a:prstGeom prst="cloudCallout">
            <a:avLst>
              <a:gd name="adj1" fmla="val -33639"/>
              <a:gd name="adj2" fmla="val -1000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Relationship</a:t>
            </a:r>
          </a:p>
        </p:txBody>
      </p:sp>
      <p:pic>
        <p:nvPicPr>
          <p:cNvPr id="208904" name="Picture 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05" name="Line 9"/>
          <p:cNvSpPr>
            <a:spLocks noChangeShapeType="1"/>
          </p:cNvSpPr>
          <p:nvPr/>
        </p:nvSpPr>
        <p:spPr bwMode="auto">
          <a:xfrm flipH="1">
            <a:off x="2667000" y="19812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Line 10"/>
          <p:cNvSpPr>
            <a:spLocks noChangeShapeType="1"/>
          </p:cNvSpPr>
          <p:nvPr/>
        </p:nvSpPr>
        <p:spPr bwMode="auto">
          <a:xfrm>
            <a:off x="2743200" y="19812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6" name="Group 11"/>
          <p:cNvGrpSpPr>
            <a:grpSpLocks/>
          </p:cNvGrpSpPr>
          <p:nvPr/>
        </p:nvGrpSpPr>
        <p:grpSpPr bwMode="auto">
          <a:xfrm>
            <a:off x="609600" y="1371600"/>
            <a:ext cx="4114800" cy="2514600"/>
            <a:chOff x="384" y="816"/>
            <a:chExt cx="2592" cy="1584"/>
          </a:xfrm>
        </p:grpSpPr>
        <p:sp>
          <p:nvSpPr>
            <p:cNvPr id="6195" name="Oval 12"/>
            <p:cNvSpPr>
              <a:spLocks noChangeArrowheads="1"/>
            </p:cNvSpPr>
            <p:nvPr/>
          </p:nvSpPr>
          <p:spPr bwMode="auto">
            <a:xfrm>
              <a:off x="1776" y="816"/>
              <a:ext cx="1200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/>
                <a:t>FSName</a:t>
              </a:r>
            </a:p>
          </p:txBody>
        </p:sp>
        <p:cxnSp>
          <p:nvCxnSpPr>
            <p:cNvPr id="6196" name="AutoShape 13"/>
            <p:cNvCxnSpPr>
              <a:cxnSpLocks noChangeShapeType="1"/>
              <a:stCxn id="6197" idx="0"/>
              <a:endCxn id="6195" idx="4"/>
            </p:cNvCxnSpPr>
            <p:nvPr/>
          </p:nvCxnSpPr>
          <p:spPr bwMode="auto">
            <a:xfrm flipV="1">
              <a:off x="1200" y="1209"/>
              <a:ext cx="1176" cy="222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97" name="Rectangle 14"/>
            <p:cNvSpPr>
              <a:spLocks noChangeArrowheads="1"/>
            </p:cNvSpPr>
            <p:nvPr/>
          </p:nvSpPr>
          <p:spPr bwMode="auto">
            <a:xfrm>
              <a:off x="768" y="1440"/>
              <a:ext cx="864" cy="384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Movies</a:t>
              </a:r>
            </a:p>
          </p:txBody>
        </p:sp>
        <p:sp>
          <p:nvSpPr>
            <p:cNvPr id="6198" name="Oval 15"/>
            <p:cNvSpPr>
              <a:spLocks noChangeArrowheads="1"/>
            </p:cNvSpPr>
            <p:nvPr/>
          </p:nvSpPr>
          <p:spPr bwMode="auto">
            <a:xfrm>
              <a:off x="480" y="816"/>
              <a:ext cx="576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title</a:t>
              </a:r>
            </a:p>
          </p:txBody>
        </p:sp>
        <p:sp>
          <p:nvSpPr>
            <p:cNvPr id="6199" name="Oval 16"/>
            <p:cNvSpPr>
              <a:spLocks noChangeArrowheads="1"/>
            </p:cNvSpPr>
            <p:nvPr/>
          </p:nvSpPr>
          <p:spPr bwMode="auto">
            <a:xfrm>
              <a:off x="1152" y="816"/>
              <a:ext cx="528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6200" name="Oval 17"/>
            <p:cNvSpPr>
              <a:spLocks noChangeArrowheads="1"/>
            </p:cNvSpPr>
            <p:nvPr/>
          </p:nvSpPr>
          <p:spPr bwMode="auto">
            <a:xfrm>
              <a:off x="1248" y="2016"/>
              <a:ext cx="864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filmType</a:t>
              </a:r>
            </a:p>
          </p:txBody>
        </p:sp>
        <p:sp>
          <p:nvSpPr>
            <p:cNvPr id="6201" name="Oval 18"/>
            <p:cNvSpPr>
              <a:spLocks noChangeArrowheads="1"/>
            </p:cNvSpPr>
            <p:nvPr/>
          </p:nvSpPr>
          <p:spPr bwMode="auto">
            <a:xfrm>
              <a:off x="384" y="2016"/>
              <a:ext cx="768" cy="384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lenghth</a:t>
              </a:r>
            </a:p>
          </p:txBody>
        </p:sp>
        <p:cxnSp>
          <p:nvCxnSpPr>
            <p:cNvPr id="6202" name="AutoShape 19"/>
            <p:cNvCxnSpPr>
              <a:cxnSpLocks noChangeShapeType="1"/>
              <a:stCxn id="6197" idx="2"/>
              <a:endCxn id="6201" idx="0"/>
            </p:cNvCxnSpPr>
            <p:nvPr/>
          </p:nvCxnSpPr>
          <p:spPr bwMode="auto">
            <a:xfrm flipH="1">
              <a:off x="768" y="1833"/>
              <a:ext cx="432" cy="174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03" name="AutoShape 20"/>
            <p:cNvCxnSpPr>
              <a:cxnSpLocks noChangeShapeType="1"/>
              <a:stCxn id="6197" idx="2"/>
              <a:endCxn id="6200" idx="0"/>
            </p:cNvCxnSpPr>
            <p:nvPr/>
          </p:nvCxnSpPr>
          <p:spPr bwMode="auto">
            <a:xfrm>
              <a:off x="1200" y="1833"/>
              <a:ext cx="480" cy="174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04" name="AutoShape 21"/>
            <p:cNvCxnSpPr>
              <a:cxnSpLocks noChangeShapeType="1"/>
              <a:stCxn id="6197" idx="0"/>
              <a:endCxn id="6198" idx="4"/>
            </p:cNvCxnSpPr>
            <p:nvPr/>
          </p:nvCxnSpPr>
          <p:spPr bwMode="auto">
            <a:xfrm flipH="1" flipV="1">
              <a:off x="768" y="1209"/>
              <a:ext cx="432" cy="222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05" name="AutoShape 22"/>
            <p:cNvCxnSpPr>
              <a:cxnSpLocks noChangeShapeType="1"/>
              <a:stCxn id="6197" idx="0"/>
              <a:endCxn id="6199" idx="4"/>
            </p:cNvCxnSpPr>
            <p:nvPr/>
          </p:nvCxnSpPr>
          <p:spPr bwMode="auto">
            <a:xfrm flipV="1">
              <a:off x="1200" y="1209"/>
              <a:ext cx="216" cy="222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8919" name="Group 23"/>
          <p:cNvGrpSpPr>
            <a:grpSpLocks/>
          </p:cNvGrpSpPr>
          <p:nvPr/>
        </p:nvGrpSpPr>
        <p:grpSpPr bwMode="auto">
          <a:xfrm>
            <a:off x="609600" y="1371600"/>
            <a:ext cx="2743200" cy="2514600"/>
            <a:chOff x="384" y="864"/>
            <a:chExt cx="1728" cy="1584"/>
          </a:xfrm>
        </p:grpSpPr>
        <p:sp>
          <p:nvSpPr>
            <p:cNvPr id="6186" name="Rectangle 24"/>
            <p:cNvSpPr>
              <a:spLocks noChangeArrowheads="1"/>
            </p:cNvSpPr>
            <p:nvPr/>
          </p:nvSpPr>
          <p:spPr bwMode="auto">
            <a:xfrm>
              <a:off x="768" y="148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Movies</a:t>
              </a:r>
            </a:p>
          </p:txBody>
        </p:sp>
        <p:sp>
          <p:nvSpPr>
            <p:cNvPr id="6187" name="Oval 25"/>
            <p:cNvSpPr>
              <a:spLocks noChangeArrowheads="1"/>
            </p:cNvSpPr>
            <p:nvPr/>
          </p:nvSpPr>
          <p:spPr bwMode="auto">
            <a:xfrm>
              <a:off x="480" y="864"/>
              <a:ext cx="576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title</a:t>
              </a:r>
            </a:p>
          </p:txBody>
        </p:sp>
        <p:sp>
          <p:nvSpPr>
            <p:cNvPr id="6188" name="Oval 26"/>
            <p:cNvSpPr>
              <a:spLocks noChangeArrowheads="1"/>
            </p:cNvSpPr>
            <p:nvPr/>
          </p:nvSpPr>
          <p:spPr bwMode="auto">
            <a:xfrm>
              <a:off x="1152" y="864"/>
              <a:ext cx="52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6189" name="Oval 27"/>
            <p:cNvSpPr>
              <a:spLocks noChangeArrowheads="1"/>
            </p:cNvSpPr>
            <p:nvPr/>
          </p:nvSpPr>
          <p:spPr bwMode="auto">
            <a:xfrm>
              <a:off x="1248" y="2064"/>
              <a:ext cx="86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filmType</a:t>
              </a:r>
            </a:p>
          </p:txBody>
        </p:sp>
        <p:sp>
          <p:nvSpPr>
            <p:cNvPr id="6190" name="Oval 28"/>
            <p:cNvSpPr>
              <a:spLocks noChangeArrowheads="1"/>
            </p:cNvSpPr>
            <p:nvPr/>
          </p:nvSpPr>
          <p:spPr bwMode="auto">
            <a:xfrm>
              <a:off x="384" y="206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Times New Roman" pitchFamily="18" charset="0"/>
                </a:rPr>
                <a:t>lenghth</a:t>
              </a:r>
            </a:p>
          </p:txBody>
        </p:sp>
        <p:cxnSp>
          <p:nvCxnSpPr>
            <p:cNvPr id="6191" name="AutoShape 29"/>
            <p:cNvCxnSpPr>
              <a:cxnSpLocks noChangeShapeType="1"/>
              <a:stCxn id="6186" idx="2"/>
              <a:endCxn id="6190" idx="0"/>
            </p:cNvCxnSpPr>
            <p:nvPr/>
          </p:nvCxnSpPr>
          <p:spPr bwMode="auto">
            <a:xfrm flipH="1">
              <a:off x="768" y="1881"/>
              <a:ext cx="432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2" name="AutoShape 30"/>
            <p:cNvCxnSpPr>
              <a:cxnSpLocks noChangeShapeType="1"/>
              <a:stCxn id="6186" idx="2"/>
              <a:endCxn id="6189" idx="0"/>
            </p:cNvCxnSpPr>
            <p:nvPr/>
          </p:nvCxnSpPr>
          <p:spPr bwMode="auto">
            <a:xfrm>
              <a:off x="1200" y="1881"/>
              <a:ext cx="480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3" name="AutoShape 31"/>
            <p:cNvCxnSpPr>
              <a:cxnSpLocks noChangeShapeType="1"/>
              <a:stCxn id="6186" idx="0"/>
              <a:endCxn id="6187" idx="4"/>
            </p:cNvCxnSpPr>
            <p:nvPr/>
          </p:nvCxnSpPr>
          <p:spPr bwMode="auto">
            <a:xfrm flipH="1" flipV="1">
              <a:off x="768" y="1257"/>
              <a:ext cx="432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94" name="AutoShape 32"/>
            <p:cNvCxnSpPr>
              <a:cxnSpLocks noChangeShapeType="1"/>
              <a:stCxn id="6186" idx="0"/>
              <a:endCxn id="6188" idx="4"/>
            </p:cNvCxnSpPr>
            <p:nvPr/>
          </p:nvCxnSpPr>
          <p:spPr bwMode="auto">
            <a:xfrm flipV="1">
              <a:off x="1200" y="1257"/>
              <a:ext cx="216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8929" name="Group 33"/>
          <p:cNvGrpSpPr>
            <a:grpSpLocks/>
          </p:cNvGrpSpPr>
          <p:nvPr/>
        </p:nvGrpSpPr>
        <p:grpSpPr bwMode="auto">
          <a:xfrm>
            <a:off x="2605088" y="2209800"/>
            <a:ext cx="4086225" cy="914400"/>
            <a:chOff x="1641" y="1392"/>
            <a:chExt cx="2574" cy="576"/>
          </a:xfrm>
        </p:grpSpPr>
        <p:sp>
          <p:nvSpPr>
            <p:cNvPr id="6183" name="AutoShape 34"/>
            <p:cNvSpPr>
              <a:spLocks noChangeArrowheads="1"/>
            </p:cNvSpPr>
            <p:nvPr/>
          </p:nvSpPr>
          <p:spPr bwMode="auto">
            <a:xfrm>
              <a:off x="2304" y="1392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Stars-in</a:t>
              </a:r>
            </a:p>
          </p:txBody>
        </p:sp>
        <p:cxnSp>
          <p:nvCxnSpPr>
            <p:cNvPr id="6184" name="AutoShape 35"/>
            <p:cNvCxnSpPr>
              <a:cxnSpLocks noChangeShapeType="1"/>
              <a:stCxn id="6186" idx="3"/>
              <a:endCxn id="6183" idx="1"/>
            </p:cNvCxnSpPr>
            <p:nvPr/>
          </p:nvCxnSpPr>
          <p:spPr bwMode="auto">
            <a:xfrm>
              <a:off x="1641" y="1680"/>
              <a:ext cx="65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" name="AutoShape 36"/>
            <p:cNvCxnSpPr>
              <a:cxnSpLocks noChangeShapeType="1"/>
              <a:stCxn id="6183" idx="3"/>
              <a:endCxn id="6178" idx="1"/>
            </p:cNvCxnSpPr>
            <p:nvPr/>
          </p:nvCxnSpPr>
          <p:spPr bwMode="auto">
            <a:xfrm>
              <a:off x="3513" y="1680"/>
              <a:ext cx="70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8933" name="Group 37"/>
          <p:cNvGrpSpPr>
            <a:grpSpLocks/>
          </p:cNvGrpSpPr>
          <p:nvPr/>
        </p:nvGrpSpPr>
        <p:grpSpPr bwMode="auto">
          <a:xfrm>
            <a:off x="6019800" y="1371600"/>
            <a:ext cx="2590800" cy="1600200"/>
            <a:chOff x="3792" y="864"/>
            <a:chExt cx="1632" cy="1008"/>
          </a:xfrm>
        </p:grpSpPr>
        <p:sp>
          <p:nvSpPr>
            <p:cNvPr id="6178" name="Rectangle 38"/>
            <p:cNvSpPr>
              <a:spLocks noChangeArrowheads="1"/>
            </p:cNvSpPr>
            <p:nvPr/>
          </p:nvSpPr>
          <p:spPr bwMode="auto">
            <a:xfrm>
              <a:off x="4224" y="1488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FStars</a:t>
              </a:r>
            </a:p>
          </p:txBody>
        </p:sp>
        <p:sp>
          <p:nvSpPr>
            <p:cNvPr id="6179" name="Oval 39"/>
            <p:cNvSpPr>
              <a:spLocks noChangeArrowheads="1"/>
            </p:cNvSpPr>
            <p:nvPr/>
          </p:nvSpPr>
          <p:spPr bwMode="auto">
            <a:xfrm>
              <a:off x="3792" y="864"/>
              <a:ext cx="672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6180" name="Oval 40"/>
            <p:cNvSpPr>
              <a:spLocks noChangeArrowheads="1"/>
            </p:cNvSpPr>
            <p:nvPr/>
          </p:nvSpPr>
          <p:spPr bwMode="auto">
            <a:xfrm>
              <a:off x="4656" y="86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6181" name="AutoShape 41"/>
            <p:cNvCxnSpPr>
              <a:cxnSpLocks noChangeShapeType="1"/>
              <a:stCxn id="6178" idx="0"/>
              <a:endCxn id="6179" idx="4"/>
            </p:cNvCxnSpPr>
            <p:nvPr/>
          </p:nvCxnSpPr>
          <p:spPr bwMode="auto">
            <a:xfrm flipH="1" flipV="1">
              <a:off x="4128" y="1257"/>
              <a:ext cx="528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2" name="AutoShape 42"/>
            <p:cNvCxnSpPr>
              <a:cxnSpLocks noChangeShapeType="1"/>
              <a:stCxn id="6178" idx="0"/>
              <a:endCxn id="6180" idx="4"/>
            </p:cNvCxnSpPr>
            <p:nvPr/>
          </p:nvCxnSpPr>
          <p:spPr bwMode="auto">
            <a:xfrm flipV="1">
              <a:off x="4656" y="1257"/>
              <a:ext cx="384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8939" name="Text Box 43"/>
          <p:cNvSpPr txBox="1">
            <a:spLocks noChangeArrowheads="1"/>
          </p:cNvSpPr>
          <p:nvPr/>
        </p:nvSpPr>
        <p:spPr bwMode="auto">
          <a:xfrm>
            <a:off x="4254500" y="914400"/>
            <a:ext cx="384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</a:rPr>
              <a:t>Name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</a:rPr>
              <a:t>and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</a:rPr>
              <a:t>Address</a:t>
            </a:r>
          </a:p>
        </p:txBody>
      </p:sp>
      <p:sp>
        <p:nvSpPr>
          <p:cNvPr id="208940" name="Oval 44"/>
          <p:cNvSpPr>
            <a:spLocks noChangeArrowheads="1"/>
          </p:cNvSpPr>
          <p:nvPr/>
        </p:nvSpPr>
        <p:spPr bwMode="auto">
          <a:xfrm rot="8100000">
            <a:off x="7142163" y="1447800"/>
            <a:ext cx="1544637" cy="63341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41" name="Group 45"/>
          <p:cNvGrpSpPr>
            <a:grpSpLocks/>
          </p:cNvGrpSpPr>
          <p:nvPr/>
        </p:nvGrpSpPr>
        <p:grpSpPr bwMode="auto">
          <a:xfrm>
            <a:off x="444500" y="1168400"/>
            <a:ext cx="4610100" cy="2933700"/>
            <a:chOff x="280" y="736"/>
            <a:chExt cx="2904" cy="1848"/>
          </a:xfrm>
        </p:grpSpPr>
        <p:sp>
          <p:nvSpPr>
            <p:cNvPr id="6165" name="Freeform 46"/>
            <p:cNvSpPr>
              <a:spLocks/>
            </p:cNvSpPr>
            <p:nvPr/>
          </p:nvSpPr>
          <p:spPr bwMode="auto">
            <a:xfrm>
              <a:off x="280" y="736"/>
              <a:ext cx="2904" cy="1848"/>
            </a:xfrm>
            <a:custGeom>
              <a:avLst/>
              <a:gdLst>
                <a:gd name="T0" fmla="*/ 344 w 2904"/>
                <a:gd name="T1" fmla="*/ 800 h 1848"/>
                <a:gd name="T2" fmla="*/ 200 w 2904"/>
                <a:gd name="T3" fmla="*/ 512 h 1848"/>
                <a:gd name="T4" fmla="*/ 104 w 2904"/>
                <a:gd name="T5" fmla="*/ 272 h 1848"/>
                <a:gd name="T6" fmla="*/ 248 w 2904"/>
                <a:gd name="T7" fmla="*/ 32 h 1848"/>
                <a:gd name="T8" fmla="*/ 824 w 2904"/>
                <a:gd name="T9" fmla="*/ 80 h 1848"/>
                <a:gd name="T10" fmla="*/ 1304 w 2904"/>
                <a:gd name="T11" fmla="*/ 80 h 1848"/>
                <a:gd name="T12" fmla="*/ 1688 w 2904"/>
                <a:gd name="T13" fmla="*/ 128 h 1848"/>
                <a:gd name="T14" fmla="*/ 2120 w 2904"/>
                <a:gd name="T15" fmla="*/ 80 h 1848"/>
                <a:gd name="T16" fmla="*/ 2600 w 2904"/>
                <a:gd name="T17" fmla="*/ 128 h 1848"/>
                <a:gd name="T18" fmla="*/ 2840 w 2904"/>
                <a:gd name="T19" fmla="*/ 320 h 1848"/>
                <a:gd name="T20" fmla="*/ 2840 w 2904"/>
                <a:gd name="T21" fmla="*/ 512 h 1848"/>
                <a:gd name="T22" fmla="*/ 2456 w 2904"/>
                <a:gd name="T23" fmla="*/ 608 h 1848"/>
                <a:gd name="T24" fmla="*/ 2024 w 2904"/>
                <a:gd name="T25" fmla="*/ 704 h 1848"/>
                <a:gd name="T26" fmla="*/ 1832 w 2904"/>
                <a:gd name="T27" fmla="*/ 848 h 1848"/>
                <a:gd name="T28" fmla="*/ 1832 w 2904"/>
                <a:gd name="T29" fmla="*/ 1040 h 1848"/>
                <a:gd name="T30" fmla="*/ 2024 w 2904"/>
                <a:gd name="T31" fmla="*/ 1424 h 1848"/>
                <a:gd name="T32" fmla="*/ 2024 w 2904"/>
                <a:gd name="T33" fmla="*/ 1664 h 1848"/>
                <a:gd name="T34" fmla="*/ 1832 w 2904"/>
                <a:gd name="T35" fmla="*/ 1760 h 1848"/>
                <a:gd name="T36" fmla="*/ 1544 w 2904"/>
                <a:gd name="T37" fmla="*/ 1760 h 1848"/>
                <a:gd name="T38" fmla="*/ 1400 w 2904"/>
                <a:gd name="T39" fmla="*/ 1712 h 1848"/>
                <a:gd name="T40" fmla="*/ 1160 w 2904"/>
                <a:gd name="T41" fmla="*/ 1760 h 1848"/>
                <a:gd name="T42" fmla="*/ 728 w 2904"/>
                <a:gd name="T43" fmla="*/ 1760 h 1848"/>
                <a:gd name="T44" fmla="*/ 104 w 2904"/>
                <a:gd name="T45" fmla="*/ 1760 h 1848"/>
                <a:gd name="T46" fmla="*/ 104 w 2904"/>
                <a:gd name="T47" fmla="*/ 1232 h 1848"/>
                <a:gd name="T48" fmla="*/ 344 w 2904"/>
                <a:gd name="T49" fmla="*/ 800 h 18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904" h="1848">
                  <a:moveTo>
                    <a:pt x="344" y="800"/>
                  </a:moveTo>
                  <a:cubicBezTo>
                    <a:pt x="360" y="680"/>
                    <a:pt x="240" y="600"/>
                    <a:pt x="200" y="512"/>
                  </a:cubicBezTo>
                  <a:cubicBezTo>
                    <a:pt x="160" y="424"/>
                    <a:pt x="96" y="352"/>
                    <a:pt x="104" y="272"/>
                  </a:cubicBezTo>
                  <a:cubicBezTo>
                    <a:pt x="112" y="192"/>
                    <a:pt x="128" y="64"/>
                    <a:pt x="248" y="32"/>
                  </a:cubicBezTo>
                  <a:cubicBezTo>
                    <a:pt x="368" y="0"/>
                    <a:pt x="648" y="72"/>
                    <a:pt x="824" y="80"/>
                  </a:cubicBezTo>
                  <a:cubicBezTo>
                    <a:pt x="1000" y="88"/>
                    <a:pt x="1160" y="72"/>
                    <a:pt x="1304" y="80"/>
                  </a:cubicBezTo>
                  <a:cubicBezTo>
                    <a:pt x="1448" y="88"/>
                    <a:pt x="1552" y="128"/>
                    <a:pt x="1688" y="128"/>
                  </a:cubicBezTo>
                  <a:cubicBezTo>
                    <a:pt x="1824" y="128"/>
                    <a:pt x="1968" y="80"/>
                    <a:pt x="2120" y="80"/>
                  </a:cubicBezTo>
                  <a:cubicBezTo>
                    <a:pt x="2272" y="80"/>
                    <a:pt x="2480" y="88"/>
                    <a:pt x="2600" y="128"/>
                  </a:cubicBezTo>
                  <a:cubicBezTo>
                    <a:pt x="2720" y="168"/>
                    <a:pt x="2800" y="256"/>
                    <a:pt x="2840" y="320"/>
                  </a:cubicBezTo>
                  <a:cubicBezTo>
                    <a:pt x="2880" y="384"/>
                    <a:pt x="2904" y="464"/>
                    <a:pt x="2840" y="512"/>
                  </a:cubicBezTo>
                  <a:cubicBezTo>
                    <a:pt x="2776" y="560"/>
                    <a:pt x="2592" y="576"/>
                    <a:pt x="2456" y="608"/>
                  </a:cubicBezTo>
                  <a:cubicBezTo>
                    <a:pt x="2320" y="640"/>
                    <a:pt x="2128" y="664"/>
                    <a:pt x="2024" y="704"/>
                  </a:cubicBezTo>
                  <a:cubicBezTo>
                    <a:pt x="1920" y="744"/>
                    <a:pt x="1864" y="792"/>
                    <a:pt x="1832" y="848"/>
                  </a:cubicBezTo>
                  <a:cubicBezTo>
                    <a:pt x="1800" y="904"/>
                    <a:pt x="1800" y="944"/>
                    <a:pt x="1832" y="1040"/>
                  </a:cubicBezTo>
                  <a:cubicBezTo>
                    <a:pt x="1864" y="1136"/>
                    <a:pt x="1992" y="1320"/>
                    <a:pt x="2024" y="1424"/>
                  </a:cubicBezTo>
                  <a:cubicBezTo>
                    <a:pt x="2056" y="1528"/>
                    <a:pt x="2056" y="1608"/>
                    <a:pt x="2024" y="1664"/>
                  </a:cubicBezTo>
                  <a:cubicBezTo>
                    <a:pt x="1992" y="1720"/>
                    <a:pt x="1912" y="1744"/>
                    <a:pt x="1832" y="1760"/>
                  </a:cubicBezTo>
                  <a:cubicBezTo>
                    <a:pt x="1752" y="1776"/>
                    <a:pt x="1616" y="1768"/>
                    <a:pt x="1544" y="1760"/>
                  </a:cubicBezTo>
                  <a:cubicBezTo>
                    <a:pt x="1472" y="1752"/>
                    <a:pt x="1464" y="1712"/>
                    <a:pt x="1400" y="1712"/>
                  </a:cubicBezTo>
                  <a:cubicBezTo>
                    <a:pt x="1336" y="1712"/>
                    <a:pt x="1272" y="1752"/>
                    <a:pt x="1160" y="1760"/>
                  </a:cubicBezTo>
                  <a:cubicBezTo>
                    <a:pt x="1048" y="1768"/>
                    <a:pt x="904" y="1760"/>
                    <a:pt x="728" y="1760"/>
                  </a:cubicBezTo>
                  <a:cubicBezTo>
                    <a:pt x="552" y="1760"/>
                    <a:pt x="208" y="1848"/>
                    <a:pt x="104" y="1760"/>
                  </a:cubicBezTo>
                  <a:cubicBezTo>
                    <a:pt x="0" y="1672"/>
                    <a:pt x="64" y="1392"/>
                    <a:pt x="104" y="1232"/>
                  </a:cubicBezTo>
                  <a:cubicBezTo>
                    <a:pt x="144" y="1072"/>
                    <a:pt x="328" y="920"/>
                    <a:pt x="344" y="800"/>
                  </a:cubicBezTo>
                  <a:close/>
                </a:path>
              </a:pathLst>
            </a:custGeom>
            <a:solidFill>
              <a:srgbClr val="EEF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66" name="Group 47"/>
            <p:cNvGrpSpPr>
              <a:grpSpLocks/>
            </p:cNvGrpSpPr>
            <p:nvPr/>
          </p:nvGrpSpPr>
          <p:grpSpPr bwMode="auto">
            <a:xfrm>
              <a:off x="384" y="864"/>
              <a:ext cx="2592" cy="1584"/>
              <a:chOff x="384" y="816"/>
              <a:chExt cx="2592" cy="1584"/>
            </a:xfrm>
          </p:grpSpPr>
          <p:sp>
            <p:nvSpPr>
              <p:cNvPr id="6167" name="Oval 48"/>
              <p:cNvSpPr>
                <a:spLocks noChangeArrowheads="1"/>
              </p:cNvSpPr>
              <p:nvPr/>
            </p:nvSpPr>
            <p:spPr bwMode="auto">
              <a:xfrm>
                <a:off x="1776" y="816"/>
                <a:ext cx="1200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FSName</a:t>
                </a:r>
              </a:p>
            </p:txBody>
          </p:sp>
          <p:cxnSp>
            <p:nvCxnSpPr>
              <p:cNvPr id="6168" name="AutoShape 49"/>
              <p:cNvCxnSpPr>
                <a:cxnSpLocks noChangeShapeType="1"/>
                <a:stCxn id="6169" idx="0"/>
                <a:endCxn id="6167" idx="4"/>
              </p:cNvCxnSpPr>
              <p:nvPr/>
            </p:nvCxnSpPr>
            <p:spPr bwMode="auto">
              <a:xfrm flipV="1">
                <a:off x="1200" y="1209"/>
                <a:ext cx="1176" cy="222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9" name="Rectangle 50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864" cy="38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Movies</a:t>
                </a:r>
              </a:p>
            </p:txBody>
          </p:sp>
          <p:sp>
            <p:nvSpPr>
              <p:cNvPr id="6170" name="Oval 51"/>
              <p:cNvSpPr>
                <a:spLocks noChangeArrowheads="1"/>
              </p:cNvSpPr>
              <p:nvPr/>
            </p:nvSpPr>
            <p:spPr bwMode="auto">
              <a:xfrm>
                <a:off x="480" y="816"/>
                <a:ext cx="576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title</a:t>
                </a:r>
              </a:p>
            </p:txBody>
          </p:sp>
          <p:sp>
            <p:nvSpPr>
              <p:cNvPr id="6171" name="Oval 52"/>
              <p:cNvSpPr>
                <a:spLocks noChangeArrowheads="1"/>
              </p:cNvSpPr>
              <p:nvPr/>
            </p:nvSpPr>
            <p:spPr bwMode="auto">
              <a:xfrm>
                <a:off x="1152" y="816"/>
                <a:ext cx="528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year</a:t>
                </a:r>
              </a:p>
            </p:txBody>
          </p:sp>
          <p:sp>
            <p:nvSpPr>
              <p:cNvPr id="6172" name="Oval 53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864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filmType</a:t>
                </a:r>
              </a:p>
            </p:txBody>
          </p:sp>
          <p:sp>
            <p:nvSpPr>
              <p:cNvPr id="6173" name="Oval 54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768" cy="384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Times New Roman" pitchFamily="18" charset="0"/>
                  </a:rPr>
                  <a:t>lenghth</a:t>
                </a:r>
              </a:p>
            </p:txBody>
          </p:sp>
          <p:cxnSp>
            <p:nvCxnSpPr>
              <p:cNvPr id="6174" name="AutoShape 55"/>
              <p:cNvCxnSpPr>
                <a:cxnSpLocks noChangeShapeType="1"/>
                <a:stCxn id="6169" idx="2"/>
                <a:endCxn id="6173" idx="0"/>
              </p:cNvCxnSpPr>
              <p:nvPr/>
            </p:nvCxnSpPr>
            <p:spPr bwMode="auto">
              <a:xfrm flipH="1">
                <a:off x="768" y="1833"/>
                <a:ext cx="432" cy="174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75" name="AutoShape 56"/>
              <p:cNvCxnSpPr>
                <a:cxnSpLocks noChangeShapeType="1"/>
                <a:stCxn id="6169" idx="2"/>
                <a:endCxn id="6172" idx="0"/>
              </p:cNvCxnSpPr>
              <p:nvPr/>
            </p:nvCxnSpPr>
            <p:spPr bwMode="auto">
              <a:xfrm>
                <a:off x="1200" y="1833"/>
                <a:ext cx="480" cy="174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76" name="AutoShape 57"/>
              <p:cNvCxnSpPr>
                <a:cxnSpLocks noChangeShapeType="1"/>
                <a:stCxn id="6169" idx="0"/>
                <a:endCxn id="6170" idx="4"/>
              </p:cNvCxnSpPr>
              <p:nvPr/>
            </p:nvCxnSpPr>
            <p:spPr bwMode="auto">
              <a:xfrm flipH="1" flipV="1">
                <a:off x="768" y="1209"/>
                <a:ext cx="432" cy="222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77" name="AutoShape 58"/>
              <p:cNvCxnSpPr>
                <a:cxnSpLocks noChangeShapeType="1"/>
                <a:stCxn id="6169" idx="0"/>
                <a:endCxn id="6171" idx="4"/>
              </p:cNvCxnSpPr>
              <p:nvPr/>
            </p:nvCxnSpPr>
            <p:spPr bwMode="auto">
              <a:xfrm flipV="1">
                <a:off x="1200" y="1209"/>
                <a:ext cx="216" cy="222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163" name="Rectangle 59"/>
          <p:cNvSpPr>
            <a:spLocks noChangeArrowheads="1"/>
          </p:cNvSpPr>
          <p:nvPr/>
        </p:nvSpPr>
        <p:spPr bwMode="auto">
          <a:xfrm>
            <a:off x="3132138" y="930275"/>
            <a:ext cx="1087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 Narrow" pitchFamily="34" charset="0"/>
              </a:rPr>
              <a:t>heroine</a:t>
            </a:r>
          </a:p>
        </p:txBody>
      </p:sp>
      <p:sp>
        <p:nvSpPr>
          <p:cNvPr id="208956" name="Freeform 60"/>
          <p:cNvSpPr>
            <a:spLocks/>
          </p:cNvSpPr>
          <p:nvPr/>
        </p:nvSpPr>
        <p:spPr bwMode="auto">
          <a:xfrm>
            <a:off x="6588125" y="5157788"/>
            <a:ext cx="576263" cy="358775"/>
          </a:xfrm>
          <a:custGeom>
            <a:avLst/>
            <a:gdLst>
              <a:gd name="T0" fmla="*/ 0 w 576"/>
              <a:gd name="T1" fmla="*/ 52504 h 328"/>
              <a:gd name="T2" fmla="*/ 96044 w 576"/>
              <a:gd name="T3" fmla="*/ 262518 h 328"/>
              <a:gd name="T4" fmla="*/ 288132 w 576"/>
              <a:gd name="T5" fmla="*/ 315022 h 328"/>
              <a:gd name="T6" fmla="*/ 576263 w 576"/>
              <a:gd name="T7" fmla="*/ 0 h 3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328">
                <a:moveTo>
                  <a:pt x="0" y="48"/>
                </a:moveTo>
                <a:cubicBezTo>
                  <a:pt x="24" y="124"/>
                  <a:pt x="48" y="200"/>
                  <a:pt x="96" y="240"/>
                </a:cubicBezTo>
                <a:cubicBezTo>
                  <a:pt x="144" y="280"/>
                  <a:pt x="208" y="328"/>
                  <a:pt x="288" y="288"/>
                </a:cubicBezTo>
                <a:cubicBezTo>
                  <a:pt x="368" y="248"/>
                  <a:pt x="472" y="124"/>
                  <a:pt x="57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nimBg="1" autoUpdateAnimBg="0"/>
      <p:bldP spid="208899" grpId="0" animBg="1" autoUpdateAnimBg="0"/>
      <p:bldP spid="208901" grpId="0" animBg="1" autoUpdateAnimBg="0"/>
      <p:bldP spid="208902" grpId="0" animBg="1" autoUpdateAnimBg="0"/>
      <p:bldP spid="208903" grpId="0" animBg="1" autoUpdateAnimBg="0"/>
      <p:bldP spid="208905" grpId="0" animBg="1"/>
      <p:bldP spid="208906" grpId="0" animBg="1"/>
      <p:bldP spid="208939" grpId="0" autoUpdateAnimBg="0"/>
      <p:bldP spid="208940" grpId="0" animBg="1"/>
      <p:bldP spid="2089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9324DAE-E42B-4FDC-B693-74E3C7BA8147}" type="slidenum">
              <a:rPr kumimoji="0" lang="en-US" altLang="zh-CN" sz="1400"/>
              <a:pPr eaLnBrk="1" hangingPunct="1"/>
              <a:t>40</a:t>
            </a:fld>
            <a:endParaRPr kumimoji="0" lang="en-US" altLang="zh-CN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Keys for Relations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353425" cy="565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If the relation comes from an entity set, then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 b="1">
                <a:latin typeface="Arial Narrow" pitchFamily="34" charset="0"/>
              </a:rPr>
              <a:t> for the relation is the key attributes of this entity set.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If a relation R is constructed from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binary</a:t>
            </a:r>
            <a:r>
              <a:rPr lang="en-US" altLang="zh-CN" b="1">
                <a:latin typeface="Arial Narrow" pitchFamily="34" charset="0"/>
              </a:rPr>
              <a:t> relationship, 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 relationship is many-many, then the keys of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both</a:t>
            </a:r>
            <a:r>
              <a:rPr lang="en-US" altLang="zh-CN" b="1">
                <a:latin typeface="Arial Narrow" pitchFamily="34" charset="0"/>
              </a:rPr>
              <a:t> connected entity sets are the key attributes for R. 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 relationship is many-one from entity set E1 to entity set E2, then the key attributes of E1 are key attributes of R, but those of E2 are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.</a:t>
            </a:r>
          </a:p>
          <a:p>
            <a:pPr lvl="1"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the relationship is one-one, then the key attributes for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either</a:t>
            </a:r>
            <a:r>
              <a:rPr lang="en-US" altLang="zh-CN" b="1">
                <a:latin typeface="Arial Narrow" pitchFamily="34" charset="0"/>
              </a:rPr>
              <a:t> of the connected entity sets are key attributes of R. Thus, there is not a unique key for R.</a:t>
            </a:r>
          </a:p>
          <a:p>
            <a:pPr algn="l" eaLnBrk="1" hangingPunct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If a relation R is constructed from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multiway</a:t>
            </a:r>
            <a:r>
              <a:rPr lang="en-US" altLang="zh-CN" b="1">
                <a:latin typeface="Arial Narrow" pitchFamily="34" charset="0"/>
              </a:rPr>
              <a:t> relationship, and if a multiway relationship R has an arrow to entity set E, then the key attributes of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other</a:t>
            </a:r>
            <a:r>
              <a:rPr lang="en-US" altLang="zh-CN" b="1">
                <a:latin typeface="Arial Narrow" pitchFamily="34" charset="0"/>
              </a:rPr>
              <a:t> involved entity sets are key attributes of R.</a:t>
            </a:r>
          </a:p>
        </p:txBody>
      </p:sp>
      <p:pic>
        <p:nvPicPr>
          <p:cNvPr id="1822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E23794E-C274-4115-97E8-B70D773EDA8C}" type="slidenum">
              <a:rPr kumimoji="0" lang="en-US" altLang="zh-CN" sz="1400"/>
              <a:pPr eaLnBrk="1" hangingPunct="1"/>
              <a:t>41</a:t>
            </a:fld>
            <a:endParaRPr kumimoji="0" lang="en-US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143000" y="3886200"/>
            <a:ext cx="64008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latin typeface="Times New Roman" pitchFamily="18" charset="0"/>
              </a:rPr>
              <a:t>Customers(</a:t>
            </a:r>
            <a:r>
              <a:rPr lang="en-US" altLang="zh-CN" b="1" i="1" dirty="0" err="1">
                <a:latin typeface="Times New Roman" pitchFamily="18" charset="0"/>
              </a:rPr>
              <a:t>ssNo,name,address,phone</a:t>
            </a:r>
            <a:r>
              <a:rPr lang="en-US" altLang="zh-CN" b="1" dirty="0">
                <a:latin typeface="Arial Narrow" pitchFamily="34" charset="0"/>
              </a:rPr>
              <a:t>)</a:t>
            </a:r>
          </a:p>
          <a:p>
            <a:pPr algn="l" eaLnBrk="1" hangingPunct="1"/>
            <a:r>
              <a:rPr lang="en-US" altLang="zh-CN" b="1" i="1" dirty="0">
                <a:latin typeface="Times New Roman" pitchFamily="18" charset="0"/>
              </a:rPr>
              <a:t>Accounts(</a:t>
            </a:r>
            <a:r>
              <a:rPr lang="en-US" altLang="zh-CN" b="1" i="1" dirty="0" err="1">
                <a:latin typeface="Times New Roman" pitchFamily="18" charset="0"/>
              </a:rPr>
              <a:t>number,type,balance</a:t>
            </a:r>
            <a:r>
              <a:rPr lang="en-US" altLang="zh-CN" b="1" dirty="0">
                <a:latin typeface="Arial Narrow" pitchFamily="34" charset="0"/>
              </a:rPr>
              <a:t>)</a:t>
            </a:r>
          </a:p>
          <a:p>
            <a:pPr algn="l" eaLnBrk="1" hangingPunct="1"/>
            <a:r>
              <a:rPr lang="en-US" altLang="zh-CN" b="1" i="1" dirty="0" smtClean="0">
                <a:latin typeface="Times New Roman" pitchFamily="18" charset="0"/>
              </a:rPr>
              <a:t>Owns(</a:t>
            </a:r>
            <a:r>
              <a:rPr lang="en-US" altLang="zh-CN" b="1" i="1" dirty="0" err="1" smtClean="0">
                <a:latin typeface="Times New Roman" pitchFamily="18" charset="0"/>
              </a:rPr>
              <a:t>ssNo,number</a:t>
            </a:r>
            <a:r>
              <a:rPr lang="en-US" altLang="zh-CN" b="1" dirty="0">
                <a:latin typeface="Arial Narrow" pitchFamily="34" charset="0"/>
              </a:rPr>
              <a:t>)</a:t>
            </a:r>
          </a:p>
        </p:txBody>
      </p:sp>
      <p:pic>
        <p:nvPicPr>
          <p:cNvPr id="185351" name="Picture 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81" name="Line 37"/>
          <p:cNvSpPr>
            <a:spLocks noChangeShapeType="1"/>
          </p:cNvSpPr>
          <p:nvPr/>
        </p:nvSpPr>
        <p:spPr bwMode="auto">
          <a:xfrm>
            <a:off x="2555875" y="4221163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2" name="Line 38"/>
          <p:cNvSpPr>
            <a:spLocks noChangeShapeType="1"/>
          </p:cNvSpPr>
          <p:nvPr/>
        </p:nvSpPr>
        <p:spPr bwMode="auto">
          <a:xfrm>
            <a:off x="2357438" y="4581525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3" name="Line 39"/>
          <p:cNvSpPr>
            <a:spLocks noChangeShapeType="1"/>
          </p:cNvSpPr>
          <p:nvPr/>
        </p:nvSpPr>
        <p:spPr bwMode="auto">
          <a:xfrm>
            <a:off x="2644775" y="4941888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41" name="Group 44"/>
          <p:cNvGrpSpPr>
            <a:grpSpLocks/>
          </p:cNvGrpSpPr>
          <p:nvPr/>
        </p:nvGrpSpPr>
        <p:grpSpPr bwMode="auto">
          <a:xfrm>
            <a:off x="990600" y="1135063"/>
            <a:ext cx="6553200" cy="2438400"/>
            <a:chOff x="624" y="715"/>
            <a:chExt cx="4128" cy="1536"/>
          </a:xfrm>
        </p:grpSpPr>
        <p:grpSp>
          <p:nvGrpSpPr>
            <p:cNvPr id="44042" name="Group 43"/>
            <p:cNvGrpSpPr>
              <a:grpSpLocks/>
            </p:cNvGrpSpPr>
            <p:nvPr/>
          </p:nvGrpSpPr>
          <p:grpSpPr bwMode="auto">
            <a:xfrm>
              <a:off x="624" y="715"/>
              <a:ext cx="4128" cy="1536"/>
              <a:chOff x="624" y="715"/>
              <a:chExt cx="4128" cy="1536"/>
            </a:xfrm>
          </p:grpSpPr>
          <p:sp>
            <p:nvSpPr>
              <p:cNvPr id="44045" name="Rectangle 8"/>
              <p:cNvSpPr>
                <a:spLocks noChangeArrowheads="1"/>
              </p:cNvSpPr>
              <p:nvPr/>
            </p:nvSpPr>
            <p:spPr bwMode="auto">
              <a:xfrm>
                <a:off x="1056" y="1291"/>
                <a:ext cx="96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Arial Narrow" pitchFamily="34" charset="0"/>
                  </a:rPr>
                  <a:t>Customers</a:t>
                </a:r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3648" y="1291"/>
                <a:ext cx="96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b="1">
                    <a:latin typeface="Arial Narrow" pitchFamily="34" charset="0"/>
                  </a:rPr>
                  <a:t>Accounts</a:t>
                </a:r>
              </a:p>
            </p:txBody>
          </p:sp>
          <p:grpSp>
            <p:nvGrpSpPr>
              <p:cNvPr id="44047" name="Group 10"/>
              <p:cNvGrpSpPr>
                <a:grpSpLocks/>
              </p:cNvGrpSpPr>
              <p:nvPr/>
            </p:nvGrpSpPr>
            <p:grpSpPr bwMode="auto">
              <a:xfrm>
                <a:off x="2016" y="1291"/>
                <a:ext cx="1632" cy="432"/>
                <a:chOff x="1872" y="3024"/>
                <a:chExt cx="1632" cy="432"/>
              </a:xfrm>
            </p:grpSpPr>
            <p:sp>
              <p:nvSpPr>
                <p:cNvPr id="44066" name="AutoShape 11"/>
                <p:cNvSpPr>
                  <a:spLocks noChangeArrowheads="1"/>
                </p:cNvSpPr>
                <p:nvPr/>
              </p:nvSpPr>
              <p:spPr bwMode="auto">
                <a:xfrm>
                  <a:off x="2208" y="3024"/>
                  <a:ext cx="864" cy="432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 dirty="0">
                      <a:latin typeface="Arial Narrow" pitchFamily="34" charset="0"/>
                    </a:rPr>
                    <a:t>O</a:t>
                  </a:r>
                  <a:r>
                    <a:rPr lang="en-US" altLang="zh-CN" b="1" dirty="0" smtClean="0">
                      <a:latin typeface="Arial Narrow" pitchFamily="34" charset="0"/>
                    </a:rPr>
                    <a:t>wns</a:t>
                  </a:r>
                  <a:endParaRPr lang="en-US" altLang="zh-CN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4067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872" y="326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8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326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48" name="Group 14"/>
              <p:cNvGrpSpPr>
                <a:grpSpLocks/>
              </p:cNvGrpSpPr>
              <p:nvPr/>
            </p:nvGrpSpPr>
            <p:grpSpPr bwMode="auto">
              <a:xfrm>
                <a:off x="624" y="763"/>
                <a:ext cx="2016" cy="1440"/>
                <a:chOff x="480" y="2496"/>
                <a:chExt cx="2016" cy="1440"/>
              </a:xfrm>
            </p:grpSpPr>
            <p:sp>
              <p:nvSpPr>
                <p:cNvPr id="44058" name="Oval 15"/>
                <p:cNvSpPr>
                  <a:spLocks noChangeArrowheads="1"/>
                </p:cNvSpPr>
                <p:nvPr/>
              </p:nvSpPr>
              <p:spPr bwMode="auto">
                <a:xfrm>
                  <a:off x="1488" y="2496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phone</a:t>
                  </a:r>
                </a:p>
              </p:txBody>
            </p:sp>
            <p:sp>
              <p:nvSpPr>
                <p:cNvPr id="44059" name="Oval 16"/>
                <p:cNvSpPr>
                  <a:spLocks noChangeArrowheads="1"/>
                </p:cNvSpPr>
                <p:nvPr/>
              </p:nvSpPr>
              <p:spPr bwMode="auto">
                <a:xfrm>
                  <a:off x="576" y="3600"/>
                  <a:ext cx="67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name</a:t>
                  </a:r>
                </a:p>
              </p:txBody>
            </p:sp>
            <p:sp>
              <p:nvSpPr>
                <p:cNvPr id="44060" name="Oval 17"/>
                <p:cNvSpPr>
                  <a:spLocks noChangeArrowheads="1"/>
                </p:cNvSpPr>
                <p:nvPr/>
              </p:nvSpPr>
              <p:spPr bwMode="auto">
                <a:xfrm>
                  <a:off x="1584" y="3600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address</a:t>
                  </a:r>
                </a:p>
              </p:txBody>
            </p:sp>
            <p:sp>
              <p:nvSpPr>
                <p:cNvPr id="44061" name="Oval 18"/>
                <p:cNvSpPr>
                  <a:spLocks noChangeArrowheads="1"/>
                </p:cNvSpPr>
                <p:nvPr/>
              </p:nvSpPr>
              <p:spPr bwMode="auto">
                <a:xfrm>
                  <a:off x="480" y="2496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ssNo</a:t>
                  </a:r>
                </a:p>
              </p:txBody>
            </p:sp>
            <p:sp>
              <p:nvSpPr>
                <p:cNvPr id="44062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283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584" y="2784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960" y="3408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5" name="Line 22"/>
                <p:cNvSpPr>
                  <a:spLocks noChangeShapeType="1"/>
                </p:cNvSpPr>
                <p:nvPr/>
              </p:nvSpPr>
              <p:spPr bwMode="auto">
                <a:xfrm>
                  <a:off x="1536" y="3408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49" name="Line 23"/>
              <p:cNvSpPr>
                <a:spLocks noChangeShapeType="1"/>
              </p:cNvSpPr>
              <p:nvPr/>
            </p:nvSpPr>
            <p:spPr bwMode="auto">
              <a:xfrm>
                <a:off x="857" y="1026"/>
                <a:ext cx="447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4050" name="Group 24"/>
              <p:cNvGrpSpPr>
                <a:grpSpLocks/>
              </p:cNvGrpSpPr>
              <p:nvPr/>
            </p:nvGrpSpPr>
            <p:grpSpPr bwMode="auto">
              <a:xfrm>
                <a:off x="3024" y="715"/>
                <a:ext cx="1728" cy="1536"/>
                <a:chOff x="2880" y="2448"/>
                <a:chExt cx="1728" cy="1536"/>
              </a:xfrm>
            </p:grpSpPr>
            <p:sp>
              <p:nvSpPr>
                <p:cNvPr id="44052" name="Oval 25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blanance</a:t>
                  </a:r>
                </a:p>
              </p:txBody>
            </p:sp>
            <p:sp>
              <p:nvSpPr>
                <p:cNvPr id="44053" name="Oval 26"/>
                <p:cNvSpPr>
                  <a:spLocks noChangeArrowheads="1"/>
                </p:cNvSpPr>
                <p:nvPr/>
              </p:nvSpPr>
              <p:spPr bwMode="auto">
                <a:xfrm>
                  <a:off x="3360" y="3648"/>
                  <a:ext cx="912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number</a:t>
                  </a:r>
                </a:p>
              </p:txBody>
            </p:sp>
            <p:sp>
              <p:nvSpPr>
                <p:cNvPr id="44054" name="Oval 27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576" cy="33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b="1">
                      <a:latin typeface="Arial Narrow" pitchFamily="34" charset="0"/>
                    </a:rPr>
                    <a:t>type</a:t>
                  </a:r>
                </a:p>
              </p:txBody>
            </p:sp>
            <p:sp>
              <p:nvSpPr>
                <p:cNvPr id="44055" name="Line 28"/>
                <p:cNvSpPr>
                  <a:spLocks noChangeShapeType="1"/>
                </p:cNvSpPr>
                <p:nvPr/>
              </p:nvSpPr>
              <p:spPr bwMode="auto">
                <a:xfrm>
                  <a:off x="3504" y="2784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6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936" y="2832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7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792" y="3408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51" name="Line 31"/>
              <p:cNvSpPr>
                <a:spLocks noChangeShapeType="1"/>
              </p:cNvSpPr>
              <p:nvPr/>
            </p:nvSpPr>
            <p:spPr bwMode="auto">
              <a:xfrm>
                <a:off x="3663" y="2205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043" name="Arc 40"/>
            <p:cNvSpPr>
              <a:spLocks/>
            </p:cNvSpPr>
            <p:nvPr/>
          </p:nvSpPr>
          <p:spPr bwMode="auto">
            <a:xfrm flipH="1">
              <a:off x="2018" y="1389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13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Arc 42"/>
            <p:cNvSpPr>
              <a:spLocks/>
            </p:cNvSpPr>
            <p:nvPr/>
          </p:nvSpPr>
          <p:spPr bwMode="auto">
            <a:xfrm rot="16200000" flipH="1">
              <a:off x="2018" y="1525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13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utoUpdateAnimBg="0"/>
      <p:bldP spid="185381" grpId="0" animBg="1"/>
      <p:bldP spid="185382" grpId="0" animBg="1"/>
      <p:bldP spid="1853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3DCC272-C7F1-4A41-8AFE-36E7673EF467}" type="slidenum">
              <a:rPr kumimoji="0" lang="en-US" altLang="zh-CN" sz="1400"/>
              <a:pPr eaLnBrk="1" hangingPunct="1"/>
              <a:t>42</a:t>
            </a:fld>
            <a:endParaRPr kumimoji="0" lang="en-US" altLang="zh-CN" sz="1400"/>
          </a:p>
        </p:txBody>
      </p:sp>
      <p:sp>
        <p:nvSpPr>
          <p:cNvPr id="45059" name="Rectangle 4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grpSp>
        <p:nvGrpSpPr>
          <p:cNvPr id="164913" name="Group 49"/>
          <p:cNvGrpSpPr>
            <a:grpSpLocks/>
          </p:cNvGrpSpPr>
          <p:nvPr/>
        </p:nvGrpSpPr>
        <p:grpSpPr bwMode="auto">
          <a:xfrm>
            <a:off x="263525" y="762000"/>
            <a:ext cx="8575675" cy="3921125"/>
            <a:chOff x="166" y="576"/>
            <a:chExt cx="5402" cy="2470"/>
          </a:xfrm>
        </p:grpSpPr>
        <p:sp>
          <p:nvSpPr>
            <p:cNvPr id="45081" name="Rectangle 2"/>
            <p:cNvSpPr>
              <a:spLocks noChangeArrowheads="1"/>
            </p:cNvSpPr>
            <p:nvPr/>
          </p:nvSpPr>
          <p:spPr bwMode="auto">
            <a:xfrm>
              <a:off x="550" y="144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Rectangle 3"/>
            <p:cNvSpPr>
              <a:spLocks noChangeArrowheads="1"/>
            </p:cNvSpPr>
            <p:nvPr/>
          </p:nvSpPr>
          <p:spPr bwMode="auto">
            <a:xfrm>
              <a:off x="4102" y="144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AutoShape 4"/>
            <p:cNvSpPr>
              <a:spLocks noChangeArrowheads="1"/>
            </p:cNvSpPr>
            <p:nvPr/>
          </p:nvSpPr>
          <p:spPr bwMode="auto">
            <a:xfrm>
              <a:off x="2422" y="1344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5"/>
            <p:cNvSpPr txBox="1">
              <a:spLocks noChangeArrowheads="1"/>
            </p:cNvSpPr>
            <p:nvPr/>
          </p:nvSpPr>
          <p:spPr bwMode="auto">
            <a:xfrm>
              <a:off x="598" y="1437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45085" name="Text Box 6"/>
            <p:cNvSpPr txBox="1">
              <a:spLocks noChangeArrowheads="1"/>
            </p:cNvSpPr>
            <p:nvPr/>
          </p:nvSpPr>
          <p:spPr bwMode="auto">
            <a:xfrm>
              <a:off x="4279" y="1437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45086" name="Text Box 7"/>
            <p:cNvSpPr txBox="1">
              <a:spLocks noChangeArrowheads="1"/>
            </p:cNvSpPr>
            <p:nvPr/>
          </p:nvSpPr>
          <p:spPr bwMode="auto">
            <a:xfrm>
              <a:off x="2614" y="1437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Stars-in</a:t>
              </a:r>
            </a:p>
          </p:txBody>
        </p:sp>
        <p:sp>
          <p:nvSpPr>
            <p:cNvPr id="45087" name="Oval 8"/>
            <p:cNvSpPr>
              <a:spLocks noChangeArrowheads="1"/>
            </p:cNvSpPr>
            <p:nvPr/>
          </p:nvSpPr>
          <p:spPr bwMode="auto">
            <a:xfrm>
              <a:off x="166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Oval 9"/>
            <p:cNvSpPr>
              <a:spLocks noChangeArrowheads="1"/>
            </p:cNvSpPr>
            <p:nvPr/>
          </p:nvSpPr>
          <p:spPr bwMode="auto">
            <a:xfrm>
              <a:off x="1318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9" name="Oval 10"/>
            <p:cNvSpPr>
              <a:spLocks noChangeArrowheads="1"/>
            </p:cNvSpPr>
            <p:nvPr/>
          </p:nvSpPr>
          <p:spPr bwMode="auto">
            <a:xfrm>
              <a:off x="982" y="2160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0" name="Oval 11"/>
            <p:cNvSpPr>
              <a:spLocks noChangeArrowheads="1"/>
            </p:cNvSpPr>
            <p:nvPr/>
          </p:nvSpPr>
          <p:spPr bwMode="auto">
            <a:xfrm>
              <a:off x="166" y="216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1" name="Oval 12"/>
            <p:cNvSpPr>
              <a:spLocks noChangeArrowheads="1"/>
            </p:cNvSpPr>
            <p:nvPr/>
          </p:nvSpPr>
          <p:spPr bwMode="auto">
            <a:xfrm>
              <a:off x="3264" y="81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2" name="Oval 13"/>
            <p:cNvSpPr>
              <a:spLocks noChangeArrowheads="1"/>
            </p:cNvSpPr>
            <p:nvPr/>
          </p:nvSpPr>
          <p:spPr bwMode="auto">
            <a:xfrm>
              <a:off x="4800" y="86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3" name="Text Box 14"/>
            <p:cNvSpPr txBox="1">
              <a:spLocks noChangeArrowheads="1"/>
            </p:cNvSpPr>
            <p:nvPr/>
          </p:nvSpPr>
          <p:spPr bwMode="auto">
            <a:xfrm>
              <a:off x="252" y="2135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lenghth</a:t>
              </a:r>
            </a:p>
          </p:txBody>
        </p:sp>
        <p:sp>
          <p:nvSpPr>
            <p:cNvPr id="45094" name="Text Box 15"/>
            <p:cNvSpPr txBox="1">
              <a:spLocks noChangeArrowheads="1"/>
            </p:cNvSpPr>
            <p:nvPr/>
          </p:nvSpPr>
          <p:spPr bwMode="auto">
            <a:xfrm>
              <a:off x="1078" y="2160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45095" name="Text Box 16"/>
            <p:cNvSpPr txBox="1">
              <a:spLocks noChangeArrowheads="1"/>
            </p:cNvSpPr>
            <p:nvPr/>
          </p:nvSpPr>
          <p:spPr bwMode="auto">
            <a:xfrm>
              <a:off x="310" y="717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title</a:t>
              </a:r>
              <a:endParaRPr lang="en-US" altLang="zh-CN" u="sng">
                <a:latin typeface="Arial Narrow" pitchFamily="34" charset="0"/>
              </a:endParaRPr>
            </a:p>
          </p:txBody>
        </p:sp>
        <p:sp>
          <p:nvSpPr>
            <p:cNvPr id="45096" name="Text Box 17"/>
            <p:cNvSpPr txBox="1">
              <a:spLocks noChangeArrowheads="1"/>
            </p:cNvSpPr>
            <p:nvPr/>
          </p:nvSpPr>
          <p:spPr bwMode="auto">
            <a:xfrm>
              <a:off x="1485" y="695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45097" name="Text Box 18"/>
            <p:cNvSpPr txBox="1">
              <a:spLocks noChangeArrowheads="1"/>
            </p:cNvSpPr>
            <p:nvPr/>
          </p:nvSpPr>
          <p:spPr bwMode="auto">
            <a:xfrm>
              <a:off x="3408" y="861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5098" name="Text Box 19"/>
            <p:cNvSpPr txBox="1">
              <a:spLocks noChangeArrowheads="1"/>
            </p:cNvSpPr>
            <p:nvPr/>
          </p:nvSpPr>
          <p:spPr bwMode="auto">
            <a:xfrm>
              <a:off x="4848" y="909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street</a:t>
              </a:r>
            </a:p>
          </p:txBody>
        </p:sp>
        <p:cxnSp>
          <p:nvCxnSpPr>
            <p:cNvPr id="45099" name="AutoShape 20"/>
            <p:cNvCxnSpPr>
              <a:cxnSpLocks noChangeShapeType="1"/>
              <a:stCxn id="45081" idx="2"/>
              <a:endCxn id="45093" idx="0"/>
            </p:cNvCxnSpPr>
            <p:nvPr/>
          </p:nvCxnSpPr>
          <p:spPr bwMode="auto">
            <a:xfrm flipH="1">
              <a:off x="620" y="1833"/>
              <a:ext cx="362" cy="3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0" name="AutoShape 21"/>
            <p:cNvCxnSpPr>
              <a:cxnSpLocks noChangeShapeType="1"/>
              <a:stCxn id="45081" idx="2"/>
              <a:endCxn id="45094" idx="0"/>
            </p:cNvCxnSpPr>
            <p:nvPr/>
          </p:nvCxnSpPr>
          <p:spPr bwMode="auto">
            <a:xfrm>
              <a:off x="982" y="1833"/>
              <a:ext cx="527" cy="3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1" name="AutoShape 22"/>
            <p:cNvCxnSpPr>
              <a:cxnSpLocks noChangeShapeType="1"/>
              <a:stCxn id="45084" idx="0"/>
              <a:endCxn id="45095" idx="2"/>
            </p:cNvCxnSpPr>
            <p:nvPr/>
          </p:nvCxnSpPr>
          <p:spPr bwMode="auto">
            <a:xfrm flipH="1" flipV="1">
              <a:off x="528" y="1008"/>
              <a:ext cx="421" cy="4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2" name="AutoShape 23"/>
            <p:cNvCxnSpPr>
              <a:cxnSpLocks noChangeShapeType="1"/>
              <a:stCxn id="45084" idx="0"/>
              <a:endCxn id="45088" idx="4"/>
            </p:cNvCxnSpPr>
            <p:nvPr/>
          </p:nvCxnSpPr>
          <p:spPr bwMode="auto">
            <a:xfrm flipV="1">
              <a:off x="949" y="1065"/>
              <a:ext cx="753" cy="3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3" name="AutoShape 24"/>
            <p:cNvCxnSpPr>
              <a:cxnSpLocks noChangeShapeType="1"/>
              <a:stCxn id="45081" idx="3"/>
              <a:endCxn id="45083" idx="1"/>
            </p:cNvCxnSpPr>
            <p:nvPr/>
          </p:nvCxnSpPr>
          <p:spPr bwMode="auto">
            <a:xfrm>
              <a:off x="1423" y="1632"/>
              <a:ext cx="99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4" name="AutoShape 25"/>
            <p:cNvCxnSpPr>
              <a:cxnSpLocks noChangeShapeType="1"/>
              <a:stCxn id="45083" idx="3"/>
              <a:endCxn id="45082" idx="1"/>
            </p:cNvCxnSpPr>
            <p:nvPr/>
          </p:nvCxnSpPr>
          <p:spPr bwMode="auto">
            <a:xfrm>
              <a:off x="3631" y="1632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5" name="AutoShape 26"/>
            <p:cNvCxnSpPr>
              <a:cxnSpLocks noChangeShapeType="1"/>
              <a:stCxn id="45085" idx="0"/>
              <a:endCxn id="45091" idx="4"/>
            </p:cNvCxnSpPr>
            <p:nvPr/>
          </p:nvCxnSpPr>
          <p:spPr bwMode="auto">
            <a:xfrm flipH="1" flipV="1">
              <a:off x="3648" y="1209"/>
              <a:ext cx="903" cy="2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6" name="AutoShape 27"/>
            <p:cNvCxnSpPr>
              <a:cxnSpLocks noChangeShapeType="1"/>
              <a:stCxn id="45085" idx="0"/>
              <a:endCxn id="45092" idx="4"/>
            </p:cNvCxnSpPr>
            <p:nvPr/>
          </p:nvCxnSpPr>
          <p:spPr bwMode="auto">
            <a:xfrm flipV="1">
              <a:off x="4551" y="1257"/>
              <a:ext cx="633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07" name="Rectangle 28"/>
            <p:cNvSpPr>
              <a:spLocks noChangeArrowheads="1"/>
            </p:cNvSpPr>
            <p:nvPr/>
          </p:nvSpPr>
          <p:spPr bwMode="auto">
            <a:xfrm>
              <a:off x="4102" y="2112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8" name="AutoShape 29"/>
            <p:cNvSpPr>
              <a:spLocks noChangeArrowheads="1"/>
            </p:cNvSpPr>
            <p:nvPr/>
          </p:nvSpPr>
          <p:spPr bwMode="auto">
            <a:xfrm>
              <a:off x="2422" y="2016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9" name="Text Box 30"/>
            <p:cNvSpPr txBox="1">
              <a:spLocks noChangeArrowheads="1"/>
            </p:cNvSpPr>
            <p:nvPr/>
          </p:nvSpPr>
          <p:spPr bwMode="auto">
            <a:xfrm>
              <a:off x="4198" y="2109"/>
              <a:ext cx="6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45110" name="Text Box 31"/>
            <p:cNvSpPr txBox="1">
              <a:spLocks noChangeArrowheads="1"/>
            </p:cNvSpPr>
            <p:nvPr/>
          </p:nvSpPr>
          <p:spPr bwMode="auto">
            <a:xfrm>
              <a:off x="2700" y="2109"/>
              <a:ext cx="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Owns</a:t>
              </a:r>
            </a:p>
          </p:txBody>
        </p:sp>
        <p:sp>
          <p:nvSpPr>
            <p:cNvPr id="45111" name="Oval 32"/>
            <p:cNvSpPr>
              <a:spLocks noChangeArrowheads="1"/>
            </p:cNvSpPr>
            <p:nvPr/>
          </p:nvSpPr>
          <p:spPr bwMode="auto">
            <a:xfrm>
              <a:off x="3536" y="266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2" name="Text Box 33"/>
            <p:cNvSpPr txBox="1">
              <a:spLocks noChangeArrowheads="1"/>
            </p:cNvSpPr>
            <p:nvPr/>
          </p:nvSpPr>
          <p:spPr bwMode="auto">
            <a:xfrm>
              <a:off x="3670" y="268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5113" name="Text Box 34"/>
            <p:cNvSpPr txBox="1">
              <a:spLocks noChangeArrowheads="1"/>
            </p:cNvSpPr>
            <p:nvPr/>
          </p:nvSpPr>
          <p:spPr bwMode="auto">
            <a:xfrm>
              <a:off x="4774" y="2685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address</a:t>
              </a:r>
            </a:p>
          </p:txBody>
        </p:sp>
        <p:cxnSp>
          <p:nvCxnSpPr>
            <p:cNvPr id="45114" name="AutoShape 35"/>
            <p:cNvCxnSpPr>
              <a:cxnSpLocks noChangeShapeType="1"/>
              <a:stCxn id="45081" idx="3"/>
              <a:endCxn id="45108" idx="1"/>
            </p:cNvCxnSpPr>
            <p:nvPr/>
          </p:nvCxnSpPr>
          <p:spPr bwMode="auto">
            <a:xfrm>
              <a:off x="1423" y="1632"/>
              <a:ext cx="990" cy="6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15" name="AutoShape 36"/>
            <p:cNvCxnSpPr>
              <a:cxnSpLocks noChangeShapeType="1"/>
              <a:stCxn id="45108" idx="3"/>
              <a:endCxn id="45107" idx="1"/>
            </p:cNvCxnSpPr>
            <p:nvPr/>
          </p:nvCxnSpPr>
          <p:spPr bwMode="auto">
            <a:xfrm>
              <a:off x="3631" y="2304"/>
              <a:ext cx="4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16" name="AutoShape 37"/>
            <p:cNvCxnSpPr>
              <a:cxnSpLocks noChangeShapeType="1"/>
              <a:stCxn id="45107" idx="2"/>
            </p:cNvCxnSpPr>
            <p:nvPr/>
          </p:nvCxnSpPr>
          <p:spPr bwMode="auto">
            <a:xfrm flipH="1">
              <a:off x="4054" y="2505"/>
              <a:ext cx="480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17" name="AutoShape 38"/>
            <p:cNvCxnSpPr>
              <a:cxnSpLocks noChangeShapeType="1"/>
              <a:stCxn id="45107" idx="2"/>
              <a:endCxn id="45118" idx="0"/>
            </p:cNvCxnSpPr>
            <p:nvPr/>
          </p:nvCxnSpPr>
          <p:spPr bwMode="auto">
            <a:xfrm>
              <a:off x="4534" y="2505"/>
              <a:ext cx="576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18" name="Oval 39"/>
            <p:cNvSpPr>
              <a:spLocks noChangeArrowheads="1"/>
            </p:cNvSpPr>
            <p:nvPr/>
          </p:nvSpPr>
          <p:spPr bwMode="auto">
            <a:xfrm>
              <a:off x="4726" y="264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" name="Text Box 41"/>
            <p:cNvSpPr txBox="1">
              <a:spLocks noChangeArrowheads="1"/>
            </p:cNvSpPr>
            <p:nvPr/>
          </p:nvSpPr>
          <p:spPr bwMode="auto">
            <a:xfrm>
              <a:off x="4272" y="621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city</a:t>
              </a:r>
            </a:p>
          </p:txBody>
        </p:sp>
        <p:cxnSp>
          <p:nvCxnSpPr>
            <p:cNvPr id="45120" name="AutoShape 42"/>
            <p:cNvCxnSpPr>
              <a:cxnSpLocks noChangeShapeType="1"/>
              <a:stCxn id="45085" idx="0"/>
            </p:cNvCxnSpPr>
            <p:nvPr/>
          </p:nvCxnSpPr>
          <p:spPr bwMode="auto">
            <a:xfrm flipH="1" flipV="1">
              <a:off x="4512" y="960"/>
              <a:ext cx="39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21" name="Oval 43"/>
            <p:cNvSpPr>
              <a:spLocks noChangeArrowheads="1"/>
            </p:cNvSpPr>
            <p:nvPr/>
          </p:nvSpPr>
          <p:spPr bwMode="auto">
            <a:xfrm>
              <a:off x="4080" y="57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910" name="Text Box 46"/>
          <p:cNvSpPr txBox="1">
            <a:spLocks noChangeArrowheads="1"/>
          </p:cNvSpPr>
          <p:nvPr/>
        </p:nvSpPr>
        <p:spPr bwMode="auto">
          <a:xfrm>
            <a:off x="611188" y="4365625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Movie(title,year,length,filmType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pic>
        <p:nvPicPr>
          <p:cNvPr id="164915" name="Picture 5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916" name="Rectangle 52"/>
          <p:cNvSpPr>
            <a:spLocks noChangeArrowheads="1"/>
          </p:cNvSpPr>
          <p:nvPr/>
        </p:nvSpPr>
        <p:spPr bwMode="auto">
          <a:xfrm>
            <a:off x="611188" y="51276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i="1">
                <a:latin typeface="Times New Roman" pitchFamily="18" charset="0"/>
              </a:rPr>
              <a:t>Studio(name,address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sp>
        <p:nvSpPr>
          <p:cNvPr id="164917" name="Rectangle 53"/>
          <p:cNvSpPr>
            <a:spLocks noChangeArrowheads="1"/>
          </p:cNvSpPr>
          <p:nvPr/>
        </p:nvSpPr>
        <p:spPr bwMode="auto">
          <a:xfrm>
            <a:off x="611188" y="47466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i="1">
                <a:latin typeface="Times New Roman" pitchFamily="18" charset="0"/>
              </a:rPr>
              <a:t>Star(name,street,city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sp>
        <p:nvSpPr>
          <p:cNvPr id="164918" name="Rectangle 54"/>
          <p:cNvSpPr>
            <a:spLocks noChangeArrowheads="1"/>
          </p:cNvSpPr>
          <p:nvPr/>
        </p:nvSpPr>
        <p:spPr bwMode="auto">
          <a:xfrm>
            <a:off x="611188" y="55086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i="1">
                <a:latin typeface="Times New Roman" pitchFamily="18" charset="0"/>
              </a:rPr>
              <a:t>Owns(title,year,studioName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sp>
        <p:nvSpPr>
          <p:cNvPr id="164919" name="Rectangle 55"/>
          <p:cNvSpPr>
            <a:spLocks noChangeArrowheads="1"/>
          </p:cNvSpPr>
          <p:nvPr/>
        </p:nvSpPr>
        <p:spPr bwMode="auto">
          <a:xfrm>
            <a:off x="644525" y="5895975"/>
            <a:ext cx="375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latin typeface="Times New Roman" pitchFamily="18" charset="0"/>
              </a:rPr>
              <a:t>Stars-in(title,year,starName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sp>
        <p:nvSpPr>
          <p:cNvPr id="164920" name="Oval 56"/>
          <p:cNvSpPr>
            <a:spLocks noChangeArrowheads="1"/>
          </p:cNvSpPr>
          <p:nvPr/>
        </p:nvSpPr>
        <p:spPr bwMode="auto">
          <a:xfrm>
            <a:off x="990600" y="1676400"/>
            <a:ext cx="990600" cy="13716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1" name="Oval 57"/>
          <p:cNvSpPr>
            <a:spLocks noChangeArrowheads="1"/>
          </p:cNvSpPr>
          <p:nvPr/>
        </p:nvSpPr>
        <p:spPr bwMode="auto">
          <a:xfrm>
            <a:off x="6781800" y="2133600"/>
            <a:ext cx="990600" cy="5334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2" name="Oval 58"/>
          <p:cNvSpPr>
            <a:spLocks noChangeArrowheads="1"/>
          </p:cNvSpPr>
          <p:nvPr/>
        </p:nvSpPr>
        <p:spPr bwMode="auto">
          <a:xfrm>
            <a:off x="6781800" y="3276600"/>
            <a:ext cx="9906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3" name="Oval 59"/>
          <p:cNvSpPr>
            <a:spLocks noChangeArrowheads="1"/>
          </p:cNvSpPr>
          <p:nvPr/>
        </p:nvSpPr>
        <p:spPr bwMode="auto">
          <a:xfrm>
            <a:off x="4267200" y="3276600"/>
            <a:ext cx="1143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4" name="Oval 60"/>
          <p:cNvSpPr>
            <a:spLocks noChangeArrowheads="1"/>
          </p:cNvSpPr>
          <p:nvPr/>
        </p:nvSpPr>
        <p:spPr bwMode="auto">
          <a:xfrm>
            <a:off x="4114800" y="2209800"/>
            <a:ext cx="1143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925" name="Line 61"/>
          <p:cNvSpPr>
            <a:spLocks noChangeShapeType="1"/>
          </p:cNvSpPr>
          <p:nvPr/>
        </p:nvSpPr>
        <p:spPr bwMode="auto">
          <a:xfrm>
            <a:off x="1554163" y="4746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26" name="Line 62"/>
          <p:cNvSpPr>
            <a:spLocks noChangeShapeType="1"/>
          </p:cNvSpPr>
          <p:nvPr/>
        </p:nvSpPr>
        <p:spPr bwMode="auto">
          <a:xfrm>
            <a:off x="2128838" y="4746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27" name="Line 63"/>
          <p:cNvSpPr>
            <a:spLocks noChangeShapeType="1"/>
          </p:cNvSpPr>
          <p:nvPr/>
        </p:nvSpPr>
        <p:spPr bwMode="auto">
          <a:xfrm>
            <a:off x="1336675" y="5127625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28" name="Line 64"/>
          <p:cNvSpPr>
            <a:spLocks noChangeShapeType="1"/>
          </p:cNvSpPr>
          <p:nvPr/>
        </p:nvSpPr>
        <p:spPr bwMode="auto">
          <a:xfrm>
            <a:off x="1625600" y="5508625"/>
            <a:ext cx="661988" cy="793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29" name="Line 65"/>
          <p:cNvSpPr>
            <a:spLocks noChangeShapeType="1"/>
          </p:cNvSpPr>
          <p:nvPr/>
        </p:nvSpPr>
        <p:spPr bwMode="auto">
          <a:xfrm>
            <a:off x="1554163" y="5889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30" name="Line 66"/>
          <p:cNvSpPr>
            <a:spLocks noChangeShapeType="1"/>
          </p:cNvSpPr>
          <p:nvPr/>
        </p:nvSpPr>
        <p:spPr bwMode="auto">
          <a:xfrm>
            <a:off x="2128838" y="5889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31" name="Line 67"/>
          <p:cNvSpPr>
            <a:spLocks noChangeShapeType="1"/>
          </p:cNvSpPr>
          <p:nvPr/>
        </p:nvSpPr>
        <p:spPr bwMode="auto">
          <a:xfrm>
            <a:off x="1841500" y="6270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32" name="Line 68"/>
          <p:cNvSpPr>
            <a:spLocks noChangeShapeType="1"/>
          </p:cNvSpPr>
          <p:nvPr/>
        </p:nvSpPr>
        <p:spPr bwMode="auto">
          <a:xfrm>
            <a:off x="2417763" y="6270625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933" name="Line 69"/>
          <p:cNvSpPr>
            <a:spLocks noChangeShapeType="1"/>
          </p:cNvSpPr>
          <p:nvPr/>
        </p:nvSpPr>
        <p:spPr bwMode="auto">
          <a:xfrm>
            <a:off x="2921000" y="6270625"/>
            <a:ext cx="1219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10" grpId="0" autoUpdateAnimBg="0"/>
      <p:bldP spid="164916" grpId="0" autoUpdateAnimBg="0"/>
      <p:bldP spid="164917" grpId="0" autoUpdateAnimBg="0"/>
      <p:bldP spid="164918" grpId="0" autoUpdateAnimBg="0"/>
      <p:bldP spid="164919" grpId="0" autoUpdateAnimBg="0"/>
      <p:bldP spid="164920" grpId="0" animBg="1"/>
      <p:bldP spid="164921" grpId="0" animBg="1"/>
      <p:bldP spid="164922" grpId="0" animBg="1"/>
      <p:bldP spid="164923" grpId="0" animBg="1"/>
      <p:bldP spid="164924" grpId="0" animBg="1"/>
      <p:bldP spid="164925" grpId="0" animBg="1"/>
      <p:bldP spid="164926" grpId="0" animBg="1"/>
      <p:bldP spid="164927" grpId="0" animBg="1"/>
      <p:bldP spid="164928" grpId="0" animBg="1"/>
      <p:bldP spid="164929" grpId="0" animBg="1"/>
      <p:bldP spid="164930" grpId="0" animBg="1"/>
      <p:bldP spid="164931" grpId="0" animBg="1"/>
      <p:bldP spid="164932" grpId="0" animBg="1"/>
      <p:bldP spid="1649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99F987-92E7-4DB5-8D40-B778E90BE7E0}" type="slidenum">
              <a:rPr kumimoji="0" lang="en-US" altLang="zh-CN" sz="1400"/>
              <a:pPr eaLnBrk="1" hangingPunct="1"/>
              <a:t>43</a:t>
            </a:fld>
            <a:endParaRPr kumimoji="0" lang="en-US" altLang="zh-CN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566738" y="4216400"/>
            <a:ext cx="83978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Contracts(title,year,starName,studioOfStar,producingStudio)</a:t>
            </a:r>
          </a:p>
        </p:txBody>
      </p:sp>
      <p:pic>
        <p:nvPicPr>
          <p:cNvPr id="168985" name="Picture 2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6" name="Group 40"/>
          <p:cNvGrpSpPr>
            <a:grpSpLocks/>
          </p:cNvGrpSpPr>
          <p:nvPr/>
        </p:nvGrpSpPr>
        <p:grpSpPr bwMode="auto">
          <a:xfrm>
            <a:off x="533400" y="838200"/>
            <a:ext cx="8077200" cy="3200400"/>
            <a:chOff x="336" y="528"/>
            <a:chExt cx="5088" cy="2016"/>
          </a:xfrm>
        </p:grpSpPr>
        <p:sp>
          <p:nvSpPr>
            <p:cNvPr id="46091" name="Rectangle 3"/>
            <p:cNvSpPr>
              <a:spLocks noChangeArrowheads="1"/>
            </p:cNvSpPr>
            <p:nvPr/>
          </p:nvSpPr>
          <p:spPr bwMode="auto">
            <a:xfrm>
              <a:off x="1248" y="787"/>
              <a:ext cx="71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46092" name="Rectangle 4"/>
            <p:cNvSpPr>
              <a:spLocks noChangeArrowheads="1"/>
            </p:cNvSpPr>
            <p:nvPr/>
          </p:nvSpPr>
          <p:spPr bwMode="auto">
            <a:xfrm>
              <a:off x="3840" y="787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2544" y="1747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46094" name="AutoShape 6"/>
            <p:cNvSpPr>
              <a:spLocks noChangeArrowheads="1"/>
            </p:cNvSpPr>
            <p:nvPr/>
          </p:nvSpPr>
          <p:spPr bwMode="auto">
            <a:xfrm>
              <a:off x="2046" y="964"/>
              <a:ext cx="1721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920" y="912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6" name="Line 8"/>
            <p:cNvSpPr>
              <a:spLocks noChangeShapeType="1"/>
            </p:cNvSpPr>
            <p:nvPr/>
          </p:nvSpPr>
          <p:spPr bwMode="auto">
            <a:xfrm flipV="1">
              <a:off x="3390" y="912"/>
              <a:ext cx="45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7" name="Freeform 9"/>
            <p:cNvSpPr>
              <a:spLocks/>
            </p:cNvSpPr>
            <p:nvPr/>
          </p:nvSpPr>
          <p:spPr bwMode="auto">
            <a:xfrm>
              <a:off x="2398" y="1357"/>
              <a:ext cx="320" cy="384"/>
            </a:xfrm>
            <a:custGeom>
              <a:avLst/>
              <a:gdLst>
                <a:gd name="T0" fmla="*/ 128 w 320"/>
                <a:gd name="T1" fmla="*/ 0 h 384"/>
                <a:gd name="T2" fmla="*/ 32 w 320"/>
                <a:gd name="T3" fmla="*/ 144 h 384"/>
                <a:gd name="T4" fmla="*/ 320 w 320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384">
                  <a:moveTo>
                    <a:pt x="128" y="0"/>
                  </a:moveTo>
                  <a:cubicBezTo>
                    <a:pt x="64" y="40"/>
                    <a:pt x="0" y="80"/>
                    <a:pt x="32" y="144"/>
                  </a:cubicBezTo>
                  <a:cubicBezTo>
                    <a:pt x="64" y="208"/>
                    <a:pt x="272" y="344"/>
                    <a:pt x="32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8" name="Freeform 10"/>
            <p:cNvSpPr>
              <a:spLocks/>
            </p:cNvSpPr>
            <p:nvPr/>
          </p:nvSpPr>
          <p:spPr bwMode="auto">
            <a:xfrm>
              <a:off x="3150" y="1357"/>
              <a:ext cx="256" cy="384"/>
            </a:xfrm>
            <a:custGeom>
              <a:avLst/>
              <a:gdLst>
                <a:gd name="T0" fmla="*/ 96 w 256"/>
                <a:gd name="T1" fmla="*/ 0 h 384"/>
                <a:gd name="T2" fmla="*/ 240 w 256"/>
                <a:gd name="T3" fmla="*/ 144 h 384"/>
                <a:gd name="T4" fmla="*/ 0 w 256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" h="384">
                  <a:moveTo>
                    <a:pt x="96" y="0"/>
                  </a:moveTo>
                  <a:cubicBezTo>
                    <a:pt x="176" y="40"/>
                    <a:pt x="256" y="80"/>
                    <a:pt x="240" y="144"/>
                  </a:cubicBezTo>
                  <a:cubicBezTo>
                    <a:pt x="224" y="208"/>
                    <a:pt x="112" y="296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776" y="1299"/>
              <a:ext cx="624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of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 Narrow" pitchFamily="34" charset="0"/>
                </a:rPr>
                <a:t>star</a:t>
              </a:r>
            </a:p>
          </p:txBody>
        </p:sp>
        <p:sp>
          <p:nvSpPr>
            <p:cNvPr id="46100" name="Text Box 12"/>
            <p:cNvSpPr txBox="1">
              <a:spLocks noChangeArrowheads="1"/>
            </p:cNvSpPr>
            <p:nvPr/>
          </p:nvSpPr>
          <p:spPr bwMode="auto">
            <a:xfrm>
              <a:off x="3360" y="1296"/>
              <a:ext cx="100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Producing</a:t>
              </a:r>
              <a:r>
                <a:rPr lang="en-US" altLang="zh-CN" b="1">
                  <a:latin typeface="Times New Roman" pitchFamily="18" charset="0"/>
                </a:rPr>
                <a:t> </a:t>
              </a:r>
              <a:r>
                <a:rPr lang="en-US" altLang="zh-CN" b="1">
                  <a:latin typeface="Arial Narrow" pitchFamily="34" charset="0"/>
                </a:rPr>
                <a:t>studio</a:t>
              </a:r>
            </a:p>
          </p:txBody>
        </p:sp>
        <p:sp>
          <p:nvSpPr>
            <p:cNvPr id="46101" name="Oval 26"/>
            <p:cNvSpPr>
              <a:spLocks noChangeArrowheads="1"/>
            </p:cNvSpPr>
            <p:nvPr/>
          </p:nvSpPr>
          <p:spPr bwMode="auto">
            <a:xfrm>
              <a:off x="336" y="62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 u="sng" dirty="0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6102" name="Oval 27"/>
            <p:cNvSpPr>
              <a:spLocks noChangeArrowheads="1"/>
            </p:cNvSpPr>
            <p:nvPr/>
          </p:nvSpPr>
          <p:spPr bwMode="auto">
            <a:xfrm>
              <a:off x="336" y="1056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46103" name="Line 28"/>
            <p:cNvSpPr>
              <a:spLocks noChangeShapeType="1"/>
            </p:cNvSpPr>
            <p:nvPr/>
          </p:nvSpPr>
          <p:spPr bwMode="auto">
            <a:xfrm>
              <a:off x="912" y="768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4" name="Line 29"/>
            <p:cNvSpPr>
              <a:spLocks noChangeShapeType="1"/>
            </p:cNvSpPr>
            <p:nvPr/>
          </p:nvSpPr>
          <p:spPr bwMode="auto">
            <a:xfrm flipV="1">
              <a:off x="912" y="100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5" name="Oval 30"/>
            <p:cNvSpPr>
              <a:spLocks noChangeArrowheads="1"/>
            </p:cNvSpPr>
            <p:nvPr/>
          </p:nvSpPr>
          <p:spPr bwMode="auto">
            <a:xfrm>
              <a:off x="4800" y="528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 u="sng" dirty="0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46106" name="Oval 31"/>
            <p:cNvSpPr>
              <a:spLocks noChangeArrowheads="1"/>
            </p:cNvSpPr>
            <p:nvPr/>
          </p:nvSpPr>
          <p:spPr bwMode="auto">
            <a:xfrm>
              <a:off x="4848" y="912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 u="sng" dirty="0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46107" name="Oval 32"/>
            <p:cNvSpPr>
              <a:spLocks noChangeArrowheads="1"/>
            </p:cNvSpPr>
            <p:nvPr/>
          </p:nvSpPr>
          <p:spPr bwMode="auto">
            <a:xfrm>
              <a:off x="4752" y="134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length</a:t>
              </a:r>
            </a:p>
          </p:txBody>
        </p:sp>
        <p:sp>
          <p:nvSpPr>
            <p:cNvPr id="46108" name="Line 33"/>
            <p:cNvSpPr>
              <a:spLocks noChangeShapeType="1"/>
            </p:cNvSpPr>
            <p:nvPr/>
          </p:nvSpPr>
          <p:spPr bwMode="auto">
            <a:xfrm flipH="1">
              <a:off x="4704" y="81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9" name="Line 34"/>
            <p:cNvSpPr>
              <a:spLocks noChangeShapeType="1"/>
            </p:cNvSpPr>
            <p:nvPr/>
          </p:nvSpPr>
          <p:spPr bwMode="auto">
            <a:xfrm>
              <a:off x="4704" y="10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0" name="Line 35"/>
            <p:cNvSpPr>
              <a:spLocks noChangeShapeType="1"/>
            </p:cNvSpPr>
            <p:nvPr/>
          </p:nvSpPr>
          <p:spPr bwMode="auto">
            <a:xfrm>
              <a:off x="4656" y="105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1" name="Oval 36"/>
            <p:cNvSpPr>
              <a:spLocks noChangeArrowheads="1"/>
            </p:cNvSpPr>
            <p:nvPr/>
          </p:nvSpPr>
          <p:spPr bwMode="auto">
            <a:xfrm>
              <a:off x="2304" y="2208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 u="sng" dirty="0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6112" name="Line 37"/>
            <p:cNvSpPr>
              <a:spLocks noChangeShapeType="1"/>
            </p:cNvSpPr>
            <p:nvPr/>
          </p:nvSpPr>
          <p:spPr bwMode="auto">
            <a:xfrm flipH="1">
              <a:off x="2640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3" name="Oval 38"/>
            <p:cNvSpPr>
              <a:spLocks noChangeArrowheads="1"/>
            </p:cNvSpPr>
            <p:nvPr/>
          </p:nvSpPr>
          <p:spPr bwMode="auto">
            <a:xfrm>
              <a:off x="3072" y="2208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46114" name="Line 39"/>
            <p:cNvSpPr>
              <a:spLocks noChangeShapeType="1"/>
            </p:cNvSpPr>
            <p:nvPr/>
          </p:nvSpPr>
          <p:spPr bwMode="auto">
            <a:xfrm>
              <a:off x="3264" y="206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9001" name="Oval 41"/>
          <p:cNvSpPr>
            <a:spLocks noChangeArrowheads="1"/>
          </p:cNvSpPr>
          <p:nvPr/>
        </p:nvSpPr>
        <p:spPr bwMode="auto">
          <a:xfrm>
            <a:off x="3810000" y="1524000"/>
            <a:ext cx="16002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002" name="Line 42"/>
          <p:cNvSpPr>
            <a:spLocks noChangeShapeType="1"/>
          </p:cNvSpPr>
          <p:nvPr/>
        </p:nvSpPr>
        <p:spPr bwMode="auto">
          <a:xfrm>
            <a:off x="1908175" y="4581525"/>
            <a:ext cx="458788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003" name="Line 43"/>
          <p:cNvSpPr>
            <a:spLocks noChangeShapeType="1"/>
          </p:cNvSpPr>
          <p:nvPr/>
        </p:nvSpPr>
        <p:spPr bwMode="auto">
          <a:xfrm>
            <a:off x="2484438" y="4581525"/>
            <a:ext cx="5413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004" name="Line 44"/>
          <p:cNvSpPr>
            <a:spLocks noChangeShapeType="1"/>
          </p:cNvSpPr>
          <p:nvPr/>
        </p:nvSpPr>
        <p:spPr bwMode="auto">
          <a:xfrm>
            <a:off x="3132138" y="4581525"/>
            <a:ext cx="10795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0" grpId="0" autoUpdateAnimBg="0"/>
      <p:bldP spid="169001" grpId="0" animBg="1"/>
      <p:bldP spid="169002" grpId="0" animBg="1"/>
      <p:bldP spid="169003" grpId="0" animBg="1"/>
      <p:bldP spid="16900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42AC8B5-EDC3-40D9-B478-258E2FB2B3BF}" type="slidenum">
              <a:rPr kumimoji="0" lang="en-US" altLang="zh-CN" sz="1400"/>
              <a:pPr eaLnBrk="1" hangingPunct="1"/>
              <a:t>44</a:t>
            </a:fld>
            <a:endParaRPr kumimoji="0" lang="en-US" altLang="zh-CN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85800" y="908050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The following E/R diagram shows part of the ship database. If two ships are made from the same plan, they are called sister ships. Convert the E/R diagram to relational database schemas.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029200" y="3438525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Ships(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,yearLaunched)</a:t>
            </a:r>
            <a:endParaRPr lang="en-US" altLang="zh-CN" b="1" i="1">
              <a:latin typeface="Times New Roman" pitchFamily="18" charset="0"/>
            </a:endParaRPr>
          </a:p>
        </p:txBody>
      </p:sp>
      <p:pic>
        <p:nvPicPr>
          <p:cNvPr id="187400" name="Picture 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37" name="Text Box 45"/>
          <p:cNvSpPr txBox="1">
            <a:spLocks noChangeArrowheads="1"/>
          </p:cNvSpPr>
          <p:nvPr/>
        </p:nvSpPr>
        <p:spPr bwMode="auto">
          <a:xfrm>
            <a:off x="5029200" y="4048125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SisterOf(name,sisterName)</a:t>
            </a:r>
            <a:endParaRPr lang="en-US" altLang="zh-CN" b="1" i="1">
              <a:latin typeface="Times New Roman" pitchFamily="18" charset="0"/>
            </a:endParaRPr>
          </a:p>
        </p:txBody>
      </p:sp>
      <p:sp>
        <p:nvSpPr>
          <p:cNvPr id="187438" name="Line 46"/>
          <p:cNvSpPr>
            <a:spLocks noChangeShapeType="1"/>
          </p:cNvSpPr>
          <p:nvPr/>
        </p:nvSpPr>
        <p:spPr bwMode="auto">
          <a:xfrm>
            <a:off x="6299200" y="4467225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7439" name="Line 47"/>
          <p:cNvSpPr>
            <a:spLocks noChangeShapeType="1"/>
          </p:cNvSpPr>
          <p:nvPr/>
        </p:nvSpPr>
        <p:spPr bwMode="auto">
          <a:xfrm>
            <a:off x="7019925" y="4467225"/>
            <a:ext cx="13684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4" name="AutoShape 48"/>
          <p:cNvSpPr>
            <a:spLocks noChangeAspect="1" noChangeArrowheads="1" noTextEdit="1"/>
          </p:cNvSpPr>
          <p:nvPr/>
        </p:nvSpPr>
        <p:spPr bwMode="auto">
          <a:xfrm>
            <a:off x="685800" y="2524125"/>
            <a:ext cx="46291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5" name="Rectangle 51"/>
          <p:cNvSpPr>
            <a:spLocks noChangeArrowheads="1"/>
          </p:cNvSpPr>
          <p:nvPr/>
        </p:nvSpPr>
        <p:spPr bwMode="auto">
          <a:xfrm>
            <a:off x="3667125" y="3932238"/>
            <a:ext cx="8159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Rectangle 52"/>
          <p:cNvSpPr>
            <a:spLocks noChangeArrowheads="1"/>
          </p:cNvSpPr>
          <p:nvPr/>
        </p:nvSpPr>
        <p:spPr bwMode="auto">
          <a:xfrm>
            <a:off x="3773488" y="3992563"/>
            <a:ext cx="5349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The 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17" name="Rectangle 53"/>
          <p:cNvSpPr>
            <a:spLocks noChangeArrowheads="1"/>
          </p:cNvSpPr>
          <p:nvPr/>
        </p:nvSpPr>
        <p:spPr bwMode="auto">
          <a:xfrm>
            <a:off x="3746500" y="4459288"/>
            <a:ext cx="695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sister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18" name="Rectangle 54"/>
          <p:cNvSpPr>
            <a:spLocks noChangeArrowheads="1"/>
          </p:cNvSpPr>
          <p:nvPr/>
        </p:nvSpPr>
        <p:spPr bwMode="auto">
          <a:xfrm>
            <a:off x="4494213" y="445928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47119" name="Rectangle 55"/>
          <p:cNvSpPr>
            <a:spLocks noChangeArrowheads="1"/>
          </p:cNvSpPr>
          <p:nvPr/>
        </p:nvSpPr>
        <p:spPr bwMode="auto">
          <a:xfrm>
            <a:off x="2316163" y="3462338"/>
            <a:ext cx="1358900" cy="4730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Rectangle 56"/>
          <p:cNvSpPr>
            <a:spLocks noChangeArrowheads="1"/>
          </p:cNvSpPr>
          <p:nvPr/>
        </p:nvSpPr>
        <p:spPr bwMode="auto">
          <a:xfrm>
            <a:off x="2706688" y="3535363"/>
            <a:ext cx="708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Ships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21" name="Rectangle 57"/>
          <p:cNvSpPr>
            <a:spLocks noChangeArrowheads="1"/>
          </p:cNvSpPr>
          <p:nvPr/>
        </p:nvSpPr>
        <p:spPr bwMode="auto">
          <a:xfrm>
            <a:off x="3471863" y="353536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47122" name="Oval 58"/>
          <p:cNvSpPr>
            <a:spLocks noChangeArrowheads="1"/>
          </p:cNvSpPr>
          <p:nvPr/>
        </p:nvSpPr>
        <p:spPr bwMode="auto">
          <a:xfrm>
            <a:off x="963613" y="2524125"/>
            <a:ext cx="1087437" cy="70802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Rectangle 59"/>
          <p:cNvSpPr>
            <a:spLocks noChangeArrowheads="1"/>
          </p:cNvSpPr>
          <p:nvPr/>
        </p:nvSpPr>
        <p:spPr bwMode="auto">
          <a:xfrm>
            <a:off x="1243013" y="2693988"/>
            <a:ext cx="654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name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24" name="Rectangle 60"/>
          <p:cNvSpPr>
            <a:spLocks noChangeArrowheads="1"/>
          </p:cNvSpPr>
          <p:nvPr/>
        </p:nvSpPr>
        <p:spPr bwMode="auto">
          <a:xfrm>
            <a:off x="1187450" y="3019425"/>
            <a:ext cx="7381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5" name="Rectangle 61"/>
          <p:cNvSpPr>
            <a:spLocks noChangeArrowheads="1"/>
          </p:cNvSpPr>
          <p:nvPr/>
        </p:nvSpPr>
        <p:spPr bwMode="auto">
          <a:xfrm>
            <a:off x="1979613" y="269398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47126" name="Oval 62"/>
          <p:cNvSpPr>
            <a:spLocks noChangeArrowheads="1"/>
          </p:cNvSpPr>
          <p:nvPr/>
        </p:nvSpPr>
        <p:spPr bwMode="auto">
          <a:xfrm>
            <a:off x="2590800" y="2524125"/>
            <a:ext cx="2713038" cy="70802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7" name="Rectangle 63"/>
          <p:cNvSpPr>
            <a:spLocks noChangeArrowheads="1"/>
          </p:cNvSpPr>
          <p:nvPr/>
        </p:nvSpPr>
        <p:spPr bwMode="auto">
          <a:xfrm>
            <a:off x="2916238" y="2697163"/>
            <a:ext cx="2087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Arial Narrow" pitchFamily="34" charset="0"/>
              </a:rPr>
              <a:t>yearLaunched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28" name="Line 66"/>
          <p:cNvSpPr>
            <a:spLocks noChangeShapeType="1"/>
          </p:cNvSpPr>
          <p:nvPr/>
        </p:nvSpPr>
        <p:spPr bwMode="auto">
          <a:xfrm flipH="1" flipV="1">
            <a:off x="1776413" y="3227388"/>
            <a:ext cx="1084262" cy="234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67"/>
          <p:cNvSpPr>
            <a:spLocks noChangeShapeType="1"/>
          </p:cNvSpPr>
          <p:nvPr/>
        </p:nvSpPr>
        <p:spPr bwMode="auto">
          <a:xfrm flipV="1">
            <a:off x="3403600" y="3227388"/>
            <a:ext cx="541338" cy="234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0" name="Freeform 68"/>
          <p:cNvSpPr>
            <a:spLocks/>
          </p:cNvSpPr>
          <p:nvPr/>
        </p:nvSpPr>
        <p:spPr bwMode="auto">
          <a:xfrm>
            <a:off x="1776413" y="4635500"/>
            <a:ext cx="2439987" cy="938213"/>
          </a:xfrm>
          <a:custGeom>
            <a:avLst/>
            <a:gdLst>
              <a:gd name="T0" fmla="*/ 1222375 w 1537"/>
              <a:gd name="T1" fmla="*/ 0 h 591"/>
              <a:gd name="T2" fmla="*/ 0 w 1537"/>
              <a:gd name="T3" fmla="*/ 469900 h 591"/>
              <a:gd name="T4" fmla="*/ 1222375 w 1537"/>
              <a:gd name="T5" fmla="*/ 938213 h 591"/>
              <a:gd name="T6" fmla="*/ 2439987 w 1537"/>
              <a:gd name="T7" fmla="*/ 469900 h 591"/>
              <a:gd name="T8" fmla="*/ 1222375 w 1537"/>
              <a:gd name="T9" fmla="*/ 0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7" h="591">
                <a:moveTo>
                  <a:pt x="770" y="0"/>
                </a:moveTo>
                <a:lnTo>
                  <a:pt x="0" y="296"/>
                </a:lnTo>
                <a:lnTo>
                  <a:pt x="770" y="591"/>
                </a:lnTo>
                <a:lnTo>
                  <a:pt x="1537" y="296"/>
                </a:lnTo>
                <a:lnTo>
                  <a:pt x="770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1" name="Rectangle 69"/>
          <p:cNvSpPr>
            <a:spLocks noChangeArrowheads="1"/>
          </p:cNvSpPr>
          <p:nvPr/>
        </p:nvSpPr>
        <p:spPr bwMode="auto">
          <a:xfrm>
            <a:off x="2511234" y="4938713"/>
            <a:ext cx="102431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 dirty="0" err="1" smtClean="0">
                <a:solidFill>
                  <a:srgbClr val="000000"/>
                </a:solidFill>
                <a:latin typeface="Arial Narrow" pitchFamily="34" charset="0"/>
              </a:rPr>
              <a:t>SisterOf</a:t>
            </a:r>
            <a:endParaRPr lang="en-US" altLang="zh-CN" dirty="0">
              <a:latin typeface="Arial Narrow" pitchFamily="34" charset="0"/>
            </a:endParaRPr>
          </a:p>
        </p:txBody>
      </p:sp>
      <p:sp>
        <p:nvSpPr>
          <p:cNvPr id="47132" name="Rectangle 70"/>
          <p:cNvSpPr>
            <a:spLocks noChangeArrowheads="1"/>
          </p:cNvSpPr>
          <p:nvPr/>
        </p:nvSpPr>
        <p:spPr bwMode="auto">
          <a:xfrm>
            <a:off x="3616325" y="493871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47133" name="Freeform 71"/>
          <p:cNvSpPr>
            <a:spLocks/>
          </p:cNvSpPr>
          <p:nvPr/>
        </p:nvSpPr>
        <p:spPr bwMode="auto">
          <a:xfrm>
            <a:off x="1506538" y="3697288"/>
            <a:ext cx="790575" cy="1317625"/>
          </a:xfrm>
          <a:custGeom>
            <a:avLst/>
            <a:gdLst>
              <a:gd name="T0" fmla="*/ 334963 w 498"/>
              <a:gd name="T1" fmla="*/ 1317625 h 830"/>
              <a:gd name="T2" fmla="*/ 263525 w 498"/>
              <a:gd name="T3" fmla="*/ 1266825 h 830"/>
              <a:gd name="T4" fmla="*/ 195263 w 498"/>
              <a:gd name="T5" fmla="*/ 1204913 h 830"/>
              <a:gd name="T6" fmla="*/ 141288 w 498"/>
              <a:gd name="T7" fmla="*/ 1133475 h 830"/>
              <a:gd name="T8" fmla="*/ 90488 w 498"/>
              <a:gd name="T9" fmla="*/ 1057275 h 830"/>
              <a:gd name="T10" fmla="*/ 50800 w 498"/>
              <a:gd name="T11" fmla="*/ 974725 h 830"/>
              <a:gd name="T12" fmla="*/ 25400 w 498"/>
              <a:gd name="T13" fmla="*/ 887413 h 830"/>
              <a:gd name="T14" fmla="*/ 6350 w 498"/>
              <a:gd name="T15" fmla="*/ 798513 h 830"/>
              <a:gd name="T16" fmla="*/ 0 w 498"/>
              <a:gd name="T17" fmla="*/ 703263 h 830"/>
              <a:gd name="T18" fmla="*/ 3175 w 498"/>
              <a:gd name="T19" fmla="*/ 631825 h 830"/>
              <a:gd name="T20" fmla="*/ 14288 w 498"/>
              <a:gd name="T21" fmla="*/ 563563 h 830"/>
              <a:gd name="T22" fmla="*/ 28575 w 498"/>
              <a:gd name="T23" fmla="*/ 495300 h 830"/>
              <a:gd name="T24" fmla="*/ 53975 w 498"/>
              <a:gd name="T25" fmla="*/ 430213 h 830"/>
              <a:gd name="T26" fmla="*/ 79375 w 498"/>
              <a:gd name="T27" fmla="*/ 368300 h 830"/>
              <a:gd name="T28" fmla="*/ 115888 w 498"/>
              <a:gd name="T29" fmla="*/ 311150 h 830"/>
              <a:gd name="T30" fmla="*/ 150813 w 498"/>
              <a:gd name="T31" fmla="*/ 255588 h 830"/>
              <a:gd name="T32" fmla="*/ 195263 w 498"/>
              <a:gd name="T33" fmla="*/ 206375 h 830"/>
              <a:gd name="T34" fmla="*/ 241300 w 498"/>
              <a:gd name="T35" fmla="*/ 161925 h 830"/>
              <a:gd name="T36" fmla="*/ 295275 w 498"/>
              <a:gd name="T37" fmla="*/ 122238 h 830"/>
              <a:gd name="T38" fmla="*/ 350838 w 498"/>
              <a:gd name="T39" fmla="*/ 87313 h 830"/>
              <a:gd name="T40" fmla="*/ 407988 w 498"/>
              <a:gd name="T41" fmla="*/ 53975 h 830"/>
              <a:gd name="T42" fmla="*/ 469900 w 498"/>
              <a:gd name="T43" fmla="*/ 31750 h 830"/>
              <a:gd name="T44" fmla="*/ 534988 w 498"/>
              <a:gd name="T45" fmla="*/ 14288 h 830"/>
              <a:gd name="T46" fmla="*/ 600075 w 498"/>
              <a:gd name="T47" fmla="*/ 3175 h 830"/>
              <a:gd name="T48" fmla="*/ 668338 w 498"/>
              <a:gd name="T49" fmla="*/ 0 h 830"/>
              <a:gd name="T50" fmla="*/ 730250 w 498"/>
              <a:gd name="T51" fmla="*/ 3175 h 830"/>
              <a:gd name="T52" fmla="*/ 790575 w 498"/>
              <a:gd name="T53" fmla="*/ 14288 h 83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8" h="830">
                <a:moveTo>
                  <a:pt x="211" y="830"/>
                </a:moveTo>
                <a:lnTo>
                  <a:pt x="166" y="798"/>
                </a:lnTo>
                <a:lnTo>
                  <a:pt x="123" y="759"/>
                </a:lnTo>
                <a:lnTo>
                  <a:pt x="89" y="714"/>
                </a:lnTo>
                <a:lnTo>
                  <a:pt x="57" y="666"/>
                </a:lnTo>
                <a:lnTo>
                  <a:pt x="32" y="614"/>
                </a:lnTo>
                <a:lnTo>
                  <a:pt x="16" y="559"/>
                </a:lnTo>
                <a:lnTo>
                  <a:pt x="4" y="503"/>
                </a:lnTo>
                <a:lnTo>
                  <a:pt x="0" y="443"/>
                </a:lnTo>
                <a:lnTo>
                  <a:pt x="2" y="398"/>
                </a:lnTo>
                <a:lnTo>
                  <a:pt x="9" y="355"/>
                </a:lnTo>
                <a:lnTo>
                  <a:pt x="18" y="312"/>
                </a:lnTo>
                <a:lnTo>
                  <a:pt x="34" y="271"/>
                </a:lnTo>
                <a:lnTo>
                  <a:pt x="50" y="232"/>
                </a:lnTo>
                <a:lnTo>
                  <a:pt x="73" y="196"/>
                </a:lnTo>
                <a:lnTo>
                  <a:pt x="95" y="161"/>
                </a:lnTo>
                <a:lnTo>
                  <a:pt x="123" y="130"/>
                </a:lnTo>
                <a:lnTo>
                  <a:pt x="152" y="102"/>
                </a:lnTo>
                <a:lnTo>
                  <a:pt x="186" y="77"/>
                </a:lnTo>
                <a:lnTo>
                  <a:pt x="221" y="55"/>
                </a:lnTo>
                <a:lnTo>
                  <a:pt x="257" y="34"/>
                </a:lnTo>
                <a:lnTo>
                  <a:pt x="296" y="20"/>
                </a:lnTo>
                <a:lnTo>
                  <a:pt x="337" y="9"/>
                </a:lnTo>
                <a:lnTo>
                  <a:pt x="378" y="2"/>
                </a:lnTo>
                <a:lnTo>
                  <a:pt x="421" y="0"/>
                </a:lnTo>
                <a:lnTo>
                  <a:pt x="460" y="2"/>
                </a:lnTo>
                <a:lnTo>
                  <a:pt x="498" y="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4" name="Freeform 72"/>
          <p:cNvSpPr>
            <a:spLocks/>
          </p:cNvSpPr>
          <p:nvPr/>
        </p:nvSpPr>
        <p:spPr bwMode="auto">
          <a:xfrm>
            <a:off x="3675063" y="3697288"/>
            <a:ext cx="812800" cy="1365250"/>
          </a:xfrm>
          <a:custGeom>
            <a:avLst/>
            <a:gdLst>
              <a:gd name="T0" fmla="*/ 0 w 512"/>
              <a:gd name="T1" fmla="*/ 0 h 860"/>
              <a:gd name="T2" fmla="*/ 82550 w 512"/>
              <a:gd name="T3" fmla="*/ 3175 h 860"/>
              <a:gd name="T4" fmla="*/ 161925 w 512"/>
              <a:gd name="T5" fmla="*/ 17463 h 860"/>
              <a:gd name="T6" fmla="*/ 241300 w 512"/>
              <a:gd name="T7" fmla="*/ 36513 h 860"/>
              <a:gd name="T8" fmla="*/ 317500 w 512"/>
              <a:gd name="T9" fmla="*/ 65088 h 860"/>
              <a:gd name="T10" fmla="*/ 385763 w 512"/>
              <a:gd name="T11" fmla="*/ 101600 h 860"/>
              <a:gd name="T12" fmla="*/ 454025 w 512"/>
              <a:gd name="T13" fmla="*/ 141288 h 860"/>
              <a:gd name="T14" fmla="*/ 515938 w 512"/>
              <a:gd name="T15" fmla="*/ 187325 h 860"/>
              <a:gd name="T16" fmla="*/ 573088 w 512"/>
              <a:gd name="T17" fmla="*/ 241300 h 860"/>
              <a:gd name="T18" fmla="*/ 628650 w 512"/>
              <a:gd name="T19" fmla="*/ 300038 h 860"/>
              <a:gd name="T20" fmla="*/ 674688 w 512"/>
              <a:gd name="T21" fmla="*/ 365125 h 860"/>
              <a:gd name="T22" fmla="*/ 714375 w 512"/>
              <a:gd name="T23" fmla="*/ 430213 h 860"/>
              <a:gd name="T24" fmla="*/ 747713 w 512"/>
              <a:gd name="T25" fmla="*/ 501650 h 860"/>
              <a:gd name="T26" fmla="*/ 776288 w 512"/>
              <a:gd name="T27" fmla="*/ 577850 h 860"/>
              <a:gd name="T28" fmla="*/ 793750 w 512"/>
              <a:gd name="T29" fmla="*/ 657225 h 860"/>
              <a:gd name="T30" fmla="*/ 808038 w 512"/>
              <a:gd name="T31" fmla="*/ 739775 h 860"/>
              <a:gd name="T32" fmla="*/ 812800 w 512"/>
              <a:gd name="T33" fmla="*/ 822325 h 860"/>
              <a:gd name="T34" fmla="*/ 808038 w 512"/>
              <a:gd name="T35" fmla="*/ 898525 h 860"/>
              <a:gd name="T36" fmla="*/ 801688 w 512"/>
              <a:gd name="T37" fmla="*/ 971550 h 860"/>
              <a:gd name="T38" fmla="*/ 784225 w 512"/>
              <a:gd name="T39" fmla="*/ 1042988 h 860"/>
              <a:gd name="T40" fmla="*/ 762000 w 512"/>
              <a:gd name="T41" fmla="*/ 1111250 h 860"/>
              <a:gd name="T42" fmla="*/ 733425 w 512"/>
              <a:gd name="T43" fmla="*/ 1181100 h 860"/>
              <a:gd name="T44" fmla="*/ 700088 w 512"/>
              <a:gd name="T45" fmla="*/ 1244600 h 860"/>
              <a:gd name="T46" fmla="*/ 660400 w 512"/>
              <a:gd name="T47" fmla="*/ 1306513 h 860"/>
              <a:gd name="T48" fmla="*/ 614363 w 512"/>
              <a:gd name="T49" fmla="*/ 1365250 h 8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12" h="860">
                <a:moveTo>
                  <a:pt x="0" y="0"/>
                </a:moveTo>
                <a:lnTo>
                  <a:pt x="52" y="2"/>
                </a:lnTo>
                <a:lnTo>
                  <a:pt x="102" y="11"/>
                </a:lnTo>
                <a:lnTo>
                  <a:pt x="152" y="23"/>
                </a:lnTo>
                <a:lnTo>
                  <a:pt x="200" y="41"/>
                </a:lnTo>
                <a:lnTo>
                  <a:pt x="243" y="64"/>
                </a:lnTo>
                <a:lnTo>
                  <a:pt x="286" y="89"/>
                </a:lnTo>
                <a:lnTo>
                  <a:pt x="325" y="118"/>
                </a:lnTo>
                <a:lnTo>
                  <a:pt x="361" y="152"/>
                </a:lnTo>
                <a:lnTo>
                  <a:pt x="396" y="189"/>
                </a:lnTo>
                <a:lnTo>
                  <a:pt x="425" y="230"/>
                </a:lnTo>
                <a:lnTo>
                  <a:pt x="450" y="271"/>
                </a:lnTo>
                <a:lnTo>
                  <a:pt x="471" y="316"/>
                </a:lnTo>
                <a:lnTo>
                  <a:pt x="489" y="364"/>
                </a:lnTo>
                <a:lnTo>
                  <a:pt x="500" y="414"/>
                </a:lnTo>
                <a:lnTo>
                  <a:pt x="509" y="466"/>
                </a:lnTo>
                <a:lnTo>
                  <a:pt x="512" y="518"/>
                </a:lnTo>
                <a:lnTo>
                  <a:pt x="509" y="566"/>
                </a:lnTo>
                <a:lnTo>
                  <a:pt x="505" y="612"/>
                </a:lnTo>
                <a:lnTo>
                  <a:pt x="494" y="657"/>
                </a:lnTo>
                <a:lnTo>
                  <a:pt x="480" y="700"/>
                </a:lnTo>
                <a:lnTo>
                  <a:pt x="462" y="744"/>
                </a:lnTo>
                <a:lnTo>
                  <a:pt x="441" y="784"/>
                </a:lnTo>
                <a:lnTo>
                  <a:pt x="416" y="823"/>
                </a:lnTo>
                <a:lnTo>
                  <a:pt x="387" y="86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5" name="Rectangle 73"/>
          <p:cNvSpPr>
            <a:spLocks noChangeArrowheads="1"/>
          </p:cNvSpPr>
          <p:nvPr/>
        </p:nvSpPr>
        <p:spPr bwMode="auto">
          <a:xfrm>
            <a:off x="693738" y="4167188"/>
            <a:ext cx="8159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6" name="Rectangle 74"/>
          <p:cNvSpPr>
            <a:spLocks noChangeArrowheads="1"/>
          </p:cNvSpPr>
          <p:nvPr/>
        </p:nvSpPr>
        <p:spPr bwMode="auto">
          <a:xfrm>
            <a:off x="800100" y="4227513"/>
            <a:ext cx="534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The 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37" name="Rectangle 75"/>
          <p:cNvSpPr>
            <a:spLocks noChangeArrowheads="1"/>
          </p:cNvSpPr>
          <p:nvPr/>
        </p:nvSpPr>
        <p:spPr bwMode="auto">
          <a:xfrm>
            <a:off x="776288" y="4694238"/>
            <a:ext cx="5349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500" b="1">
                <a:solidFill>
                  <a:srgbClr val="000000"/>
                </a:solidFill>
                <a:latin typeface="Arial Narrow" pitchFamily="34" charset="0"/>
              </a:rPr>
              <a:t>ship</a:t>
            </a:r>
            <a:endParaRPr lang="en-US" altLang="zh-CN">
              <a:latin typeface="Arial Narrow" pitchFamily="34" charset="0"/>
            </a:endParaRPr>
          </a:p>
        </p:txBody>
      </p:sp>
      <p:sp>
        <p:nvSpPr>
          <p:cNvPr id="47138" name="Rectangle 76"/>
          <p:cNvSpPr>
            <a:spLocks noChangeArrowheads="1"/>
          </p:cNvSpPr>
          <p:nvPr/>
        </p:nvSpPr>
        <p:spPr bwMode="auto">
          <a:xfrm>
            <a:off x="1365250" y="4694238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utoUpdateAnimBg="0"/>
      <p:bldP spid="187437" grpId="0" autoUpdateAnimBg="0"/>
      <p:bldP spid="187438" grpId="0" animBg="1"/>
      <p:bldP spid="1874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8D17A2C-38FB-4AAB-9F95-F8E1B84BDAA3}" type="slidenum">
              <a:rPr kumimoji="0" lang="en-US" altLang="zh-CN" sz="1400"/>
              <a:pPr eaLnBrk="1" hangingPunct="1"/>
              <a:t>45</a:t>
            </a:fld>
            <a:endParaRPr kumimoji="0" lang="en-US" altLang="zh-CN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755650" y="765175"/>
            <a:ext cx="813752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When 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weak</a:t>
            </a:r>
            <a:r>
              <a:rPr lang="en-US" altLang="zh-CN" b="1">
                <a:latin typeface="Arial Narrow" pitchFamily="34" charset="0"/>
              </a:rPr>
              <a:t> entity set appears in an E/R diagram, 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The relation for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weak entity set</a:t>
            </a:r>
            <a:r>
              <a:rPr lang="en-US" altLang="zh-CN" b="1">
                <a:latin typeface="Arial Narrow" pitchFamily="34" charset="0"/>
              </a:rPr>
              <a:t>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 itself must include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not only</a:t>
            </a:r>
            <a:r>
              <a:rPr lang="en-US" altLang="zh-CN" b="1">
                <a:latin typeface="Arial Narrow" pitchFamily="34" charset="0"/>
              </a:rPr>
              <a:t> the attributes of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but also</a:t>
            </a:r>
            <a:r>
              <a:rPr lang="en-US" altLang="zh-CN" b="1">
                <a:latin typeface="Arial Narrow" pitchFamily="34" charset="0"/>
              </a:rPr>
              <a:t> the key attributes of the other entity sets that help form the key of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The double-diamond</a:t>
            </a:r>
            <a:r>
              <a:rPr lang="en-US" altLang="zh-CN" b="1">
                <a:latin typeface="Arial Narrow" pitchFamily="34" charset="0"/>
              </a:rPr>
              <a:t> relationships, from the weak entity set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 to other entity sets that help provide the key for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, need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 be converted to a relation at all.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Any relationship (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except for</a:t>
            </a:r>
            <a:r>
              <a:rPr lang="en-US" altLang="zh-CN" b="1">
                <a:latin typeface="Arial Narrow" pitchFamily="34" charset="0"/>
              </a:rPr>
              <a:t> the double-diamond relationships) in which the weak entity set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 appears must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use</a:t>
            </a:r>
            <a:r>
              <a:rPr lang="en-US" altLang="zh-CN" b="1">
                <a:latin typeface="Arial Narrow" pitchFamily="34" charset="0"/>
              </a:rPr>
              <a:t> all of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’s key attributes, including those of other entity sets that contribute to </a:t>
            </a:r>
            <a:r>
              <a:rPr lang="en-US" altLang="zh-CN" b="1" i="1">
                <a:latin typeface="Times New Roman" pitchFamily="18" charset="0"/>
              </a:rPr>
              <a:t>W</a:t>
            </a:r>
            <a:r>
              <a:rPr lang="en-US" altLang="zh-CN" b="1">
                <a:latin typeface="Arial Narrow" pitchFamily="34" charset="0"/>
              </a:rPr>
              <a:t>’s key,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in</a:t>
            </a:r>
            <a:r>
              <a:rPr lang="en-US" altLang="zh-CN" b="1">
                <a:latin typeface="Arial Narrow" pitchFamily="34" charset="0"/>
              </a:rPr>
              <a:t> the converted relation.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In this procedure, pay attention to the name duplication problem.</a:t>
            </a:r>
          </a:p>
        </p:txBody>
      </p:sp>
      <p:pic>
        <p:nvPicPr>
          <p:cNvPr id="16999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6DDD9E1-C3BB-4C3B-B42E-A1D30DE4EE77}" type="slidenum">
              <a:rPr kumimoji="0" lang="en-US" altLang="zh-CN" sz="1400"/>
              <a:pPr eaLnBrk="1" hangingPunct="1"/>
              <a:t>46</a:t>
            </a:fld>
            <a:endParaRPr kumimoji="0" lang="en-US" altLang="zh-CN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grpSp>
        <p:nvGrpSpPr>
          <p:cNvPr id="49156" name="Group 23"/>
          <p:cNvGrpSpPr>
            <a:grpSpLocks/>
          </p:cNvGrpSpPr>
          <p:nvPr/>
        </p:nvGrpSpPr>
        <p:grpSpPr bwMode="auto">
          <a:xfrm>
            <a:off x="773113" y="914400"/>
            <a:ext cx="7558087" cy="1219200"/>
            <a:chOff x="247" y="912"/>
            <a:chExt cx="4761" cy="768"/>
          </a:xfrm>
        </p:grpSpPr>
        <p:sp>
          <p:nvSpPr>
            <p:cNvPr id="49169" name="Rectangle 3"/>
            <p:cNvSpPr>
              <a:spLocks noChangeArrowheads="1"/>
            </p:cNvSpPr>
            <p:nvPr/>
          </p:nvSpPr>
          <p:spPr bwMode="auto">
            <a:xfrm>
              <a:off x="1104" y="1175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0" name="Rectangle 4"/>
            <p:cNvSpPr>
              <a:spLocks noChangeArrowheads="1"/>
            </p:cNvSpPr>
            <p:nvPr/>
          </p:nvSpPr>
          <p:spPr bwMode="auto">
            <a:xfrm>
              <a:off x="1152" y="1248"/>
              <a:ext cx="67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Crews</a:t>
              </a:r>
            </a:p>
          </p:txBody>
        </p:sp>
        <p:sp>
          <p:nvSpPr>
            <p:cNvPr id="49171" name="AutoShape 5"/>
            <p:cNvSpPr>
              <a:spLocks noChangeArrowheads="1"/>
            </p:cNvSpPr>
            <p:nvPr/>
          </p:nvSpPr>
          <p:spPr bwMode="auto">
            <a:xfrm>
              <a:off x="2208" y="1104"/>
              <a:ext cx="1006" cy="57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2" name="AutoShape 6"/>
            <p:cNvSpPr>
              <a:spLocks noChangeArrowheads="1"/>
            </p:cNvSpPr>
            <p:nvPr/>
          </p:nvSpPr>
          <p:spPr bwMode="auto">
            <a:xfrm>
              <a:off x="2304" y="1177"/>
              <a:ext cx="816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3" name="Text Box 7"/>
            <p:cNvSpPr txBox="1">
              <a:spLocks noChangeArrowheads="1"/>
            </p:cNvSpPr>
            <p:nvPr/>
          </p:nvSpPr>
          <p:spPr bwMode="auto">
            <a:xfrm>
              <a:off x="2352" y="1248"/>
              <a:ext cx="72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Unit-of</a:t>
              </a:r>
            </a:p>
          </p:txBody>
        </p:sp>
        <p:sp>
          <p:nvSpPr>
            <p:cNvPr id="49174" name="Rectangle 8"/>
            <p:cNvSpPr>
              <a:spLocks noChangeArrowheads="1"/>
            </p:cNvSpPr>
            <p:nvPr/>
          </p:nvSpPr>
          <p:spPr bwMode="auto">
            <a:xfrm>
              <a:off x="3552" y="1250"/>
              <a:ext cx="624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49175" name="Oval 9"/>
            <p:cNvSpPr>
              <a:spLocks noChangeArrowheads="1"/>
            </p:cNvSpPr>
            <p:nvPr/>
          </p:nvSpPr>
          <p:spPr bwMode="auto">
            <a:xfrm>
              <a:off x="247" y="1008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49176" name="Oval 10"/>
            <p:cNvSpPr>
              <a:spLocks noChangeArrowheads="1"/>
            </p:cNvSpPr>
            <p:nvPr/>
          </p:nvSpPr>
          <p:spPr bwMode="auto">
            <a:xfrm>
              <a:off x="4418" y="912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49177" name="Oval 11"/>
            <p:cNvSpPr>
              <a:spLocks noChangeArrowheads="1"/>
            </p:cNvSpPr>
            <p:nvPr/>
          </p:nvSpPr>
          <p:spPr bwMode="auto">
            <a:xfrm>
              <a:off x="4464" y="1344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49178" name="Line 12"/>
            <p:cNvSpPr>
              <a:spLocks noChangeShapeType="1"/>
            </p:cNvSpPr>
            <p:nvPr/>
          </p:nvSpPr>
          <p:spPr bwMode="auto">
            <a:xfrm>
              <a:off x="912" y="129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9" name="Line 13"/>
            <p:cNvSpPr>
              <a:spLocks noChangeShapeType="1"/>
            </p:cNvSpPr>
            <p:nvPr/>
          </p:nvSpPr>
          <p:spPr bwMode="auto">
            <a:xfrm flipV="1">
              <a:off x="1872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0" name="Line 14"/>
            <p:cNvSpPr>
              <a:spLocks noChangeShapeType="1"/>
            </p:cNvSpPr>
            <p:nvPr/>
          </p:nvSpPr>
          <p:spPr bwMode="auto">
            <a:xfrm>
              <a:off x="3216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1" name="Line 15"/>
            <p:cNvSpPr>
              <a:spLocks noChangeShapeType="1"/>
            </p:cNvSpPr>
            <p:nvPr/>
          </p:nvSpPr>
          <p:spPr bwMode="auto">
            <a:xfrm>
              <a:off x="4176" y="139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2" name="Line 16"/>
            <p:cNvSpPr>
              <a:spLocks noChangeShapeType="1"/>
            </p:cNvSpPr>
            <p:nvPr/>
          </p:nvSpPr>
          <p:spPr bwMode="auto">
            <a:xfrm flipH="1">
              <a:off x="4176" y="110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609600" y="2133600"/>
            <a:ext cx="83550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latin typeface="Arial Narrow" pitchFamily="34" charset="0"/>
              </a:rPr>
              <a:t>Three relations can be obtained directly from the former E/R:</a:t>
            </a:r>
          </a:p>
          <a:p>
            <a:pPr algn="l" eaLnBrk="1" hangingPunct="1"/>
            <a:r>
              <a:rPr lang="en-US" altLang="zh-CN" b="1" i="1" dirty="0">
                <a:latin typeface="Times New Roman" pitchFamily="18" charset="0"/>
              </a:rPr>
              <a:t>Studios(</a:t>
            </a:r>
            <a:r>
              <a:rPr lang="en-US" altLang="zh-CN" b="1" i="1" dirty="0" err="1">
                <a:latin typeface="Times New Roman" pitchFamily="18" charset="0"/>
              </a:rPr>
              <a:t>name,addr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 eaLnBrk="1" hangingPunct="1"/>
            <a:r>
              <a:rPr lang="en-US" altLang="zh-CN" b="1" i="1" dirty="0">
                <a:latin typeface="Times New Roman" pitchFamily="18" charset="0"/>
              </a:rPr>
              <a:t>Crews(</a:t>
            </a:r>
            <a:r>
              <a:rPr lang="en-US" altLang="zh-CN" b="1" i="1" dirty="0" err="1">
                <a:latin typeface="Times New Roman" pitchFamily="18" charset="0"/>
              </a:rPr>
              <a:t>number,studioName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 eaLnBrk="1" hangingPunct="1"/>
            <a:r>
              <a:rPr lang="en-US" altLang="zh-CN" b="1" i="1" dirty="0" smtClean="0">
                <a:latin typeface="Times New Roman" pitchFamily="18" charset="0"/>
              </a:rPr>
              <a:t>Unit-of(</a:t>
            </a:r>
            <a:r>
              <a:rPr lang="en-US" altLang="zh-CN" b="1" i="1" dirty="0" err="1" smtClean="0">
                <a:latin typeface="Times New Roman" pitchFamily="18" charset="0"/>
              </a:rPr>
              <a:t>number,studioName,name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</p:txBody>
      </p:sp>
      <p:pic>
        <p:nvPicPr>
          <p:cNvPr id="171029" name="Picture 2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533400" y="4114800"/>
            <a:ext cx="8001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Since the attributes of Unit-of are a subset of the attributes of Crews, we can dispense with it. And finally, two relations is the conversion result.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Studios(name,addr)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Crews(number,studioName)</a:t>
            </a:r>
          </a:p>
        </p:txBody>
      </p:sp>
      <p:grpSp>
        <p:nvGrpSpPr>
          <p:cNvPr id="171042" name="Group 34"/>
          <p:cNvGrpSpPr>
            <a:grpSpLocks/>
          </p:cNvGrpSpPr>
          <p:nvPr/>
        </p:nvGrpSpPr>
        <p:grpSpPr bwMode="auto">
          <a:xfrm>
            <a:off x="3635375" y="2708275"/>
            <a:ext cx="4070350" cy="739775"/>
            <a:chOff x="2448" y="1723"/>
            <a:chExt cx="2564" cy="466"/>
          </a:xfrm>
        </p:grpSpPr>
        <p:sp>
          <p:nvSpPr>
            <p:cNvPr id="49166" name="Line 24"/>
            <p:cNvSpPr>
              <a:spLocks noChangeShapeType="1"/>
            </p:cNvSpPr>
            <p:nvPr/>
          </p:nvSpPr>
          <p:spPr bwMode="auto">
            <a:xfrm flipV="1">
              <a:off x="2448" y="1807"/>
              <a:ext cx="1404" cy="3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7" name="Line 25"/>
            <p:cNvSpPr>
              <a:spLocks noChangeShapeType="1"/>
            </p:cNvSpPr>
            <p:nvPr/>
          </p:nvSpPr>
          <p:spPr bwMode="auto">
            <a:xfrm flipV="1">
              <a:off x="3050" y="1857"/>
              <a:ext cx="802" cy="3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Rectangle 26"/>
            <p:cNvSpPr>
              <a:spLocks noChangeArrowheads="1"/>
            </p:cNvSpPr>
            <p:nvPr/>
          </p:nvSpPr>
          <p:spPr bwMode="auto">
            <a:xfrm>
              <a:off x="3852" y="1723"/>
              <a:ext cx="1160" cy="46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buSzPct val="200000"/>
                <a:buFontTx/>
                <a:buBlip>
                  <a:blip r:embed="rId3"/>
                </a:buBlip>
              </a:pPr>
              <a:r>
                <a:rPr lang="en-US" altLang="zh-CN" b="1">
                  <a:latin typeface="Arial Narrow" pitchFamily="34" charset="0"/>
                </a:rPr>
                <a:t>Are they with the same value</a:t>
              </a:r>
            </a:p>
          </p:txBody>
        </p:sp>
      </p:grpSp>
      <p:sp>
        <p:nvSpPr>
          <p:cNvPr id="171037" name="Line 29"/>
          <p:cNvSpPr>
            <a:spLocks noChangeShapeType="1"/>
          </p:cNvSpPr>
          <p:nvPr/>
        </p:nvSpPr>
        <p:spPr bwMode="auto">
          <a:xfrm flipV="1">
            <a:off x="1619250" y="5589588"/>
            <a:ext cx="663575" cy="793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V="1">
            <a:off x="1519238" y="5949950"/>
            <a:ext cx="9604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>
            <a:off x="2624138" y="5949950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40" name="AutoShape 32"/>
          <p:cNvSpPr>
            <a:spLocks/>
          </p:cNvSpPr>
          <p:nvPr/>
        </p:nvSpPr>
        <p:spPr bwMode="auto">
          <a:xfrm rot="5400000">
            <a:off x="2174875" y="3238500"/>
            <a:ext cx="381000" cy="914400"/>
          </a:xfrm>
          <a:prstGeom prst="righ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41" name="AutoShape 33"/>
          <p:cNvSpPr>
            <a:spLocks/>
          </p:cNvSpPr>
          <p:nvPr/>
        </p:nvSpPr>
        <p:spPr bwMode="auto">
          <a:xfrm rot="5400000">
            <a:off x="4008438" y="3271838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5" grpId="0" autoUpdateAnimBg="0"/>
      <p:bldP spid="171030" grpId="0" autoUpdateAnimBg="0"/>
      <p:bldP spid="171037" grpId="0" animBg="1"/>
      <p:bldP spid="171038" grpId="0" animBg="1"/>
      <p:bldP spid="171039" grpId="0" animBg="1"/>
      <p:bldP spid="171040" grpId="0" animBg="1"/>
      <p:bldP spid="1710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77C0CEB-847A-4A10-94AE-0D8B721C2329}" type="slidenum">
              <a:rPr kumimoji="0" lang="en-US" altLang="zh-CN" sz="1400"/>
              <a:pPr eaLnBrk="1" hangingPunct="1"/>
              <a:t>47</a:t>
            </a:fld>
            <a:endParaRPr kumimoji="0" lang="en-US" altLang="zh-CN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grpSp>
        <p:nvGrpSpPr>
          <p:cNvPr id="172074" name="Group 42"/>
          <p:cNvGrpSpPr>
            <a:grpSpLocks/>
          </p:cNvGrpSpPr>
          <p:nvPr/>
        </p:nvGrpSpPr>
        <p:grpSpPr bwMode="auto">
          <a:xfrm>
            <a:off x="508000" y="914400"/>
            <a:ext cx="8375650" cy="3770313"/>
            <a:chOff x="195" y="865"/>
            <a:chExt cx="5276" cy="2375"/>
          </a:xfrm>
        </p:grpSpPr>
        <p:sp>
          <p:nvSpPr>
            <p:cNvPr id="50188" name="Rectangle 3"/>
            <p:cNvSpPr>
              <a:spLocks noChangeArrowheads="1"/>
            </p:cNvSpPr>
            <p:nvPr/>
          </p:nvSpPr>
          <p:spPr bwMode="auto">
            <a:xfrm>
              <a:off x="633" y="2228"/>
              <a:ext cx="71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50189" name="Rectangle 4"/>
            <p:cNvSpPr>
              <a:spLocks noChangeArrowheads="1"/>
            </p:cNvSpPr>
            <p:nvPr/>
          </p:nvSpPr>
          <p:spPr bwMode="auto">
            <a:xfrm>
              <a:off x="3473" y="2276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50190" name="Rectangle 5"/>
            <p:cNvSpPr>
              <a:spLocks noChangeArrowheads="1"/>
            </p:cNvSpPr>
            <p:nvPr/>
          </p:nvSpPr>
          <p:spPr bwMode="auto">
            <a:xfrm>
              <a:off x="2085" y="2279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Studios</a:t>
              </a:r>
            </a:p>
          </p:txBody>
        </p:sp>
        <p:sp>
          <p:nvSpPr>
            <p:cNvPr id="50191" name="AutoShape 6"/>
            <p:cNvSpPr>
              <a:spLocks noChangeArrowheads="1"/>
            </p:cNvSpPr>
            <p:nvPr/>
          </p:nvSpPr>
          <p:spPr bwMode="auto">
            <a:xfrm>
              <a:off x="298" y="1528"/>
              <a:ext cx="1342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Star-of</a:t>
              </a:r>
            </a:p>
          </p:txBody>
        </p:sp>
        <p:sp>
          <p:nvSpPr>
            <p:cNvPr id="50192" name="Line 7"/>
            <p:cNvSpPr>
              <a:spLocks noChangeShapeType="1"/>
            </p:cNvSpPr>
            <p:nvPr/>
          </p:nvSpPr>
          <p:spPr bwMode="auto">
            <a:xfrm flipH="1">
              <a:off x="1017" y="1249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3" name="Line 8"/>
            <p:cNvSpPr>
              <a:spLocks noChangeShapeType="1"/>
            </p:cNvSpPr>
            <p:nvPr/>
          </p:nvSpPr>
          <p:spPr bwMode="auto">
            <a:xfrm flipH="1">
              <a:off x="1740" y="1104"/>
              <a:ext cx="3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4" name="AutoShape 9"/>
            <p:cNvSpPr>
              <a:spLocks noChangeArrowheads="1"/>
            </p:cNvSpPr>
            <p:nvPr/>
          </p:nvSpPr>
          <p:spPr bwMode="auto">
            <a:xfrm>
              <a:off x="1750" y="1528"/>
              <a:ext cx="1438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0195" name="Rectangle 10"/>
            <p:cNvSpPr>
              <a:spLocks noChangeArrowheads="1"/>
            </p:cNvSpPr>
            <p:nvPr/>
          </p:nvSpPr>
          <p:spPr bwMode="auto">
            <a:xfrm>
              <a:off x="2086" y="1689"/>
              <a:ext cx="771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Studio</a:t>
              </a:r>
              <a:r>
                <a:rPr lang="en-US" altLang="zh-CN" b="1">
                  <a:latin typeface="Times New Roman" pitchFamily="18" charset="0"/>
                </a:rPr>
                <a:t> of</a:t>
              </a:r>
            </a:p>
          </p:txBody>
        </p:sp>
        <p:sp>
          <p:nvSpPr>
            <p:cNvPr id="50196" name="Rectangle 11"/>
            <p:cNvSpPr>
              <a:spLocks noChangeArrowheads="1"/>
            </p:cNvSpPr>
            <p:nvPr/>
          </p:nvSpPr>
          <p:spPr bwMode="auto">
            <a:xfrm>
              <a:off x="2073" y="944"/>
              <a:ext cx="100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Contracts</a:t>
              </a:r>
            </a:p>
          </p:txBody>
        </p:sp>
        <p:sp>
          <p:nvSpPr>
            <p:cNvPr id="50197" name="AutoShape 12"/>
            <p:cNvSpPr>
              <a:spLocks noChangeArrowheads="1"/>
            </p:cNvSpPr>
            <p:nvPr/>
          </p:nvSpPr>
          <p:spPr bwMode="auto">
            <a:xfrm>
              <a:off x="3282" y="1504"/>
              <a:ext cx="1246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0198" name="Line 13"/>
            <p:cNvSpPr>
              <a:spLocks noChangeShapeType="1"/>
            </p:cNvSpPr>
            <p:nvPr/>
          </p:nvSpPr>
          <p:spPr bwMode="auto">
            <a:xfrm>
              <a:off x="2470" y="201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9" name="Line 14"/>
            <p:cNvSpPr>
              <a:spLocks noChangeShapeType="1"/>
            </p:cNvSpPr>
            <p:nvPr/>
          </p:nvSpPr>
          <p:spPr bwMode="auto">
            <a:xfrm flipH="1">
              <a:off x="3905" y="196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0" name="Line 15"/>
            <p:cNvSpPr>
              <a:spLocks noChangeShapeType="1"/>
            </p:cNvSpPr>
            <p:nvPr/>
          </p:nvSpPr>
          <p:spPr bwMode="auto">
            <a:xfrm flipH="1">
              <a:off x="2457" y="124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1" name="Line 16"/>
            <p:cNvSpPr>
              <a:spLocks noChangeShapeType="1"/>
            </p:cNvSpPr>
            <p:nvPr/>
          </p:nvSpPr>
          <p:spPr bwMode="auto">
            <a:xfrm>
              <a:off x="3129" y="1249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2" name="Line 17"/>
            <p:cNvSpPr>
              <a:spLocks noChangeShapeType="1"/>
            </p:cNvSpPr>
            <p:nvPr/>
          </p:nvSpPr>
          <p:spPr bwMode="auto">
            <a:xfrm flipH="1">
              <a:off x="969" y="201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3" name="Text Box 18"/>
            <p:cNvSpPr txBox="1">
              <a:spLocks noChangeArrowheads="1"/>
            </p:cNvSpPr>
            <p:nvPr/>
          </p:nvSpPr>
          <p:spPr bwMode="auto">
            <a:xfrm>
              <a:off x="3521" y="1633"/>
              <a:ext cx="7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Movie-of</a:t>
              </a:r>
            </a:p>
          </p:txBody>
        </p:sp>
        <p:sp>
          <p:nvSpPr>
            <p:cNvPr id="50204" name="AutoShape 19"/>
            <p:cNvSpPr>
              <a:spLocks noChangeArrowheads="1"/>
            </p:cNvSpPr>
            <p:nvPr/>
          </p:nvSpPr>
          <p:spPr bwMode="auto">
            <a:xfrm>
              <a:off x="1894" y="1537"/>
              <a:ext cx="115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5" name="Rectangle 20"/>
            <p:cNvSpPr>
              <a:spLocks noChangeArrowheads="1"/>
            </p:cNvSpPr>
            <p:nvPr/>
          </p:nvSpPr>
          <p:spPr bwMode="auto">
            <a:xfrm>
              <a:off x="2025" y="865"/>
              <a:ext cx="110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6" name="AutoShape 21"/>
            <p:cNvSpPr>
              <a:spLocks noChangeArrowheads="1"/>
            </p:cNvSpPr>
            <p:nvPr/>
          </p:nvSpPr>
          <p:spPr bwMode="auto">
            <a:xfrm>
              <a:off x="441" y="1537"/>
              <a:ext cx="1056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7" name="AutoShape 22"/>
            <p:cNvSpPr>
              <a:spLocks noChangeArrowheads="1"/>
            </p:cNvSpPr>
            <p:nvPr/>
          </p:nvSpPr>
          <p:spPr bwMode="auto">
            <a:xfrm>
              <a:off x="3425" y="1537"/>
              <a:ext cx="960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8" name="Oval 23"/>
            <p:cNvSpPr>
              <a:spLocks noChangeArrowheads="1"/>
            </p:cNvSpPr>
            <p:nvPr/>
          </p:nvSpPr>
          <p:spPr bwMode="auto">
            <a:xfrm>
              <a:off x="1111" y="891"/>
              <a:ext cx="65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salary</a:t>
              </a:r>
            </a:p>
          </p:txBody>
        </p:sp>
        <p:sp>
          <p:nvSpPr>
            <p:cNvPr id="50209" name="Line 24"/>
            <p:cNvSpPr>
              <a:spLocks noChangeShapeType="1"/>
            </p:cNvSpPr>
            <p:nvPr/>
          </p:nvSpPr>
          <p:spPr bwMode="auto">
            <a:xfrm flipH="1">
              <a:off x="489" y="2545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0" name="Oval 25"/>
            <p:cNvSpPr>
              <a:spLocks noChangeArrowheads="1"/>
            </p:cNvSpPr>
            <p:nvPr/>
          </p:nvSpPr>
          <p:spPr bwMode="auto">
            <a:xfrm>
              <a:off x="195" y="2787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0211" name="Line 26"/>
            <p:cNvSpPr>
              <a:spLocks noChangeShapeType="1"/>
            </p:cNvSpPr>
            <p:nvPr/>
          </p:nvSpPr>
          <p:spPr bwMode="auto">
            <a:xfrm>
              <a:off x="1113" y="2545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2" name="Oval 27"/>
            <p:cNvSpPr>
              <a:spLocks noChangeArrowheads="1"/>
            </p:cNvSpPr>
            <p:nvPr/>
          </p:nvSpPr>
          <p:spPr bwMode="auto">
            <a:xfrm>
              <a:off x="1061" y="2859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50213" name="Line 28"/>
            <p:cNvSpPr>
              <a:spLocks noChangeShapeType="1"/>
            </p:cNvSpPr>
            <p:nvPr/>
          </p:nvSpPr>
          <p:spPr bwMode="auto">
            <a:xfrm flipH="1">
              <a:off x="3521" y="259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4" name="Oval 29"/>
            <p:cNvSpPr>
              <a:spLocks noChangeArrowheads="1"/>
            </p:cNvSpPr>
            <p:nvPr/>
          </p:nvSpPr>
          <p:spPr bwMode="auto">
            <a:xfrm>
              <a:off x="3320" y="2860"/>
              <a:ext cx="402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50215" name="Line 30"/>
            <p:cNvSpPr>
              <a:spLocks noChangeShapeType="1"/>
            </p:cNvSpPr>
            <p:nvPr/>
          </p:nvSpPr>
          <p:spPr bwMode="auto">
            <a:xfrm flipH="1">
              <a:off x="2034" y="259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6" name="Oval 31"/>
            <p:cNvSpPr>
              <a:spLocks noChangeArrowheads="1"/>
            </p:cNvSpPr>
            <p:nvPr/>
          </p:nvSpPr>
          <p:spPr bwMode="auto">
            <a:xfrm>
              <a:off x="1740" y="2836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0217" name="Line 32"/>
            <p:cNvSpPr>
              <a:spLocks noChangeShapeType="1"/>
            </p:cNvSpPr>
            <p:nvPr/>
          </p:nvSpPr>
          <p:spPr bwMode="auto">
            <a:xfrm>
              <a:off x="2658" y="259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8" name="Oval 33"/>
            <p:cNvSpPr>
              <a:spLocks noChangeArrowheads="1"/>
            </p:cNvSpPr>
            <p:nvPr/>
          </p:nvSpPr>
          <p:spPr bwMode="auto">
            <a:xfrm>
              <a:off x="2606" y="2908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50219" name="Line 34"/>
            <p:cNvSpPr>
              <a:spLocks noChangeShapeType="1"/>
            </p:cNvSpPr>
            <p:nvPr/>
          </p:nvSpPr>
          <p:spPr bwMode="auto">
            <a:xfrm>
              <a:off x="3857" y="2593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0" name="Oval 35"/>
            <p:cNvSpPr>
              <a:spLocks noChangeArrowheads="1"/>
            </p:cNvSpPr>
            <p:nvPr/>
          </p:nvSpPr>
          <p:spPr bwMode="auto">
            <a:xfrm>
              <a:off x="3888" y="2811"/>
              <a:ext cx="467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year</a:t>
              </a:r>
            </a:p>
          </p:txBody>
        </p:sp>
        <p:sp>
          <p:nvSpPr>
            <p:cNvPr id="50221" name="Line 36"/>
            <p:cNvSpPr>
              <a:spLocks noChangeShapeType="1"/>
            </p:cNvSpPr>
            <p:nvPr/>
          </p:nvSpPr>
          <p:spPr bwMode="auto">
            <a:xfrm>
              <a:off x="4289" y="2593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2" name="Oval 37"/>
            <p:cNvSpPr>
              <a:spLocks noChangeArrowheads="1"/>
            </p:cNvSpPr>
            <p:nvPr/>
          </p:nvSpPr>
          <p:spPr bwMode="auto">
            <a:xfrm>
              <a:off x="4457" y="2810"/>
              <a:ext cx="674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length</a:t>
              </a:r>
            </a:p>
          </p:txBody>
        </p:sp>
        <p:sp>
          <p:nvSpPr>
            <p:cNvPr id="50223" name="Line 38"/>
            <p:cNvSpPr>
              <a:spLocks noChangeShapeType="1"/>
            </p:cNvSpPr>
            <p:nvPr/>
          </p:nvSpPr>
          <p:spPr bwMode="auto">
            <a:xfrm flipV="1">
              <a:off x="4337" y="2257"/>
              <a:ext cx="2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4" name="Oval 39"/>
            <p:cNvSpPr>
              <a:spLocks noChangeArrowheads="1"/>
            </p:cNvSpPr>
            <p:nvPr/>
          </p:nvSpPr>
          <p:spPr bwMode="auto">
            <a:xfrm>
              <a:off x="4547" y="1948"/>
              <a:ext cx="924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</p:grpSp>
      <p:sp>
        <p:nvSpPr>
          <p:cNvPr id="172072" name="Text Box 40"/>
          <p:cNvSpPr txBox="1">
            <a:spLocks noChangeArrowheads="1"/>
          </p:cNvSpPr>
          <p:nvPr/>
        </p:nvSpPr>
        <p:spPr bwMode="auto">
          <a:xfrm>
            <a:off x="501650" y="4868863"/>
            <a:ext cx="85344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The relation corresponding to the weak entity set </a:t>
            </a:r>
            <a:r>
              <a:rPr lang="en-US" altLang="zh-CN" b="1" i="1">
                <a:latin typeface="Times New Roman" pitchFamily="18" charset="0"/>
              </a:rPr>
              <a:t>Contracts</a:t>
            </a:r>
            <a:r>
              <a:rPr lang="en-US" altLang="zh-CN" b="1">
                <a:latin typeface="Arial Narrow" pitchFamily="34" charset="0"/>
              </a:rPr>
              <a:t> is 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Contracts(starName,studioName,title,year,salary)</a:t>
            </a:r>
          </a:p>
        </p:txBody>
      </p:sp>
      <p:pic>
        <p:nvPicPr>
          <p:cNvPr id="172076" name="Picture 4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77" name="Line 45"/>
          <p:cNvSpPr>
            <a:spLocks noChangeShapeType="1"/>
          </p:cNvSpPr>
          <p:nvPr/>
        </p:nvSpPr>
        <p:spPr bwMode="auto">
          <a:xfrm>
            <a:off x="1954213" y="5734050"/>
            <a:ext cx="103346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078" name="Line 46"/>
          <p:cNvSpPr>
            <a:spLocks noChangeShapeType="1"/>
          </p:cNvSpPr>
          <p:nvPr/>
        </p:nvSpPr>
        <p:spPr bwMode="auto">
          <a:xfrm>
            <a:off x="3178175" y="5734050"/>
            <a:ext cx="1296988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079" name="Line 47"/>
          <p:cNvSpPr>
            <a:spLocks noChangeShapeType="1"/>
          </p:cNvSpPr>
          <p:nvPr/>
        </p:nvSpPr>
        <p:spPr bwMode="auto">
          <a:xfrm>
            <a:off x="4618038" y="573405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080" name="Line 48"/>
          <p:cNvSpPr>
            <a:spLocks noChangeShapeType="1"/>
          </p:cNvSpPr>
          <p:nvPr/>
        </p:nvSpPr>
        <p:spPr bwMode="auto">
          <a:xfrm>
            <a:off x="5194300" y="573405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081" name="Oval 49"/>
          <p:cNvSpPr>
            <a:spLocks noChangeArrowheads="1"/>
          </p:cNvSpPr>
          <p:nvPr/>
        </p:nvSpPr>
        <p:spPr bwMode="auto">
          <a:xfrm>
            <a:off x="3348038" y="762000"/>
            <a:ext cx="1905000" cy="9144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72" grpId="0" autoUpdateAnimBg="0"/>
      <p:bldP spid="172077" grpId="0" animBg="1"/>
      <p:bldP spid="172078" grpId="0" animBg="1"/>
      <p:bldP spid="172079" grpId="0" animBg="1"/>
      <p:bldP spid="172080" grpId="0" animBg="1"/>
      <p:bldP spid="1720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66DFB4E-9660-4C2C-A12D-02AB91834777}" type="slidenum">
              <a:rPr kumimoji="0" lang="en-US" altLang="zh-CN" sz="1400"/>
              <a:pPr eaLnBrk="1" hangingPunct="1"/>
              <a:t>48</a:t>
            </a:fld>
            <a:endParaRPr kumimoji="0" lang="en-US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914400" y="47244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Customers(ssNo,name,address,phone)</a:t>
            </a: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107950" y="1066800"/>
          <a:ext cx="9032875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Picture" r:id="rId3" imgW="3781044" imgH="1790700" progId="Word.Picture.8">
                  <p:embed/>
                </p:oleObj>
              </mc:Choice>
              <mc:Fallback>
                <p:oleObj name="Picture" r:id="rId3" imgW="3781044" imgH="17907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066800"/>
                        <a:ext cx="9032875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376" name="Picture 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914400" y="51054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Flights(number,day,aircraft)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914400" y="5562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Bookings(ssNo,number,day,row,seat)</a:t>
            </a:r>
            <a:endParaRPr lang="en-US" altLang="zh-CN" b="1" i="1">
              <a:latin typeface="Times New Roman" pitchFamily="18" charset="0"/>
            </a:endParaRPr>
          </a:p>
        </p:txBody>
      </p:sp>
      <p:sp>
        <p:nvSpPr>
          <p:cNvPr id="186380" name="Line 12"/>
          <p:cNvSpPr>
            <a:spLocks noChangeShapeType="1"/>
          </p:cNvSpPr>
          <p:nvPr/>
        </p:nvSpPr>
        <p:spPr bwMode="auto">
          <a:xfrm>
            <a:off x="2438400" y="51054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1" name="Line 13"/>
          <p:cNvSpPr>
            <a:spLocks noChangeShapeType="1"/>
          </p:cNvSpPr>
          <p:nvPr/>
        </p:nvSpPr>
        <p:spPr bwMode="auto">
          <a:xfrm flipV="1">
            <a:off x="2027238" y="5516563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2" name="Line 14"/>
          <p:cNvSpPr>
            <a:spLocks noChangeShapeType="1"/>
          </p:cNvSpPr>
          <p:nvPr/>
        </p:nvSpPr>
        <p:spPr bwMode="auto">
          <a:xfrm>
            <a:off x="2314575" y="5943600"/>
            <a:ext cx="647700" cy="635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3035300" y="5943600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 flipV="1">
            <a:off x="3035300" y="5516563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3970338" y="59436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6" name="Oval 18"/>
          <p:cNvSpPr>
            <a:spLocks noChangeArrowheads="1"/>
          </p:cNvSpPr>
          <p:nvPr/>
        </p:nvSpPr>
        <p:spPr bwMode="auto">
          <a:xfrm>
            <a:off x="1619250" y="3048000"/>
            <a:ext cx="19050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7" name="Oval 19"/>
          <p:cNvSpPr>
            <a:spLocks noChangeArrowheads="1"/>
          </p:cNvSpPr>
          <p:nvPr/>
        </p:nvSpPr>
        <p:spPr bwMode="auto">
          <a:xfrm>
            <a:off x="5435600" y="3200400"/>
            <a:ext cx="1905000" cy="457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8" name="Oval 20"/>
          <p:cNvSpPr>
            <a:spLocks noChangeArrowheads="1"/>
          </p:cNvSpPr>
          <p:nvPr/>
        </p:nvSpPr>
        <p:spPr bwMode="auto">
          <a:xfrm>
            <a:off x="3851275" y="1981200"/>
            <a:ext cx="19050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7" grpId="0" autoUpdateAnimBg="0"/>
      <p:bldP spid="186378" grpId="0" autoUpdateAnimBg="0"/>
      <p:bldP spid="186380" grpId="0" animBg="1"/>
      <p:bldP spid="186381" grpId="0" animBg="1"/>
      <p:bldP spid="186382" grpId="0" animBg="1"/>
      <p:bldP spid="186383" grpId="0" animBg="1"/>
      <p:bldP spid="186384" grpId="0" animBg="1"/>
      <p:bldP spid="186385" grpId="0" animBg="1"/>
      <p:bldP spid="186386" grpId="0" animBg="1"/>
      <p:bldP spid="186387" grpId="0" animBg="1"/>
      <p:bldP spid="1863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FCF6E08-9659-49A2-BA97-6FBF1DDD04C3}" type="slidenum">
              <a:rPr kumimoji="0" lang="en-US" altLang="zh-CN" sz="1400"/>
              <a:pPr eaLnBrk="1" hangingPunct="1"/>
              <a:t>49</a:t>
            </a:fld>
            <a:endParaRPr kumimoji="0" lang="en-US" altLang="zh-CN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Weak Entity Sets-example</a:t>
            </a:r>
          </a:p>
        </p:txBody>
      </p:sp>
      <p:sp>
        <p:nvSpPr>
          <p:cNvPr id="205857" name="Text Box 33"/>
          <p:cNvSpPr txBox="1">
            <a:spLocks noChangeArrowheads="1"/>
          </p:cNvSpPr>
          <p:nvPr/>
        </p:nvSpPr>
        <p:spPr bwMode="auto">
          <a:xfrm>
            <a:off x="762000" y="3429000"/>
            <a:ext cx="7467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Entry3(</a:t>
            </a:r>
            <a:r>
              <a:rPr lang="en-US" altLang="zh-CN" b="1" i="1" u="sng">
                <a:latin typeface="Times New Roman" pitchFamily="18" charset="0"/>
              </a:rPr>
              <a:t>name</a:t>
            </a:r>
            <a:r>
              <a:rPr lang="en-US" altLang="zh-CN" b="1" i="1">
                <a:latin typeface="Times New Roman" pitchFamily="18" charset="0"/>
              </a:rPr>
              <a:t>,addr)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Entry2(</a:t>
            </a:r>
            <a:r>
              <a:rPr lang="en-US" altLang="zh-CN" b="1" i="1" u="sng">
                <a:latin typeface="Times New Roman" pitchFamily="18" charset="0"/>
              </a:rPr>
              <a:t>Entry3name</a:t>
            </a:r>
            <a:r>
              <a:rPr lang="en-US" altLang="zh-CN" b="1" i="1">
                <a:latin typeface="Times New Roman" pitchFamily="18" charset="0"/>
              </a:rPr>
              <a:t>,</a:t>
            </a:r>
            <a:r>
              <a:rPr lang="en-US" altLang="zh-CN" b="1" i="1" u="sng">
                <a:latin typeface="Times New Roman" pitchFamily="18" charset="0"/>
              </a:rPr>
              <a:t>Entry2name</a:t>
            </a:r>
            <a:r>
              <a:rPr lang="en-US" altLang="zh-CN" b="1" i="1">
                <a:latin typeface="Times New Roman" pitchFamily="18" charset="0"/>
              </a:rPr>
              <a:t>,addr)</a:t>
            </a:r>
          </a:p>
        </p:txBody>
      </p:sp>
      <p:grpSp>
        <p:nvGrpSpPr>
          <p:cNvPr id="52229" name="Group 37"/>
          <p:cNvGrpSpPr>
            <a:grpSpLocks/>
          </p:cNvGrpSpPr>
          <p:nvPr/>
        </p:nvGrpSpPr>
        <p:grpSpPr bwMode="auto">
          <a:xfrm>
            <a:off x="307975" y="1295400"/>
            <a:ext cx="8442325" cy="2111375"/>
            <a:chOff x="194" y="816"/>
            <a:chExt cx="5318" cy="1330"/>
          </a:xfrm>
        </p:grpSpPr>
        <p:sp>
          <p:nvSpPr>
            <p:cNvPr id="52235" name="AutoShape 5"/>
            <p:cNvSpPr>
              <a:spLocks noChangeArrowheads="1"/>
            </p:cNvSpPr>
            <p:nvPr/>
          </p:nvSpPr>
          <p:spPr bwMode="auto">
            <a:xfrm>
              <a:off x="3544" y="1392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2236" name="Line 6"/>
            <p:cNvSpPr>
              <a:spLocks noChangeShapeType="1"/>
            </p:cNvSpPr>
            <p:nvPr/>
          </p:nvSpPr>
          <p:spPr bwMode="auto">
            <a:xfrm flipV="1">
              <a:off x="4360" y="16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7" name="Line 7"/>
            <p:cNvSpPr>
              <a:spLocks noChangeShapeType="1"/>
            </p:cNvSpPr>
            <p:nvPr/>
          </p:nvSpPr>
          <p:spPr bwMode="auto">
            <a:xfrm>
              <a:off x="3256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8" name="AutoShape 8"/>
            <p:cNvSpPr>
              <a:spLocks noChangeArrowheads="1"/>
            </p:cNvSpPr>
            <p:nvPr/>
          </p:nvSpPr>
          <p:spPr bwMode="auto">
            <a:xfrm>
              <a:off x="3686" y="1469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9" name="Line 9"/>
            <p:cNvSpPr>
              <a:spLocks noChangeShapeType="1"/>
            </p:cNvSpPr>
            <p:nvPr/>
          </p:nvSpPr>
          <p:spPr bwMode="auto">
            <a:xfrm flipV="1">
              <a:off x="3024" y="1222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0" name="Rectangle 10"/>
            <p:cNvSpPr>
              <a:spLocks noChangeArrowheads="1"/>
            </p:cNvSpPr>
            <p:nvPr/>
          </p:nvSpPr>
          <p:spPr bwMode="auto">
            <a:xfrm>
              <a:off x="2536" y="1493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Entry2</a:t>
              </a:r>
            </a:p>
          </p:txBody>
        </p:sp>
        <p:sp>
          <p:nvSpPr>
            <p:cNvPr id="52241" name="Rectangle 11"/>
            <p:cNvSpPr>
              <a:spLocks noChangeArrowheads="1"/>
            </p:cNvSpPr>
            <p:nvPr/>
          </p:nvSpPr>
          <p:spPr bwMode="auto">
            <a:xfrm>
              <a:off x="2448" y="1414"/>
              <a:ext cx="7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2" name="Oval 12"/>
            <p:cNvSpPr>
              <a:spLocks noChangeArrowheads="1"/>
            </p:cNvSpPr>
            <p:nvPr/>
          </p:nvSpPr>
          <p:spPr bwMode="auto">
            <a:xfrm>
              <a:off x="2728" y="864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2243" name="Rectangle 13"/>
            <p:cNvSpPr>
              <a:spLocks noChangeArrowheads="1"/>
            </p:cNvSpPr>
            <p:nvPr/>
          </p:nvSpPr>
          <p:spPr bwMode="auto">
            <a:xfrm>
              <a:off x="4648" y="1488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Entry3</a:t>
              </a:r>
            </a:p>
          </p:txBody>
        </p:sp>
        <p:sp>
          <p:nvSpPr>
            <p:cNvPr id="52244" name="Oval 14"/>
            <p:cNvSpPr>
              <a:spLocks noChangeArrowheads="1"/>
            </p:cNvSpPr>
            <p:nvPr/>
          </p:nvSpPr>
          <p:spPr bwMode="auto">
            <a:xfrm>
              <a:off x="4746" y="912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2245" name="Line 15"/>
            <p:cNvSpPr>
              <a:spLocks noChangeShapeType="1"/>
            </p:cNvSpPr>
            <p:nvPr/>
          </p:nvSpPr>
          <p:spPr bwMode="auto">
            <a:xfrm>
              <a:off x="503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6" name="AutoShape 16"/>
            <p:cNvSpPr>
              <a:spLocks noChangeArrowheads="1"/>
            </p:cNvSpPr>
            <p:nvPr/>
          </p:nvSpPr>
          <p:spPr bwMode="auto">
            <a:xfrm>
              <a:off x="1344" y="1104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2247" name="Line 17"/>
            <p:cNvSpPr>
              <a:spLocks noChangeShapeType="1"/>
            </p:cNvSpPr>
            <p:nvPr/>
          </p:nvSpPr>
          <p:spPr bwMode="auto">
            <a:xfrm>
              <a:off x="2160" y="13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8" name="Line 18"/>
            <p:cNvSpPr>
              <a:spLocks noChangeShapeType="1"/>
            </p:cNvSpPr>
            <p:nvPr/>
          </p:nvSpPr>
          <p:spPr bwMode="auto">
            <a:xfrm flipV="1">
              <a:off x="1008" y="1344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9" name="AutoShape 19"/>
            <p:cNvSpPr>
              <a:spLocks noChangeArrowheads="1"/>
            </p:cNvSpPr>
            <p:nvPr/>
          </p:nvSpPr>
          <p:spPr bwMode="auto">
            <a:xfrm>
              <a:off x="1486" y="1181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0" name="Line 20"/>
            <p:cNvSpPr>
              <a:spLocks noChangeShapeType="1"/>
            </p:cNvSpPr>
            <p:nvPr/>
          </p:nvSpPr>
          <p:spPr bwMode="auto">
            <a:xfrm flipV="1">
              <a:off x="490" y="1174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1" name="Rectangle 21"/>
            <p:cNvSpPr>
              <a:spLocks noChangeArrowheads="1"/>
            </p:cNvSpPr>
            <p:nvPr/>
          </p:nvSpPr>
          <p:spPr bwMode="auto">
            <a:xfrm>
              <a:off x="328" y="1459"/>
              <a:ext cx="616" cy="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Entry1</a:t>
              </a:r>
            </a:p>
          </p:txBody>
        </p:sp>
        <p:sp>
          <p:nvSpPr>
            <p:cNvPr id="52252" name="Rectangle 22"/>
            <p:cNvSpPr>
              <a:spLocks noChangeArrowheads="1"/>
            </p:cNvSpPr>
            <p:nvPr/>
          </p:nvSpPr>
          <p:spPr bwMode="auto">
            <a:xfrm>
              <a:off x="240" y="1380"/>
              <a:ext cx="7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3" name="Oval 23"/>
            <p:cNvSpPr>
              <a:spLocks noChangeArrowheads="1"/>
            </p:cNvSpPr>
            <p:nvPr/>
          </p:nvSpPr>
          <p:spPr bwMode="auto">
            <a:xfrm>
              <a:off x="194" y="816"/>
              <a:ext cx="590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2254" name="Oval 24"/>
            <p:cNvSpPr>
              <a:spLocks noChangeArrowheads="1"/>
            </p:cNvSpPr>
            <p:nvPr/>
          </p:nvSpPr>
          <p:spPr bwMode="auto">
            <a:xfrm>
              <a:off x="871" y="816"/>
              <a:ext cx="823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u="sng">
                  <a:latin typeface="Arial Narrow" pitchFamily="34" charset="0"/>
                </a:rPr>
                <a:t>number</a:t>
              </a:r>
            </a:p>
          </p:txBody>
        </p:sp>
        <p:sp>
          <p:nvSpPr>
            <p:cNvPr id="52255" name="Line 25"/>
            <p:cNvSpPr>
              <a:spLocks noChangeShapeType="1"/>
            </p:cNvSpPr>
            <p:nvPr/>
          </p:nvSpPr>
          <p:spPr bwMode="auto">
            <a:xfrm flipH="1">
              <a:off x="960" y="1104"/>
              <a:ext cx="144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6" name="AutoShape 29"/>
            <p:cNvSpPr>
              <a:spLocks noChangeArrowheads="1"/>
            </p:cNvSpPr>
            <p:nvPr/>
          </p:nvSpPr>
          <p:spPr bwMode="auto">
            <a:xfrm>
              <a:off x="1344" y="1680"/>
              <a:ext cx="814" cy="4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>
                <a:latin typeface="Times New Roman" pitchFamily="18" charset="0"/>
              </a:endParaRPr>
            </a:p>
          </p:txBody>
        </p:sp>
        <p:sp>
          <p:nvSpPr>
            <p:cNvPr id="52257" name="Line 30"/>
            <p:cNvSpPr>
              <a:spLocks noChangeShapeType="1"/>
            </p:cNvSpPr>
            <p:nvPr/>
          </p:nvSpPr>
          <p:spPr bwMode="auto">
            <a:xfrm flipV="1">
              <a:off x="2160" y="172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8" name="Line 31"/>
            <p:cNvSpPr>
              <a:spLocks noChangeShapeType="1"/>
            </p:cNvSpPr>
            <p:nvPr/>
          </p:nvSpPr>
          <p:spPr bwMode="auto">
            <a:xfrm>
              <a:off x="1008" y="168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9" name="AutoShape 32"/>
            <p:cNvSpPr>
              <a:spLocks noChangeArrowheads="1"/>
            </p:cNvSpPr>
            <p:nvPr/>
          </p:nvSpPr>
          <p:spPr bwMode="auto">
            <a:xfrm>
              <a:off x="1486" y="1757"/>
              <a:ext cx="560" cy="33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0" name="Oval 35"/>
            <p:cNvSpPr>
              <a:spLocks noChangeArrowheads="1"/>
            </p:cNvSpPr>
            <p:nvPr/>
          </p:nvSpPr>
          <p:spPr bwMode="auto">
            <a:xfrm>
              <a:off x="4180" y="960"/>
              <a:ext cx="489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addr</a:t>
              </a:r>
            </a:p>
          </p:txBody>
        </p:sp>
        <p:sp>
          <p:nvSpPr>
            <p:cNvPr id="52261" name="Line 36"/>
            <p:cNvSpPr>
              <a:spLocks noChangeShapeType="1"/>
            </p:cNvSpPr>
            <p:nvPr/>
          </p:nvSpPr>
          <p:spPr bwMode="auto">
            <a:xfrm>
              <a:off x="4512" y="124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785813" y="4572000"/>
            <a:ext cx="7747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 smtClean="0">
                <a:latin typeface="Times New Roman" pitchFamily="18" charset="0"/>
              </a:rPr>
              <a:t>Entry1(Entry1name,</a:t>
            </a:r>
            <a:r>
              <a:rPr lang="en-US" altLang="zh-CN" b="1" i="1" u="sng" dirty="0" smtClean="0">
                <a:latin typeface="Times New Roman" pitchFamily="18" charset="0"/>
              </a:rPr>
              <a:t>number</a:t>
            </a:r>
            <a:r>
              <a:rPr lang="en-US" altLang="zh-CN" b="1" i="1" dirty="0" smtClean="0">
                <a:latin typeface="Times New Roman" pitchFamily="18" charset="0"/>
              </a:rPr>
              <a:t>,</a:t>
            </a:r>
            <a:r>
              <a:rPr lang="en-US" altLang="zh-CN" b="1" i="1" u="sng" dirty="0" smtClean="0">
                <a:latin typeface="Times New Roman" pitchFamily="18" charset="0"/>
              </a:rPr>
              <a:t>Entry2name</a:t>
            </a:r>
            <a:r>
              <a:rPr lang="en-US" altLang="zh-CN" b="1" i="1" u="sng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</a:rPr>
              <a:t>,</a:t>
            </a:r>
            <a:r>
              <a:rPr lang="en-US" altLang="zh-CN" b="1" i="1" u="sng" dirty="0" smtClean="0">
                <a:latin typeface="Times New Roman" pitchFamily="18" charset="0"/>
              </a:rPr>
              <a:t>Entry3name</a:t>
            </a:r>
            <a:r>
              <a:rPr lang="en-US" altLang="zh-CN" b="1" i="1" u="sng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</a:rPr>
              <a:t>, </a:t>
            </a:r>
            <a:r>
              <a:rPr lang="en-US" altLang="zh-CN" b="1" i="1" u="sng" dirty="0" smtClean="0">
                <a:latin typeface="Times New Roman" pitchFamily="18" charset="0"/>
              </a:rPr>
              <a:t>Entry2name</a:t>
            </a:r>
            <a:r>
              <a:rPr lang="en-US" altLang="zh-CN" b="1" i="1" u="sng" dirty="0" smtClean="0">
                <a:solidFill>
                  <a:srgbClr val="2559FF"/>
                </a:solidFill>
                <a:latin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</a:rPr>
              <a:t>,</a:t>
            </a:r>
            <a:r>
              <a:rPr lang="en-US" altLang="zh-CN" b="1" i="1" u="sng" dirty="0" smtClean="0">
                <a:latin typeface="Times New Roman" pitchFamily="18" charset="0"/>
              </a:rPr>
              <a:t>Entry3name</a:t>
            </a:r>
            <a:r>
              <a:rPr lang="en-US" altLang="zh-CN" b="1" i="1" u="sng" dirty="0" smtClean="0">
                <a:solidFill>
                  <a:srgbClr val="2559FF"/>
                </a:solidFill>
                <a:latin typeface="Times New Roman" pitchFamily="18" charset="0"/>
              </a:rPr>
              <a:t>2</a:t>
            </a:r>
            <a:r>
              <a:rPr lang="en-US" altLang="zh-CN" b="1" i="1" dirty="0">
                <a:latin typeface="Times New Roman" pitchFamily="18" charset="0"/>
              </a:rPr>
              <a:t>)</a:t>
            </a:r>
            <a:endParaRPr lang="en-US" altLang="zh-CN" b="1" i="1" u="sng" dirty="0">
              <a:latin typeface="Times New Roman" pitchFamily="18" charset="0"/>
            </a:endParaRPr>
          </a:p>
        </p:txBody>
      </p:sp>
      <p:sp>
        <p:nvSpPr>
          <p:cNvPr id="205863" name="Line 39"/>
          <p:cNvSpPr>
            <a:spLocks noChangeShapeType="1"/>
          </p:cNvSpPr>
          <p:nvPr/>
        </p:nvSpPr>
        <p:spPr bwMode="auto">
          <a:xfrm>
            <a:off x="5118100" y="3962400"/>
            <a:ext cx="533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864" name="Line 40"/>
          <p:cNvSpPr>
            <a:spLocks noChangeShapeType="1"/>
          </p:cNvSpPr>
          <p:nvPr/>
        </p:nvSpPr>
        <p:spPr bwMode="auto">
          <a:xfrm flipH="1">
            <a:off x="5194300" y="3962400"/>
            <a:ext cx="4572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05865" name="Picture 4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66" name="Picture 42" descr="qes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038600"/>
            <a:ext cx="2222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7" grpId="0" autoUpdateAnimBg="0"/>
      <p:bldP spid="205862" grpId="0" autoUpdateAnimBg="0"/>
      <p:bldP spid="205863" grpId="0" animBg="1"/>
      <p:bldP spid="2058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26CA292-5454-43A6-A106-73E169D84A9A}" type="slidenum">
              <a:rPr kumimoji="0" lang="en-US" altLang="zh-CN" sz="1400"/>
              <a:pPr eaLnBrk="1" hangingPunct="1"/>
              <a:t>5</a:t>
            </a:fld>
            <a:endParaRPr kumimoji="0" lang="en-US" altLang="zh-CN" sz="1400"/>
          </a:p>
        </p:txBody>
      </p:sp>
      <p:sp>
        <p:nvSpPr>
          <p:cNvPr id="7171" name="Rectangle 2" descr="再生纸"/>
          <p:cNvSpPr>
            <a:spLocks noChangeArrowheads="1"/>
          </p:cNvSpPr>
          <p:nvPr/>
        </p:nvSpPr>
        <p:spPr bwMode="auto">
          <a:xfrm>
            <a:off x="4343400" y="5076825"/>
            <a:ext cx="3613150" cy="11969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How many attributes does an entity set have at least?</a:t>
            </a:r>
          </a:p>
          <a:p>
            <a:pPr algn="l">
              <a:buClr>
                <a:schemeClr val="folHlink"/>
              </a:buClr>
              <a:buSzPct val="200000"/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One? Two?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Entity Set and Attribute</a:t>
            </a:r>
          </a:p>
        </p:txBody>
      </p:sp>
      <p:pic>
        <p:nvPicPr>
          <p:cNvPr id="20992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5" name="Line 5"/>
          <p:cNvSpPr>
            <a:spLocks noChangeShapeType="1"/>
          </p:cNvSpPr>
          <p:nvPr/>
        </p:nvSpPr>
        <p:spPr bwMode="auto">
          <a:xfrm flipH="1">
            <a:off x="2819400" y="1447800"/>
            <a:ext cx="3810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>
            <a:off x="2895600" y="14478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6" name="Group 7"/>
          <p:cNvGrpSpPr>
            <a:grpSpLocks/>
          </p:cNvGrpSpPr>
          <p:nvPr/>
        </p:nvGrpSpPr>
        <p:grpSpPr bwMode="auto">
          <a:xfrm>
            <a:off x="609600" y="914400"/>
            <a:ext cx="8001000" cy="2514600"/>
            <a:chOff x="384" y="672"/>
            <a:chExt cx="5040" cy="1584"/>
          </a:xfrm>
        </p:grpSpPr>
        <p:sp>
          <p:nvSpPr>
            <p:cNvPr id="7202" name="Rectangle 8"/>
            <p:cNvSpPr>
              <a:spLocks noChangeArrowheads="1"/>
            </p:cNvSpPr>
            <p:nvPr/>
          </p:nvSpPr>
          <p:spPr bwMode="auto">
            <a:xfrm>
              <a:off x="768" y="1296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Movies</a:t>
              </a:r>
            </a:p>
          </p:txBody>
        </p:sp>
        <p:sp>
          <p:nvSpPr>
            <p:cNvPr id="7203" name="Oval 9"/>
            <p:cNvSpPr>
              <a:spLocks noChangeArrowheads="1"/>
            </p:cNvSpPr>
            <p:nvPr/>
          </p:nvSpPr>
          <p:spPr bwMode="auto">
            <a:xfrm>
              <a:off x="480" y="672"/>
              <a:ext cx="576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title</a:t>
              </a:r>
            </a:p>
          </p:txBody>
        </p:sp>
        <p:sp>
          <p:nvSpPr>
            <p:cNvPr id="7204" name="Oval 10"/>
            <p:cNvSpPr>
              <a:spLocks noChangeArrowheads="1"/>
            </p:cNvSpPr>
            <p:nvPr/>
          </p:nvSpPr>
          <p:spPr bwMode="auto">
            <a:xfrm>
              <a:off x="1152" y="672"/>
              <a:ext cx="52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year</a:t>
              </a:r>
            </a:p>
          </p:txBody>
        </p:sp>
        <p:sp>
          <p:nvSpPr>
            <p:cNvPr id="7205" name="Oval 11"/>
            <p:cNvSpPr>
              <a:spLocks noChangeArrowheads="1"/>
            </p:cNvSpPr>
            <p:nvPr/>
          </p:nvSpPr>
          <p:spPr bwMode="auto">
            <a:xfrm>
              <a:off x="1248" y="1872"/>
              <a:ext cx="86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filmType</a:t>
              </a:r>
            </a:p>
          </p:txBody>
        </p:sp>
        <p:sp>
          <p:nvSpPr>
            <p:cNvPr id="7206" name="Oval 12"/>
            <p:cNvSpPr>
              <a:spLocks noChangeArrowheads="1"/>
            </p:cNvSpPr>
            <p:nvPr/>
          </p:nvSpPr>
          <p:spPr bwMode="auto">
            <a:xfrm>
              <a:off x="384" y="18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lenghth</a:t>
              </a:r>
            </a:p>
          </p:txBody>
        </p:sp>
        <p:cxnSp>
          <p:nvCxnSpPr>
            <p:cNvPr id="7207" name="AutoShape 13"/>
            <p:cNvCxnSpPr>
              <a:cxnSpLocks noChangeShapeType="1"/>
              <a:stCxn id="7202" idx="2"/>
              <a:endCxn id="7206" idx="0"/>
            </p:cNvCxnSpPr>
            <p:nvPr/>
          </p:nvCxnSpPr>
          <p:spPr bwMode="auto">
            <a:xfrm flipH="1">
              <a:off x="768" y="1689"/>
              <a:ext cx="432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8" name="AutoShape 14"/>
            <p:cNvCxnSpPr>
              <a:cxnSpLocks noChangeShapeType="1"/>
              <a:stCxn id="7202" idx="2"/>
              <a:endCxn id="7205" idx="0"/>
            </p:cNvCxnSpPr>
            <p:nvPr/>
          </p:nvCxnSpPr>
          <p:spPr bwMode="auto">
            <a:xfrm>
              <a:off x="1200" y="1689"/>
              <a:ext cx="480" cy="1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" name="AutoShape 15"/>
            <p:cNvCxnSpPr>
              <a:cxnSpLocks noChangeShapeType="1"/>
              <a:stCxn id="7202" idx="0"/>
              <a:endCxn id="7203" idx="4"/>
            </p:cNvCxnSpPr>
            <p:nvPr/>
          </p:nvCxnSpPr>
          <p:spPr bwMode="auto">
            <a:xfrm flipH="1" flipV="1">
              <a:off x="768" y="1065"/>
              <a:ext cx="432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0" name="AutoShape 16"/>
            <p:cNvCxnSpPr>
              <a:cxnSpLocks noChangeShapeType="1"/>
              <a:stCxn id="7202" idx="0"/>
              <a:endCxn id="7204" idx="4"/>
            </p:cNvCxnSpPr>
            <p:nvPr/>
          </p:nvCxnSpPr>
          <p:spPr bwMode="auto">
            <a:xfrm flipV="1">
              <a:off x="1200" y="1065"/>
              <a:ext cx="216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1" name="AutoShape 17"/>
            <p:cNvSpPr>
              <a:spLocks noChangeArrowheads="1"/>
            </p:cNvSpPr>
            <p:nvPr/>
          </p:nvSpPr>
          <p:spPr bwMode="auto">
            <a:xfrm>
              <a:off x="2304" y="1200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Stars-in</a:t>
              </a:r>
            </a:p>
          </p:txBody>
        </p:sp>
        <p:cxnSp>
          <p:nvCxnSpPr>
            <p:cNvPr id="7212" name="AutoShape 18"/>
            <p:cNvCxnSpPr>
              <a:cxnSpLocks noChangeShapeType="1"/>
              <a:stCxn id="7202" idx="3"/>
              <a:endCxn id="7211" idx="1"/>
            </p:cNvCxnSpPr>
            <p:nvPr/>
          </p:nvCxnSpPr>
          <p:spPr bwMode="auto">
            <a:xfrm>
              <a:off x="1641" y="1488"/>
              <a:ext cx="65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3" name="AutoShape 19"/>
            <p:cNvCxnSpPr>
              <a:cxnSpLocks noChangeShapeType="1"/>
              <a:stCxn id="7211" idx="3"/>
              <a:endCxn id="7214" idx="1"/>
            </p:cNvCxnSpPr>
            <p:nvPr/>
          </p:nvCxnSpPr>
          <p:spPr bwMode="auto">
            <a:xfrm>
              <a:off x="3513" y="1488"/>
              <a:ext cx="70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4" name="Rectangle 20"/>
            <p:cNvSpPr>
              <a:spLocks noChangeArrowheads="1"/>
            </p:cNvSpPr>
            <p:nvPr/>
          </p:nvSpPr>
          <p:spPr bwMode="auto">
            <a:xfrm>
              <a:off x="4224" y="1296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Stars</a:t>
              </a:r>
            </a:p>
          </p:txBody>
        </p:sp>
        <p:sp>
          <p:nvSpPr>
            <p:cNvPr id="7215" name="Oval 21"/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name</a:t>
              </a:r>
            </a:p>
          </p:txBody>
        </p:sp>
        <p:sp>
          <p:nvSpPr>
            <p:cNvPr id="7216" name="Oval 22"/>
            <p:cNvSpPr>
              <a:spLocks noChangeArrowheads="1"/>
            </p:cNvSpPr>
            <p:nvPr/>
          </p:nvSpPr>
          <p:spPr bwMode="auto">
            <a:xfrm>
              <a:off x="4656" y="67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address</a:t>
              </a:r>
            </a:p>
          </p:txBody>
        </p:sp>
        <p:cxnSp>
          <p:nvCxnSpPr>
            <p:cNvPr id="7217" name="AutoShape 23"/>
            <p:cNvCxnSpPr>
              <a:cxnSpLocks noChangeShapeType="1"/>
              <a:stCxn id="7214" idx="0"/>
              <a:endCxn id="7215" idx="4"/>
            </p:cNvCxnSpPr>
            <p:nvPr/>
          </p:nvCxnSpPr>
          <p:spPr bwMode="auto">
            <a:xfrm flipH="1" flipV="1">
              <a:off x="4128" y="1065"/>
              <a:ext cx="528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8" name="AutoShape 24"/>
            <p:cNvCxnSpPr>
              <a:cxnSpLocks noChangeShapeType="1"/>
              <a:stCxn id="7214" idx="0"/>
              <a:endCxn id="7216" idx="4"/>
            </p:cNvCxnSpPr>
            <p:nvPr/>
          </p:nvCxnSpPr>
          <p:spPr bwMode="auto">
            <a:xfrm flipV="1">
              <a:off x="4656" y="1065"/>
              <a:ext cx="384" cy="2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9945" name="Oval 25"/>
          <p:cNvSpPr>
            <a:spLocks noChangeArrowheads="1"/>
          </p:cNvSpPr>
          <p:nvPr/>
        </p:nvSpPr>
        <p:spPr bwMode="auto">
          <a:xfrm rot="8100000">
            <a:off x="7142163" y="990600"/>
            <a:ext cx="1544637" cy="63341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6" name="Oval 26"/>
          <p:cNvSpPr>
            <a:spLocks noChangeArrowheads="1"/>
          </p:cNvSpPr>
          <p:nvPr/>
        </p:nvSpPr>
        <p:spPr bwMode="auto">
          <a:xfrm>
            <a:off x="3124200" y="914400"/>
            <a:ext cx="1066800" cy="6096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SName</a:t>
            </a:r>
          </a:p>
        </p:txBody>
      </p:sp>
      <p:cxnSp>
        <p:nvCxnSpPr>
          <p:cNvPr id="209947" name="AutoShape 27"/>
          <p:cNvCxnSpPr>
            <a:cxnSpLocks noChangeShapeType="1"/>
            <a:stCxn id="7202" idx="0"/>
            <a:endCxn id="209946" idx="4"/>
          </p:cNvCxnSpPr>
          <p:nvPr/>
        </p:nvCxnSpPr>
        <p:spPr bwMode="auto">
          <a:xfrm flipV="1">
            <a:off x="1905000" y="1538288"/>
            <a:ext cx="1752600" cy="352425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0" name="Text Box 28"/>
          <p:cNvSpPr txBox="1">
            <a:spLocks noChangeArrowheads="1"/>
          </p:cNvSpPr>
          <p:nvPr/>
        </p:nvSpPr>
        <p:spPr bwMode="auto">
          <a:xfrm>
            <a:off x="6011863" y="2492375"/>
            <a:ext cx="266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All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actors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and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en-US" altLang="zh-CN" b="1">
                <a:latin typeface="Arial Narrow" pitchFamily="34" charset="0"/>
                <a:ea typeface="楷体_GB2312" pitchFamily="49" charset="-122"/>
              </a:rPr>
              <a:t>actresses</a:t>
            </a:r>
          </a:p>
        </p:txBody>
      </p:sp>
      <p:grpSp>
        <p:nvGrpSpPr>
          <p:cNvPr id="209949" name="Group 29"/>
          <p:cNvGrpSpPr>
            <a:grpSpLocks/>
          </p:cNvGrpSpPr>
          <p:nvPr/>
        </p:nvGrpSpPr>
        <p:grpSpPr bwMode="auto">
          <a:xfrm>
            <a:off x="381000" y="3324225"/>
            <a:ext cx="8534400" cy="2590800"/>
            <a:chOff x="240" y="2064"/>
            <a:chExt cx="5376" cy="1632"/>
          </a:xfrm>
        </p:grpSpPr>
        <p:sp>
          <p:nvSpPr>
            <p:cNvPr id="7185" name="Rectangle 30"/>
            <p:cNvSpPr>
              <a:spLocks noChangeArrowheads="1"/>
            </p:cNvSpPr>
            <p:nvPr/>
          </p:nvSpPr>
          <p:spPr bwMode="auto">
            <a:xfrm>
              <a:off x="807" y="240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Movies</a:t>
              </a:r>
            </a:p>
          </p:txBody>
        </p:sp>
        <p:sp>
          <p:nvSpPr>
            <p:cNvPr id="7186" name="Oval 31"/>
            <p:cNvSpPr>
              <a:spLocks noChangeArrowheads="1"/>
            </p:cNvSpPr>
            <p:nvPr/>
          </p:nvSpPr>
          <p:spPr bwMode="auto">
            <a:xfrm>
              <a:off x="240" y="2736"/>
              <a:ext cx="576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title</a:t>
              </a:r>
            </a:p>
          </p:txBody>
        </p:sp>
        <p:sp>
          <p:nvSpPr>
            <p:cNvPr id="7187" name="Oval 32"/>
            <p:cNvSpPr>
              <a:spLocks noChangeArrowheads="1"/>
            </p:cNvSpPr>
            <p:nvPr/>
          </p:nvSpPr>
          <p:spPr bwMode="auto">
            <a:xfrm>
              <a:off x="672" y="3072"/>
              <a:ext cx="52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year</a:t>
              </a:r>
            </a:p>
          </p:txBody>
        </p:sp>
        <p:sp>
          <p:nvSpPr>
            <p:cNvPr id="7188" name="Oval 33"/>
            <p:cNvSpPr>
              <a:spLocks noChangeArrowheads="1"/>
            </p:cNvSpPr>
            <p:nvPr/>
          </p:nvSpPr>
          <p:spPr bwMode="auto">
            <a:xfrm>
              <a:off x="1536" y="2928"/>
              <a:ext cx="86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filmType</a:t>
              </a:r>
            </a:p>
          </p:txBody>
        </p:sp>
        <p:sp>
          <p:nvSpPr>
            <p:cNvPr id="7189" name="Oval 34"/>
            <p:cNvSpPr>
              <a:spLocks noChangeArrowheads="1"/>
            </p:cNvSpPr>
            <p:nvPr/>
          </p:nvSpPr>
          <p:spPr bwMode="auto">
            <a:xfrm>
              <a:off x="1152" y="331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lenghth</a:t>
              </a:r>
            </a:p>
          </p:txBody>
        </p:sp>
        <p:cxnSp>
          <p:nvCxnSpPr>
            <p:cNvPr id="7190" name="AutoShape 35"/>
            <p:cNvCxnSpPr>
              <a:cxnSpLocks noChangeShapeType="1"/>
              <a:stCxn id="7185" idx="2"/>
              <a:endCxn id="7189" idx="0"/>
            </p:cNvCxnSpPr>
            <p:nvPr/>
          </p:nvCxnSpPr>
          <p:spPr bwMode="auto">
            <a:xfrm>
              <a:off x="1239" y="2793"/>
              <a:ext cx="297" cy="5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1" name="AutoShape 36"/>
            <p:cNvCxnSpPr>
              <a:cxnSpLocks noChangeShapeType="1"/>
              <a:stCxn id="7185" idx="2"/>
              <a:endCxn id="7188" idx="0"/>
            </p:cNvCxnSpPr>
            <p:nvPr/>
          </p:nvCxnSpPr>
          <p:spPr bwMode="auto">
            <a:xfrm>
              <a:off x="1239" y="2793"/>
              <a:ext cx="729" cy="1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2" name="AutoShape 37"/>
            <p:cNvCxnSpPr>
              <a:cxnSpLocks noChangeShapeType="1"/>
              <a:stCxn id="7185" idx="2"/>
              <a:endCxn id="7186" idx="6"/>
            </p:cNvCxnSpPr>
            <p:nvPr/>
          </p:nvCxnSpPr>
          <p:spPr bwMode="auto">
            <a:xfrm flipH="1">
              <a:off x="825" y="2793"/>
              <a:ext cx="414" cy="1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3" name="AutoShape 38"/>
            <p:cNvCxnSpPr>
              <a:cxnSpLocks noChangeShapeType="1"/>
              <a:stCxn id="7185" idx="2"/>
              <a:endCxn id="7187" idx="0"/>
            </p:cNvCxnSpPr>
            <p:nvPr/>
          </p:nvCxnSpPr>
          <p:spPr bwMode="auto">
            <a:xfrm flipH="1">
              <a:off x="936" y="2793"/>
              <a:ext cx="303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94" name="AutoShape 39"/>
            <p:cNvSpPr>
              <a:spLocks noChangeArrowheads="1"/>
            </p:cNvSpPr>
            <p:nvPr/>
          </p:nvSpPr>
          <p:spPr bwMode="auto">
            <a:xfrm>
              <a:off x="2016" y="2304"/>
              <a:ext cx="1200" cy="57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Stars-in</a:t>
              </a:r>
            </a:p>
          </p:txBody>
        </p:sp>
        <p:cxnSp>
          <p:nvCxnSpPr>
            <p:cNvPr id="7195" name="AutoShape 40"/>
            <p:cNvCxnSpPr>
              <a:cxnSpLocks noChangeShapeType="1"/>
              <a:stCxn id="7185" idx="3"/>
              <a:endCxn id="7194" idx="1"/>
            </p:cNvCxnSpPr>
            <p:nvPr/>
          </p:nvCxnSpPr>
          <p:spPr bwMode="auto">
            <a:xfrm>
              <a:off x="1680" y="2592"/>
              <a:ext cx="3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6" name="AutoShape 41"/>
            <p:cNvCxnSpPr>
              <a:cxnSpLocks noChangeShapeType="1"/>
              <a:stCxn id="7194" idx="3"/>
              <a:endCxn id="7197" idx="1"/>
            </p:cNvCxnSpPr>
            <p:nvPr/>
          </p:nvCxnSpPr>
          <p:spPr bwMode="auto">
            <a:xfrm>
              <a:off x="3225" y="2592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97" name="Rectangle 42"/>
            <p:cNvSpPr>
              <a:spLocks noChangeArrowheads="1"/>
            </p:cNvSpPr>
            <p:nvPr/>
          </p:nvSpPr>
          <p:spPr bwMode="auto">
            <a:xfrm>
              <a:off x="3792" y="240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FStars</a:t>
              </a:r>
            </a:p>
          </p:txBody>
        </p:sp>
        <p:sp>
          <p:nvSpPr>
            <p:cNvPr id="7198" name="Oval 43"/>
            <p:cNvSpPr>
              <a:spLocks noChangeArrowheads="1"/>
            </p:cNvSpPr>
            <p:nvPr/>
          </p:nvSpPr>
          <p:spPr bwMode="auto">
            <a:xfrm>
              <a:off x="4800" y="2064"/>
              <a:ext cx="672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name</a:t>
              </a:r>
            </a:p>
          </p:txBody>
        </p:sp>
        <p:sp>
          <p:nvSpPr>
            <p:cNvPr id="7199" name="Oval 44"/>
            <p:cNvSpPr>
              <a:spLocks noChangeArrowheads="1"/>
            </p:cNvSpPr>
            <p:nvPr/>
          </p:nvSpPr>
          <p:spPr bwMode="auto">
            <a:xfrm>
              <a:off x="4848" y="249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latin typeface="Arial Narrow" pitchFamily="34" charset="0"/>
                  <a:ea typeface="楷体_GB2312" pitchFamily="49" charset="-122"/>
                </a:rPr>
                <a:t>address</a:t>
              </a:r>
            </a:p>
          </p:txBody>
        </p:sp>
        <p:cxnSp>
          <p:nvCxnSpPr>
            <p:cNvPr id="7200" name="AutoShape 45"/>
            <p:cNvCxnSpPr>
              <a:cxnSpLocks noChangeShapeType="1"/>
              <a:stCxn id="7197" idx="3"/>
              <a:endCxn id="7198" idx="3"/>
            </p:cNvCxnSpPr>
            <p:nvPr/>
          </p:nvCxnSpPr>
          <p:spPr bwMode="auto">
            <a:xfrm flipV="1">
              <a:off x="4665" y="2401"/>
              <a:ext cx="233" cy="1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1" name="AutoShape 46"/>
            <p:cNvCxnSpPr>
              <a:cxnSpLocks noChangeShapeType="1"/>
              <a:stCxn id="7197" idx="3"/>
              <a:endCxn id="7199" idx="2"/>
            </p:cNvCxnSpPr>
            <p:nvPr/>
          </p:nvCxnSpPr>
          <p:spPr bwMode="auto">
            <a:xfrm>
              <a:off x="4665" y="2592"/>
              <a:ext cx="174" cy="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9967" name="Freeform 47"/>
          <p:cNvSpPr>
            <a:spLocks/>
          </p:cNvSpPr>
          <p:nvPr/>
        </p:nvSpPr>
        <p:spPr bwMode="auto">
          <a:xfrm>
            <a:off x="4356100" y="5805488"/>
            <a:ext cx="914400" cy="609600"/>
          </a:xfrm>
          <a:custGeom>
            <a:avLst/>
            <a:gdLst>
              <a:gd name="T0" fmla="*/ 0 w 384"/>
              <a:gd name="T1" fmla="*/ 228600 h 256"/>
              <a:gd name="T2" fmla="*/ 228600 w 384"/>
              <a:gd name="T3" fmla="*/ 571500 h 256"/>
              <a:gd name="T4" fmla="*/ 914400 w 384"/>
              <a:gd name="T5" fmla="*/ 0 h 2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256">
                <a:moveTo>
                  <a:pt x="0" y="96"/>
                </a:moveTo>
                <a:cubicBezTo>
                  <a:pt x="16" y="176"/>
                  <a:pt x="32" y="256"/>
                  <a:pt x="96" y="240"/>
                </a:cubicBezTo>
                <a:cubicBezTo>
                  <a:pt x="160" y="224"/>
                  <a:pt x="272" y="112"/>
                  <a:pt x="384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68" name="Oval 48"/>
          <p:cNvSpPr>
            <a:spLocks noChangeArrowheads="1"/>
          </p:cNvSpPr>
          <p:nvPr/>
        </p:nvSpPr>
        <p:spPr bwMode="auto">
          <a:xfrm>
            <a:off x="5410200" y="3933825"/>
            <a:ext cx="7620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69" name="AutoShape 49" descr="再生纸"/>
          <p:cNvSpPr>
            <a:spLocks noChangeArrowheads="1"/>
          </p:cNvSpPr>
          <p:nvPr/>
        </p:nvSpPr>
        <p:spPr bwMode="auto">
          <a:xfrm>
            <a:off x="5867400" y="4848225"/>
            <a:ext cx="2520950" cy="990600"/>
          </a:xfrm>
          <a:prstGeom prst="wedgeRectCallout">
            <a:avLst>
              <a:gd name="adj1" fmla="val -52708"/>
              <a:gd name="adj2" fmla="val -11025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5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sz="2600" b="1">
                <a:latin typeface="Arial Narrow" pitchFamily="34" charset="0"/>
                <a:ea typeface="楷体_GB2312" pitchFamily="49" charset="-122"/>
              </a:rPr>
              <a:t>What does the arrow mean?</a:t>
            </a:r>
            <a:endParaRPr lang="en-US" altLang="zh-CN" b="1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20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20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/>
      <p:bldP spid="209926" grpId="0" animBg="1"/>
      <p:bldP spid="209945" grpId="0" animBg="1"/>
      <p:bldP spid="209946" grpId="0" animBg="1" autoUpdateAnimBg="0"/>
      <p:bldP spid="209967" grpId="0" animBg="1"/>
      <p:bldP spid="209968" grpId="0" animBg="1"/>
      <p:bldP spid="20996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F0D221F-A364-4ADF-8B1D-7E89587E21AF}" type="slidenum">
              <a:rPr kumimoji="0" lang="en-US" altLang="zh-CN" sz="1400"/>
              <a:pPr eaLnBrk="1" hangingPunct="1"/>
              <a:t>50</a:t>
            </a:fld>
            <a:endParaRPr kumimoji="0" lang="en-US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“isa” Relationship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8153400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If there is a “isa” relationship in E/R diagram,</a:t>
            </a:r>
          </a:p>
          <a:p>
            <a:pPr lvl="1"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The “isa” relationship needs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 b="1">
                <a:latin typeface="Arial Narrow" pitchFamily="34" charset="0"/>
              </a:rPr>
              <a:t> be converted to a relation at all.</a:t>
            </a:r>
          </a:p>
          <a:p>
            <a:pPr lvl="1"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The relation for the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subclass</a:t>
            </a:r>
            <a:r>
              <a:rPr lang="en-US" altLang="zh-CN" b="1">
                <a:latin typeface="Arial Narrow" pitchFamily="34" charset="0"/>
              </a:rPr>
              <a:t> must include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not only</a:t>
            </a:r>
            <a:r>
              <a:rPr lang="en-US" altLang="zh-CN" b="1">
                <a:latin typeface="Arial Narrow" pitchFamily="34" charset="0"/>
              </a:rPr>
              <a:t> the attributes of itself </a:t>
            </a:r>
            <a:r>
              <a:rPr lang="en-US" altLang="zh-CN" b="1">
                <a:solidFill>
                  <a:srgbClr val="FF3399"/>
                </a:solidFill>
                <a:latin typeface="Arial Narrow" pitchFamily="34" charset="0"/>
              </a:rPr>
              <a:t>but also</a:t>
            </a:r>
            <a:r>
              <a:rPr lang="en-US" altLang="zh-CN" b="1">
                <a:latin typeface="Arial Narrow" pitchFamily="34" charset="0"/>
              </a:rPr>
              <a:t> the key attributes of the super entity set.</a:t>
            </a:r>
          </a:p>
          <a:p>
            <a:pPr lvl="1" algn="l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>
                <a:latin typeface="Arial Narrow" pitchFamily="34" charset="0"/>
              </a:rPr>
              <a:t>If NULL is allowed to be a value in tuples, we can handle a hierarchy of E/R diagram with a single relation.</a:t>
            </a:r>
          </a:p>
        </p:txBody>
      </p:sp>
      <p:pic>
        <p:nvPicPr>
          <p:cNvPr id="177159" name="Picture 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6D33885-30BC-4805-8E2C-324D9E91B731}" type="slidenum">
              <a:rPr kumimoji="0" lang="en-US" altLang="zh-CN" sz="1400"/>
              <a:pPr eaLnBrk="1" hangingPunct="1"/>
              <a:t>51</a:t>
            </a:fld>
            <a:endParaRPr kumimoji="0" lang="en-US" altLang="zh-CN" sz="1400"/>
          </a:p>
        </p:txBody>
      </p:sp>
      <p:sp>
        <p:nvSpPr>
          <p:cNvPr id="54275" name="Rectangle 3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“isa” Relationship-example</a:t>
            </a:r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228600" y="4267200"/>
            <a:ext cx="5181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Movies(title,year,length,filmType)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Muder(title,year,weapon)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Cartoons(title,year)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Voices(title,year,name)</a:t>
            </a:r>
          </a:p>
        </p:txBody>
      </p:sp>
      <p:grpSp>
        <p:nvGrpSpPr>
          <p:cNvPr id="178225" name="Group 49"/>
          <p:cNvGrpSpPr>
            <a:grpSpLocks/>
          </p:cNvGrpSpPr>
          <p:nvPr/>
        </p:nvGrpSpPr>
        <p:grpSpPr bwMode="auto">
          <a:xfrm>
            <a:off x="152400" y="985838"/>
            <a:ext cx="8850313" cy="3230562"/>
            <a:chOff x="137" y="765"/>
            <a:chExt cx="5575" cy="2035"/>
          </a:xfrm>
        </p:grpSpPr>
        <p:sp>
          <p:nvSpPr>
            <p:cNvPr id="54296" name="Rectangle 2"/>
            <p:cNvSpPr>
              <a:spLocks noChangeArrowheads="1"/>
            </p:cNvSpPr>
            <p:nvPr/>
          </p:nvSpPr>
          <p:spPr bwMode="auto">
            <a:xfrm>
              <a:off x="3120" y="1392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3"/>
            <p:cNvSpPr txBox="1">
              <a:spLocks noChangeArrowheads="1"/>
            </p:cNvSpPr>
            <p:nvPr/>
          </p:nvSpPr>
          <p:spPr bwMode="auto">
            <a:xfrm>
              <a:off x="3168" y="1389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Movies</a:t>
              </a:r>
            </a:p>
          </p:txBody>
        </p:sp>
        <p:sp>
          <p:nvSpPr>
            <p:cNvPr id="54298" name="Oval 4"/>
            <p:cNvSpPr>
              <a:spLocks noChangeArrowheads="1"/>
            </p:cNvSpPr>
            <p:nvPr/>
          </p:nvSpPr>
          <p:spPr bwMode="auto">
            <a:xfrm>
              <a:off x="2064" y="76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Oval 5"/>
            <p:cNvSpPr>
              <a:spLocks noChangeArrowheads="1"/>
            </p:cNvSpPr>
            <p:nvPr/>
          </p:nvSpPr>
          <p:spPr bwMode="auto">
            <a:xfrm>
              <a:off x="2880" y="768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Oval 6"/>
            <p:cNvSpPr>
              <a:spLocks noChangeArrowheads="1"/>
            </p:cNvSpPr>
            <p:nvPr/>
          </p:nvSpPr>
          <p:spPr bwMode="auto">
            <a:xfrm>
              <a:off x="4608" y="816"/>
              <a:ext cx="110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Oval 7"/>
            <p:cNvSpPr>
              <a:spLocks noChangeArrowheads="1"/>
            </p:cNvSpPr>
            <p:nvPr/>
          </p:nvSpPr>
          <p:spPr bwMode="auto">
            <a:xfrm>
              <a:off x="3754" y="790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Text Box 8"/>
            <p:cNvSpPr txBox="1">
              <a:spLocks noChangeArrowheads="1"/>
            </p:cNvSpPr>
            <p:nvPr/>
          </p:nvSpPr>
          <p:spPr bwMode="auto">
            <a:xfrm>
              <a:off x="3840" y="765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lenghth</a:t>
              </a:r>
            </a:p>
          </p:txBody>
        </p:sp>
        <p:sp>
          <p:nvSpPr>
            <p:cNvPr id="54303" name="Text Box 9"/>
            <p:cNvSpPr txBox="1">
              <a:spLocks noChangeArrowheads="1"/>
            </p:cNvSpPr>
            <p:nvPr/>
          </p:nvSpPr>
          <p:spPr bwMode="auto">
            <a:xfrm>
              <a:off x="4704" y="816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filmType</a:t>
              </a:r>
            </a:p>
          </p:txBody>
        </p:sp>
        <p:sp>
          <p:nvSpPr>
            <p:cNvPr id="54304" name="Text Box 10"/>
            <p:cNvSpPr txBox="1">
              <a:spLocks noChangeArrowheads="1"/>
            </p:cNvSpPr>
            <p:nvPr/>
          </p:nvSpPr>
          <p:spPr bwMode="auto">
            <a:xfrm>
              <a:off x="2208" y="813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title</a:t>
              </a:r>
            </a:p>
          </p:txBody>
        </p:sp>
        <p:sp>
          <p:nvSpPr>
            <p:cNvPr id="54305" name="Text Box 11"/>
            <p:cNvSpPr txBox="1">
              <a:spLocks noChangeArrowheads="1"/>
            </p:cNvSpPr>
            <p:nvPr/>
          </p:nvSpPr>
          <p:spPr bwMode="auto">
            <a:xfrm>
              <a:off x="3047" y="791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year</a:t>
              </a:r>
            </a:p>
          </p:txBody>
        </p:sp>
        <p:cxnSp>
          <p:nvCxnSpPr>
            <p:cNvPr id="54306" name="AutoShape 12"/>
            <p:cNvCxnSpPr>
              <a:cxnSpLocks noChangeShapeType="1"/>
              <a:stCxn id="54297" idx="0"/>
              <a:endCxn id="54301" idx="4"/>
            </p:cNvCxnSpPr>
            <p:nvPr/>
          </p:nvCxnSpPr>
          <p:spPr bwMode="auto">
            <a:xfrm flipV="1">
              <a:off x="3519" y="1183"/>
              <a:ext cx="619" cy="2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7" name="AutoShape 13"/>
            <p:cNvCxnSpPr>
              <a:cxnSpLocks noChangeShapeType="1"/>
              <a:stCxn id="54297" idx="0"/>
              <a:endCxn id="54300" idx="4"/>
            </p:cNvCxnSpPr>
            <p:nvPr/>
          </p:nvCxnSpPr>
          <p:spPr bwMode="auto">
            <a:xfrm flipV="1">
              <a:off x="3519" y="1209"/>
              <a:ext cx="1641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8" name="AutoShape 14"/>
            <p:cNvCxnSpPr>
              <a:cxnSpLocks noChangeShapeType="1"/>
              <a:stCxn id="54297" idx="0"/>
              <a:endCxn id="54298" idx="4"/>
            </p:cNvCxnSpPr>
            <p:nvPr/>
          </p:nvCxnSpPr>
          <p:spPr bwMode="auto">
            <a:xfrm flipH="1" flipV="1">
              <a:off x="2448" y="1161"/>
              <a:ext cx="1071" cy="2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9" name="AutoShape 15"/>
            <p:cNvCxnSpPr>
              <a:cxnSpLocks noChangeShapeType="1"/>
              <a:stCxn id="54297" idx="0"/>
              <a:endCxn id="54299" idx="4"/>
            </p:cNvCxnSpPr>
            <p:nvPr/>
          </p:nvCxnSpPr>
          <p:spPr bwMode="auto">
            <a:xfrm flipH="1" flipV="1">
              <a:off x="3264" y="1161"/>
              <a:ext cx="255" cy="2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0" name="AutoShape 16"/>
            <p:cNvCxnSpPr>
              <a:cxnSpLocks noChangeShapeType="1"/>
              <a:stCxn id="54296" idx="2"/>
              <a:endCxn id="54312" idx="0"/>
            </p:cNvCxnSpPr>
            <p:nvPr/>
          </p:nvCxnSpPr>
          <p:spPr bwMode="auto">
            <a:xfrm>
              <a:off x="3552" y="1785"/>
              <a:ext cx="528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1" name="AutoShape 17"/>
            <p:cNvCxnSpPr>
              <a:cxnSpLocks noChangeShapeType="1"/>
              <a:stCxn id="54296" idx="2"/>
              <a:endCxn id="54326" idx="0"/>
            </p:cNvCxnSpPr>
            <p:nvPr/>
          </p:nvCxnSpPr>
          <p:spPr bwMode="auto">
            <a:xfrm flipH="1">
              <a:off x="2976" y="1785"/>
              <a:ext cx="57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12" name="AutoShape 18"/>
            <p:cNvSpPr>
              <a:spLocks noChangeArrowheads="1"/>
            </p:cNvSpPr>
            <p:nvPr/>
          </p:nvSpPr>
          <p:spPr bwMode="auto">
            <a:xfrm>
              <a:off x="3936" y="1968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3" name="Text Box 19"/>
            <p:cNvSpPr txBox="1">
              <a:spLocks noChangeArrowheads="1"/>
            </p:cNvSpPr>
            <p:nvPr/>
          </p:nvSpPr>
          <p:spPr bwMode="auto">
            <a:xfrm>
              <a:off x="3936" y="2064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54314" name="Text Box 20"/>
            <p:cNvSpPr txBox="1">
              <a:spLocks noChangeArrowheads="1"/>
            </p:cNvSpPr>
            <p:nvPr/>
          </p:nvSpPr>
          <p:spPr bwMode="auto">
            <a:xfrm>
              <a:off x="2832" y="211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isa</a:t>
              </a:r>
            </a:p>
          </p:txBody>
        </p:sp>
        <p:sp>
          <p:nvSpPr>
            <p:cNvPr id="54315" name="Rectangle 21"/>
            <p:cNvSpPr>
              <a:spLocks noChangeArrowheads="1"/>
            </p:cNvSpPr>
            <p:nvPr/>
          </p:nvSpPr>
          <p:spPr bwMode="auto">
            <a:xfrm>
              <a:off x="2091" y="2564"/>
              <a:ext cx="837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Cartoons</a:t>
              </a:r>
            </a:p>
          </p:txBody>
        </p:sp>
        <p:sp>
          <p:nvSpPr>
            <p:cNvPr id="54316" name="Line 22"/>
            <p:cNvSpPr>
              <a:spLocks noChangeShapeType="1"/>
            </p:cNvSpPr>
            <p:nvPr/>
          </p:nvSpPr>
          <p:spPr bwMode="auto">
            <a:xfrm flipH="1">
              <a:off x="2592" y="235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7" name="Line 23"/>
            <p:cNvSpPr>
              <a:spLocks noChangeShapeType="1"/>
            </p:cNvSpPr>
            <p:nvPr/>
          </p:nvSpPr>
          <p:spPr bwMode="auto">
            <a:xfrm flipH="1" flipV="1">
              <a:off x="139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8" name="AutoShape 24"/>
            <p:cNvSpPr>
              <a:spLocks noChangeArrowheads="1"/>
            </p:cNvSpPr>
            <p:nvPr/>
          </p:nvSpPr>
          <p:spPr bwMode="auto">
            <a:xfrm>
              <a:off x="912" y="2304"/>
              <a:ext cx="1056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9" name="Text Box 25"/>
            <p:cNvSpPr txBox="1">
              <a:spLocks noChangeArrowheads="1"/>
            </p:cNvSpPr>
            <p:nvPr/>
          </p:nvSpPr>
          <p:spPr bwMode="auto">
            <a:xfrm>
              <a:off x="1104" y="2352"/>
              <a:ext cx="6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Voices</a:t>
              </a:r>
            </a:p>
          </p:txBody>
        </p:sp>
        <p:sp>
          <p:nvSpPr>
            <p:cNvPr id="54320" name="Line 26"/>
            <p:cNvSpPr>
              <a:spLocks noChangeShapeType="1"/>
            </p:cNvSpPr>
            <p:nvPr/>
          </p:nvSpPr>
          <p:spPr bwMode="auto">
            <a:xfrm flipH="1" flipV="1">
              <a:off x="1440" y="20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1" name="Rectangle 28"/>
            <p:cNvSpPr>
              <a:spLocks noChangeArrowheads="1"/>
            </p:cNvSpPr>
            <p:nvPr/>
          </p:nvSpPr>
          <p:spPr bwMode="auto">
            <a:xfrm>
              <a:off x="4224" y="2563"/>
              <a:ext cx="912" cy="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Murder</a:t>
              </a:r>
            </a:p>
          </p:txBody>
        </p:sp>
        <p:sp>
          <p:nvSpPr>
            <p:cNvPr id="54322" name="Line 29"/>
            <p:cNvSpPr>
              <a:spLocks noChangeShapeType="1"/>
            </p:cNvSpPr>
            <p:nvPr/>
          </p:nvSpPr>
          <p:spPr bwMode="auto">
            <a:xfrm flipV="1">
              <a:off x="4656" y="2403"/>
              <a:ext cx="501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3" name="Text Box 30"/>
            <p:cNvSpPr txBox="1">
              <a:spLocks noChangeArrowheads="1"/>
            </p:cNvSpPr>
            <p:nvPr/>
          </p:nvSpPr>
          <p:spPr bwMode="auto">
            <a:xfrm>
              <a:off x="4752" y="2067"/>
              <a:ext cx="79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Arial Narrow" pitchFamily="34" charset="0"/>
                </a:rPr>
                <a:t>weapon</a:t>
              </a:r>
            </a:p>
          </p:txBody>
        </p:sp>
        <p:sp>
          <p:nvSpPr>
            <p:cNvPr id="54324" name="Line 31"/>
            <p:cNvSpPr>
              <a:spLocks noChangeShapeType="1"/>
            </p:cNvSpPr>
            <p:nvPr/>
          </p:nvSpPr>
          <p:spPr bwMode="auto">
            <a:xfrm>
              <a:off x="4080" y="235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5" name="Oval 32"/>
            <p:cNvSpPr>
              <a:spLocks noChangeArrowheads="1"/>
            </p:cNvSpPr>
            <p:nvPr/>
          </p:nvSpPr>
          <p:spPr bwMode="auto">
            <a:xfrm>
              <a:off x="4608" y="2016"/>
              <a:ext cx="100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6" name="AutoShape 33"/>
            <p:cNvSpPr>
              <a:spLocks noChangeArrowheads="1"/>
            </p:cNvSpPr>
            <p:nvPr/>
          </p:nvSpPr>
          <p:spPr bwMode="auto">
            <a:xfrm>
              <a:off x="2832" y="1968"/>
              <a:ext cx="288" cy="3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7" name="Rectangle 38"/>
            <p:cNvSpPr>
              <a:spLocks noChangeArrowheads="1"/>
            </p:cNvSpPr>
            <p:nvPr/>
          </p:nvSpPr>
          <p:spPr bwMode="auto">
            <a:xfrm>
              <a:off x="975" y="1680"/>
              <a:ext cx="86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Text Box 39"/>
            <p:cNvSpPr txBox="1">
              <a:spLocks noChangeArrowheads="1"/>
            </p:cNvSpPr>
            <p:nvPr/>
          </p:nvSpPr>
          <p:spPr bwMode="auto">
            <a:xfrm>
              <a:off x="1152" y="1677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Stars</a:t>
              </a:r>
            </a:p>
          </p:txBody>
        </p:sp>
        <p:sp>
          <p:nvSpPr>
            <p:cNvPr id="54329" name="Oval 40"/>
            <p:cNvSpPr>
              <a:spLocks noChangeArrowheads="1"/>
            </p:cNvSpPr>
            <p:nvPr/>
          </p:nvSpPr>
          <p:spPr bwMode="auto">
            <a:xfrm>
              <a:off x="137" y="1056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Oval 41"/>
            <p:cNvSpPr>
              <a:spLocks noChangeArrowheads="1"/>
            </p:cNvSpPr>
            <p:nvPr/>
          </p:nvSpPr>
          <p:spPr bwMode="auto">
            <a:xfrm>
              <a:off x="1584" y="1152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Text Box 42"/>
            <p:cNvSpPr txBox="1">
              <a:spLocks noChangeArrowheads="1"/>
            </p:cNvSpPr>
            <p:nvPr/>
          </p:nvSpPr>
          <p:spPr bwMode="auto">
            <a:xfrm>
              <a:off x="281" y="1101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 u="sng">
                  <a:latin typeface="Arial Narrow" pitchFamily="34" charset="0"/>
                </a:rPr>
                <a:t>name</a:t>
              </a:r>
            </a:p>
          </p:txBody>
        </p:sp>
        <p:sp>
          <p:nvSpPr>
            <p:cNvPr id="54332" name="Text Box 43"/>
            <p:cNvSpPr txBox="1">
              <a:spLocks noChangeArrowheads="1"/>
            </p:cNvSpPr>
            <p:nvPr/>
          </p:nvSpPr>
          <p:spPr bwMode="auto">
            <a:xfrm>
              <a:off x="1632" y="1197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street</a:t>
              </a:r>
            </a:p>
          </p:txBody>
        </p:sp>
        <p:cxnSp>
          <p:nvCxnSpPr>
            <p:cNvPr id="54333" name="AutoShape 44"/>
            <p:cNvCxnSpPr>
              <a:cxnSpLocks noChangeShapeType="1"/>
              <a:stCxn id="54328" idx="0"/>
              <a:endCxn id="54329" idx="4"/>
            </p:cNvCxnSpPr>
            <p:nvPr/>
          </p:nvCxnSpPr>
          <p:spPr bwMode="auto">
            <a:xfrm flipH="1" flipV="1">
              <a:off x="521" y="1449"/>
              <a:ext cx="903" cy="2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34" name="AutoShape 45"/>
            <p:cNvCxnSpPr>
              <a:cxnSpLocks noChangeShapeType="1"/>
              <a:stCxn id="54328" idx="0"/>
              <a:endCxn id="54330" idx="4"/>
            </p:cNvCxnSpPr>
            <p:nvPr/>
          </p:nvCxnSpPr>
          <p:spPr bwMode="auto">
            <a:xfrm flipV="1">
              <a:off x="1424" y="1545"/>
              <a:ext cx="544" cy="1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35" name="Text Box 46"/>
            <p:cNvSpPr txBox="1">
              <a:spLocks noChangeArrowheads="1"/>
            </p:cNvSpPr>
            <p:nvPr/>
          </p:nvSpPr>
          <p:spPr bwMode="auto">
            <a:xfrm>
              <a:off x="1056" y="909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latin typeface="Arial Narrow" pitchFamily="34" charset="0"/>
                </a:rPr>
                <a:t>city</a:t>
              </a:r>
            </a:p>
          </p:txBody>
        </p:sp>
        <p:cxnSp>
          <p:nvCxnSpPr>
            <p:cNvPr id="54336" name="AutoShape 47"/>
            <p:cNvCxnSpPr>
              <a:cxnSpLocks noChangeShapeType="1"/>
              <a:stCxn id="54328" idx="0"/>
              <a:endCxn id="54337" idx="4"/>
            </p:cNvCxnSpPr>
            <p:nvPr/>
          </p:nvCxnSpPr>
          <p:spPr bwMode="auto">
            <a:xfrm flipH="1" flipV="1">
              <a:off x="1248" y="1257"/>
              <a:ext cx="176" cy="4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37" name="Oval 48"/>
            <p:cNvSpPr>
              <a:spLocks noChangeArrowheads="1"/>
            </p:cNvSpPr>
            <p:nvPr/>
          </p:nvSpPr>
          <p:spPr bwMode="auto">
            <a:xfrm>
              <a:off x="864" y="864"/>
              <a:ext cx="768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226" name="Text Box 50"/>
          <p:cNvSpPr txBox="1">
            <a:spLocks noChangeArrowheads="1"/>
          </p:cNvSpPr>
          <p:nvPr/>
        </p:nvSpPr>
        <p:spPr bwMode="auto">
          <a:xfrm>
            <a:off x="5943600" y="4343400"/>
            <a:ext cx="2949575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Use Null values to combine relations</a:t>
            </a:r>
          </a:p>
        </p:txBody>
      </p:sp>
      <p:sp>
        <p:nvSpPr>
          <p:cNvPr id="178227" name="Text Box 51"/>
          <p:cNvSpPr txBox="1">
            <a:spLocks noChangeArrowheads="1"/>
          </p:cNvSpPr>
          <p:nvPr/>
        </p:nvSpPr>
        <p:spPr bwMode="auto">
          <a:xfrm>
            <a:off x="5638800" y="5543550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Movie(title,year,length, 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filmType,weapon)</a:t>
            </a:r>
          </a:p>
        </p:txBody>
      </p:sp>
      <p:sp>
        <p:nvSpPr>
          <p:cNvPr id="178228" name="AutoShape 52"/>
          <p:cNvSpPr>
            <a:spLocks noChangeArrowheads="1"/>
          </p:cNvSpPr>
          <p:nvPr/>
        </p:nvSpPr>
        <p:spPr bwMode="auto">
          <a:xfrm rot="2700000">
            <a:off x="5039520" y="5190331"/>
            <a:ext cx="1008062" cy="142875"/>
          </a:xfrm>
          <a:prstGeom prst="rightArrow">
            <a:avLst>
              <a:gd name="adj1" fmla="val 50000"/>
              <a:gd name="adj2" fmla="val 176389"/>
            </a:avLst>
          </a:prstGeom>
          <a:gradFill rotWithShape="0">
            <a:gsLst>
              <a:gs pos="0">
                <a:srgbClr val="338ACC"/>
              </a:gs>
              <a:gs pos="50000">
                <a:schemeClr val="bg1"/>
              </a:gs>
              <a:gs pos="100000">
                <a:srgbClr val="338A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78230" name="Picture 5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231" name="AutoShape 55"/>
          <p:cNvSpPr>
            <a:spLocks/>
          </p:cNvSpPr>
          <p:nvPr/>
        </p:nvSpPr>
        <p:spPr bwMode="auto">
          <a:xfrm>
            <a:off x="4953000" y="44196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32" name="Line 56"/>
          <p:cNvSpPr>
            <a:spLocks noChangeShapeType="1"/>
          </p:cNvSpPr>
          <p:nvPr/>
        </p:nvSpPr>
        <p:spPr bwMode="auto">
          <a:xfrm>
            <a:off x="1296988" y="4648200"/>
            <a:ext cx="504825" cy="4763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3" name="Line 57"/>
          <p:cNvSpPr>
            <a:spLocks noChangeShapeType="1"/>
          </p:cNvSpPr>
          <p:nvPr/>
        </p:nvSpPr>
        <p:spPr bwMode="auto">
          <a:xfrm>
            <a:off x="1944688" y="4652963"/>
            <a:ext cx="43338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4" name="Line 58"/>
          <p:cNvSpPr>
            <a:spLocks noChangeShapeType="1"/>
          </p:cNvSpPr>
          <p:nvPr/>
        </p:nvSpPr>
        <p:spPr bwMode="auto">
          <a:xfrm flipV="1">
            <a:off x="1225550" y="5013325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5" name="Line 59"/>
          <p:cNvSpPr>
            <a:spLocks noChangeShapeType="1"/>
          </p:cNvSpPr>
          <p:nvPr/>
        </p:nvSpPr>
        <p:spPr bwMode="auto">
          <a:xfrm>
            <a:off x="1801813" y="5013325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6" name="Line 60"/>
          <p:cNvSpPr>
            <a:spLocks noChangeShapeType="1"/>
          </p:cNvSpPr>
          <p:nvPr/>
        </p:nvSpPr>
        <p:spPr bwMode="auto">
          <a:xfrm>
            <a:off x="1633538" y="5373688"/>
            <a:ext cx="38417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7" name="Line 61"/>
          <p:cNvSpPr>
            <a:spLocks noChangeShapeType="1"/>
          </p:cNvSpPr>
          <p:nvPr/>
        </p:nvSpPr>
        <p:spPr bwMode="auto">
          <a:xfrm>
            <a:off x="2160588" y="5373688"/>
            <a:ext cx="5048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8" name="Line 62"/>
          <p:cNvSpPr>
            <a:spLocks noChangeShapeType="1"/>
          </p:cNvSpPr>
          <p:nvPr/>
        </p:nvSpPr>
        <p:spPr bwMode="auto">
          <a:xfrm flipV="1">
            <a:off x="6624638" y="5949950"/>
            <a:ext cx="39528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39" name="Line 63"/>
          <p:cNvSpPr>
            <a:spLocks noChangeShapeType="1"/>
          </p:cNvSpPr>
          <p:nvPr/>
        </p:nvSpPr>
        <p:spPr bwMode="auto">
          <a:xfrm>
            <a:off x="7164388" y="5949950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40" name="Line 64"/>
          <p:cNvSpPr>
            <a:spLocks noChangeShapeType="1"/>
          </p:cNvSpPr>
          <p:nvPr/>
        </p:nvSpPr>
        <p:spPr bwMode="auto">
          <a:xfrm>
            <a:off x="1328738" y="5734050"/>
            <a:ext cx="40005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41" name="Line 65"/>
          <p:cNvSpPr>
            <a:spLocks noChangeShapeType="1"/>
          </p:cNvSpPr>
          <p:nvPr/>
        </p:nvSpPr>
        <p:spPr bwMode="auto">
          <a:xfrm>
            <a:off x="1839913" y="5734050"/>
            <a:ext cx="4651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42" name="Line 66"/>
          <p:cNvSpPr>
            <a:spLocks noChangeShapeType="1"/>
          </p:cNvSpPr>
          <p:nvPr/>
        </p:nvSpPr>
        <p:spPr bwMode="auto">
          <a:xfrm>
            <a:off x="2449513" y="573405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243" name="Oval 67"/>
          <p:cNvSpPr>
            <a:spLocks noChangeArrowheads="1"/>
          </p:cNvSpPr>
          <p:nvPr/>
        </p:nvSpPr>
        <p:spPr bwMode="auto">
          <a:xfrm>
            <a:off x="5486400" y="5543550"/>
            <a:ext cx="3352800" cy="8382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44" name="Oval 68"/>
          <p:cNvSpPr>
            <a:spLocks noChangeArrowheads="1"/>
          </p:cNvSpPr>
          <p:nvPr/>
        </p:nvSpPr>
        <p:spPr bwMode="auto">
          <a:xfrm>
            <a:off x="228600" y="5334000"/>
            <a:ext cx="3124200" cy="5334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3" grpId="0" autoUpdateAnimBg="0"/>
      <p:bldP spid="178226" grpId="0" animBg="1" autoUpdateAnimBg="0"/>
      <p:bldP spid="178227" grpId="0" autoUpdateAnimBg="0"/>
      <p:bldP spid="178228" grpId="0" animBg="1"/>
      <p:bldP spid="178231" grpId="0" animBg="1"/>
      <p:bldP spid="178232" grpId="0" animBg="1"/>
      <p:bldP spid="178233" grpId="0" animBg="1"/>
      <p:bldP spid="178234" grpId="0" animBg="1"/>
      <p:bldP spid="178235" grpId="0" animBg="1"/>
      <p:bldP spid="178236" grpId="0" animBg="1"/>
      <p:bldP spid="178237" grpId="0" animBg="1"/>
      <p:bldP spid="178238" grpId="0" animBg="1"/>
      <p:bldP spid="178239" grpId="0" animBg="1"/>
      <p:bldP spid="178240" grpId="0" animBg="1"/>
      <p:bldP spid="178241" grpId="0" animBg="1"/>
      <p:bldP spid="178242" grpId="0" animBg="1"/>
      <p:bldP spid="178243" grpId="0" animBg="1"/>
      <p:bldP spid="17824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7D0440D-B511-4C12-ADCD-B9D7C9B99021}" type="slidenum">
              <a:rPr kumimoji="0" lang="en-US" altLang="zh-CN" sz="1400"/>
              <a:pPr eaLnBrk="1" hangingPunct="1"/>
              <a:t>52</a:t>
            </a:fld>
            <a:endParaRPr kumimoji="0" lang="en-US" altLang="zh-CN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From E/R to RM-example</a:t>
            </a:r>
          </a:p>
        </p:txBody>
      </p:sp>
      <p:graphicFrame>
        <p:nvGraphicFramePr>
          <p:cNvPr id="553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91672"/>
              </p:ext>
            </p:extLst>
          </p:nvPr>
        </p:nvGraphicFramePr>
        <p:xfrm>
          <a:off x="923925" y="762000"/>
          <a:ext cx="6891338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Picture" r:id="rId3" imgW="3438360" imgH="1295280" progId="Word.Picture.8">
                  <p:embed/>
                </p:oleObj>
              </mc:Choice>
              <mc:Fallback>
                <p:oleObj name="Picture" r:id="rId3" imgW="3438360" imgH="12952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762000"/>
                        <a:ext cx="6891338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33400" y="3536950"/>
            <a:ext cx="6702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Arial Narrow" pitchFamily="34" charset="0"/>
              </a:rPr>
              <a:t>The following relations are obtained directly: </a:t>
            </a:r>
            <a:r>
              <a:rPr lang="en-US" altLang="zh-CN" b="1" i="1">
                <a:latin typeface="Times New Roman" pitchFamily="18" charset="0"/>
              </a:rPr>
              <a:t>Depts(</a:t>
            </a:r>
            <a:r>
              <a:rPr lang="en-US" altLang="zh-CN" b="1" i="1" u="sng">
                <a:latin typeface="Times New Roman" pitchFamily="18" charset="0"/>
              </a:rPr>
              <a:t>name</a:t>
            </a:r>
            <a:r>
              <a:rPr lang="en-US" altLang="zh-CN" b="1" i="1">
                <a:latin typeface="Times New Roman" pitchFamily="18" charset="0"/>
              </a:rPr>
              <a:t>,chair)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</a:rPr>
              <a:t>Courses(</a:t>
            </a:r>
            <a:r>
              <a:rPr lang="en-US" altLang="zh-CN" b="1" i="1" u="sng">
                <a:latin typeface="Times New Roman" pitchFamily="18" charset="0"/>
              </a:rPr>
              <a:t>name</a:t>
            </a:r>
            <a:r>
              <a:rPr lang="en-US" altLang="zh-CN" b="1" i="1">
                <a:latin typeface="Times New Roman" pitchFamily="18" charset="0"/>
              </a:rPr>
              <a:t>,</a:t>
            </a:r>
            <a:r>
              <a:rPr lang="en-US" altLang="zh-CN" b="1" i="1" u="sng">
                <a:latin typeface="Times New Roman" pitchFamily="18" charset="0"/>
              </a:rPr>
              <a:t>deptName</a:t>
            </a:r>
            <a:r>
              <a:rPr lang="en-US" altLang="zh-CN" b="1" i="1">
                <a:latin typeface="Times New Roman" pitchFamily="18" charset="0"/>
              </a:rPr>
              <a:t>,room)</a:t>
            </a:r>
          </a:p>
        </p:txBody>
      </p:sp>
      <p:pic>
        <p:nvPicPr>
          <p:cNvPr id="188422" name="Picture 6" descr="00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6237288"/>
            <a:ext cx="685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39750" y="5118100"/>
            <a:ext cx="8447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Use Null values to combine relations Courses and LabCourses: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Depts(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,chair)</a:t>
            </a:r>
          </a:p>
          <a:p>
            <a:pPr algn="l" eaLnBrk="1" hangingPunct="1"/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Courses(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deptName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,room,allocation)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519113" y="4660900"/>
            <a:ext cx="599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LabCourses(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en-US" altLang="zh-CN" b="1" i="1" u="sng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deptName</a:t>
            </a:r>
            <a:r>
              <a:rPr lang="en-US" altLang="zh-CN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,room,allocation)</a:t>
            </a:r>
            <a:endParaRPr lang="en-US" altLang="zh-CN" b="1" i="1">
              <a:latin typeface="Times New Roman" pitchFamily="18" charset="0"/>
            </a:endParaRP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 flipH="1">
            <a:off x="4402138" y="4700588"/>
            <a:ext cx="457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4402138" y="4624388"/>
            <a:ext cx="4572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88427" name="Picture 11" descr="qestion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4508500"/>
            <a:ext cx="29368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 autoUpdateAnimBg="0"/>
      <p:bldP spid="188423" grpId="0" autoUpdateAnimBg="0"/>
      <p:bldP spid="188424" grpId="0" autoUpdateAnimBg="0"/>
      <p:bldP spid="188425" grpId="0" animBg="1"/>
      <p:bldP spid="1884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31FB510-32C3-438F-9FF2-2E4F3D4796E2}" type="slidenum">
              <a:rPr kumimoji="0" lang="en-US" altLang="zh-CN" sz="1400"/>
              <a:pPr eaLnBrk="1" hangingPunct="1"/>
              <a:t>6</a:t>
            </a:fld>
            <a:endParaRPr kumimoji="0" lang="en-US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Relationship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84963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 b="1">
                <a:latin typeface="Arial Narrow" pitchFamily="34" charset="0"/>
              </a:rPr>
              <a:t>Characters of E/R relationships:</a:t>
            </a:r>
            <a:endParaRPr lang="en-US" altLang="zh-CN" b="1">
              <a:latin typeface="Arial Narrow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Multiplicity (many-many, many-one, one-one)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Multiway relationships (relationships can involve more than two entity sets.)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Roles in relationships (One entity set can be involved by a relationship more than one time.)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Attributes on relationships</a:t>
            </a:r>
          </a:p>
        </p:txBody>
      </p:sp>
      <p:pic>
        <p:nvPicPr>
          <p:cNvPr id="210948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9CC0769-9B9D-457D-A560-DA5146F6655A}" type="slidenum">
              <a:rPr kumimoji="0" lang="en-US" altLang="zh-CN" sz="1400"/>
              <a:pPr eaLnBrk="1" hangingPunct="1"/>
              <a:t>7</a:t>
            </a:fld>
            <a:endParaRPr kumimoji="0" lang="en-US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Multiplicity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611188" y="692150"/>
            <a:ext cx="8229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1. Multiplicity: for the relationship between entity set C and D,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many-many</a:t>
            </a:r>
            <a:r>
              <a:rPr lang="en-US" altLang="zh-CN" b="1">
                <a:latin typeface="Arial Narrow" pitchFamily="34" charset="0"/>
              </a:rPr>
              <a:t> relationship: There is at least one entity in C is related to a set of entities in D, vice versa. (e.g., entity sets </a:t>
            </a:r>
            <a:r>
              <a:rPr lang="en-US" altLang="zh-CN" b="1" i="1">
                <a:latin typeface="Arial Narrow" pitchFamily="34" charset="0"/>
              </a:rPr>
              <a:t>students</a:t>
            </a:r>
            <a:r>
              <a:rPr lang="en-US" altLang="zh-CN" b="1">
                <a:latin typeface="Arial Narrow" pitchFamily="34" charset="0"/>
              </a:rPr>
              <a:t> and </a:t>
            </a:r>
            <a:r>
              <a:rPr lang="en-US" altLang="zh-CN" b="1" i="1">
                <a:latin typeface="Arial Narrow" pitchFamily="34" charset="0"/>
              </a:rPr>
              <a:t>teachers</a:t>
            </a:r>
            <a:r>
              <a:rPr lang="en-US" altLang="zh-CN" b="1">
                <a:latin typeface="Arial Narrow" pitchFamily="34" charset="0"/>
              </a:rPr>
              <a:t>) 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many-one</a:t>
            </a:r>
            <a:r>
              <a:rPr lang="en-US" altLang="zh-CN" b="1">
                <a:latin typeface="Arial Narrow" pitchFamily="34" charset="0"/>
              </a:rPr>
              <a:t> relationship from C to D is one where for each C there is a unique D, but there is a set of C’s associated with each D. (e.g., entity sets </a:t>
            </a:r>
            <a:r>
              <a:rPr lang="en-US" altLang="zh-CN" b="1" i="1">
                <a:latin typeface="Arial Narrow" pitchFamily="34" charset="0"/>
              </a:rPr>
              <a:t>accounts</a:t>
            </a:r>
            <a:r>
              <a:rPr lang="en-US" altLang="zh-CN" b="1">
                <a:latin typeface="Arial Narrow" pitchFamily="34" charset="0"/>
              </a:rPr>
              <a:t> and </a:t>
            </a:r>
            <a:r>
              <a:rPr lang="en-US" altLang="zh-CN" b="1" i="1">
                <a:latin typeface="Arial Narrow" pitchFamily="34" charset="0"/>
              </a:rPr>
              <a:t>customers</a:t>
            </a:r>
            <a:r>
              <a:rPr lang="en-US" altLang="zh-CN" b="1">
                <a:latin typeface="Arial Narrow" pitchFamily="34" charset="0"/>
              </a:rPr>
              <a:t>)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one-one</a:t>
            </a:r>
            <a:r>
              <a:rPr lang="en-US" altLang="zh-CN" b="1">
                <a:latin typeface="Arial Narrow" pitchFamily="34" charset="0"/>
              </a:rPr>
              <a:t> relationship: Each entity in C is related to a unique entity in D, vice versa. (e.g., entity sets </a:t>
            </a:r>
            <a:r>
              <a:rPr lang="en-US" altLang="zh-CN" b="1" i="1">
                <a:latin typeface="Arial Narrow" pitchFamily="34" charset="0"/>
              </a:rPr>
              <a:t>classes</a:t>
            </a:r>
            <a:r>
              <a:rPr lang="en-US" altLang="zh-CN" b="1">
                <a:latin typeface="Arial Narrow" pitchFamily="34" charset="0"/>
              </a:rPr>
              <a:t> and </a:t>
            </a:r>
            <a:r>
              <a:rPr lang="en-US" altLang="zh-CN" b="1" i="1">
                <a:latin typeface="Arial Narrow" pitchFamily="34" charset="0"/>
              </a:rPr>
              <a:t>monitors</a:t>
            </a:r>
            <a:r>
              <a:rPr lang="en-US" altLang="zh-CN" b="1">
                <a:latin typeface="Arial Narrow" pitchFamily="34" charset="0"/>
              </a:rPr>
              <a:t>)</a:t>
            </a:r>
          </a:p>
        </p:txBody>
      </p:sp>
      <p:pic>
        <p:nvPicPr>
          <p:cNvPr id="211972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B29982B-30E1-487D-83E2-AC7CBFFC704A}" type="slidenum">
              <a:rPr kumimoji="0" lang="en-US" altLang="zh-CN" sz="1400"/>
              <a:pPr eaLnBrk="1" hangingPunct="1"/>
              <a:t>8</a:t>
            </a:fld>
            <a:endParaRPr kumimoji="0" lang="en-US" altLang="zh-CN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Multiplicity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611188" y="692150"/>
            <a:ext cx="822960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zh-CN" b="1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 b="1">
                <a:latin typeface="Arial Narrow" pitchFamily="34" charset="0"/>
              </a:rPr>
              <a:t>the way to express the multiplicity of E/R relationships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Arrows</a:t>
            </a:r>
            <a:r>
              <a:rPr lang="en-US" altLang="zh-CN" b="1">
                <a:latin typeface="Arial Narrow" pitchFamily="34" charset="0"/>
              </a:rPr>
              <a:t> can be used to indicate the multiplicity.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A </a:t>
            </a:r>
            <a:r>
              <a:rPr lang="en-US" altLang="zh-CN" b="1" u="sng">
                <a:solidFill>
                  <a:srgbClr val="FF3399"/>
                </a:solidFill>
                <a:latin typeface="Arial Narrow" pitchFamily="34" charset="0"/>
              </a:rPr>
              <a:t>one-one</a:t>
            </a:r>
            <a:r>
              <a:rPr lang="en-US" altLang="zh-CN" b="1">
                <a:latin typeface="Arial Narrow" pitchFamily="34" charset="0"/>
              </a:rPr>
              <a:t> relationship between E and F is represented by arrows pointing to both E and F.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If a relationship is </a:t>
            </a:r>
            <a:r>
              <a:rPr lang="en-US" altLang="zh-CN" b="1" u="sng">
                <a:solidFill>
                  <a:srgbClr val="FF3399"/>
                </a:solidFill>
                <a:latin typeface="Arial Narrow" pitchFamily="34" charset="0"/>
              </a:rPr>
              <a:t>many-one </a:t>
            </a:r>
            <a:r>
              <a:rPr lang="en-US" altLang="zh-CN" b="1">
                <a:latin typeface="Arial Narrow" pitchFamily="34" charset="0"/>
              </a:rPr>
              <a:t>from E to F, then place an arrow entering F, which indicates that each entity in set E is related to exactly one entity in set F, however, an entity in F may be related to many entities in E.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Arial Narrow" pitchFamily="34" charset="0"/>
              </a:rPr>
              <a:t>We don’t need any arrows in the expression of a </a:t>
            </a:r>
            <a:r>
              <a:rPr lang="en-US" altLang="zh-CN" b="1" u="sng">
                <a:solidFill>
                  <a:srgbClr val="FF3399"/>
                </a:solidFill>
                <a:latin typeface="Arial Narrow" pitchFamily="34" charset="0"/>
              </a:rPr>
              <a:t>many-many </a:t>
            </a:r>
            <a:r>
              <a:rPr lang="en-US" altLang="zh-CN" b="1">
                <a:latin typeface="Arial Narrow" pitchFamily="34" charset="0"/>
              </a:rPr>
              <a:t>relationship.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b="1">
                <a:latin typeface="Arial Narrow" pitchFamily="34" charset="0"/>
              </a:rPr>
              <a:t>How to decide the usage of an arrow?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>
                <a:latin typeface="Arial Narrow" pitchFamily="34" charset="0"/>
              </a:rPr>
              <a:t>If an entity in an entity set can be determined through this relationship, place an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arrow</a:t>
            </a:r>
            <a:r>
              <a:rPr lang="en-US" altLang="zh-CN" b="1">
                <a:latin typeface="Arial Narrow" pitchFamily="34" charset="0"/>
              </a:rPr>
              <a:t> pointing to this entity set. Otherwise, we </a:t>
            </a:r>
            <a:r>
              <a:rPr lang="en-US" altLang="zh-CN" b="1">
                <a:solidFill>
                  <a:schemeClr val="hlink"/>
                </a:solidFill>
                <a:latin typeface="Arial Narrow" pitchFamily="34" charset="0"/>
              </a:rPr>
              <a:t>don’t</a:t>
            </a:r>
            <a:r>
              <a:rPr lang="en-US" altLang="zh-CN" b="1">
                <a:latin typeface="Arial Narrow" pitchFamily="34" charset="0"/>
              </a:rPr>
              <a:t> need an arrow pointing to this entity set. </a:t>
            </a:r>
          </a:p>
        </p:txBody>
      </p:sp>
      <p:pic>
        <p:nvPicPr>
          <p:cNvPr id="22528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EDAA286-8FCA-4D80-8876-3A57E9B28E6C}" type="slidenum">
              <a:rPr kumimoji="0" lang="en-US" altLang="zh-CN" sz="1400"/>
              <a:pPr eaLnBrk="1" hangingPunct="1"/>
              <a:t>9</a:t>
            </a:fld>
            <a:endParaRPr kumimoji="0" lang="en-US" altLang="zh-CN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Narrow" pitchFamily="34" charset="0"/>
              </a:rPr>
              <a:t>Multiplicity-example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6934200" y="1524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many-many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7186613" y="4792663"/>
            <a:ext cx="115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one-one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7315200" y="3048000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 Narrow" pitchFamily="34" charset="0"/>
              </a:rPr>
              <a:t>many-one</a:t>
            </a:r>
          </a:p>
        </p:txBody>
      </p:sp>
      <p:pic>
        <p:nvPicPr>
          <p:cNvPr id="21299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604838" y="1344613"/>
          <a:ext cx="63642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图片" r:id="rId4" imgW="6362763" imgH="1077197" progId="Word.Picture.8">
                  <p:embed/>
                </p:oleObj>
              </mc:Choice>
              <mc:Fallback>
                <p:oleObj name="图片" r:id="rId4" imgW="6362763" imgH="1077197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344613"/>
                        <a:ext cx="63642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604838" y="2420938"/>
          <a:ext cx="652462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图片" r:id="rId6" imgW="6525560" imgH="1468213" progId="Word.Picture.8">
                  <p:embed/>
                </p:oleObj>
              </mc:Choice>
              <mc:Fallback>
                <p:oleObj name="图片" r:id="rId6" imgW="6525560" imgH="1468213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420938"/>
                        <a:ext cx="6524625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604838" y="4491038"/>
          <a:ext cx="65151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图片" r:id="rId8" imgW="6514910" imgH="1153270" progId="Word.Picture.8">
                  <p:embed/>
                </p:oleObj>
              </mc:Choice>
              <mc:Fallback>
                <p:oleObj name="图片" r:id="rId8" imgW="6514910" imgH="115327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491038"/>
                        <a:ext cx="65151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604838" y="3462338"/>
          <a:ext cx="65246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图片" r:id="rId10" imgW="6525560" imgH="1077197" progId="Word.Picture.8">
                  <p:embed/>
                </p:oleObj>
              </mc:Choice>
              <mc:Fallback>
                <p:oleObj name="图片" r:id="rId10" imgW="6525560" imgH="1077197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462338"/>
                        <a:ext cx="65246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3" name="AutoShape 11"/>
          <p:cNvSpPr>
            <a:spLocks/>
          </p:cNvSpPr>
          <p:nvPr/>
        </p:nvSpPr>
        <p:spPr bwMode="auto">
          <a:xfrm>
            <a:off x="7162800" y="28956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utoUpdateAnimBg="0"/>
      <p:bldP spid="212996" grpId="0" autoUpdateAnimBg="0"/>
      <p:bldP spid="212997" grpId="0" autoUpdateAnimBg="0"/>
      <p:bldP spid="213003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2134</TotalTime>
  <Words>3638</Words>
  <Application>Microsoft Office PowerPoint</Application>
  <PresentationFormat>全屏显示(4:3)</PresentationFormat>
  <Paragraphs>647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 Unicode MS</vt:lpstr>
      <vt:lpstr>楷体_GB2312</vt:lpstr>
      <vt:lpstr>隶书</vt:lpstr>
      <vt:lpstr>宋体</vt:lpstr>
      <vt:lpstr>Arial Narrow</vt:lpstr>
      <vt:lpstr>Tahoma</vt:lpstr>
      <vt:lpstr>Times New Roman</vt:lpstr>
      <vt:lpstr>Wingdings</vt:lpstr>
      <vt:lpstr>Blends</vt:lpstr>
      <vt:lpstr>图片</vt:lpstr>
      <vt:lpstr>Picture2</vt:lpstr>
      <vt:lpstr>Picture</vt:lpstr>
      <vt:lpstr>Microsoft Word Picture</vt:lpstr>
      <vt:lpstr>Database Modeling 2</vt:lpstr>
      <vt:lpstr>E/R Diagrams</vt:lpstr>
      <vt:lpstr>E/R-example</vt:lpstr>
      <vt:lpstr>Entity Set and Attribute</vt:lpstr>
      <vt:lpstr>Entity Set and Attribute</vt:lpstr>
      <vt:lpstr>Relationship</vt:lpstr>
      <vt:lpstr>Multiplicity</vt:lpstr>
      <vt:lpstr>Multiplicity</vt:lpstr>
      <vt:lpstr>Multiplicity-example</vt:lpstr>
      <vt:lpstr>Multiplicity-example</vt:lpstr>
      <vt:lpstr>E/R-example</vt:lpstr>
      <vt:lpstr>Multiway Relationships</vt:lpstr>
      <vt:lpstr>Multiway Relationships</vt:lpstr>
      <vt:lpstr>E/R-example</vt:lpstr>
      <vt:lpstr>Roles in Relationships</vt:lpstr>
      <vt:lpstr>E/R-example</vt:lpstr>
      <vt:lpstr>Attributes on Relationships</vt:lpstr>
      <vt:lpstr>Constraints in E/R</vt:lpstr>
      <vt:lpstr>Constraints in E/R</vt:lpstr>
      <vt:lpstr>Constraints in E/R</vt:lpstr>
      <vt:lpstr>Constraints in E/R</vt:lpstr>
      <vt:lpstr>Constraints in E/R</vt:lpstr>
      <vt:lpstr>Notes </vt:lpstr>
      <vt:lpstr>E/R-example</vt:lpstr>
      <vt:lpstr>E/R-example</vt:lpstr>
      <vt:lpstr>E/R-example</vt:lpstr>
      <vt:lpstr>Subclasses in E/R</vt:lpstr>
      <vt:lpstr>Subclasses in E/R</vt:lpstr>
      <vt:lpstr>Subclasses-example</vt:lpstr>
      <vt:lpstr>Subclasses-example</vt:lpstr>
      <vt:lpstr>Weak Entity Sets</vt:lpstr>
      <vt:lpstr>Weak Entity Sets</vt:lpstr>
      <vt:lpstr>Causes of Weak Entity Sets-example</vt:lpstr>
      <vt:lpstr>Causes of Weak Entity Sets-example</vt:lpstr>
      <vt:lpstr>Weak Entity Sets</vt:lpstr>
      <vt:lpstr>Weak Entity Sets-example</vt:lpstr>
      <vt:lpstr>Weak Entity Sets-example</vt:lpstr>
      <vt:lpstr>Differences between E/R &amp; ODL</vt:lpstr>
      <vt:lpstr>From E/R to RM</vt:lpstr>
      <vt:lpstr>Keys for Relations</vt:lpstr>
      <vt:lpstr>From E/R to RM-example</vt:lpstr>
      <vt:lpstr>From E/R to RM-example</vt:lpstr>
      <vt:lpstr>From E/R to RM-example</vt:lpstr>
      <vt:lpstr>From E/R to RM-example</vt:lpstr>
      <vt:lpstr>From E/R to RM</vt:lpstr>
      <vt:lpstr>Weak Entity Sets-example</vt:lpstr>
      <vt:lpstr>Weak Entity Sets-example</vt:lpstr>
      <vt:lpstr>Weak Entity Sets-example</vt:lpstr>
      <vt:lpstr>Weak Entity Sets-example</vt:lpstr>
      <vt:lpstr>“isa” Relationship</vt:lpstr>
      <vt:lpstr>“isa” Relationship-example</vt:lpstr>
      <vt:lpstr>From E/R to RM-example</vt:lpstr>
    </vt:vector>
  </TitlesOfParts>
  <Company>Rules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ER图</dc:title>
  <dc:creator>Wang &amp; Xiao</dc:creator>
  <cp:lastModifiedBy>XJW</cp:lastModifiedBy>
  <cp:revision>469</cp:revision>
  <dcterms:created xsi:type="dcterms:W3CDTF">2002-07-24T13:03:52Z</dcterms:created>
  <dcterms:modified xsi:type="dcterms:W3CDTF">2022-04-25T10:57:30Z</dcterms:modified>
</cp:coreProperties>
</file>