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9" r:id="rId3"/>
    <p:sldId id="341" r:id="rId4"/>
    <p:sldId id="339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333" r:id="rId13"/>
    <p:sldId id="277" r:id="rId14"/>
    <p:sldId id="279" r:id="rId15"/>
    <p:sldId id="284" r:id="rId16"/>
    <p:sldId id="353" r:id="rId17"/>
    <p:sldId id="352" r:id="rId18"/>
    <p:sldId id="348" r:id="rId19"/>
    <p:sldId id="286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354" r:id="rId29"/>
    <p:sldId id="347" r:id="rId30"/>
    <p:sldId id="298" r:id="rId31"/>
    <p:sldId id="355" r:id="rId32"/>
    <p:sldId id="299" r:id="rId33"/>
    <p:sldId id="346" r:id="rId34"/>
    <p:sldId id="301" r:id="rId35"/>
    <p:sldId id="350" r:id="rId36"/>
    <p:sldId id="356" r:id="rId37"/>
    <p:sldId id="309" r:id="rId38"/>
    <p:sldId id="334" r:id="rId39"/>
    <p:sldId id="312" r:id="rId40"/>
    <p:sldId id="315" r:id="rId41"/>
    <p:sldId id="317" r:id="rId42"/>
    <p:sldId id="340" r:id="rId43"/>
    <p:sldId id="319" r:id="rId44"/>
    <p:sldId id="320" r:id="rId45"/>
    <p:sldId id="321" r:id="rId46"/>
    <p:sldId id="322" r:id="rId47"/>
    <p:sldId id="324" r:id="rId48"/>
    <p:sldId id="351" r:id="rId49"/>
    <p:sldId id="325" r:id="rId50"/>
    <p:sldId id="326" r:id="rId51"/>
    <p:sldId id="342" r:id="rId52"/>
    <p:sldId id="343" r:id="rId53"/>
    <p:sldId id="344" r:id="rId54"/>
    <p:sldId id="345" r:id="rId55"/>
    <p:sldId id="327" r:id="rId56"/>
    <p:sldId id="328" r:id="rId5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46C1A"/>
    <a:srgbClr val="FFBD03"/>
    <a:srgbClr val="DCA200"/>
    <a:srgbClr val="CC9600"/>
    <a:srgbClr val="CC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7" autoAdjust="0"/>
    <p:restoredTop sz="96127" autoAdjust="0"/>
  </p:normalViewPr>
  <p:slideViewPr>
    <p:cSldViewPr>
      <p:cViewPr varScale="1">
        <p:scale>
          <a:sx n="71" d="100"/>
          <a:sy n="71" d="100"/>
        </p:scale>
        <p:origin x="92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18550ADE-F9CB-4B04-96B8-210510D91A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07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Times New Roman" pitchFamily="18" charset="0"/>
              </a:defRPr>
            </a:lvl1pPr>
          </a:lstStyle>
          <a:p>
            <a:fld id="{6A8D3AE5-BF01-49C2-9661-B938904B89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6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838200" y="228600"/>
            <a:ext cx="7772400" cy="11430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278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279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11280" name="Rectangle 104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666100-614E-4118-B57F-7B89BC7F4ED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284" name="Picture 1044" descr="bar_2"/>
          <p:cNvPicPr>
            <a:picLocks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52600"/>
            <a:ext cx="8277225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A8DDE5-99B2-410C-94D2-7F841A65C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76200"/>
            <a:ext cx="2047875" cy="605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"/>
            <a:ext cx="5992813" cy="605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B8E46C-6A46-45FB-9668-21B52820A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04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7F0383-5C90-4025-AFA5-78F92E2F95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D1CC8-A44A-4AF6-A09C-DD306F46A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1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CE5D7-D6F9-4D48-9C63-73B040E608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82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43D7EC-A726-4AC0-8AF7-6C03398EE4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3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DA1185-847B-4D1C-AE9C-61053E5B1C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39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E3FBB-D6D5-4735-8E08-A1305603B9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20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3D3DF0-4EE3-4E82-878C-D90EBC3BA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29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A1F291-78E7-4F0A-BF3B-A71120542B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05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324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C2E183C7-0377-495F-A1FE-AF975B5D7BD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257" name="Picture 17" descr="bar_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762000"/>
            <a:ext cx="8277225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2.xml"/><Relationship Id="rId7" Type="http://schemas.openxmlformats.org/officeDocument/2006/relationships/slide" Target="slide3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C9BED2E-6A17-4561-819C-96949B57170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4097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</a:rPr>
              <a:t>Normal Form 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of Relational Database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051050" y="1916113"/>
            <a:ext cx="5141913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3" action="ppaction://hlinksldjump"/>
              </a:rPr>
              <a:t>Functional Dependencies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</a:rPr>
              <a:t>Normal Form </a:t>
            </a: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4" action="ppaction://hlinksldjump"/>
              </a:rPr>
              <a:t>First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5" action="ppaction://hlinksldjump"/>
              </a:rPr>
              <a:t>Second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6" action="ppaction://hlinksldjump"/>
              </a:rPr>
              <a:t>Boyce-Codd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7" action="ppaction://hlinksldjump"/>
              </a:rPr>
              <a:t>Third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8" action="ppaction://hlinksldjump"/>
              </a:rPr>
              <a:t>Forth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E8DF-84EE-48CB-A1B5-1A7451501FC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Usage of Closure 1-Example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836613"/>
            <a:ext cx="827881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kumimoji="0"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Arial Narrow" pitchFamily="34" charset="0"/>
              </a:rPr>
              <a:t>Consider a relation </a:t>
            </a:r>
            <a:r>
              <a:rPr lang="en-US" altLang="zh-CN" i="1">
                <a:latin typeface="Times New Roman" pitchFamily="18" charset="0"/>
              </a:rPr>
              <a:t>R(A,B,C,D,E,F</a:t>
            </a:r>
            <a:r>
              <a:rPr lang="en-US" altLang="zh-CN">
                <a:latin typeface="Arial Narrow" pitchFamily="34" charset="0"/>
              </a:rPr>
              <a:t>). Suppose that this relation has the functional dependencies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BC→AD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D→E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CF→B</a:t>
            </a:r>
            <a:r>
              <a:rPr lang="en-US" altLang="zh-CN">
                <a:latin typeface="Arial Narrow" pitchFamily="34" charset="0"/>
              </a:rPr>
              <a:t>, test whether </a:t>
            </a:r>
            <a:r>
              <a:rPr lang="en-US" altLang="zh-CN" i="1">
                <a:latin typeface="Times New Roman" pitchFamily="18" charset="0"/>
              </a:rPr>
              <a:t>AB→D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 follow from these dependencies.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Test of </a:t>
            </a:r>
            <a:r>
              <a:rPr lang="en-US" altLang="zh-CN" i="1">
                <a:latin typeface="Times New Roman" pitchFamily="18" charset="0"/>
              </a:rPr>
              <a:t>AB→D</a:t>
            </a:r>
            <a:r>
              <a:rPr lang="en-US" altLang="zh-CN">
                <a:latin typeface="Arial Narrow" pitchFamily="34" charset="0"/>
              </a:rPr>
              <a:t>. Compute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 firstly.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}. Since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is</a:t>
            </a:r>
            <a:r>
              <a:rPr lang="en-US" altLang="zh-CN">
                <a:latin typeface="Arial Narrow" pitchFamily="34" charset="0"/>
              </a:rPr>
              <a:t> a member of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we conclude that </a:t>
            </a:r>
            <a:r>
              <a:rPr lang="en-US" altLang="zh-CN" i="1">
                <a:latin typeface="Times New Roman" pitchFamily="18" charset="0"/>
              </a:rPr>
              <a:t>AB→D</a:t>
            </a:r>
            <a:r>
              <a:rPr lang="en-US" altLang="zh-CN">
                <a:latin typeface="Arial Narrow" pitchFamily="34" charset="0"/>
              </a:rPr>
              <a:t> does follow.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Test of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. Firstly, compute 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To do so, we start with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}. We can use the dependency </a:t>
            </a:r>
            <a:r>
              <a:rPr lang="en-US" altLang="zh-CN" i="1">
                <a:latin typeface="Times New Roman" pitchFamily="18" charset="0"/>
              </a:rPr>
              <a:t>D→E</a:t>
            </a:r>
            <a:r>
              <a:rPr lang="en-US" altLang="zh-CN">
                <a:latin typeface="Arial Narrow" pitchFamily="34" charset="0"/>
              </a:rPr>
              <a:t> to add </a:t>
            </a:r>
            <a:r>
              <a:rPr lang="en-US" altLang="zh-CN" i="1">
                <a:latin typeface="Times New Roman" pitchFamily="18" charset="0"/>
              </a:rPr>
              <a:t>E </a:t>
            </a:r>
            <a:r>
              <a:rPr lang="en-US" altLang="zh-CN">
                <a:latin typeface="Arial Narrow" pitchFamily="34" charset="0"/>
              </a:rPr>
              <a:t>to the set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, and obtain that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D,E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We cannot find any other dependency whose left side is contained in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, so 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D,E</a:t>
            </a:r>
            <a:r>
              <a:rPr lang="en-US" altLang="zh-CN">
                <a:latin typeface="Arial Narrow" pitchFamily="34" charset="0"/>
              </a:rPr>
              <a:t>}. Since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a member of 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we conclude that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 does not follow.</a:t>
            </a:r>
          </a:p>
        </p:txBody>
      </p:sp>
      <p:pic>
        <p:nvPicPr>
          <p:cNvPr id="29702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D232A-2142-4649-8434-D5EDA39E191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8001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solidFill>
                  <a:schemeClr val="tx2"/>
                </a:solidFill>
                <a:latin typeface="Arial Narrow" pitchFamily="34" charset="0"/>
              </a:rPr>
              <a:t>Usage</a:t>
            </a:r>
            <a:r>
              <a:rPr kumimoji="0" lang="en-US" altLang="zh-CN" b="0">
                <a:latin typeface="Arial Narrow" pitchFamily="34" charset="0"/>
              </a:rPr>
              <a:t> </a:t>
            </a: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2: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Test whether a set of attributes is a key for a relation.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steps are: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First, check that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 is the set of all attributes. If so,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superkey</a:t>
            </a:r>
            <a:r>
              <a:rPr lang="en-US" altLang="zh-CN">
                <a:latin typeface="Arial Narrow" pitchFamily="34" charset="0"/>
              </a:rPr>
              <a:t> for the relation.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Then, check that for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</a:t>
            </a:r>
            <a:r>
              <a:rPr lang="en-US" altLang="zh-CN">
                <a:latin typeface="Arial Narrow" pitchFamily="34" charset="0"/>
              </a:rPr>
              <a:t> set S formed by removing one attribute from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the set of all attributes.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If the former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>
                <a:latin typeface="Arial Narrow" pitchFamily="34" charset="0"/>
              </a:rPr>
              <a:t> conditions hold, then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key for the relation.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Usage of Closure 2  key</a:t>
            </a:r>
          </a:p>
        </p:txBody>
      </p:sp>
      <p:pic>
        <p:nvPicPr>
          <p:cNvPr id="3072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65F-83B0-4BBA-B29E-D92AE2555B9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Usage of Closure 2-Example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229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kumimoji="0"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Arial Narrow" pitchFamily="34" charset="0"/>
              </a:rPr>
              <a:t>Consider a relation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). Suppose that this relation has the functional dependencies </a:t>
            </a:r>
            <a:r>
              <a:rPr lang="en-US" altLang="zh-CN" i="1">
                <a:latin typeface="Times New Roman" pitchFamily="18" charset="0"/>
              </a:rPr>
              <a:t>AB→C,C→D,D→A</a:t>
            </a:r>
            <a:r>
              <a:rPr lang="en-US" altLang="zh-CN">
                <a:latin typeface="Arial Narrow" pitchFamily="34" charset="0"/>
              </a:rPr>
              <a:t>, find out all its keys.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39750" y="2000250"/>
            <a:ext cx="83820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Since,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},{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},{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},{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A,D</a:t>
            </a:r>
            <a:r>
              <a:rPr lang="en-US" altLang="zh-CN">
                <a:latin typeface="Arial Narrow" pitchFamily="34" charset="0"/>
              </a:rPr>
              <a:t>}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They are all not the keys. Then,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add</a:t>
            </a:r>
            <a:r>
              <a:rPr lang="en-US" altLang="zh-CN">
                <a:latin typeface="Arial Narrow" pitchFamily="34" charset="0"/>
              </a:rPr>
              <a:t> other attribute to these sets and check if they are the keys.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A,C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A,D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C,D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},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so,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 are the keys.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Then consider those sets whose components do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include these three two-attributes sets. Check if they are the keys.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}, it is not the key.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Consequently,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has three keys: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 and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}.</a:t>
            </a:r>
          </a:p>
        </p:txBody>
      </p:sp>
      <p:pic>
        <p:nvPicPr>
          <p:cNvPr id="91142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B468-BD4B-4E5F-8C59-07417DAFB4B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Basis for a Relation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924800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Any set of given dependencies from which we can infer all the dependencies for a relation will be called a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basis</a:t>
            </a:r>
            <a:r>
              <a:rPr kumimoji="0" lang="en-US" altLang="zh-CN">
                <a:latin typeface="Arial Narrow" pitchFamily="34" charset="0"/>
              </a:rPr>
              <a:t> for that relation.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If no proper subset of the dependencies in a basis can also derive the complete set of dependencies, then the basis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minimal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3379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F9BE-BD2E-464B-B14C-D2988D60381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8305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a relation </a:t>
            </a:r>
            <a:r>
              <a:rPr lang="en-US" altLang="zh-CN" i="1">
                <a:latin typeface="Times New Roman" pitchFamily="18" charset="0"/>
              </a:rPr>
              <a:t>R(A,B,C</a:t>
            </a:r>
            <a:r>
              <a:rPr lang="en-US" altLang="zh-CN">
                <a:latin typeface="Arial Narrow" pitchFamily="34" charset="0"/>
              </a:rPr>
              <a:t>) such that each attribute functionally determines the other two attributes.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full set of derived dependencies thus includes: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>
                <a:latin typeface="Arial Narrow" pitchFamily="34" charset="0"/>
              </a:rPr>
              <a:t>six dependencies with one attribute on the left and one on the right: (</a:t>
            </a:r>
            <a:r>
              <a:rPr lang="en-US" altLang="zh-CN" i="1">
                <a:latin typeface="Times New Roman" pitchFamily="18" charset="0"/>
              </a:rPr>
              <a:t>A→B,A→C,B→A,B→C,C→A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C→B</a:t>
            </a:r>
            <a:r>
              <a:rPr lang="en-US" altLang="zh-CN">
                <a:latin typeface="Arial Narrow" pitchFamily="34" charset="0"/>
              </a:rPr>
              <a:t>),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>
                <a:latin typeface="Arial Narrow" pitchFamily="34" charset="0"/>
              </a:rPr>
              <a:t>three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nontrivial</a:t>
            </a:r>
            <a:r>
              <a:rPr lang="en-US" altLang="zh-CN">
                <a:latin typeface="Arial Narrow" pitchFamily="34" charset="0"/>
              </a:rPr>
              <a:t> dependencies with two attributes on the left: (</a:t>
            </a:r>
            <a:r>
              <a:rPr lang="en-US" altLang="zh-CN" i="1">
                <a:latin typeface="Times New Roman" pitchFamily="18" charset="0"/>
              </a:rPr>
              <a:t>AB→C,AC→B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BC→A</a:t>
            </a:r>
            <a:r>
              <a:rPr lang="en-US" altLang="zh-CN">
                <a:latin typeface="Arial Narrow" pitchFamily="34" charset="0"/>
              </a:rPr>
              <a:t>),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>
                <a:latin typeface="Arial Narrow" pitchFamily="34" charset="0"/>
              </a:rPr>
              <a:t>and 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trivial</a:t>
            </a:r>
            <a:r>
              <a:rPr lang="en-US" altLang="zh-CN">
                <a:latin typeface="Arial Narrow" pitchFamily="34" charset="0"/>
              </a:rPr>
              <a:t> dependencies such as </a:t>
            </a:r>
            <a:r>
              <a:rPr lang="en-US" altLang="zh-CN" i="1">
                <a:latin typeface="Times New Roman" pitchFamily="18" charset="0"/>
              </a:rPr>
              <a:t>A→A</a:t>
            </a:r>
            <a:r>
              <a:rPr lang="en-US" altLang="zh-CN">
                <a:latin typeface="Arial Narrow" pitchFamily="34" charset="0"/>
              </a:rPr>
              <a:t> or dependencies like </a:t>
            </a:r>
            <a:r>
              <a:rPr lang="en-US" altLang="zh-CN" i="1">
                <a:latin typeface="Times New Roman" pitchFamily="18" charset="0"/>
              </a:rPr>
              <a:t>AB→BC</a:t>
            </a:r>
            <a:r>
              <a:rPr lang="en-US" altLang="zh-CN">
                <a:latin typeface="Arial Narrow" pitchFamily="34" charset="0"/>
              </a:rPr>
              <a:t> that are not completely nontrivial.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This relation have several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minimal bases</a:t>
            </a:r>
            <a:r>
              <a:rPr lang="en-US" altLang="zh-CN">
                <a:latin typeface="Arial Narrow" pitchFamily="34" charset="0"/>
              </a:rPr>
              <a:t>. One is {</a:t>
            </a:r>
            <a:r>
              <a:rPr lang="en-US" altLang="zh-CN" i="1">
                <a:latin typeface="Times New Roman" pitchFamily="18" charset="0"/>
              </a:rPr>
              <a:t>A→B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C→B</a:t>
            </a:r>
            <a:r>
              <a:rPr lang="en-US" altLang="zh-CN">
                <a:latin typeface="Arial Narrow" pitchFamily="34" charset="0"/>
              </a:rPr>
              <a:t>}, Another is {</a:t>
            </a:r>
            <a:r>
              <a:rPr lang="en-US" altLang="zh-CN" i="1">
                <a:latin typeface="Times New Roman" pitchFamily="18" charset="0"/>
              </a:rPr>
              <a:t>A→B,B→C,C→A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There are many other bases.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Basis for a Relation-Example</a:t>
            </a:r>
          </a:p>
        </p:txBody>
      </p:sp>
      <p:pic>
        <p:nvPicPr>
          <p:cNvPr id="35846" name="Picture 6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7E83-C8B9-434F-A490-9DAF73275CF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First Normal Form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A relation R is in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1NF</a:t>
            </a:r>
            <a:r>
              <a:rPr kumimoji="0" lang="en-US" altLang="zh-CN">
                <a:latin typeface="Arial Narrow" pitchFamily="34" charset="0"/>
              </a:rPr>
              <a:t> if every component of every tuple is an atomic value.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For example</a:t>
            </a:r>
            <a:r>
              <a:rPr lang="en-US" altLang="zh-CN">
                <a:latin typeface="Arial Narrow" pitchFamily="34" charset="0"/>
              </a:rPr>
              <a:t>, if the attribute “</a:t>
            </a:r>
            <a:r>
              <a:rPr lang="en-US" altLang="zh-CN" i="1">
                <a:latin typeface="Times New Roman" pitchFamily="18" charset="0"/>
              </a:rPr>
              <a:t>salary</a:t>
            </a:r>
            <a:r>
              <a:rPr lang="en-US" altLang="zh-CN">
                <a:latin typeface="Arial Narrow" pitchFamily="34" charset="0"/>
              </a:rPr>
              <a:t>” of an </a:t>
            </a:r>
            <a:r>
              <a:rPr lang="en-US" altLang="zh-CN" i="1">
                <a:latin typeface="Times New Roman" pitchFamily="18" charset="0"/>
              </a:rPr>
              <a:t>Employee</a:t>
            </a:r>
            <a:r>
              <a:rPr lang="en-US" altLang="zh-CN">
                <a:latin typeface="Arial Narrow" pitchFamily="34" charset="0"/>
              </a:rPr>
              <a:t> relation schema contains two parts of values “</a:t>
            </a:r>
            <a:r>
              <a:rPr lang="en-US" altLang="zh-CN" i="1">
                <a:latin typeface="Times New Roman" pitchFamily="18" charset="0"/>
              </a:rPr>
              <a:t>basic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income</a:t>
            </a:r>
            <a:r>
              <a:rPr lang="en-US" altLang="zh-CN">
                <a:latin typeface="Arial Narrow" pitchFamily="34" charset="0"/>
              </a:rPr>
              <a:t>” and “</a:t>
            </a:r>
            <a:r>
              <a:rPr lang="en-US" altLang="zh-CN" i="1">
                <a:latin typeface="Times New Roman" pitchFamily="18" charset="0"/>
              </a:rPr>
              <a:t>bonus</a:t>
            </a:r>
            <a:r>
              <a:rPr lang="en-US" altLang="zh-CN">
                <a:latin typeface="Arial Narrow" pitchFamily="34" charset="0"/>
              </a:rPr>
              <a:t>”, the </a:t>
            </a:r>
            <a:r>
              <a:rPr lang="en-US" altLang="zh-CN" i="1">
                <a:latin typeface="Times New Roman" pitchFamily="18" charset="0"/>
              </a:rPr>
              <a:t>Employee</a:t>
            </a:r>
            <a:r>
              <a:rPr lang="en-US" altLang="zh-CN" b="0">
                <a:latin typeface="Arial Narrow" pitchFamily="34" charset="0"/>
              </a:rPr>
              <a:t> </a:t>
            </a:r>
            <a:r>
              <a:rPr lang="en-US" altLang="zh-CN">
                <a:latin typeface="Arial Narrow" pitchFamily="34" charset="0"/>
              </a:rPr>
              <a:t>relation is not in 1NF.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Another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example</a:t>
            </a:r>
            <a:r>
              <a:rPr lang="en-US" altLang="zh-CN">
                <a:latin typeface="Arial Narrow" pitchFamily="34" charset="0"/>
              </a:rPr>
              <a:t>,</a:t>
            </a:r>
          </a:p>
        </p:txBody>
      </p: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539750" y="3762375"/>
            <a:ext cx="4114800" cy="1898650"/>
            <a:chOff x="624" y="2692"/>
            <a:chExt cx="2202" cy="1196"/>
          </a:xfrm>
        </p:grpSpPr>
        <p:grpSp>
          <p:nvGrpSpPr>
            <p:cNvPr id="40969" name="Group 9"/>
            <p:cNvGrpSpPr>
              <a:grpSpLocks/>
            </p:cNvGrpSpPr>
            <p:nvPr/>
          </p:nvGrpSpPr>
          <p:grpSpPr bwMode="auto">
            <a:xfrm>
              <a:off x="624" y="2692"/>
              <a:ext cx="721" cy="598"/>
              <a:chOff x="0" y="0"/>
              <a:chExt cx="599" cy="806"/>
            </a:xfrm>
          </p:grpSpPr>
          <p:sp>
            <p:nvSpPr>
              <p:cNvPr id="40970" name="Rectangle 10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513" cy="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name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71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2" name="Group 12"/>
            <p:cNvGrpSpPr>
              <a:grpSpLocks/>
            </p:cNvGrpSpPr>
            <p:nvPr/>
          </p:nvGrpSpPr>
          <p:grpSpPr bwMode="auto">
            <a:xfrm>
              <a:off x="1345" y="2692"/>
              <a:ext cx="1481" cy="299"/>
              <a:chOff x="599" y="0"/>
              <a:chExt cx="1231" cy="403"/>
            </a:xfrm>
          </p:grpSpPr>
          <p:sp>
            <p:nvSpPr>
              <p:cNvPr id="40973" name="Rectangle 13"/>
              <p:cNvSpPr>
                <a:spLocks noChangeArrowheads="1"/>
              </p:cNvSpPr>
              <p:nvPr/>
            </p:nvSpPr>
            <p:spPr bwMode="auto">
              <a:xfrm>
                <a:off x="642" y="0"/>
                <a:ext cx="114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Hometown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74" name="Rectangle 14"/>
              <p:cNvSpPr>
                <a:spLocks noChangeArrowheads="1"/>
              </p:cNvSpPr>
              <p:nvPr/>
            </p:nvSpPr>
            <p:spPr bwMode="auto">
              <a:xfrm>
                <a:off x="599" y="0"/>
                <a:ext cx="123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5" name="Group 15"/>
            <p:cNvGrpSpPr>
              <a:grpSpLocks/>
            </p:cNvGrpSpPr>
            <p:nvPr/>
          </p:nvGrpSpPr>
          <p:grpSpPr bwMode="auto">
            <a:xfrm>
              <a:off x="1345" y="2991"/>
              <a:ext cx="778" cy="299"/>
              <a:chOff x="599" y="403"/>
              <a:chExt cx="647" cy="403"/>
            </a:xfrm>
          </p:grpSpPr>
          <p:sp>
            <p:nvSpPr>
              <p:cNvPr id="40976" name="Rectangle 16"/>
              <p:cNvSpPr>
                <a:spLocks noChangeArrowheads="1"/>
              </p:cNvSpPr>
              <p:nvPr/>
            </p:nvSpPr>
            <p:spPr bwMode="auto">
              <a:xfrm>
                <a:off x="642" y="403"/>
                <a:ext cx="56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province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77" name="Rectangle 17"/>
              <p:cNvSpPr>
                <a:spLocks noChangeArrowheads="1"/>
              </p:cNvSpPr>
              <p:nvPr/>
            </p:nvSpPr>
            <p:spPr bwMode="auto">
              <a:xfrm>
                <a:off x="599" y="403"/>
                <a:ext cx="64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2123" y="2991"/>
              <a:ext cx="703" cy="299"/>
              <a:chOff x="1246" y="403"/>
              <a:chExt cx="584" cy="403"/>
            </a:xfrm>
          </p:grpSpPr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1289" y="403"/>
                <a:ext cx="49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city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1246" y="403"/>
                <a:ext cx="58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1" name="Group 21"/>
            <p:cNvGrpSpPr>
              <a:grpSpLocks/>
            </p:cNvGrpSpPr>
            <p:nvPr/>
          </p:nvGrpSpPr>
          <p:grpSpPr bwMode="auto">
            <a:xfrm>
              <a:off x="624" y="3290"/>
              <a:ext cx="721" cy="299"/>
              <a:chOff x="0" y="806"/>
              <a:chExt cx="599" cy="403"/>
            </a:xfrm>
          </p:grpSpPr>
          <p:sp>
            <p:nvSpPr>
              <p:cNvPr id="40982" name="Rectangle 22"/>
              <p:cNvSpPr>
                <a:spLocks noChangeArrowheads="1"/>
              </p:cNvSpPr>
              <p:nvPr/>
            </p:nvSpPr>
            <p:spPr bwMode="auto">
              <a:xfrm>
                <a:off x="43" y="806"/>
                <a:ext cx="51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张强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83" name="Rectangle 23"/>
              <p:cNvSpPr>
                <a:spLocks noChangeArrowheads="1"/>
              </p:cNvSpPr>
              <p:nvPr/>
            </p:nvSpPr>
            <p:spPr bwMode="auto">
              <a:xfrm>
                <a:off x="0" y="806"/>
                <a:ext cx="59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4" name="Group 24"/>
            <p:cNvGrpSpPr>
              <a:grpSpLocks/>
            </p:cNvGrpSpPr>
            <p:nvPr/>
          </p:nvGrpSpPr>
          <p:grpSpPr bwMode="auto">
            <a:xfrm>
              <a:off x="1345" y="3290"/>
              <a:ext cx="778" cy="299"/>
              <a:chOff x="599" y="806"/>
              <a:chExt cx="647" cy="403"/>
            </a:xfrm>
          </p:grpSpPr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642" y="806"/>
                <a:ext cx="56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吉林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86" name="Rectangle 26"/>
              <p:cNvSpPr>
                <a:spLocks noChangeArrowheads="1"/>
              </p:cNvSpPr>
              <p:nvPr/>
            </p:nvSpPr>
            <p:spPr bwMode="auto">
              <a:xfrm>
                <a:off x="599" y="806"/>
                <a:ext cx="64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7" name="Group 27"/>
            <p:cNvGrpSpPr>
              <a:grpSpLocks/>
            </p:cNvGrpSpPr>
            <p:nvPr/>
          </p:nvGrpSpPr>
          <p:grpSpPr bwMode="auto">
            <a:xfrm>
              <a:off x="2123" y="3290"/>
              <a:ext cx="703" cy="299"/>
              <a:chOff x="1246" y="806"/>
              <a:chExt cx="584" cy="403"/>
            </a:xfrm>
          </p:grpSpPr>
          <p:sp>
            <p:nvSpPr>
              <p:cNvPr id="40988" name="Rectangle 28"/>
              <p:cNvSpPr>
                <a:spLocks noChangeArrowheads="1"/>
              </p:cNvSpPr>
              <p:nvPr/>
            </p:nvSpPr>
            <p:spPr bwMode="auto">
              <a:xfrm>
                <a:off x="1289" y="806"/>
                <a:ext cx="49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长春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89" name="Rectangle 29"/>
              <p:cNvSpPr>
                <a:spLocks noChangeArrowheads="1"/>
              </p:cNvSpPr>
              <p:nvPr/>
            </p:nvSpPr>
            <p:spPr bwMode="auto">
              <a:xfrm>
                <a:off x="1246" y="806"/>
                <a:ext cx="58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90" name="Group 30"/>
            <p:cNvGrpSpPr>
              <a:grpSpLocks/>
            </p:cNvGrpSpPr>
            <p:nvPr/>
          </p:nvGrpSpPr>
          <p:grpSpPr bwMode="auto">
            <a:xfrm>
              <a:off x="624" y="3589"/>
              <a:ext cx="721" cy="299"/>
              <a:chOff x="0" y="1209"/>
              <a:chExt cx="599" cy="403"/>
            </a:xfrm>
          </p:grpSpPr>
          <p:sp>
            <p:nvSpPr>
              <p:cNvPr id="40991" name="Rectangle 31"/>
              <p:cNvSpPr>
                <a:spLocks noChangeArrowheads="1"/>
              </p:cNvSpPr>
              <p:nvPr/>
            </p:nvSpPr>
            <p:spPr bwMode="auto">
              <a:xfrm>
                <a:off x="43" y="1209"/>
                <a:ext cx="51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王丽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92" name="Rectangle 32"/>
              <p:cNvSpPr>
                <a:spLocks noChangeArrowheads="1"/>
              </p:cNvSpPr>
              <p:nvPr/>
            </p:nvSpPr>
            <p:spPr bwMode="auto">
              <a:xfrm>
                <a:off x="0" y="1209"/>
                <a:ext cx="59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93" name="Group 33"/>
            <p:cNvGrpSpPr>
              <a:grpSpLocks/>
            </p:cNvGrpSpPr>
            <p:nvPr/>
          </p:nvGrpSpPr>
          <p:grpSpPr bwMode="auto">
            <a:xfrm>
              <a:off x="1345" y="3589"/>
              <a:ext cx="778" cy="299"/>
              <a:chOff x="599" y="1209"/>
              <a:chExt cx="647" cy="403"/>
            </a:xfrm>
          </p:grpSpPr>
          <p:sp>
            <p:nvSpPr>
              <p:cNvPr id="40994" name="Rectangle 34"/>
              <p:cNvSpPr>
                <a:spLocks noChangeArrowheads="1"/>
              </p:cNvSpPr>
              <p:nvPr/>
            </p:nvSpPr>
            <p:spPr bwMode="auto">
              <a:xfrm>
                <a:off x="642" y="1209"/>
                <a:ext cx="56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山西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95" name="Rectangle 35"/>
              <p:cNvSpPr>
                <a:spLocks noChangeArrowheads="1"/>
              </p:cNvSpPr>
              <p:nvPr/>
            </p:nvSpPr>
            <p:spPr bwMode="auto">
              <a:xfrm>
                <a:off x="599" y="1209"/>
                <a:ext cx="64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96" name="Group 36"/>
            <p:cNvGrpSpPr>
              <a:grpSpLocks/>
            </p:cNvGrpSpPr>
            <p:nvPr/>
          </p:nvGrpSpPr>
          <p:grpSpPr bwMode="auto">
            <a:xfrm>
              <a:off x="2123" y="3589"/>
              <a:ext cx="703" cy="299"/>
              <a:chOff x="1246" y="1209"/>
              <a:chExt cx="584" cy="403"/>
            </a:xfrm>
          </p:grpSpPr>
          <p:sp>
            <p:nvSpPr>
              <p:cNvPr id="40997" name="Rectangle 37"/>
              <p:cNvSpPr>
                <a:spLocks noChangeArrowheads="1"/>
              </p:cNvSpPr>
              <p:nvPr/>
            </p:nvSpPr>
            <p:spPr bwMode="auto">
              <a:xfrm>
                <a:off x="1289" y="1209"/>
                <a:ext cx="49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大同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98" name="Rectangle 38"/>
              <p:cNvSpPr>
                <a:spLocks noChangeArrowheads="1"/>
              </p:cNvSpPr>
              <p:nvPr/>
            </p:nvSpPr>
            <p:spPr bwMode="auto">
              <a:xfrm>
                <a:off x="1246" y="1209"/>
                <a:ext cx="58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0999" name="Group 39"/>
          <p:cNvGrpSpPr>
            <a:grpSpLocks/>
          </p:cNvGrpSpPr>
          <p:nvPr/>
        </p:nvGrpSpPr>
        <p:grpSpPr bwMode="auto">
          <a:xfrm>
            <a:off x="4700588" y="3797300"/>
            <a:ext cx="4138612" cy="1365250"/>
            <a:chOff x="2961" y="2714"/>
            <a:chExt cx="2206" cy="860"/>
          </a:xfrm>
        </p:grpSpPr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2961" y="2714"/>
              <a:ext cx="735" cy="262"/>
              <a:chOff x="2149" y="0"/>
              <a:chExt cx="611" cy="806"/>
            </a:xfrm>
          </p:grpSpPr>
          <p:sp>
            <p:nvSpPr>
              <p:cNvPr id="41001" name="Rectangle 41"/>
              <p:cNvSpPr>
                <a:spLocks noChangeArrowheads="1"/>
              </p:cNvSpPr>
              <p:nvPr/>
            </p:nvSpPr>
            <p:spPr bwMode="auto">
              <a:xfrm>
                <a:off x="2192" y="0"/>
                <a:ext cx="525" cy="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name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02" name="Rectangle 42"/>
              <p:cNvSpPr>
                <a:spLocks noChangeArrowheads="1"/>
              </p:cNvSpPr>
              <p:nvPr/>
            </p:nvSpPr>
            <p:spPr bwMode="auto">
              <a:xfrm>
                <a:off x="2149" y="0"/>
                <a:ext cx="611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3" name="Group 43"/>
            <p:cNvGrpSpPr>
              <a:grpSpLocks/>
            </p:cNvGrpSpPr>
            <p:nvPr/>
          </p:nvGrpSpPr>
          <p:grpSpPr bwMode="auto">
            <a:xfrm>
              <a:off x="3696" y="2714"/>
              <a:ext cx="736" cy="262"/>
              <a:chOff x="2760" y="0"/>
              <a:chExt cx="611" cy="806"/>
            </a:xfrm>
          </p:grpSpPr>
          <p:sp>
            <p:nvSpPr>
              <p:cNvPr id="41004" name="Rectangle 44"/>
              <p:cNvSpPr>
                <a:spLocks noChangeArrowheads="1"/>
              </p:cNvSpPr>
              <p:nvPr/>
            </p:nvSpPr>
            <p:spPr bwMode="auto">
              <a:xfrm>
                <a:off x="2803" y="0"/>
                <a:ext cx="525" cy="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300">
                    <a:latin typeface="Arial Narrow" pitchFamily="34" charset="0"/>
                  </a:rPr>
                  <a:t>province</a:t>
                </a:r>
              </a:p>
              <a:p>
                <a:pPr algn="ctr" eaLnBrk="0" hangingPunct="0"/>
                <a:endParaRPr lang="en-US" altLang="zh-CN" sz="2000">
                  <a:latin typeface="Arial Narrow" pitchFamily="34" charset="0"/>
                </a:endParaRPr>
              </a:p>
            </p:txBody>
          </p:sp>
          <p:sp>
            <p:nvSpPr>
              <p:cNvPr id="41005" name="Rectangle 45"/>
              <p:cNvSpPr>
                <a:spLocks noChangeArrowheads="1"/>
              </p:cNvSpPr>
              <p:nvPr/>
            </p:nvSpPr>
            <p:spPr bwMode="auto">
              <a:xfrm>
                <a:off x="2760" y="0"/>
                <a:ext cx="611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6" name="Group 46"/>
            <p:cNvGrpSpPr>
              <a:grpSpLocks/>
            </p:cNvGrpSpPr>
            <p:nvPr/>
          </p:nvGrpSpPr>
          <p:grpSpPr bwMode="auto">
            <a:xfrm>
              <a:off x="4432" y="2714"/>
              <a:ext cx="735" cy="262"/>
              <a:chOff x="3371" y="0"/>
              <a:chExt cx="611" cy="806"/>
            </a:xfrm>
          </p:grpSpPr>
          <p:sp>
            <p:nvSpPr>
              <p:cNvPr id="41007" name="Rectangle 47"/>
              <p:cNvSpPr>
                <a:spLocks noChangeArrowheads="1"/>
              </p:cNvSpPr>
              <p:nvPr/>
            </p:nvSpPr>
            <p:spPr bwMode="auto">
              <a:xfrm>
                <a:off x="3414" y="0"/>
                <a:ext cx="525" cy="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city</a:t>
                </a:r>
                <a:endParaRPr lang="en-US" altLang="zh-CN">
                  <a:latin typeface="Times New Roman" pitchFamily="18" charset="0"/>
                </a:endParaRP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08" name="Rectangle 48"/>
              <p:cNvSpPr>
                <a:spLocks noChangeArrowheads="1"/>
              </p:cNvSpPr>
              <p:nvPr/>
            </p:nvSpPr>
            <p:spPr bwMode="auto">
              <a:xfrm>
                <a:off x="3371" y="0"/>
                <a:ext cx="611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9" name="Group 49"/>
            <p:cNvGrpSpPr>
              <a:grpSpLocks/>
            </p:cNvGrpSpPr>
            <p:nvPr/>
          </p:nvGrpSpPr>
          <p:grpSpPr bwMode="auto">
            <a:xfrm>
              <a:off x="2961" y="2976"/>
              <a:ext cx="735" cy="299"/>
              <a:chOff x="2149" y="806"/>
              <a:chExt cx="611" cy="403"/>
            </a:xfrm>
          </p:grpSpPr>
          <p:sp>
            <p:nvSpPr>
              <p:cNvPr id="41010" name="Rectangle 50"/>
              <p:cNvSpPr>
                <a:spLocks noChangeArrowheads="1"/>
              </p:cNvSpPr>
              <p:nvPr/>
            </p:nvSpPr>
            <p:spPr bwMode="auto">
              <a:xfrm>
                <a:off x="2192" y="806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张强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11" name="Rectangle 51"/>
              <p:cNvSpPr>
                <a:spLocks noChangeArrowheads="1"/>
              </p:cNvSpPr>
              <p:nvPr/>
            </p:nvSpPr>
            <p:spPr bwMode="auto">
              <a:xfrm>
                <a:off x="2149" y="806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3696" y="2976"/>
              <a:ext cx="736" cy="299"/>
              <a:chOff x="2760" y="806"/>
              <a:chExt cx="611" cy="403"/>
            </a:xfrm>
          </p:grpSpPr>
          <p:sp>
            <p:nvSpPr>
              <p:cNvPr id="41013" name="Rectangle 53"/>
              <p:cNvSpPr>
                <a:spLocks noChangeArrowheads="1"/>
              </p:cNvSpPr>
              <p:nvPr/>
            </p:nvSpPr>
            <p:spPr bwMode="auto">
              <a:xfrm>
                <a:off x="2803" y="806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吉林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14" name="Rectangle 54"/>
              <p:cNvSpPr>
                <a:spLocks noChangeArrowheads="1"/>
              </p:cNvSpPr>
              <p:nvPr/>
            </p:nvSpPr>
            <p:spPr bwMode="auto">
              <a:xfrm>
                <a:off x="2760" y="806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15" name="Group 55"/>
            <p:cNvGrpSpPr>
              <a:grpSpLocks/>
            </p:cNvGrpSpPr>
            <p:nvPr/>
          </p:nvGrpSpPr>
          <p:grpSpPr bwMode="auto">
            <a:xfrm>
              <a:off x="4432" y="2976"/>
              <a:ext cx="735" cy="299"/>
              <a:chOff x="3371" y="806"/>
              <a:chExt cx="611" cy="403"/>
            </a:xfrm>
          </p:grpSpPr>
          <p:sp>
            <p:nvSpPr>
              <p:cNvPr id="41016" name="Rectangle 56"/>
              <p:cNvSpPr>
                <a:spLocks noChangeArrowheads="1"/>
              </p:cNvSpPr>
              <p:nvPr/>
            </p:nvSpPr>
            <p:spPr bwMode="auto">
              <a:xfrm>
                <a:off x="3414" y="806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长春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17" name="Rectangle 57"/>
              <p:cNvSpPr>
                <a:spLocks noChangeArrowheads="1"/>
              </p:cNvSpPr>
              <p:nvPr/>
            </p:nvSpPr>
            <p:spPr bwMode="auto">
              <a:xfrm>
                <a:off x="3371" y="806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18" name="Group 58"/>
            <p:cNvGrpSpPr>
              <a:grpSpLocks/>
            </p:cNvGrpSpPr>
            <p:nvPr/>
          </p:nvGrpSpPr>
          <p:grpSpPr bwMode="auto">
            <a:xfrm>
              <a:off x="2961" y="3275"/>
              <a:ext cx="735" cy="299"/>
              <a:chOff x="2149" y="1209"/>
              <a:chExt cx="611" cy="403"/>
            </a:xfrm>
          </p:grpSpPr>
          <p:sp>
            <p:nvSpPr>
              <p:cNvPr id="41019" name="Rectangle 59"/>
              <p:cNvSpPr>
                <a:spLocks noChangeArrowheads="1"/>
              </p:cNvSpPr>
              <p:nvPr/>
            </p:nvSpPr>
            <p:spPr bwMode="auto">
              <a:xfrm>
                <a:off x="2192" y="1209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王丽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20" name="Rectangle 60"/>
              <p:cNvSpPr>
                <a:spLocks noChangeArrowheads="1"/>
              </p:cNvSpPr>
              <p:nvPr/>
            </p:nvSpPr>
            <p:spPr bwMode="auto">
              <a:xfrm>
                <a:off x="2149" y="1209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3696" y="3275"/>
              <a:ext cx="736" cy="299"/>
              <a:chOff x="2760" y="1209"/>
              <a:chExt cx="611" cy="403"/>
            </a:xfrm>
          </p:grpSpPr>
          <p:sp>
            <p:nvSpPr>
              <p:cNvPr id="41022" name="Rectangle 62"/>
              <p:cNvSpPr>
                <a:spLocks noChangeArrowheads="1"/>
              </p:cNvSpPr>
              <p:nvPr/>
            </p:nvSpPr>
            <p:spPr bwMode="auto">
              <a:xfrm>
                <a:off x="2803" y="1209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山西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23" name="Rectangle 63"/>
              <p:cNvSpPr>
                <a:spLocks noChangeArrowheads="1"/>
              </p:cNvSpPr>
              <p:nvPr/>
            </p:nvSpPr>
            <p:spPr bwMode="auto">
              <a:xfrm>
                <a:off x="2760" y="1209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24" name="Group 64"/>
            <p:cNvGrpSpPr>
              <a:grpSpLocks/>
            </p:cNvGrpSpPr>
            <p:nvPr/>
          </p:nvGrpSpPr>
          <p:grpSpPr bwMode="auto">
            <a:xfrm>
              <a:off x="4432" y="3275"/>
              <a:ext cx="735" cy="299"/>
              <a:chOff x="3371" y="1209"/>
              <a:chExt cx="611" cy="403"/>
            </a:xfrm>
          </p:grpSpPr>
          <p:sp>
            <p:nvSpPr>
              <p:cNvPr id="41025" name="Rectangle 65"/>
              <p:cNvSpPr>
                <a:spLocks noChangeArrowheads="1"/>
              </p:cNvSpPr>
              <p:nvPr/>
            </p:nvSpPr>
            <p:spPr bwMode="auto">
              <a:xfrm>
                <a:off x="3414" y="1209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大同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26" name="Rectangle 66"/>
              <p:cNvSpPr>
                <a:spLocks noChangeArrowheads="1"/>
              </p:cNvSpPr>
              <p:nvPr/>
            </p:nvSpPr>
            <p:spPr bwMode="auto">
              <a:xfrm>
                <a:off x="3371" y="1209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027" name="Line 67"/>
          <p:cNvSpPr>
            <a:spLocks noChangeShapeType="1"/>
          </p:cNvSpPr>
          <p:nvPr/>
        </p:nvSpPr>
        <p:spPr bwMode="auto">
          <a:xfrm flipH="1">
            <a:off x="3063875" y="368935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8" name="Line 68"/>
          <p:cNvSpPr>
            <a:spLocks noChangeShapeType="1"/>
          </p:cNvSpPr>
          <p:nvPr/>
        </p:nvSpPr>
        <p:spPr bwMode="auto">
          <a:xfrm>
            <a:off x="2987675" y="3765550"/>
            <a:ext cx="5334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29" name="Picture 69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 autoUpdateAnimBg="0"/>
      <p:bldP spid="41027" grpId="0" animBg="1"/>
      <p:bldP spid="410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25B8-9280-4EC1-B3C5-1F659DFD91B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Second Normal Form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62000" y="765175"/>
            <a:ext cx="8077200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Times New Roman" pitchFamily="18" charset="0"/>
              </a:rPr>
              <a:t>◆ </a:t>
            </a:r>
            <a:r>
              <a:rPr kumimoji="0" lang="en-US" altLang="zh-CN">
                <a:latin typeface="Arial Narrow" pitchFamily="34" charset="0"/>
              </a:rPr>
              <a:t>A relation R is in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2NF</a:t>
            </a:r>
            <a:r>
              <a:rPr kumimoji="0" lang="en-US" altLang="zh-CN">
                <a:latin typeface="Arial Narrow" pitchFamily="34" charset="0"/>
              </a:rPr>
              <a:t> if it is in 1NF </a:t>
            </a:r>
            <a:r>
              <a:rPr kumimoji="0" lang="en-US" altLang="zh-CN">
                <a:solidFill>
                  <a:srgbClr val="FF3399"/>
                </a:solidFill>
                <a:latin typeface="Arial Narrow" pitchFamily="34" charset="0"/>
              </a:rPr>
              <a:t>and</a:t>
            </a:r>
            <a:r>
              <a:rPr kumimoji="0" lang="en-US" altLang="zh-CN">
                <a:latin typeface="Arial Narrow" pitchFamily="34" charset="0"/>
              </a:rPr>
              <a:t> </a:t>
            </a:r>
            <a:r>
              <a:rPr kumimoji="0" lang="en-US" altLang="zh-CN" u="sng">
                <a:latin typeface="Arial Narrow" pitchFamily="34" charset="0"/>
              </a:rPr>
              <a:t>the left side of </a:t>
            </a:r>
            <a:r>
              <a:rPr kumimoji="0" lang="en-US" altLang="zh-CN" u="sng">
                <a:solidFill>
                  <a:srgbClr val="FF3399"/>
                </a:solidFill>
                <a:latin typeface="Arial Narrow" pitchFamily="34" charset="0"/>
              </a:rPr>
              <a:t>every</a:t>
            </a:r>
            <a:r>
              <a:rPr kumimoji="0" lang="en-US" altLang="zh-CN" u="sng">
                <a:latin typeface="Arial Narrow" pitchFamily="34" charset="0"/>
              </a:rPr>
              <a:t> </a:t>
            </a:r>
            <a:r>
              <a:rPr kumimoji="0" lang="en-US" altLang="zh-CN" u="sng">
                <a:solidFill>
                  <a:srgbClr val="FF3399"/>
                </a:solidFill>
                <a:latin typeface="Arial Narrow" pitchFamily="34" charset="0"/>
              </a:rPr>
              <a:t>nontrivial</a:t>
            </a:r>
            <a:r>
              <a:rPr kumimoji="0" lang="en-US" altLang="zh-CN" u="sng">
                <a:latin typeface="Arial Narrow" pitchFamily="34" charset="0"/>
              </a:rPr>
              <a:t> dependency</a:t>
            </a:r>
            <a:r>
              <a:rPr kumimoji="0" lang="en-US" altLang="zh-CN">
                <a:latin typeface="Arial Narrow" pitchFamily="34" charset="0"/>
              </a:rPr>
              <a:t> is not a proper subset of a key, that is, all </a:t>
            </a:r>
            <a:r>
              <a:rPr kumimoji="0" lang="en-US" altLang="zh-CN" u="sng">
                <a:latin typeface="Arial Narrow" pitchFamily="34" charset="0"/>
              </a:rPr>
              <a:t>the attributes that is not part of any key</a:t>
            </a:r>
            <a:r>
              <a:rPr kumimoji="0" lang="en-US" altLang="zh-CN">
                <a:latin typeface="Arial Narrow" pitchFamily="34" charset="0"/>
              </a:rPr>
              <a:t> is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totally</a:t>
            </a:r>
            <a:r>
              <a:rPr kumimoji="0" lang="en-US" altLang="zh-CN">
                <a:latin typeface="Arial Narrow" pitchFamily="34" charset="0"/>
              </a:rPr>
              <a:t> functionally determined by any key.</a:t>
            </a:r>
            <a:r>
              <a:rPr lang="en-US" altLang="zh-CN">
                <a:latin typeface="Arial Narrow" pitchFamily="34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For example</a:t>
            </a:r>
            <a:r>
              <a:rPr lang="en-US" altLang="zh-CN">
                <a:latin typeface="Arial Narrow" pitchFamily="34" charset="0"/>
              </a:rPr>
              <a:t>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Borrowers(Name,Addr,Title,Date)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is in 1NF,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but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Addr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is partly </a:t>
            </a:r>
            <a:r>
              <a:rPr kumimoji="0" lang="en-US" altLang="zh-CN">
                <a:latin typeface="Arial Narrow" pitchFamily="34" charset="0"/>
              </a:rPr>
              <a:t>functionally determined by the key {</a:t>
            </a:r>
            <a:r>
              <a:rPr lang="en-US" altLang="zh-CN" i="1">
                <a:latin typeface="Times New Roman" pitchFamily="18" charset="0"/>
              </a:rPr>
              <a:t>Name,Title</a:t>
            </a:r>
            <a:r>
              <a:rPr kumimoji="0" lang="en-US" altLang="zh-CN">
                <a:latin typeface="Arial Narrow" pitchFamily="34" charset="0"/>
              </a:rPr>
              <a:t>} (it is functionally determined by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i="1">
                <a:latin typeface="Times New Roman" pitchFamily="18" charset="0"/>
              </a:rPr>
              <a:t>Name</a:t>
            </a:r>
            <a:r>
              <a:rPr kumimoji="0" lang="en-US" altLang="zh-CN">
                <a:latin typeface="Arial Narrow" pitchFamily="34" charset="0"/>
              </a:rPr>
              <a:t>.), </a:t>
            </a:r>
            <a:r>
              <a:rPr kumimoji="0"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0" lang="en-US" altLang="zh-CN">
                <a:latin typeface="Arial Narrow" pitchFamily="34" charset="0"/>
              </a:rPr>
              <a:t>so there will be redundancy and update anomalies.</a:t>
            </a:r>
            <a:r>
              <a:rPr lang="en-US" altLang="zh-CN">
                <a:latin typeface="Arial Narrow" pitchFamily="34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It can be decomposed into the following two relation: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	</a:t>
            </a:r>
            <a:r>
              <a:rPr lang="en-US" altLang="zh-CN" i="1">
                <a:latin typeface="Times New Roman" pitchFamily="18" charset="0"/>
              </a:rPr>
              <a:t>Borrowers(Name,Addr)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	</a:t>
            </a:r>
            <a:r>
              <a:rPr lang="en-US" altLang="zh-CN" i="1">
                <a:latin typeface="Times New Roman" pitchFamily="18" charset="0"/>
              </a:rPr>
              <a:t>Loans(Name,Title,Date)</a:t>
            </a:r>
          </a:p>
        </p:txBody>
      </p:sp>
      <p:pic>
        <p:nvPicPr>
          <p:cNvPr id="115778" name="Picture 66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0BB27-1768-4B27-A20F-5C8FACFABD9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424862" cy="54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Decomposition of relation is to split the attributes of R to make the schemas of two new relations according to some kinds of rules.</a:t>
            </a:r>
          </a:p>
          <a:p>
            <a:pPr>
              <a:spcBef>
                <a:spcPct val="30000"/>
              </a:spcBef>
            </a:pPr>
            <a:r>
              <a:rPr kumimoji="0" lang="en-US" altLang="zh-CN">
                <a:latin typeface="Arial Narrow" pitchFamily="34" charset="0"/>
              </a:rPr>
              <a:t>The decomposition must be </a:t>
            </a:r>
            <a:r>
              <a:rPr kumimoji="0" lang="en-US" altLang="en-US">
                <a:solidFill>
                  <a:schemeClr val="hlink"/>
                </a:solidFill>
                <a:latin typeface="Arial Narrow" pitchFamily="34" charset="0"/>
              </a:rPr>
              <a:t>reversible</a:t>
            </a:r>
            <a:r>
              <a:rPr kumimoji="0" lang="en-US" altLang="zh-CN">
                <a:latin typeface="Arial Narrow" pitchFamily="34" charset="0"/>
              </a:rPr>
              <a:t>, that is, the original relation can be recovered exactly.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Given a relation R with schema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}, it can be decomposed into two relations S and T with schemas (B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) and (C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) respectively, such that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 </a:t>
            </a:r>
            <a:r>
              <a:rPr lang="en-US" altLang="zh-CN">
                <a:latin typeface="Arial Narrow" pitchFamily="34" charset="0"/>
              </a:rPr>
              <a:t>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}={B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}U{C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 The tuples in relation S are the projections onto {B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} of all the tuples in R.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 </a:t>
            </a:r>
            <a:r>
              <a:rPr lang="en-US" altLang="zh-CN">
                <a:latin typeface="Arial Narrow" pitchFamily="34" charset="0"/>
              </a:rPr>
              <a:t>The tuples in relation T are the projections onto {C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} of all the tuples in R.</a:t>
            </a:r>
          </a:p>
          <a:p>
            <a:pPr>
              <a:spcBef>
                <a:spcPct val="30000"/>
              </a:spcBef>
              <a:buSzPct val="200000"/>
              <a:buFontTx/>
              <a:buBlip>
                <a:blip r:embed="rId2"/>
              </a:buBlip>
            </a:pPr>
            <a:r>
              <a:rPr lang="en-US" altLang="zh-CN">
                <a:latin typeface="Arial Narrow" pitchFamily="34" charset="0"/>
              </a:rPr>
              <a:t>What should we do if there are the same tuples after projecting</a:t>
            </a:r>
            <a:r>
              <a:rPr lang="zh-CN" altLang="en-US">
                <a:latin typeface="Arial Narrow" pitchFamily="34" charset="0"/>
              </a:rPr>
              <a:t>？</a:t>
            </a:r>
            <a:endParaRPr lang="zh-CN" altLang="en-US">
              <a:solidFill>
                <a:schemeClr val="hlink"/>
              </a:solidFill>
              <a:latin typeface="Arial Narrow" pitchFamily="34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Decomposing Relations</a:t>
            </a:r>
          </a:p>
        </p:txBody>
      </p:sp>
      <p:pic>
        <p:nvPicPr>
          <p:cNvPr id="114692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3924300" y="1555750"/>
            <a:ext cx="1295400" cy="50482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5148263" y="2062163"/>
            <a:ext cx="2087562" cy="358775"/>
          </a:xfrm>
          <a:prstGeom prst="wedgeEllipseCallout">
            <a:avLst>
              <a:gd name="adj1" fmla="val -51139"/>
              <a:gd name="adj2" fmla="val -77875"/>
            </a:avLst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/>
              <a:t>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 autoUpdateAnimBg="0"/>
      <p:bldP spid="114693" grpId="0" animBg="1"/>
      <p:bldP spid="1146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3E27-02DC-495A-89CA-B17437EA15B0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106529" name="Group 33"/>
          <p:cNvGraphicFramePr>
            <a:graphicFrameLocks noGrp="1"/>
          </p:cNvGraphicFramePr>
          <p:nvPr/>
        </p:nvGraphicFramePr>
        <p:xfrm>
          <a:off x="304800" y="1557338"/>
          <a:ext cx="8588375" cy="301752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filmType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EmilioEstevez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Dana Carvey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Mike Meyers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521" name="Rectangle 2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Why to introduce BCNF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611188" y="836613"/>
            <a:ext cx="82819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An instance of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relation is shown in the following table.</a:t>
            </a:r>
          </a:p>
        </p:txBody>
      </p:sp>
      <p:pic>
        <p:nvPicPr>
          <p:cNvPr id="106526" name="Picture 3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609600" y="4876800"/>
            <a:ext cx="821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>
                <a:latin typeface="Arial Narrow" pitchFamily="34" charset="0"/>
              </a:rPr>
              <a:t>How to eliminate the anomalies, such as redundancy, update anomalies and deletion anomalies?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2FCA6-1DFD-4A4D-BC33-DDDF82E9ED5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BCNF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0629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A relation R is in Boyce-Codd Normal Form (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BCNF</a:t>
            </a:r>
            <a:r>
              <a:rPr lang="en-US" altLang="zh-CN">
                <a:latin typeface="Arial Narrow" pitchFamily="34" charset="0"/>
              </a:rPr>
              <a:t>) if and only if: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whenever</a:t>
            </a:r>
            <a:r>
              <a:rPr lang="en-US" altLang="zh-CN">
                <a:latin typeface="Arial Narrow" pitchFamily="34" charset="0"/>
              </a:rPr>
              <a:t> there is a nontrivial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 for R, it is the case that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superkey</a:t>
            </a:r>
            <a:r>
              <a:rPr lang="en-US" altLang="zh-CN">
                <a:latin typeface="Arial Narrow" pitchFamily="34" charset="0"/>
              </a:rPr>
              <a:t> for R.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That is to say, the left side of every nontrivial functional dependency must contains a key.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Notice that a relation can have more than one key. It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doesn’t</a:t>
            </a:r>
            <a:r>
              <a:rPr lang="en-US" altLang="zh-CN">
                <a:latin typeface="Arial Narrow" pitchFamily="34" charset="0"/>
              </a:rPr>
              <a:t> necessary for the left side of every nontrivial functional dependency contains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all</a:t>
            </a:r>
            <a:r>
              <a:rPr lang="en-US" altLang="zh-CN">
                <a:latin typeface="Arial Narrow" pitchFamily="34" charset="0"/>
              </a:rPr>
              <a:t> the keys.</a:t>
            </a:r>
          </a:p>
        </p:txBody>
      </p:sp>
      <p:pic>
        <p:nvPicPr>
          <p:cNvPr id="4301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D0BEE-0401-49A4-ACFE-5644DE37739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8424863" cy="56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If two tuples of a relation R agree on attributes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, then they must also agree in another attribute B (i.e., the tuples have the same values in their respective components for each of these attributes), then there is a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functional dependency</a:t>
            </a:r>
            <a:r>
              <a:rPr lang="en-US" altLang="zh-CN">
                <a:latin typeface="Arial Narrow" pitchFamily="34" charset="0"/>
              </a:rPr>
              <a:t> on R. We write this dependency formally as “A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→B” and say that “A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functionally determine</a:t>
            </a:r>
            <a:r>
              <a:rPr lang="en-US" altLang="zh-CN">
                <a:latin typeface="Arial Narrow" pitchFamily="34" charset="0"/>
              </a:rPr>
              <a:t> B”.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If a set of attributes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 </a:t>
            </a:r>
            <a:r>
              <a:rPr lang="en-US" altLang="zh-CN">
                <a:latin typeface="Arial Narrow" pitchFamily="34" charset="0"/>
              </a:rPr>
              <a:t>functionally determines more than one attribute, say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 …,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, then we can, as a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shorthand</a:t>
            </a:r>
            <a:r>
              <a:rPr lang="en-US" altLang="zh-CN">
                <a:latin typeface="Arial Narrow" pitchFamily="34" charset="0"/>
              </a:rPr>
              <a:t>, write this set of dependencies as: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For a functional dependency A→B, it is said to be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Trivial</a:t>
            </a:r>
            <a:r>
              <a:rPr lang="en-US" altLang="zh-CN">
                <a:latin typeface="Arial Narrow" pitchFamily="34" charset="0"/>
              </a:rPr>
              <a:t> if the B’s are a subset of the A’s.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Nontrivial</a:t>
            </a:r>
            <a:r>
              <a:rPr lang="en-US" altLang="zh-CN">
                <a:latin typeface="Arial Narrow" pitchFamily="34" charset="0"/>
              </a:rPr>
              <a:t> if at least one of the B’s is not among the A’s.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Completely nontrivial</a:t>
            </a:r>
            <a:r>
              <a:rPr lang="en-US" altLang="zh-CN">
                <a:latin typeface="Arial Narrow" pitchFamily="34" charset="0"/>
              </a:rPr>
              <a:t> if none of the B’s is also one of the A’s.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Functional Dependencies</a:t>
            </a:r>
          </a:p>
        </p:txBody>
      </p:sp>
      <p:pic>
        <p:nvPicPr>
          <p:cNvPr id="1536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3FA43-F03D-4495-8047-FA10C38E60E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A relation that is not in BCNF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1052513"/>
            <a:ext cx="76200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Movie(title,year,length,filmType,studioName,starName)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is not in BCNF. Why?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To see why, we first need to determine what sets of attributes are keys.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title,year,starName</a:t>
            </a:r>
            <a:r>
              <a:rPr lang="en-US" altLang="zh-CN">
                <a:latin typeface="Times New Roman" pitchFamily="18" charset="0"/>
              </a:rPr>
              <a:t>} </a:t>
            </a:r>
            <a:r>
              <a:rPr lang="en-US" altLang="zh-CN">
                <a:latin typeface="Arial Narrow" pitchFamily="34" charset="0"/>
              </a:rPr>
              <a:t>is the only key for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. Thus, any set of attributes containing these three is a superkey.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Consider the functional dependency: 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title year→length filmType studioName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left side of the above dependency is not a superkey. The existence of this dependency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violates</a:t>
            </a:r>
            <a:r>
              <a:rPr lang="en-US" altLang="zh-CN">
                <a:latin typeface="Arial Narrow" pitchFamily="34" charset="0"/>
              </a:rPr>
              <a:t> the BCNF condition and tells us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is not in BCNF.</a:t>
            </a:r>
          </a:p>
        </p:txBody>
      </p:sp>
      <p:pic>
        <p:nvPicPr>
          <p:cNvPr id="44037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2219F-4821-4611-8792-FC9FA4BB352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A relation that is in BCNF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7848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Movie1(title,year,length,filmType,studioName)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is in BCNF.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Since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title year→length filmType studioName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holds in this relation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neither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nor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 by itself functionally determines any of the other attributes, the only key for </a:t>
            </a:r>
            <a:r>
              <a:rPr lang="en-US" altLang="zh-CN" i="1">
                <a:latin typeface="Times New Roman" pitchFamily="18" charset="0"/>
              </a:rPr>
              <a:t>Movie1</a:t>
            </a:r>
            <a:r>
              <a:rPr lang="en-US" altLang="zh-CN">
                <a:latin typeface="Arial Narrow" pitchFamily="34" charset="0"/>
              </a:rPr>
              <a:t> is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</a:t>
            </a:r>
            <a:r>
              <a:rPr lang="en-US" altLang="zh-CN">
                <a:latin typeface="Times New Roman" pitchFamily="18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Moreover, the only nontrivial functional dependencies must have at least 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 on the left side, and therefore their left sides must be superkeys.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Thus, </a:t>
            </a:r>
            <a:r>
              <a:rPr lang="en-US" altLang="zh-CN" i="1">
                <a:latin typeface="Times New Roman" pitchFamily="18" charset="0"/>
              </a:rPr>
              <a:t>Movie1</a:t>
            </a:r>
            <a:r>
              <a:rPr lang="en-US" altLang="zh-CN">
                <a:latin typeface="Arial Narrow" pitchFamily="34" charset="0"/>
              </a:rPr>
              <a:t> is in BCNF.</a:t>
            </a:r>
          </a:p>
        </p:txBody>
      </p:sp>
      <p:pic>
        <p:nvPicPr>
          <p:cNvPr id="45061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09B39-D23D-4948-B72C-293A21A755E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Two-attribute Relation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4213" y="765175"/>
            <a:ext cx="8280400" cy="56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latin typeface="Arial Narrow" pitchFamily="34" charset="0"/>
              </a:rPr>
              <a:t>Any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two-attribute</a:t>
            </a:r>
            <a:r>
              <a:rPr lang="en-US" altLang="zh-CN">
                <a:latin typeface="Arial Narrow" pitchFamily="34" charset="0"/>
              </a:rPr>
              <a:t> relation is in BCNF.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Proof</a:t>
            </a:r>
            <a:r>
              <a:rPr lang="en-US" altLang="zh-CN">
                <a:latin typeface="Arial Narrow" pitchFamily="34" charset="0"/>
              </a:rPr>
              <a:t>: Suppose that the attributes are A and B. There are four possible cases to be discussed.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There are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no</a:t>
            </a:r>
            <a:r>
              <a:rPr lang="en-US" altLang="zh-CN">
                <a:latin typeface="Arial Narrow" pitchFamily="34" charset="0"/>
              </a:rPr>
              <a:t> nontrivial functional dependencies. Then surely the BCNF condition must hold,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because</a:t>
            </a:r>
            <a:r>
              <a:rPr lang="en-US" altLang="zh-CN">
                <a:latin typeface="Arial Narrow" pitchFamily="34" charset="0"/>
              </a:rPr>
              <a:t> only a nontrivial dependency can violate this condition. Incidentally, note that {A,B} is the only key in this case.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A→B holds, but B→A doesn’t hold. In this case, A is the only key, and each nontrivial dependency contains A on the left (in fact the left can only be A).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Thus</a:t>
            </a:r>
            <a:r>
              <a:rPr lang="en-US" altLang="zh-CN">
                <a:latin typeface="Arial Narrow" pitchFamily="34" charset="0"/>
              </a:rPr>
              <a:t> there is no violation of the BCNF condition.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</a:t>
            </a:r>
            <a:r>
              <a:rPr lang="en-US" altLang="zh-CN">
                <a:latin typeface="Arial Narrow" pitchFamily="34" charset="0"/>
              </a:rPr>
              <a:t>B→A holds, but A→B doesn’t hold. This case is symmetric to case 2.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4.</a:t>
            </a:r>
            <a:r>
              <a:rPr lang="en-US" altLang="zh-CN">
                <a:latin typeface="Arial Narrow" pitchFamily="34" charset="0"/>
              </a:rPr>
              <a:t>Both A→B and B→A hold.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Then</a:t>
            </a:r>
            <a:r>
              <a:rPr lang="en-US" altLang="zh-CN">
                <a:latin typeface="Arial Narrow" pitchFamily="34" charset="0"/>
              </a:rPr>
              <a:t> both A and B are keys. Surely any dependency has at least one of these on the left, so there can be no BCNF violation.</a:t>
            </a:r>
          </a:p>
        </p:txBody>
      </p:sp>
      <p:pic>
        <p:nvPicPr>
          <p:cNvPr id="4608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88" y="6381750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C7FDC-5457-4FF2-BF72-281BCFA5A51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 into BCNF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604250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By repeatedly choosing suitable decompositions,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any</a:t>
            </a:r>
            <a:r>
              <a:rPr kumimoji="0" lang="en-US" altLang="zh-CN">
                <a:latin typeface="Arial Narrow" pitchFamily="34" charset="0"/>
              </a:rPr>
              <a:t> relation schema can be decomposed into several relations and each of these relations is in BCNF, from which the original relation can be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reconstructed</a:t>
            </a:r>
            <a:r>
              <a:rPr kumimoji="0" lang="en-US" altLang="zh-CN">
                <a:latin typeface="Arial Narrow" pitchFamily="34" charset="0"/>
              </a:rPr>
              <a:t> exactly.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The decomposition strategy: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Look for a nontrivial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 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that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violates</a:t>
            </a:r>
            <a:r>
              <a:rPr lang="en-US" altLang="zh-CN">
                <a:latin typeface="Arial Narrow" pitchFamily="34" charset="0"/>
              </a:rPr>
              <a:t> BCNF, i.e.,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not a superkey. As a heuristic, we shall generally add to the right side as many attributes as are functionally determined by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Decompose the original relation into 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>
                <a:latin typeface="Arial Narrow" pitchFamily="34" charset="0"/>
              </a:rPr>
              <a:t> overlapped relation schemas,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one</a:t>
            </a:r>
            <a:r>
              <a:rPr lang="en-US" altLang="zh-CN">
                <a:latin typeface="Arial Narrow" pitchFamily="34" charset="0"/>
              </a:rPr>
              <a:t> is all the attributes involved in the violating dependency, and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the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other</a:t>
            </a:r>
            <a:r>
              <a:rPr lang="en-US" altLang="zh-CN">
                <a:latin typeface="Arial Narrow" pitchFamily="34" charset="0"/>
              </a:rPr>
              <a:t> is the left side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plus</a:t>
            </a:r>
            <a:r>
              <a:rPr lang="en-US" altLang="zh-CN">
                <a:latin typeface="Arial Narrow" pitchFamily="34" charset="0"/>
              </a:rPr>
              <a:t> all the attributes not involved in the dependency,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i.e.,</a:t>
            </a:r>
            <a:r>
              <a:rPr lang="en-US" altLang="zh-CN">
                <a:latin typeface="Arial Narrow" pitchFamily="34" charset="0"/>
              </a:rPr>
              <a:t> all the attributes except those B’s that are not A’s. 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 </a:t>
            </a:r>
            <a:r>
              <a:rPr lang="en-US" altLang="zh-CN">
                <a:latin typeface="Arial Narrow" pitchFamily="34" charset="0"/>
              </a:rPr>
              <a:t>Repeat step 1 and 2 as many times as necessary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until</a:t>
            </a:r>
            <a:r>
              <a:rPr lang="en-US" altLang="zh-CN">
                <a:latin typeface="Arial Narrow" pitchFamily="34" charset="0"/>
              </a:rPr>
              <a:t> all the relation schemas are in BCNF.</a:t>
            </a:r>
          </a:p>
        </p:txBody>
      </p:sp>
      <p:pic>
        <p:nvPicPr>
          <p:cNvPr id="4813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60FB-C468-452B-A931-9A61047918D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 into BCNF</a:t>
            </a:r>
          </a:p>
        </p:txBody>
      </p:sp>
      <p:grpSp>
        <p:nvGrpSpPr>
          <p:cNvPr id="49168" name="Group 16"/>
          <p:cNvGrpSpPr>
            <a:grpSpLocks/>
          </p:cNvGrpSpPr>
          <p:nvPr/>
        </p:nvGrpSpPr>
        <p:grpSpPr bwMode="auto">
          <a:xfrm>
            <a:off x="827088" y="914400"/>
            <a:ext cx="6840537" cy="1600200"/>
            <a:chOff x="521" y="576"/>
            <a:chExt cx="4309" cy="1008"/>
          </a:xfrm>
        </p:grpSpPr>
        <p:sp>
          <p:nvSpPr>
            <p:cNvPr id="49155" name="Oval 3"/>
            <p:cNvSpPr>
              <a:spLocks noChangeArrowheads="1"/>
            </p:cNvSpPr>
            <p:nvPr/>
          </p:nvSpPr>
          <p:spPr bwMode="auto">
            <a:xfrm>
              <a:off x="2352" y="576"/>
              <a:ext cx="1056" cy="100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2517" y="935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 Narrow" pitchFamily="34" charset="0"/>
                </a:rPr>
                <a:t>A</a:t>
              </a: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971" y="935"/>
              <a:ext cx="17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 Narrow" pitchFamily="34" charset="0"/>
                </a:rPr>
                <a:t>B</a:t>
              </a:r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837" y="981"/>
              <a:ext cx="7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 Narrow" pitchFamily="34" charset="0"/>
                </a:rPr>
                <a:t>others</a:t>
              </a: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1824" y="576"/>
              <a:ext cx="1056" cy="1008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2" name="AutoShape 10"/>
            <p:cNvSpPr>
              <a:spLocks noChangeArrowheads="1"/>
            </p:cNvSpPr>
            <p:nvPr/>
          </p:nvSpPr>
          <p:spPr bwMode="auto">
            <a:xfrm>
              <a:off x="521" y="1200"/>
              <a:ext cx="967" cy="336"/>
            </a:xfrm>
            <a:prstGeom prst="wedgeRectCallout">
              <a:avLst>
                <a:gd name="adj1" fmla="val 122801"/>
                <a:gd name="adj2" fmla="val 5060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r>
                <a:rPr lang="en-US" altLang="zh-CN">
                  <a:latin typeface="Arial Narrow" pitchFamily="34" charset="0"/>
                </a:rPr>
                <a:t>Relation 2</a:t>
              </a:r>
            </a:p>
          </p:txBody>
        </p:sp>
        <p:sp>
          <p:nvSpPr>
            <p:cNvPr id="49163" name="AutoShape 11"/>
            <p:cNvSpPr>
              <a:spLocks noChangeArrowheads="1"/>
            </p:cNvSpPr>
            <p:nvPr/>
          </p:nvSpPr>
          <p:spPr bwMode="auto">
            <a:xfrm>
              <a:off x="3792" y="1200"/>
              <a:ext cx="1038" cy="336"/>
            </a:xfrm>
            <a:prstGeom prst="wedgeRectCallout">
              <a:avLst>
                <a:gd name="adj1" fmla="val -107898"/>
                <a:gd name="adj2" fmla="val -2708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>
                  <a:latin typeface="Arial Narrow" pitchFamily="34" charset="0"/>
                </a:rPr>
                <a:t>Relation 1</a:t>
              </a:r>
            </a:p>
          </p:txBody>
        </p:sp>
      </p:grpSp>
      <p:pic>
        <p:nvPicPr>
          <p:cNvPr id="49164" name="Picture 1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539750" y="2590800"/>
            <a:ext cx="84248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latin typeface="Arial Narrow" pitchFamily="34" charset="0"/>
              </a:rPr>
              <a:t>Conclusion 1: The repeated decomposition process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must</a:t>
            </a:r>
            <a:r>
              <a:rPr kumimoji="0" lang="en-US" altLang="zh-CN">
                <a:latin typeface="Arial Narrow" pitchFamily="34" charset="0"/>
              </a:rPr>
              <a:t> eventually reach a collection of BCNF relations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Because every time we apply the decomposition rule to a relation R, the two resulting schemas each have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fewer</a:t>
            </a:r>
            <a:r>
              <a:rPr lang="en-US" altLang="zh-CN">
                <a:latin typeface="Arial Narrow" pitchFamily="34" charset="0"/>
              </a:rPr>
              <a:t> attributes than that of R. when we get down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>
                <a:latin typeface="Arial Narrow" pitchFamily="34" charset="0"/>
              </a:rPr>
              <a:t> attributes, the relation is sure to be in BCNF.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latin typeface="Arial Narrow" pitchFamily="34" charset="0"/>
              </a:rPr>
              <a:t>Conclusion 2: If we decompose a relation according to the method, then the original relation can be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recovered</a:t>
            </a:r>
            <a:r>
              <a:rPr kumimoji="0" lang="en-US" altLang="zh-CN">
                <a:latin typeface="Arial Narrow" pitchFamily="34" charset="0"/>
              </a:rPr>
              <a:t> exactly by joining the tuples of the new relations in all possible ways.</a:t>
            </a:r>
            <a:endParaRPr lang="en-US" altLang="zh-CN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FD8DB-9BEE-4AC8-8416-6ABFEC334EC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BCNF-Example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4213" y="765175"/>
            <a:ext cx="8229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with the schema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Movie(title,year,length,filmType,studioName,starName).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for this relation is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title,year,starName</a:t>
            </a:r>
            <a:r>
              <a:rPr lang="en-US" altLang="zh-CN">
                <a:latin typeface="Times New Roman" pitchFamily="18" charset="0"/>
              </a:rPr>
              <a:t>}.</a:t>
            </a:r>
            <a:r>
              <a:rPr lang="en-US" altLang="zh-CN" i="1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title year→length filmType studioName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is a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</a:t>
            </a:r>
            <a:r>
              <a:rPr lang="en-US" altLang="zh-CN">
                <a:latin typeface="Arial Narrow" pitchFamily="34" charset="0"/>
              </a:rPr>
              <a:t>. So,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is not in BCNF. Use this BCNF violation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into: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The schema with all the attributes of the dependency, that is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R1(title,year,length,filmType,studioName)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2.The schema with all of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Times New Roman" pitchFamily="18" charset="0"/>
              </a:rPr>
              <a:t>’s </a:t>
            </a:r>
            <a:r>
              <a:rPr lang="en-US" altLang="zh-CN">
                <a:latin typeface="Arial Narrow" pitchFamily="34" charset="0"/>
              </a:rPr>
              <a:t>attributes except the three that appear on the right of the dependency. Thus, remove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length, filmType</a:t>
            </a:r>
            <a:r>
              <a:rPr lang="en-US" altLang="zh-CN">
                <a:latin typeface="Arial Narrow" pitchFamily="34" charset="0"/>
              </a:rPr>
              <a:t>, and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studioName</a:t>
            </a:r>
            <a:r>
              <a:rPr lang="en-US" altLang="zh-CN">
                <a:latin typeface="Arial Narrow" pitchFamily="34" charset="0"/>
              </a:rPr>
              <a:t>, leaving the second schema: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R2(title,year,starName).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These schemas are each in BCNF.</a:t>
            </a:r>
          </a:p>
        </p:txBody>
      </p:sp>
      <p:pic>
        <p:nvPicPr>
          <p:cNvPr id="50181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4ED8D-FCC5-4FC8-8F30-DCBE74266BC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BCNF-Example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9750" y="836613"/>
            <a:ext cx="8496300" cy="55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kumimoji="0"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with the schema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MovieStudio(title,year,length,filmType,studioName,studioAddr)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for this relation is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</a:t>
            </a:r>
            <a:r>
              <a:rPr lang="en-US" altLang="zh-CN">
                <a:latin typeface="Times New Roman" pitchFamily="18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title year→studioName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studioName→studioAddr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hold in this relation.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Obviously,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studioName→studioAddr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is nontrivial, the left side of which is not a superkey. So, it is a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</a:t>
            </a:r>
            <a:r>
              <a:rPr lang="en-US" altLang="zh-CN">
                <a:latin typeface="Arial Narrow" pitchFamily="34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Use this BCNF violation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MovieStudio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into: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1. The schema with all the attributes of the dependency, that is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R1(studioName,studioAddr).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2.The schema with all of </a:t>
            </a:r>
            <a:r>
              <a:rPr lang="en-US" altLang="zh-CN" i="1">
                <a:latin typeface="Times New Roman" pitchFamily="18" charset="0"/>
              </a:rPr>
              <a:t>MovieStudio</a:t>
            </a:r>
            <a:r>
              <a:rPr lang="en-US" altLang="zh-CN">
                <a:latin typeface="Arial Narrow" pitchFamily="34" charset="0"/>
              </a:rPr>
              <a:t>’s attributes except </a:t>
            </a:r>
            <a:r>
              <a:rPr lang="en-US" altLang="zh-CN" i="1">
                <a:latin typeface="Times New Roman" pitchFamily="18" charset="0"/>
              </a:rPr>
              <a:t>studioAddr</a:t>
            </a:r>
            <a:r>
              <a:rPr lang="en-US" altLang="zh-CN">
                <a:latin typeface="Arial Narrow" pitchFamily="34" charset="0"/>
              </a:rPr>
              <a:t>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R2(title,year,length,filmType,studioName)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These schemas are each in BCNF.</a:t>
            </a:r>
          </a:p>
        </p:txBody>
      </p:sp>
      <p:pic>
        <p:nvPicPr>
          <p:cNvPr id="5120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831F-6AE6-42AD-B545-758F41961D5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76200"/>
            <a:ext cx="7935913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BCNF-Example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7200" y="744538"/>
            <a:ext cx="84582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a relation with schema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Movie(title,year, studioName, president,presAddr).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for this relation is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</a:t>
            </a:r>
            <a:r>
              <a:rPr lang="en-US" altLang="zh-CN">
                <a:latin typeface="Times New Roman" pitchFamily="18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Three functional dependencies that hold in this relation are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title year→studioName</a:t>
            </a:r>
            <a:r>
              <a:rPr lang="en-US" altLang="zh-CN">
                <a:latin typeface="Times New Roman" pitchFamily="18" charset="0"/>
              </a:rPr>
              <a:t>,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studioName→president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>
                <a:latin typeface="Arial Narrow" pitchFamily="34" charset="0"/>
              </a:rPr>
              <a:t>and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president→presAddr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Thus, the last two dependencies above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violate</a:t>
            </a:r>
            <a:r>
              <a:rPr lang="en-US" altLang="zh-CN">
                <a:latin typeface="Arial Narrow" pitchFamily="34" charset="0"/>
              </a:rPr>
              <a:t> BCNF.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Decomposition</a:t>
            </a:r>
            <a:r>
              <a:rPr lang="en-US" altLang="zh-CN">
                <a:latin typeface="Arial Narrow" pitchFamily="34" charset="0"/>
              </a:rPr>
              <a:t> could be started with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president→presAddr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Then,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can be decomposed into the following two relation schemas: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R1(president,presAddr)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and </a:t>
            </a:r>
            <a:r>
              <a:rPr lang="en-US" altLang="zh-CN" i="1">
                <a:latin typeface="Times New Roman" pitchFamily="18" charset="0"/>
              </a:rPr>
              <a:t>R2(title,year,studioName, president).</a:t>
            </a:r>
          </a:p>
        </p:txBody>
      </p:sp>
      <p:pic>
        <p:nvPicPr>
          <p:cNvPr id="5223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6313488"/>
            <a:ext cx="488950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84AF-C758-4BBF-8615-09960932F64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76200"/>
            <a:ext cx="7935913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BCNF-cont.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457200" y="744538"/>
            <a:ext cx="8458200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R1(president,presAddr)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R2(title,year,studioName, president).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first of these is in BCNF.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However, the second has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</a:t>
            </a:r>
            <a:r>
              <a:rPr lang="en-US" altLang="zh-CN">
                <a:latin typeface="Times New Roman" pitchFamily="18" charset="0"/>
              </a:rPr>
              <a:t>} </a:t>
            </a:r>
            <a:r>
              <a:rPr lang="en-US" altLang="zh-CN">
                <a:latin typeface="Arial Narrow" pitchFamily="34" charset="0"/>
              </a:rPr>
              <a:t>for its only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but also has the dependency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studioName→president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>
                <a:latin typeface="Arial Narrow" pitchFamily="34" charset="0"/>
              </a:rPr>
              <a:t>which is a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</a:t>
            </a:r>
            <a:r>
              <a:rPr lang="en-US" altLang="zh-CN">
                <a:latin typeface="Arial Narrow" pitchFamily="34" charset="0"/>
              </a:rPr>
              <a:t>.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into: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R3(studioName,president)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R4(title,year,studioName).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resulting three relation schemas, all in BCNF, are: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R4(title,year,studioName), R3(studioName,president), R1(president,presAddr)</a:t>
            </a:r>
          </a:p>
        </p:txBody>
      </p:sp>
      <p:pic>
        <p:nvPicPr>
          <p:cNvPr id="12698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6313488"/>
            <a:ext cx="488950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2971E-502F-42BF-9028-46805DE7FE2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BCNF-Example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342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kumimoji="0"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Arial Narrow" pitchFamily="34" charset="0"/>
              </a:rPr>
              <a:t>Consider a relation with schema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). Suppose that Three functional dependencies that hold in this relation are </a:t>
            </a:r>
            <a:r>
              <a:rPr lang="en-US" altLang="zh-CN" i="1">
                <a:latin typeface="Times New Roman" pitchFamily="18" charset="0"/>
              </a:rPr>
              <a:t>AB→C,C→D,D→A</a:t>
            </a:r>
            <a:r>
              <a:rPr lang="en-US" altLang="zh-CN">
                <a:latin typeface="Arial Narrow" pitchFamily="34" charset="0"/>
              </a:rPr>
              <a:t>. Is this relation in BCNF? If not, please decompose it into BCNF.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11188" y="2205038"/>
            <a:ext cx="8207375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three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keys</a:t>
            </a:r>
            <a:r>
              <a:rPr lang="en-US" altLang="zh-CN">
                <a:latin typeface="Arial Narrow" pitchFamily="34" charset="0"/>
              </a:rPr>
              <a:t> for this relation are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}, and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}. the following dependencies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violate</a:t>
            </a:r>
            <a:r>
              <a:rPr lang="en-US" altLang="zh-CN">
                <a:latin typeface="Arial Narrow" pitchFamily="34" charset="0"/>
              </a:rPr>
              <a:t> BCNF: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AC→D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CD→A.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Decomposition</a:t>
            </a:r>
            <a:r>
              <a:rPr lang="en-US" altLang="zh-CN">
                <a:latin typeface="Arial Narrow" pitchFamily="34" charset="0"/>
              </a:rPr>
              <a:t> could be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started with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. Thus, R can be decomposed into the following two relation schemas: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R1(C,A</a:t>
            </a:r>
            <a:r>
              <a:rPr lang="en-US" altLang="zh-CN">
                <a:latin typeface="Arial Narrow" pitchFamily="34" charset="0"/>
              </a:rPr>
              <a:t>) and </a:t>
            </a:r>
            <a:r>
              <a:rPr lang="en-US" altLang="zh-CN" i="1">
                <a:latin typeface="Times New Roman" pitchFamily="18" charset="0"/>
              </a:rPr>
              <a:t>R2(B,C,D</a:t>
            </a:r>
            <a:r>
              <a:rPr lang="en-US" altLang="zh-CN">
                <a:latin typeface="Arial Narrow" pitchFamily="34" charset="0"/>
              </a:rPr>
              <a:t>). The first of these is in BCNF.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However, the second has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 and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 for its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keys</a:t>
            </a:r>
            <a:r>
              <a:rPr lang="en-US" altLang="zh-CN">
                <a:latin typeface="Arial Narrow" pitchFamily="34" charset="0"/>
              </a:rPr>
              <a:t>. Thus,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 is a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</a:t>
            </a:r>
            <a:r>
              <a:rPr lang="en-US" altLang="zh-CN">
                <a:latin typeface="Arial Narrow" pitchFamily="34" charset="0"/>
              </a:rPr>
              <a:t>.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into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R3(C,D</a:t>
            </a:r>
            <a:r>
              <a:rPr lang="en-US" altLang="zh-CN">
                <a:latin typeface="Arial Narrow" pitchFamily="34" charset="0"/>
              </a:rPr>
              <a:t>) and </a:t>
            </a:r>
            <a:r>
              <a:rPr lang="en-US" altLang="zh-CN" i="1">
                <a:latin typeface="Times New Roman" pitchFamily="18" charset="0"/>
              </a:rPr>
              <a:t>R4(B,C</a:t>
            </a:r>
            <a:r>
              <a:rPr lang="en-US" altLang="zh-CN">
                <a:latin typeface="Arial Narrow" pitchFamily="34" charset="0"/>
              </a:rPr>
              <a:t>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resulting three relation schemas, all in BCNF, are: </a:t>
            </a:r>
            <a:r>
              <a:rPr lang="en-US" altLang="zh-CN" i="1">
                <a:latin typeface="Times New Roman" pitchFamily="18" charset="0"/>
              </a:rPr>
              <a:t>R1(C,A</a:t>
            </a:r>
            <a:r>
              <a:rPr lang="en-US" altLang="zh-CN">
                <a:latin typeface="Arial Narrow" pitchFamily="34" charset="0"/>
              </a:rPr>
              <a:t>), </a:t>
            </a:r>
            <a:r>
              <a:rPr lang="en-US" altLang="zh-CN" i="1">
                <a:latin typeface="Times New Roman" pitchFamily="18" charset="0"/>
              </a:rPr>
              <a:t>R3(C,D</a:t>
            </a:r>
            <a:r>
              <a:rPr lang="en-US" altLang="zh-CN">
                <a:latin typeface="Arial Narrow" pitchFamily="34" charset="0"/>
              </a:rPr>
              <a:t>), </a:t>
            </a:r>
            <a:r>
              <a:rPr lang="en-US" altLang="zh-CN" i="1">
                <a:latin typeface="Times New Roman" pitchFamily="18" charset="0"/>
              </a:rPr>
              <a:t>R4(B,C</a:t>
            </a:r>
            <a:r>
              <a:rPr lang="en-US" altLang="zh-CN">
                <a:latin typeface="Arial Narrow" pitchFamily="34" charset="0"/>
              </a:rPr>
              <a:t>).</a:t>
            </a:r>
          </a:p>
        </p:txBody>
      </p:sp>
      <p:pic>
        <p:nvPicPr>
          <p:cNvPr id="1054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D38A2-EECF-4FF3-AD8B-590078129E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200"/>
            <a:ext cx="8675687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Rules About Functional Dependencies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8610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splitting</a:t>
            </a:r>
            <a:r>
              <a:rPr lang="en-US" altLang="zh-CN">
                <a:latin typeface="Arial Narrow" pitchFamily="34" charset="0"/>
              </a:rPr>
              <a:t> rule: We can replace a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by a set of functional denpendencies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i </a:t>
            </a:r>
            <a:r>
              <a:rPr lang="en-US" altLang="zh-CN">
                <a:latin typeface="Arial Narrow" pitchFamily="34" charset="0"/>
              </a:rPr>
              <a:t>(i=1,2,…m) 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combining</a:t>
            </a:r>
            <a:r>
              <a:rPr lang="en-US" altLang="zh-CN">
                <a:latin typeface="Arial Narrow" pitchFamily="34" charset="0"/>
              </a:rPr>
              <a:t> rule: We can replace a set of functional dependencies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i </a:t>
            </a:r>
            <a:r>
              <a:rPr lang="en-US" altLang="zh-CN">
                <a:latin typeface="Arial Narrow" pitchFamily="34" charset="0"/>
              </a:rPr>
              <a:t>(i=1,2,…m) by the single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Trivial dependencies</a:t>
            </a:r>
            <a:r>
              <a:rPr lang="en-US" altLang="zh-CN">
                <a:latin typeface="Arial Narrow" pitchFamily="34" charset="0"/>
              </a:rPr>
              <a:t>: The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is equivalent to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 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, where the C’s are all those B’s that are not also A’s.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Augmentation</a:t>
            </a:r>
            <a:r>
              <a:rPr lang="en-US" altLang="zh-CN">
                <a:latin typeface="Arial Narrow" pitchFamily="34" charset="0"/>
              </a:rPr>
              <a:t>: If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, then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 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 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 for any set of attributes 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Transitivity</a:t>
            </a:r>
            <a:r>
              <a:rPr lang="en-US" altLang="zh-CN">
                <a:latin typeface="Arial Narrow" pitchFamily="34" charset="0"/>
              </a:rPr>
              <a:t>: If 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and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, then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9933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4129-8770-4898-9BE4-B0FEE1D6E8A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8202613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Projecting Functional Dependencies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3425" cy="54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SzPct val="200000"/>
              <a:buFontTx/>
              <a:buBlip>
                <a:blip r:embed="rId2"/>
              </a:buBlip>
            </a:pPr>
            <a:r>
              <a:rPr lang="en-US" altLang="zh-CN">
                <a:latin typeface="Arial Narrow" pitchFamily="34" charset="0"/>
              </a:rPr>
              <a:t>How to find the functional dependencies for the results of a decomposition?</a:t>
            </a:r>
            <a:endParaRPr lang="en-US" altLang="zh-CN">
              <a:solidFill>
                <a:schemeClr val="hlink"/>
              </a:solidFill>
              <a:latin typeface="Arial Narrow" pitchFamily="34" charset="0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Projecting Functional Dependencies</a:t>
            </a:r>
            <a:r>
              <a:rPr lang="en-US" altLang="zh-CN">
                <a:latin typeface="Arial Narrow" pitchFamily="34" charset="0"/>
              </a:rPr>
              <a:t>: When we decompose a relation into some new relations, the functional dependencies hold in the original relation will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be turned into</a:t>
            </a:r>
            <a:r>
              <a:rPr lang="en-US" altLang="zh-CN">
                <a:latin typeface="Arial Narrow" pitchFamily="34" charset="0"/>
              </a:rPr>
              <a:t> the functional dependencies hold in the resulting relations.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Suppose a relation R is decomposed into relation S and some other relations. Let F be the set of functional dependencies known to hold for R.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compute</a:t>
            </a:r>
            <a:r>
              <a:rPr lang="en-US" altLang="zh-CN">
                <a:latin typeface="Arial Narrow" pitchFamily="34" charset="0"/>
              </a:rPr>
              <a:t> the functional dependencies that hold in S, do the following: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Consider each set of attributes X that is contained in the set of attributes of S. Compute X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 Then for each attribute B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such that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u="sng">
                <a:latin typeface="Arial Narrow" pitchFamily="34" charset="0"/>
              </a:rPr>
              <a:t>B is an attribute of S, B is in X</a:t>
            </a:r>
            <a:r>
              <a:rPr lang="en-US" altLang="zh-CN" u="sng" baseline="30000">
                <a:latin typeface="Arial Narrow" pitchFamily="34" charset="0"/>
              </a:rPr>
              <a:t>+</a:t>
            </a:r>
            <a:r>
              <a:rPr lang="en-US" altLang="zh-CN" u="sng">
                <a:latin typeface="Arial Narrow" pitchFamily="34" charset="0"/>
              </a:rPr>
              <a:t> </a:t>
            </a:r>
            <a:r>
              <a:rPr lang="en-US" altLang="zh-CN" u="sng">
                <a:solidFill>
                  <a:srgbClr val="FF3399"/>
                </a:solidFill>
                <a:latin typeface="Arial Narrow" pitchFamily="34" charset="0"/>
              </a:rPr>
              <a:t>and</a:t>
            </a:r>
            <a:r>
              <a:rPr lang="en-US" altLang="zh-CN" u="sng">
                <a:latin typeface="Arial Narrow" pitchFamily="34" charset="0"/>
              </a:rPr>
              <a:t> B is not in X</a:t>
            </a:r>
            <a:r>
              <a:rPr lang="en-US" altLang="zh-CN">
                <a:latin typeface="Arial Narrow" pitchFamily="34" charset="0"/>
              </a:rPr>
              <a:t>, the functional dependency X→B holds in S. </a:t>
            </a:r>
          </a:p>
        </p:txBody>
      </p:sp>
      <p:pic>
        <p:nvPicPr>
          <p:cNvPr id="55301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9B52-A0F9-42E6-BED4-75F57A56BAA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8202613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Projecting Functional Dependencies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34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Notice that if  a set that does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contain at least one left side of a given dependency cannot yield any dependencies for S.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When we assert the functional dependencies for a relation,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only</a:t>
            </a:r>
            <a:r>
              <a:rPr lang="en-US" altLang="zh-CN">
                <a:latin typeface="Arial Narrow" pitchFamily="34" charset="0"/>
              </a:rPr>
              <a:t> those completely nontrivial dependencies needs to be claimed.</a:t>
            </a:r>
          </a:p>
        </p:txBody>
      </p:sp>
      <p:pic>
        <p:nvPicPr>
          <p:cNvPr id="12800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07FD-4C56-40D4-A250-080067E45B3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Projection-Example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09600" y="876300"/>
            <a:ext cx="83058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 decomposed into </a:t>
            </a:r>
            <a:r>
              <a:rPr lang="en-US" altLang="zh-CN" i="1">
                <a:latin typeface="Times New Roman" pitchFamily="18" charset="0"/>
              </a:rPr>
              <a:t>S(A,C</a:t>
            </a:r>
            <a:r>
              <a:rPr lang="en-US" altLang="zh-CN">
                <a:latin typeface="Arial Narrow" pitchFamily="34" charset="0"/>
              </a:rPr>
              <a:t>) and other relations. Let the functional dependencies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be </a:t>
            </a:r>
            <a:r>
              <a:rPr lang="en-US" altLang="zh-CN" i="1">
                <a:latin typeface="Times New Roman" pitchFamily="18" charset="0"/>
              </a:rPr>
              <a:t>A→B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B→C</a:t>
            </a:r>
            <a:r>
              <a:rPr lang="en-US" altLang="zh-CN">
                <a:latin typeface="Arial Narrow" pitchFamily="34" charset="0"/>
              </a:rPr>
              <a:t>. Please compute the functional dependencies that hold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In principle, the closure of each subset of {</a:t>
            </a:r>
            <a:r>
              <a:rPr lang="en-US" altLang="zh-CN" i="1">
                <a:latin typeface="Times New Roman" pitchFamily="18" charset="0"/>
              </a:rPr>
              <a:t>A,C</a:t>
            </a:r>
            <a:r>
              <a:rPr lang="en-US" altLang="zh-CN">
                <a:latin typeface="Arial Narrow" pitchFamily="34" charset="0"/>
              </a:rPr>
              <a:t>} must be computed.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Let’s begin with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 This set is easily seen to be {</a:t>
            </a:r>
            <a:r>
              <a:rPr lang="en-US" altLang="zh-CN" i="1">
                <a:latin typeface="Times New Roman" pitchFamily="18" charset="0"/>
              </a:rPr>
              <a:t>A,B,C</a:t>
            </a:r>
            <a:r>
              <a:rPr lang="en-US" altLang="zh-CN">
                <a:latin typeface="Arial Narrow" pitchFamily="34" charset="0"/>
              </a:rPr>
              <a:t>}. Since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 is not in the schema of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A→B</a:t>
            </a:r>
            <a:r>
              <a:rPr lang="en-US" altLang="zh-CN">
                <a:latin typeface="Arial Narrow" pitchFamily="34" charset="0"/>
              </a:rPr>
              <a:t> is not a dependency of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However,  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 is in the schema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, so </a:t>
            </a:r>
            <a:r>
              <a:rPr lang="en-US" altLang="zh-CN" i="1">
                <a:latin typeface="Times New Roman" pitchFamily="18" charset="0"/>
              </a:rPr>
              <a:t>A→C</a:t>
            </a:r>
            <a:r>
              <a:rPr lang="en-US" altLang="zh-CN">
                <a:latin typeface="Arial Narrow" pitchFamily="34" charset="0"/>
              </a:rPr>
              <a:t> holds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Consider 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 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}, which cannot yield any dependencies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</a:t>
            </a:r>
            <a:r>
              <a:rPr lang="en-US" altLang="zh-CN">
                <a:latin typeface="Arial Narrow" pitchFamily="34" charset="0"/>
              </a:rPr>
              <a:t>Consider {</a:t>
            </a:r>
            <a:r>
              <a:rPr lang="en-US" altLang="zh-CN" i="1">
                <a:latin typeface="Times New Roman" pitchFamily="18" charset="0"/>
              </a:rPr>
              <a:t>A,C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which is {</a:t>
            </a:r>
            <a:r>
              <a:rPr lang="en-US" altLang="zh-CN" i="1">
                <a:latin typeface="Times New Roman" pitchFamily="18" charset="0"/>
              </a:rPr>
              <a:t>A,B,C</a:t>
            </a:r>
            <a:r>
              <a:rPr lang="en-US" altLang="zh-CN">
                <a:latin typeface="Arial Narrow" pitchFamily="34" charset="0"/>
              </a:rPr>
              <a:t>}. No new dependency is yielded.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A→C</a:t>
            </a:r>
            <a:r>
              <a:rPr lang="en-US" altLang="zh-CN">
                <a:latin typeface="Arial Narrow" pitchFamily="34" charset="0"/>
              </a:rPr>
              <a:t> is the only dependency we need to assert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5632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1C69F-9F64-4970-917C-CC372F21A33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Projection-Example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11188" y="765175"/>
            <a:ext cx="83550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</a:t>
            </a:r>
            <a:r>
              <a:rPr lang="en-US" altLang="zh-CN" i="1">
                <a:latin typeface="Times New Roman" pitchFamily="18" charset="0"/>
              </a:rPr>
              <a:t>R(A,B,C,D,E)</a:t>
            </a:r>
            <a:r>
              <a:rPr lang="en-US" altLang="zh-CN">
                <a:latin typeface="Arial Narrow" pitchFamily="34" charset="0"/>
              </a:rPr>
              <a:t> decomposed into </a:t>
            </a:r>
            <a:r>
              <a:rPr lang="en-US" altLang="zh-CN" i="1">
                <a:latin typeface="Times New Roman" pitchFamily="18" charset="0"/>
              </a:rPr>
              <a:t>S(A,B,C</a:t>
            </a:r>
            <a:r>
              <a:rPr lang="en-US" altLang="zh-CN">
                <a:latin typeface="Arial Narrow" pitchFamily="34" charset="0"/>
              </a:rPr>
              <a:t>) and other relations. Let the functional dependencies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be </a:t>
            </a:r>
            <a:r>
              <a:rPr lang="en-US" altLang="zh-CN" i="1">
                <a:latin typeface="Times New Roman" pitchFamily="18" charset="0"/>
              </a:rPr>
              <a:t>AB→DE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C→E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D→C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E→A</a:t>
            </a:r>
            <a:r>
              <a:rPr lang="en-US" altLang="zh-CN">
                <a:latin typeface="Arial Narrow" pitchFamily="34" charset="0"/>
              </a:rPr>
              <a:t>. Please compute the functional dependencies that hold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 and express them in the form of minimal basis.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84213" y="2708275"/>
            <a:ext cx="80010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A,C,E</a:t>
            </a:r>
            <a:r>
              <a:rPr lang="en-US" altLang="zh-CN">
                <a:latin typeface="Arial Narrow" pitchFamily="34" charset="0"/>
              </a:rPr>
              <a:t>}. So,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 holds in 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Consider pairs.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A,C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A,C,E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}, so,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BC→A</a:t>
            </a:r>
            <a:r>
              <a:rPr lang="en-US" altLang="zh-CN">
                <a:latin typeface="Arial Narrow" pitchFamily="34" charset="0"/>
              </a:rPr>
              <a:t> hold in 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Thus, the nontrivial dependencies hold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 are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BC→A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Since </a:t>
            </a:r>
            <a:r>
              <a:rPr lang="en-US" altLang="zh-CN" i="1">
                <a:latin typeface="Times New Roman" pitchFamily="18" charset="0"/>
              </a:rPr>
              <a:t>BC→A</a:t>
            </a:r>
            <a:r>
              <a:rPr lang="en-US" altLang="zh-CN">
                <a:latin typeface="Arial Narrow" pitchFamily="34" charset="0"/>
              </a:rPr>
              <a:t> follows from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, one of  the minimal bass of S is {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30000"/>
              </a:spcBef>
              <a:buSzPct val="200000"/>
              <a:buFontTx/>
              <a:buBlip>
                <a:blip r:embed="rId2"/>
              </a:buBlip>
            </a:pPr>
            <a:r>
              <a:rPr lang="en-US" altLang="zh-CN">
                <a:latin typeface="Arial Narrow" pitchFamily="34" charset="0"/>
              </a:rPr>
              <a:t>Need we consider those three-attribute sets?</a:t>
            </a:r>
          </a:p>
        </p:txBody>
      </p:sp>
      <p:pic>
        <p:nvPicPr>
          <p:cNvPr id="10445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3DC84-FEBC-4ED2-AA14-8F0CA7E25F6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Projection-Example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80010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</a:t>
            </a:r>
            <a:r>
              <a:rPr lang="en-US" altLang="zh-CN" i="1">
                <a:latin typeface="Times New Roman" pitchFamily="18" charset="0"/>
              </a:rPr>
              <a:t>R(A,B,C,D,E</a:t>
            </a:r>
            <a:r>
              <a:rPr lang="en-US" altLang="zh-CN">
                <a:latin typeface="Arial Narrow" pitchFamily="34" charset="0"/>
              </a:rPr>
              <a:t>) decomposed into </a:t>
            </a:r>
            <a:r>
              <a:rPr lang="en-US" altLang="zh-CN" i="1">
                <a:latin typeface="Times New Roman" pitchFamily="18" charset="0"/>
              </a:rPr>
              <a:t>S(A,B,C</a:t>
            </a:r>
            <a:r>
              <a:rPr lang="en-US" altLang="zh-CN">
                <a:latin typeface="Arial Narrow" pitchFamily="34" charset="0"/>
              </a:rPr>
              <a:t>) and other relations. Let the functional dependencies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be </a:t>
            </a:r>
            <a:r>
              <a:rPr lang="en-US" altLang="zh-CN" i="1">
                <a:latin typeface="Times New Roman" pitchFamily="18" charset="0"/>
              </a:rPr>
              <a:t>A→D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B→E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DE→C</a:t>
            </a:r>
            <a:r>
              <a:rPr lang="en-US" altLang="zh-CN">
                <a:latin typeface="Arial Narrow" pitchFamily="34" charset="0"/>
              </a:rPr>
              <a:t>. Please compute the functional dependencies that hold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 Consider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A,D</a:t>
            </a:r>
            <a:r>
              <a:rPr lang="en-US" altLang="zh-CN">
                <a:latin typeface="Arial Narrow" pitchFamily="34" charset="0"/>
              </a:rPr>
              <a:t>}. Since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 is not in the schema of 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, we get no dependencies here.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Similarly, 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B,E</a:t>
            </a:r>
            <a:r>
              <a:rPr lang="en-US" altLang="zh-CN">
                <a:latin typeface="Arial Narrow" pitchFamily="34" charset="0"/>
              </a:rPr>
              <a:t>} and 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}, yielding no dependencies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Consider pairs.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}. Thus, we get the dependency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Neither of the other pairs give us any dependencies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Thus, the only dependency we need assert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 is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58374" name="Picture 6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F74D-E58B-49DA-BC52-D212191E28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Why to introduce 3NF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685800" y="692150"/>
            <a:ext cx="82788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Occasionally, one encounters a relation schema and its dependencies that are not in BCNF but that one doesn’t want to decompose further.</a:t>
            </a: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Suppose we have a relation </a:t>
            </a:r>
            <a:r>
              <a:rPr lang="en-US" altLang="zh-CN" i="1">
                <a:latin typeface="Times New Roman" pitchFamily="18" charset="0"/>
              </a:rPr>
              <a:t>Booking(title,theater,city</a:t>
            </a:r>
            <a:r>
              <a:rPr lang="en-US" altLang="zh-CN" i="1">
                <a:latin typeface="Arial Narrow" pitchFamily="34" charset="0"/>
              </a:rPr>
              <a:t>)</a:t>
            </a:r>
            <a:r>
              <a:rPr lang="en-US" altLang="zh-CN">
                <a:latin typeface="Arial Narrow" pitchFamily="34" charset="0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Suppose that </a:t>
            </a:r>
            <a:r>
              <a:rPr lang="en-US" altLang="zh-CN" i="1">
                <a:latin typeface="Times New Roman" pitchFamily="18" charset="0"/>
              </a:rPr>
              <a:t>theater→city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city→theater</a:t>
            </a:r>
            <a:r>
              <a:rPr lang="en-US" altLang="zh-CN">
                <a:latin typeface="Arial Narrow" pitchFamily="34" charset="0"/>
              </a:rPr>
              <a:t> hold for </a:t>
            </a:r>
            <a:r>
              <a:rPr lang="en-US" altLang="zh-CN" i="1">
                <a:latin typeface="Times New Roman" pitchFamily="18" charset="0"/>
              </a:rPr>
              <a:t>Booking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Then, {</a:t>
            </a:r>
            <a:r>
              <a:rPr lang="en-US" altLang="zh-CN" i="1">
                <a:latin typeface="Times New Roman" pitchFamily="18" charset="0"/>
              </a:rPr>
              <a:t>title,city</a:t>
            </a:r>
            <a:r>
              <a:rPr lang="en-US" altLang="zh-CN">
                <a:latin typeface="Arial Narrow" pitchFamily="34" charset="0"/>
              </a:rPr>
              <a:t>} and {</a:t>
            </a:r>
            <a:r>
              <a:rPr lang="en-US" altLang="zh-CN" i="1">
                <a:latin typeface="Times New Roman" pitchFamily="18" charset="0"/>
              </a:rPr>
              <a:t>theater,title</a:t>
            </a:r>
            <a:r>
              <a:rPr lang="en-US" altLang="zh-CN">
                <a:latin typeface="Arial Narrow" pitchFamily="34" charset="0"/>
              </a:rPr>
              <a:t>} are two keys for </a:t>
            </a:r>
            <a:r>
              <a:rPr lang="en-US" altLang="zh-CN" i="1">
                <a:latin typeface="Times New Roman" pitchFamily="18" charset="0"/>
              </a:rPr>
              <a:t>Booking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theater→city</a:t>
            </a:r>
            <a:r>
              <a:rPr lang="en-US" altLang="zh-CN" b="0" i="1">
                <a:latin typeface="Arial Narrow" pitchFamily="34" charset="0"/>
              </a:rPr>
              <a:t> </a:t>
            </a:r>
            <a:r>
              <a:rPr lang="en-US" altLang="zh-CN">
                <a:latin typeface="Arial Narrow" pitchFamily="34" charset="0"/>
              </a:rPr>
              <a:t>violates BCNF. Two resulting relations are  (</a:t>
            </a:r>
            <a:r>
              <a:rPr lang="en-US" altLang="zh-CN" i="1">
                <a:latin typeface="Times New Roman" pitchFamily="18" charset="0"/>
              </a:rPr>
              <a:t>theater,city</a:t>
            </a:r>
            <a:r>
              <a:rPr lang="en-US" altLang="zh-CN" i="1">
                <a:latin typeface="Arial Narrow" pitchFamily="34" charset="0"/>
              </a:rPr>
              <a:t>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Arial Narrow" pitchFamily="34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theater,title</a:t>
            </a:r>
            <a:r>
              <a:rPr lang="en-US" altLang="zh-CN" i="1">
                <a:latin typeface="Arial Narrow" pitchFamily="34" charset="0"/>
              </a:rPr>
              <a:t>)</a:t>
            </a:r>
            <a:r>
              <a:rPr lang="en-US" altLang="zh-CN">
                <a:latin typeface="Arial Narrow" pitchFamily="34" charset="0"/>
              </a:rPr>
              <a:t> after decomposition.</a:t>
            </a:r>
          </a:p>
        </p:txBody>
      </p:sp>
      <p:pic>
        <p:nvPicPr>
          <p:cNvPr id="108595" name="Picture 5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8137-7267-4D7D-A8E8-CB5C7609E58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Third Normal Form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685800" y="692150"/>
            <a:ext cx="8278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theater,city</a:t>
            </a:r>
            <a:r>
              <a:rPr lang="en-US" altLang="zh-CN" i="1">
                <a:latin typeface="Arial Narrow" pitchFamily="34" charset="0"/>
              </a:rPr>
              <a:t>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Arial Narrow" pitchFamily="34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theater,title</a:t>
            </a:r>
            <a:r>
              <a:rPr lang="en-US" altLang="zh-CN" i="1">
                <a:latin typeface="Arial Narrow" pitchFamily="34" charset="0"/>
              </a:rPr>
              <a:t>)</a:t>
            </a:r>
            <a:endParaRPr lang="en-US" altLang="zh-CN">
              <a:latin typeface="Arial Narrow" pitchFamily="34" charset="0"/>
            </a:endParaRPr>
          </a:p>
        </p:txBody>
      </p:sp>
      <p:graphicFrame>
        <p:nvGraphicFramePr>
          <p:cNvPr id="129028" name="Group 4"/>
          <p:cNvGraphicFramePr>
            <a:graphicFrameLocks noGrp="1"/>
          </p:cNvGraphicFramePr>
          <p:nvPr/>
        </p:nvGraphicFramePr>
        <p:xfrm>
          <a:off x="763588" y="1328738"/>
          <a:ext cx="2809875" cy="1228725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theater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Guild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Park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Menlo Park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Menlo Park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039" name="Group 15"/>
          <p:cNvGraphicFramePr>
            <a:graphicFrameLocks noGrp="1"/>
          </p:cNvGraphicFramePr>
          <p:nvPr/>
        </p:nvGraphicFramePr>
        <p:xfrm>
          <a:off x="4572000" y="1341438"/>
          <a:ext cx="2312988" cy="12287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theater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Guild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Park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 Net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 Net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050" name="Group 26"/>
          <p:cNvGraphicFramePr>
            <a:graphicFrameLocks noGrp="1"/>
          </p:cNvGraphicFramePr>
          <p:nvPr/>
        </p:nvGraphicFramePr>
        <p:xfrm>
          <a:off x="2057400" y="2941638"/>
          <a:ext cx="4035425" cy="1228725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theater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Guild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Park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Menlo Park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Menlo Park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 Net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 Net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064" name="AutoShape 40"/>
          <p:cNvSpPr>
            <a:spLocks noChangeArrowheads="1"/>
          </p:cNvSpPr>
          <p:nvPr/>
        </p:nvSpPr>
        <p:spPr bwMode="auto">
          <a:xfrm>
            <a:off x="914400" y="3246438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65" name="AutoShape 41"/>
          <p:cNvSpPr>
            <a:spLocks noChangeArrowheads="1"/>
          </p:cNvSpPr>
          <p:nvPr/>
        </p:nvSpPr>
        <p:spPr bwMode="auto">
          <a:xfrm>
            <a:off x="3787775" y="1722438"/>
            <a:ext cx="533400" cy="5334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29066" name="Picture 4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67" name="Text Box 43"/>
          <p:cNvSpPr txBox="1">
            <a:spLocks noChangeArrowheads="1"/>
          </p:cNvSpPr>
          <p:nvPr/>
        </p:nvSpPr>
        <p:spPr bwMode="auto">
          <a:xfrm>
            <a:off x="684213" y="4292600"/>
            <a:ext cx="80645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200000"/>
            </a:pPr>
            <a:r>
              <a:rPr lang="en-US" altLang="zh-CN">
                <a:latin typeface="Arial Narrow" pitchFamily="34" charset="0"/>
              </a:rPr>
              <a:t>The former two instance of the resulting relations are permissible according to the functional dependencies that apply to each relation,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but</a:t>
            </a:r>
            <a:r>
              <a:rPr lang="en-US" altLang="zh-CN">
                <a:latin typeface="Arial Narrow" pitchFamily="34" charset="0"/>
              </a:rPr>
              <a:t> when we join them we get two tuples that violate the dependency </a:t>
            </a:r>
            <a:r>
              <a:rPr lang="en-US" altLang="zh-CN" i="1">
                <a:latin typeface="Arial Narrow" pitchFamily="34" charset="0"/>
              </a:rPr>
              <a:t>title </a:t>
            </a:r>
            <a:r>
              <a:rPr lang="en-US" altLang="zh-CN" i="1">
                <a:latin typeface="Times New Roman" pitchFamily="18" charset="0"/>
              </a:rPr>
              <a:t>city→theater</a:t>
            </a:r>
            <a:r>
              <a:rPr lang="en-US" altLang="zh-CN">
                <a:latin typeface="Arial Narrow" pitchFamily="34" charset="0"/>
              </a:rPr>
              <a:t> .</a:t>
            </a:r>
          </a:p>
          <a:p>
            <a:pPr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>
                <a:latin typeface="Arial Narrow" pitchFamily="34" charset="0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  <p:bldP spid="129064" grpId="0" animBg="1"/>
      <p:bldP spid="129065" grpId="0" animBg="1"/>
      <p:bldP spid="1290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567B-A94C-4B80-97CD-8F74325A470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Third Normal Form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8153400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A relation R is in third normal form (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3NF</a:t>
            </a:r>
            <a:r>
              <a:rPr lang="en-US" altLang="zh-CN">
                <a:latin typeface="Arial Narrow" pitchFamily="34" charset="0"/>
              </a:rPr>
              <a:t>) if: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whenever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 is a nontrivial dependency,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either</a:t>
            </a:r>
            <a:r>
              <a:rPr lang="en-US" altLang="zh-CN">
                <a:latin typeface="Arial Narrow" pitchFamily="34" charset="0"/>
              </a:rPr>
              <a:t>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superkey,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or</a:t>
            </a:r>
            <a:r>
              <a:rPr lang="en-US" altLang="zh-CN">
                <a:latin typeface="Arial Narrow" pitchFamily="34" charset="0"/>
              </a:rPr>
              <a:t> B is a member of some key.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Notice that 3NF has relaxed BCNF requirement slightly.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The decomposition strategy of 3NF is the same with that of BCNF.</a:t>
            </a:r>
          </a:p>
        </p:txBody>
      </p:sp>
      <p:pic>
        <p:nvPicPr>
          <p:cNvPr id="66567" name="Picture 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E481C-00A1-464C-82DE-0F22B6636C6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82296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). Let the functional dependencies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be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r>
              <a:rPr lang="en-US" altLang="zh-CN">
                <a:latin typeface="Arial Narrow" pitchFamily="34" charset="0"/>
              </a:rPr>
              <a:t>1.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BCNF? If not, decompose it into BCNF.</a:t>
            </a:r>
          </a:p>
          <a:p>
            <a:r>
              <a:rPr lang="en-US" altLang="zh-CN">
                <a:latin typeface="Arial Narrow" pitchFamily="34" charset="0"/>
              </a:rPr>
              <a:t>2.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3NF ? If not, decompose it into 3NF.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8305800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1.The three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keys</a:t>
            </a:r>
            <a:r>
              <a:rPr lang="en-US" altLang="zh-CN">
                <a:latin typeface="Arial Narrow" pitchFamily="34" charset="0"/>
              </a:rPr>
              <a:t> for this relation are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}, and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}. And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AC→D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CD→A</a:t>
            </a:r>
            <a:r>
              <a:rPr lang="en-US" altLang="zh-CN">
                <a:latin typeface="Arial Narrow" pitchFamily="34" charset="0"/>
              </a:rPr>
              <a:t> are all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violations</a:t>
            </a:r>
            <a:r>
              <a:rPr lang="en-US" altLang="zh-CN">
                <a:latin typeface="Arial Narrow" pitchFamily="34" charset="0"/>
              </a:rPr>
              <a:t>. So,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BCNF.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From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, R can be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decomposed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R1(C,A</a:t>
            </a:r>
            <a:r>
              <a:rPr lang="en-US" altLang="zh-CN">
                <a:latin typeface="Arial Narrow" pitchFamily="34" charset="0"/>
              </a:rPr>
              <a:t>) and </a:t>
            </a:r>
            <a:r>
              <a:rPr lang="en-US" altLang="zh-CN" i="1">
                <a:latin typeface="Times New Roman" pitchFamily="18" charset="0"/>
              </a:rPr>
              <a:t>R2(B,C,D</a:t>
            </a:r>
            <a:r>
              <a:rPr lang="en-US" altLang="zh-CN">
                <a:latin typeface="Arial Narrow" pitchFamily="34" charset="0"/>
              </a:rPr>
              <a:t>).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Furthermore, from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can be decomposed into </a:t>
            </a:r>
            <a:r>
              <a:rPr lang="en-US" altLang="zh-CN" i="1">
                <a:latin typeface="Times New Roman" pitchFamily="18" charset="0"/>
              </a:rPr>
              <a:t>R3(B,C</a:t>
            </a:r>
            <a:r>
              <a:rPr lang="en-US" altLang="zh-CN">
                <a:latin typeface="Arial Narrow" pitchFamily="34" charset="0"/>
              </a:rPr>
              <a:t>) and </a:t>
            </a:r>
            <a:r>
              <a:rPr lang="en-US" altLang="zh-CN" i="1">
                <a:latin typeface="Times New Roman" pitchFamily="18" charset="0"/>
              </a:rPr>
              <a:t>R4(C,D</a:t>
            </a:r>
            <a:r>
              <a:rPr lang="en-US" altLang="zh-CN">
                <a:latin typeface="Arial Narrow" pitchFamily="34" charset="0"/>
              </a:rPr>
              <a:t>). </a:t>
            </a:r>
            <a:r>
              <a:rPr lang="en-US" altLang="zh-CN" i="1">
                <a:latin typeface="Times New Roman" pitchFamily="18" charset="0"/>
              </a:rPr>
              <a:t>R1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R3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</a:t>
            </a:r>
            <a:r>
              <a:rPr lang="en-US" altLang="zh-CN">
                <a:latin typeface="Arial Narrow" pitchFamily="34" charset="0"/>
              </a:rPr>
              <a:t> are the resulting relation, which are all in BCNF.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Since the right side of each nontrivial functional dependency is a member of some keys,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in 3NF.</a:t>
            </a:r>
          </a:p>
        </p:txBody>
      </p:sp>
      <p:pic>
        <p:nvPicPr>
          <p:cNvPr id="92167" name="Picture 7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D53-555C-4300-A194-6F7B2248611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Why to introduce 4NF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09600" y="765175"/>
            <a:ext cx="835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One instance of </a:t>
            </a:r>
            <a:r>
              <a:rPr lang="en-US" altLang="zh-CN" i="1">
                <a:latin typeface="Times New Roman" pitchFamily="18" charset="0"/>
              </a:rPr>
              <a:t>Star(name,street,city,title,year</a:t>
            </a:r>
            <a:r>
              <a:rPr lang="en-US" altLang="zh-CN">
                <a:latin typeface="Arial Narrow" pitchFamily="34" charset="0"/>
              </a:rPr>
              <a:t>) is shown:</a:t>
            </a:r>
          </a:p>
        </p:txBody>
      </p:sp>
      <p:graphicFrame>
        <p:nvGraphicFramePr>
          <p:cNvPr id="69660" name="Group 28"/>
          <p:cNvGraphicFramePr>
            <a:graphicFrameLocks noGrp="1"/>
          </p:cNvGraphicFramePr>
          <p:nvPr/>
        </p:nvGraphicFramePr>
        <p:xfrm>
          <a:off x="609600" y="1196975"/>
          <a:ext cx="8458200" cy="296068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street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Mailbu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Mailbu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Mailbu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Emp. Strikes Back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Emp. Strikes Back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Return of Jedi Return of Jedi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9658" name="Picture 2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468313" y="4149725"/>
            <a:ext cx="8604250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This relation has a kind of redundancy that is not related to functional dependencies,  and it is in both BCNF and 3NF,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because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none</a:t>
            </a:r>
            <a:r>
              <a:rPr lang="en-US" altLang="zh-CN">
                <a:latin typeface="Arial Narrow" pitchFamily="34" charset="0"/>
              </a:rPr>
              <a:t> of the five attributes is functionally determined by the other four. 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for this relation consists of the five attributes.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This kind of redundancy is produced by attribute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independence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9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BABF7-9B39-4D74-B40B-8CCFEE89A61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Transitivity-example</a:t>
            </a:r>
          </a:p>
        </p:txBody>
      </p:sp>
      <p:graphicFrame>
        <p:nvGraphicFramePr>
          <p:cNvPr id="97310" name="Group 30"/>
          <p:cNvGraphicFramePr>
            <a:graphicFrameLocks noGrp="1"/>
          </p:cNvGraphicFramePr>
          <p:nvPr/>
        </p:nvGraphicFramePr>
        <p:xfrm>
          <a:off x="522288" y="1143000"/>
          <a:ext cx="8370887" cy="1752601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filmType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studioAddr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Buena Vista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677863" y="3109913"/>
            <a:ext cx="8215312" cy="310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In the relation </a:t>
            </a:r>
            <a:r>
              <a:rPr lang="en-US" altLang="zh-CN" i="1">
                <a:latin typeface="Times New Roman" pitchFamily="18" charset="0"/>
              </a:rPr>
              <a:t>Movie(</a:t>
            </a:r>
            <a:r>
              <a:rPr lang="en-US" altLang="zh-CN" i="1" u="sng">
                <a:latin typeface="Times New Roman" pitchFamily="18" charset="0"/>
              </a:rPr>
              <a:t>title</a:t>
            </a:r>
            <a:r>
              <a:rPr lang="en-US" altLang="zh-CN" i="1">
                <a:latin typeface="Times New Roman" pitchFamily="18" charset="0"/>
              </a:rPr>
              <a:t>,</a:t>
            </a:r>
            <a:r>
              <a:rPr lang="en-US" altLang="zh-CN" i="1" u="sng">
                <a:latin typeface="Times New Roman" pitchFamily="18" charset="0"/>
              </a:rPr>
              <a:t>year</a:t>
            </a:r>
            <a:r>
              <a:rPr lang="en-US" altLang="zh-CN" i="1">
                <a:latin typeface="Times New Roman" pitchFamily="18" charset="0"/>
              </a:rPr>
              <a:t>,length,filmType,studioName,studioAddr),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Two of the dependencies hold: </a:t>
            </a:r>
            <a:r>
              <a:rPr lang="en-US" altLang="zh-CN" i="1">
                <a:latin typeface="Times New Roman" pitchFamily="18" charset="0"/>
              </a:rPr>
              <a:t>title year→studioName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studioName→studioAddr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transitive rule allows us to combine the two dependencies above to get a new dependency: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title year→studioAddr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97309" name="Picture 29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03CE3-3D70-4F75-B674-C93D3A65D458}" type="slidenum">
              <a:rPr lang="en-US" altLang="zh-CN"/>
              <a:pPr/>
              <a:t>40</a:t>
            </a:fld>
            <a:endParaRPr lang="en-US" altLang="zh-CN"/>
          </a:p>
        </p:txBody>
      </p:sp>
      <p:pic>
        <p:nvPicPr>
          <p:cNvPr id="7271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308725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Multivalued Dependency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1837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If for R{A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,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, 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}, for each pair of tuples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of relation R that agree on all the A’s, we can find in R some tuple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v</a:t>
            </a:r>
            <a:r>
              <a:rPr lang="en-US" altLang="zh-CN">
                <a:latin typeface="Arial Narrow" pitchFamily="34" charset="0"/>
              </a:rPr>
              <a:t> that agrees: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with both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A’s,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on the B’s, and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all attributes of R that are not among the A’s and B’s.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Then, 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multivalued dependency</a:t>
            </a:r>
            <a:r>
              <a:rPr lang="en-US" altLang="zh-CN">
                <a:latin typeface="Arial Narrow" pitchFamily="34" charset="0"/>
              </a:rPr>
              <a:t>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holds.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Unlike functional dependencies, with multivalued dependency, we must consider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sets</a:t>
            </a:r>
            <a:r>
              <a:rPr lang="en-US" altLang="zh-CN">
                <a:latin typeface="Arial Narrow" pitchFamily="34" charset="0"/>
              </a:rPr>
              <a:t> of attributes on the right immediately. It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always possible to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break</a:t>
            </a:r>
            <a:r>
              <a:rPr lang="en-US" altLang="zh-CN">
                <a:latin typeface="Arial Narrow" pitchFamily="34" charset="0"/>
              </a:rPr>
              <a:t> the right sides of multivalued dependencies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into</a:t>
            </a:r>
            <a:r>
              <a:rPr lang="en-US" altLang="zh-CN">
                <a:latin typeface="Arial Narrow" pitchFamily="34" charset="0"/>
              </a:rPr>
              <a:t> single attributes.</a:t>
            </a: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Note that the notions of keys and superkeys depend on functional dependencies only, adding multivalued dependency does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change the definition of “key”.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889C-8355-42D5-B0CE-BC448C3E974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2088"/>
            <a:ext cx="7793038" cy="573087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Multivalued Dependency-Example</a:t>
            </a:r>
          </a:p>
        </p:txBody>
      </p:sp>
      <p:graphicFrame>
        <p:nvGraphicFramePr>
          <p:cNvPr id="74789" name="Group 37"/>
          <p:cNvGraphicFramePr>
            <a:graphicFrameLocks noGrp="1"/>
          </p:cNvGraphicFramePr>
          <p:nvPr/>
        </p:nvGraphicFramePr>
        <p:xfrm>
          <a:off x="668338" y="765175"/>
          <a:ext cx="8151812" cy="1512888"/>
        </p:xfrm>
        <a:graphic>
          <a:graphicData uri="http://schemas.openxmlformats.org/drawingml/2006/table">
            <a:tbl>
              <a:tblPr/>
              <a:tblGrid>
                <a:gridCol w="134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3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street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Mailbu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Emp. Strikes Back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Emp. Strikes Back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539750" y="2276475"/>
            <a:ext cx="83550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in which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 holds.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Consider the first two tuples: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t=(</a:t>
            </a:r>
            <a:r>
              <a:rPr lang="en-US" altLang="zh-CN" i="1">
                <a:latin typeface="Times New Roman" pitchFamily="18" charset="0"/>
              </a:rPr>
              <a:t>C.Fisher, 123 Maple St., Hollywood, Star Wars, 1977</a:t>
            </a:r>
            <a:r>
              <a:rPr lang="en-US" altLang="zh-CN">
                <a:latin typeface="Arial Narrow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u=(</a:t>
            </a:r>
            <a:r>
              <a:rPr lang="en-US" altLang="zh-CN" i="1">
                <a:latin typeface="Times New Roman" pitchFamily="18" charset="0"/>
              </a:rPr>
              <a:t>C.Fisher, 456 Oak Rd., Mailbu, Emp. Strikes Back, 1980</a:t>
            </a:r>
            <a:r>
              <a:rPr lang="en-US" altLang="zh-CN">
                <a:latin typeface="Arial Narrow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The multivalued dependency requires to find a tuple that agrees with both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attribute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>
                <a:latin typeface="Arial Narrow" pitchFamily="34" charset="0"/>
              </a:rPr>
              <a:t>,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on the two attributes 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, and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other attributes (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).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There is indeed such a tuple, the third tuple: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C. Fisher, 123 Maple St., Hollywood, Emp. Strikes Back,1980</a:t>
            </a:r>
            <a:r>
              <a:rPr lang="en-US" altLang="zh-CN">
                <a:latin typeface="Arial Narrow" pitchFamily="34" charset="0"/>
              </a:rPr>
              <a:t>)</a:t>
            </a:r>
          </a:p>
        </p:txBody>
      </p:sp>
      <p:pic>
        <p:nvPicPr>
          <p:cNvPr id="74780" name="Picture 2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8725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407F-8D75-4EC6-9CAA-336501ADEB8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Multivalued Dependency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7724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A multivalued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for a relation R is nontrivial if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None</a:t>
            </a:r>
            <a:r>
              <a:rPr lang="en-US" altLang="zh-CN">
                <a:latin typeface="Arial Narrow" pitchFamily="34" charset="0"/>
              </a:rPr>
              <a:t> of the B’s is among the A’s.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 all</a:t>
            </a:r>
            <a:r>
              <a:rPr lang="en-US" altLang="zh-CN">
                <a:latin typeface="Arial Narrow" pitchFamily="34" charset="0"/>
              </a:rPr>
              <a:t> the attributes of R are among the A’s and B’s.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Arial Narrow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As with functional dependencies, it is permissible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add</a:t>
            </a:r>
            <a:r>
              <a:rPr lang="en-US" altLang="zh-CN">
                <a:latin typeface="Arial Narrow" pitchFamily="34" charset="0"/>
              </a:rPr>
              <a:t> some of the A’s to the right side.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In general we may assume that the A’s and B’s (left side and right side) of a multivalued dependency are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disjoint</a:t>
            </a:r>
            <a:r>
              <a:rPr lang="en-US" altLang="zh-CN">
                <a:latin typeface="Arial Narrow" pitchFamily="34" charset="0"/>
              </a:rPr>
              <a:t>, i.e., None of the B’s is among the A’s.</a:t>
            </a:r>
          </a:p>
        </p:txBody>
      </p:sp>
      <p:pic>
        <p:nvPicPr>
          <p:cNvPr id="98309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9CC22-68BF-4301-AC74-8013BDBF185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Rules About MD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39750" y="836613"/>
            <a:ext cx="7924800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latin typeface="Arial Narrow" pitchFamily="34" charset="0"/>
              </a:rPr>
              <a:t>The trivial dependencies rule</a:t>
            </a:r>
            <a:r>
              <a:rPr lang="en-US" altLang="zh-CN">
                <a:latin typeface="Arial Narrow" pitchFamily="34" charset="0"/>
              </a:rPr>
              <a:t>: if multivalued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holds for some relation, then so does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, where the C’s are the B’s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plus</a:t>
            </a:r>
            <a:r>
              <a:rPr lang="en-US" altLang="zh-CN">
                <a:latin typeface="Arial Narrow" pitchFamily="34" charset="0"/>
              </a:rPr>
              <a:t> one or more of the A’s.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Conversely, we can also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remove</a:t>
            </a:r>
            <a:r>
              <a:rPr lang="en-US" altLang="zh-CN">
                <a:latin typeface="Arial Narrow" pitchFamily="34" charset="0"/>
              </a:rPr>
              <a:t> attributes from the B’s if they are among the A’s and infer the multivalued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→→D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D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…D</a:t>
            </a:r>
            <a:r>
              <a:rPr lang="en-US" altLang="zh-CN" baseline="-25000">
                <a:latin typeface="Arial Narrow" pitchFamily="34" charset="0"/>
              </a:rPr>
              <a:t>r</a:t>
            </a:r>
            <a:r>
              <a:rPr lang="en-US" altLang="zh-CN">
                <a:latin typeface="Arial Narrow" pitchFamily="34" charset="0"/>
              </a:rPr>
              <a:t> if the D’s are those B’s that are not among A’s.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latin typeface="Arial Narrow" pitchFamily="34" charset="0"/>
              </a:rPr>
              <a:t>The transitive rule</a:t>
            </a:r>
            <a:r>
              <a:rPr lang="en-US" altLang="zh-CN">
                <a:latin typeface="Arial Narrow" pitchFamily="34" charset="0"/>
              </a:rPr>
              <a:t>: if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and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→→C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 hold for some relation, then so does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However, multivalued dependencies do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obey the splitting/combining rule.</a:t>
            </a:r>
          </a:p>
        </p:txBody>
      </p:sp>
      <p:pic>
        <p:nvPicPr>
          <p:cNvPr id="7680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B61C-EE40-42DE-A9DA-8899C4C234F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Rules About MD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34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Every</a:t>
            </a:r>
            <a:r>
              <a:rPr lang="en-US" altLang="zh-CN">
                <a:latin typeface="Arial Narrow" pitchFamily="34" charset="0"/>
              </a:rPr>
              <a:t> functional dependency is a multivalued dependency. That is, if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, then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Proof: </a:t>
            </a:r>
            <a:r>
              <a:rPr lang="en-US" altLang="zh-CN">
                <a:latin typeface="Arial Narrow" pitchFamily="34" charset="0"/>
              </a:rPr>
              <a:t>Suppose R is some relation for which the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holds, and suppose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are tuples of R that agree on the A’s. 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To show that the multivalued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holds, we have to show that R also contains a tuple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v</a:t>
            </a:r>
            <a:r>
              <a:rPr lang="en-US" altLang="zh-CN">
                <a:latin typeface="Arial Narrow" pitchFamily="34" charset="0"/>
              </a:rPr>
              <a:t> that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A’s,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on the B’s and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all other attributes. 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But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v</a:t>
            </a:r>
            <a:r>
              <a:rPr lang="en-US" altLang="zh-CN">
                <a:latin typeface="Arial Narrow" pitchFamily="34" charset="0"/>
              </a:rPr>
              <a:t> can be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. Surely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A’s. The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assures us that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on the B’s and of course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agrees with itself on the other attributes. 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Thus, whenever a functional dependency holds, the corresponding multivalued dependency holds.</a:t>
            </a:r>
          </a:p>
        </p:txBody>
      </p:sp>
      <p:pic>
        <p:nvPicPr>
          <p:cNvPr id="77829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D6FB7-AD43-4B49-BAAA-849222D12C5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11188" y="836613"/>
            <a:ext cx="8281987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the complementation rule</a:t>
            </a:r>
            <a:r>
              <a:rPr lang="en-US" altLang="zh-CN">
                <a:latin typeface="Arial Narrow" pitchFamily="34" charset="0"/>
              </a:rPr>
              <a:t>: if 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is a multivalued dependency for relation R, then R also satisfies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, where the C’s are all attributes of 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among the A’s and B.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Star(name,street,city,title,year</a:t>
            </a:r>
            <a:r>
              <a:rPr lang="en-US" altLang="zh-CN" i="1">
                <a:latin typeface="Arial Narrow" pitchFamily="34" charset="0"/>
              </a:rPr>
              <a:t>),</a:t>
            </a:r>
            <a:r>
              <a:rPr lang="en-US" altLang="zh-CN">
                <a:latin typeface="Arial Narrow" pitchFamily="34" charset="0"/>
              </a:rPr>
              <a:t> for which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 holds.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The complementation rule says that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 must also hold in this relation, because 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 are the attributes not mentioned in the first dependency.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the intersection rule</a:t>
            </a:r>
            <a:r>
              <a:rPr lang="en-US" altLang="zh-CN">
                <a:latin typeface="Arial Narrow" pitchFamily="34" charset="0"/>
              </a:rPr>
              <a:t>: If X, Y and Z are sets of attributes, X→→Y and X→→Z, then X→→(Y∩Z).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Rules About MD</a:t>
            </a:r>
          </a:p>
        </p:txBody>
      </p:sp>
      <p:pic>
        <p:nvPicPr>
          <p:cNvPr id="7885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24600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817BE-E49C-4990-875B-BBEB0049DC7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Fourth Normal Form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7924800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A relation R is in fourth normal form (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4NF</a:t>
            </a:r>
            <a:r>
              <a:rPr lang="en-US" altLang="zh-CN">
                <a:latin typeface="Arial Narrow" pitchFamily="34" charset="0"/>
              </a:rPr>
              <a:t>) if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whenever</a:t>
            </a:r>
            <a:r>
              <a:rPr lang="en-US" altLang="zh-CN">
                <a:latin typeface="Arial Narrow" pitchFamily="34" charset="0"/>
              </a:rPr>
              <a:t>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is a nontrivial multivalued dependency,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superkey.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That is, if a relation is in 4NF, then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every</a:t>
            </a:r>
            <a:r>
              <a:rPr lang="en-US" altLang="zh-CN">
                <a:latin typeface="Arial Narrow" pitchFamily="34" charset="0"/>
              </a:rPr>
              <a:t> nontrivial multivalued dependency is with a superkey on the left.</a:t>
            </a:r>
          </a:p>
        </p:txBody>
      </p:sp>
      <p:pic>
        <p:nvPicPr>
          <p:cNvPr id="798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F26D4-CFA7-446C-9A53-6A3ADF397E0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Fourth Normal Form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11188" y="836613"/>
            <a:ext cx="8208962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Fourth normal form is truly a generalization of BCNF.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Since every functional dependency is also a mulvalued dependency,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every</a:t>
            </a:r>
            <a:r>
              <a:rPr lang="en-US" altLang="zh-CN">
                <a:latin typeface="Arial Narrow" pitchFamily="34" charset="0"/>
              </a:rPr>
              <a:t> BCNF violation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also</a:t>
            </a:r>
            <a:r>
              <a:rPr lang="en-US" altLang="zh-CN">
                <a:latin typeface="Arial Narrow" pitchFamily="34" charset="0"/>
              </a:rPr>
              <a:t> a 4NF violation.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Put another way, every relation that is in 4NF is therefore in BCNF. However, relations that are in BCNF are not surely in 4NF.</a:t>
            </a:r>
          </a:p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Star(name,street,city,title,year</a:t>
            </a:r>
            <a:r>
              <a:rPr lang="en-US" altLang="zh-CN" i="1">
                <a:latin typeface="Arial Narrow" pitchFamily="34" charset="0"/>
              </a:rPr>
              <a:t>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only key for this relation is all the attributes, and there is no nontrivial functional dependency at all. So, it is in BCNF.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But this relation violates the 4NF condition. For example,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 is a nontrivial multivalued dependency, yet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>
                <a:latin typeface="Arial Narrow" pitchFamily="34" charset="0"/>
              </a:rPr>
              <a:t> by itself is not a superkey.</a:t>
            </a:r>
          </a:p>
        </p:txBody>
      </p:sp>
      <p:pic>
        <p:nvPicPr>
          <p:cNvPr id="8192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0160-2D8D-495B-ABEE-FA969EDC4272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Two-attribute Relation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80010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Any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two-attribute</a:t>
            </a:r>
            <a:r>
              <a:rPr lang="en-US" altLang="zh-CN">
                <a:latin typeface="Arial Narrow" pitchFamily="34" charset="0"/>
              </a:rPr>
              <a:t> relation is in 4NF.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Proof</a:t>
            </a:r>
            <a:r>
              <a:rPr lang="en-US" altLang="zh-CN">
                <a:latin typeface="Arial Narrow" pitchFamily="34" charset="0"/>
              </a:rPr>
              <a:t>: Suppose that the attributes are A and B.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 </a:t>
            </a:r>
            <a:r>
              <a:rPr lang="en-US" altLang="zh-CN">
                <a:latin typeface="Arial Narrow" pitchFamily="34" charset="0"/>
              </a:rPr>
              <a:t>There are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</a:t>
            </a:r>
            <a:r>
              <a:rPr lang="en-US" altLang="zh-CN">
                <a:latin typeface="Arial Narrow" pitchFamily="34" charset="0"/>
              </a:rPr>
              <a:t> nontrivial functional dependencies. A→→B is not nontrivial. So it is in 4NF.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A→B holds, but B→A doesn’t hold. In this case, A is the only key, There are no nontrivial multivalued dependencies.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</a:t>
            </a:r>
            <a:r>
              <a:rPr lang="en-US" altLang="zh-CN">
                <a:latin typeface="Arial Narrow" pitchFamily="34" charset="0"/>
              </a:rPr>
              <a:t>B→A holds, but A→B doesn’t hold. This case is symmetric to case 2.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4.</a:t>
            </a:r>
            <a:r>
              <a:rPr lang="en-US" altLang="zh-CN">
                <a:latin typeface="Arial Narrow" pitchFamily="34" charset="0"/>
              </a:rPr>
              <a:t>Both A→B and B→A hold. Then both A and B are keys. There are no nontrivial multivalued dependencies either, so there can be no 4NF violation.</a:t>
            </a:r>
          </a:p>
        </p:txBody>
      </p:sp>
      <p:pic>
        <p:nvPicPr>
          <p:cNvPr id="11059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1761A-6C0C-4E8B-85D1-DAF059D854F7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 into 4NF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8207375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The decomposition strategy: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 Find a 4NF violation, say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where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not a superkey.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 Then break the schema for the relation R that has the 4NF violation into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>
                <a:latin typeface="Arial Narrow" pitchFamily="34" charset="0"/>
              </a:rPr>
              <a:t> schemas:</a:t>
            </a:r>
          </a:p>
          <a:p>
            <a:pPr lvl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The A’s and the B’s attributes.</a:t>
            </a:r>
          </a:p>
          <a:p>
            <a:pPr lvl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The A’s and all attributes of R that not among the A’s or B’s.</a:t>
            </a:r>
          </a:p>
          <a:p>
            <a:pPr>
              <a:spcBef>
                <a:spcPct val="3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 </a:t>
            </a:r>
            <a:r>
              <a:rPr lang="en-US" altLang="zh-CN">
                <a:latin typeface="Arial Narrow" pitchFamily="34" charset="0"/>
              </a:rPr>
              <a:t>Repeat step 1 and 2 as many times as necessary until all the relation schemas are in 4NF.</a:t>
            </a:r>
          </a:p>
        </p:txBody>
      </p:sp>
      <p:pic>
        <p:nvPicPr>
          <p:cNvPr id="82949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B476-9894-43C0-BDC0-4429441B4BB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Keys of Relations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106488"/>
            <a:ext cx="813435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kumimoji="0" lang="en-US" altLang="zh-CN">
                <a:latin typeface="Arial Narrow" pitchFamily="34" charset="0"/>
              </a:rPr>
              <a:t>: a set of one or more attributes</a:t>
            </a:r>
            <a:r>
              <a:rPr lang="en-US" altLang="zh-CN">
                <a:latin typeface="Arial Narrow" pitchFamily="34" charset="0"/>
              </a:rPr>
              <a:t>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key for a relation R if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Those attributes functionally determine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all</a:t>
            </a:r>
            <a:r>
              <a:rPr lang="en-US" altLang="zh-CN">
                <a:latin typeface="Arial Narrow" pitchFamily="34" charset="0"/>
              </a:rPr>
              <a:t> other attributes of the relation. That is, it is impossible for two distinct tuples of R to agree on all of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</a:t>
            </a:r>
            <a:r>
              <a:rPr lang="en-US" altLang="zh-CN">
                <a:latin typeface="Arial Narrow" pitchFamily="34" charset="0"/>
              </a:rPr>
              <a:t> proper subset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functionally determines all other attributes of R, i.e., a key must be minimal.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Superkeys</a:t>
            </a:r>
            <a:r>
              <a:rPr kumimoji="0" lang="en-US" altLang="zh-CN">
                <a:latin typeface="Arial Narrow" pitchFamily="34" charset="0"/>
              </a:rPr>
              <a:t>: a set of attributes that contains a key.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Every key is a superkey. However, some superkeys are not keys.</a:t>
            </a:r>
          </a:p>
        </p:txBody>
      </p:sp>
      <p:pic>
        <p:nvPicPr>
          <p:cNvPr id="1741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45183-1F44-430D-BE6E-5827FE8DA30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11188" y="908050"/>
            <a:ext cx="8353425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Star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Star(name,street,city,title,year</a:t>
            </a:r>
            <a:r>
              <a:rPr lang="en-US" altLang="zh-CN" i="1">
                <a:latin typeface="Arial Narrow" pitchFamily="34" charset="0"/>
              </a:rPr>
              <a:t>).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 holds in the relation, which is a 4NF violation.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Use this 4NF violation to decompose </a:t>
            </a:r>
            <a:r>
              <a:rPr lang="en-US" altLang="zh-CN" i="1">
                <a:latin typeface="Times New Roman" pitchFamily="18" charset="0"/>
              </a:rPr>
              <a:t>Star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>
                <a:latin typeface="Arial Narrow" pitchFamily="34" charset="0"/>
              </a:rPr>
              <a:t>into: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One schema that has only the three attributes in the above multivalued dependency, i.e., </a:t>
            </a:r>
            <a:r>
              <a:rPr lang="en-US" altLang="zh-CN" i="1">
                <a:latin typeface="Times New Roman" pitchFamily="18" charset="0"/>
              </a:rPr>
              <a:t>R1(name,street,city)</a:t>
            </a:r>
            <a:r>
              <a:rPr lang="en-US" altLang="zh-CN">
                <a:latin typeface="Arial Narrow" pitchFamily="34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And</a:t>
            </a:r>
            <a:r>
              <a:rPr lang="en-US" altLang="zh-CN">
                <a:latin typeface="Arial Narrow" pitchFamily="34" charset="0"/>
              </a:rPr>
              <a:t> another schema that consists of the left side,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plus</a:t>
            </a:r>
            <a:r>
              <a:rPr lang="en-US" altLang="zh-CN">
                <a:latin typeface="Arial Narrow" pitchFamily="34" charset="0"/>
              </a:rPr>
              <a:t> the attributes that do not appear in the dependency, i.e.,  </a:t>
            </a:r>
            <a:r>
              <a:rPr lang="en-US" altLang="zh-CN" i="1">
                <a:latin typeface="Times New Roman" pitchFamily="18" charset="0"/>
              </a:rPr>
              <a:t>R2(name,title,year</a:t>
            </a:r>
            <a:r>
              <a:rPr lang="en-US" altLang="zh-CN">
                <a:latin typeface="Arial Narrow" pitchFamily="34" charset="0"/>
              </a:rPr>
              <a:t>).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In each schema there are no nontrivial multivalued dependencies, so they are in 4NF.</a:t>
            </a:r>
          </a:p>
        </p:txBody>
      </p:sp>
      <p:pic>
        <p:nvPicPr>
          <p:cNvPr id="8397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CCA5-E23D-4C8C-B0BE-143AFD1CEB7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82819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 in which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 hold.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 and 4NF? If not, decompose it into BCNF or 4NF.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85800" y="1989138"/>
            <a:ext cx="81534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in BCNF, because the key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}, there is no nontrivial functional dependency.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4NF, because there exist nontrivial multivalued dependencies whose left side don’t contain the key.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Use the 4NF violation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 to decompose 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en-US" altLang="zh-CN">
                <a:latin typeface="Arial Narrow" pitchFamily="34" charset="0"/>
              </a:rPr>
              <a:t>into: </a:t>
            </a:r>
            <a:r>
              <a:rPr lang="en-US" altLang="zh-CN" i="1">
                <a:latin typeface="Times New Roman" pitchFamily="18" charset="0"/>
              </a:rPr>
              <a:t>R1(A,B)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R2(A,C,D)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is not in 4NF. Decompose it from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, the resulting relations are </a:t>
            </a:r>
            <a:r>
              <a:rPr lang="en-US" altLang="zh-CN" i="1">
                <a:latin typeface="Times New Roman" pitchFamily="18" charset="0"/>
              </a:rPr>
              <a:t>R3(A,C)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R4(A,D)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So, the final results of decomposition are three relation </a:t>
            </a:r>
            <a:r>
              <a:rPr lang="en-US" altLang="zh-CN" i="1">
                <a:latin typeface="Times New Roman" pitchFamily="18" charset="0"/>
              </a:rPr>
              <a:t>R1(A,B</a:t>
            </a:r>
            <a:r>
              <a:rPr lang="en-US" altLang="zh-CN">
                <a:latin typeface="Arial Narrow" pitchFamily="34" charset="0"/>
              </a:rPr>
              <a:t>), </a:t>
            </a:r>
            <a:r>
              <a:rPr lang="en-US" altLang="zh-CN" i="1">
                <a:latin typeface="Times New Roman" pitchFamily="18" charset="0"/>
              </a:rPr>
              <a:t>R3(A,C)and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R4(A,D)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10035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58225-1894-42C2-9594-B08FD1B65CA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12775" y="836613"/>
            <a:ext cx="8351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), in which 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→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 hold.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 and 4NF? If not, decompose it into BCNF or 4NF.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39750" y="2060575"/>
            <a:ext cx="84963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1. The key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{</a:t>
            </a:r>
            <a:r>
              <a:rPr lang="en-US" altLang="zh-CN" i="1">
                <a:latin typeface="Times New Roman" pitchFamily="18" charset="0"/>
              </a:rPr>
              <a:t>A,B,C</a:t>
            </a:r>
            <a:r>
              <a:rPr lang="en-US" altLang="zh-CN">
                <a:latin typeface="Arial Narrow" pitchFamily="34" charset="0"/>
              </a:rPr>
              <a:t>}, so, the functional dependency </a:t>
            </a:r>
            <a:r>
              <a:rPr lang="en-US" altLang="zh-CN" i="1">
                <a:latin typeface="Times New Roman" pitchFamily="18" charset="0"/>
              </a:rPr>
              <a:t>B→D</a:t>
            </a:r>
            <a:r>
              <a:rPr lang="en-US" altLang="zh-CN">
                <a:latin typeface="Arial Narrow" pitchFamily="34" charset="0"/>
              </a:rPr>
              <a:t> is a BCNF violation and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BCNF. Decompose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using </a:t>
            </a:r>
            <a:r>
              <a:rPr lang="en-US" altLang="zh-CN" i="1">
                <a:latin typeface="Times New Roman" pitchFamily="18" charset="0"/>
              </a:rPr>
              <a:t>B→D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R1(B,D)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R2(A,B,C)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4NF either, because there exist nontrivial multivalued dependencies whose left side are not a superkey.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Decompose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using </a:t>
            </a:r>
            <a:r>
              <a:rPr lang="en-US" altLang="zh-CN" i="1">
                <a:latin typeface="Times New Roman" pitchFamily="18" charset="0"/>
              </a:rPr>
              <a:t>AB→→C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R1(A,B,C)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R2(A,B,D)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is not in 4NF. Decompose </a:t>
            </a: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using </a:t>
            </a:r>
            <a:r>
              <a:rPr lang="en-US" altLang="zh-CN" i="1">
                <a:latin typeface="Times New Roman" pitchFamily="18" charset="0"/>
              </a:rPr>
              <a:t>B→D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R3(A,B)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R4(B,D)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So, the final results of decomposition are three relation </a:t>
            </a:r>
            <a:r>
              <a:rPr lang="en-US" altLang="zh-CN" i="1">
                <a:latin typeface="Times New Roman" pitchFamily="18" charset="0"/>
              </a:rPr>
              <a:t>R1(A,B,C)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R3(A,B)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R4(B,D)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101382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E33EF-7E92-4620-8F7A-286DAA3C59E7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1188" y="838200"/>
            <a:ext cx="79994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R(A,B,C,D,E</a:t>
            </a:r>
            <a:r>
              <a:rPr lang="en-US" altLang="zh-CN">
                <a:latin typeface="Arial Narrow" pitchFamily="34" charset="0"/>
              </a:rPr>
              <a:t>), in which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A→D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AB→E</a:t>
            </a:r>
            <a:r>
              <a:rPr lang="en-US" altLang="zh-CN">
                <a:latin typeface="Arial Narrow" pitchFamily="34" charset="0"/>
              </a:rPr>
              <a:t> hold.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 and 4NF? If not, decompose it into BCNF or 4NF.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11188" y="2420938"/>
            <a:ext cx="82296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 Narrow" pitchFamily="34" charset="0"/>
              </a:rPr>
              <a:t>The only key of this relation is {</a:t>
            </a:r>
            <a:r>
              <a:rPr lang="en-US" altLang="zh-CN" i="1" dirty="0">
                <a:latin typeface="Times New Roman" pitchFamily="18" charset="0"/>
              </a:rPr>
              <a:t>A,B,C</a:t>
            </a:r>
            <a:r>
              <a:rPr lang="en-US" altLang="zh-CN" dirty="0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 Narrow" pitchFamily="34" charset="0"/>
              </a:rPr>
              <a:t>1. The functional dependency </a:t>
            </a:r>
            <a:r>
              <a:rPr lang="en-US" altLang="zh-CN" i="1" dirty="0">
                <a:latin typeface="Times New Roman" pitchFamily="18" charset="0"/>
              </a:rPr>
              <a:t>A→D</a:t>
            </a:r>
            <a:r>
              <a:rPr lang="en-US" altLang="zh-CN" dirty="0">
                <a:latin typeface="Arial Narrow" pitchFamily="34" charset="0"/>
              </a:rPr>
              <a:t> is a BCNF </a:t>
            </a:r>
            <a:r>
              <a:rPr lang="en-US" altLang="zh-CN" dirty="0" smtClean="0">
                <a:latin typeface="Arial Narrow" pitchFamily="34" charset="0"/>
              </a:rPr>
              <a:t>violation, </a:t>
            </a:r>
            <a:r>
              <a:rPr lang="en-US" altLang="zh-CN" dirty="0">
                <a:latin typeface="Arial Narrow" pitchFamily="34" charset="0"/>
              </a:rPr>
              <a:t>so 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Arial Narrow" pitchFamily="34" charset="0"/>
              </a:rPr>
              <a:t> is not in BCNF. Use </a:t>
            </a:r>
            <a:r>
              <a:rPr lang="en-US" altLang="zh-CN" i="1" dirty="0">
                <a:latin typeface="Times New Roman" pitchFamily="18" charset="0"/>
              </a:rPr>
              <a:t>A→</a:t>
            </a:r>
            <a:r>
              <a:rPr lang="en-US" altLang="zh-CN" i="1" dirty="0" smtClean="0">
                <a:latin typeface="Times New Roman" pitchFamily="18" charset="0"/>
              </a:rPr>
              <a:t>D </a:t>
            </a:r>
            <a:r>
              <a:rPr lang="en-US" altLang="zh-CN" dirty="0" smtClean="0">
                <a:latin typeface="Arial Narrow" pitchFamily="34" charset="0"/>
              </a:rPr>
              <a:t>to </a:t>
            </a:r>
            <a:r>
              <a:rPr lang="en-US" altLang="zh-CN" dirty="0">
                <a:latin typeface="Arial Narrow" pitchFamily="34" charset="0"/>
              </a:rPr>
              <a:t>decompose 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Arial Narrow" pitchFamily="34" charset="0"/>
              </a:rPr>
              <a:t> into </a:t>
            </a:r>
            <a:r>
              <a:rPr lang="en-US" altLang="zh-CN" i="1" dirty="0" smtClean="0">
                <a:latin typeface="Times New Roman" pitchFamily="18" charset="0"/>
              </a:rPr>
              <a:t>R1(A,D)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and </a:t>
            </a:r>
            <a:r>
              <a:rPr lang="en-US" altLang="zh-CN" i="1" dirty="0" smtClean="0">
                <a:latin typeface="Times New Roman" pitchFamily="18" charset="0"/>
              </a:rPr>
              <a:t>R2(A,B,C,E)</a:t>
            </a:r>
            <a:r>
              <a:rPr lang="en-US" altLang="zh-CN" dirty="0" smtClean="0">
                <a:latin typeface="Arial Narrow" pitchFamily="34" charset="0"/>
              </a:rPr>
              <a:t>.</a:t>
            </a:r>
            <a:endParaRPr lang="en-US" altLang="zh-CN" dirty="0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>
                <a:latin typeface="Times New Roman" pitchFamily="18" charset="0"/>
              </a:rPr>
              <a:t>R2</a:t>
            </a:r>
            <a:r>
              <a:rPr lang="en-US" altLang="zh-CN" dirty="0">
                <a:latin typeface="Arial Narrow" pitchFamily="34" charset="0"/>
              </a:rPr>
              <a:t> is not in BCNF, which can be decomposed into </a:t>
            </a:r>
            <a:r>
              <a:rPr lang="en-US" altLang="zh-CN" i="1" dirty="0" smtClean="0">
                <a:latin typeface="Times New Roman" pitchFamily="18" charset="0"/>
              </a:rPr>
              <a:t>R3(A,B,E)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and </a:t>
            </a:r>
            <a:r>
              <a:rPr lang="en-US" altLang="zh-CN" i="1" dirty="0">
                <a:latin typeface="Times New Roman" pitchFamily="18" charset="0"/>
              </a:rPr>
              <a:t>R4(A,B,C)</a:t>
            </a:r>
            <a:r>
              <a:rPr lang="en-US" altLang="zh-CN" dirty="0">
                <a:latin typeface="Arial Narrow" pitchFamily="34" charset="0"/>
              </a:rPr>
              <a:t> using </a:t>
            </a:r>
            <a:r>
              <a:rPr lang="en-US" altLang="zh-CN" i="1" dirty="0" smtClean="0">
                <a:latin typeface="Times New Roman" pitchFamily="18" charset="0"/>
              </a:rPr>
              <a:t>AB</a:t>
            </a:r>
            <a:r>
              <a:rPr lang="en-US" altLang="zh-CN" i="1" dirty="0">
                <a:latin typeface="Times New Roman" pitchFamily="18" charset="0"/>
              </a:rPr>
              <a:t>→E</a:t>
            </a:r>
            <a:r>
              <a:rPr lang="en-US" altLang="zh-CN" dirty="0" smtClean="0">
                <a:latin typeface="Arial Narrow" pitchFamily="34" charset="0"/>
              </a:rPr>
              <a:t>.</a:t>
            </a:r>
            <a:endParaRPr lang="en-US" altLang="zh-CN" dirty="0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Arial Narrow" pitchFamily="34" charset="0"/>
              </a:rPr>
              <a:t>So, the final results of decomposition are three relation </a:t>
            </a:r>
            <a:r>
              <a:rPr lang="en-US" altLang="zh-CN" i="1" dirty="0" smtClean="0">
                <a:latin typeface="Times New Roman" pitchFamily="18" charset="0"/>
              </a:rPr>
              <a:t>R1(A,D)</a:t>
            </a:r>
            <a:r>
              <a:rPr lang="en-US" altLang="zh-CN" dirty="0" smtClean="0">
                <a:latin typeface="Arial Narrow" pitchFamily="34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R3(A,B,E)</a:t>
            </a:r>
            <a:r>
              <a:rPr lang="en-US" altLang="zh-CN" dirty="0" smtClean="0">
                <a:latin typeface="Arial Narrow" pitchFamily="34" charset="0"/>
              </a:rPr>
              <a:t>, </a:t>
            </a:r>
            <a:r>
              <a:rPr lang="en-US" altLang="zh-CN" dirty="0">
                <a:latin typeface="Arial Narrow" pitchFamily="34" charset="0"/>
              </a:rPr>
              <a:t>and </a:t>
            </a:r>
            <a:r>
              <a:rPr lang="en-US" altLang="zh-CN" i="1" dirty="0">
                <a:latin typeface="Times New Roman" pitchFamily="18" charset="0"/>
              </a:rPr>
              <a:t>R4(A,B,C)</a:t>
            </a:r>
            <a:r>
              <a:rPr lang="en-US" altLang="zh-CN" dirty="0">
                <a:latin typeface="Arial Narrow" pitchFamily="34" charset="0"/>
              </a:rPr>
              <a:t>.</a:t>
            </a:r>
          </a:p>
        </p:txBody>
      </p:sp>
      <p:pic>
        <p:nvPicPr>
          <p:cNvPr id="10240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7D61-8974-4F8B-A2B7-C340B129ED8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85800" y="2072819"/>
            <a:ext cx="8001000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 Narrow" pitchFamily="34" charset="0"/>
              </a:rPr>
              <a:t>2. 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Arial Narrow" pitchFamily="34" charset="0"/>
              </a:rPr>
              <a:t> is not in 4NF, because there exist nontrivial multivalued dependencies whose left side are not a </a:t>
            </a:r>
            <a:r>
              <a:rPr lang="en-US" altLang="zh-CN" dirty="0" err="1">
                <a:latin typeface="Arial Narrow" pitchFamily="34" charset="0"/>
              </a:rPr>
              <a:t>superkey</a:t>
            </a:r>
            <a:r>
              <a:rPr lang="en-US" altLang="zh-CN" dirty="0">
                <a:latin typeface="Arial Narrow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Arial Narrow" pitchFamily="34" charset="0"/>
              </a:rPr>
              <a:t>Use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i="1" dirty="0" smtClean="0">
                <a:latin typeface="Times New Roman" pitchFamily="18" charset="0"/>
              </a:rPr>
              <a:t>→D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to decompose 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Arial Narrow" pitchFamily="34" charset="0"/>
              </a:rPr>
              <a:t> into </a:t>
            </a:r>
            <a:r>
              <a:rPr lang="en-US" altLang="zh-CN" i="1" dirty="0" smtClean="0">
                <a:latin typeface="Times New Roman" pitchFamily="18" charset="0"/>
              </a:rPr>
              <a:t>R1(A,D)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and </a:t>
            </a:r>
            <a:r>
              <a:rPr lang="en-US" altLang="zh-CN" i="1" dirty="0" smtClean="0">
                <a:latin typeface="Times New Roman" pitchFamily="18" charset="0"/>
              </a:rPr>
              <a:t>R2(A,B,C,E</a:t>
            </a:r>
            <a:r>
              <a:rPr lang="en-US" altLang="zh-CN" i="1" dirty="0">
                <a:latin typeface="Times New Roman" pitchFamily="18" charset="0"/>
              </a:rPr>
              <a:t>)</a:t>
            </a:r>
            <a:r>
              <a:rPr lang="en-US" altLang="zh-CN" dirty="0">
                <a:latin typeface="Arial Narrow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i="1" dirty="0">
                <a:latin typeface="Times New Roman" pitchFamily="18" charset="0"/>
              </a:rPr>
              <a:t>R2</a:t>
            </a:r>
            <a:r>
              <a:rPr lang="en-US" altLang="zh-CN" dirty="0">
                <a:latin typeface="Arial Narrow" pitchFamily="34" charset="0"/>
              </a:rPr>
              <a:t> is not in 4NF, which can be decomposed into </a:t>
            </a:r>
            <a:r>
              <a:rPr lang="en-US" altLang="zh-CN" i="1" dirty="0" smtClean="0">
                <a:latin typeface="Times New Roman" pitchFamily="18" charset="0"/>
              </a:rPr>
              <a:t>R3(A,B,E)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and </a:t>
            </a:r>
            <a:r>
              <a:rPr lang="en-US" altLang="zh-CN" i="1" dirty="0" smtClean="0">
                <a:latin typeface="Times New Roman" pitchFamily="18" charset="0"/>
              </a:rPr>
              <a:t>R4(A,B,C)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using </a:t>
            </a:r>
            <a:r>
              <a:rPr lang="en-US" altLang="zh-CN" i="1" dirty="0">
                <a:latin typeface="Times New Roman" pitchFamily="18" charset="0"/>
              </a:rPr>
              <a:t>AB→E</a:t>
            </a:r>
            <a:r>
              <a:rPr lang="en-US" altLang="zh-CN" dirty="0" smtClean="0">
                <a:latin typeface="Arial Narrow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i="1" dirty="0" smtClean="0">
                <a:latin typeface="Times New Roman" pitchFamily="18" charset="0"/>
              </a:rPr>
              <a:t>R3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is not in 4NF, which can be decomposed into </a:t>
            </a:r>
            <a:r>
              <a:rPr lang="en-US" altLang="zh-CN" i="1" dirty="0" smtClean="0">
                <a:latin typeface="Times New Roman" pitchFamily="18" charset="0"/>
              </a:rPr>
              <a:t>R5(A,B)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and </a:t>
            </a:r>
            <a:r>
              <a:rPr lang="en-US" altLang="zh-CN" i="1" dirty="0" smtClean="0">
                <a:latin typeface="Times New Roman" pitchFamily="18" charset="0"/>
              </a:rPr>
              <a:t>R6(A,E)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using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Arial Narrow" pitchFamily="34" charset="0"/>
              </a:rPr>
              <a:t>→→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 smtClean="0">
                <a:latin typeface="Arial Narrow" pitchFamily="34" charset="0"/>
              </a:rPr>
              <a:t>.</a:t>
            </a:r>
            <a:endParaRPr lang="en-US" altLang="zh-CN" dirty="0">
              <a:latin typeface="Arial Narrow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i="1" dirty="0" smtClean="0">
                <a:latin typeface="Times New Roman" pitchFamily="18" charset="0"/>
              </a:rPr>
              <a:t>R4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is not in 4NF, which can be decomposed into </a:t>
            </a:r>
            <a:r>
              <a:rPr lang="en-US" altLang="zh-CN" i="1" dirty="0" smtClean="0">
                <a:latin typeface="Times New Roman" pitchFamily="18" charset="0"/>
              </a:rPr>
              <a:t>R7(A,B</a:t>
            </a:r>
            <a:r>
              <a:rPr lang="en-US" altLang="zh-CN" i="1" dirty="0">
                <a:latin typeface="Times New Roman" pitchFamily="18" charset="0"/>
              </a:rPr>
              <a:t>)</a:t>
            </a:r>
            <a:r>
              <a:rPr lang="en-US" altLang="zh-CN" dirty="0">
                <a:latin typeface="Arial Narrow" pitchFamily="34" charset="0"/>
              </a:rPr>
              <a:t> and </a:t>
            </a:r>
            <a:r>
              <a:rPr lang="en-US" altLang="zh-CN" i="1" dirty="0" smtClean="0">
                <a:latin typeface="Times New Roman" pitchFamily="18" charset="0"/>
              </a:rPr>
              <a:t>R8(A,C)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using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Arial Narrow" pitchFamily="34" charset="0"/>
              </a:rPr>
              <a:t>→→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Arial Narrow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 Narrow" pitchFamily="34" charset="0"/>
              </a:rPr>
              <a:t>So</a:t>
            </a:r>
            <a:r>
              <a:rPr lang="en-US" altLang="zh-CN" dirty="0">
                <a:latin typeface="Arial Narrow" pitchFamily="34" charset="0"/>
              </a:rPr>
              <a:t>, the final results of decomposition are three relation </a:t>
            </a:r>
            <a:r>
              <a:rPr lang="en-US" altLang="zh-CN" i="1" dirty="0" smtClean="0">
                <a:latin typeface="Times New Roman" pitchFamily="18" charset="0"/>
              </a:rPr>
              <a:t>R1(A,D)</a:t>
            </a:r>
            <a:r>
              <a:rPr lang="en-US" altLang="zh-CN" dirty="0" smtClean="0">
                <a:latin typeface="Arial Narrow" pitchFamily="34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R5(A,B), R6(A,E)</a:t>
            </a:r>
            <a:r>
              <a:rPr lang="en-US" altLang="zh-CN" dirty="0" smtClean="0">
                <a:latin typeface="Arial Narrow" pitchFamily="34" charset="0"/>
              </a:rPr>
              <a:t> </a:t>
            </a:r>
            <a:r>
              <a:rPr lang="en-US" altLang="zh-CN" dirty="0">
                <a:latin typeface="Arial Narrow" pitchFamily="34" charset="0"/>
              </a:rPr>
              <a:t>and </a:t>
            </a:r>
            <a:r>
              <a:rPr lang="en-US" altLang="zh-CN" i="1" dirty="0" smtClean="0">
                <a:latin typeface="Times New Roman" pitchFamily="18" charset="0"/>
              </a:rPr>
              <a:t>R8(A,C)</a:t>
            </a:r>
            <a:r>
              <a:rPr lang="en-US" altLang="zh-CN" dirty="0" smtClean="0">
                <a:latin typeface="Arial Narrow" pitchFamily="34" charset="0"/>
              </a:rPr>
              <a:t>.</a:t>
            </a:r>
            <a:endParaRPr lang="en-US" altLang="zh-CN" dirty="0">
              <a:latin typeface="Arial Narrow" pitchFamily="34" charset="0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11188" y="801688"/>
            <a:ext cx="82819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dirty="0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 dirty="0">
                <a:latin typeface="Arial Narrow" pitchFamily="34" charset="0"/>
              </a:rPr>
              <a:t>Consider the relation 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Arial Narrow" pitchFamily="34" charset="0"/>
              </a:rPr>
              <a:t> with the schema </a:t>
            </a:r>
            <a:r>
              <a:rPr lang="en-US" altLang="zh-CN" i="1" dirty="0">
                <a:latin typeface="Times New Roman" pitchFamily="18" charset="0"/>
              </a:rPr>
              <a:t>R(A,B,C,D,E</a:t>
            </a:r>
            <a:r>
              <a:rPr lang="en-US" altLang="zh-CN" dirty="0">
                <a:latin typeface="Arial Narrow" pitchFamily="34" charset="0"/>
              </a:rPr>
              <a:t>), in which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Arial Narrow" pitchFamily="34" charset="0"/>
              </a:rPr>
              <a:t>→→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en-US" altLang="zh-CN" dirty="0">
                <a:latin typeface="Arial Narrow" pitchFamily="34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AB</a:t>
            </a:r>
            <a:r>
              <a:rPr lang="en-US" altLang="zh-CN" dirty="0">
                <a:latin typeface="Arial Narrow" pitchFamily="34" charset="0"/>
              </a:rPr>
              <a:t>→→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dirty="0">
                <a:latin typeface="Arial Narrow" pitchFamily="34" charset="0"/>
              </a:rPr>
              <a:t>, </a:t>
            </a:r>
            <a:r>
              <a:rPr lang="en-US" altLang="zh-CN" i="1" dirty="0">
                <a:latin typeface="Times New Roman" pitchFamily="18" charset="0"/>
              </a:rPr>
              <a:t>A</a:t>
            </a:r>
            <a:r>
              <a:rPr lang="en-US" altLang="zh-CN" dirty="0">
                <a:latin typeface="Arial Narrow" pitchFamily="34" charset="0"/>
              </a:rPr>
              <a:t>→</a:t>
            </a:r>
            <a:r>
              <a:rPr lang="en-US" altLang="zh-CN" i="1" dirty="0">
                <a:latin typeface="Times New Roman" pitchFamily="18" charset="0"/>
              </a:rPr>
              <a:t>D</a:t>
            </a:r>
            <a:r>
              <a:rPr lang="en-US" altLang="zh-CN" dirty="0">
                <a:latin typeface="Arial Narrow" pitchFamily="34" charset="0"/>
              </a:rPr>
              <a:t> and </a:t>
            </a:r>
            <a:r>
              <a:rPr lang="en-US" altLang="zh-CN" i="1" dirty="0">
                <a:latin typeface="Times New Roman" pitchFamily="18" charset="0"/>
              </a:rPr>
              <a:t>AB→E</a:t>
            </a:r>
            <a:r>
              <a:rPr lang="en-US" altLang="zh-CN" dirty="0">
                <a:latin typeface="Arial Narrow" pitchFamily="34" charset="0"/>
              </a:rPr>
              <a:t> hold. Is </a:t>
            </a:r>
            <a:r>
              <a:rPr lang="en-US" altLang="zh-CN" i="1" dirty="0">
                <a:latin typeface="Times New Roman" pitchFamily="18" charset="0"/>
              </a:rPr>
              <a:t>R</a:t>
            </a:r>
            <a:r>
              <a:rPr lang="en-US" altLang="zh-CN" dirty="0">
                <a:latin typeface="Arial Narrow" pitchFamily="34" charset="0"/>
              </a:rPr>
              <a:t> in BCNF and 4NF? If not, decompose it into BCNF or 4NF.</a:t>
            </a:r>
          </a:p>
        </p:txBody>
      </p:sp>
      <p:pic>
        <p:nvPicPr>
          <p:cNvPr id="10343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5CAB-53B4-43CB-BEFF-6F3BB2156BCA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5795963" y="1196975"/>
            <a:ext cx="2971800" cy="4572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6019800" y="1447800"/>
            <a:ext cx="2514600" cy="3352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8131175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Relationships Among Normal Forms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43910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>
                <a:latin typeface="Arial Narrow" pitchFamily="34" charset="0"/>
              </a:rPr>
              <a:t>4NF implies BCNF, which in turn implies 3NF.</a:t>
            </a:r>
          </a:p>
          <a:p>
            <a:pPr>
              <a:spcBef>
                <a:spcPct val="5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That is, if a relation is in 4NF, then it is also in BCNF and 3NF. </a:t>
            </a:r>
          </a:p>
          <a:p>
            <a:pPr>
              <a:spcBef>
                <a:spcPct val="5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If it is in BCNF, then it is in 3NF.</a:t>
            </a: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6400800" y="2127250"/>
            <a:ext cx="1749425" cy="10715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48A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Relations in 4NF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496050" y="358140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Relations in BCNF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6729413" y="4797425"/>
            <a:ext cx="1371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Relations in 3NF</a:t>
            </a:r>
          </a:p>
        </p:txBody>
      </p:sp>
      <p:pic>
        <p:nvPicPr>
          <p:cNvPr id="85002" name="Picture 1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757-0931-4357-A2A7-543E6E0ADD2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684213" y="836613"/>
            <a:ext cx="7924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>
                <a:latin typeface="Arial Narrow" pitchFamily="34" charset="0"/>
              </a:rPr>
              <a:t>Another way to compare the normal forms is by the guarantees they make about the set of relations that result from a decomposition into that normal form.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76200"/>
            <a:ext cx="8382000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Relationships Among Normal Forms</a:t>
            </a:r>
          </a:p>
        </p:txBody>
      </p:sp>
      <p:pic>
        <p:nvPicPr>
          <p:cNvPr id="86023" name="Picture 7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6065" name="Group 49"/>
          <p:cNvGraphicFramePr>
            <a:graphicFrameLocks noGrp="1"/>
          </p:cNvGraphicFramePr>
          <p:nvPr/>
        </p:nvGraphicFramePr>
        <p:xfrm>
          <a:off x="684213" y="2205038"/>
          <a:ext cx="7993062" cy="3651250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property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3NF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BCNF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4NF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Elimivates redundancy due to functional dependencies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Most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Elimivates redundancy due to Multivalued dependencies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Preserves functional dependencies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Preserves Multivalued dependencies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61E2-59D1-4340-9806-076C5FCA8C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The Closure of Attributes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7913688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Suppose </a:t>
            </a:r>
            <a:r>
              <a:rPr lang="en-US" altLang="zh-CN">
                <a:latin typeface="Arial Narrow" pitchFamily="34" charset="0"/>
              </a:rPr>
              <a:t>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set of attributes and S is a set of functional dependencies.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closure</a:t>
            </a:r>
            <a:r>
              <a:rPr lang="en-US" altLang="zh-CN">
                <a:latin typeface="Arial Narrow" pitchFamily="34" charset="0"/>
              </a:rPr>
              <a:t>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under</a:t>
            </a:r>
            <a:r>
              <a:rPr lang="en-US" altLang="zh-CN">
                <a:latin typeface="Arial Narrow" pitchFamily="34" charset="0"/>
              </a:rPr>
              <a:t> the dependencies in S is a set of attributes that can be functional determined by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}.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{A</a:t>
            </a:r>
            <a:r>
              <a:rPr lang="en-US" altLang="zh-CN" baseline="-25000">
                <a:solidFill>
                  <a:schemeClr val="hlink"/>
                </a:solidFill>
                <a:latin typeface="Arial Narrow" pitchFamily="34" charset="0"/>
              </a:rPr>
              <a:t>1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,A</a:t>
            </a:r>
            <a:r>
              <a:rPr lang="en-US" altLang="zh-CN" baseline="-25000">
                <a:solidFill>
                  <a:schemeClr val="hlink"/>
                </a:solidFill>
                <a:latin typeface="Arial Narrow" pitchFamily="34" charset="0"/>
              </a:rPr>
              <a:t>2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,…,A</a:t>
            </a:r>
            <a:r>
              <a:rPr lang="en-US" altLang="zh-CN" baseline="-25000">
                <a:solidFill>
                  <a:schemeClr val="hlink"/>
                </a:solidFill>
                <a:latin typeface="Arial Narrow" pitchFamily="34" charset="0"/>
              </a:rPr>
              <a:t>n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}</a:t>
            </a:r>
            <a:r>
              <a:rPr lang="en-US" altLang="zh-CN" baseline="30000">
                <a:solidFill>
                  <a:schemeClr val="hlink"/>
                </a:solidFill>
                <a:latin typeface="Arial Narrow" pitchFamily="34" charset="0"/>
              </a:rPr>
              <a:t>+ </a:t>
            </a:r>
            <a:r>
              <a:rPr lang="en-US" altLang="zh-CN">
                <a:latin typeface="Arial Narrow" pitchFamily="34" charset="0"/>
              </a:rPr>
              <a:t>is used to denote the closure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Obviously,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 are always in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Notice that the closure depend on the set of functional dependencies.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same</a:t>
            </a:r>
            <a:r>
              <a:rPr lang="en-US" altLang="zh-CN">
                <a:latin typeface="Arial Narrow" pitchFamily="34" charset="0"/>
              </a:rPr>
              <a:t> attributes set will have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different</a:t>
            </a:r>
            <a:r>
              <a:rPr lang="en-US" altLang="zh-CN">
                <a:latin typeface="Arial Narrow" pitchFamily="34" charset="0"/>
              </a:rPr>
              <a:t> closures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under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different</a:t>
            </a:r>
            <a:r>
              <a:rPr lang="en-US" altLang="zh-CN">
                <a:latin typeface="Arial Narrow" pitchFamily="34" charset="0"/>
              </a:rPr>
              <a:t> sets of functional dependencies.</a:t>
            </a:r>
          </a:p>
        </p:txBody>
      </p:sp>
      <p:pic>
        <p:nvPicPr>
          <p:cNvPr id="2560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8788-7726-4310-B549-3746DF1B249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Computing the Closure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11188" y="836613"/>
            <a:ext cx="8281987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The following steps are a detailed rendition of the algorithm for computing 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closure</a:t>
            </a:r>
            <a:r>
              <a:rPr lang="en-US" altLang="zh-CN">
                <a:latin typeface="Arial Narrow" pitchFamily="34" charset="0"/>
              </a:rPr>
              <a:t> of a set of attributes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with respect to a set of functional dependencies.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Let X be a set of attributes that eventually will become the closure.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First, initialize X to be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Repeatedly search for some functional dependency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→C such that all of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are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in</a:t>
            </a:r>
            <a:r>
              <a:rPr lang="en-US" altLang="zh-CN">
                <a:latin typeface="Arial Narrow" pitchFamily="34" charset="0"/>
              </a:rPr>
              <a:t> the set of attributes X, but C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. Then,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add</a:t>
            </a:r>
            <a:r>
              <a:rPr lang="en-US" altLang="zh-CN">
                <a:latin typeface="Arial Narrow" pitchFamily="34" charset="0"/>
              </a:rPr>
              <a:t> C to the set X.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Repeat step 2 as many times as necessary until no more attributes can be added to X.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The set X after no more attributes can be added to it is the correct value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2663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636E4-EA42-4003-980E-CE8FFCFD42C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76200"/>
            <a:ext cx="8532812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Computing the Closure-Example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807720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a relation with attributes </a:t>
            </a:r>
            <a:r>
              <a:rPr lang="en-US" altLang="zh-CN" i="1">
                <a:latin typeface="Times New Roman" pitchFamily="18" charset="0"/>
              </a:rPr>
              <a:t>A,B,C,D,E,F</a:t>
            </a:r>
            <a:r>
              <a:rPr lang="en-US" altLang="zh-CN">
                <a:latin typeface="Arial Narrow" pitchFamily="34" charset="0"/>
              </a:rPr>
              <a:t>. Suppose that this relation has the functional dependencies </a:t>
            </a:r>
            <a:r>
              <a:rPr lang="en-US" altLang="zh-CN" i="1">
                <a:latin typeface="Times New Roman" pitchFamily="18" charset="0"/>
              </a:rPr>
              <a:t>AB→C,BC→AD,D→E,CF→B</a:t>
            </a:r>
            <a:r>
              <a:rPr lang="en-US" altLang="zh-CN">
                <a:latin typeface="Arial Narrow" pitchFamily="34" charset="0"/>
              </a:rPr>
              <a:t>. what is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?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1. Let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Since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After one iteration of step2, </a:t>
            </a:r>
            <a:r>
              <a:rPr lang="en-US" altLang="zh-CN" i="1">
                <a:latin typeface="Times New Roman" pitchFamily="18" charset="0"/>
              </a:rPr>
              <a:t>X={A,B,C}.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2. Since </a:t>
            </a:r>
            <a:r>
              <a:rPr lang="en-US" altLang="zh-CN" i="1">
                <a:latin typeface="Times New Roman" pitchFamily="18" charset="0"/>
              </a:rPr>
              <a:t>BC→AD</a:t>
            </a:r>
            <a:r>
              <a:rPr lang="en-US" altLang="zh-CN">
                <a:latin typeface="Arial Narrow" pitchFamily="34" charset="0"/>
              </a:rPr>
              <a:t>,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3. Since </a:t>
            </a:r>
            <a:r>
              <a:rPr lang="en-US" altLang="zh-CN" i="1">
                <a:latin typeface="Times New Roman" pitchFamily="18" charset="0"/>
              </a:rPr>
              <a:t>D→E</a:t>
            </a:r>
            <a:r>
              <a:rPr lang="en-US" altLang="zh-CN">
                <a:latin typeface="Arial Narrow" pitchFamily="34" charset="0"/>
              </a:rPr>
              <a:t>, add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Arial Narrow" pitchFamily="34" charset="0"/>
              </a:rPr>
              <a:t> to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, which is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 now.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No more changes to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 are possible.  Thus,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functional dependency </a:t>
            </a:r>
            <a:r>
              <a:rPr lang="en-US" altLang="zh-CN" i="1">
                <a:latin typeface="Times New Roman" pitchFamily="18" charset="0"/>
              </a:rPr>
              <a:t>CF→B</a:t>
            </a:r>
            <a:r>
              <a:rPr lang="en-US" altLang="zh-CN">
                <a:latin typeface="Arial Narrow" pitchFamily="34" charset="0"/>
              </a:rPr>
              <a:t> can not be used.</a:t>
            </a:r>
          </a:p>
        </p:txBody>
      </p:sp>
      <p:pic>
        <p:nvPicPr>
          <p:cNvPr id="2765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7D74-65C4-4600-A027-9913BF3B7B1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Usage of Closure 1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8001000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>
                <a:solidFill>
                  <a:schemeClr val="tx2"/>
                </a:solidFill>
                <a:latin typeface="Arial Narrow" pitchFamily="34" charset="0"/>
              </a:rPr>
              <a:t>Usage</a:t>
            </a:r>
            <a:r>
              <a:rPr kumimoji="0" lang="en-US" altLang="zh-CN" b="0">
                <a:latin typeface="Arial Narrow" pitchFamily="34" charset="0"/>
              </a:rPr>
              <a:t> </a:t>
            </a: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1:</a:t>
            </a:r>
            <a:r>
              <a:rPr kumimoji="0" lang="en-US" altLang="zh-CN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We can test whether any given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follows from</a:t>
            </a:r>
            <a:r>
              <a:rPr lang="en-US" altLang="zh-CN">
                <a:latin typeface="Arial Narrow" pitchFamily="34" charset="0"/>
              </a:rPr>
              <a:t> a set of dependencies S. The steps are: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First compute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 using the set of dependencies S. If B is in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then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does</a:t>
            </a:r>
            <a:r>
              <a:rPr lang="en-US" altLang="zh-CN">
                <a:latin typeface="Arial Narrow" pitchFamily="34" charset="0"/>
              </a:rPr>
              <a:t> follow from S, and if B is not in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then this dependency does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follow from 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If B is a set of attributes, {B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},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follows from set of dependencies S if and only if all of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are in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Notice that the computation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must</a:t>
            </a:r>
            <a:r>
              <a:rPr lang="en-US" altLang="zh-CN">
                <a:latin typeface="Arial Narrow" pitchFamily="34" charset="0"/>
              </a:rPr>
              <a:t> be with respect to the set of functional dependencies S.</a:t>
            </a:r>
          </a:p>
        </p:txBody>
      </p:sp>
      <p:pic>
        <p:nvPicPr>
          <p:cNvPr id="286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2057</TotalTime>
  <Words>6617</Words>
  <Application>Microsoft Office PowerPoint</Application>
  <PresentationFormat>全屏显示(4:3)</PresentationFormat>
  <Paragraphs>599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楷体_GB2312</vt:lpstr>
      <vt:lpstr>隶书</vt:lpstr>
      <vt:lpstr>宋体</vt:lpstr>
      <vt:lpstr>Arial Narrow</vt:lpstr>
      <vt:lpstr>Tahoma</vt:lpstr>
      <vt:lpstr>Times New Roman</vt:lpstr>
      <vt:lpstr>Wingdings</vt:lpstr>
      <vt:lpstr>Blends</vt:lpstr>
      <vt:lpstr>Normal Form  of Relational Database</vt:lpstr>
      <vt:lpstr>Functional Dependencies</vt:lpstr>
      <vt:lpstr>Rules About Functional Dependencies</vt:lpstr>
      <vt:lpstr>Transitivity-example</vt:lpstr>
      <vt:lpstr>Keys of Relations</vt:lpstr>
      <vt:lpstr>The Closure of Attributes</vt:lpstr>
      <vt:lpstr>Computing the Closure</vt:lpstr>
      <vt:lpstr>Computing the Closure-Example</vt:lpstr>
      <vt:lpstr>Usage of Closure 1</vt:lpstr>
      <vt:lpstr>Usage of Closure 1-Example</vt:lpstr>
      <vt:lpstr>Usage of Closure 2  key</vt:lpstr>
      <vt:lpstr>Usage of Closure 2-Example</vt:lpstr>
      <vt:lpstr>Basis for a Relation</vt:lpstr>
      <vt:lpstr>Basis for a Relation-Example</vt:lpstr>
      <vt:lpstr>First Normal Form</vt:lpstr>
      <vt:lpstr>Second Normal Form</vt:lpstr>
      <vt:lpstr>Decomposing Relations</vt:lpstr>
      <vt:lpstr>Why to introduce BCNF</vt:lpstr>
      <vt:lpstr>BCNF</vt:lpstr>
      <vt:lpstr>A relation that is not in BCNF</vt:lpstr>
      <vt:lpstr>A relation that is in BCNF</vt:lpstr>
      <vt:lpstr>Two-attribute Relation</vt:lpstr>
      <vt:lpstr>Decomposition into BCNF</vt:lpstr>
      <vt:lpstr>Decomposition into BCNF</vt:lpstr>
      <vt:lpstr>BCNF-Example</vt:lpstr>
      <vt:lpstr>BCNF-Example</vt:lpstr>
      <vt:lpstr>BCNF-Example</vt:lpstr>
      <vt:lpstr>BCNF-cont.</vt:lpstr>
      <vt:lpstr>BCNF-Example</vt:lpstr>
      <vt:lpstr>Projecting Functional Dependencies</vt:lpstr>
      <vt:lpstr>Projecting Functional Dependencies</vt:lpstr>
      <vt:lpstr>Projection-Example</vt:lpstr>
      <vt:lpstr>Projection-Example</vt:lpstr>
      <vt:lpstr>Projection-Example</vt:lpstr>
      <vt:lpstr>Why to introduce 3NF</vt:lpstr>
      <vt:lpstr>Third Normal Form</vt:lpstr>
      <vt:lpstr>Third Normal Form</vt:lpstr>
      <vt:lpstr>Decomposition-Example</vt:lpstr>
      <vt:lpstr>Why to introduce 4NF</vt:lpstr>
      <vt:lpstr>Multivalued Dependency </vt:lpstr>
      <vt:lpstr>Multivalued Dependency-Example</vt:lpstr>
      <vt:lpstr>Multivalued Dependency</vt:lpstr>
      <vt:lpstr>Rules About MD</vt:lpstr>
      <vt:lpstr>Rules About MD</vt:lpstr>
      <vt:lpstr>Rules About MD</vt:lpstr>
      <vt:lpstr>Fourth Normal Form</vt:lpstr>
      <vt:lpstr>Fourth Normal Form</vt:lpstr>
      <vt:lpstr>Two-attribute Relation</vt:lpstr>
      <vt:lpstr>Decomposition into 4NF</vt:lpstr>
      <vt:lpstr>Decomposition-Example</vt:lpstr>
      <vt:lpstr>Decomposition-Example</vt:lpstr>
      <vt:lpstr>Decomposition-Example</vt:lpstr>
      <vt:lpstr>Decomposition-Example</vt:lpstr>
      <vt:lpstr>Decomposition-Example</vt:lpstr>
      <vt:lpstr>Relationships Among Normal Forms</vt:lpstr>
      <vt:lpstr>Relationships Among Normal Forms</vt:lpstr>
    </vt:vector>
  </TitlesOfParts>
  <Company>Rules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关系数据库规范</dc:title>
  <dc:creator>Wang &amp; Xiao</dc:creator>
  <cp:lastModifiedBy>JW Xiao</cp:lastModifiedBy>
  <cp:revision>383</cp:revision>
  <dcterms:created xsi:type="dcterms:W3CDTF">2002-07-24T13:03:52Z</dcterms:created>
  <dcterms:modified xsi:type="dcterms:W3CDTF">2020-05-14T06:48:29Z</dcterms:modified>
</cp:coreProperties>
</file>