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6"/>
  </p:notesMasterIdLst>
  <p:handoutMasterIdLst>
    <p:handoutMasterId r:id="rId127"/>
  </p:handoutMasterIdLst>
  <p:sldIdLst>
    <p:sldId id="256" r:id="rId2"/>
    <p:sldId id="565" r:id="rId3"/>
    <p:sldId id="442" r:id="rId4"/>
    <p:sldId id="566" r:id="rId5"/>
    <p:sldId id="478" r:id="rId6"/>
    <p:sldId id="450" r:id="rId7"/>
    <p:sldId id="443" r:id="rId8"/>
    <p:sldId id="567" r:id="rId9"/>
    <p:sldId id="510" r:id="rId10"/>
    <p:sldId id="349" r:id="rId11"/>
    <p:sldId id="511" r:id="rId12"/>
    <p:sldId id="464" r:id="rId13"/>
    <p:sldId id="350" r:id="rId14"/>
    <p:sldId id="351" r:id="rId15"/>
    <p:sldId id="465" r:id="rId16"/>
    <p:sldId id="568" r:id="rId17"/>
    <p:sldId id="466" r:id="rId18"/>
    <p:sldId id="467" r:id="rId19"/>
    <p:sldId id="569" r:id="rId20"/>
    <p:sldId id="469" r:id="rId21"/>
    <p:sldId id="468" r:id="rId22"/>
    <p:sldId id="570" r:id="rId23"/>
    <p:sldId id="470" r:id="rId24"/>
    <p:sldId id="512" r:id="rId25"/>
    <p:sldId id="514" r:id="rId26"/>
    <p:sldId id="571" r:id="rId27"/>
    <p:sldId id="515" r:id="rId28"/>
    <p:sldId id="471" r:id="rId29"/>
    <p:sldId id="367" r:id="rId30"/>
    <p:sldId id="369" r:id="rId31"/>
    <p:sldId id="572" r:id="rId32"/>
    <p:sldId id="472" r:id="rId33"/>
    <p:sldId id="473" r:id="rId34"/>
    <p:sldId id="502" r:id="rId35"/>
    <p:sldId id="573" r:id="rId36"/>
    <p:sldId id="503" r:id="rId37"/>
    <p:sldId id="504" r:id="rId38"/>
    <p:sldId id="505" r:id="rId39"/>
    <p:sldId id="574" r:id="rId40"/>
    <p:sldId id="506" r:id="rId41"/>
    <p:sldId id="516" r:id="rId42"/>
    <p:sldId id="517" r:id="rId43"/>
    <p:sldId id="381" r:id="rId44"/>
    <p:sldId id="382" r:id="rId45"/>
    <p:sldId id="479" r:id="rId46"/>
    <p:sldId id="575" r:id="rId47"/>
    <p:sldId id="383" r:id="rId48"/>
    <p:sldId id="384" r:id="rId49"/>
    <p:sldId id="385" r:id="rId50"/>
    <p:sldId id="386" r:id="rId51"/>
    <p:sldId id="387" r:id="rId52"/>
    <p:sldId id="518" r:id="rId53"/>
    <p:sldId id="519" r:id="rId54"/>
    <p:sldId id="520" r:id="rId55"/>
    <p:sldId id="521" r:id="rId56"/>
    <p:sldId id="522" r:id="rId57"/>
    <p:sldId id="523" r:id="rId58"/>
    <p:sldId id="405" r:id="rId59"/>
    <p:sldId id="406" r:id="rId60"/>
    <p:sldId id="538" r:id="rId61"/>
    <p:sldId id="408" r:id="rId62"/>
    <p:sldId id="409" r:id="rId63"/>
    <p:sldId id="410" r:id="rId64"/>
    <p:sldId id="539" r:id="rId65"/>
    <p:sldId id="394" r:id="rId66"/>
    <p:sldId id="576" r:id="rId67"/>
    <p:sldId id="395" r:id="rId68"/>
    <p:sldId id="495" r:id="rId69"/>
    <p:sldId id="507" r:id="rId70"/>
    <p:sldId id="509" r:id="rId71"/>
    <p:sldId id="400" r:id="rId72"/>
    <p:sldId id="524" r:id="rId73"/>
    <p:sldId id="501" r:id="rId74"/>
    <p:sldId id="402" r:id="rId75"/>
    <p:sldId id="496" r:id="rId76"/>
    <p:sldId id="497" r:id="rId77"/>
    <p:sldId id="586" r:id="rId78"/>
    <p:sldId id="403" r:id="rId79"/>
    <p:sldId id="588" r:id="rId80"/>
    <p:sldId id="589" r:id="rId81"/>
    <p:sldId id="590" r:id="rId82"/>
    <p:sldId id="591" r:id="rId83"/>
    <p:sldId id="592" r:id="rId84"/>
    <p:sldId id="525" r:id="rId85"/>
    <p:sldId id="526" r:id="rId86"/>
    <p:sldId id="578" r:id="rId87"/>
    <p:sldId id="579" r:id="rId88"/>
    <p:sldId id="529" r:id="rId89"/>
    <p:sldId id="577" r:id="rId90"/>
    <p:sldId id="530" r:id="rId91"/>
    <p:sldId id="532" r:id="rId92"/>
    <p:sldId id="533" r:id="rId93"/>
    <p:sldId id="534" r:id="rId94"/>
    <p:sldId id="558" r:id="rId95"/>
    <p:sldId id="535" r:id="rId96"/>
    <p:sldId id="536" r:id="rId97"/>
    <p:sldId id="540" r:id="rId98"/>
    <p:sldId id="541" r:id="rId99"/>
    <p:sldId id="549" r:id="rId100"/>
    <p:sldId id="550" r:id="rId101"/>
    <p:sldId id="547" r:id="rId102"/>
    <p:sldId id="551" r:id="rId103"/>
    <p:sldId id="552" r:id="rId104"/>
    <p:sldId id="553" r:id="rId105"/>
    <p:sldId id="542" r:id="rId106"/>
    <p:sldId id="543" r:id="rId107"/>
    <p:sldId id="544" r:id="rId108"/>
    <p:sldId id="546" r:id="rId109"/>
    <p:sldId id="580" r:id="rId110"/>
    <p:sldId id="545" r:id="rId111"/>
    <p:sldId id="554" r:id="rId112"/>
    <p:sldId id="560" r:id="rId113"/>
    <p:sldId id="581" r:id="rId114"/>
    <p:sldId id="561" r:id="rId115"/>
    <p:sldId id="583" r:id="rId116"/>
    <p:sldId id="559" r:id="rId117"/>
    <p:sldId id="563" r:id="rId118"/>
    <p:sldId id="584" r:id="rId119"/>
    <p:sldId id="564" r:id="rId120"/>
    <p:sldId id="585" r:id="rId121"/>
    <p:sldId id="562" r:id="rId122"/>
    <p:sldId id="555" r:id="rId123"/>
    <p:sldId id="556" r:id="rId124"/>
    <p:sldId id="557" r:id="rId125"/>
  </p:sldIdLst>
  <p:sldSz cx="9144000" cy="6858000" type="screen4x3"/>
  <p:notesSz cx="7099300" cy="10234613"/>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CFE"/>
    <a:srgbClr val="FF7C80"/>
    <a:srgbClr val="FFBD03"/>
    <a:srgbClr val="DCA200"/>
    <a:srgbClr val="CC9600"/>
    <a:srgbClr val="CC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0" autoAdjust="0"/>
  </p:normalViewPr>
  <p:slideViewPr>
    <p:cSldViewPr>
      <p:cViewPr>
        <p:scale>
          <a:sx n="80" d="100"/>
          <a:sy n="80" d="100"/>
        </p:scale>
        <p:origin x="1347" y="326"/>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endParaRPr lang="en-US" altLang="zh-CN"/>
          </a:p>
        </p:txBody>
      </p:sp>
      <p:sp>
        <p:nvSpPr>
          <p:cNvPr id="1027"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1028"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endParaRPr lang="en-US" altLang="zh-CN"/>
          </a:p>
        </p:txBody>
      </p:sp>
      <p:sp>
        <p:nvSpPr>
          <p:cNvPr id="1029"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0F59B375-665A-4EC6-ACD3-76F76265B288}" type="slidenum">
              <a:rPr lang="en-US" altLang="zh-CN"/>
              <a:pPr/>
              <a:t>‹#›</a:t>
            </a:fld>
            <a:endParaRPr lang="en-US" altLang="zh-CN"/>
          </a:p>
        </p:txBody>
      </p:sp>
    </p:spTree>
    <p:extLst>
      <p:ext uri="{BB962C8B-B14F-4D97-AF65-F5344CB8AC3E}">
        <p14:creationId xmlns:p14="http://schemas.microsoft.com/office/powerpoint/2010/main" val="4082867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atin typeface="Times New Roman" pitchFamily="18" charset="0"/>
              </a:defRPr>
            </a:lvl1pPr>
          </a:lstStyle>
          <a:p>
            <a:endParaRPr lang="en-US" altLang="zh-CN"/>
          </a:p>
        </p:txBody>
      </p:sp>
      <p:sp>
        <p:nvSpPr>
          <p:cNvPr id="5123"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atin typeface="Times New Roman" pitchFamily="18" charset="0"/>
              </a:defRPr>
            </a:lvl1pPr>
          </a:lstStyle>
          <a:p>
            <a:endParaRPr lang="en-US" altLang="zh-CN"/>
          </a:p>
        </p:txBody>
      </p:sp>
      <p:sp>
        <p:nvSpPr>
          <p:cNvPr id="5127"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fld id="{1C16D388-FD64-4A66-85A0-7FA500EA540E}" type="slidenum">
              <a:rPr lang="en-US" altLang="zh-CN"/>
              <a:pPr/>
              <a:t>‹#›</a:t>
            </a:fld>
            <a:endParaRPr lang="en-US" altLang="zh-CN"/>
          </a:p>
        </p:txBody>
      </p:sp>
    </p:spTree>
    <p:extLst>
      <p:ext uri="{BB962C8B-B14F-4D97-AF65-F5344CB8AC3E}">
        <p14:creationId xmlns:p14="http://schemas.microsoft.com/office/powerpoint/2010/main" val="42903342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C5B812D-016E-4C95-9A12-EB41CF95CAA1}" type="slidenum">
              <a:rPr lang="en-US" altLang="zh-CN"/>
              <a:pPr/>
              <a:t>88</a:t>
            </a:fld>
            <a:endParaRPr lang="en-US" altLang="zh-CN"/>
          </a:p>
        </p:txBody>
      </p:sp>
      <p:sp>
        <p:nvSpPr>
          <p:cNvPr id="350210"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50211" name="Rectangle 3"/>
          <p:cNvSpPr>
            <a:spLocks noGrp="1" noChangeArrowheads="1"/>
          </p:cNvSpPr>
          <p:nvPr>
            <p:ph type="body" idx="1"/>
          </p:nvPr>
        </p:nvSpPr>
        <p:spPr bwMode="auto">
          <a:xfrm>
            <a:off x="946150" y="4860925"/>
            <a:ext cx="5207000" cy="4605338"/>
          </a:xfrm>
          <a:prstGeom prst="rect">
            <a:avLst/>
          </a:prstGeom>
          <a:solidFill>
            <a:srgbClr val="FFFFFF"/>
          </a:solidFill>
          <a:ln>
            <a:solidFill>
              <a:srgbClr val="000000"/>
            </a:solidFill>
            <a:miter lim="800000"/>
            <a:headEnd/>
            <a:tailEnd/>
          </a:ln>
        </p:spPr>
        <p:txBody>
          <a:bodyPr lIns="99048" tIns="49524" rIns="99048" bIns="49524"/>
          <a:lstStyle/>
          <a:p>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EB1BBBA-E33D-4C82-8677-BA3F1A83FA51}" type="slidenum">
              <a:rPr lang="en-US" altLang="zh-CN"/>
              <a:pPr/>
              <a:t>89</a:t>
            </a:fld>
            <a:endParaRPr lang="en-US" altLang="zh-CN"/>
          </a:p>
        </p:txBody>
      </p:sp>
      <p:sp>
        <p:nvSpPr>
          <p:cNvPr id="402434" name="Rectangle 2"/>
          <p:cNvSpPr>
            <a:spLocks noGrp="1" noRot="1" noChangeAspect="1" noChangeArrowheads="1" noTextEdit="1"/>
          </p:cNvSpPr>
          <p:nvPr>
            <p:ph type="sldImg"/>
          </p:nvPr>
        </p:nvSpPr>
        <p:spPr>
          <a:xfrm>
            <a:off x="992188" y="768350"/>
            <a:ext cx="5114925" cy="3836988"/>
          </a:xfrm>
          <a:ln/>
        </p:spPr>
      </p:sp>
      <p:sp>
        <p:nvSpPr>
          <p:cNvPr id="402435" name="Rectangle 3"/>
          <p:cNvSpPr>
            <a:spLocks noGrp="1" noChangeArrowheads="1"/>
          </p:cNvSpPr>
          <p:nvPr>
            <p:ph type="body" idx="1"/>
          </p:nvPr>
        </p:nvSpPr>
        <p:spPr/>
        <p:txBody>
          <a:bodyPr/>
          <a:lstStyle/>
          <a:p>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76" name="Rectangle 12"/>
          <p:cNvSpPr>
            <a:spLocks noGrp="1" noChangeArrowheads="1"/>
          </p:cNvSpPr>
          <p:nvPr>
            <p:ph type="ctrTitle"/>
          </p:nvPr>
        </p:nvSpPr>
        <p:spPr>
          <a:xfrm>
            <a:off x="838200" y="304800"/>
            <a:ext cx="7772400" cy="838200"/>
          </a:xfrm>
        </p:spPr>
        <p:txBody>
          <a:bodyPr/>
          <a:lstStyle>
            <a:lvl1pPr>
              <a:defRPr sz="4800" b="0"/>
            </a:lvl1pPr>
          </a:lstStyle>
          <a:p>
            <a:pPr lvl="0"/>
            <a:r>
              <a:rPr lang="zh-CN" altLang="en-US" noProof="0" smtClean="0"/>
              <a:t>单击此处编辑母版标题样式</a:t>
            </a:r>
          </a:p>
        </p:txBody>
      </p:sp>
      <p:sp>
        <p:nvSpPr>
          <p:cNvPr id="1127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zh-CN" altLang="en-US" noProof="0" smtClean="0"/>
              <a:t>单击此处编辑母版副标题样式</a:t>
            </a:r>
          </a:p>
        </p:txBody>
      </p:sp>
      <p:sp>
        <p:nvSpPr>
          <p:cNvPr id="1127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solidFill>
                  <a:schemeClr val="bg2"/>
                </a:solidFill>
              </a:defRPr>
            </a:lvl1pPr>
          </a:lstStyle>
          <a:p>
            <a:endParaRPr lang="en-US" altLang="zh-CN"/>
          </a:p>
        </p:txBody>
      </p:sp>
      <p:sp>
        <p:nvSpPr>
          <p:cNvPr id="1127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r>
              <a:rPr lang="en-US" altLang="zh-CN"/>
              <a:t>1</a:t>
            </a:r>
          </a:p>
        </p:txBody>
      </p:sp>
      <p:sp>
        <p:nvSpPr>
          <p:cNvPr id="1128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A65E87D-9116-4C9D-88C9-19BE4AE7B6E0}" type="slidenum">
              <a:rPr lang="en-US" altLang="zh-CN"/>
              <a:pPr/>
              <a:t>‹#›</a:t>
            </a:fld>
            <a:endParaRPr lang="en-US" altLang="zh-CN"/>
          </a:p>
        </p:txBody>
      </p:sp>
      <p:pic>
        <p:nvPicPr>
          <p:cNvPr id="11284" name="Picture 20" descr="bar_2"/>
          <p:cNvPicPr>
            <a:picLocks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066800"/>
            <a:ext cx="8277225" cy="11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EAC77E5-D58C-472D-A26B-B635C85F716E}" type="slidenum">
              <a:rPr lang="en-US" altLang="zh-CN"/>
              <a:pPr/>
              <a:t>‹#›</a:t>
            </a:fld>
            <a:endParaRPr lang="en-US" altLang="zh-CN"/>
          </a:p>
        </p:txBody>
      </p:sp>
    </p:spTree>
    <p:extLst>
      <p:ext uri="{BB962C8B-B14F-4D97-AF65-F5344CB8AC3E}">
        <p14:creationId xmlns:p14="http://schemas.microsoft.com/office/powerpoint/2010/main" val="365152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049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6200"/>
            <a:ext cx="6019800" cy="6049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CAD1191-7244-4790-BE51-E3A099197FB2}" type="slidenum">
              <a:rPr lang="en-US" altLang="zh-CN"/>
              <a:pPr/>
              <a:t>‹#›</a:t>
            </a:fld>
            <a:endParaRPr lang="en-US" altLang="zh-CN"/>
          </a:p>
        </p:txBody>
      </p:sp>
    </p:spTree>
    <p:extLst>
      <p:ext uri="{BB962C8B-B14F-4D97-AF65-F5344CB8AC3E}">
        <p14:creationId xmlns:p14="http://schemas.microsoft.com/office/powerpoint/2010/main" val="414790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429D4CB-3545-4C3C-9A0F-966DEBA08872}" type="slidenum">
              <a:rPr lang="en-US" altLang="zh-CN"/>
              <a:pPr/>
              <a:t>‹#›</a:t>
            </a:fld>
            <a:endParaRPr lang="en-US" altLang="zh-CN"/>
          </a:p>
        </p:txBody>
      </p:sp>
    </p:spTree>
    <p:extLst>
      <p:ext uri="{BB962C8B-B14F-4D97-AF65-F5344CB8AC3E}">
        <p14:creationId xmlns:p14="http://schemas.microsoft.com/office/powerpoint/2010/main" val="188997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D7090FC1-F566-4DB9-8396-04188512179F}" type="slidenum">
              <a:rPr lang="en-US" altLang="zh-CN"/>
              <a:pPr/>
              <a:t>‹#›</a:t>
            </a:fld>
            <a:endParaRPr lang="en-US" altLang="zh-CN"/>
          </a:p>
        </p:txBody>
      </p:sp>
    </p:spTree>
    <p:extLst>
      <p:ext uri="{BB962C8B-B14F-4D97-AF65-F5344CB8AC3E}">
        <p14:creationId xmlns:p14="http://schemas.microsoft.com/office/powerpoint/2010/main" val="414682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793B2259-F702-4B6D-9BC0-409E7FED1C8F}" type="slidenum">
              <a:rPr lang="en-US" altLang="zh-CN"/>
              <a:pPr/>
              <a:t>‹#›</a:t>
            </a:fld>
            <a:endParaRPr lang="en-US" altLang="zh-CN"/>
          </a:p>
        </p:txBody>
      </p:sp>
    </p:spTree>
    <p:extLst>
      <p:ext uri="{BB962C8B-B14F-4D97-AF65-F5344CB8AC3E}">
        <p14:creationId xmlns:p14="http://schemas.microsoft.com/office/powerpoint/2010/main" val="211143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A2FE2181-9A07-4402-887A-D4F3D765FCD3}" type="slidenum">
              <a:rPr lang="en-US" altLang="zh-CN"/>
              <a:pPr/>
              <a:t>‹#›</a:t>
            </a:fld>
            <a:endParaRPr lang="en-US" altLang="zh-CN"/>
          </a:p>
        </p:txBody>
      </p:sp>
    </p:spTree>
    <p:extLst>
      <p:ext uri="{BB962C8B-B14F-4D97-AF65-F5344CB8AC3E}">
        <p14:creationId xmlns:p14="http://schemas.microsoft.com/office/powerpoint/2010/main" val="71546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01E36B5C-5954-4FC5-AB73-08916AF48884}" type="slidenum">
              <a:rPr lang="en-US" altLang="zh-CN"/>
              <a:pPr/>
              <a:t>‹#›</a:t>
            </a:fld>
            <a:endParaRPr lang="en-US" altLang="zh-CN"/>
          </a:p>
        </p:txBody>
      </p:sp>
    </p:spTree>
    <p:extLst>
      <p:ext uri="{BB962C8B-B14F-4D97-AF65-F5344CB8AC3E}">
        <p14:creationId xmlns:p14="http://schemas.microsoft.com/office/powerpoint/2010/main" val="106069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DC1EC032-FFF1-4909-8839-98507EC40934}" type="slidenum">
              <a:rPr lang="en-US" altLang="zh-CN"/>
              <a:pPr/>
              <a:t>‹#›</a:t>
            </a:fld>
            <a:endParaRPr lang="en-US" altLang="zh-CN"/>
          </a:p>
        </p:txBody>
      </p:sp>
    </p:spTree>
    <p:extLst>
      <p:ext uri="{BB962C8B-B14F-4D97-AF65-F5344CB8AC3E}">
        <p14:creationId xmlns:p14="http://schemas.microsoft.com/office/powerpoint/2010/main" val="182927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80C0309-B74C-4955-A213-D1B01A9C7F64}" type="slidenum">
              <a:rPr lang="en-US" altLang="zh-CN"/>
              <a:pPr/>
              <a:t>‹#›</a:t>
            </a:fld>
            <a:endParaRPr lang="en-US" altLang="zh-CN"/>
          </a:p>
        </p:txBody>
      </p:sp>
    </p:spTree>
    <p:extLst>
      <p:ext uri="{BB962C8B-B14F-4D97-AF65-F5344CB8AC3E}">
        <p14:creationId xmlns:p14="http://schemas.microsoft.com/office/powerpoint/2010/main" val="234959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D56310B-945D-44A6-B07E-C8AC571E4C2F}" type="slidenum">
              <a:rPr lang="en-US" altLang="zh-CN"/>
              <a:pPr/>
              <a:t>‹#›</a:t>
            </a:fld>
            <a:endParaRPr lang="en-US" altLang="zh-CN"/>
          </a:p>
        </p:txBody>
      </p:sp>
    </p:spTree>
    <p:extLst>
      <p:ext uri="{BB962C8B-B14F-4D97-AF65-F5344CB8AC3E}">
        <p14:creationId xmlns:p14="http://schemas.microsoft.com/office/powerpoint/2010/main" val="44215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9" name="Rectangle 9"/>
          <p:cNvSpPr>
            <a:spLocks noGrp="1" noChangeArrowheads="1"/>
          </p:cNvSpPr>
          <p:nvPr>
            <p:ph type="title"/>
          </p:nvPr>
        </p:nvSpPr>
        <p:spPr bwMode="auto">
          <a:xfrm>
            <a:off x="762000" y="76200"/>
            <a:ext cx="77930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53" name="Rectangle 13"/>
          <p:cNvSpPr>
            <a:spLocks noGrp="1" noChangeArrowheads="1"/>
          </p:cNvSpPr>
          <p:nvPr>
            <p:ph type="sldNum" sz="quarter" idx="4"/>
          </p:nvPr>
        </p:nvSpPr>
        <p:spPr bwMode="auto">
          <a:xfrm>
            <a:off x="8534400" y="6324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74ADF8F9-D442-45E7-A95A-2059A7B068A0}" type="slidenum">
              <a:rPr lang="en-US" altLang="zh-CN"/>
              <a:pPr/>
              <a:t>‹#›</a:t>
            </a:fld>
            <a:endParaRPr lang="en-US" altLang="zh-CN"/>
          </a:p>
        </p:txBody>
      </p:sp>
      <p:pic>
        <p:nvPicPr>
          <p:cNvPr id="10260" name="Picture 20" descr="bar_2"/>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38175" y="685800"/>
            <a:ext cx="8277225" cy="111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隶书" pitchFamily="49" charset="-122"/>
        </a:defRPr>
      </a:lvl2pPr>
      <a:lvl3pPr algn="l" rtl="0" fontAlgn="base">
        <a:spcBef>
          <a:spcPct val="0"/>
        </a:spcBef>
        <a:spcAft>
          <a:spcPct val="0"/>
        </a:spcAft>
        <a:defRPr kumimoji="1" sz="4400" b="1">
          <a:solidFill>
            <a:schemeClr val="tx2"/>
          </a:solidFill>
          <a:latin typeface="Tahoma" pitchFamily="34" charset="0"/>
          <a:ea typeface="隶书" pitchFamily="49" charset="-122"/>
        </a:defRPr>
      </a:lvl3pPr>
      <a:lvl4pPr algn="l" rtl="0" fontAlgn="base">
        <a:spcBef>
          <a:spcPct val="0"/>
        </a:spcBef>
        <a:spcAft>
          <a:spcPct val="0"/>
        </a:spcAft>
        <a:defRPr kumimoji="1" sz="4400" b="1">
          <a:solidFill>
            <a:schemeClr val="tx2"/>
          </a:solidFill>
          <a:latin typeface="Tahoma" pitchFamily="34" charset="0"/>
          <a:ea typeface="隶书" pitchFamily="49" charset="-122"/>
        </a:defRPr>
      </a:lvl4pPr>
      <a:lvl5pPr algn="l" rtl="0" fontAlgn="base">
        <a:spcBef>
          <a:spcPct val="0"/>
        </a:spcBef>
        <a:spcAft>
          <a:spcPct val="0"/>
        </a:spcAft>
        <a:defRPr kumimoji="1" sz="4400" b="1">
          <a:solidFill>
            <a:schemeClr val="tx2"/>
          </a:solidFill>
          <a:latin typeface="Tahoma" pitchFamily="34" charset="0"/>
          <a:ea typeface="隶书" pitchFamily="49" charset="-122"/>
        </a:defRPr>
      </a:lvl5pPr>
      <a:lvl6pPr marL="457200" algn="l" rtl="0" fontAlgn="base">
        <a:spcBef>
          <a:spcPct val="0"/>
        </a:spcBef>
        <a:spcAft>
          <a:spcPct val="0"/>
        </a:spcAft>
        <a:defRPr kumimoji="1" sz="4400" b="1">
          <a:solidFill>
            <a:schemeClr val="tx2"/>
          </a:solidFill>
          <a:latin typeface="Tahoma" pitchFamily="34" charset="0"/>
          <a:ea typeface="隶书" pitchFamily="49" charset="-122"/>
        </a:defRPr>
      </a:lvl6pPr>
      <a:lvl7pPr marL="914400" algn="l" rtl="0" fontAlgn="base">
        <a:spcBef>
          <a:spcPct val="0"/>
        </a:spcBef>
        <a:spcAft>
          <a:spcPct val="0"/>
        </a:spcAft>
        <a:defRPr kumimoji="1" sz="4400" b="1">
          <a:solidFill>
            <a:schemeClr val="tx2"/>
          </a:solidFill>
          <a:latin typeface="Tahoma" pitchFamily="34" charset="0"/>
          <a:ea typeface="隶书" pitchFamily="49" charset="-122"/>
        </a:defRPr>
      </a:lvl7pPr>
      <a:lvl8pPr marL="1371600" algn="l" rtl="0" fontAlgn="base">
        <a:spcBef>
          <a:spcPct val="0"/>
        </a:spcBef>
        <a:spcAft>
          <a:spcPct val="0"/>
        </a:spcAft>
        <a:defRPr kumimoji="1" sz="4400" b="1">
          <a:solidFill>
            <a:schemeClr val="tx2"/>
          </a:solidFill>
          <a:latin typeface="Tahoma" pitchFamily="34" charset="0"/>
          <a:ea typeface="隶书" pitchFamily="49" charset="-122"/>
        </a:defRPr>
      </a:lvl8pPr>
      <a:lvl9pPr marL="1828800" algn="l"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4.xml"/><Relationship Id="rId18" Type="http://schemas.openxmlformats.org/officeDocument/2006/relationships/slide" Target="slide84.xml"/><Relationship Id="rId3" Type="http://schemas.openxmlformats.org/officeDocument/2006/relationships/slide" Target="slide2.xml"/><Relationship Id="rId7" Type="http://schemas.openxmlformats.org/officeDocument/2006/relationships/slide" Target="slide18.xml"/><Relationship Id="rId12" Type="http://schemas.openxmlformats.org/officeDocument/2006/relationships/slide" Target="slide52.xml"/><Relationship Id="rId17" Type="http://schemas.openxmlformats.org/officeDocument/2006/relationships/slide" Target="slide65.xml"/><Relationship Id="rId2" Type="http://schemas.openxmlformats.org/officeDocument/2006/relationships/image" Target="../media/image5.gif"/><Relationship Id="rId16" Type="http://schemas.openxmlformats.org/officeDocument/2006/relationships/slide" Target="slide63.xml"/><Relationship Id="rId20"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slide" Target="slide45.xml"/><Relationship Id="rId5" Type="http://schemas.openxmlformats.org/officeDocument/2006/relationships/slide" Target="slide13.xml"/><Relationship Id="rId15" Type="http://schemas.openxmlformats.org/officeDocument/2006/relationships/slide" Target="slide61.xml"/><Relationship Id="rId10" Type="http://schemas.openxmlformats.org/officeDocument/2006/relationships/slide" Target="slide43.xml"/><Relationship Id="rId19" Type="http://schemas.openxmlformats.org/officeDocument/2006/relationships/slide" Target="slide97.xml"/><Relationship Id="rId4" Type="http://schemas.openxmlformats.org/officeDocument/2006/relationships/slide" Target="slide9.xml"/><Relationship Id="rId9" Type="http://schemas.openxmlformats.org/officeDocument/2006/relationships/slide" Target="slide34.xml"/><Relationship Id="rId14" Type="http://schemas.openxmlformats.org/officeDocument/2006/relationships/slide" Target="slide58.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0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4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image.baidu.com/i?ct=503316480&amp;z=3&amp;tn=baiduimagedetail&amp;word=%B5%E7%C4%D4&amp;in=2&amp;cl=2&amp;cm=1&amp;sc=0&amp;lm=-1&amp;pn=1&amp;rn=1" TargetMode="Externa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 Target="slide106.xml"/><Relationship Id="rId7" Type="http://schemas.openxmlformats.org/officeDocument/2006/relationships/image" Target="../media/image6.gif"/><Relationship Id="rId2" Type="http://schemas.openxmlformats.org/officeDocument/2006/relationships/slide" Target="slide105.xml"/><Relationship Id="rId1" Type="http://schemas.openxmlformats.org/officeDocument/2006/relationships/slideLayout" Target="../slideLayouts/slideLayout2.xml"/><Relationship Id="rId6" Type="http://schemas.openxmlformats.org/officeDocument/2006/relationships/slide" Target="slide109.xml"/><Relationship Id="rId5" Type="http://schemas.openxmlformats.org/officeDocument/2006/relationships/slide" Target="slide108.xml"/><Relationship Id="rId4" Type="http://schemas.openxmlformats.org/officeDocument/2006/relationships/slide" Target="slide107.xml"/></Relationships>
</file>

<file path=ppt/slides/_rels/slide9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sldNum" sz="quarter" idx="4"/>
          </p:nvPr>
        </p:nvSpPr>
        <p:spPr/>
        <p:txBody>
          <a:bodyPr/>
          <a:lstStyle/>
          <a:p>
            <a:fld id="{9A5D79A7-220F-4176-AA42-06469BDB89AA}" type="slidenum">
              <a:rPr lang="en-US" altLang="zh-CN"/>
              <a:pPr/>
              <a:t>1</a:t>
            </a:fld>
            <a:endParaRPr lang="en-US" altLang="zh-CN"/>
          </a:p>
        </p:txBody>
      </p:sp>
      <p:sp>
        <p:nvSpPr>
          <p:cNvPr id="2059" name="Rectangle 11"/>
          <p:cNvSpPr>
            <a:spLocks noGrp="1" noChangeArrowheads="1"/>
          </p:cNvSpPr>
          <p:nvPr>
            <p:ph type="ctrTitle"/>
          </p:nvPr>
        </p:nvSpPr>
        <p:spPr>
          <a:xfrm>
            <a:off x="762000" y="304800"/>
            <a:ext cx="7772400" cy="762000"/>
          </a:xfrm>
        </p:spPr>
        <p:txBody>
          <a:bodyPr/>
          <a:lstStyle/>
          <a:p>
            <a:pPr algn="ctr"/>
            <a:r>
              <a:rPr lang="en-US" altLang="zh-CN" b="1">
                <a:latin typeface="Times New Roman" pitchFamily="18" charset="0"/>
              </a:rPr>
              <a:t>SQL</a:t>
            </a:r>
          </a:p>
        </p:txBody>
      </p:sp>
      <p:sp>
        <p:nvSpPr>
          <p:cNvPr id="2062" name="Text Box 14"/>
          <p:cNvSpPr txBox="1">
            <a:spLocks noChangeArrowheads="1"/>
          </p:cNvSpPr>
          <p:nvPr/>
        </p:nvSpPr>
        <p:spPr bwMode="auto">
          <a:xfrm>
            <a:off x="1331913" y="1484313"/>
            <a:ext cx="7272337"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hlinkClick r:id="rId3" action="ppaction://hlinksldjump"/>
              </a:rPr>
              <a:t>Review of relational database</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Basic T-SQL</a:t>
            </a:r>
          </a:p>
          <a:p>
            <a:pPr algn="l">
              <a:spcBef>
                <a:spcPct val="50000"/>
              </a:spcBef>
              <a:buClr>
                <a:schemeClr val="folHlink"/>
              </a:buClr>
              <a:buFont typeface="Wingdings" pitchFamily="2" charset="2"/>
              <a:buNone/>
            </a:pPr>
            <a:r>
              <a:rPr lang="en-US" altLang="zh-CN" b="1" dirty="0">
                <a:latin typeface="Arial Narrow" pitchFamily="34" charset="0"/>
                <a:ea typeface="楷体_GB2312" pitchFamily="49" charset="-122"/>
                <a:hlinkClick r:id="rId4" action="ppaction://hlinksldjump"/>
              </a:rPr>
              <a:t>Development</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5" action="ppaction://hlinksldjump"/>
              </a:rPr>
              <a:t>Rules for Identifiers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6" action="ppaction://hlinksldjump"/>
              </a:rPr>
              <a:t>Data Types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7" action="ppaction://hlinksldjump"/>
              </a:rPr>
              <a:t>Operators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8" action="ppaction://hlinksldjump"/>
              </a:rPr>
              <a:t>Functions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9" action="ppaction://hlinksldjump"/>
              </a:rPr>
              <a:t>Control-of-Flow</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Data Definition Language:</a:t>
            </a:r>
          </a:p>
          <a:p>
            <a:pPr algn="l">
              <a:spcBef>
                <a:spcPct val="50000"/>
              </a:spcBef>
              <a:buClr>
                <a:schemeClr val="folHlink"/>
              </a:buClr>
              <a:buFont typeface="Wingdings" pitchFamily="2" charset="2"/>
              <a:buNone/>
            </a:pPr>
            <a:r>
              <a:rPr lang="en-US" altLang="zh-CN" b="1" dirty="0">
                <a:latin typeface="Arial Narrow" pitchFamily="34" charset="0"/>
                <a:ea typeface="楷体_GB2312" pitchFamily="49" charset="-122"/>
                <a:hlinkClick r:id="rId10" action="ppaction://hlinksldjump"/>
              </a:rPr>
              <a:t>Database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1" action="ppaction://hlinksldjump"/>
              </a:rPr>
              <a:t>Table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2" action="ppaction://hlinksldjump"/>
              </a:rPr>
              <a:t>Index</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3" action="ppaction://hlinksldjump"/>
              </a:rPr>
              <a:t>View</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Data Modification Language:    </a:t>
            </a:r>
            <a:r>
              <a:rPr lang="en-US" altLang="zh-CN" b="1" dirty="0">
                <a:latin typeface="Arial Narrow" pitchFamily="34" charset="0"/>
                <a:ea typeface="楷体_GB2312" pitchFamily="49" charset="-122"/>
                <a:hlinkClick r:id="rId14" action="ppaction://hlinksldjump"/>
              </a:rPr>
              <a:t>Insert</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5" action="ppaction://hlinksldjump"/>
              </a:rPr>
              <a:t>Update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6" action="ppaction://hlinksldjump"/>
              </a:rPr>
              <a:t>Delete</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Query Language: </a:t>
            </a:r>
            <a:r>
              <a:rPr lang="en-US" altLang="zh-CN" b="1" dirty="0">
                <a:latin typeface="Arial Narrow" pitchFamily="34" charset="0"/>
                <a:hlinkClick r:id="rId17" action="ppaction://hlinksldjump"/>
              </a:rPr>
              <a:t>Select</a:t>
            </a:r>
            <a:endParaRPr lang="en-US" altLang="zh-CN" b="1" dirty="0">
              <a:latin typeface="Arial Narrow" pitchFamily="34" charset="0"/>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Others:    </a:t>
            </a:r>
            <a:r>
              <a:rPr lang="en-US" altLang="zh-CN" b="1" dirty="0">
                <a:latin typeface="Arial Narrow" pitchFamily="34" charset="0"/>
                <a:ea typeface="楷体_GB2312" pitchFamily="49" charset="-122"/>
                <a:hlinkClick r:id="rId18" action="ppaction://hlinksldjump"/>
              </a:rPr>
              <a:t>Stored Procedure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9" action="ppaction://hlinksldjump"/>
              </a:rPr>
              <a:t>Trigger</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20" action="ppaction://hlinksldjump"/>
              </a:rPr>
              <a:t>Cursor</a:t>
            </a:r>
            <a:endParaRPr lang="en-US" altLang="zh-CN" b="1" dirty="0">
              <a:latin typeface="Arial Narrow"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2">
                                            <p:txEl>
                                              <p:pRg st="0" end="0"/>
                                            </p:txEl>
                                          </p:spTgt>
                                        </p:tgtEl>
                                        <p:attrNameLst>
                                          <p:attrName>style.visibility</p:attrName>
                                        </p:attrNameLst>
                                      </p:cBhvr>
                                      <p:to>
                                        <p:strVal val="visible"/>
                                      </p:to>
                                    </p:set>
                                    <p:animEffect transition="in" filter="blinds(horizontal)">
                                      <p:cBhvr>
                                        <p:cTn id="7" dur="500"/>
                                        <p:tgtEl>
                                          <p:spTgt spid="2062">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62">
                                            <p:txEl>
                                              <p:pRg st="1" end="1"/>
                                            </p:txEl>
                                          </p:spTgt>
                                        </p:tgtEl>
                                        <p:attrNameLst>
                                          <p:attrName>style.visibility</p:attrName>
                                        </p:attrNameLst>
                                      </p:cBhvr>
                                      <p:to>
                                        <p:strVal val="visible"/>
                                      </p:to>
                                    </p:set>
                                    <p:animEffect transition="in" filter="blinds(horizontal)">
                                      <p:cBhvr>
                                        <p:cTn id="11" dur="500"/>
                                        <p:tgtEl>
                                          <p:spTgt spid="2062">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62">
                                            <p:txEl>
                                              <p:pRg st="2" end="2"/>
                                            </p:txEl>
                                          </p:spTgt>
                                        </p:tgtEl>
                                        <p:attrNameLst>
                                          <p:attrName>style.visibility</p:attrName>
                                        </p:attrNameLst>
                                      </p:cBhvr>
                                      <p:to>
                                        <p:strVal val="visible"/>
                                      </p:to>
                                    </p:set>
                                    <p:animEffect transition="in" filter="blinds(horizontal)">
                                      <p:cBhvr>
                                        <p:cTn id="15" dur="500"/>
                                        <p:tgtEl>
                                          <p:spTgt spid="2062">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62">
                                            <p:txEl>
                                              <p:pRg st="3" end="3"/>
                                            </p:txEl>
                                          </p:spTgt>
                                        </p:tgtEl>
                                        <p:attrNameLst>
                                          <p:attrName>style.visibility</p:attrName>
                                        </p:attrNameLst>
                                      </p:cBhvr>
                                      <p:to>
                                        <p:strVal val="visible"/>
                                      </p:to>
                                    </p:set>
                                    <p:animEffect transition="in" filter="blinds(horizontal)">
                                      <p:cBhvr>
                                        <p:cTn id="19" dur="500"/>
                                        <p:tgtEl>
                                          <p:spTgt spid="2062">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062">
                                            <p:txEl>
                                              <p:pRg st="4" end="4"/>
                                            </p:txEl>
                                          </p:spTgt>
                                        </p:tgtEl>
                                        <p:attrNameLst>
                                          <p:attrName>style.visibility</p:attrName>
                                        </p:attrNameLst>
                                      </p:cBhvr>
                                      <p:to>
                                        <p:strVal val="visible"/>
                                      </p:to>
                                    </p:set>
                                    <p:animEffect transition="in" filter="blinds(horizontal)">
                                      <p:cBhvr>
                                        <p:cTn id="23" dur="500"/>
                                        <p:tgtEl>
                                          <p:spTgt spid="2062">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062">
                                            <p:txEl>
                                              <p:pRg st="5" end="5"/>
                                            </p:txEl>
                                          </p:spTgt>
                                        </p:tgtEl>
                                        <p:attrNameLst>
                                          <p:attrName>style.visibility</p:attrName>
                                        </p:attrNameLst>
                                      </p:cBhvr>
                                      <p:to>
                                        <p:strVal val="visible"/>
                                      </p:to>
                                    </p:set>
                                    <p:animEffect transition="in" filter="blinds(horizontal)">
                                      <p:cBhvr>
                                        <p:cTn id="27" dur="500"/>
                                        <p:tgtEl>
                                          <p:spTgt spid="2062">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062">
                                            <p:txEl>
                                              <p:pRg st="6" end="6"/>
                                            </p:txEl>
                                          </p:spTgt>
                                        </p:tgtEl>
                                        <p:attrNameLst>
                                          <p:attrName>style.visibility</p:attrName>
                                        </p:attrNameLst>
                                      </p:cBhvr>
                                      <p:to>
                                        <p:strVal val="visible"/>
                                      </p:to>
                                    </p:set>
                                    <p:animEffect transition="in" filter="blinds(horizontal)">
                                      <p:cBhvr>
                                        <p:cTn id="31" dur="500"/>
                                        <p:tgtEl>
                                          <p:spTgt spid="2062">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062">
                                            <p:txEl>
                                              <p:pRg st="7" end="7"/>
                                            </p:txEl>
                                          </p:spTgt>
                                        </p:tgtEl>
                                        <p:attrNameLst>
                                          <p:attrName>style.visibility</p:attrName>
                                        </p:attrNameLst>
                                      </p:cBhvr>
                                      <p:to>
                                        <p:strVal val="visible"/>
                                      </p:to>
                                    </p:set>
                                    <p:animEffect transition="in" filter="blinds(horizontal)">
                                      <p:cBhvr>
                                        <p:cTn id="35" dur="500"/>
                                        <p:tgtEl>
                                          <p:spTgt spid="20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201E95A-5314-4869-935D-E08042C826A2}" type="slidenum">
              <a:rPr lang="en-US" altLang="zh-CN"/>
              <a:pPr/>
              <a:t>10</a:t>
            </a:fld>
            <a:endParaRPr lang="en-US" altLang="zh-CN"/>
          </a:p>
        </p:txBody>
      </p:sp>
      <p:sp>
        <p:nvSpPr>
          <p:cNvPr id="149506" name="Rectangle 2"/>
          <p:cNvSpPr>
            <a:spLocks noGrp="1" noChangeArrowheads="1"/>
          </p:cNvSpPr>
          <p:nvPr>
            <p:ph type="title"/>
          </p:nvPr>
        </p:nvSpPr>
        <p:spPr/>
        <p:txBody>
          <a:bodyPr/>
          <a:lstStyle/>
          <a:p>
            <a:r>
              <a:rPr lang="en-US" altLang="zh-CN">
                <a:latin typeface="Arial Narrow" pitchFamily="34" charset="0"/>
              </a:rPr>
              <a:t>Development of SQL</a:t>
            </a:r>
          </a:p>
        </p:txBody>
      </p:sp>
      <p:sp>
        <p:nvSpPr>
          <p:cNvPr id="149507" name="Text Box 3"/>
          <p:cNvSpPr txBox="1">
            <a:spLocks noChangeArrowheads="1"/>
          </p:cNvSpPr>
          <p:nvPr/>
        </p:nvSpPr>
        <p:spPr bwMode="auto">
          <a:xfrm>
            <a:off x="611188" y="836613"/>
            <a:ext cx="81534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a:latin typeface="Arial Narrow" pitchFamily="34" charset="0"/>
              </a:rPr>
              <a:t>In 1992,  an updated standard was adopted by ISO, called SQL92 or </a:t>
            </a:r>
            <a:r>
              <a:rPr lang="en-US" altLang="zh-CN" b="1">
                <a:solidFill>
                  <a:schemeClr val="hlink"/>
                </a:solidFill>
                <a:latin typeface="Arial Narrow" pitchFamily="34" charset="0"/>
              </a:rPr>
              <a:t>SQL2</a:t>
            </a:r>
            <a:r>
              <a:rPr lang="en-US" altLang="zh-CN" b="1">
                <a:latin typeface="Arial Narrow" pitchFamily="34" charset="0"/>
              </a:rPr>
              <a:t>.</a:t>
            </a:r>
          </a:p>
          <a:p>
            <a:pPr algn="l">
              <a:spcBef>
                <a:spcPct val="30000"/>
              </a:spcBef>
              <a:buClr>
                <a:schemeClr val="folHlink"/>
              </a:buClr>
              <a:buFont typeface="Wingdings" pitchFamily="2" charset="2"/>
              <a:buChar char="§"/>
            </a:pPr>
            <a:r>
              <a:rPr lang="en-US" altLang="zh-CN" b="1">
                <a:latin typeface="Arial Narrow" pitchFamily="34" charset="0"/>
              </a:rPr>
              <a:t>Now, SQL99 (also named as </a:t>
            </a:r>
            <a:r>
              <a:rPr lang="en-US" altLang="zh-CN" b="1">
                <a:solidFill>
                  <a:schemeClr val="hlink"/>
                </a:solidFill>
                <a:latin typeface="Arial Narrow" pitchFamily="34" charset="0"/>
              </a:rPr>
              <a:t>SQL3</a:t>
            </a:r>
            <a:r>
              <a:rPr lang="en-US" altLang="zh-CN" b="1">
                <a:latin typeface="Arial Narrow" pitchFamily="34" charset="0"/>
              </a:rPr>
              <a:t>) was finished, which enhanced the object-oriented function.</a:t>
            </a:r>
          </a:p>
          <a:p>
            <a:pPr algn="l">
              <a:spcBef>
                <a:spcPct val="30000"/>
              </a:spcBef>
              <a:buClr>
                <a:schemeClr val="folHlink"/>
              </a:buClr>
              <a:buFont typeface="Wingdings" pitchFamily="2" charset="2"/>
              <a:buChar char="§"/>
            </a:pPr>
            <a:endParaRPr lang="en-US" altLang="zh-CN" b="1">
              <a:latin typeface="Arial Narrow" pitchFamily="34" charset="0"/>
            </a:endParaRPr>
          </a:p>
          <a:p>
            <a:pPr algn="l">
              <a:spcBef>
                <a:spcPct val="30000"/>
              </a:spcBef>
              <a:buClr>
                <a:schemeClr val="folHlink"/>
              </a:buClr>
              <a:buFont typeface="Wingdings" pitchFamily="2" charset="2"/>
              <a:buChar char="§"/>
            </a:pPr>
            <a:r>
              <a:rPr lang="en-US" altLang="zh-CN" b="1">
                <a:latin typeface="Arial Narrow" pitchFamily="34" charset="0"/>
              </a:rPr>
              <a:t>SQL becomes the standard interface for RDBMS and is supported by all kinds of RDBMS.</a:t>
            </a:r>
          </a:p>
          <a:p>
            <a:pPr algn="l">
              <a:spcBef>
                <a:spcPct val="30000"/>
              </a:spcBef>
              <a:buClr>
                <a:schemeClr val="folHlink"/>
              </a:buClr>
              <a:buFont typeface="Wingdings" pitchFamily="2" charset="2"/>
              <a:buChar char="§"/>
            </a:pPr>
            <a:r>
              <a:rPr lang="en-US" altLang="zh-CN" b="1">
                <a:latin typeface="Arial Narrow" pitchFamily="34" charset="0"/>
              </a:rPr>
              <a:t>Different RDBMS has developed SQL separately. Their versions don’t conflict with each other.</a:t>
            </a:r>
          </a:p>
          <a:p>
            <a:pPr algn="l">
              <a:spcBef>
                <a:spcPct val="30000"/>
              </a:spcBef>
              <a:buClr>
                <a:schemeClr val="folHlink"/>
              </a:buClr>
              <a:buFont typeface="Wingdings" pitchFamily="2" charset="2"/>
              <a:buChar char="§"/>
            </a:pPr>
            <a:r>
              <a:rPr lang="en-US" altLang="zh-CN" b="1">
                <a:latin typeface="Arial Narrow" pitchFamily="34" charset="0"/>
              </a:rPr>
              <a:t>Transact SQL (</a:t>
            </a:r>
            <a:r>
              <a:rPr lang="en-US" altLang="zh-CN" b="1">
                <a:solidFill>
                  <a:schemeClr val="hlink"/>
                </a:solidFill>
                <a:latin typeface="Arial Narrow" pitchFamily="34" charset="0"/>
              </a:rPr>
              <a:t>T-SQL</a:t>
            </a:r>
            <a:r>
              <a:rPr lang="en-US" altLang="zh-CN" b="1">
                <a:latin typeface="Arial Narrow" pitchFamily="34" charset="0"/>
              </a:rPr>
              <a:t>) is the expanded version of Sybase company. </a:t>
            </a:r>
          </a:p>
          <a:p>
            <a:pPr algn="l">
              <a:spcBef>
                <a:spcPct val="30000"/>
              </a:spcBef>
              <a:buClr>
                <a:schemeClr val="folHlink"/>
              </a:buClr>
              <a:buFont typeface="Wingdings" pitchFamily="2" charset="2"/>
              <a:buNone/>
            </a:pPr>
            <a:r>
              <a:rPr lang="en-US" altLang="zh-CN" b="1">
                <a:latin typeface="Arial Narrow" pitchFamily="34" charset="0"/>
              </a:rPr>
              <a:t>In this chapter, we will introduce T-SQL based on MS SQL Server 2000.</a:t>
            </a:r>
          </a:p>
        </p:txBody>
      </p:sp>
      <p:pic>
        <p:nvPicPr>
          <p:cNvPr id="149510"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7" dur="500"/>
                                        <p:tgtEl>
                                          <p:spTgt spid="149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22" dur="500"/>
                                        <p:tgtEl>
                                          <p:spTgt spid="149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7" dur="500"/>
                                        <p:tgtEl>
                                          <p:spTgt spid="149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32" dur="500"/>
                                        <p:tgtEl>
                                          <p:spTgt spid="149507">
                                            <p:txEl>
                                              <p:pRg st="6" end="6"/>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149510"/>
                                        </p:tgtEl>
                                        <p:attrNameLst>
                                          <p:attrName>style.visibility</p:attrName>
                                        </p:attrNameLst>
                                      </p:cBhvr>
                                      <p:to>
                                        <p:strVal val="visible"/>
                                      </p:to>
                                    </p:set>
                                    <p:anim calcmode="lin" valueType="num">
                                      <p:cBhvr additive="base">
                                        <p:cTn id="36" dur="500" fill="hold"/>
                                        <p:tgtEl>
                                          <p:spTgt spid="149510"/>
                                        </p:tgtEl>
                                        <p:attrNameLst>
                                          <p:attrName>ppt_x</p:attrName>
                                        </p:attrNameLst>
                                      </p:cBhvr>
                                      <p:tavLst>
                                        <p:tav tm="0">
                                          <p:val>
                                            <p:strVal val="0-#ppt_w/2"/>
                                          </p:val>
                                        </p:tav>
                                        <p:tav tm="100000">
                                          <p:val>
                                            <p:strVal val="#ppt_x"/>
                                          </p:val>
                                        </p:tav>
                                      </p:tavLst>
                                    </p:anim>
                                    <p:anim calcmode="lin" valueType="num">
                                      <p:cBhvr additive="base">
                                        <p:cTn id="37" dur="500" fill="hold"/>
                                        <p:tgtEl>
                                          <p:spTgt spid="149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8BB7076-05BB-4C53-80D8-D0027F871272}" type="slidenum">
              <a:rPr lang="en-US" altLang="zh-CN"/>
              <a:pPr/>
              <a:t>100</a:t>
            </a:fld>
            <a:endParaRPr lang="en-US" altLang="zh-CN"/>
          </a:p>
        </p:txBody>
      </p:sp>
      <p:sp>
        <p:nvSpPr>
          <p:cNvPr id="371714" name="Rectangle 2"/>
          <p:cNvSpPr>
            <a:spLocks noGrp="1" noChangeArrowheads="1"/>
          </p:cNvSpPr>
          <p:nvPr>
            <p:ph type="title"/>
          </p:nvPr>
        </p:nvSpPr>
        <p:spPr/>
        <p:txBody>
          <a:bodyPr/>
          <a:lstStyle/>
          <a:p>
            <a:r>
              <a:rPr lang="en-US" altLang="zh-CN">
                <a:latin typeface="Arial Narrow" pitchFamily="34" charset="0"/>
              </a:rPr>
              <a:t>Create Trigger-Example</a:t>
            </a:r>
          </a:p>
        </p:txBody>
      </p:sp>
      <p:sp>
        <p:nvSpPr>
          <p:cNvPr id="371715" name="Text Box 3"/>
          <p:cNvSpPr txBox="1">
            <a:spLocks noChangeArrowheads="1"/>
          </p:cNvSpPr>
          <p:nvPr/>
        </p:nvSpPr>
        <p:spPr bwMode="auto">
          <a:xfrm>
            <a:off x="609600" y="838200"/>
            <a:ext cx="83550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latin typeface="Arial Narrow" pitchFamily="34" charset="0"/>
              </a:rPr>
              <a:t>Student(StudentID,....) </a:t>
            </a:r>
          </a:p>
          <a:p>
            <a:pPr algn="l">
              <a:spcBef>
                <a:spcPct val="50000"/>
              </a:spcBef>
              <a:buClr>
                <a:schemeClr val="folHlink"/>
              </a:buClr>
              <a:buFont typeface="Wingdings" pitchFamily="2" charset="2"/>
              <a:buNone/>
            </a:pPr>
            <a:r>
              <a:rPr lang="en-US" altLang="zh-CN" b="1">
                <a:latin typeface="Arial Narrow" pitchFamily="34" charset="0"/>
              </a:rPr>
              <a:t>BorrowRecord(BorrowRecord, StudentID, BorrowDate, ReturnDate )</a:t>
            </a: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CREATE TRIGGER</a:t>
            </a:r>
            <a:r>
              <a:rPr lang="en-US" altLang="zh-CN" b="1" i="1">
                <a:latin typeface="Times New Roman" pitchFamily="18" charset="0"/>
              </a:rPr>
              <a:t> </a:t>
            </a:r>
            <a:r>
              <a:rPr lang="en-US" altLang="zh-CN" b="1" i="1">
                <a:latin typeface="Times New Roman" pitchFamily="18" charset="0"/>
                <a:cs typeface="Arial" charset="0"/>
              </a:rPr>
              <a:t>trdStudent </a:t>
            </a:r>
            <a:r>
              <a:rPr lang="en-US" altLang="zh-CN" b="1" i="1">
                <a:solidFill>
                  <a:schemeClr val="hlink"/>
                </a:solidFill>
                <a:latin typeface="Times New Roman" pitchFamily="18" charset="0"/>
                <a:cs typeface="Arial" charset="0"/>
              </a:rPr>
              <a:t>ON</a:t>
            </a:r>
            <a:r>
              <a:rPr lang="en-US" altLang="zh-CN" b="1" i="1">
                <a:latin typeface="Times New Roman" pitchFamily="18" charset="0"/>
                <a:cs typeface="Arial" charset="0"/>
              </a:rPr>
              <a:t> Student </a:t>
            </a:r>
            <a:r>
              <a:rPr lang="en-US" altLang="zh-CN" b="1" i="1">
                <a:solidFill>
                  <a:schemeClr val="hlink"/>
                </a:solidFill>
                <a:latin typeface="Times New Roman" pitchFamily="18" charset="0"/>
                <a:cs typeface="Arial" charset="0"/>
              </a:rPr>
              <a:t>FOR</a:t>
            </a:r>
            <a:r>
              <a:rPr lang="en-US" altLang="zh-CN" b="1" i="1">
                <a:latin typeface="Times New Roman" pitchFamily="18" charset="0"/>
                <a:cs typeface="Arial" charset="0"/>
              </a:rPr>
              <a:t> DELETE </a:t>
            </a:r>
            <a:r>
              <a:rPr lang="en-US" altLang="zh-CN" b="1" i="1">
                <a:solidFill>
                  <a:schemeClr val="hlink"/>
                </a:solidFill>
                <a:latin typeface="Times New Roman" pitchFamily="18" charset="0"/>
                <a:cs typeface="Arial" charset="0"/>
              </a:rPr>
              <a:t>AS</a:t>
            </a:r>
            <a:r>
              <a:rPr lang="en-US" altLang="zh-CN" b="1" i="1">
                <a:latin typeface="Times New Roman" pitchFamily="18" charset="0"/>
                <a:cs typeface="Arial" charset="0"/>
              </a:rPr>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DELETE</a:t>
            </a:r>
            <a:r>
              <a:rPr lang="en-US" altLang="zh-CN" b="1" i="1">
                <a:latin typeface="Times New Roman" pitchFamily="18" charset="0"/>
                <a:cs typeface="Arial" charset="0"/>
              </a:rPr>
              <a:t> BorrowRecord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FROM</a:t>
            </a:r>
            <a:r>
              <a:rPr lang="en-US" altLang="zh-CN" b="1" i="1">
                <a:latin typeface="Times New Roman" pitchFamily="18" charset="0"/>
                <a:cs typeface="Arial" charset="0"/>
              </a:rPr>
              <a:t> BorrowRecord br, </a:t>
            </a:r>
            <a:r>
              <a:rPr lang="en-US" altLang="zh-CN" b="1" i="1">
                <a:solidFill>
                  <a:schemeClr val="folHlink"/>
                </a:solidFill>
                <a:latin typeface="Times New Roman" pitchFamily="18" charset="0"/>
                <a:cs typeface="Arial" charset="0"/>
              </a:rPr>
              <a:t>Deleted</a:t>
            </a:r>
            <a:r>
              <a:rPr lang="en-US" altLang="zh-CN" b="1" i="1">
                <a:latin typeface="Times New Roman" pitchFamily="18" charset="0"/>
                <a:cs typeface="Arial" charset="0"/>
              </a:rPr>
              <a:t> 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WHERE</a:t>
            </a:r>
            <a:r>
              <a:rPr lang="en-US" altLang="zh-CN" b="1" i="1">
                <a:latin typeface="Times New Roman" pitchFamily="18" charset="0"/>
                <a:cs typeface="Arial" charset="0"/>
              </a:rPr>
              <a:t> br.StudentID=d.StudentID</a:t>
            </a:r>
          </a:p>
        </p:txBody>
      </p:sp>
      <p:pic>
        <p:nvPicPr>
          <p:cNvPr id="3717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box(in)">
                                      <p:cBhvr>
                                        <p:cTn id="7" dur="500"/>
                                        <p:tgtEl>
                                          <p:spTgt spid="37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1715">
                                            <p:txEl>
                                              <p:pRg st="1" end="1"/>
                                            </p:txEl>
                                          </p:spTgt>
                                        </p:tgtEl>
                                        <p:attrNameLst>
                                          <p:attrName>style.visibility</p:attrName>
                                        </p:attrNameLst>
                                      </p:cBhvr>
                                      <p:to>
                                        <p:strVal val="visible"/>
                                      </p:to>
                                    </p:set>
                                    <p:animEffect transition="in" filter="box(in)">
                                      <p:cBhvr>
                                        <p:cTn id="12" dur="500"/>
                                        <p:tgtEl>
                                          <p:spTgt spid="37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1715">
                                            <p:txEl>
                                              <p:pRg st="2" end="2"/>
                                            </p:txEl>
                                          </p:spTgt>
                                        </p:tgtEl>
                                        <p:attrNameLst>
                                          <p:attrName>style.visibility</p:attrName>
                                        </p:attrNameLst>
                                      </p:cBhvr>
                                      <p:to>
                                        <p:strVal val="visible"/>
                                      </p:to>
                                    </p:set>
                                    <p:animEffect transition="in" filter="box(in)">
                                      <p:cBhvr>
                                        <p:cTn id="17" dur="500"/>
                                        <p:tgtEl>
                                          <p:spTgt spid="371715">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71716"/>
                                        </p:tgtEl>
                                        <p:attrNameLst>
                                          <p:attrName>style.visibility</p:attrName>
                                        </p:attrNameLst>
                                      </p:cBhvr>
                                      <p:to>
                                        <p:strVal val="visible"/>
                                      </p:to>
                                    </p:set>
                                    <p:anim calcmode="lin" valueType="num">
                                      <p:cBhvr additive="base">
                                        <p:cTn id="21" dur="500" fill="hold"/>
                                        <p:tgtEl>
                                          <p:spTgt spid="371716"/>
                                        </p:tgtEl>
                                        <p:attrNameLst>
                                          <p:attrName>ppt_x</p:attrName>
                                        </p:attrNameLst>
                                      </p:cBhvr>
                                      <p:tavLst>
                                        <p:tav tm="0">
                                          <p:val>
                                            <p:strVal val="0-#ppt_w/2"/>
                                          </p:val>
                                        </p:tav>
                                        <p:tav tm="100000">
                                          <p:val>
                                            <p:strVal val="#ppt_x"/>
                                          </p:val>
                                        </p:tav>
                                      </p:tavLst>
                                    </p:anim>
                                    <p:anim calcmode="lin" valueType="num">
                                      <p:cBhvr additive="base">
                                        <p:cTn id="22" dur="500" fill="hold"/>
                                        <p:tgtEl>
                                          <p:spTgt spid="371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B26D08A-9DEC-4469-83C8-977C93A3DC8D}" type="slidenum">
              <a:rPr lang="en-US" altLang="zh-CN"/>
              <a:pPr/>
              <a:t>101</a:t>
            </a:fld>
            <a:endParaRPr lang="en-US" altLang="zh-CN"/>
          </a:p>
        </p:txBody>
      </p:sp>
      <p:sp>
        <p:nvSpPr>
          <p:cNvPr id="368642" name="Rectangle 2"/>
          <p:cNvSpPr>
            <a:spLocks noGrp="1" noChangeArrowheads="1"/>
          </p:cNvSpPr>
          <p:nvPr>
            <p:ph type="title"/>
          </p:nvPr>
        </p:nvSpPr>
        <p:spPr/>
        <p:txBody>
          <a:bodyPr/>
          <a:lstStyle/>
          <a:p>
            <a:r>
              <a:rPr lang="en-US" altLang="zh-CN">
                <a:latin typeface="Arial Narrow" pitchFamily="34" charset="0"/>
              </a:rPr>
              <a:t>Trigger Limitations</a:t>
            </a:r>
          </a:p>
        </p:txBody>
      </p:sp>
      <p:sp>
        <p:nvSpPr>
          <p:cNvPr id="368643" name="Text Box 3"/>
          <p:cNvSpPr txBox="1">
            <a:spLocks noChangeArrowheads="1"/>
          </p:cNvSpPr>
          <p:nvPr/>
        </p:nvSpPr>
        <p:spPr bwMode="auto">
          <a:xfrm>
            <a:off x="468313" y="620713"/>
            <a:ext cx="8567737"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en-US" b="1">
                <a:latin typeface="Arial Narrow" pitchFamily="34" charset="0"/>
              </a:rPr>
              <a:t>CREATE TRIGGER must be the </a:t>
            </a:r>
            <a:r>
              <a:rPr lang="en-US" altLang="en-US" b="1">
                <a:solidFill>
                  <a:schemeClr val="hlink"/>
                </a:solidFill>
                <a:latin typeface="Arial Narrow" pitchFamily="34" charset="0"/>
              </a:rPr>
              <a:t>first</a:t>
            </a:r>
            <a:r>
              <a:rPr lang="en-US" altLang="en-US" b="1">
                <a:latin typeface="Arial Narrow" pitchFamily="34" charset="0"/>
              </a:rPr>
              <a:t> statement in the batch and can apply to </a:t>
            </a:r>
            <a:r>
              <a:rPr lang="en-US" altLang="en-US" b="1">
                <a:solidFill>
                  <a:schemeClr val="hlink"/>
                </a:solidFill>
                <a:latin typeface="Arial Narrow" pitchFamily="34" charset="0"/>
              </a:rPr>
              <a:t>only one</a:t>
            </a:r>
            <a:r>
              <a:rPr lang="en-US" altLang="en-US" b="1">
                <a:latin typeface="Arial Narrow" pitchFamily="34" charset="0"/>
              </a:rPr>
              <a:t> table. </a:t>
            </a:r>
          </a:p>
          <a:p>
            <a:pPr algn="l">
              <a:spcBef>
                <a:spcPct val="20000"/>
              </a:spcBef>
              <a:buClr>
                <a:schemeClr val="folHlink"/>
              </a:buClr>
              <a:buFont typeface="Wingdings" pitchFamily="2" charset="2"/>
              <a:buChar char="§"/>
            </a:pPr>
            <a:r>
              <a:rPr lang="en-US" altLang="en-US" b="1">
                <a:latin typeface="Arial Narrow" pitchFamily="34" charset="0"/>
              </a:rPr>
              <a:t>A trigger is created only in the </a:t>
            </a:r>
            <a:r>
              <a:rPr lang="en-US" altLang="en-US" b="1">
                <a:solidFill>
                  <a:schemeClr val="hlink"/>
                </a:solidFill>
                <a:latin typeface="Arial Narrow" pitchFamily="34" charset="0"/>
              </a:rPr>
              <a:t>current</a:t>
            </a:r>
            <a:r>
              <a:rPr lang="en-US" altLang="en-US" b="1">
                <a:latin typeface="Arial Narrow" pitchFamily="34" charset="0"/>
              </a:rPr>
              <a:t> database; however, a trigger can reference objects outside the current database. </a:t>
            </a:r>
          </a:p>
          <a:p>
            <a:pPr algn="l">
              <a:spcBef>
                <a:spcPct val="20000"/>
              </a:spcBef>
              <a:buClr>
                <a:schemeClr val="folHlink"/>
              </a:buClr>
              <a:buFont typeface="Wingdings" pitchFamily="2" charset="2"/>
              <a:buChar char="§"/>
            </a:pPr>
            <a:r>
              <a:rPr lang="en-US" altLang="en-US" b="1">
                <a:latin typeface="Arial Narrow" pitchFamily="34" charset="0"/>
              </a:rPr>
              <a:t>If the trigger </a:t>
            </a:r>
            <a:r>
              <a:rPr lang="en-US" altLang="en-US" b="1">
                <a:solidFill>
                  <a:srgbClr val="D43CFE"/>
                </a:solidFill>
                <a:latin typeface="Arial Narrow" pitchFamily="34" charset="0"/>
              </a:rPr>
              <a:t>owner</a:t>
            </a:r>
            <a:r>
              <a:rPr lang="en-US" altLang="en-US" b="1">
                <a:latin typeface="Arial Narrow" pitchFamily="34" charset="0"/>
              </a:rPr>
              <a:t> name is specified (to qualify the trigger), qualify the table name in the same way. </a:t>
            </a:r>
          </a:p>
          <a:p>
            <a:pPr algn="l">
              <a:spcBef>
                <a:spcPct val="20000"/>
              </a:spcBef>
              <a:buClr>
                <a:schemeClr val="folHlink"/>
              </a:buClr>
              <a:buFont typeface="Wingdings" pitchFamily="2" charset="2"/>
              <a:buChar char="§"/>
            </a:pPr>
            <a:r>
              <a:rPr lang="en-US" altLang="en-US" b="1">
                <a:latin typeface="Arial Narrow" pitchFamily="34" charset="0"/>
              </a:rPr>
              <a:t>The same trigger action can be defined for more than one user action (for example, INSERT and UPDATE) in the same CREATE TRIGGER statement.</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When a trigger fires, results are returned to the calling application. To eliminate having results returned to an application due to a trigger firing, </a:t>
            </a:r>
            <a:r>
              <a:rPr lang="en-US" altLang="zh-CN" b="1">
                <a:solidFill>
                  <a:schemeClr val="hlink"/>
                </a:solidFill>
                <a:latin typeface="Arial Narrow" pitchFamily="34" charset="0"/>
              </a:rPr>
              <a:t>do not</a:t>
            </a:r>
            <a:r>
              <a:rPr lang="en-US" altLang="zh-CN" b="1">
                <a:solidFill>
                  <a:srgbClr val="000000"/>
                </a:solidFill>
                <a:latin typeface="Arial Narrow" pitchFamily="34" charset="0"/>
              </a:rPr>
              <a:t> include </a:t>
            </a:r>
            <a:r>
              <a:rPr lang="en-US" altLang="zh-CN" b="1">
                <a:solidFill>
                  <a:srgbClr val="D43CFE"/>
                </a:solidFill>
                <a:latin typeface="Arial Narrow" pitchFamily="34" charset="0"/>
              </a:rPr>
              <a:t>either</a:t>
            </a:r>
            <a:r>
              <a:rPr lang="en-US" altLang="zh-CN" b="1">
                <a:solidFill>
                  <a:srgbClr val="000000"/>
                </a:solidFill>
                <a:latin typeface="Arial Narrow" pitchFamily="34" charset="0"/>
              </a:rPr>
              <a:t> SELECT statements that return results, </a:t>
            </a:r>
            <a:r>
              <a:rPr lang="en-US" altLang="zh-CN" b="1">
                <a:solidFill>
                  <a:srgbClr val="D43CFE"/>
                </a:solidFill>
                <a:latin typeface="Arial Narrow" pitchFamily="34" charset="0"/>
              </a:rPr>
              <a:t>or</a:t>
            </a:r>
            <a:r>
              <a:rPr lang="en-US" altLang="zh-CN" b="1">
                <a:solidFill>
                  <a:srgbClr val="000000"/>
                </a:solidFill>
                <a:latin typeface="Arial Narrow" pitchFamily="34" charset="0"/>
              </a:rPr>
              <a:t> statements that perform variable assignment in a trigger. </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The statements that </a:t>
            </a:r>
            <a:r>
              <a:rPr lang="en-US" altLang="zh-CN" b="1">
                <a:solidFill>
                  <a:srgbClr val="D43CFE"/>
                </a:solidFill>
                <a:latin typeface="Arial Narrow" pitchFamily="34" charset="0"/>
              </a:rPr>
              <a:t>create, alter or drop</a:t>
            </a:r>
            <a:r>
              <a:rPr lang="en-US" altLang="zh-CN" b="1">
                <a:solidFill>
                  <a:srgbClr val="000000"/>
                </a:solidFill>
                <a:latin typeface="Arial Narrow" pitchFamily="34" charset="0"/>
              </a:rPr>
              <a:t> a database are not allowed in a trigger.</a:t>
            </a:r>
            <a:endParaRPr lang="en-US" altLang="zh-CN" b="1">
              <a:latin typeface="Arial Narrow" pitchFamily="34" charset="0"/>
            </a:endParaRPr>
          </a:p>
        </p:txBody>
      </p:sp>
      <p:pic>
        <p:nvPicPr>
          <p:cNvPr id="36864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ox(in)">
                                      <p:cBhvr>
                                        <p:cTn id="7" dur="500"/>
                                        <p:tgtEl>
                                          <p:spTgt spid="368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8643">
                                            <p:txEl>
                                              <p:pRg st="1" end="1"/>
                                            </p:txEl>
                                          </p:spTgt>
                                        </p:tgtEl>
                                        <p:attrNameLst>
                                          <p:attrName>style.visibility</p:attrName>
                                        </p:attrNameLst>
                                      </p:cBhvr>
                                      <p:to>
                                        <p:strVal val="visible"/>
                                      </p:to>
                                    </p:set>
                                    <p:animEffect transition="in" filter="box(in)">
                                      <p:cBhvr>
                                        <p:cTn id="12" dur="500"/>
                                        <p:tgtEl>
                                          <p:spTgt spid="368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8643">
                                            <p:txEl>
                                              <p:pRg st="2" end="2"/>
                                            </p:txEl>
                                          </p:spTgt>
                                        </p:tgtEl>
                                        <p:attrNameLst>
                                          <p:attrName>style.visibility</p:attrName>
                                        </p:attrNameLst>
                                      </p:cBhvr>
                                      <p:to>
                                        <p:strVal val="visible"/>
                                      </p:to>
                                    </p:set>
                                    <p:animEffect transition="in" filter="box(in)">
                                      <p:cBhvr>
                                        <p:cTn id="17" dur="500"/>
                                        <p:tgtEl>
                                          <p:spTgt spid="368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8643">
                                            <p:txEl>
                                              <p:pRg st="3" end="3"/>
                                            </p:txEl>
                                          </p:spTgt>
                                        </p:tgtEl>
                                        <p:attrNameLst>
                                          <p:attrName>style.visibility</p:attrName>
                                        </p:attrNameLst>
                                      </p:cBhvr>
                                      <p:to>
                                        <p:strVal val="visible"/>
                                      </p:to>
                                    </p:set>
                                    <p:animEffect transition="in" filter="box(in)">
                                      <p:cBhvr>
                                        <p:cTn id="22" dur="500"/>
                                        <p:tgtEl>
                                          <p:spTgt spid="368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8643">
                                            <p:txEl>
                                              <p:pRg st="4" end="4"/>
                                            </p:txEl>
                                          </p:spTgt>
                                        </p:tgtEl>
                                        <p:attrNameLst>
                                          <p:attrName>style.visibility</p:attrName>
                                        </p:attrNameLst>
                                      </p:cBhvr>
                                      <p:to>
                                        <p:strVal val="visible"/>
                                      </p:to>
                                    </p:set>
                                    <p:animEffect transition="in" filter="box(in)">
                                      <p:cBhvr>
                                        <p:cTn id="27" dur="500"/>
                                        <p:tgtEl>
                                          <p:spTgt spid="368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8643">
                                            <p:txEl>
                                              <p:pRg st="5" end="5"/>
                                            </p:txEl>
                                          </p:spTgt>
                                        </p:tgtEl>
                                        <p:attrNameLst>
                                          <p:attrName>style.visibility</p:attrName>
                                        </p:attrNameLst>
                                      </p:cBhvr>
                                      <p:to>
                                        <p:strVal val="visible"/>
                                      </p:to>
                                    </p:set>
                                    <p:animEffect transition="in" filter="box(in)">
                                      <p:cBhvr>
                                        <p:cTn id="32" dur="500"/>
                                        <p:tgtEl>
                                          <p:spTgt spid="368643">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68644"/>
                                        </p:tgtEl>
                                        <p:attrNameLst>
                                          <p:attrName>style.visibility</p:attrName>
                                        </p:attrNameLst>
                                      </p:cBhvr>
                                      <p:to>
                                        <p:strVal val="visible"/>
                                      </p:to>
                                    </p:set>
                                    <p:anim calcmode="lin" valueType="num">
                                      <p:cBhvr additive="base">
                                        <p:cTn id="36" dur="500" fill="hold"/>
                                        <p:tgtEl>
                                          <p:spTgt spid="368644"/>
                                        </p:tgtEl>
                                        <p:attrNameLst>
                                          <p:attrName>ppt_x</p:attrName>
                                        </p:attrNameLst>
                                      </p:cBhvr>
                                      <p:tavLst>
                                        <p:tav tm="0">
                                          <p:val>
                                            <p:strVal val="0-#ppt_w/2"/>
                                          </p:val>
                                        </p:tav>
                                        <p:tav tm="100000">
                                          <p:val>
                                            <p:strVal val="#ppt_x"/>
                                          </p:val>
                                        </p:tav>
                                      </p:tavLst>
                                    </p:anim>
                                    <p:anim calcmode="lin" valueType="num">
                                      <p:cBhvr additive="base">
                                        <p:cTn id="37" dur="500" fill="hold"/>
                                        <p:tgtEl>
                                          <p:spTgt spid="368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ED63024-4F25-412F-B5C1-688B9C6E8ED6}" type="slidenum">
              <a:rPr lang="en-US" altLang="zh-CN"/>
              <a:pPr/>
              <a:t>102</a:t>
            </a:fld>
            <a:endParaRPr lang="en-US" altLang="zh-CN"/>
          </a:p>
        </p:txBody>
      </p:sp>
      <p:sp>
        <p:nvSpPr>
          <p:cNvPr id="372738" name="Rectangle 2"/>
          <p:cNvSpPr>
            <a:spLocks noGrp="1" noChangeArrowheads="1"/>
          </p:cNvSpPr>
          <p:nvPr>
            <p:ph type="title"/>
          </p:nvPr>
        </p:nvSpPr>
        <p:spPr/>
        <p:txBody>
          <a:bodyPr/>
          <a:lstStyle/>
          <a:p>
            <a:r>
              <a:rPr lang="en-US" altLang="zh-CN">
                <a:latin typeface="Arial Narrow" pitchFamily="34" charset="0"/>
              </a:rPr>
              <a:t>Alter Trigger</a:t>
            </a:r>
          </a:p>
        </p:txBody>
      </p:sp>
      <p:sp>
        <p:nvSpPr>
          <p:cNvPr id="372739" name="Text Box 3"/>
          <p:cNvSpPr txBox="1">
            <a:spLocks noChangeArrowheads="1"/>
          </p:cNvSpPr>
          <p:nvPr/>
        </p:nvSpPr>
        <p:spPr bwMode="auto">
          <a:xfrm>
            <a:off x="609600" y="838200"/>
            <a:ext cx="8077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buClr>
                <a:schemeClr val="folHlink"/>
              </a:buClr>
              <a:buFont typeface="Wingdings" pitchFamily="2" charset="2"/>
              <a:buNone/>
            </a:pPr>
            <a:r>
              <a:rPr lang="en-US" altLang="zh-CN" b="1">
                <a:solidFill>
                  <a:schemeClr val="hlink"/>
                </a:solidFill>
                <a:latin typeface="Times New Roman" pitchFamily="18" charset="0"/>
              </a:rPr>
              <a:t>ALTER TRIGGER</a:t>
            </a:r>
            <a:r>
              <a:rPr lang="en-US" altLang="zh-CN" b="1">
                <a:latin typeface="Times New Roman" pitchFamily="18" charset="0"/>
              </a:rPr>
              <a:t> </a:t>
            </a:r>
            <a:r>
              <a:rPr lang="en-US" altLang="zh-CN" b="1" i="1">
                <a:latin typeface="Times New Roman" pitchFamily="18" charset="0"/>
              </a:rPr>
              <a:t>trigger_name </a:t>
            </a:r>
            <a:r>
              <a:rPr lang="en-US" altLang="zh-CN" b="1">
                <a:solidFill>
                  <a:schemeClr val="hlink"/>
                </a:solidFill>
                <a:latin typeface="Times New Roman" pitchFamily="18" charset="0"/>
              </a:rPr>
              <a:t>ON</a:t>
            </a:r>
            <a:r>
              <a:rPr lang="en-US" altLang="zh-CN" b="1">
                <a:latin typeface="Times New Roman" pitchFamily="18" charset="0"/>
              </a:rPr>
              <a:t> ( </a:t>
            </a:r>
            <a:r>
              <a:rPr lang="en-US" altLang="zh-CN" b="1" i="1">
                <a:latin typeface="Times New Roman" pitchFamily="18" charset="0"/>
              </a:rPr>
              <a:t>table </a:t>
            </a:r>
            <a:r>
              <a:rPr lang="en-US" altLang="zh-CN" b="1">
                <a:latin typeface="Times New Roman" pitchFamily="18" charset="0"/>
              </a:rPr>
              <a:t>| view ) </a:t>
            </a:r>
            <a:br>
              <a:rPr lang="en-US" altLang="zh-CN" b="1">
                <a:latin typeface="Times New Roman" pitchFamily="18" charset="0"/>
              </a:rPr>
            </a:br>
            <a:r>
              <a:rPr lang="en-US" altLang="zh-CN" b="1">
                <a:latin typeface="Times New Roman" pitchFamily="18" charset="0"/>
              </a:rPr>
              <a:t>[ WITH ENCRYPTION ] </a:t>
            </a:r>
            <a:br>
              <a:rPr lang="en-US" altLang="zh-CN" b="1">
                <a:latin typeface="Times New Roman" pitchFamily="18" charset="0"/>
              </a:rPr>
            </a:br>
            <a:r>
              <a:rPr lang="en-US" altLang="zh-CN" b="1">
                <a:latin typeface="Times New Roman" pitchFamily="18" charset="0"/>
              </a:rPr>
              <a:t>{     ( </a:t>
            </a:r>
            <a:r>
              <a:rPr lang="en-US" altLang="zh-CN" b="1">
                <a:solidFill>
                  <a:schemeClr val="hlink"/>
                </a:solidFill>
                <a:latin typeface="Times New Roman" pitchFamily="18" charset="0"/>
              </a:rPr>
              <a:t>FOR</a:t>
            </a:r>
            <a:r>
              <a:rPr lang="en-US" altLang="zh-CN" b="1">
                <a:latin typeface="Times New Roman" pitchFamily="18" charset="0"/>
              </a:rPr>
              <a:t> | AFTER | INSTEAD OF ) { [ INSERT ] [ , ] [ UPDATE ] }</a:t>
            </a:r>
            <a:br>
              <a:rPr lang="en-US" altLang="zh-CN" b="1">
                <a:latin typeface="Times New Roman" pitchFamily="18" charset="0"/>
              </a:rPr>
            </a:br>
            <a:r>
              <a:rPr lang="en-US" altLang="zh-CN" b="1">
                <a:latin typeface="Times New Roman" pitchFamily="18" charset="0"/>
              </a:rPr>
              <a:t>        [ NOT FOR REPLICATION ]</a:t>
            </a:r>
            <a:br>
              <a:rPr lang="en-US" altLang="zh-CN" b="1">
                <a:latin typeface="Times New Roman" pitchFamily="18" charset="0"/>
              </a:rPr>
            </a:br>
            <a:r>
              <a:rPr lang="en-US" altLang="zh-CN" b="1">
                <a:latin typeface="Times New Roman" pitchFamily="18" charset="0"/>
              </a:rPr>
              <a:t>        </a:t>
            </a:r>
            <a:r>
              <a:rPr lang="en-US" altLang="zh-CN" b="1">
                <a:solidFill>
                  <a:schemeClr val="hlink"/>
                </a:solidFill>
                <a:latin typeface="Times New Roman" pitchFamily="18" charset="0"/>
              </a:rPr>
              <a:t>AS</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 IF UPDATE ( </a:t>
            </a:r>
            <a:r>
              <a:rPr lang="en-US" altLang="zh-CN" b="1" i="1">
                <a:latin typeface="Times New Roman" pitchFamily="18" charset="0"/>
              </a:rPr>
              <a:t>column </a:t>
            </a:r>
            <a:r>
              <a:rPr lang="en-US" altLang="zh-CN" b="1">
                <a:latin typeface="Times New Roman" pitchFamily="18" charset="0"/>
              </a:rPr>
              <a:t>)[ { AND | OR } UPDATE( </a:t>
            </a:r>
            <a:r>
              <a:rPr lang="en-US" altLang="zh-CN" b="1" i="1">
                <a:latin typeface="Times New Roman" pitchFamily="18" charset="0"/>
              </a:rPr>
              <a:t>column </a:t>
            </a:r>
            <a:r>
              <a:rPr lang="en-US" altLang="zh-CN" b="1">
                <a:latin typeface="Times New Roman" pitchFamily="18" charset="0"/>
              </a:rPr>
              <a:t>) ] [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a:t>
            </a:r>
            <a:r>
              <a:rPr lang="en-US" altLang="zh-CN" b="1" i="1">
                <a:latin typeface="Times New Roman" pitchFamily="18" charset="0"/>
              </a:rPr>
              <a:t>sql_statement</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 } </a:t>
            </a:r>
          </a:p>
        </p:txBody>
      </p:sp>
      <p:pic>
        <p:nvPicPr>
          <p:cNvPr id="37274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box(in)">
                                      <p:cBhvr>
                                        <p:cTn id="7" dur="500"/>
                                        <p:tgtEl>
                                          <p:spTgt spid="372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2739">
                                            <p:txEl>
                                              <p:pRg st="1" end="1"/>
                                            </p:txEl>
                                          </p:spTgt>
                                        </p:tgtEl>
                                        <p:attrNameLst>
                                          <p:attrName>style.visibility</p:attrName>
                                        </p:attrNameLst>
                                      </p:cBhvr>
                                      <p:to>
                                        <p:strVal val="visible"/>
                                      </p:to>
                                    </p:set>
                                    <p:animEffect transition="in" filter="box(in)">
                                      <p:cBhvr>
                                        <p:cTn id="12" dur="500"/>
                                        <p:tgtEl>
                                          <p:spTgt spid="372739">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72740"/>
                                        </p:tgtEl>
                                        <p:attrNameLst>
                                          <p:attrName>style.visibility</p:attrName>
                                        </p:attrNameLst>
                                      </p:cBhvr>
                                      <p:to>
                                        <p:strVal val="visible"/>
                                      </p:to>
                                    </p:set>
                                    <p:anim calcmode="lin" valueType="num">
                                      <p:cBhvr additive="base">
                                        <p:cTn id="16" dur="500" fill="hold"/>
                                        <p:tgtEl>
                                          <p:spTgt spid="372740"/>
                                        </p:tgtEl>
                                        <p:attrNameLst>
                                          <p:attrName>ppt_x</p:attrName>
                                        </p:attrNameLst>
                                      </p:cBhvr>
                                      <p:tavLst>
                                        <p:tav tm="0">
                                          <p:val>
                                            <p:strVal val="0-#ppt_w/2"/>
                                          </p:val>
                                        </p:tav>
                                        <p:tav tm="100000">
                                          <p:val>
                                            <p:strVal val="#ppt_x"/>
                                          </p:val>
                                        </p:tav>
                                      </p:tavLst>
                                    </p:anim>
                                    <p:anim calcmode="lin" valueType="num">
                                      <p:cBhvr additive="base">
                                        <p:cTn id="17" dur="500" fill="hold"/>
                                        <p:tgtEl>
                                          <p:spTgt spid="372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A724233-D629-496D-8762-D9A871B605D3}" type="slidenum">
              <a:rPr lang="en-US" altLang="zh-CN"/>
              <a:pPr/>
              <a:t>103</a:t>
            </a:fld>
            <a:endParaRPr lang="en-US" altLang="zh-CN"/>
          </a:p>
        </p:txBody>
      </p:sp>
      <p:sp>
        <p:nvSpPr>
          <p:cNvPr id="373762" name="Rectangle 2"/>
          <p:cNvSpPr>
            <a:spLocks noGrp="1" noChangeArrowheads="1"/>
          </p:cNvSpPr>
          <p:nvPr>
            <p:ph type="title"/>
          </p:nvPr>
        </p:nvSpPr>
        <p:spPr/>
        <p:txBody>
          <a:bodyPr/>
          <a:lstStyle/>
          <a:p>
            <a:r>
              <a:rPr lang="en-US" altLang="zh-CN">
                <a:latin typeface="Arial Narrow" pitchFamily="34" charset="0"/>
              </a:rPr>
              <a:t>Alter Trigger-Example</a:t>
            </a:r>
          </a:p>
        </p:txBody>
      </p:sp>
      <p:sp>
        <p:nvSpPr>
          <p:cNvPr id="373763" name="Text Box 3"/>
          <p:cNvSpPr txBox="1">
            <a:spLocks noChangeArrowheads="1"/>
          </p:cNvSpPr>
          <p:nvPr/>
        </p:nvSpPr>
        <p:spPr bwMode="auto">
          <a:xfrm>
            <a:off x="609600" y="838200"/>
            <a:ext cx="7418388"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CREATE TRIGGER</a:t>
            </a:r>
            <a:r>
              <a:rPr lang="en-US" altLang="zh-CN" b="1" i="1">
                <a:latin typeface="Times New Roman" pitchFamily="18" charset="0"/>
              </a:rPr>
              <a:t> royalty_reminder  </a:t>
            </a:r>
            <a:r>
              <a:rPr lang="en-US" altLang="zh-CN" b="1" i="1">
                <a:solidFill>
                  <a:schemeClr val="hlink"/>
                </a:solidFill>
                <a:latin typeface="Times New Roman" pitchFamily="18" charset="0"/>
              </a:rPr>
              <a:t>ON</a:t>
            </a:r>
            <a:r>
              <a:rPr lang="en-US" altLang="zh-CN" b="1" i="1">
                <a:latin typeface="Times New Roman" pitchFamily="18" charset="0"/>
              </a:rPr>
              <a:t> roysched  WITH ENCRYPTION         				           </a:t>
            </a:r>
            <a:r>
              <a:rPr lang="en-US" altLang="zh-CN" b="1" i="1">
                <a:solidFill>
                  <a:schemeClr val="hlink"/>
                </a:solidFill>
                <a:latin typeface="Times New Roman" pitchFamily="18" charset="0"/>
              </a:rPr>
              <a:t>FOR</a:t>
            </a:r>
            <a:r>
              <a:rPr lang="en-US" altLang="zh-CN" b="1" i="1">
                <a:latin typeface="Times New Roman" pitchFamily="18" charset="0"/>
              </a:rPr>
              <a:t> INSERT, UPDATE </a:t>
            </a:r>
            <a:r>
              <a:rPr lang="en-US" altLang="zh-CN" b="1" i="1">
                <a:latin typeface="Times New Roman" pitchFamily="18" charset="0"/>
                <a:cs typeface="Times New Roman" pitchFamily="18" charset="0"/>
              </a:rPr>
              <a:t>					   </a:t>
            </a:r>
            <a:r>
              <a:rPr lang="en-US" altLang="zh-CN" b="1" i="1">
                <a:solidFill>
                  <a:schemeClr val="hlink"/>
                </a:solidFill>
                <a:latin typeface="Times New Roman" pitchFamily="18" charset="0"/>
              </a:rPr>
              <a:t>AS</a:t>
            </a:r>
            <a:r>
              <a:rPr lang="en-US" altLang="zh-CN" b="1" i="1">
                <a:latin typeface="Times New Roman" pitchFamily="18" charset="0"/>
              </a:rPr>
              <a:t> RAISERROR (50009, 16, 10)</a:t>
            </a:r>
            <a:endParaRPr lang="en-US" altLang="zh-CN" b="1" i="1">
              <a:latin typeface="Times New Roman" pitchFamily="18" charset="0"/>
              <a:cs typeface="Times New Roman" pitchFamily="18" charset="0"/>
            </a:endParaRPr>
          </a:p>
          <a:p>
            <a:pPr algn="l">
              <a:spcBef>
                <a:spcPct val="50000"/>
              </a:spcBef>
              <a:buClr>
                <a:schemeClr val="folHlink"/>
              </a:buClr>
              <a:buFont typeface="Wingdings" pitchFamily="2" charset="2"/>
              <a:buNone/>
            </a:pPr>
            <a:r>
              <a:rPr lang="en-US" altLang="zh-CN" b="1">
                <a:latin typeface="Arial Narrow" pitchFamily="34" charset="0"/>
              </a:rPr>
              <a:t> -- Now, alter the trigger.</a:t>
            </a:r>
            <a:endParaRPr lang="en-US" altLang="zh-CN" b="1">
              <a:latin typeface="Arial Narrow" pitchFamily="34" charset="0"/>
              <a:cs typeface="Times New Roman" pitchFamily="18" charset="0"/>
            </a:endParaRP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ALTER TRIGGER</a:t>
            </a:r>
            <a:r>
              <a:rPr lang="en-US" altLang="zh-CN" b="1" i="1">
                <a:latin typeface="Times New Roman" pitchFamily="18" charset="0"/>
              </a:rPr>
              <a:t> royalty_reminder  </a:t>
            </a:r>
            <a:r>
              <a:rPr lang="en-US" altLang="zh-CN" b="1" i="1">
                <a:solidFill>
                  <a:schemeClr val="hlink"/>
                </a:solidFill>
                <a:latin typeface="Times New Roman" pitchFamily="18" charset="0"/>
              </a:rPr>
              <a:t>ON</a:t>
            </a:r>
            <a:r>
              <a:rPr lang="en-US" altLang="zh-CN" b="1" i="1">
                <a:latin typeface="Times New Roman" pitchFamily="18" charset="0"/>
              </a:rPr>
              <a:t> roysched      </a:t>
            </a:r>
            <a:r>
              <a:rPr lang="en-US" altLang="zh-CN" b="1" i="1">
                <a:solidFill>
                  <a:schemeClr val="hlink"/>
                </a:solidFill>
                <a:latin typeface="Times New Roman" pitchFamily="18" charset="0"/>
              </a:rPr>
              <a:t>FOR</a:t>
            </a:r>
            <a:r>
              <a:rPr lang="en-US" altLang="zh-CN" b="1" i="1">
                <a:latin typeface="Times New Roman" pitchFamily="18" charset="0"/>
              </a:rPr>
              <a:t> INSERT							</a:t>
            </a:r>
            <a:r>
              <a:rPr lang="en-US" altLang="zh-CN" b="1" i="1">
                <a:solidFill>
                  <a:schemeClr val="hlink"/>
                </a:solidFill>
                <a:latin typeface="Times New Roman" pitchFamily="18" charset="0"/>
              </a:rPr>
              <a:t>AS</a:t>
            </a:r>
            <a:r>
              <a:rPr lang="en-US" altLang="zh-CN" b="1" i="1">
                <a:latin typeface="Times New Roman" pitchFamily="18" charset="0"/>
              </a:rPr>
              <a:t> RAISERROR (50009, 16, 10) </a:t>
            </a:r>
          </a:p>
          <a:p>
            <a:pPr algn="l">
              <a:spcBef>
                <a:spcPct val="50000"/>
              </a:spcBef>
              <a:buClr>
                <a:schemeClr val="folHlink"/>
              </a:buClr>
              <a:buFont typeface="Wingdings" pitchFamily="2" charset="2"/>
              <a:buNone/>
            </a:pPr>
            <a:r>
              <a:rPr lang="en-US" altLang="zh-CN" b="1">
                <a:latin typeface="Arial Narrow" pitchFamily="34" charset="0"/>
              </a:rPr>
              <a:t>--</a:t>
            </a:r>
            <a:r>
              <a:rPr lang="en-US" altLang="zh-CN" b="1">
                <a:solidFill>
                  <a:srgbClr val="000000"/>
                </a:solidFill>
                <a:latin typeface="Arial Narrow" pitchFamily="34" charset="0"/>
              </a:rPr>
              <a:t>Message 50009 is a user-defined message in </a:t>
            </a:r>
            <a:r>
              <a:rPr lang="en-US" altLang="zh-CN" b="1" i="1">
                <a:solidFill>
                  <a:schemeClr val="hlink"/>
                </a:solidFill>
                <a:latin typeface="Times New Roman" pitchFamily="18" charset="0"/>
              </a:rPr>
              <a:t>sysmessages</a:t>
            </a:r>
            <a:r>
              <a:rPr lang="en-US" altLang="zh-CN" b="1">
                <a:solidFill>
                  <a:srgbClr val="000000"/>
                </a:solidFill>
                <a:latin typeface="Arial Narrow" pitchFamily="34" charset="0"/>
              </a:rPr>
              <a:t>.</a:t>
            </a:r>
            <a:r>
              <a:rPr lang="en-US" altLang="zh-CN" b="1">
                <a:latin typeface="Arial Narrow" pitchFamily="34" charset="0"/>
              </a:rPr>
              <a:t> </a:t>
            </a:r>
          </a:p>
        </p:txBody>
      </p:sp>
      <p:pic>
        <p:nvPicPr>
          <p:cNvPr id="37376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box(in)">
                                      <p:cBhvr>
                                        <p:cTn id="7" dur="500"/>
                                        <p:tgtEl>
                                          <p:spTgt spid="373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Effect transition="in" filter="box(in)">
                                      <p:cBhvr>
                                        <p:cTn id="12" dur="500"/>
                                        <p:tgtEl>
                                          <p:spTgt spid="373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3763">
                                            <p:txEl>
                                              <p:pRg st="2" end="2"/>
                                            </p:txEl>
                                          </p:spTgt>
                                        </p:tgtEl>
                                        <p:attrNameLst>
                                          <p:attrName>style.visibility</p:attrName>
                                        </p:attrNameLst>
                                      </p:cBhvr>
                                      <p:to>
                                        <p:strVal val="visible"/>
                                      </p:to>
                                    </p:set>
                                    <p:animEffect transition="in" filter="box(in)">
                                      <p:cBhvr>
                                        <p:cTn id="17" dur="500"/>
                                        <p:tgtEl>
                                          <p:spTgt spid="373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3763">
                                            <p:txEl>
                                              <p:pRg st="3" end="3"/>
                                            </p:txEl>
                                          </p:spTgt>
                                        </p:tgtEl>
                                        <p:attrNameLst>
                                          <p:attrName>style.visibility</p:attrName>
                                        </p:attrNameLst>
                                      </p:cBhvr>
                                      <p:to>
                                        <p:strVal val="visible"/>
                                      </p:to>
                                    </p:set>
                                    <p:animEffect transition="in" filter="box(in)">
                                      <p:cBhvr>
                                        <p:cTn id="22" dur="500"/>
                                        <p:tgtEl>
                                          <p:spTgt spid="37376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73764"/>
                                        </p:tgtEl>
                                        <p:attrNameLst>
                                          <p:attrName>style.visibility</p:attrName>
                                        </p:attrNameLst>
                                      </p:cBhvr>
                                      <p:to>
                                        <p:strVal val="visible"/>
                                      </p:to>
                                    </p:set>
                                    <p:anim calcmode="lin" valueType="num">
                                      <p:cBhvr additive="base">
                                        <p:cTn id="26" dur="500" fill="hold"/>
                                        <p:tgtEl>
                                          <p:spTgt spid="373764"/>
                                        </p:tgtEl>
                                        <p:attrNameLst>
                                          <p:attrName>ppt_x</p:attrName>
                                        </p:attrNameLst>
                                      </p:cBhvr>
                                      <p:tavLst>
                                        <p:tav tm="0">
                                          <p:val>
                                            <p:strVal val="0-#ppt_w/2"/>
                                          </p:val>
                                        </p:tav>
                                        <p:tav tm="100000">
                                          <p:val>
                                            <p:strVal val="#ppt_x"/>
                                          </p:val>
                                        </p:tav>
                                      </p:tavLst>
                                    </p:anim>
                                    <p:anim calcmode="lin" valueType="num">
                                      <p:cBhvr additive="base">
                                        <p:cTn id="27" dur="500" fill="hold"/>
                                        <p:tgtEl>
                                          <p:spTgt spid="373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FE8652C-A73A-46B8-BF3B-94FCAC575D12}" type="slidenum">
              <a:rPr lang="en-US" altLang="zh-CN"/>
              <a:pPr/>
              <a:t>104</a:t>
            </a:fld>
            <a:endParaRPr lang="en-US" altLang="zh-CN"/>
          </a:p>
        </p:txBody>
      </p:sp>
      <p:sp>
        <p:nvSpPr>
          <p:cNvPr id="374786" name="Rectangle 2"/>
          <p:cNvSpPr>
            <a:spLocks noGrp="1" noChangeArrowheads="1"/>
          </p:cNvSpPr>
          <p:nvPr>
            <p:ph type="title"/>
          </p:nvPr>
        </p:nvSpPr>
        <p:spPr/>
        <p:txBody>
          <a:bodyPr/>
          <a:lstStyle/>
          <a:p>
            <a:r>
              <a:rPr lang="en-US" altLang="zh-CN">
                <a:latin typeface="Arial Narrow" pitchFamily="34" charset="0"/>
              </a:rPr>
              <a:t>Drop Trigger</a:t>
            </a:r>
          </a:p>
        </p:txBody>
      </p:sp>
      <p:sp>
        <p:nvSpPr>
          <p:cNvPr id="374787" name="Text Box 3"/>
          <p:cNvSpPr txBox="1">
            <a:spLocks noChangeArrowheads="1"/>
          </p:cNvSpPr>
          <p:nvPr/>
        </p:nvSpPr>
        <p:spPr bwMode="auto">
          <a:xfrm>
            <a:off x="609600" y="838200"/>
            <a:ext cx="8077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buClr>
                <a:schemeClr val="folHlink"/>
              </a:buClr>
              <a:buFont typeface="Wingdings" pitchFamily="2" charset="2"/>
              <a:buNone/>
            </a:pPr>
            <a:r>
              <a:rPr lang="en-US" altLang="zh-CN" b="1">
                <a:solidFill>
                  <a:schemeClr val="hlink"/>
                </a:solidFill>
                <a:latin typeface="Times New Roman" pitchFamily="18" charset="0"/>
              </a:rPr>
              <a:t>DROP TRIGGER</a:t>
            </a:r>
            <a:r>
              <a:rPr lang="en-US" altLang="zh-CN" b="1">
                <a:latin typeface="Times New Roman" pitchFamily="18" charset="0"/>
              </a:rPr>
              <a:t> { </a:t>
            </a:r>
            <a:r>
              <a:rPr lang="en-US" altLang="zh-CN" b="1" i="1">
                <a:latin typeface="Times New Roman" pitchFamily="18" charset="0"/>
              </a:rPr>
              <a:t>trigger </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r>
              <a:rPr lang="en-US" altLang="zh-CN" b="1">
                <a:latin typeface="Times New Roman" pitchFamily="18" charset="0"/>
                <a:cs typeface="Times New Roman" pitchFamily="18" charset="0"/>
              </a:rPr>
              <a:t> </a:t>
            </a:r>
          </a:p>
          <a:p>
            <a:pPr algn="l">
              <a:spcBef>
                <a:spcPct val="50000"/>
              </a:spcBef>
              <a:buClr>
                <a:schemeClr val="folHlink"/>
              </a:buClr>
              <a:buFont typeface="Wingdings" pitchFamily="2" charset="2"/>
              <a:buNone/>
            </a:pPr>
            <a:r>
              <a:rPr kumimoji="0" lang="en-US" altLang="zh-CN" b="1">
                <a:solidFill>
                  <a:schemeClr val="tx2"/>
                </a:solidFill>
                <a:latin typeface="Arial Narrow" pitchFamily="34" charset="0"/>
              </a:rPr>
              <a:t>【e.g.】</a:t>
            </a:r>
            <a:endParaRPr lang="en-US" altLang="zh-CN" b="1">
              <a:solidFill>
                <a:schemeClr val="hlink"/>
              </a:solidFill>
              <a:latin typeface="Arial Narrow" pitchFamily="34" charset="0"/>
            </a:endParaRPr>
          </a:p>
          <a:p>
            <a:pPr algn="l">
              <a:spcBef>
                <a:spcPct val="50000"/>
              </a:spcBef>
              <a:buClr>
                <a:schemeClr val="folHlink"/>
              </a:buClr>
              <a:buFont typeface="Wingdings" pitchFamily="2" charset="2"/>
              <a:buNone/>
            </a:pPr>
            <a:r>
              <a:rPr lang="en-US" altLang="zh-CN" b="1" i="1">
                <a:solidFill>
                  <a:schemeClr val="folHlink"/>
                </a:solidFill>
                <a:latin typeface="Times New Roman" pitchFamily="18" charset="0"/>
              </a:rPr>
              <a:t>IF EXISTS</a:t>
            </a:r>
            <a:r>
              <a:rPr lang="en-US" altLang="zh-CN" b="1" i="1">
                <a:latin typeface="Times New Roman" pitchFamily="18" charset="0"/>
              </a:rPr>
              <a:t> (</a:t>
            </a:r>
            <a:r>
              <a:rPr lang="en-US" altLang="zh-CN" b="1" i="1">
                <a:solidFill>
                  <a:schemeClr val="folHlink"/>
                </a:solidFill>
                <a:latin typeface="Times New Roman" pitchFamily="18" charset="0"/>
              </a:rPr>
              <a:t>SELECT</a:t>
            </a:r>
            <a:r>
              <a:rPr lang="en-US" altLang="zh-CN" b="1" i="1">
                <a:latin typeface="Times New Roman" pitchFamily="18" charset="0"/>
              </a:rPr>
              <a:t> name </a:t>
            </a:r>
            <a:r>
              <a:rPr lang="en-US" altLang="zh-CN" b="1" i="1">
                <a:solidFill>
                  <a:schemeClr val="folHlink"/>
                </a:solidFill>
                <a:latin typeface="Times New Roman" pitchFamily="18" charset="0"/>
              </a:rPr>
              <a:t>FROM</a:t>
            </a:r>
            <a:r>
              <a:rPr lang="en-US" altLang="zh-CN" b="1" i="1">
                <a:latin typeface="Times New Roman" pitchFamily="18" charset="0"/>
              </a:rPr>
              <a:t> sysobjects </a:t>
            </a:r>
            <a:r>
              <a:rPr lang="en-US" altLang="zh-CN" b="1" i="1">
                <a:solidFill>
                  <a:schemeClr val="folHlink"/>
                </a:solidFill>
                <a:latin typeface="Times New Roman" pitchFamily="18" charset="0"/>
              </a:rPr>
              <a:t>WHERE</a:t>
            </a:r>
            <a:r>
              <a:rPr lang="en-US" altLang="zh-CN" b="1" i="1">
                <a:latin typeface="Times New Roman" pitchFamily="18" charset="0"/>
              </a:rPr>
              <a:t> name = 'employee_insupd' AND type = 'TR')</a:t>
            </a: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DROP TRIGGER</a:t>
            </a:r>
            <a:r>
              <a:rPr lang="en-US" altLang="zh-CN" b="1" i="1">
                <a:latin typeface="Times New Roman" pitchFamily="18" charset="0"/>
              </a:rPr>
              <a:t> employee_insupd</a:t>
            </a:r>
          </a:p>
          <a:p>
            <a:pPr algn="l">
              <a:spcBef>
                <a:spcPct val="50000"/>
              </a:spcBef>
              <a:buClr>
                <a:schemeClr val="folHlink"/>
              </a:buClr>
              <a:buFont typeface="Wingdings" pitchFamily="2" charset="2"/>
              <a:buNone/>
            </a:pPr>
            <a:r>
              <a:rPr lang="en-US" altLang="zh-CN" b="1">
                <a:latin typeface="Times New Roman" pitchFamily="18" charset="0"/>
              </a:rPr>
              <a:t>GO</a:t>
            </a:r>
            <a:r>
              <a:rPr lang="en-US" altLang="zh-CN" b="1">
                <a:latin typeface="Times New Roman" pitchFamily="18" charset="0"/>
                <a:cs typeface="Times New Roman" pitchFamily="18" charset="0"/>
              </a:rPr>
              <a:t> </a:t>
            </a:r>
          </a:p>
        </p:txBody>
      </p:sp>
      <p:pic>
        <p:nvPicPr>
          <p:cNvPr id="374789"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box(in)">
                                      <p:cBhvr>
                                        <p:cTn id="7" dur="500"/>
                                        <p:tgtEl>
                                          <p:spTgt spid="374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Effect transition="in" filter="box(in)">
                                      <p:cBhvr>
                                        <p:cTn id="12" dur="500"/>
                                        <p:tgtEl>
                                          <p:spTgt spid="374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4787">
                                            <p:txEl>
                                              <p:pRg st="2" end="2"/>
                                            </p:txEl>
                                          </p:spTgt>
                                        </p:tgtEl>
                                        <p:attrNameLst>
                                          <p:attrName>style.visibility</p:attrName>
                                        </p:attrNameLst>
                                      </p:cBhvr>
                                      <p:to>
                                        <p:strVal val="visible"/>
                                      </p:to>
                                    </p:set>
                                    <p:animEffect transition="in" filter="box(in)">
                                      <p:cBhvr>
                                        <p:cTn id="17" dur="500"/>
                                        <p:tgtEl>
                                          <p:spTgt spid="374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4787">
                                            <p:txEl>
                                              <p:pRg st="3" end="3"/>
                                            </p:txEl>
                                          </p:spTgt>
                                        </p:tgtEl>
                                        <p:attrNameLst>
                                          <p:attrName>style.visibility</p:attrName>
                                        </p:attrNameLst>
                                      </p:cBhvr>
                                      <p:to>
                                        <p:strVal val="visible"/>
                                      </p:to>
                                    </p:set>
                                    <p:animEffect transition="in" filter="box(in)">
                                      <p:cBhvr>
                                        <p:cTn id="22" dur="500"/>
                                        <p:tgtEl>
                                          <p:spTgt spid="374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4787">
                                            <p:txEl>
                                              <p:pRg st="4" end="4"/>
                                            </p:txEl>
                                          </p:spTgt>
                                        </p:tgtEl>
                                        <p:attrNameLst>
                                          <p:attrName>style.visibility</p:attrName>
                                        </p:attrNameLst>
                                      </p:cBhvr>
                                      <p:to>
                                        <p:strVal val="visible"/>
                                      </p:to>
                                    </p:set>
                                    <p:animEffect transition="in" filter="box(in)">
                                      <p:cBhvr>
                                        <p:cTn id="27" dur="500"/>
                                        <p:tgtEl>
                                          <p:spTgt spid="374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4787">
                                            <p:txEl>
                                              <p:pRg st="5" end="5"/>
                                            </p:txEl>
                                          </p:spTgt>
                                        </p:tgtEl>
                                        <p:attrNameLst>
                                          <p:attrName>style.visibility</p:attrName>
                                        </p:attrNameLst>
                                      </p:cBhvr>
                                      <p:to>
                                        <p:strVal val="visible"/>
                                      </p:to>
                                    </p:set>
                                    <p:animEffect transition="in" filter="box(in)">
                                      <p:cBhvr>
                                        <p:cTn id="32" dur="500"/>
                                        <p:tgtEl>
                                          <p:spTgt spid="37478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74789"/>
                                        </p:tgtEl>
                                        <p:attrNameLst>
                                          <p:attrName>style.visibility</p:attrName>
                                        </p:attrNameLst>
                                      </p:cBhvr>
                                      <p:to>
                                        <p:strVal val="visible"/>
                                      </p:to>
                                    </p:set>
                                    <p:anim calcmode="lin" valueType="num">
                                      <p:cBhvr additive="base">
                                        <p:cTn id="36" dur="500" fill="hold"/>
                                        <p:tgtEl>
                                          <p:spTgt spid="374789"/>
                                        </p:tgtEl>
                                        <p:attrNameLst>
                                          <p:attrName>ppt_x</p:attrName>
                                        </p:attrNameLst>
                                      </p:cBhvr>
                                      <p:tavLst>
                                        <p:tav tm="0">
                                          <p:val>
                                            <p:strVal val="0-#ppt_w/2"/>
                                          </p:val>
                                        </p:tav>
                                        <p:tav tm="100000">
                                          <p:val>
                                            <p:strVal val="#ppt_x"/>
                                          </p:val>
                                        </p:tav>
                                      </p:tavLst>
                                    </p:anim>
                                    <p:anim calcmode="lin" valueType="num">
                                      <p:cBhvr additive="base">
                                        <p:cTn id="37" dur="500" fill="hold"/>
                                        <p:tgtEl>
                                          <p:spTgt spid="374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3AC338B-8E4D-4F93-BE6B-46FB8804A2E0}" type="slidenum">
              <a:rPr lang="en-US" altLang="zh-CN"/>
              <a:pPr/>
              <a:t>105</a:t>
            </a:fld>
            <a:endParaRPr lang="en-US" altLang="zh-CN"/>
          </a:p>
        </p:txBody>
      </p:sp>
      <p:sp>
        <p:nvSpPr>
          <p:cNvPr id="363522"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3523" name="Text Box 3"/>
          <p:cNvSpPr txBox="1">
            <a:spLocks noChangeArrowheads="1"/>
          </p:cNvSpPr>
          <p:nvPr/>
        </p:nvSpPr>
        <p:spPr bwMode="auto">
          <a:xfrm>
            <a:off x="539750" y="692150"/>
            <a:ext cx="8424863"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AFTER: specifies that the trigger is fired </a:t>
            </a:r>
            <a:r>
              <a:rPr lang="en-US" altLang="zh-CN" b="1">
                <a:solidFill>
                  <a:schemeClr val="hlink"/>
                </a:solidFill>
                <a:latin typeface="Arial Narrow" pitchFamily="34" charset="0"/>
              </a:rPr>
              <a:t>only when</a:t>
            </a:r>
            <a:r>
              <a:rPr lang="en-US" altLang="zh-CN" b="1">
                <a:latin typeface="Arial Narrow" pitchFamily="34" charset="0"/>
              </a:rPr>
              <a:t> all operations specified in the triggering SQL statement have executed successfully. </a:t>
            </a:r>
          </a:p>
          <a:p>
            <a:pPr algn="l">
              <a:spcBef>
                <a:spcPct val="50000"/>
              </a:spcBef>
              <a:buClr>
                <a:schemeClr val="folHlink"/>
              </a:buClr>
              <a:buFont typeface="Wingdings" pitchFamily="2" charset="2"/>
              <a:buNone/>
            </a:pPr>
            <a:r>
              <a:rPr lang="en-US" altLang="zh-CN" b="1">
                <a:latin typeface="Arial Narrow" pitchFamily="34" charset="0"/>
              </a:rPr>
              <a:t>AFTER is the </a:t>
            </a:r>
            <a:r>
              <a:rPr lang="en-US" altLang="zh-CN" b="1">
                <a:solidFill>
                  <a:schemeClr val="hlink"/>
                </a:solidFill>
                <a:latin typeface="Arial Narrow" pitchFamily="34" charset="0"/>
              </a:rPr>
              <a:t>default</a:t>
            </a:r>
            <a:r>
              <a:rPr lang="en-US" altLang="zh-CN" b="1">
                <a:latin typeface="Arial Narrow" pitchFamily="34" charset="0"/>
              </a:rPr>
              <a:t>, if FOR is the only keyword specified.</a:t>
            </a:r>
          </a:p>
          <a:p>
            <a:pPr algn="l">
              <a:spcBef>
                <a:spcPct val="20000"/>
              </a:spcBef>
              <a:buClr>
                <a:schemeClr val="folHlink"/>
              </a:buClr>
              <a:buSzPct val="150000"/>
              <a:buFont typeface="Wingdings" pitchFamily="2" charset="2"/>
              <a:buBlip>
                <a:blip r:embed="rId2"/>
              </a:buBlip>
            </a:pPr>
            <a:r>
              <a:rPr lang="en-US" altLang="zh-CN" b="1">
                <a:latin typeface="Arial Narrow" pitchFamily="34" charset="0"/>
              </a:rPr>
              <a:t>AFTER triggers cannot be defined on views.</a:t>
            </a:r>
          </a:p>
          <a:p>
            <a:pPr algn="l">
              <a:spcBef>
                <a:spcPct val="50000"/>
              </a:spcBef>
              <a:buClr>
                <a:schemeClr val="folHlink"/>
              </a:buClr>
              <a:buFont typeface="Wingdings" pitchFamily="2" charset="2"/>
              <a:buChar char="§"/>
            </a:pPr>
            <a:r>
              <a:rPr lang="en-US" altLang="zh-CN" b="1">
                <a:latin typeface="Arial Narrow" pitchFamily="34" charset="0"/>
              </a:rPr>
              <a:t>INSTEAD OF: </a:t>
            </a:r>
            <a:r>
              <a:rPr lang="en-US" altLang="zh-CN" b="1">
                <a:solidFill>
                  <a:srgbClr val="000000"/>
                </a:solidFill>
                <a:latin typeface="Arial Narrow" pitchFamily="34" charset="0"/>
              </a:rPr>
              <a:t>specifies that the trigger is executed </a:t>
            </a:r>
            <a:r>
              <a:rPr lang="en-US" altLang="zh-CN" b="1">
                <a:solidFill>
                  <a:schemeClr val="hlink"/>
                </a:solidFill>
                <a:latin typeface="Arial Narrow" pitchFamily="34" charset="0"/>
              </a:rPr>
              <a:t>instead</a:t>
            </a:r>
            <a:r>
              <a:rPr lang="en-US" altLang="zh-CN" b="1">
                <a:solidFill>
                  <a:srgbClr val="000000"/>
                </a:solidFill>
                <a:latin typeface="Arial Narrow" pitchFamily="34" charset="0"/>
              </a:rPr>
              <a:t> of the triggering SQL statement, thus </a:t>
            </a:r>
            <a:r>
              <a:rPr lang="en-US" altLang="zh-CN" b="1">
                <a:solidFill>
                  <a:schemeClr val="hlink"/>
                </a:solidFill>
                <a:latin typeface="Arial Narrow" pitchFamily="34" charset="0"/>
              </a:rPr>
              <a:t>overriding</a:t>
            </a:r>
            <a:r>
              <a:rPr lang="en-US" altLang="zh-CN" b="1">
                <a:solidFill>
                  <a:srgbClr val="000000"/>
                </a:solidFill>
                <a:latin typeface="Arial Narrow" pitchFamily="34" charset="0"/>
              </a:rPr>
              <a:t> the actions of the triggering statements.</a:t>
            </a:r>
          </a:p>
          <a:p>
            <a:pPr algn="l">
              <a:spcBef>
                <a:spcPct val="50000"/>
              </a:spcBef>
              <a:buClr>
                <a:schemeClr val="folHlink"/>
              </a:buClr>
              <a:buFont typeface="Wingdings" pitchFamily="2" charset="2"/>
              <a:buChar char="§"/>
            </a:pPr>
            <a:r>
              <a:rPr lang="en-US" altLang="zh-CN" b="1">
                <a:solidFill>
                  <a:srgbClr val="000000"/>
                </a:solidFill>
                <a:latin typeface="Arial Narrow" pitchFamily="34" charset="0"/>
              </a:rPr>
              <a:t>At most, </a:t>
            </a:r>
            <a:r>
              <a:rPr lang="en-US" altLang="zh-CN" b="1">
                <a:solidFill>
                  <a:schemeClr val="hlink"/>
                </a:solidFill>
                <a:latin typeface="Arial Narrow" pitchFamily="34" charset="0"/>
              </a:rPr>
              <a:t>one</a:t>
            </a:r>
            <a:r>
              <a:rPr lang="en-US" altLang="zh-CN" b="1">
                <a:solidFill>
                  <a:srgbClr val="000000"/>
                </a:solidFill>
                <a:latin typeface="Arial Narrow" pitchFamily="34" charset="0"/>
              </a:rPr>
              <a:t> INSTEAD OF trigger per INSERT, UPDATE, or DELETE statement can be defined on a table or view. </a:t>
            </a:r>
            <a:endParaRPr lang="en-US" altLang="zh-CN" b="1">
              <a:latin typeface="Arial Narrow" pitchFamily="34" charset="0"/>
              <a:cs typeface="Times New Roman" pitchFamily="18" charset="0"/>
            </a:endParaRPr>
          </a:p>
          <a:p>
            <a:pPr algn="l">
              <a:spcBef>
                <a:spcPct val="20000"/>
              </a:spcBef>
              <a:buClr>
                <a:schemeClr val="folHlink"/>
              </a:buClr>
              <a:buSzPct val="150000"/>
              <a:buFont typeface="Wingdings" pitchFamily="2" charset="2"/>
              <a:buBlip>
                <a:blip r:embed="rId2"/>
              </a:buBlip>
            </a:pPr>
            <a:r>
              <a:rPr lang="en-US" altLang="zh-CN" b="1">
                <a:solidFill>
                  <a:srgbClr val="000000"/>
                </a:solidFill>
                <a:latin typeface="Arial Narrow" pitchFamily="34" charset="0"/>
              </a:rPr>
              <a:t>INSTEAD OF triggers are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allowed on updateable views WITH CHECK OPTION.</a:t>
            </a:r>
            <a:r>
              <a:rPr lang="en-US" altLang="zh-CN" b="1">
                <a:latin typeface="Arial Narrow" pitchFamily="34" charset="0"/>
              </a:rPr>
              <a:t> </a:t>
            </a:r>
          </a:p>
        </p:txBody>
      </p:sp>
      <p:pic>
        <p:nvPicPr>
          <p:cNvPr id="363526" name="Picture 6" descr="arow000">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Effect transition="in" filter="box(in)">
                                      <p:cBhvr>
                                        <p:cTn id="7" dur="500"/>
                                        <p:tgtEl>
                                          <p:spTgt spid="363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3523">
                                            <p:txEl>
                                              <p:pRg st="1" end="1"/>
                                            </p:txEl>
                                          </p:spTgt>
                                        </p:tgtEl>
                                        <p:attrNameLst>
                                          <p:attrName>style.visibility</p:attrName>
                                        </p:attrNameLst>
                                      </p:cBhvr>
                                      <p:to>
                                        <p:strVal val="visible"/>
                                      </p:to>
                                    </p:set>
                                    <p:animEffect transition="in" filter="box(in)">
                                      <p:cBhvr>
                                        <p:cTn id="12" dur="500"/>
                                        <p:tgtEl>
                                          <p:spTgt spid="3635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Effect transition="in" filter="box(in)">
                                      <p:cBhvr>
                                        <p:cTn id="17" dur="500"/>
                                        <p:tgtEl>
                                          <p:spTgt spid="3635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3523">
                                            <p:txEl>
                                              <p:pRg st="3" end="3"/>
                                            </p:txEl>
                                          </p:spTgt>
                                        </p:tgtEl>
                                        <p:attrNameLst>
                                          <p:attrName>style.visibility</p:attrName>
                                        </p:attrNameLst>
                                      </p:cBhvr>
                                      <p:to>
                                        <p:strVal val="visible"/>
                                      </p:to>
                                    </p:set>
                                    <p:animEffect transition="in" filter="box(in)">
                                      <p:cBhvr>
                                        <p:cTn id="22" dur="500"/>
                                        <p:tgtEl>
                                          <p:spTgt spid="3635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3523">
                                            <p:txEl>
                                              <p:pRg st="4" end="4"/>
                                            </p:txEl>
                                          </p:spTgt>
                                        </p:tgtEl>
                                        <p:attrNameLst>
                                          <p:attrName>style.visibility</p:attrName>
                                        </p:attrNameLst>
                                      </p:cBhvr>
                                      <p:to>
                                        <p:strVal val="visible"/>
                                      </p:to>
                                    </p:set>
                                    <p:animEffect transition="in" filter="box(in)">
                                      <p:cBhvr>
                                        <p:cTn id="27" dur="500"/>
                                        <p:tgtEl>
                                          <p:spTgt spid="3635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3523">
                                            <p:txEl>
                                              <p:pRg st="5" end="5"/>
                                            </p:txEl>
                                          </p:spTgt>
                                        </p:tgtEl>
                                        <p:attrNameLst>
                                          <p:attrName>style.visibility</p:attrName>
                                        </p:attrNameLst>
                                      </p:cBhvr>
                                      <p:to>
                                        <p:strVal val="visible"/>
                                      </p:to>
                                    </p:set>
                                    <p:animEffect transition="in" filter="box(in)">
                                      <p:cBhvr>
                                        <p:cTn id="32" dur="500"/>
                                        <p:tgtEl>
                                          <p:spTgt spid="363523">
                                            <p:txEl>
                                              <p:pRg st="5" end="5"/>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363526"/>
                                        </p:tgtEl>
                                        <p:attrNameLst>
                                          <p:attrName>style.visibility</p:attrName>
                                        </p:attrNameLst>
                                      </p:cBhvr>
                                      <p:to>
                                        <p:strVal val="visible"/>
                                      </p:to>
                                    </p:set>
                                    <p:animEffect transition="in" filter="slide(fromLeft)">
                                      <p:cBhvr>
                                        <p:cTn id="36" dur="500"/>
                                        <p:tgtEl>
                                          <p:spTgt spid="363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DBCEFE4-8A61-43FB-AA99-9FB4F0A29B38}" type="slidenum">
              <a:rPr lang="en-US" altLang="zh-CN"/>
              <a:pPr/>
              <a:t>106</a:t>
            </a:fld>
            <a:endParaRPr lang="en-US" altLang="zh-CN"/>
          </a:p>
        </p:txBody>
      </p:sp>
      <p:sp>
        <p:nvSpPr>
          <p:cNvPr id="364546" name="Rectangle 1026"/>
          <p:cNvSpPr>
            <a:spLocks noGrp="1" noChangeArrowheads="1"/>
          </p:cNvSpPr>
          <p:nvPr>
            <p:ph type="title"/>
          </p:nvPr>
        </p:nvSpPr>
        <p:spPr/>
        <p:txBody>
          <a:bodyPr/>
          <a:lstStyle/>
          <a:p>
            <a:r>
              <a:rPr lang="en-US" altLang="zh-CN">
                <a:latin typeface="Arial Narrow" pitchFamily="34" charset="0"/>
              </a:rPr>
              <a:t>Create Trigger</a:t>
            </a:r>
          </a:p>
        </p:txBody>
      </p:sp>
      <p:sp>
        <p:nvSpPr>
          <p:cNvPr id="364547" name="Text Box 1027"/>
          <p:cNvSpPr txBox="1">
            <a:spLocks noChangeArrowheads="1"/>
          </p:cNvSpPr>
          <p:nvPr/>
        </p:nvSpPr>
        <p:spPr bwMode="auto">
          <a:xfrm>
            <a:off x="609600" y="838200"/>
            <a:ext cx="8283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 [DELETE] [,] [INSERT] [,] [UPDATE] }</a:t>
            </a:r>
          </a:p>
          <a:p>
            <a:pPr algn="l">
              <a:spcBef>
                <a:spcPct val="50000"/>
              </a:spcBef>
              <a:buClr>
                <a:schemeClr val="folHlink"/>
              </a:buClr>
              <a:buFont typeface="Wingdings" pitchFamily="2" charset="2"/>
              <a:buNone/>
            </a:pPr>
            <a:r>
              <a:rPr lang="en-US" altLang="zh-CN" b="1">
                <a:latin typeface="Arial Narrow" pitchFamily="34" charset="0"/>
              </a:rPr>
              <a:t>are keywords that specify which data modification statements, when attempted against this table or view, activate the trigger. </a:t>
            </a:r>
          </a:p>
          <a:p>
            <a:pPr algn="l">
              <a:spcBef>
                <a:spcPct val="50000"/>
              </a:spcBef>
              <a:buClr>
                <a:schemeClr val="folHlink"/>
              </a:buClr>
              <a:buFont typeface="Wingdings" pitchFamily="2" charset="2"/>
              <a:buNone/>
            </a:pPr>
            <a:r>
              <a:rPr lang="en-US" altLang="zh-CN" b="1">
                <a:solidFill>
                  <a:schemeClr val="hlink"/>
                </a:solidFill>
                <a:latin typeface="Arial Narrow" pitchFamily="34" charset="0"/>
              </a:rPr>
              <a:t>At least</a:t>
            </a:r>
            <a:r>
              <a:rPr lang="en-US" altLang="zh-CN" b="1">
                <a:latin typeface="Arial Narrow" pitchFamily="34" charset="0"/>
              </a:rPr>
              <a:t> one option must be specified. Any combination of these in any order is allowed in the trigger definition. If more than one option is specified, separate the options with </a:t>
            </a:r>
            <a:r>
              <a:rPr lang="en-US" altLang="zh-CN" b="1">
                <a:solidFill>
                  <a:schemeClr val="hlink"/>
                </a:solidFill>
                <a:latin typeface="Arial Narrow" pitchFamily="34" charset="0"/>
              </a:rPr>
              <a:t>commas</a:t>
            </a:r>
            <a:r>
              <a:rPr lang="en-US" altLang="zh-CN" b="1">
                <a:latin typeface="Arial Narrow" pitchFamily="34" charset="0"/>
              </a:rPr>
              <a:t>.</a:t>
            </a:r>
          </a:p>
        </p:txBody>
      </p:sp>
      <p:pic>
        <p:nvPicPr>
          <p:cNvPr id="364548" name="Picture 1028"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box(in)">
                                      <p:cBhvr>
                                        <p:cTn id="7" dur="500"/>
                                        <p:tgtEl>
                                          <p:spTgt spid="364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box(in)">
                                      <p:cBhvr>
                                        <p:cTn id="12" dur="500"/>
                                        <p:tgtEl>
                                          <p:spTgt spid="364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box(in)">
                                      <p:cBhvr>
                                        <p:cTn id="17" dur="500"/>
                                        <p:tgtEl>
                                          <p:spTgt spid="364547">
                                            <p:txEl>
                                              <p:pRg st="2" end="2"/>
                                            </p:txEl>
                                          </p:spTgt>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364548"/>
                                        </p:tgtEl>
                                        <p:attrNameLst>
                                          <p:attrName>style.visibility</p:attrName>
                                        </p:attrNameLst>
                                      </p:cBhvr>
                                      <p:to>
                                        <p:strVal val="visible"/>
                                      </p:to>
                                    </p:set>
                                    <p:animEffect transition="in" filter="slide(fromLeft)">
                                      <p:cBhvr>
                                        <p:cTn id="21"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19AF3BF-671C-45DB-9118-AF88C7BDBDB0}" type="slidenum">
              <a:rPr lang="en-US" altLang="zh-CN"/>
              <a:pPr/>
              <a:t>107</a:t>
            </a:fld>
            <a:endParaRPr lang="en-US" altLang="zh-CN"/>
          </a:p>
        </p:txBody>
      </p:sp>
      <p:sp>
        <p:nvSpPr>
          <p:cNvPr id="365570"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5571" name="Text Box 3"/>
          <p:cNvSpPr txBox="1">
            <a:spLocks noChangeArrowheads="1"/>
          </p:cNvSpPr>
          <p:nvPr/>
        </p:nvSpPr>
        <p:spPr bwMode="auto">
          <a:xfrm>
            <a:off x="609600" y="838200"/>
            <a:ext cx="80772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NOT FOR REPLICATION</a:t>
            </a:r>
          </a:p>
          <a:p>
            <a:pPr algn="l">
              <a:spcBef>
                <a:spcPct val="50000"/>
              </a:spcBef>
              <a:buClr>
                <a:schemeClr val="folHlink"/>
              </a:buClr>
              <a:buFont typeface="Wingdings" pitchFamily="2" charset="2"/>
              <a:buNone/>
            </a:pPr>
            <a:r>
              <a:rPr lang="en-US" altLang="zh-CN" b="1">
                <a:latin typeface="Arial Narrow" pitchFamily="34" charset="0"/>
              </a:rPr>
              <a:t>Indicates that the trigger should </a:t>
            </a:r>
            <a:r>
              <a:rPr lang="en-US" altLang="zh-CN" b="1">
                <a:solidFill>
                  <a:schemeClr val="hlink"/>
                </a:solidFill>
                <a:latin typeface="Arial Narrow" pitchFamily="34" charset="0"/>
              </a:rPr>
              <a:t>not</a:t>
            </a:r>
            <a:r>
              <a:rPr lang="en-US" altLang="zh-CN" b="1">
                <a:latin typeface="Arial Narrow" pitchFamily="34" charset="0"/>
              </a:rPr>
              <a:t> be executed </a:t>
            </a:r>
            <a:r>
              <a:rPr lang="en-US" altLang="zh-CN" b="1">
                <a:solidFill>
                  <a:schemeClr val="hlink"/>
                </a:solidFill>
                <a:latin typeface="Arial Narrow" pitchFamily="34" charset="0"/>
              </a:rPr>
              <a:t>when</a:t>
            </a:r>
            <a:r>
              <a:rPr lang="en-US" altLang="zh-CN" b="1">
                <a:latin typeface="Arial Narrow" pitchFamily="34" charset="0"/>
              </a:rPr>
              <a:t> a </a:t>
            </a:r>
            <a:r>
              <a:rPr lang="en-US" altLang="zh-CN" b="1" u="sng">
                <a:latin typeface="Arial Narrow" pitchFamily="34" charset="0"/>
              </a:rPr>
              <a:t>replication process</a:t>
            </a:r>
            <a:r>
              <a:rPr lang="en-US" altLang="zh-CN" b="1">
                <a:latin typeface="Arial Narrow" pitchFamily="34" charset="0"/>
              </a:rPr>
              <a:t> modifies the table involved in the trigger.</a:t>
            </a:r>
          </a:p>
        </p:txBody>
      </p:sp>
      <p:pic>
        <p:nvPicPr>
          <p:cNvPr id="365572" name="Picture 4"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ox(in)">
                                      <p:cBhvr>
                                        <p:cTn id="7" dur="500"/>
                                        <p:tgtEl>
                                          <p:spTgt spid="36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box(in)">
                                      <p:cBhvr>
                                        <p:cTn id="12" dur="500"/>
                                        <p:tgtEl>
                                          <p:spTgt spid="365571">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365572"/>
                                        </p:tgtEl>
                                        <p:attrNameLst>
                                          <p:attrName>style.visibility</p:attrName>
                                        </p:attrNameLst>
                                      </p:cBhvr>
                                      <p:to>
                                        <p:strVal val="visible"/>
                                      </p:to>
                                    </p:set>
                                    <p:animEffect transition="in" filter="slide(fromLeft)">
                                      <p:cBhvr>
                                        <p:cTn id="16"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BA3251B-A819-4309-A8FB-C5495E2B12B4}" type="slidenum">
              <a:rPr lang="en-US" altLang="zh-CN"/>
              <a:pPr/>
              <a:t>108</a:t>
            </a:fld>
            <a:endParaRPr lang="en-US" altLang="zh-CN"/>
          </a:p>
        </p:txBody>
      </p:sp>
      <p:sp>
        <p:nvSpPr>
          <p:cNvPr id="367618" name="Rectangle 1026"/>
          <p:cNvSpPr>
            <a:spLocks noGrp="1" noChangeArrowheads="1"/>
          </p:cNvSpPr>
          <p:nvPr>
            <p:ph type="title"/>
          </p:nvPr>
        </p:nvSpPr>
        <p:spPr/>
        <p:txBody>
          <a:bodyPr/>
          <a:lstStyle/>
          <a:p>
            <a:r>
              <a:rPr lang="en-US" altLang="zh-CN">
                <a:latin typeface="Arial Narrow" pitchFamily="34" charset="0"/>
              </a:rPr>
              <a:t>Create Trigger</a:t>
            </a:r>
          </a:p>
        </p:txBody>
      </p:sp>
      <p:sp>
        <p:nvSpPr>
          <p:cNvPr id="367619" name="Text Box 1027"/>
          <p:cNvSpPr txBox="1">
            <a:spLocks noChangeArrowheads="1"/>
          </p:cNvSpPr>
          <p:nvPr/>
        </p:nvSpPr>
        <p:spPr bwMode="auto">
          <a:xfrm>
            <a:off x="609600" y="838200"/>
            <a:ext cx="82835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IF UPDATE (</a:t>
            </a:r>
            <a:r>
              <a:rPr lang="en-US" altLang="zh-CN" b="1" i="1">
                <a:latin typeface="Arial Narrow" pitchFamily="34" charset="0"/>
              </a:rPr>
              <a:t>column</a:t>
            </a:r>
            <a:r>
              <a:rPr lang="en-US" altLang="zh-CN" b="1">
                <a:latin typeface="Arial Narrow" pitchFamily="34" charset="0"/>
              </a:rPr>
              <a:t>)</a:t>
            </a:r>
          </a:p>
          <a:p>
            <a:pPr algn="l">
              <a:spcBef>
                <a:spcPct val="50000"/>
              </a:spcBef>
              <a:buClr>
                <a:schemeClr val="folHlink"/>
              </a:buClr>
              <a:buFont typeface="Wingdings" pitchFamily="2" charset="2"/>
              <a:buNone/>
            </a:pPr>
            <a:r>
              <a:rPr lang="en-US" altLang="zh-CN" b="1">
                <a:latin typeface="Arial Narrow" pitchFamily="34" charset="0"/>
              </a:rPr>
              <a:t>tests for an INSERT or UPDATE action to a </a:t>
            </a:r>
            <a:r>
              <a:rPr lang="en-US" altLang="zh-CN" b="1">
                <a:solidFill>
                  <a:schemeClr val="hlink"/>
                </a:solidFill>
                <a:latin typeface="Arial Narrow" pitchFamily="34" charset="0"/>
              </a:rPr>
              <a:t>specified</a:t>
            </a:r>
            <a:r>
              <a:rPr lang="en-US" altLang="zh-CN" b="1">
                <a:latin typeface="Arial Narrow" pitchFamily="34" charset="0"/>
              </a:rPr>
              <a:t> column and is </a:t>
            </a:r>
            <a:r>
              <a:rPr lang="en-US" altLang="zh-CN" b="1">
                <a:solidFill>
                  <a:schemeClr val="hlink"/>
                </a:solidFill>
                <a:latin typeface="Arial Narrow" pitchFamily="34" charset="0"/>
              </a:rPr>
              <a:t>not</a:t>
            </a:r>
            <a:r>
              <a:rPr lang="en-US" altLang="zh-CN" b="1">
                <a:latin typeface="Arial Narrow" pitchFamily="34" charset="0"/>
              </a:rPr>
              <a:t> used with DELETE operations. </a:t>
            </a:r>
          </a:p>
          <a:p>
            <a:pPr algn="l">
              <a:spcBef>
                <a:spcPct val="50000"/>
              </a:spcBef>
              <a:buClr>
                <a:schemeClr val="folHlink"/>
              </a:buClr>
              <a:buFont typeface="Wingdings" pitchFamily="2" charset="2"/>
              <a:buNone/>
            </a:pPr>
            <a:r>
              <a:rPr lang="en-US" altLang="zh-CN" b="1">
                <a:latin typeface="Arial Narrow" pitchFamily="34" charset="0"/>
              </a:rPr>
              <a:t>More than one column can be specified. </a:t>
            </a:r>
          </a:p>
          <a:p>
            <a:pPr algn="l">
              <a:spcBef>
                <a:spcPct val="50000"/>
              </a:spcBef>
              <a:buClr>
                <a:schemeClr val="folHlink"/>
              </a:buClr>
              <a:buFont typeface="Wingdings" pitchFamily="2" charset="2"/>
              <a:buNone/>
            </a:pPr>
            <a:r>
              <a:rPr lang="en-US" altLang="zh-CN" b="1">
                <a:latin typeface="Arial Narrow" pitchFamily="34" charset="0"/>
              </a:rPr>
              <a:t>Because the table name is specified in the ON clause, do </a:t>
            </a:r>
            <a:r>
              <a:rPr lang="en-US" altLang="zh-CN" b="1">
                <a:solidFill>
                  <a:schemeClr val="hlink"/>
                </a:solidFill>
                <a:latin typeface="Arial Narrow" pitchFamily="34" charset="0"/>
              </a:rPr>
              <a:t>not</a:t>
            </a:r>
            <a:r>
              <a:rPr lang="en-US" altLang="zh-CN" b="1">
                <a:latin typeface="Arial Narrow" pitchFamily="34" charset="0"/>
              </a:rPr>
              <a:t> include the table name before the column name in an IF UPDATE clause. </a:t>
            </a:r>
          </a:p>
          <a:p>
            <a:pPr algn="l">
              <a:spcBef>
                <a:spcPct val="50000"/>
              </a:spcBef>
              <a:buClr>
                <a:schemeClr val="folHlink"/>
              </a:buClr>
              <a:buFont typeface="Wingdings" pitchFamily="2" charset="2"/>
              <a:buNone/>
            </a:pPr>
            <a:r>
              <a:rPr lang="en-US" altLang="zh-CN" b="1">
                <a:latin typeface="Arial Narrow" pitchFamily="34" charset="0"/>
              </a:rPr>
              <a:t>To test for an INSERT or UPDATE action for more than one column, specify a </a:t>
            </a:r>
            <a:r>
              <a:rPr lang="en-US" altLang="zh-CN" b="1">
                <a:solidFill>
                  <a:schemeClr val="hlink"/>
                </a:solidFill>
                <a:latin typeface="Arial Narrow" pitchFamily="34" charset="0"/>
              </a:rPr>
              <a:t>separate</a:t>
            </a:r>
            <a:r>
              <a:rPr lang="en-US" altLang="zh-CN" b="1">
                <a:latin typeface="Arial Narrow" pitchFamily="34" charset="0"/>
              </a:rPr>
              <a:t> UPDATE(column) clause following the first one. </a:t>
            </a:r>
          </a:p>
        </p:txBody>
      </p:sp>
      <p:pic>
        <p:nvPicPr>
          <p:cNvPr id="367620" name="Picture 1028"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ox(in)">
                                      <p:cBhvr>
                                        <p:cTn id="7" dur="500"/>
                                        <p:tgtEl>
                                          <p:spTgt spid="367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7619">
                                            <p:txEl>
                                              <p:pRg st="1" end="1"/>
                                            </p:txEl>
                                          </p:spTgt>
                                        </p:tgtEl>
                                        <p:attrNameLst>
                                          <p:attrName>style.visibility</p:attrName>
                                        </p:attrNameLst>
                                      </p:cBhvr>
                                      <p:to>
                                        <p:strVal val="visible"/>
                                      </p:to>
                                    </p:set>
                                    <p:animEffect transition="in" filter="box(in)">
                                      <p:cBhvr>
                                        <p:cTn id="12" dur="500"/>
                                        <p:tgtEl>
                                          <p:spTgt spid="367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7619">
                                            <p:txEl>
                                              <p:pRg st="2" end="2"/>
                                            </p:txEl>
                                          </p:spTgt>
                                        </p:tgtEl>
                                        <p:attrNameLst>
                                          <p:attrName>style.visibility</p:attrName>
                                        </p:attrNameLst>
                                      </p:cBhvr>
                                      <p:to>
                                        <p:strVal val="visible"/>
                                      </p:to>
                                    </p:set>
                                    <p:animEffect transition="in" filter="box(in)">
                                      <p:cBhvr>
                                        <p:cTn id="17" dur="500"/>
                                        <p:tgtEl>
                                          <p:spTgt spid="367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7619">
                                            <p:txEl>
                                              <p:pRg st="3" end="3"/>
                                            </p:txEl>
                                          </p:spTgt>
                                        </p:tgtEl>
                                        <p:attrNameLst>
                                          <p:attrName>style.visibility</p:attrName>
                                        </p:attrNameLst>
                                      </p:cBhvr>
                                      <p:to>
                                        <p:strVal val="visible"/>
                                      </p:to>
                                    </p:set>
                                    <p:animEffect transition="in" filter="box(in)">
                                      <p:cBhvr>
                                        <p:cTn id="22" dur="500"/>
                                        <p:tgtEl>
                                          <p:spTgt spid="367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7619">
                                            <p:txEl>
                                              <p:pRg st="4" end="4"/>
                                            </p:txEl>
                                          </p:spTgt>
                                        </p:tgtEl>
                                        <p:attrNameLst>
                                          <p:attrName>style.visibility</p:attrName>
                                        </p:attrNameLst>
                                      </p:cBhvr>
                                      <p:to>
                                        <p:strVal val="visible"/>
                                      </p:to>
                                    </p:set>
                                    <p:animEffect transition="in" filter="box(in)">
                                      <p:cBhvr>
                                        <p:cTn id="27" dur="500"/>
                                        <p:tgtEl>
                                          <p:spTgt spid="367619">
                                            <p:txEl>
                                              <p:pRg st="4" end="4"/>
                                            </p:txEl>
                                          </p:spTgt>
                                        </p:tgtEl>
                                      </p:cBhvr>
                                    </p:animEffect>
                                  </p:childTnLst>
                                </p:cTn>
                              </p:par>
                            </p:childTnLst>
                          </p:cTn>
                        </p:par>
                        <p:par>
                          <p:cTn id="28" fill="hold" nodeType="afterGroup">
                            <p:stCondLst>
                              <p:cond delay="500"/>
                            </p:stCondLst>
                            <p:childTnLst>
                              <p:par>
                                <p:cTn id="29" presetID="12" presetClass="entr" presetSubtype="8" fill="hold" nodeType="afterEffect">
                                  <p:stCondLst>
                                    <p:cond delay="0"/>
                                  </p:stCondLst>
                                  <p:childTnLst>
                                    <p:set>
                                      <p:cBhvr>
                                        <p:cTn id="30" dur="1" fill="hold">
                                          <p:stCondLst>
                                            <p:cond delay="0"/>
                                          </p:stCondLst>
                                        </p:cTn>
                                        <p:tgtEl>
                                          <p:spTgt spid="367620"/>
                                        </p:tgtEl>
                                        <p:attrNameLst>
                                          <p:attrName>style.visibility</p:attrName>
                                        </p:attrNameLst>
                                      </p:cBhvr>
                                      <p:to>
                                        <p:strVal val="visible"/>
                                      </p:to>
                                    </p:set>
                                    <p:animEffect transition="in" filter="slide(fromLeft)">
                                      <p:cBhvr>
                                        <p:cTn id="31"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45B0330-9331-4FCF-AA12-E68E1383E49A}" type="slidenum">
              <a:rPr lang="en-US" altLang="zh-CN"/>
              <a:pPr/>
              <a:t>109</a:t>
            </a:fld>
            <a:endParaRPr lang="en-US" altLang="zh-CN"/>
          </a:p>
        </p:txBody>
      </p:sp>
      <p:sp>
        <p:nvSpPr>
          <p:cNvPr id="407554"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407555" name="Text Box 3"/>
          <p:cNvSpPr txBox="1">
            <a:spLocks noChangeArrowheads="1"/>
          </p:cNvSpPr>
          <p:nvPr/>
        </p:nvSpPr>
        <p:spPr bwMode="auto">
          <a:xfrm>
            <a:off x="539750" y="692150"/>
            <a:ext cx="8355013"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i="1">
                <a:latin typeface="Arial Narrow" pitchFamily="34" charset="0"/>
              </a:rPr>
              <a:t>sql_statement</a:t>
            </a:r>
            <a:r>
              <a:rPr lang="en-US" altLang="zh-CN" b="1">
                <a:latin typeface="Arial Narrow" pitchFamily="34" charset="0"/>
              </a:rPr>
              <a:t>: is the trigger condition(s) and action(s). </a:t>
            </a:r>
          </a:p>
          <a:p>
            <a:pPr algn="l">
              <a:spcBef>
                <a:spcPct val="30000"/>
              </a:spcBef>
              <a:buClr>
                <a:schemeClr val="folHlink"/>
              </a:buClr>
              <a:buFont typeface="Wingdings" pitchFamily="2" charset="2"/>
              <a:buChar char="ü"/>
            </a:pPr>
            <a:r>
              <a:rPr lang="en-US" altLang="zh-CN" b="1">
                <a:latin typeface="Arial Narrow" pitchFamily="34" charset="0"/>
              </a:rPr>
              <a:t>Trigger </a:t>
            </a:r>
            <a:r>
              <a:rPr lang="en-US" altLang="zh-CN" b="1">
                <a:solidFill>
                  <a:schemeClr val="hlink"/>
                </a:solidFill>
                <a:latin typeface="Arial Narrow" pitchFamily="34" charset="0"/>
              </a:rPr>
              <a:t>conditions</a:t>
            </a:r>
            <a:r>
              <a:rPr lang="en-US" altLang="zh-CN" b="1">
                <a:latin typeface="Arial Narrow" pitchFamily="34" charset="0"/>
              </a:rPr>
              <a:t> specify additional criteria that determine </a:t>
            </a:r>
            <a:r>
              <a:rPr lang="en-US" altLang="zh-CN" b="1">
                <a:solidFill>
                  <a:srgbClr val="D43CFE"/>
                </a:solidFill>
                <a:latin typeface="Arial Narrow" pitchFamily="34" charset="0"/>
              </a:rPr>
              <a:t>whether</a:t>
            </a:r>
            <a:r>
              <a:rPr lang="en-US" altLang="zh-CN" b="1">
                <a:latin typeface="Arial Narrow" pitchFamily="34" charset="0"/>
              </a:rPr>
              <a:t> the attempted DELETE, INSERT, or UPDATE statements cause the trigger action(s) to be carried out.</a:t>
            </a:r>
          </a:p>
          <a:p>
            <a:pPr algn="l">
              <a:spcBef>
                <a:spcPct val="30000"/>
              </a:spcBef>
              <a:buClr>
                <a:schemeClr val="folHlink"/>
              </a:buClr>
              <a:buFont typeface="Wingdings" pitchFamily="2" charset="2"/>
              <a:buChar char="ü"/>
            </a:pPr>
            <a:r>
              <a:rPr lang="en-US" altLang="zh-CN" b="1">
                <a:latin typeface="Arial Narrow" pitchFamily="34" charset="0"/>
              </a:rPr>
              <a:t>The trigger </a:t>
            </a:r>
            <a:r>
              <a:rPr lang="en-US" altLang="zh-CN" b="1">
                <a:solidFill>
                  <a:schemeClr val="hlink"/>
                </a:solidFill>
                <a:latin typeface="Arial Narrow" pitchFamily="34" charset="0"/>
              </a:rPr>
              <a:t>actions</a:t>
            </a:r>
            <a:r>
              <a:rPr lang="en-US" altLang="zh-CN" b="1">
                <a:latin typeface="Arial Narrow" pitchFamily="34" charset="0"/>
              </a:rPr>
              <a:t> specified in the T-SQL statements go into effect when the DELETE, INSERT, or UPDATE operation is attempted.</a:t>
            </a:r>
          </a:p>
          <a:p>
            <a:pPr algn="l">
              <a:spcBef>
                <a:spcPct val="30000"/>
              </a:spcBef>
              <a:buClr>
                <a:schemeClr val="folHlink"/>
              </a:buClr>
              <a:buFont typeface="Wingdings" pitchFamily="2" charset="2"/>
              <a:buNone/>
            </a:pPr>
            <a:r>
              <a:rPr lang="en-US" altLang="zh-CN" b="1">
                <a:latin typeface="Arial Narrow" pitchFamily="34" charset="0"/>
              </a:rPr>
              <a:t>Triggers can include any number and kind of T-SQL statements. </a:t>
            </a:r>
          </a:p>
          <a:p>
            <a:pPr algn="l">
              <a:spcBef>
                <a:spcPct val="30000"/>
              </a:spcBef>
              <a:buClr>
                <a:schemeClr val="folHlink"/>
              </a:buClr>
              <a:buFont typeface="Wingdings" pitchFamily="2" charset="2"/>
              <a:buNone/>
            </a:pPr>
            <a:r>
              <a:rPr lang="en-US" altLang="zh-CN" b="1">
                <a:latin typeface="Arial Narrow" pitchFamily="34" charset="0"/>
              </a:rPr>
              <a:t>A trigger is designed to check or change data based on a data modification statement; it should </a:t>
            </a:r>
            <a:r>
              <a:rPr lang="en-US" altLang="zh-CN" b="1">
                <a:solidFill>
                  <a:schemeClr val="hlink"/>
                </a:solidFill>
                <a:latin typeface="Arial Narrow" pitchFamily="34" charset="0"/>
              </a:rPr>
              <a:t>not</a:t>
            </a:r>
            <a:r>
              <a:rPr lang="en-US" altLang="zh-CN" b="1">
                <a:latin typeface="Arial Narrow" pitchFamily="34" charset="0"/>
              </a:rPr>
              <a:t> return data to the user. </a:t>
            </a:r>
          </a:p>
          <a:p>
            <a:pPr algn="l">
              <a:spcBef>
                <a:spcPct val="30000"/>
              </a:spcBef>
              <a:buClr>
                <a:schemeClr val="folHlink"/>
              </a:buClr>
              <a:buFont typeface="Wingdings" pitchFamily="2" charset="2"/>
              <a:buNone/>
            </a:pPr>
            <a:r>
              <a:rPr lang="en-US" altLang="zh-CN" b="1">
                <a:latin typeface="Arial Narrow" pitchFamily="34" charset="0"/>
              </a:rPr>
              <a:t>The T-SQL statements in a trigger often include control-of-flow language. </a:t>
            </a:r>
          </a:p>
        </p:txBody>
      </p:sp>
      <p:pic>
        <p:nvPicPr>
          <p:cNvPr id="40755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box(in)">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ox(in)">
                                      <p:cBhvr>
                                        <p:cTn id="12" dur="500"/>
                                        <p:tgtEl>
                                          <p:spTgt spid="407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box(in)">
                                      <p:cBhvr>
                                        <p:cTn id="17" dur="500"/>
                                        <p:tgtEl>
                                          <p:spTgt spid="407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box(in)">
                                      <p:cBhvr>
                                        <p:cTn id="22" dur="500"/>
                                        <p:tgtEl>
                                          <p:spTgt spid="407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box(in)">
                                      <p:cBhvr>
                                        <p:cTn id="27" dur="500"/>
                                        <p:tgtEl>
                                          <p:spTgt spid="407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7555">
                                            <p:txEl>
                                              <p:pRg st="5" end="5"/>
                                            </p:txEl>
                                          </p:spTgt>
                                        </p:tgtEl>
                                        <p:attrNameLst>
                                          <p:attrName>style.visibility</p:attrName>
                                        </p:attrNameLst>
                                      </p:cBhvr>
                                      <p:to>
                                        <p:strVal val="visible"/>
                                      </p:to>
                                    </p:set>
                                    <p:animEffect transition="in" filter="box(in)">
                                      <p:cBhvr>
                                        <p:cTn id="32" dur="500"/>
                                        <p:tgtEl>
                                          <p:spTgt spid="40755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7557"/>
                                        </p:tgtEl>
                                        <p:attrNameLst>
                                          <p:attrName>style.visibility</p:attrName>
                                        </p:attrNameLst>
                                      </p:cBhvr>
                                      <p:to>
                                        <p:strVal val="visible"/>
                                      </p:to>
                                    </p:set>
                                    <p:anim calcmode="lin" valueType="num">
                                      <p:cBhvr additive="base">
                                        <p:cTn id="36" dur="500" fill="hold"/>
                                        <p:tgtEl>
                                          <p:spTgt spid="407557"/>
                                        </p:tgtEl>
                                        <p:attrNameLst>
                                          <p:attrName>ppt_x</p:attrName>
                                        </p:attrNameLst>
                                      </p:cBhvr>
                                      <p:tavLst>
                                        <p:tav tm="0">
                                          <p:val>
                                            <p:strVal val="0-#ppt_w/2"/>
                                          </p:val>
                                        </p:tav>
                                        <p:tav tm="100000">
                                          <p:val>
                                            <p:strVal val="#ppt_x"/>
                                          </p:val>
                                        </p:tav>
                                      </p:tavLst>
                                    </p:anim>
                                    <p:anim calcmode="lin" valueType="num">
                                      <p:cBhvr additive="base">
                                        <p:cTn id="37" dur="500" fill="hold"/>
                                        <p:tgtEl>
                                          <p:spTgt spid="407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05B5C2A-D189-4F20-B49C-534A39E6941D}" type="slidenum">
              <a:rPr lang="en-US" altLang="zh-CN"/>
              <a:pPr/>
              <a:t>11</a:t>
            </a:fld>
            <a:endParaRPr lang="en-US" altLang="zh-CN"/>
          </a:p>
        </p:txBody>
      </p:sp>
      <p:sp>
        <p:nvSpPr>
          <p:cNvPr id="330754" name="Rectangle 2"/>
          <p:cNvSpPr>
            <a:spLocks noGrp="1" noChangeArrowheads="1"/>
          </p:cNvSpPr>
          <p:nvPr>
            <p:ph type="title"/>
          </p:nvPr>
        </p:nvSpPr>
        <p:spPr/>
        <p:txBody>
          <a:bodyPr/>
          <a:lstStyle/>
          <a:p>
            <a:r>
              <a:rPr lang="en-US" altLang="zh-CN">
                <a:latin typeface="Arial Narrow" pitchFamily="34" charset="0"/>
              </a:rPr>
              <a:t>SQL Language</a:t>
            </a:r>
          </a:p>
        </p:txBody>
      </p:sp>
      <p:sp>
        <p:nvSpPr>
          <p:cNvPr id="330755" name="Text Box 3"/>
          <p:cNvSpPr txBox="1">
            <a:spLocks noChangeArrowheads="1"/>
          </p:cNvSpPr>
          <p:nvPr/>
        </p:nvSpPr>
        <p:spPr bwMode="auto">
          <a:xfrm>
            <a:off x="611188" y="765175"/>
            <a:ext cx="83534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u"/>
            </a:pPr>
            <a:r>
              <a:rPr lang="en-US" altLang="zh-CN" b="1">
                <a:latin typeface="Arial Narrow" pitchFamily="34" charset="0"/>
              </a:rPr>
              <a:t>the standard SQL language includes:</a:t>
            </a:r>
          </a:p>
          <a:p>
            <a:pPr algn="just">
              <a:spcBef>
                <a:spcPct val="20000"/>
              </a:spcBef>
              <a:buClr>
                <a:schemeClr val="folHlink"/>
              </a:buClr>
              <a:buFont typeface="Wingdings" pitchFamily="2" charset="2"/>
              <a:buChar char="§"/>
            </a:pPr>
            <a:r>
              <a:rPr lang="en-US" altLang="zh-CN" b="1">
                <a:solidFill>
                  <a:srgbClr val="000000"/>
                </a:solidFill>
                <a:latin typeface="Arial Narrow" pitchFamily="34" charset="0"/>
              </a:rPr>
              <a:t>Data Definition Language (</a:t>
            </a:r>
            <a:r>
              <a:rPr lang="en-US" altLang="zh-CN" b="1">
                <a:solidFill>
                  <a:schemeClr val="hlink"/>
                </a:solidFill>
                <a:latin typeface="Arial Narrow" pitchFamily="34" charset="0"/>
              </a:rPr>
              <a:t>DDL</a:t>
            </a:r>
            <a:r>
              <a:rPr lang="en-US" altLang="zh-CN" b="1">
                <a:latin typeface="Arial Narrow" pitchFamily="34" charset="0"/>
              </a:rPr>
              <a:t>): includes creating, updating or dropping database, table, index or view. </a:t>
            </a:r>
          </a:p>
          <a:p>
            <a:pPr algn="just">
              <a:spcBef>
                <a:spcPct val="20000"/>
              </a:spcBef>
              <a:buClr>
                <a:schemeClr val="folHlink"/>
              </a:buClr>
              <a:buFont typeface="Wingdings" pitchFamily="2" charset="2"/>
              <a:buChar char="§"/>
            </a:pPr>
            <a:r>
              <a:rPr lang="en-US" altLang="zh-CN" b="1">
                <a:solidFill>
                  <a:srgbClr val="000000"/>
                </a:solidFill>
                <a:latin typeface="Arial Narrow" pitchFamily="34" charset="0"/>
              </a:rPr>
              <a:t>Data Modification Language (</a:t>
            </a:r>
            <a:r>
              <a:rPr lang="en-US" altLang="zh-CN" b="1">
                <a:solidFill>
                  <a:schemeClr val="hlink"/>
                </a:solidFill>
                <a:latin typeface="Arial Narrow" pitchFamily="34" charset="0"/>
              </a:rPr>
              <a:t>DML</a:t>
            </a:r>
            <a:r>
              <a:rPr lang="en-US" altLang="zh-CN" b="1">
                <a:latin typeface="Arial Narrow" pitchFamily="34" charset="0"/>
              </a:rPr>
              <a:t>): includes inserting, deleting or updating data.</a:t>
            </a:r>
          </a:p>
          <a:p>
            <a:pPr algn="just">
              <a:spcBef>
                <a:spcPct val="20000"/>
              </a:spcBef>
              <a:buClr>
                <a:schemeClr val="folHlink"/>
              </a:buClr>
              <a:buFont typeface="Wingdings" pitchFamily="2" charset="2"/>
              <a:buChar char="§"/>
            </a:pPr>
            <a:r>
              <a:rPr lang="en-US" altLang="zh-CN" b="1">
                <a:solidFill>
                  <a:srgbClr val="000000"/>
                </a:solidFill>
                <a:latin typeface="Arial Narrow" pitchFamily="34" charset="0"/>
              </a:rPr>
              <a:t>Data Query Language (</a:t>
            </a:r>
            <a:r>
              <a:rPr lang="en-US" altLang="zh-CN" b="1">
                <a:solidFill>
                  <a:schemeClr val="hlink"/>
                </a:solidFill>
                <a:latin typeface="Arial Narrow" pitchFamily="34" charset="0"/>
              </a:rPr>
              <a:t>DQL</a:t>
            </a:r>
            <a:r>
              <a:rPr lang="en-US" altLang="zh-CN" b="1">
                <a:latin typeface="Arial Narrow" pitchFamily="34" charset="0"/>
              </a:rPr>
              <a:t>): is selecting data, which can execute the relation operation, such as selection, projection or join.</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Data Control Language (</a:t>
            </a:r>
            <a:r>
              <a:rPr lang="en-US" altLang="zh-CN" b="1">
                <a:solidFill>
                  <a:schemeClr val="hlink"/>
                </a:solidFill>
                <a:latin typeface="Arial Narrow" pitchFamily="34" charset="0"/>
              </a:rPr>
              <a:t>DCL</a:t>
            </a:r>
            <a:r>
              <a:rPr lang="en-US" altLang="zh-CN" b="1">
                <a:latin typeface="Arial Narrow" pitchFamily="34" charset="0"/>
              </a:rPr>
              <a:t>): is used to ensure the security of data access, such as setup of the password, or the </a:t>
            </a:r>
            <a:r>
              <a:rPr lang="en-US" altLang="en-US" b="1">
                <a:latin typeface="Arial Narrow" pitchFamily="34" charset="0"/>
              </a:rPr>
              <a:t>authorization</a:t>
            </a:r>
            <a:r>
              <a:rPr lang="en-US" altLang="zh-CN" b="1">
                <a:latin typeface="Arial Narrow" pitchFamily="34" charset="0"/>
              </a:rPr>
              <a:t>.</a:t>
            </a:r>
          </a:p>
          <a:p>
            <a:pPr algn="just">
              <a:spcBef>
                <a:spcPct val="20000"/>
              </a:spcBef>
              <a:buClr>
                <a:schemeClr val="folHlink"/>
              </a:buClr>
              <a:buFont typeface="Wingdings" pitchFamily="2" charset="2"/>
              <a:buChar char="§"/>
            </a:pPr>
            <a:r>
              <a:rPr lang="en-US" altLang="zh-CN" b="1">
                <a:latin typeface="Arial Narrow" pitchFamily="34" charset="0"/>
              </a:rPr>
              <a:t>Transaction Control Language: is used to ensure the integrality, consistency and recoverability of data.</a:t>
            </a:r>
          </a:p>
        </p:txBody>
      </p:sp>
      <p:pic>
        <p:nvPicPr>
          <p:cNvPr id="3307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vertical)">
                                      <p:cBhvr>
                                        <p:cTn id="7" dur="500"/>
                                        <p:tgtEl>
                                          <p:spTgt spid="33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linds(vertical)">
                                      <p:cBhvr>
                                        <p:cTn id="12" dur="500"/>
                                        <p:tgtEl>
                                          <p:spTgt spid="330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linds(vertical)">
                                      <p:cBhvr>
                                        <p:cTn id="17" dur="500"/>
                                        <p:tgtEl>
                                          <p:spTgt spid="330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Effect transition="in" filter="blinds(vertical)">
                                      <p:cBhvr>
                                        <p:cTn id="22" dur="500"/>
                                        <p:tgtEl>
                                          <p:spTgt spid="330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Effect transition="in" filter="blinds(vertical)">
                                      <p:cBhvr>
                                        <p:cTn id="27" dur="500"/>
                                        <p:tgtEl>
                                          <p:spTgt spid="330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0755">
                                            <p:txEl>
                                              <p:pRg st="5" end="5"/>
                                            </p:txEl>
                                          </p:spTgt>
                                        </p:tgtEl>
                                        <p:attrNameLst>
                                          <p:attrName>style.visibility</p:attrName>
                                        </p:attrNameLst>
                                      </p:cBhvr>
                                      <p:to>
                                        <p:strVal val="visible"/>
                                      </p:to>
                                    </p:set>
                                    <p:animEffect transition="in" filter="blinds(vertical)">
                                      <p:cBhvr>
                                        <p:cTn id="32" dur="500"/>
                                        <p:tgtEl>
                                          <p:spTgt spid="33075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30756"/>
                                        </p:tgtEl>
                                        <p:attrNameLst>
                                          <p:attrName>style.visibility</p:attrName>
                                        </p:attrNameLst>
                                      </p:cBhvr>
                                      <p:to>
                                        <p:strVal val="visible"/>
                                      </p:to>
                                    </p:set>
                                    <p:anim calcmode="lin" valueType="num">
                                      <p:cBhvr additive="base">
                                        <p:cTn id="36" dur="500" fill="hold"/>
                                        <p:tgtEl>
                                          <p:spTgt spid="330756"/>
                                        </p:tgtEl>
                                        <p:attrNameLst>
                                          <p:attrName>ppt_x</p:attrName>
                                        </p:attrNameLst>
                                      </p:cBhvr>
                                      <p:tavLst>
                                        <p:tav tm="0">
                                          <p:val>
                                            <p:strVal val="0-#ppt_w/2"/>
                                          </p:val>
                                        </p:tav>
                                        <p:tav tm="100000">
                                          <p:val>
                                            <p:strVal val="#ppt_x"/>
                                          </p:val>
                                        </p:tav>
                                      </p:tavLst>
                                    </p:anim>
                                    <p:anim calcmode="lin" valueType="num">
                                      <p:cBhvr additive="base">
                                        <p:cTn id="37"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5BDFC57-D8C7-4C9F-87F5-3F35A96D6739}" type="slidenum">
              <a:rPr lang="en-US" altLang="zh-CN"/>
              <a:pPr/>
              <a:t>110</a:t>
            </a:fld>
            <a:endParaRPr lang="en-US" altLang="zh-CN"/>
          </a:p>
        </p:txBody>
      </p:sp>
      <p:sp>
        <p:nvSpPr>
          <p:cNvPr id="366594"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6595" name="Text Box 3"/>
          <p:cNvSpPr txBox="1">
            <a:spLocks noChangeArrowheads="1"/>
          </p:cNvSpPr>
          <p:nvPr/>
        </p:nvSpPr>
        <p:spPr bwMode="auto">
          <a:xfrm>
            <a:off x="539750" y="765175"/>
            <a:ext cx="8355013"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SzPct val="150000"/>
              <a:buFont typeface="Wingdings" pitchFamily="2" charset="2"/>
              <a:buNone/>
            </a:pPr>
            <a:r>
              <a:rPr lang="en-US" altLang="zh-CN" b="1">
                <a:latin typeface="Arial Narrow" pitchFamily="34" charset="0"/>
                <a:cs typeface="Arial" charset="0"/>
              </a:rPr>
              <a:t>A few special tables are used in CREATE TRIGGER statements: </a:t>
            </a:r>
          </a:p>
          <a:p>
            <a:pPr algn="l">
              <a:spcBef>
                <a:spcPct val="30000"/>
              </a:spcBef>
              <a:buClr>
                <a:schemeClr val="folHlink"/>
              </a:buClr>
              <a:buSzPct val="150000"/>
              <a:buFont typeface="Wingdings" pitchFamily="2" charset="2"/>
              <a:buNone/>
            </a:pPr>
            <a:r>
              <a:rPr lang="en-US" altLang="zh-CN" b="1" i="1">
                <a:solidFill>
                  <a:schemeClr val="hlink"/>
                </a:solidFill>
                <a:latin typeface="Times New Roman" pitchFamily="18" charset="0"/>
                <a:cs typeface="Arial" charset="0"/>
              </a:rPr>
              <a:t>deleted</a:t>
            </a:r>
            <a:r>
              <a:rPr lang="en-US" altLang="zh-CN" b="1">
                <a:latin typeface="Arial Narrow" pitchFamily="34" charset="0"/>
                <a:cs typeface="Arial" charset="0"/>
              </a:rPr>
              <a:t> and </a:t>
            </a:r>
            <a:r>
              <a:rPr lang="en-US" altLang="zh-CN" b="1" i="1">
                <a:solidFill>
                  <a:schemeClr val="hlink"/>
                </a:solidFill>
                <a:latin typeface="Times New Roman" pitchFamily="18" charset="0"/>
                <a:cs typeface="Arial" charset="0"/>
              </a:rPr>
              <a:t>inserted</a:t>
            </a:r>
            <a:r>
              <a:rPr lang="en-US" altLang="zh-CN" b="1">
                <a:latin typeface="Arial Narrow" pitchFamily="34" charset="0"/>
                <a:cs typeface="Arial" charset="0"/>
              </a:rPr>
              <a:t> are logical (conceptual) tables. They are structurally similar to the table on which the trigger is defined, and hold the </a:t>
            </a:r>
            <a:r>
              <a:rPr lang="en-US" altLang="zh-CN" b="1">
                <a:solidFill>
                  <a:schemeClr val="hlink"/>
                </a:solidFill>
                <a:latin typeface="Arial Narrow" pitchFamily="34" charset="0"/>
                <a:cs typeface="Arial" charset="0"/>
              </a:rPr>
              <a:t>old</a:t>
            </a:r>
            <a:r>
              <a:rPr lang="en-US" altLang="zh-CN" b="1">
                <a:latin typeface="Arial Narrow" pitchFamily="34" charset="0"/>
                <a:cs typeface="Arial" charset="0"/>
              </a:rPr>
              <a:t> values or </a:t>
            </a:r>
            <a:r>
              <a:rPr lang="en-US" altLang="zh-CN" b="1">
                <a:solidFill>
                  <a:schemeClr val="hlink"/>
                </a:solidFill>
                <a:latin typeface="Arial Narrow" pitchFamily="34" charset="0"/>
                <a:cs typeface="Arial" charset="0"/>
              </a:rPr>
              <a:t>new</a:t>
            </a:r>
            <a:r>
              <a:rPr lang="en-US" altLang="zh-CN" b="1">
                <a:latin typeface="Arial Narrow" pitchFamily="34" charset="0"/>
                <a:cs typeface="Arial" charset="0"/>
              </a:rPr>
              <a:t> values of the rows that may be changed by the user action. </a:t>
            </a:r>
          </a:p>
          <a:p>
            <a:pPr algn="l">
              <a:spcBef>
                <a:spcPct val="30000"/>
              </a:spcBef>
              <a:buClr>
                <a:schemeClr val="folHlink"/>
              </a:buClr>
              <a:buSzPct val="150000"/>
              <a:buFont typeface="Wingdings" pitchFamily="2" charset="2"/>
              <a:buNone/>
            </a:pPr>
            <a:endParaRPr lang="en-US" altLang="zh-CN" b="1">
              <a:latin typeface="Arial Narrow" pitchFamily="34" charset="0"/>
              <a:cs typeface="Arial" charset="0"/>
            </a:endParaRPr>
          </a:p>
          <a:p>
            <a:pPr algn="l">
              <a:spcBef>
                <a:spcPct val="30000"/>
              </a:spcBef>
              <a:buClr>
                <a:schemeClr val="folHlink"/>
              </a:buClr>
              <a:buSzPct val="150000"/>
              <a:buFont typeface="Wingdings" pitchFamily="2" charset="2"/>
              <a:buChar char="§"/>
            </a:pPr>
            <a:r>
              <a:rPr lang="en-US" altLang="zh-CN" b="1">
                <a:latin typeface="Arial Narrow" pitchFamily="34" charset="0"/>
                <a:cs typeface="Arial" charset="0"/>
              </a:rPr>
              <a:t>An </a:t>
            </a:r>
            <a:r>
              <a:rPr lang="en-US" altLang="zh-CN" b="1">
                <a:solidFill>
                  <a:schemeClr val="hlink"/>
                </a:solidFill>
                <a:latin typeface="Arial Narrow" pitchFamily="34" charset="0"/>
                <a:cs typeface="Arial" charset="0"/>
              </a:rPr>
              <a:t>Update</a:t>
            </a:r>
            <a:r>
              <a:rPr lang="en-US" altLang="zh-CN" b="1">
                <a:latin typeface="Arial Narrow" pitchFamily="34" charset="0"/>
                <a:cs typeface="Arial" charset="0"/>
              </a:rPr>
              <a:t> procedure can be divided into three steps: </a:t>
            </a:r>
          </a:p>
          <a:p>
            <a:pPr algn="l">
              <a:spcBef>
                <a:spcPct val="30000"/>
              </a:spcBef>
              <a:buClr>
                <a:schemeClr val="folHlink"/>
              </a:buClr>
              <a:buSzPct val="150000"/>
              <a:buFont typeface="Wingdings" pitchFamily="2" charset="2"/>
              <a:buChar char="ü"/>
            </a:pPr>
            <a:r>
              <a:rPr lang="en-US" altLang="zh-CN" b="1">
                <a:latin typeface="Arial Narrow" pitchFamily="34" charset="0"/>
                <a:cs typeface="Arial" charset="0"/>
              </a:rPr>
              <a:t>Add the new record to </a:t>
            </a:r>
            <a:r>
              <a:rPr lang="en-US" altLang="zh-CN" b="1" i="1">
                <a:latin typeface="Arial Narrow" pitchFamily="34" charset="0"/>
                <a:cs typeface="Arial" charset="0"/>
              </a:rPr>
              <a:t>Inserted</a:t>
            </a:r>
            <a:r>
              <a:rPr lang="en-US" altLang="zh-CN" b="1">
                <a:latin typeface="Arial Narrow" pitchFamily="34" charset="0"/>
                <a:cs typeface="Arial" charset="0"/>
              </a:rPr>
              <a:t>.</a:t>
            </a:r>
          </a:p>
          <a:p>
            <a:pPr algn="l">
              <a:spcBef>
                <a:spcPct val="30000"/>
              </a:spcBef>
              <a:buClr>
                <a:schemeClr val="folHlink"/>
              </a:buClr>
              <a:buSzPct val="150000"/>
              <a:buFont typeface="Wingdings" pitchFamily="2" charset="2"/>
              <a:buChar char="ü"/>
            </a:pPr>
            <a:r>
              <a:rPr lang="en-US" altLang="zh-CN" b="1">
                <a:latin typeface="Arial Narrow" pitchFamily="34" charset="0"/>
                <a:cs typeface="Arial" charset="0"/>
              </a:rPr>
              <a:t>Copy the old record to </a:t>
            </a:r>
            <a:r>
              <a:rPr lang="en-US" altLang="zh-CN" b="1" i="1">
                <a:latin typeface="Arial Narrow" pitchFamily="34" charset="0"/>
                <a:cs typeface="Arial" charset="0"/>
              </a:rPr>
              <a:t>Deleted</a:t>
            </a:r>
            <a:r>
              <a:rPr lang="en-US" altLang="zh-CN" b="1">
                <a:latin typeface="Arial Narrow" pitchFamily="34" charset="0"/>
                <a:cs typeface="Arial" charset="0"/>
              </a:rPr>
              <a:t>.</a:t>
            </a:r>
          </a:p>
          <a:p>
            <a:pPr algn="l">
              <a:spcBef>
                <a:spcPct val="30000"/>
              </a:spcBef>
              <a:buClr>
                <a:schemeClr val="folHlink"/>
              </a:buClr>
              <a:buSzPct val="150000"/>
              <a:buFont typeface="Wingdings" pitchFamily="2" charset="2"/>
              <a:buChar char="ü"/>
            </a:pPr>
            <a:r>
              <a:rPr lang="en-US" altLang="zh-CN" b="1">
                <a:latin typeface="Arial Narrow" pitchFamily="34" charset="0"/>
                <a:cs typeface="Arial" charset="0"/>
              </a:rPr>
              <a:t>Delete the old record in the updated table and insert the new record to it.</a:t>
            </a:r>
          </a:p>
        </p:txBody>
      </p:sp>
      <p:pic>
        <p:nvPicPr>
          <p:cNvPr id="366596" name="Picture 4"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box(in)">
                                      <p:cBhvr>
                                        <p:cTn id="7" dur="500"/>
                                        <p:tgtEl>
                                          <p:spTgt spid="36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box(in)">
                                      <p:cBhvr>
                                        <p:cTn id="12" dur="500"/>
                                        <p:tgtEl>
                                          <p:spTgt spid="36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6595">
                                            <p:txEl>
                                              <p:pRg st="3" end="3"/>
                                            </p:txEl>
                                          </p:spTgt>
                                        </p:tgtEl>
                                        <p:attrNameLst>
                                          <p:attrName>style.visibility</p:attrName>
                                        </p:attrNameLst>
                                      </p:cBhvr>
                                      <p:to>
                                        <p:strVal val="visible"/>
                                      </p:to>
                                    </p:set>
                                    <p:animEffect transition="in" filter="box(in)">
                                      <p:cBhvr>
                                        <p:cTn id="17" dur="500"/>
                                        <p:tgtEl>
                                          <p:spTgt spid="366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6595">
                                            <p:txEl>
                                              <p:pRg st="4" end="4"/>
                                            </p:txEl>
                                          </p:spTgt>
                                        </p:tgtEl>
                                        <p:attrNameLst>
                                          <p:attrName>style.visibility</p:attrName>
                                        </p:attrNameLst>
                                      </p:cBhvr>
                                      <p:to>
                                        <p:strVal val="visible"/>
                                      </p:to>
                                    </p:set>
                                    <p:animEffect transition="in" filter="box(in)">
                                      <p:cBhvr>
                                        <p:cTn id="22" dur="500"/>
                                        <p:tgtEl>
                                          <p:spTgt spid="366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6595">
                                            <p:txEl>
                                              <p:pRg st="5" end="5"/>
                                            </p:txEl>
                                          </p:spTgt>
                                        </p:tgtEl>
                                        <p:attrNameLst>
                                          <p:attrName>style.visibility</p:attrName>
                                        </p:attrNameLst>
                                      </p:cBhvr>
                                      <p:to>
                                        <p:strVal val="visible"/>
                                      </p:to>
                                    </p:set>
                                    <p:animEffect transition="in" filter="box(in)">
                                      <p:cBhvr>
                                        <p:cTn id="27" dur="500"/>
                                        <p:tgtEl>
                                          <p:spTgt spid="3665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6595">
                                            <p:txEl>
                                              <p:pRg st="6" end="6"/>
                                            </p:txEl>
                                          </p:spTgt>
                                        </p:tgtEl>
                                        <p:attrNameLst>
                                          <p:attrName>style.visibility</p:attrName>
                                        </p:attrNameLst>
                                      </p:cBhvr>
                                      <p:to>
                                        <p:strVal val="visible"/>
                                      </p:to>
                                    </p:set>
                                    <p:animEffect transition="in" filter="box(in)">
                                      <p:cBhvr>
                                        <p:cTn id="32" dur="500"/>
                                        <p:tgtEl>
                                          <p:spTgt spid="366595">
                                            <p:txEl>
                                              <p:pRg st="6" end="6"/>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366596"/>
                                        </p:tgtEl>
                                        <p:attrNameLst>
                                          <p:attrName>style.visibility</p:attrName>
                                        </p:attrNameLst>
                                      </p:cBhvr>
                                      <p:to>
                                        <p:strVal val="visible"/>
                                      </p:to>
                                    </p:set>
                                    <p:animEffect transition="in" filter="slide(fromLeft)">
                                      <p:cBhvr>
                                        <p:cTn id="36"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7CEE18E-BAE4-410F-A87B-26E6FC965A9A}" type="slidenum">
              <a:rPr lang="en-US" altLang="zh-CN"/>
              <a:pPr/>
              <a:t>111</a:t>
            </a:fld>
            <a:endParaRPr lang="en-US" altLang="zh-CN"/>
          </a:p>
        </p:txBody>
      </p:sp>
      <p:sp>
        <p:nvSpPr>
          <p:cNvPr id="375810" name="Rectangle 2"/>
          <p:cNvSpPr>
            <a:spLocks noGrp="1" noChangeArrowheads="1"/>
          </p:cNvSpPr>
          <p:nvPr>
            <p:ph type="title"/>
          </p:nvPr>
        </p:nvSpPr>
        <p:spPr/>
        <p:txBody>
          <a:bodyPr/>
          <a:lstStyle/>
          <a:p>
            <a:r>
              <a:rPr lang="en-US" altLang="zh-CN">
                <a:latin typeface="Arial Narrow" pitchFamily="34" charset="0"/>
              </a:rPr>
              <a:t>Cursor</a:t>
            </a:r>
          </a:p>
        </p:txBody>
      </p:sp>
      <p:sp>
        <p:nvSpPr>
          <p:cNvPr id="375811" name="Text Box 3"/>
          <p:cNvSpPr txBox="1">
            <a:spLocks noChangeArrowheads="1"/>
          </p:cNvSpPr>
          <p:nvPr/>
        </p:nvSpPr>
        <p:spPr bwMode="auto">
          <a:xfrm>
            <a:off x="468313" y="765175"/>
            <a:ext cx="85344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Char char="u"/>
            </a:pPr>
            <a:r>
              <a:rPr lang="en-US" altLang="zh-CN" b="1">
                <a:solidFill>
                  <a:srgbClr val="000000"/>
                </a:solidFill>
                <a:latin typeface="Arial Narrow" pitchFamily="34" charset="0"/>
              </a:rPr>
              <a:t>Cursor: provides a way to access a set of data.</a:t>
            </a:r>
            <a:endParaRPr lang="en-US" altLang="zh-CN" b="1">
              <a:latin typeface="Arial Narrow" pitchFamily="34" charset="0"/>
              <a:cs typeface="Times New Roman" pitchFamily="18" charset="0"/>
            </a:endParaRP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Five steps to use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First, declare a cursor. There are two ways:</a:t>
            </a:r>
          </a:p>
          <a:p>
            <a:pPr>
              <a:spcBef>
                <a:spcPct val="20000"/>
              </a:spcBef>
              <a:buClr>
                <a:schemeClr val="folHlink"/>
              </a:buClr>
              <a:buFont typeface="Wingdings" pitchFamily="2" charset="2"/>
              <a:buAutoNum type="arabicPeriod"/>
            </a:pPr>
            <a:r>
              <a:rPr lang="en-US" altLang="zh-CN" b="1">
                <a:solidFill>
                  <a:schemeClr val="hlink"/>
                </a:solidFill>
              </a:rPr>
              <a:t>DECLARE</a:t>
            </a:r>
            <a:r>
              <a:rPr lang="en-US" altLang="zh-CN" b="1">
                <a:solidFill>
                  <a:srgbClr val="000000"/>
                </a:solidFill>
              </a:rPr>
              <a:t> cursor_name [INSENSITIVE] [SCROLL] </a:t>
            </a:r>
            <a:r>
              <a:rPr lang="en-US" altLang="zh-CN" b="1">
                <a:solidFill>
                  <a:schemeClr val="hlink"/>
                </a:solidFill>
              </a:rPr>
              <a:t>CURSOR</a:t>
            </a:r>
            <a:r>
              <a:rPr lang="en-US" altLang="zh-CN" b="1">
                <a:solidFill>
                  <a:srgbClr val="000000"/>
                </a:solidFill>
              </a:rPr>
              <a:t/>
            </a:r>
            <a:br>
              <a:rPr lang="en-US" altLang="zh-CN" b="1">
                <a:solidFill>
                  <a:srgbClr val="000000"/>
                </a:solidFill>
              </a:rPr>
            </a:b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None/>
            </a:pPr>
            <a:r>
              <a:rPr lang="en-US" altLang="zh-CN" b="1">
                <a:solidFill>
                  <a:srgbClr val="000000"/>
                </a:solidFill>
                <a:latin typeface="Arial Narrow" pitchFamily="34" charset="0"/>
              </a:rPr>
              <a:t>Which is based on the SQL-92 standard.</a:t>
            </a:r>
          </a:p>
          <a:p>
            <a:pPr>
              <a:spcBef>
                <a:spcPct val="20000"/>
              </a:spcBef>
              <a:buClr>
                <a:schemeClr val="folHlink"/>
              </a:buClr>
              <a:buFont typeface="Wingdings" pitchFamily="2" charset="2"/>
              <a:buAutoNum type="arabicPeriod" startAt="2"/>
            </a:pPr>
            <a:r>
              <a:rPr lang="en-US" altLang="zh-CN" b="1">
                <a:solidFill>
                  <a:schemeClr val="hlink"/>
                </a:solidFill>
              </a:rPr>
              <a:t>DECLARE</a:t>
            </a:r>
            <a:r>
              <a:rPr lang="en-US" altLang="zh-CN" b="1">
                <a:solidFill>
                  <a:srgbClr val="000000"/>
                </a:solidFill>
              </a:rPr>
              <a:t> cursor_name </a:t>
            </a:r>
            <a:r>
              <a:rPr lang="en-US" altLang="zh-CN" b="1">
                <a:solidFill>
                  <a:schemeClr val="hlink"/>
                </a:solidFill>
              </a:rPr>
              <a:t>CURSOR</a:t>
            </a:r>
            <a:r>
              <a:rPr lang="en-US" altLang="zh-CN" b="1">
                <a:solidFill>
                  <a:srgbClr val="000000"/>
                </a:solidFill>
              </a:rPr>
              <a:t>[LOCAL | GLOBAL]</a:t>
            </a:r>
            <a:br>
              <a:rPr lang="en-US" altLang="zh-CN" b="1">
                <a:solidFill>
                  <a:srgbClr val="000000"/>
                </a:solidFill>
              </a:rPr>
            </a:br>
            <a:r>
              <a:rPr lang="en-US" altLang="zh-CN" b="1">
                <a:solidFill>
                  <a:srgbClr val="000000"/>
                </a:solidFill>
              </a:rPr>
              <a:t>[FORWARD_ONLY | SCROLL] [STATIC | KEYSET | DYNAMIC]</a:t>
            </a:r>
            <a:br>
              <a:rPr lang="en-US" altLang="zh-CN" b="1">
                <a:solidFill>
                  <a:srgbClr val="000000"/>
                </a:solidFill>
              </a:rPr>
            </a:br>
            <a:r>
              <a:rPr lang="en-US" altLang="zh-CN" b="1">
                <a:solidFill>
                  <a:srgbClr val="000000"/>
                </a:solidFill>
              </a:rPr>
              <a:t>[READ_ONLY | SCROLL_LOCKS | OPTIMISTIC]</a:t>
            </a:r>
            <a:br>
              <a:rPr lang="en-US" altLang="zh-CN" b="1">
                <a:solidFill>
                  <a:srgbClr val="000000"/>
                </a:solidFill>
              </a:rPr>
            </a:br>
            <a:r>
              <a:rPr lang="en-US" altLang="zh-CN" b="1">
                <a:solidFill>
                  <a:srgbClr val="000000"/>
                </a:solidFill>
              </a:rPr>
              <a:t>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None/>
            </a:pPr>
            <a:r>
              <a:rPr lang="en-US" altLang="zh-CN" b="1">
                <a:solidFill>
                  <a:srgbClr val="000000"/>
                </a:solidFill>
                <a:latin typeface="Arial Narrow" pitchFamily="34" charset="0"/>
              </a:rPr>
              <a:t>Which use a set of Transact-SQL extensions.</a:t>
            </a:r>
            <a:r>
              <a:rPr lang="en-US" altLang="zh-CN" b="1">
                <a:solidFill>
                  <a:srgbClr val="000000"/>
                </a:solidFill>
              </a:rPr>
              <a:t> </a:t>
            </a:r>
          </a:p>
        </p:txBody>
      </p:sp>
      <p:pic>
        <p:nvPicPr>
          <p:cNvPr id="37581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ox(in)">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5811">
                                            <p:txEl>
                                              <p:pRg st="1" end="1"/>
                                            </p:txEl>
                                          </p:spTgt>
                                        </p:tgtEl>
                                        <p:attrNameLst>
                                          <p:attrName>style.visibility</p:attrName>
                                        </p:attrNameLst>
                                      </p:cBhvr>
                                      <p:to>
                                        <p:strVal val="visible"/>
                                      </p:to>
                                    </p:set>
                                    <p:animEffect transition="in" filter="box(in)">
                                      <p:cBhvr>
                                        <p:cTn id="12" dur="500"/>
                                        <p:tgtEl>
                                          <p:spTgt spid="375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5811">
                                            <p:txEl>
                                              <p:pRg st="2" end="2"/>
                                            </p:txEl>
                                          </p:spTgt>
                                        </p:tgtEl>
                                        <p:attrNameLst>
                                          <p:attrName>style.visibility</p:attrName>
                                        </p:attrNameLst>
                                      </p:cBhvr>
                                      <p:to>
                                        <p:strVal val="visible"/>
                                      </p:to>
                                    </p:set>
                                    <p:animEffect transition="in" filter="box(in)">
                                      <p:cBhvr>
                                        <p:cTn id="17" dur="500"/>
                                        <p:tgtEl>
                                          <p:spTgt spid="375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5811">
                                            <p:txEl>
                                              <p:pRg st="3" end="3"/>
                                            </p:txEl>
                                          </p:spTgt>
                                        </p:tgtEl>
                                        <p:attrNameLst>
                                          <p:attrName>style.visibility</p:attrName>
                                        </p:attrNameLst>
                                      </p:cBhvr>
                                      <p:to>
                                        <p:strVal val="visible"/>
                                      </p:to>
                                    </p:set>
                                    <p:animEffect transition="in" filter="box(in)">
                                      <p:cBhvr>
                                        <p:cTn id="22" dur="500"/>
                                        <p:tgtEl>
                                          <p:spTgt spid="375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5811">
                                            <p:txEl>
                                              <p:pRg st="4" end="4"/>
                                            </p:txEl>
                                          </p:spTgt>
                                        </p:tgtEl>
                                        <p:attrNameLst>
                                          <p:attrName>style.visibility</p:attrName>
                                        </p:attrNameLst>
                                      </p:cBhvr>
                                      <p:to>
                                        <p:strVal val="visible"/>
                                      </p:to>
                                    </p:set>
                                    <p:animEffect transition="in" filter="box(in)">
                                      <p:cBhvr>
                                        <p:cTn id="27" dur="500"/>
                                        <p:tgtEl>
                                          <p:spTgt spid="3758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5811">
                                            <p:txEl>
                                              <p:pRg st="5" end="5"/>
                                            </p:txEl>
                                          </p:spTgt>
                                        </p:tgtEl>
                                        <p:attrNameLst>
                                          <p:attrName>style.visibility</p:attrName>
                                        </p:attrNameLst>
                                      </p:cBhvr>
                                      <p:to>
                                        <p:strVal val="visible"/>
                                      </p:to>
                                    </p:set>
                                    <p:animEffect transition="in" filter="box(in)">
                                      <p:cBhvr>
                                        <p:cTn id="32" dur="500"/>
                                        <p:tgtEl>
                                          <p:spTgt spid="3758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5811">
                                            <p:txEl>
                                              <p:pRg st="6" end="6"/>
                                            </p:txEl>
                                          </p:spTgt>
                                        </p:tgtEl>
                                        <p:attrNameLst>
                                          <p:attrName>style.visibility</p:attrName>
                                        </p:attrNameLst>
                                      </p:cBhvr>
                                      <p:to>
                                        <p:strVal val="visible"/>
                                      </p:to>
                                    </p:set>
                                    <p:animEffect transition="in" filter="box(in)">
                                      <p:cBhvr>
                                        <p:cTn id="37" dur="500"/>
                                        <p:tgtEl>
                                          <p:spTgt spid="37581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75812"/>
                                        </p:tgtEl>
                                        <p:attrNameLst>
                                          <p:attrName>style.visibility</p:attrName>
                                        </p:attrNameLst>
                                      </p:cBhvr>
                                      <p:to>
                                        <p:strVal val="visible"/>
                                      </p:to>
                                    </p:set>
                                    <p:anim calcmode="lin" valueType="num">
                                      <p:cBhvr additive="base">
                                        <p:cTn id="41" dur="500" fill="hold"/>
                                        <p:tgtEl>
                                          <p:spTgt spid="375812"/>
                                        </p:tgtEl>
                                        <p:attrNameLst>
                                          <p:attrName>ppt_x</p:attrName>
                                        </p:attrNameLst>
                                      </p:cBhvr>
                                      <p:tavLst>
                                        <p:tav tm="0">
                                          <p:val>
                                            <p:strVal val="0-#ppt_w/2"/>
                                          </p:val>
                                        </p:tav>
                                        <p:tav tm="100000">
                                          <p:val>
                                            <p:strVal val="#ppt_x"/>
                                          </p:val>
                                        </p:tav>
                                      </p:tavLst>
                                    </p:anim>
                                    <p:anim calcmode="lin" valueType="num">
                                      <p:cBhvr additive="base">
                                        <p:cTn id="42" dur="500" fill="hold"/>
                                        <p:tgtEl>
                                          <p:spTgt spid="3758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9C903CF-F1CE-446F-81CB-4A86702F4F2C}" type="slidenum">
              <a:rPr lang="en-US" altLang="zh-CN"/>
              <a:pPr/>
              <a:t>112</a:t>
            </a:fld>
            <a:endParaRPr lang="en-US" altLang="zh-CN"/>
          </a:p>
        </p:txBody>
      </p:sp>
      <p:sp>
        <p:nvSpPr>
          <p:cNvPr id="381954" name="Rectangle 2"/>
          <p:cNvSpPr>
            <a:spLocks noGrp="1" noChangeArrowheads="1"/>
          </p:cNvSpPr>
          <p:nvPr>
            <p:ph type="title"/>
          </p:nvPr>
        </p:nvSpPr>
        <p:spPr/>
        <p:txBody>
          <a:bodyPr/>
          <a:lstStyle/>
          <a:p>
            <a:r>
              <a:rPr lang="en-US" altLang="zh-CN">
                <a:latin typeface="Arial Narrow" pitchFamily="34" charset="0"/>
              </a:rPr>
              <a:t>Declare Cursor-1</a:t>
            </a:r>
          </a:p>
        </p:txBody>
      </p:sp>
      <p:sp>
        <p:nvSpPr>
          <p:cNvPr id="381955" name="Text Box 3"/>
          <p:cNvSpPr txBox="1">
            <a:spLocks noChangeArrowheads="1"/>
          </p:cNvSpPr>
          <p:nvPr/>
        </p:nvSpPr>
        <p:spPr bwMode="auto">
          <a:xfrm>
            <a:off x="533400" y="762000"/>
            <a:ext cx="853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a:pPr>
            <a:r>
              <a:rPr lang="en-US" altLang="zh-CN" b="1">
                <a:solidFill>
                  <a:schemeClr val="hlink"/>
                </a:solidFill>
              </a:rPr>
              <a:t>DECLARE</a:t>
            </a:r>
            <a:r>
              <a:rPr lang="en-US" altLang="zh-CN" b="1">
                <a:solidFill>
                  <a:srgbClr val="000000"/>
                </a:solidFill>
              </a:rPr>
              <a:t> cursor_name [INSENSITIVE] [SCROLL] </a:t>
            </a:r>
            <a:r>
              <a:rPr lang="en-US" altLang="zh-CN" b="1">
                <a:solidFill>
                  <a:schemeClr val="hlink"/>
                </a:solidFill>
              </a:rPr>
              <a:t>CURSOR</a:t>
            </a:r>
            <a:r>
              <a:rPr lang="en-US" altLang="zh-CN" b="1">
                <a:solidFill>
                  <a:srgbClr val="000000"/>
                </a:solidFill>
              </a:rPr>
              <a:t>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INSENSITIVE: Defines a cursor that makes a </a:t>
            </a:r>
            <a:r>
              <a:rPr lang="en-US" altLang="zh-CN" b="1">
                <a:solidFill>
                  <a:schemeClr val="hlink"/>
                </a:solidFill>
                <a:latin typeface="Arial Narrow" pitchFamily="34" charset="0"/>
              </a:rPr>
              <a:t>temporary</a:t>
            </a:r>
            <a:r>
              <a:rPr lang="en-US" altLang="zh-CN" b="1">
                <a:solidFill>
                  <a:srgbClr val="000000"/>
                </a:solidFill>
                <a:latin typeface="Arial Narrow" pitchFamily="34" charset="0"/>
              </a:rPr>
              <a:t> copy of the data to be used by the cursor.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All requests to the cursor are answered from this </a:t>
            </a:r>
            <a:r>
              <a:rPr lang="en-US" altLang="zh-CN" b="1">
                <a:solidFill>
                  <a:schemeClr val="hlink"/>
                </a:solidFill>
                <a:latin typeface="Arial Narrow" pitchFamily="34" charset="0"/>
              </a:rPr>
              <a:t>temporary</a:t>
            </a:r>
            <a:r>
              <a:rPr lang="en-US" altLang="zh-CN" b="1">
                <a:solidFill>
                  <a:srgbClr val="000000"/>
                </a:solidFill>
                <a:latin typeface="Arial Narrow" pitchFamily="34" charset="0"/>
              </a:rPr>
              <a:t> table in </a:t>
            </a:r>
            <a:r>
              <a:rPr lang="en-US" altLang="zh-CN" b="1" i="1">
                <a:solidFill>
                  <a:srgbClr val="000000"/>
                </a:solidFill>
              </a:rPr>
              <a:t>tempdb</a:t>
            </a:r>
            <a:r>
              <a:rPr lang="en-US" altLang="zh-CN" b="1">
                <a:solidFill>
                  <a:srgbClr val="000000"/>
                </a:solidFill>
                <a:latin typeface="Arial Narrow" pitchFamily="34" charset="0"/>
              </a:rPr>
              <a:t>; therefore, modifications made to base tables are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reflected in the data returned by fetches made to this cursor, and this cursor does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 modifications. </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SCROLL: Specifies that </a:t>
            </a:r>
            <a:r>
              <a:rPr lang="en-US" altLang="zh-CN" b="1">
                <a:solidFill>
                  <a:schemeClr val="hlink"/>
                </a:solidFill>
                <a:latin typeface="Arial Narrow" pitchFamily="34" charset="0"/>
              </a:rPr>
              <a:t>all</a:t>
            </a:r>
            <a:r>
              <a:rPr lang="en-US" altLang="zh-CN" b="1">
                <a:solidFill>
                  <a:srgbClr val="000000"/>
                </a:solidFill>
                <a:latin typeface="Arial Narrow" pitchFamily="34" charset="0"/>
              </a:rPr>
              <a:t> fetch options (FIRST, LAST, PRIOR, NEXT, RELATIVE, ABSOLUTE) are available.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SCROLL is not specified, NEXT is the </a:t>
            </a:r>
            <a:r>
              <a:rPr lang="en-US" altLang="zh-CN" b="1">
                <a:solidFill>
                  <a:schemeClr val="hlink"/>
                </a:solidFill>
                <a:latin typeface="Arial Narrow" pitchFamily="34" charset="0"/>
              </a:rPr>
              <a:t>only</a:t>
            </a:r>
            <a:r>
              <a:rPr lang="en-US" altLang="zh-CN" b="1">
                <a:solidFill>
                  <a:srgbClr val="000000"/>
                </a:solidFill>
                <a:latin typeface="Arial Narrow" pitchFamily="34" charset="0"/>
              </a:rPr>
              <a:t> fetch option supported. SCROLL </a:t>
            </a:r>
            <a:r>
              <a:rPr lang="en-US" altLang="zh-CN" b="1">
                <a:solidFill>
                  <a:schemeClr val="hlink"/>
                </a:solidFill>
                <a:latin typeface="Arial Narrow" pitchFamily="34" charset="0"/>
              </a:rPr>
              <a:t>cannot</a:t>
            </a:r>
            <a:r>
              <a:rPr lang="en-US" altLang="zh-CN" b="1">
                <a:solidFill>
                  <a:srgbClr val="000000"/>
                </a:solidFill>
                <a:latin typeface="Arial Narrow" pitchFamily="34" charset="0"/>
              </a:rPr>
              <a:t> be specified if FAST_FORWARD is also specified.</a:t>
            </a:r>
          </a:p>
        </p:txBody>
      </p:sp>
      <p:pic>
        <p:nvPicPr>
          <p:cNvPr id="3819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box(in)">
                                      <p:cBhvr>
                                        <p:cTn id="7" dur="500"/>
                                        <p:tgtEl>
                                          <p:spTgt spid="38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1955">
                                            <p:txEl>
                                              <p:pRg st="1" end="1"/>
                                            </p:txEl>
                                          </p:spTgt>
                                        </p:tgtEl>
                                        <p:attrNameLst>
                                          <p:attrName>style.visibility</p:attrName>
                                        </p:attrNameLst>
                                      </p:cBhvr>
                                      <p:to>
                                        <p:strVal val="visible"/>
                                      </p:to>
                                    </p:set>
                                    <p:animEffect transition="in" filter="box(in)">
                                      <p:cBhvr>
                                        <p:cTn id="12" dur="500"/>
                                        <p:tgtEl>
                                          <p:spTgt spid="381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1955">
                                            <p:txEl>
                                              <p:pRg st="2" end="2"/>
                                            </p:txEl>
                                          </p:spTgt>
                                        </p:tgtEl>
                                        <p:attrNameLst>
                                          <p:attrName>style.visibility</p:attrName>
                                        </p:attrNameLst>
                                      </p:cBhvr>
                                      <p:to>
                                        <p:strVal val="visible"/>
                                      </p:to>
                                    </p:set>
                                    <p:animEffect transition="in" filter="box(in)">
                                      <p:cBhvr>
                                        <p:cTn id="17" dur="500"/>
                                        <p:tgtEl>
                                          <p:spTgt spid="381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1955">
                                            <p:txEl>
                                              <p:pRg st="3" end="3"/>
                                            </p:txEl>
                                          </p:spTgt>
                                        </p:tgtEl>
                                        <p:attrNameLst>
                                          <p:attrName>style.visibility</p:attrName>
                                        </p:attrNameLst>
                                      </p:cBhvr>
                                      <p:to>
                                        <p:strVal val="visible"/>
                                      </p:to>
                                    </p:set>
                                    <p:animEffect transition="in" filter="box(in)">
                                      <p:cBhvr>
                                        <p:cTn id="22" dur="500"/>
                                        <p:tgtEl>
                                          <p:spTgt spid="381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1955">
                                            <p:txEl>
                                              <p:pRg st="4" end="4"/>
                                            </p:txEl>
                                          </p:spTgt>
                                        </p:tgtEl>
                                        <p:attrNameLst>
                                          <p:attrName>style.visibility</p:attrName>
                                        </p:attrNameLst>
                                      </p:cBhvr>
                                      <p:to>
                                        <p:strVal val="visible"/>
                                      </p:to>
                                    </p:set>
                                    <p:animEffect transition="in" filter="box(in)">
                                      <p:cBhvr>
                                        <p:cTn id="27" dur="500"/>
                                        <p:tgtEl>
                                          <p:spTgt spid="3819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1955">
                                            <p:txEl>
                                              <p:pRg st="5" end="5"/>
                                            </p:txEl>
                                          </p:spTgt>
                                        </p:tgtEl>
                                        <p:attrNameLst>
                                          <p:attrName>style.visibility</p:attrName>
                                        </p:attrNameLst>
                                      </p:cBhvr>
                                      <p:to>
                                        <p:strVal val="visible"/>
                                      </p:to>
                                    </p:set>
                                    <p:animEffect transition="in" filter="box(in)">
                                      <p:cBhvr>
                                        <p:cTn id="32" dur="500"/>
                                        <p:tgtEl>
                                          <p:spTgt spid="38195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81956"/>
                                        </p:tgtEl>
                                        <p:attrNameLst>
                                          <p:attrName>style.visibility</p:attrName>
                                        </p:attrNameLst>
                                      </p:cBhvr>
                                      <p:to>
                                        <p:strVal val="visible"/>
                                      </p:to>
                                    </p:set>
                                    <p:anim calcmode="lin" valueType="num">
                                      <p:cBhvr additive="base">
                                        <p:cTn id="36" dur="500" fill="hold"/>
                                        <p:tgtEl>
                                          <p:spTgt spid="381956"/>
                                        </p:tgtEl>
                                        <p:attrNameLst>
                                          <p:attrName>ppt_x</p:attrName>
                                        </p:attrNameLst>
                                      </p:cBhvr>
                                      <p:tavLst>
                                        <p:tav tm="0">
                                          <p:val>
                                            <p:strVal val="0-#ppt_w/2"/>
                                          </p:val>
                                        </p:tav>
                                        <p:tav tm="100000">
                                          <p:val>
                                            <p:strVal val="#ppt_x"/>
                                          </p:val>
                                        </p:tav>
                                      </p:tavLst>
                                    </p:anim>
                                    <p:anim calcmode="lin" valueType="num">
                                      <p:cBhvr additive="base">
                                        <p:cTn id="37" dur="500" fill="hold"/>
                                        <p:tgtEl>
                                          <p:spTgt spid="3819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72B9948-FC7B-4B5A-A45A-9128F60B1C0E}" type="slidenum">
              <a:rPr lang="en-US" altLang="zh-CN"/>
              <a:pPr/>
              <a:t>113</a:t>
            </a:fld>
            <a:endParaRPr lang="en-US" altLang="zh-CN"/>
          </a:p>
        </p:txBody>
      </p:sp>
      <p:sp>
        <p:nvSpPr>
          <p:cNvPr id="408578" name="Rectangle 2"/>
          <p:cNvSpPr>
            <a:spLocks noGrp="1" noChangeArrowheads="1"/>
          </p:cNvSpPr>
          <p:nvPr>
            <p:ph type="title"/>
          </p:nvPr>
        </p:nvSpPr>
        <p:spPr/>
        <p:txBody>
          <a:bodyPr/>
          <a:lstStyle/>
          <a:p>
            <a:r>
              <a:rPr lang="en-US" altLang="zh-CN">
                <a:latin typeface="Arial Narrow" pitchFamily="34" charset="0"/>
              </a:rPr>
              <a:t>Declare Cursor-1</a:t>
            </a:r>
          </a:p>
        </p:txBody>
      </p:sp>
      <p:sp>
        <p:nvSpPr>
          <p:cNvPr id="408579" name="Text Box 3"/>
          <p:cNvSpPr txBox="1">
            <a:spLocks noChangeArrowheads="1"/>
          </p:cNvSpPr>
          <p:nvPr/>
        </p:nvSpPr>
        <p:spPr bwMode="auto">
          <a:xfrm>
            <a:off x="533400" y="661988"/>
            <a:ext cx="85344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a:pPr>
            <a:r>
              <a:rPr lang="en-US" altLang="zh-CN" b="1">
                <a:solidFill>
                  <a:schemeClr val="hlink"/>
                </a:solidFill>
              </a:rPr>
              <a:t>DECLARE</a:t>
            </a:r>
            <a:r>
              <a:rPr lang="en-US" altLang="zh-CN" b="1">
                <a:solidFill>
                  <a:srgbClr val="000000"/>
                </a:solidFill>
              </a:rPr>
              <a:t> cursor_name [INSENSITIVE] [SCROLL] </a:t>
            </a:r>
            <a:r>
              <a:rPr lang="en-US" altLang="zh-CN" b="1">
                <a:solidFill>
                  <a:schemeClr val="hlink"/>
                </a:solidFill>
              </a:rPr>
              <a:t>CURSOR</a:t>
            </a:r>
            <a:r>
              <a:rPr lang="en-US" altLang="zh-CN" b="1">
                <a:solidFill>
                  <a:srgbClr val="000000"/>
                </a:solidFill>
              </a:rPr>
              <a:t>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Select_statement: is a standard SELECT statement that defines the result set of the cursor.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The keywords COMPUTE, COMPUTE BY, FOR BROWSE, and INTO are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allowed within select_statement of a cursor declaration.</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READ ONLY: Prevents updates made through this cursor.</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UPDATE: Defines updatable columns within the cursor. </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If OF column_name [,...n] is specified, only the columns listed allow modifications.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UPDATE is specified without a column list, all columns can be updated.</a:t>
            </a:r>
          </a:p>
        </p:txBody>
      </p:sp>
      <p:pic>
        <p:nvPicPr>
          <p:cNvPr id="40858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ox(in)">
                                      <p:cBhvr>
                                        <p:cTn id="7" dur="500"/>
                                        <p:tgtEl>
                                          <p:spTgt spid="408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ox(in)">
                                      <p:cBhvr>
                                        <p:cTn id="12" dur="500"/>
                                        <p:tgtEl>
                                          <p:spTgt spid="408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box(in)">
                                      <p:cBhvr>
                                        <p:cTn id="17" dur="500"/>
                                        <p:tgtEl>
                                          <p:spTgt spid="408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8579">
                                            <p:txEl>
                                              <p:pRg st="3" end="3"/>
                                            </p:txEl>
                                          </p:spTgt>
                                        </p:tgtEl>
                                        <p:attrNameLst>
                                          <p:attrName>style.visibility</p:attrName>
                                        </p:attrNameLst>
                                      </p:cBhvr>
                                      <p:to>
                                        <p:strVal val="visible"/>
                                      </p:to>
                                    </p:set>
                                    <p:animEffect transition="in" filter="box(in)">
                                      <p:cBhvr>
                                        <p:cTn id="22" dur="500"/>
                                        <p:tgtEl>
                                          <p:spTgt spid="408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8579">
                                            <p:txEl>
                                              <p:pRg st="4" end="4"/>
                                            </p:txEl>
                                          </p:spTgt>
                                        </p:tgtEl>
                                        <p:attrNameLst>
                                          <p:attrName>style.visibility</p:attrName>
                                        </p:attrNameLst>
                                      </p:cBhvr>
                                      <p:to>
                                        <p:strVal val="visible"/>
                                      </p:to>
                                    </p:set>
                                    <p:animEffect transition="in" filter="box(in)">
                                      <p:cBhvr>
                                        <p:cTn id="27" dur="500"/>
                                        <p:tgtEl>
                                          <p:spTgt spid="408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8579">
                                            <p:txEl>
                                              <p:pRg st="5" end="5"/>
                                            </p:txEl>
                                          </p:spTgt>
                                        </p:tgtEl>
                                        <p:attrNameLst>
                                          <p:attrName>style.visibility</p:attrName>
                                        </p:attrNameLst>
                                      </p:cBhvr>
                                      <p:to>
                                        <p:strVal val="visible"/>
                                      </p:to>
                                    </p:set>
                                    <p:animEffect transition="in" filter="box(in)">
                                      <p:cBhvr>
                                        <p:cTn id="32" dur="500"/>
                                        <p:tgtEl>
                                          <p:spTgt spid="408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08579">
                                            <p:txEl>
                                              <p:pRg st="6" end="6"/>
                                            </p:txEl>
                                          </p:spTgt>
                                        </p:tgtEl>
                                        <p:attrNameLst>
                                          <p:attrName>style.visibility</p:attrName>
                                        </p:attrNameLst>
                                      </p:cBhvr>
                                      <p:to>
                                        <p:strVal val="visible"/>
                                      </p:to>
                                    </p:set>
                                    <p:animEffect transition="in" filter="box(in)">
                                      <p:cBhvr>
                                        <p:cTn id="37" dur="500"/>
                                        <p:tgtEl>
                                          <p:spTgt spid="408579">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408580"/>
                                        </p:tgtEl>
                                        <p:attrNameLst>
                                          <p:attrName>style.visibility</p:attrName>
                                        </p:attrNameLst>
                                      </p:cBhvr>
                                      <p:to>
                                        <p:strVal val="visible"/>
                                      </p:to>
                                    </p:set>
                                    <p:anim calcmode="lin" valueType="num">
                                      <p:cBhvr additive="base">
                                        <p:cTn id="41" dur="500" fill="hold"/>
                                        <p:tgtEl>
                                          <p:spTgt spid="408580"/>
                                        </p:tgtEl>
                                        <p:attrNameLst>
                                          <p:attrName>ppt_x</p:attrName>
                                        </p:attrNameLst>
                                      </p:cBhvr>
                                      <p:tavLst>
                                        <p:tav tm="0">
                                          <p:val>
                                            <p:strVal val="0-#ppt_w/2"/>
                                          </p:val>
                                        </p:tav>
                                        <p:tav tm="100000">
                                          <p:val>
                                            <p:strVal val="#ppt_x"/>
                                          </p:val>
                                        </p:tav>
                                      </p:tavLst>
                                    </p:anim>
                                    <p:anim calcmode="lin" valueType="num">
                                      <p:cBhvr additive="base">
                                        <p:cTn id="42" dur="500" fill="hold"/>
                                        <p:tgtEl>
                                          <p:spTgt spid="408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AEC3133-97B0-4519-AA7D-9A9EAB037BDD}" type="slidenum">
              <a:rPr lang="en-US" altLang="zh-CN"/>
              <a:pPr/>
              <a:t>114</a:t>
            </a:fld>
            <a:endParaRPr lang="en-US" altLang="zh-CN"/>
          </a:p>
        </p:txBody>
      </p:sp>
      <p:sp>
        <p:nvSpPr>
          <p:cNvPr id="382978" name="Rectangle 2"/>
          <p:cNvSpPr>
            <a:spLocks noGrp="1" noChangeArrowheads="1"/>
          </p:cNvSpPr>
          <p:nvPr>
            <p:ph type="title"/>
          </p:nvPr>
        </p:nvSpPr>
        <p:spPr/>
        <p:txBody>
          <a:bodyPr/>
          <a:lstStyle/>
          <a:p>
            <a:r>
              <a:rPr lang="en-US" altLang="zh-CN">
                <a:latin typeface="Arial Narrow" pitchFamily="34" charset="0"/>
              </a:rPr>
              <a:t>Declare Cursor-2</a:t>
            </a:r>
          </a:p>
        </p:txBody>
      </p:sp>
      <p:sp>
        <p:nvSpPr>
          <p:cNvPr id="382979" name="Text Box 3"/>
          <p:cNvSpPr txBox="1">
            <a:spLocks noChangeArrowheads="1"/>
          </p:cNvSpPr>
          <p:nvPr/>
        </p:nvSpPr>
        <p:spPr bwMode="auto">
          <a:xfrm>
            <a:off x="457200" y="609600"/>
            <a:ext cx="853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startAt="2"/>
            </a:pPr>
            <a:r>
              <a:rPr lang="en-US" altLang="zh-CN" b="1">
                <a:solidFill>
                  <a:schemeClr val="hlink"/>
                </a:solidFill>
              </a:rPr>
              <a:t>DECLARE</a:t>
            </a:r>
            <a:r>
              <a:rPr lang="en-US" altLang="zh-CN" b="1">
                <a:solidFill>
                  <a:srgbClr val="000000"/>
                </a:solidFill>
              </a:rPr>
              <a:t> cursor_name </a:t>
            </a:r>
            <a:r>
              <a:rPr lang="en-US" altLang="zh-CN" b="1">
                <a:solidFill>
                  <a:schemeClr val="hlink"/>
                </a:solidFill>
              </a:rPr>
              <a:t>CURSOR</a:t>
            </a:r>
            <a:r>
              <a:rPr lang="en-US" altLang="zh-CN" b="1">
                <a:solidFill>
                  <a:srgbClr val="000000"/>
                </a:solidFill>
              </a:rPr>
              <a:t>[LOCAL | GLOBAL]</a:t>
            </a:r>
            <a:br>
              <a:rPr lang="en-US" altLang="zh-CN" b="1">
                <a:solidFill>
                  <a:srgbClr val="000000"/>
                </a:solidFill>
              </a:rPr>
            </a:br>
            <a:r>
              <a:rPr lang="en-US" altLang="zh-CN" b="1">
                <a:solidFill>
                  <a:srgbClr val="000000"/>
                </a:solidFill>
              </a:rPr>
              <a:t>[FORWARD_ONLY | SCROLL] [STATIC | KEYSET | DYNAMIC] [READ_ONLY | SCROLL_LOCKS | OPTIMISTIC]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LOCAL: Specifies that the scope of the cursor is </a:t>
            </a:r>
            <a:r>
              <a:rPr lang="en-US" altLang="zh-CN" b="1">
                <a:solidFill>
                  <a:schemeClr val="hlink"/>
                </a:solidFill>
                <a:latin typeface="Arial Narrow" pitchFamily="34" charset="0"/>
              </a:rPr>
              <a:t>local</a:t>
            </a:r>
            <a:r>
              <a:rPr lang="en-US" altLang="zh-CN" b="1">
                <a:solidFill>
                  <a:srgbClr val="000000"/>
                </a:solidFill>
                <a:latin typeface="Arial Narrow" pitchFamily="34" charset="0"/>
              </a:rPr>
              <a:t> to the batch, stored procedure, or trigger in which the cursor was created. The cursor name is only valid within this scope.</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GLOBAL: Specifies that the scope of the cursor is </a:t>
            </a:r>
            <a:r>
              <a:rPr lang="en-US" altLang="zh-CN" b="1">
                <a:solidFill>
                  <a:schemeClr val="hlink"/>
                </a:solidFill>
                <a:latin typeface="Arial Narrow" pitchFamily="34" charset="0"/>
              </a:rPr>
              <a:t>global</a:t>
            </a:r>
            <a:r>
              <a:rPr lang="en-US" altLang="zh-CN" b="1">
                <a:solidFill>
                  <a:srgbClr val="000000"/>
                </a:solidFill>
                <a:latin typeface="Arial Narrow" pitchFamily="34" charset="0"/>
              </a:rPr>
              <a:t> to the connection.</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FORWARD_ONLY: Specifies that the cursor can </a:t>
            </a:r>
            <a:r>
              <a:rPr lang="en-US" altLang="zh-CN" b="1">
                <a:solidFill>
                  <a:schemeClr val="hlink"/>
                </a:solidFill>
                <a:latin typeface="Arial Narrow" pitchFamily="34" charset="0"/>
              </a:rPr>
              <a:t>only</a:t>
            </a:r>
            <a:r>
              <a:rPr lang="en-US" altLang="zh-CN" b="1">
                <a:solidFill>
                  <a:srgbClr val="000000"/>
                </a:solidFill>
                <a:latin typeface="Arial Narrow" pitchFamily="34" charset="0"/>
              </a:rPr>
              <a:t> be scrolled from the first to the last row.</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STATIC: is the same with INSENSITIVE.</a:t>
            </a:r>
          </a:p>
        </p:txBody>
      </p:sp>
      <p:pic>
        <p:nvPicPr>
          <p:cNvPr id="38298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ox(in)">
                                      <p:cBhvr>
                                        <p:cTn id="7" dur="500"/>
                                        <p:tgtEl>
                                          <p:spTgt spid="382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box(in)">
                                      <p:cBhvr>
                                        <p:cTn id="12" dur="500"/>
                                        <p:tgtEl>
                                          <p:spTgt spid="382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box(in)">
                                      <p:cBhvr>
                                        <p:cTn id="17" dur="500"/>
                                        <p:tgtEl>
                                          <p:spTgt spid="382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2979">
                                            <p:txEl>
                                              <p:pRg st="3" end="3"/>
                                            </p:txEl>
                                          </p:spTgt>
                                        </p:tgtEl>
                                        <p:attrNameLst>
                                          <p:attrName>style.visibility</p:attrName>
                                        </p:attrNameLst>
                                      </p:cBhvr>
                                      <p:to>
                                        <p:strVal val="visible"/>
                                      </p:to>
                                    </p:set>
                                    <p:animEffect transition="in" filter="box(in)">
                                      <p:cBhvr>
                                        <p:cTn id="22" dur="500"/>
                                        <p:tgtEl>
                                          <p:spTgt spid="382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2979">
                                            <p:txEl>
                                              <p:pRg st="4" end="4"/>
                                            </p:txEl>
                                          </p:spTgt>
                                        </p:tgtEl>
                                        <p:attrNameLst>
                                          <p:attrName>style.visibility</p:attrName>
                                        </p:attrNameLst>
                                      </p:cBhvr>
                                      <p:to>
                                        <p:strVal val="visible"/>
                                      </p:to>
                                    </p:set>
                                    <p:animEffect transition="in" filter="box(in)">
                                      <p:cBhvr>
                                        <p:cTn id="27" dur="500"/>
                                        <p:tgtEl>
                                          <p:spTgt spid="382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2979">
                                            <p:txEl>
                                              <p:pRg st="5" end="5"/>
                                            </p:txEl>
                                          </p:spTgt>
                                        </p:tgtEl>
                                        <p:attrNameLst>
                                          <p:attrName>style.visibility</p:attrName>
                                        </p:attrNameLst>
                                      </p:cBhvr>
                                      <p:to>
                                        <p:strVal val="visible"/>
                                      </p:to>
                                    </p:set>
                                    <p:animEffect transition="in" filter="box(in)">
                                      <p:cBhvr>
                                        <p:cTn id="32" dur="500"/>
                                        <p:tgtEl>
                                          <p:spTgt spid="382979">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82980"/>
                                        </p:tgtEl>
                                        <p:attrNameLst>
                                          <p:attrName>style.visibility</p:attrName>
                                        </p:attrNameLst>
                                      </p:cBhvr>
                                      <p:to>
                                        <p:strVal val="visible"/>
                                      </p:to>
                                    </p:set>
                                    <p:anim calcmode="lin" valueType="num">
                                      <p:cBhvr additive="base">
                                        <p:cTn id="36" dur="500" fill="hold"/>
                                        <p:tgtEl>
                                          <p:spTgt spid="382980"/>
                                        </p:tgtEl>
                                        <p:attrNameLst>
                                          <p:attrName>ppt_x</p:attrName>
                                        </p:attrNameLst>
                                      </p:cBhvr>
                                      <p:tavLst>
                                        <p:tav tm="0">
                                          <p:val>
                                            <p:strVal val="0-#ppt_w/2"/>
                                          </p:val>
                                        </p:tav>
                                        <p:tav tm="100000">
                                          <p:val>
                                            <p:strVal val="#ppt_x"/>
                                          </p:val>
                                        </p:tav>
                                      </p:tavLst>
                                    </p:anim>
                                    <p:anim calcmode="lin" valueType="num">
                                      <p:cBhvr additive="base">
                                        <p:cTn id="37" dur="500" fill="hold"/>
                                        <p:tgtEl>
                                          <p:spTgt spid="382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B13F9D6-8599-4211-B2D8-A95AE6CA2A23}" type="slidenum">
              <a:rPr lang="en-US" altLang="zh-CN"/>
              <a:pPr/>
              <a:t>115</a:t>
            </a:fld>
            <a:endParaRPr lang="en-US" altLang="zh-CN"/>
          </a:p>
        </p:txBody>
      </p:sp>
      <p:sp>
        <p:nvSpPr>
          <p:cNvPr id="410626" name="Rectangle 2"/>
          <p:cNvSpPr>
            <a:spLocks noGrp="1" noChangeArrowheads="1"/>
          </p:cNvSpPr>
          <p:nvPr>
            <p:ph type="title"/>
          </p:nvPr>
        </p:nvSpPr>
        <p:spPr/>
        <p:txBody>
          <a:bodyPr/>
          <a:lstStyle/>
          <a:p>
            <a:r>
              <a:rPr lang="en-US" altLang="zh-CN">
                <a:latin typeface="Arial Narrow" pitchFamily="34" charset="0"/>
              </a:rPr>
              <a:t>Declare Cursor-2</a:t>
            </a:r>
          </a:p>
        </p:txBody>
      </p:sp>
      <p:sp>
        <p:nvSpPr>
          <p:cNvPr id="410627" name="Text Box 3"/>
          <p:cNvSpPr txBox="1">
            <a:spLocks noChangeArrowheads="1"/>
          </p:cNvSpPr>
          <p:nvPr/>
        </p:nvSpPr>
        <p:spPr bwMode="auto">
          <a:xfrm>
            <a:off x="457200" y="609600"/>
            <a:ext cx="85344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startAt="2"/>
            </a:pPr>
            <a:r>
              <a:rPr lang="en-US" altLang="zh-CN" b="1">
                <a:solidFill>
                  <a:schemeClr val="hlink"/>
                </a:solidFill>
              </a:rPr>
              <a:t>DECLARE</a:t>
            </a:r>
            <a:r>
              <a:rPr lang="en-US" altLang="zh-CN" b="1">
                <a:solidFill>
                  <a:srgbClr val="000000"/>
                </a:solidFill>
              </a:rPr>
              <a:t> cursor_name </a:t>
            </a:r>
            <a:r>
              <a:rPr lang="en-US" altLang="zh-CN" b="1">
                <a:solidFill>
                  <a:schemeClr val="hlink"/>
                </a:solidFill>
              </a:rPr>
              <a:t>CURSOR</a:t>
            </a:r>
            <a:r>
              <a:rPr lang="en-US" altLang="zh-CN" b="1">
                <a:solidFill>
                  <a:srgbClr val="000000"/>
                </a:solidFill>
              </a:rPr>
              <a:t>[LOCAL | GLOBAL]</a:t>
            </a:r>
            <a:br>
              <a:rPr lang="en-US" altLang="zh-CN" b="1">
                <a:solidFill>
                  <a:srgbClr val="000000"/>
                </a:solidFill>
              </a:rPr>
            </a:br>
            <a:r>
              <a:rPr lang="en-US" altLang="zh-CN" b="1">
                <a:solidFill>
                  <a:srgbClr val="000000"/>
                </a:solidFill>
              </a:rPr>
              <a:t>[FORWARD_ONLY | SCROLL] [STATIC | KEYSET | DYNAMIC] [READ_ONLY | SCROLL_LOCKS | OPTIMISTIC]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KEYSET: specifies that the membership and order of rows in the cursor are fixed when the cursor is opened.</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DYNAMIC: defines a cursor that reflects all data changes made to the rows in its result set as you scroll around the cursor.</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SCROLL_LOCKS: specifies that positioned updates or deletes made through the cursor are guaranteed to succeed.</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OPTIMISTIC: Specifies that positioned updates or deletes made through the cursor do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succeed if the row has been updated since it was read into the cursor. </a:t>
            </a:r>
          </a:p>
        </p:txBody>
      </p:sp>
      <p:pic>
        <p:nvPicPr>
          <p:cNvPr id="4106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box(in)">
                                      <p:cBhvr>
                                        <p:cTn id="7" dur="500"/>
                                        <p:tgtEl>
                                          <p:spTgt spid="410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box(in)">
                                      <p:cBhvr>
                                        <p:cTn id="12" dur="500"/>
                                        <p:tgtEl>
                                          <p:spTgt spid="410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box(in)">
                                      <p:cBhvr>
                                        <p:cTn id="17" dur="500"/>
                                        <p:tgtEl>
                                          <p:spTgt spid="410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0627">
                                            <p:txEl>
                                              <p:pRg st="3" end="3"/>
                                            </p:txEl>
                                          </p:spTgt>
                                        </p:tgtEl>
                                        <p:attrNameLst>
                                          <p:attrName>style.visibility</p:attrName>
                                        </p:attrNameLst>
                                      </p:cBhvr>
                                      <p:to>
                                        <p:strVal val="visible"/>
                                      </p:to>
                                    </p:set>
                                    <p:animEffect transition="in" filter="box(in)">
                                      <p:cBhvr>
                                        <p:cTn id="22" dur="500"/>
                                        <p:tgtEl>
                                          <p:spTgt spid="410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10627">
                                            <p:txEl>
                                              <p:pRg st="4" end="4"/>
                                            </p:txEl>
                                          </p:spTgt>
                                        </p:tgtEl>
                                        <p:attrNameLst>
                                          <p:attrName>style.visibility</p:attrName>
                                        </p:attrNameLst>
                                      </p:cBhvr>
                                      <p:to>
                                        <p:strVal val="visible"/>
                                      </p:to>
                                    </p:set>
                                    <p:animEffect transition="in" filter="box(in)">
                                      <p:cBhvr>
                                        <p:cTn id="27" dur="500"/>
                                        <p:tgtEl>
                                          <p:spTgt spid="410627">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10628"/>
                                        </p:tgtEl>
                                        <p:attrNameLst>
                                          <p:attrName>style.visibility</p:attrName>
                                        </p:attrNameLst>
                                      </p:cBhvr>
                                      <p:to>
                                        <p:strVal val="visible"/>
                                      </p:to>
                                    </p:set>
                                    <p:anim calcmode="lin" valueType="num">
                                      <p:cBhvr additive="base">
                                        <p:cTn id="31" dur="500" fill="hold"/>
                                        <p:tgtEl>
                                          <p:spTgt spid="410628"/>
                                        </p:tgtEl>
                                        <p:attrNameLst>
                                          <p:attrName>ppt_x</p:attrName>
                                        </p:attrNameLst>
                                      </p:cBhvr>
                                      <p:tavLst>
                                        <p:tav tm="0">
                                          <p:val>
                                            <p:strVal val="0-#ppt_w/2"/>
                                          </p:val>
                                        </p:tav>
                                        <p:tav tm="100000">
                                          <p:val>
                                            <p:strVal val="#ppt_x"/>
                                          </p:val>
                                        </p:tav>
                                      </p:tavLst>
                                    </p:anim>
                                    <p:anim calcmode="lin" valueType="num">
                                      <p:cBhvr additive="base">
                                        <p:cTn id="32" dur="500" fill="hold"/>
                                        <p:tgtEl>
                                          <p:spTgt spid="410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09B9CBC-288A-45F4-B36A-5BBD9999ACD4}" type="slidenum">
              <a:rPr lang="en-US" altLang="zh-CN"/>
              <a:pPr/>
              <a:t>116</a:t>
            </a:fld>
            <a:endParaRPr lang="en-US" altLang="zh-CN"/>
          </a:p>
        </p:txBody>
      </p:sp>
      <p:sp>
        <p:nvSpPr>
          <p:cNvPr id="380930" name="Rectangle 2"/>
          <p:cNvSpPr>
            <a:spLocks noGrp="1" noChangeArrowheads="1"/>
          </p:cNvSpPr>
          <p:nvPr>
            <p:ph type="title"/>
          </p:nvPr>
        </p:nvSpPr>
        <p:spPr/>
        <p:txBody>
          <a:bodyPr/>
          <a:lstStyle/>
          <a:p>
            <a:r>
              <a:rPr lang="en-US" altLang="zh-CN">
                <a:latin typeface="Arial Narrow" pitchFamily="34" charset="0"/>
              </a:rPr>
              <a:t>Cursor</a:t>
            </a:r>
          </a:p>
        </p:txBody>
      </p:sp>
      <p:sp>
        <p:nvSpPr>
          <p:cNvPr id="380931" name="Text Box 3"/>
          <p:cNvSpPr txBox="1">
            <a:spLocks noChangeArrowheads="1"/>
          </p:cNvSpPr>
          <p:nvPr/>
        </p:nvSpPr>
        <p:spPr bwMode="auto">
          <a:xfrm>
            <a:off x="457200" y="685800"/>
            <a:ext cx="8534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u"/>
            </a:pPr>
            <a:r>
              <a:rPr lang="en-US" altLang="en-US" b="1">
                <a:solidFill>
                  <a:srgbClr val="000000"/>
                </a:solidFill>
                <a:latin typeface="Arial Narrow" pitchFamily="34" charset="0"/>
              </a:rPr>
              <a:t>Five steps to use cursor:</a:t>
            </a:r>
          </a:p>
          <a:p>
            <a:pPr algn="l">
              <a:spcBef>
                <a:spcPct val="20000"/>
              </a:spcBef>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Second, open the cursor. </a:t>
            </a:r>
          </a:p>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buClr>
                <a:schemeClr val="folHlink"/>
              </a:buClr>
              <a:buFont typeface="Wingdings" pitchFamily="2" charset="2"/>
              <a:buNone/>
            </a:pPr>
            <a:r>
              <a:rPr lang="en-US" altLang="zh-CN" b="1">
                <a:solidFill>
                  <a:schemeClr val="hlink"/>
                </a:solidFill>
                <a:latin typeface="Times New Roman" pitchFamily="18" charset="0"/>
              </a:rPr>
              <a:t>OPEN</a:t>
            </a:r>
            <a:r>
              <a:rPr lang="en-US" altLang="zh-CN" b="1">
                <a:solidFill>
                  <a:srgbClr val="000000"/>
                </a:solidFill>
                <a:latin typeface="Times New Roman" pitchFamily="18" charset="0"/>
              </a:rPr>
              <a:t>{{[GLOBAL]</a:t>
            </a:r>
            <a:r>
              <a:rPr lang="en-US" altLang="zh-CN" b="1" i="1">
                <a:solidFill>
                  <a:srgbClr val="000000"/>
                </a:solidFill>
                <a:latin typeface="Times New Roman" pitchFamily="18" charset="0"/>
              </a:rPr>
              <a:t>cursor_name</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cursor_variable_name</a:t>
            </a:r>
            <a:r>
              <a:rPr lang="en-US" altLang="zh-CN" b="1">
                <a:solidFill>
                  <a:srgbClr val="000000"/>
                </a:solidFill>
                <a:latin typeface="Times New Roman" pitchFamily="18" charset="0"/>
              </a:rPr>
              <a:t>}</a:t>
            </a:r>
            <a:endParaRPr lang="en-US" altLang="zh-CN" b="1">
              <a:solidFill>
                <a:srgbClr val="000000"/>
              </a:solidFill>
              <a:latin typeface="Arial Narrow" pitchFamily="34" charset="0"/>
            </a:endParaRP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None/>
            </a:pPr>
            <a:r>
              <a:rPr lang="en-US" altLang="zh-CN" b="1" i="1">
                <a:solidFill>
                  <a:srgbClr val="000000"/>
                </a:solidFill>
                <a:latin typeface="Times New Roman" pitchFamily="18" charset="0"/>
              </a:rPr>
              <a:t>Cursor_variable_name</a:t>
            </a:r>
            <a:r>
              <a:rPr lang="en-US" altLang="zh-CN" b="1">
                <a:solidFill>
                  <a:srgbClr val="000000"/>
                </a:solidFill>
                <a:latin typeface="Arial Narrow" pitchFamily="34" charset="0"/>
              </a:rPr>
              <a:t>: is the name of a declared cursor.</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After a cursor has been opened, use the </a:t>
            </a:r>
            <a:r>
              <a:rPr lang="en-US" altLang="zh-CN" b="1" i="1">
                <a:solidFill>
                  <a:schemeClr val="hlink"/>
                </a:solidFill>
                <a:latin typeface="Times New Roman" pitchFamily="18" charset="0"/>
              </a:rPr>
              <a:t>@@CURSOR_ROWS</a:t>
            </a:r>
            <a:r>
              <a:rPr lang="en-US" altLang="zh-CN" b="1">
                <a:solidFill>
                  <a:srgbClr val="000000"/>
                </a:solidFill>
                <a:latin typeface="Arial Narrow" pitchFamily="34" charset="0"/>
              </a:rPr>
              <a:t> function to receive the number of qualifying rows in the last opened cursor. </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The number returned by </a:t>
            </a:r>
            <a:r>
              <a:rPr lang="en-US" altLang="zh-CN" b="1" i="1">
                <a:solidFill>
                  <a:srgbClr val="000000"/>
                </a:solidFill>
                <a:latin typeface="Times New Roman" pitchFamily="18" charset="0"/>
              </a:rPr>
              <a:t>@@CURSOR_ROWS</a:t>
            </a:r>
            <a:r>
              <a:rPr lang="en-US" altLang="zh-CN" b="1">
                <a:solidFill>
                  <a:srgbClr val="000000"/>
                </a:solidFill>
                <a:latin typeface="Arial Narrow" pitchFamily="34" charset="0"/>
              </a:rPr>
              <a:t> is </a:t>
            </a:r>
            <a:r>
              <a:rPr lang="en-US" altLang="zh-CN" b="1">
                <a:solidFill>
                  <a:schemeClr val="hlink"/>
                </a:solidFill>
                <a:latin typeface="Arial Narrow" pitchFamily="34" charset="0"/>
              </a:rPr>
              <a:t>negative</a:t>
            </a:r>
            <a:r>
              <a:rPr lang="en-US" altLang="zh-CN" b="1">
                <a:solidFill>
                  <a:srgbClr val="000000"/>
                </a:solidFill>
                <a:latin typeface="Arial Narrow" pitchFamily="34" charset="0"/>
              </a:rPr>
              <a:t> if the last cursor was opened asynchronously. The absolute value is the number of rows.</a:t>
            </a:r>
          </a:p>
        </p:txBody>
      </p:sp>
      <p:pic>
        <p:nvPicPr>
          <p:cNvPr id="38093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Effect transition="in" filter="box(in)">
                                      <p:cBhvr>
                                        <p:cTn id="7" dur="500"/>
                                        <p:tgtEl>
                                          <p:spTgt spid="380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0931">
                                            <p:txEl>
                                              <p:pRg st="1" end="1"/>
                                            </p:txEl>
                                          </p:spTgt>
                                        </p:tgtEl>
                                        <p:attrNameLst>
                                          <p:attrName>style.visibility</p:attrName>
                                        </p:attrNameLst>
                                      </p:cBhvr>
                                      <p:to>
                                        <p:strVal val="visible"/>
                                      </p:to>
                                    </p:set>
                                    <p:animEffect transition="in" filter="box(in)">
                                      <p:cBhvr>
                                        <p:cTn id="12" dur="500"/>
                                        <p:tgtEl>
                                          <p:spTgt spid="380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0931">
                                            <p:txEl>
                                              <p:pRg st="2" end="2"/>
                                            </p:txEl>
                                          </p:spTgt>
                                        </p:tgtEl>
                                        <p:attrNameLst>
                                          <p:attrName>style.visibility</p:attrName>
                                        </p:attrNameLst>
                                      </p:cBhvr>
                                      <p:to>
                                        <p:strVal val="visible"/>
                                      </p:to>
                                    </p:set>
                                    <p:animEffect transition="in" filter="box(in)">
                                      <p:cBhvr>
                                        <p:cTn id="17" dur="500"/>
                                        <p:tgtEl>
                                          <p:spTgt spid="380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0931">
                                            <p:txEl>
                                              <p:pRg st="3" end="3"/>
                                            </p:txEl>
                                          </p:spTgt>
                                        </p:tgtEl>
                                        <p:attrNameLst>
                                          <p:attrName>style.visibility</p:attrName>
                                        </p:attrNameLst>
                                      </p:cBhvr>
                                      <p:to>
                                        <p:strVal val="visible"/>
                                      </p:to>
                                    </p:set>
                                    <p:animEffect transition="in" filter="box(in)">
                                      <p:cBhvr>
                                        <p:cTn id="22" dur="500"/>
                                        <p:tgtEl>
                                          <p:spTgt spid="380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0931">
                                            <p:txEl>
                                              <p:pRg st="4" end="4"/>
                                            </p:txEl>
                                          </p:spTgt>
                                        </p:tgtEl>
                                        <p:attrNameLst>
                                          <p:attrName>style.visibility</p:attrName>
                                        </p:attrNameLst>
                                      </p:cBhvr>
                                      <p:to>
                                        <p:strVal val="visible"/>
                                      </p:to>
                                    </p:set>
                                    <p:animEffect transition="in" filter="box(in)">
                                      <p:cBhvr>
                                        <p:cTn id="27" dur="500"/>
                                        <p:tgtEl>
                                          <p:spTgt spid="380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0931">
                                            <p:txEl>
                                              <p:pRg st="5" end="5"/>
                                            </p:txEl>
                                          </p:spTgt>
                                        </p:tgtEl>
                                        <p:attrNameLst>
                                          <p:attrName>style.visibility</p:attrName>
                                        </p:attrNameLst>
                                      </p:cBhvr>
                                      <p:to>
                                        <p:strVal val="visible"/>
                                      </p:to>
                                    </p:set>
                                    <p:animEffect transition="in" filter="box(in)">
                                      <p:cBhvr>
                                        <p:cTn id="32" dur="500"/>
                                        <p:tgtEl>
                                          <p:spTgt spid="380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0931">
                                            <p:txEl>
                                              <p:pRg st="6" end="6"/>
                                            </p:txEl>
                                          </p:spTgt>
                                        </p:tgtEl>
                                        <p:attrNameLst>
                                          <p:attrName>style.visibility</p:attrName>
                                        </p:attrNameLst>
                                      </p:cBhvr>
                                      <p:to>
                                        <p:strVal val="visible"/>
                                      </p:to>
                                    </p:set>
                                    <p:animEffect transition="in" filter="box(in)">
                                      <p:cBhvr>
                                        <p:cTn id="37" dur="500"/>
                                        <p:tgtEl>
                                          <p:spTgt spid="380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0931">
                                            <p:txEl>
                                              <p:pRg st="7" end="7"/>
                                            </p:txEl>
                                          </p:spTgt>
                                        </p:tgtEl>
                                        <p:attrNameLst>
                                          <p:attrName>style.visibility</p:attrName>
                                        </p:attrNameLst>
                                      </p:cBhvr>
                                      <p:to>
                                        <p:strVal val="visible"/>
                                      </p:to>
                                    </p:set>
                                    <p:animEffect transition="in" filter="box(in)">
                                      <p:cBhvr>
                                        <p:cTn id="42" dur="500"/>
                                        <p:tgtEl>
                                          <p:spTgt spid="3809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0931">
                                            <p:txEl>
                                              <p:pRg st="8" end="8"/>
                                            </p:txEl>
                                          </p:spTgt>
                                        </p:tgtEl>
                                        <p:attrNameLst>
                                          <p:attrName>style.visibility</p:attrName>
                                        </p:attrNameLst>
                                      </p:cBhvr>
                                      <p:to>
                                        <p:strVal val="visible"/>
                                      </p:to>
                                    </p:set>
                                    <p:animEffect transition="in" filter="box(in)">
                                      <p:cBhvr>
                                        <p:cTn id="47" dur="500"/>
                                        <p:tgtEl>
                                          <p:spTgt spid="380931">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80932"/>
                                        </p:tgtEl>
                                        <p:attrNameLst>
                                          <p:attrName>style.visibility</p:attrName>
                                        </p:attrNameLst>
                                      </p:cBhvr>
                                      <p:to>
                                        <p:strVal val="visible"/>
                                      </p:to>
                                    </p:set>
                                    <p:anim calcmode="lin" valueType="num">
                                      <p:cBhvr additive="base">
                                        <p:cTn id="51" dur="500" fill="hold"/>
                                        <p:tgtEl>
                                          <p:spTgt spid="380932"/>
                                        </p:tgtEl>
                                        <p:attrNameLst>
                                          <p:attrName>ppt_x</p:attrName>
                                        </p:attrNameLst>
                                      </p:cBhvr>
                                      <p:tavLst>
                                        <p:tav tm="0">
                                          <p:val>
                                            <p:strVal val="0-#ppt_w/2"/>
                                          </p:val>
                                        </p:tav>
                                        <p:tav tm="100000">
                                          <p:val>
                                            <p:strVal val="#ppt_x"/>
                                          </p:val>
                                        </p:tav>
                                      </p:tavLst>
                                    </p:anim>
                                    <p:anim calcmode="lin" valueType="num">
                                      <p:cBhvr additive="base">
                                        <p:cTn id="52" dur="500" fill="hold"/>
                                        <p:tgtEl>
                                          <p:spTgt spid="380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4D6340B-EFE0-4B23-91EA-EF22A4B32386}" type="slidenum">
              <a:rPr lang="en-US" altLang="zh-CN"/>
              <a:pPr/>
              <a:t>117</a:t>
            </a:fld>
            <a:endParaRPr lang="en-US" altLang="zh-CN"/>
          </a:p>
        </p:txBody>
      </p:sp>
      <p:sp>
        <p:nvSpPr>
          <p:cNvPr id="385026" name="Rectangle 2"/>
          <p:cNvSpPr>
            <a:spLocks noGrp="1" noChangeArrowheads="1"/>
          </p:cNvSpPr>
          <p:nvPr>
            <p:ph type="title"/>
          </p:nvPr>
        </p:nvSpPr>
        <p:spPr/>
        <p:txBody>
          <a:bodyPr/>
          <a:lstStyle/>
          <a:p>
            <a:r>
              <a:rPr lang="en-US" altLang="zh-CN">
                <a:latin typeface="Arial Narrow" pitchFamily="34" charset="0"/>
              </a:rPr>
              <a:t>Cursor</a:t>
            </a:r>
          </a:p>
        </p:txBody>
      </p:sp>
      <p:sp>
        <p:nvSpPr>
          <p:cNvPr id="385027" name="Text Box 3"/>
          <p:cNvSpPr txBox="1">
            <a:spLocks noChangeArrowheads="1"/>
          </p:cNvSpPr>
          <p:nvPr/>
        </p:nvSpPr>
        <p:spPr bwMode="auto">
          <a:xfrm>
            <a:off x="609600" y="685800"/>
            <a:ext cx="8382000" cy="604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 </a:t>
            </a:r>
            <a:r>
              <a:rPr lang="en-US" altLang="en-US" b="1">
                <a:solidFill>
                  <a:srgbClr val="000000"/>
                </a:solidFill>
                <a:latin typeface="Arial Narrow" pitchFamily="34" charset="0"/>
              </a:rPr>
              <a:t>Five steps to use cursor:</a:t>
            </a:r>
          </a:p>
          <a:p>
            <a:pPr>
              <a:spcBef>
                <a:spcPct val="20000"/>
              </a:spcBef>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spcBef>
                <a:spcPct val="20000"/>
              </a:spcBef>
              <a:buClr>
                <a:schemeClr val="folHlink"/>
              </a:buClr>
              <a:buFont typeface="Wingdings" pitchFamily="2" charset="2"/>
              <a:buNone/>
            </a:pPr>
            <a:r>
              <a:rPr lang="en-US" altLang="zh-CN" b="1">
                <a:solidFill>
                  <a:srgbClr val="000000"/>
                </a:solidFill>
                <a:latin typeface="Arial Narrow" pitchFamily="34" charset="0"/>
              </a:rPr>
              <a:t>Second, open the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Third, Retrieves a specific row from the cursor. </a:t>
            </a:r>
          </a:p>
          <a:p>
            <a:pPr>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spcBef>
                <a:spcPct val="20000"/>
              </a:spcBef>
              <a:buClr>
                <a:schemeClr val="folHlink"/>
              </a:buClr>
              <a:buFont typeface="Wingdings" pitchFamily="2" charset="2"/>
              <a:buNone/>
            </a:pPr>
            <a:r>
              <a:rPr lang="en-US" altLang="zh-CN" b="1">
                <a:solidFill>
                  <a:schemeClr val="hlink"/>
                </a:solidFill>
              </a:rPr>
              <a:t>FETCH</a:t>
            </a:r>
            <a:r>
              <a:rPr lang="en-US" altLang="zh-CN" b="1">
                <a:solidFill>
                  <a:srgbClr val="000000"/>
                </a:solidFill>
              </a:rPr>
              <a:t>[NEXT|PRIOR|FIRST|LAST|ABSOLUTE {n|@nvar}| RELATIVE {n|@nvar}] </a:t>
            </a:r>
            <a:r>
              <a:rPr lang="en-US" altLang="zh-CN" b="1">
                <a:solidFill>
                  <a:schemeClr val="hlink"/>
                </a:solidFill>
              </a:rPr>
              <a:t>FROM</a:t>
            </a:r>
            <a:r>
              <a:rPr lang="en-US" altLang="zh-CN" b="1">
                <a:solidFill>
                  <a:srgbClr val="000000"/>
                </a:solidFill>
              </a:rPr>
              <a:t>[GLOBAL]{cursor_name |cursor_variable_name}</a:t>
            </a:r>
            <a:br>
              <a:rPr lang="en-US" altLang="zh-CN" b="1">
                <a:solidFill>
                  <a:srgbClr val="000000"/>
                </a:solidFill>
              </a:rPr>
            </a:br>
            <a:r>
              <a:rPr lang="en-US" altLang="zh-CN" b="1">
                <a:solidFill>
                  <a:srgbClr val="000000"/>
                </a:solidFill>
              </a:rPr>
              <a:t>[INTO @variable_name ][,……n]]</a:t>
            </a: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ABSOLUTE n: If n or @nvar is </a:t>
            </a:r>
            <a:r>
              <a:rPr lang="en-US" altLang="zh-CN" b="1">
                <a:solidFill>
                  <a:schemeClr val="hlink"/>
                </a:solidFill>
                <a:latin typeface="Arial Narrow" pitchFamily="34" charset="0"/>
              </a:rPr>
              <a:t>positive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from the front of</a:t>
            </a:r>
            <a:r>
              <a:rPr lang="en-US" altLang="zh-CN" b="1">
                <a:solidFill>
                  <a:srgbClr val="000000"/>
                </a:solidFill>
                <a:latin typeface="Arial Narrow" pitchFamily="34" charset="0"/>
              </a:rPr>
              <a:t> the cursor and makes the returned row the new current row. If n or @nvar is </a:t>
            </a:r>
            <a:r>
              <a:rPr lang="en-US" altLang="zh-CN" b="1">
                <a:solidFill>
                  <a:schemeClr val="hlink"/>
                </a:solidFill>
                <a:latin typeface="Arial Narrow" pitchFamily="34" charset="0"/>
              </a:rPr>
              <a:t>negative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before the end of</a:t>
            </a:r>
            <a:r>
              <a:rPr lang="en-US" altLang="zh-CN" b="1">
                <a:solidFill>
                  <a:srgbClr val="000000"/>
                </a:solidFill>
                <a:latin typeface="Arial Narrow" pitchFamily="34" charset="0"/>
              </a:rPr>
              <a:t> the cursor and makes the returned row the new current row. If n or @nvar is </a:t>
            </a:r>
            <a:r>
              <a:rPr lang="en-US" altLang="zh-CN" b="1">
                <a:solidFill>
                  <a:schemeClr val="hlink"/>
                </a:solidFill>
                <a:latin typeface="Arial Narrow" pitchFamily="34" charset="0"/>
              </a:rPr>
              <a:t>0</a:t>
            </a:r>
            <a:r>
              <a:rPr lang="en-US" altLang="zh-CN" b="1">
                <a:solidFill>
                  <a:srgbClr val="000000"/>
                </a:solidFill>
                <a:latin typeface="Arial Narrow" pitchFamily="34" charset="0"/>
              </a:rPr>
              <a:t>, no rows are returned.</a:t>
            </a:r>
          </a:p>
        </p:txBody>
      </p:sp>
      <p:pic>
        <p:nvPicPr>
          <p:cNvPr id="3850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ox(in)">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ox(in)">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ox(in)">
                                      <p:cBhvr>
                                        <p:cTn id="17" dur="500"/>
                                        <p:tgtEl>
                                          <p:spTgt spid="385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ox(in)">
                                      <p:cBhvr>
                                        <p:cTn id="22" dur="500"/>
                                        <p:tgtEl>
                                          <p:spTgt spid="385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ox(in)">
                                      <p:cBhvr>
                                        <p:cTn id="27" dur="500"/>
                                        <p:tgtEl>
                                          <p:spTgt spid="385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ox(in)">
                                      <p:cBhvr>
                                        <p:cTn id="32" dur="500"/>
                                        <p:tgtEl>
                                          <p:spTgt spid="3850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ox(in)">
                                      <p:cBhvr>
                                        <p:cTn id="37" dur="500"/>
                                        <p:tgtEl>
                                          <p:spTgt spid="3850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5027">
                                            <p:txEl>
                                              <p:pRg st="7" end="7"/>
                                            </p:txEl>
                                          </p:spTgt>
                                        </p:tgtEl>
                                        <p:attrNameLst>
                                          <p:attrName>style.visibility</p:attrName>
                                        </p:attrNameLst>
                                      </p:cBhvr>
                                      <p:to>
                                        <p:strVal val="visible"/>
                                      </p:to>
                                    </p:set>
                                    <p:animEffect transition="in" filter="box(in)">
                                      <p:cBhvr>
                                        <p:cTn id="42" dur="500"/>
                                        <p:tgtEl>
                                          <p:spTgt spid="38502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85028"/>
                                        </p:tgtEl>
                                        <p:attrNameLst>
                                          <p:attrName>style.visibility</p:attrName>
                                        </p:attrNameLst>
                                      </p:cBhvr>
                                      <p:to>
                                        <p:strVal val="visible"/>
                                      </p:to>
                                    </p:set>
                                    <p:anim calcmode="lin" valueType="num">
                                      <p:cBhvr additive="base">
                                        <p:cTn id="46" dur="500" fill="hold"/>
                                        <p:tgtEl>
                                          <p:spTgt spid="385028"/>
                                        </p:tgtEl>
                                        <p:attrNameLst>
                                          <p:attrName>ppt_x</p:attrName>
                                        </p:attrNameLst>
                                      </p:cBhvr>
                                      <p:tavLst>
                                        <p:tav tm="0">
                                          <p:val>
                                            <p:strVal val="0-#ppt_w/2"/>
                                          </p:val>
                                        </p:tav>
                                        <p:tav tm="100000">
                                          <p:val>
                                            <p:strVal val="#ppt_x"/>
                                          </p:val>
                                        </p:tav>
                                      </p:tavLst>
                                    </p:anim>
                                    <p:anim calcmode="lin" valueType="num">
                                      <p:cBhvr additive="base">
                                        <p:cTn id="47" dur="500" fill="hold"/>
                                        <p:tgtEl>
                                          <p:spTgt spid="385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A30F945-C6DE-42D2-9BC6-17F81FAD619F}" type="slidenum">
              <a:rPr lang="en-US" altLang="zh-CN"/>
              <a:pPr/>
              <a:t>118</a:t>
            </a:fld>
            <a:endParaRPr lang="en-US" altLang="zh-CN"/>
          </a:p>
        </p:txBody>
      </p:sp>
      <p:sp>
        <p:nvSpPr>
          <p:cNvPr id="411650" name="Rectangle 2"/>
          <p:cNvSpPr>
            <a:spLocks noGrp="1" noChangeArrowheads="1"/>
          </p:cNvSpPr>
          <p:nvPr>
            <p:ph type="title"/>
          </p:nvPr>
        </p:nvSpPr>
        <p:spPr/>
        <p:txBody>
          <a:bodyPr/>
          <a:lstStyle/>
          <a:p>
            <a:r>
              <a:rPr lang="en-US" altLang="zh-CN">
                <a:latin typeface="Arial Narrow" pitchFamily="34" charset="0"/>
              </a:rPr>
              <a:t>Cursor</a:t>
            </a:r>
          </a:p>
        </p:txBody>
      </p:sp>
      <p:sp>
        <p:nvSpPr>
          <p:cNvPr id="411651" name="Text Box 3"/>
          <p:cNvSpPr txBox="1">
            <a:spLocks noChangeArrowheads="1"/>
          </p:cNvSpPr>
          <p:nvPr/>
        </p:nvSpPr>
        <p:spPr bwMode="auto">
          <a:xfrm>
            <a:off x="609600" y="685800"/>
            <a:ext cx="83820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Char char="§"/>
            </a:pPr>
            <a:r>
              <a:rPr lang="en-US" altLang="zh-CN" b="1">
                <a:solidFill>
                  <a:srgbClr val="000000"/>
                </a:solidFill>
                <a:latin typeface="Arial Narrow" pitchFamily="34" charset="0"/>
              </a:rPr>
              <a:t>RELATIVE {n | @nvar}: If n or @nvar is </a:t>
            </a:r>
            <a:r>
              <a:rPr lang="en-US" altLang="zh-CN" b="1">
                <a:solidFill>
                  <a:schemeClr val="hlink"/>
                </a:solidFill>
                <a:latin typeface="Arial Narrow" pitchFamily="34" charset="0"/>
              </a:rPr>
              <a:t>positive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beyond</a:t>
            </a:r>
            <a:r>
              <a:rPr lang="en-US" altLang="zh-CN" b="1">
                <a:solidFill>
                  <a:srgbClr val="000000"/>
                </a:solidFill>
                <a:latin typeface="Arial Narrow" pitchFamily="34" charset="0"/>
              </a:rPr>
              <a:t> the current row and makes the returned row the new current row.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n or @nvar is </a:t>
            </a:r>
            <a:r>
              <a:rPr lang="en-US" altLang="zh-CN" b="1">
                <a:solidFill>
                  <a:schemeClr val="hlink"/>
                </a:solidFill>
                <a:latin typeface="Arial Narrow" pitchFamily="34" charset="0"/>
              </a:rPr>
              <a:t>negative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prior</a:t>
            </a:r>
            <a:r>
              <a:rPr lang="en-US" altLang="zh-CN" b="1">
                <a:solidFill>
                  <a:srgbClr val="000000"/>
                </a:solidFill>
                <a:latin typeface="Arial Narrow" pitchFamily="34" charset="0"/>
              </a:rPr>
              <a:t> to the current row and makes the returned row the new current row.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n or @nvar is </a:t>
            </a:r>
            <a:r>
              <a:rPr lang="en-US" altLang="zh-CN" b="1">
                <a:solidFill>
                  <a:schemeClr val="hlink"/>
                </a:solidFill>
                <a:latin typeface="Arial Narrow" pitchFamily="34" charset="0"/>
              </a:rPr>
              <a:t>0</a:t>
            </a:r>
            <a:r>
              <a:rPr lang="en-US" altLang="zh-CN" b="1">
                <a:solidFill>
                  <a:srgbClr val="000000"/>
                </a:solidFill>
                <a:latin typeface="Arial Narrow" pitchFamily="34" charset="0"/>
              </a:rPr>
              <a:t>, returns the current row. </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The </a:t>
            </a:r>
            <a:r>
              <a:rPr lang="en-US" altLang="zh-CN" b="1" i="1">
                <a:solidFill>
                  <a:srgbClr val="000000"/>
                </a:solidFill>
              </a:rPr>
              <a:t>@@FETCH_STATUS</a:t>
            </a:r>
            <a:r>
              <a:rPr lang="en-US" altLang="zh-CN" b="1">
                <a:solidFill>
                  <a:srgbClr val="000000"/>
                </a:solidFill>
                <a:latin typeface="Arial Narrow" pitchFamily="34" charset="0"/>
              </a:rPr>
              <a:t> function reports the status of the last FETCH statement.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FETCH statement was successful, return </a:t>
            </a:r>
            <a:r>
              <a:rPr lang="en-US" altLang="zh-CN" b="1">
                <a:solidFill>
                  <a:schemeClr val="hlink"/>
                </a:solidFill>
                <a:latin typeface="Arial Narrow" pitchFamily="34" charset="0"/>
              </a:rPr>
              <a:t>0</a:t>
            </a:r>
            <a:r>
              <a:rPr lang="en-US" altLang="zh-CN" b="1">
                <a:solidFill>
                  <a:srgbClr val="000000"/>
                </a:solidFill>
                <a:latin typeface="Arial Narrow" pitchFamily="34" charset="0"/>
              </a:rPr>
              <a:t>.</a:t>
            </a:r>
          </a:p>
        </p:txBody>
      </p:sp>
      <p:pic>
        <p:nvPicPr>
          <p:cNvPr id="41165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ox(in)">
                                      <p:cBhvr>
                                        <p:cTn id="7" dur="500"/>
                                        <p:tgtEl>
                                          <p:spTgt spid="4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box(in)">
                                      <p:cBhvr>
                                        <p:cTn id="12" dur="500"/>
                                        <p:tgtEl>
                                          <p:spTgt spid="411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box(in)">
                                      <p:cBhvr>
                                        <p:cTn id="17" dur="500"/>
                                        <p:tgtEl>
                                          <p:spTgt spid="411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box(in)">
                                      <p:cBhvr>
                                        <p:cTn id="22" dur="500"/>
                                        <p:tgtEl>
                                          <p:spTgt spid="411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11651">
                                            <p:txEl>
                                              <p:pRg st="4" end="4"/>
                                            </p:txEl>
                                          </p:spTgt>
                                        </p:tgtEl>
                                        <p:attrNameLst>
                                          <p:attrName>style.visibility</p:attrName>
                                        </p:attrNameLst>
                                      </p:cBhvr>
                                      <p:to>
                                        <p:strVal val="visible"/>
                                      </p:to>
                                    </p:set>
                                    <p:animEffect transition="in" filter="box(in)">
                                      <p:cBhvr>
                                        <p:cTn id="27" dur="500"/>
                                        <p:tgtEl>
                                          <p:spTgt spid="411651">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11652"/>
                                        </p:tgtEl>
                                        <p:attrNameLst>
                                          <p:attrName>style.visibility</p:attrName>
                                        </p:attrNameLst>
                                      </p:cBhvr>
                                      <p:to>
                                        <p:strVal val="visible"/>
                                      </p:to>
                                    </p:set>
                                    <p:anim calcmode="lin" valueType="num">
                                      <p:cBhvr additive="base">
                                        <p:cTn id="31" dur="500" fill="hold"/>
                                        <p:tgtEl>
                                          <p:spTgt spid="411652"/>
                                        </p:tgtEl>
                                        <p:attrNameLst>
                                          <p:attrName>ppt_x</p:attrName>
                                        </p:attrNameLst>
                                      </p:cBhvr>
                                      <p:tavLst>
                                        <p:tav tm="0">
                                          <p:val>
                                            <p:strVal val="0-#ppt_w/2"/>
                                          </p:val>
                                        </p:tav>
                                        <p:tav tm="100000">
                                          <p:val>
                                            <p:strVal val="#ppt_x"/>
                                          </p:val>
                                        </p:tav>
                                      </p:tavLst>
                                    </p:anim>
                                    <p:anim calcmode="lin" valueType="num">
                                      <p:cBhvr additive="base">
                                        <p:cTn id="32" dur="500" fill="hold"/>
                                        <p:tgtEl>
                                          <p:spTgt spid="411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5D20049-1822-4543-91A4-005623FA4CD2}" type="slidenum">
              <a:rPr lang="en-US" altLang="zh-CN"/>
              <a:pPr/>
              <a:t>119</a:t>
            </a:fld>
            <a:endParaRPr lang="en-US" altLang="zh-CN"/>
          </a:p>
        </p:txBody>
      </p:sp>
      <p:sp>
        <p:nvSpPr>
          <p:cNvPr id="386050" name="Rectangle 2"/>
          <p:cNvSpPr>
            <a:spLocks noGrp="1" noChangeArrowheads="1"/>
          </p:cNvSpPr>
          <p:nvPr>
            <p:ph type="title"/>
          </p:nvPr>
        </p:nvSpPr>
        <p:spPr/>
        <p:txBody>
          <a:bodyPr/>
          <a:lstStyle/>
          <a:p>
            <a:r>
              <a:rPr lang="en-US" altLang="zh-CN">
                <a:latin typeface="Arial Narrow" pitchFamily="34" charset="0"/>
              </a:rPr>
              <a:t>Cursor</a:t>
            </a:r>
          </a:p>
        </p:txBody>
      </p:sp>
      <p:sp>
        <p:nvSpPr>
          <p:cNvPr id="386051" name="Text Box 3"/>
          <p:cNvSpPr txBox="1">
            <a:spLocks noChangeArrowheads="1"/>
          </p:cNvSpPr>
          <p:nvPr/>
        </p:nvSpPr>
        <p:spPr bwMode="auto">
          <a:xfrm>
            <a:off x="609600" y="685800"/>
            <a:ext cx="83820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 </a:t>
            </a:r>
            <a:r>
              <a:rPr lang="en-US" altLang="en-US" b="1">
                <a:solidFill>
                  <a:srgbClr val="000000"/>
                </a:solidFill>
                <a:latin typeface="Arial Narrow" pitchFamily="34" charset="0"/>
              </a:rPr>
              <a:t>Five steps to use cursor:</a:t>
            </a:r>
          </a:p>
          <a:p>
            <a:pPr>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buClr>
                <a:schemeClr val="folHlink"/>
              </a:buClr>
              <a:buFont typeface="Wingdings" pitchFamily="2" charset="2"/>
              <a:buNone/>
            </a:pPr>
            <a:r>
              <a:rPr lang="en-US" altLang="zh-CN" b="1">
                <a:solidFill>
                  <a:srgbClr val="000000"/>
                </a:solidFill>
                <a:latin typeface="Arial Narrow" pitchFamily="34" charset="0"/>
              </a:rPr>
              <a:t>Second, open the cursor.</a:t>
            </a:r>
          </a:p>
          <a:p>
            <a:pPr>
              <a:buClr>
                <a:schemeClr val="folHlink"/>
              </a:buClr>
              <a:buFont typeface="Wingdings" pitchFamily="2" charset="2"/>
              <a:buNone/>
            </a:pPr>
            <a:r>
              <a:rPr lang="en-US" altLang="zh-CN" b="1">
                <a:solidFill>
                  <a:srgbClr val="000000"/>
                </a:solidFill>
                <a:latin typeface="Arial Narrow" pitchFamily="34" charset="0"/>
              </a:rPr>
              <a:t>Third, Retrieves a specific row from the cursor. </a:t>
            </a:r>
          </a:p>
          <a:p>
            <a:pPr>
              <a:buClr>
                <a:schemeClr val="folHlink"/>
              </a:buClr>
              <a:buFont typeface="Wingdings" pitchFamily="2" charset="2"/>
              <a:buNone/>
            </a:pPr>
            <a:r>
              <a:rPr lang="en-US" altLang="zh-CN" b="1">
                <a:solidFill>
                  <a:srgbClr val="000000"/>
                </a:solidFill>
                <a:latin typeface="Arial Narrow" pitchFamily="34" charset="0"/>
              </a:rPr>
              <a:t>Fourth, close the cursor.</a:t>
            </a:r>
          </a:p>
          <a:p>
            <a:pPr>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spcBef>
                <a:spcPct val="20000"/>
              </a:spcBef>
              <a:buClr>
                <a:schemeClr val="folHlink"/>
              </a:buClr>
              <a:buFont typeface="Wingdings" pitchFamily="2" charset="2"/>
              <a:buNone/>
            </a:pPr>
            <a:r>
              <a:rPr lang="en-US" altLang="zh-CN" b="1">
                <a:solidFill>
                  <a:schemeClr val="hlink"/>
                </a:solidFill>
              </a:rPr>
              <a:t>CLOSE</a:t>
            </a:r>
            <a:r>
              <a:rPr lang="en-US" altLang="zh-CN" b="1">
                <a:solidFill>
                  <a:srgbClr val="000000"/>
                </a:solidFill>
              </a:rPr>
              <a:t> [GLOBAL]cursor_name|cursor_variable_name</a:t>
            </a:r>
          </a:p>
          <a:p>
            <a:pPr>
              <a:spcBef>
                <a:spcPct val="20000"/>
              </a:spcBef>
              <a:buClr>
                <a:schemeClr val="folHlink"/>
              </a:buClr>
              <a:buFont typeface="Wingdings" pitchFamily="2" charset="2"/>
              <a:buChar char="ü"/>
            </a:pPr>
            <a:r>
              <a:rPr lang="en-US" altLang="zh-CN" b="1">
                <a:solidFill>
                  <a:srgbClr val="000000"/>
                </a:solidFill>
                <a:latin typeface="Arial Narrow" pitchFamily="34" charset="0"/>
              </a:rPr>
              <a:t>Closes an open cursor by releasing the current result set and freeing any cursor locks held on the rows on which the cursor is positioned. </a:t>
            </a:r>
          </a:p>
          <a:p>
            <a:pPr>
              <a:spcBef>
                <a:spcPct val="20000"/>
              </a:spcBef>
              <a:buClr>
                <a:schemeClr val="folHlink"/>
              </a:buClr>
              <a:buFont typeface="Wingdings" pitchFamily="2" charset="2"/>
              <a:buChar char="ü"/>
            </a:pPr>
            <a:r>
              <a:rPr lang="en-US" altLang="zh-CN" b="1">
                <a:solidFill>
                  <a:srgbClr val="000000"/>
                </a:solidFill>
                <a:latin typeface="Arial Narrow" pitchFamily="34" charset="0"/>
              </a:rPr>
              <a:t>CLOSE leaves the data structures accessible for </a:t>
            </a:r>
            <a:r>
              <a:rPr lang="en-US" altLang="zh-CN" b="1">
                <a:solidFill>
                  <a:schemeClr val="hlink"/>
                </a:solidFill>
                <a:latin typeface="Arial Narrow" pitchFamily="34" charset="0"/>
              </a:rPr>
              <a:t>reopening</a:t>
            </a:r>
            <a:r>
              <a:rPr lang="en-US" altLang="zh-CN" b="1">
                <a:solidFill>
                  <a:srgbClr val="000000"/>
                </a:solidFill>
                <a:latin typeface="Arial Narrow" pitchFamily="34" charset="0"/>
              </a:rPr>
              <a:t>, but fetches and positioned updates are not allowed until the cursor is reopened. </a:t>
            </a:r>
          </a:p>
          <a:p>
            <a:pPr>
              <a:spcBef>
                <a:spcPct val="20000"/>
              </a:spcBef>
              <a:buClr>
                <a:schemeClr val="folHlink"/>
              </a:buClr>
              <a:buFont typeface="Wingdings" pitchFamily="2" charset="2"/>
              <a:buChar char="ü"/>
            </a:pPr>
            <a:r>
              <a:rPr lang="en-US" altLang="zh-CN" b="1">
                <a:solidFill>
                  <a:srgbClr val="000000"/>
                </a:solidFill>
                <a:latin typeface="Arial Narrow" pitchFamily="34" charset="0"/>
              </a:rPr>
              <a:t>CLOSE must be issued on an </a:t>
            </a:r>
            <a:r>
              <a:rPr lang="en-US" altLang="zh-CN" b="1">
                <a:solidFill>
                  <a:schemeClr val="hlink"/>
                </a:solidFill>
                <a:latin typeface="Arial Narrow" pitchFamily="34" charset="0"/>
              </a:rPr>
              <a:t>open</a:t>
            </a:r>
            <a:r>
              <a:rPr lang="en-US" altLang="zh-CN" b="1">
                <a:solidFill>
                  <a:srgbClr val="000000"/>
                </a:solidFill>
                <a:latin typeface="Arial Narrow" pitchFamily="34" charset="0"/>
              </a:rPr>
              <a:t> cursor; it is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allowed on cursors that have only been declared or are already closed.</a:t>
            </a:r>
          </a:p>
        </p:txBody>
      </p:sp>
      <p:pic>
        <p:nvPicPr>
          <p:cNvPr id="38605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ox(i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ox(in)">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ox(in)">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box(i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ox(in)">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box(i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ox(in)">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ox(in)">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ox(in)">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ox(in)">
                                      <p:cBhvr>
                                        <p:cTn id="52" dur="500"/>
                                        <p:tgtEl>
                                          <p:spTgt spid="386051">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86052"/>
                                        </p:tgtEl>
                                        <p:attrNameLst>
                                          <p:attrName>style.visibility</p:attrName>
                                        </p:attrNameLst>
                                      </p:cBhvr>
                                      <p:to>
                                        <p:strVal val="visible"/>
                                      </p:to>
                                    </p:set>
                                    <p:anim calcmode="lin" valueType="num">
                                      <p:cBhvr additive="base">
                                        <p:cTn id="56" dur="500" fill="hold"/>
                                        <p:tgtEl>
                                          <p:spTgt spid="386052"/>
                                        </p:tgtEl>
                                        <p:attrNameLst>
                                          <p:attrName>ppt_x</p:attrName>
                                        </p:attrNameLst>
                                      </p:cBhvr>
                                      <p:tavLst>
                                        <p:tav tm="0">
                                          <p:val>
                                            <p:strVal val="0-#ppt_w/2"/>
                                          </p:val>
                                        </p:tav>
                                        <p:tav tm="100000">
                                          <p:val>
                                            <p:strVal val="#ppt_x"/>
                                          </p:val>
                                        </p:tav>
                                      </p:tavLst>
                                    </p:anim>
                                    <p:anim calcmode="lin" valueType="num">
                                      <p:cBhvr additive="base">
                                        <p:cTn id="57" dur="500" fill="hold"/>
                                        <p:tgtEl>
                                          <p:spTgt spid="386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0"/>
          </p:nvPr>
        </p:nvSpPr>
        <p:spPr/>
        <p:txBody>
          <a:bodyPr/>
          <a:lstStyle/>
          <a:p>
            <a:fld id="{6A86BFF9-47EB-43A9-8AC1-078F5C56CBA5}" type="slidenum">
              <a:rPr lang="en-US" altLang="zh-CN"/>
              <a:pPr/>
              <a:t>12</a:t>
            </a:fld>
            <a:endParaRPr lang="en-US" altLang="zh-CN"/>
          </a:p>
        </p:txBody>
      </p:sp>
      <p:sp>
        <p:nvSpPr>
          <p:cNvPr id="272386" name="Rectangle 2"/>
          <p:cNvSpPr>
            <a:spLocks noGrp="1" noChangeArrowheads="1"/>
          </p:cNvSpPr>
          <p:nvPr>
            <p:ph type="title"/>
          </p:nvPr>
        </p:nvSpPr>
        <p:spPr/>
        <p:txBody>
          <a:bodyPr/>
          <a:lstStyle/>
          <a:p>
            <a:r>
              <a:rPr lang="en-US" altLang="zh-CN">
                <a:latin typeface="Arial Narrow" pitchFamily="34" charset="0"/>
              </a:rPr>
              <a:t>Working Flow of SQL</a:t>
            </a:r>
          </a:p>
        </p:txBody>
      </p:sp>
      <p:grpSp>
        <p:nvGrpSpPr>
          <p:cNvPr id="272414" name="Group 30"/>
          <p:cNvGrpSpPr>
            <a:grpSpLocks/>
          </p:cNvGrpSpPr>
          <p:nvPr/>
        </p:nvGrpSpPr>
        <p:grpSpPr bwMode="auto">
          <a:xfrm>
            <a:off x="1979613" y="4953000"/>
            <a:ext cx="4789487" cy="522288"/>
            <a:chOff x="1528" y="3120"/>
            <a:chExt cx="2736" cy="329"/>
          </a:xfrm>
        </p:grpSpPr>
        <p:sp>
          <p:nvSpPr>
            <p:cNvPr id="272395" name="Text Box 11"/>
            <p:cNvSpPr txBox="1">
              <a:spLocks noChangeArrowheads="1"/>
            </p:cNvSpPr>
            <p:nvPr/>
          </p:nvSpPr>
          <p:spPr bwMode="auto">
            <a:xfrm>
              <a:off x="1528" y="3120"/>
              <a:ext cx="1018" cy="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stored file 1</a:t>
              </a:r>
            </a:p>
          </p:txBody>
        </p:sp>
        <p:sp>
          <p:nvSpPr>
            <p:cNvPr id="272396" name="Text Box 12"/>
            <p:cNvSpPr txBox="1">
              <a:spLocks noChangeArrowheads="1"/>
            </p:cNvSpPr>
            <p:nvPr/>
          </p:nvSpPr>
          <p:spPr bwMode="auto">
            <a:xfrm>
              <a:off x="3208" y="3120"/>
              <a:ext cx="1056" cy="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stored file 2</a:t>
              </a:r>
            </a:p>
          </p:txBody>
        </p:sp>
      </p:grpSp>
      <p:grpSp>
        <p:nvGrpSpPr>
          <p:cNvPr id="272417" name="Group 33"/>
          <p:cNvGrpSpPr>
            <a:grpSpLocks/>
          </p:cNvGrpSpPr>
          <p:nvPr/>
        </p:nvGrpSpPr>
        <p:grpSpPr bwMode="auto">
          <a:xfrm>
            <a:off x="1657350" y="1817688"/>
            <a:ext cx="3619500" cy="1958975"/>
            <a:chOff x="1044" y="1145"/>
            <a:chExt cx="2280" cy="1234"/>
          </a:xfrm>
        </p:grpSpPr>
        <p:sp>
          <p:nvSpPr>
            <p:cNvPr id="272388" name="Text Box 4"/>
            <p:cNvSpPr txBox="1">
              <a:spLocks noChangeArrowheads="1"/>
            </p:cNvSpPr>
            <p:nvPr/>
          </p:nvSpPr>
          <p:spPr bwMode="auto">
            <a:xfrm>
              <a:off x="1709" y="1145"/>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b="1">
                  <a:latin typeface="Arial Narrow" pitchFamily="34" charset="0"/>
                </a:rPr>
                <a:t>SQL</a:t>
              </a:r>
            </a:p>
          </p:txBody>
        </p:sp>
        <p:sp>
          <p:nvSpPr>
            <p:cNvPr id="272397" name="Line 13"/>
            <p:cNvSpPr>
              <a:spLocks noChangeShapeType="1"/>
            </p:cNvSpPr>
            <p:nvPr/>
          </p:nvSpPr>
          <p:spPr bwMode="auto">
            <a:xfrm flipH="1">
              <a:off x="1044" y="1392"/>
              <a:ext cx="760" cy="98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398" name="Line 14"/>
            <p:cNvSpPr>
              <a:spLocks noChangeShapeType="1"/>
            </p:cNvSpPr>
            <p:nvPr/>
          </p:nvSpPr>
          <p:spPr bwMode="auto">
            <a:xfrm>
              <a:off x="1994" y="1392"/>
              <a:ext cx="0"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399" name="Line 15"/>
            <p:cNvSpPr>
              <a:spLocks noChangeShapeType="1"/>
            </p:cNvSpPr>
            <p:nvPr/>
          </p:nvSpPr>
          <p:spPr bwMode="auto">
            <a:xfrm>
              <a:off x="2089" y="1392"/>
              <a:ext cx="1235"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2416" name="Group 32"/>
          <p:cNvGrpSpPr>
            <a:grpSpLocks/>
          </p:cNvGrpSpPr>
          <p:nvPr/>
        </p:nvGrpSpPr>
        <p:grpSpPr bwMode="auto">
          <a:xfrm>
            <a:off x="2713038" y="2732088"/>
            <a:ext cx="3317875" cy="1044575"/>
            <a:chOff x="1709" y="1721"/>
            <a:chExt cx="2090" cy="658"/>
          </a:xfrm>
        </p:grpSpPr>
        <p:sp>
          <p:nvSpPr>
            <p:cNvPr id="272389" name="Text Box 5"/>
            <p:cNvSpPr txBox="1">
              <a:spLocks noChangeArrowheads="1"/>
            </p:cNvSpPr>
            <p:nvPr/>
          </p:nvSpPr>
          <p:spPr bwMode="auto">
            <a:xfrm>
              <a:off x="1709" y="1721"/>
              <a:ext cx="731"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b="1">
                  <a:latin typeface="Arial Narrow" pitchFamily="34" charset="0"/>
                </a:rPr>
                <a:t>view1</a:t>
              </a:r>
            </a:p>
          </p:txBody>
        </p:sp>
        <p:sp>
          <p:nvSpPr>
            <p:cNvPr id="272390" name="Text Box 6"/>
            <p:cNvSpPr txBox="1">
              <a:spLocks noChangeArrowheads="1"/>
            </p:cNvSpPr>
            <p:nvPr/>
          </p:nvSpPr>
          <p:spPr bwMode="auto">
            <a:xfrm>
              <a:off x="3039" y="1721"/>
              <a:ext cx="697"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b="1">
                  <a:latin typeface="Arial Narrow" pitchFamily="34" charset="0"/>
                </a:rPr>
                <a:t>view2</a:t>
              </a:r>
            </a:p>
          </p:txBody>
        </p:sp>
        <p:sp>
          <p:nvSpPr>
            <p:cNvPr id="272400" name="Line 16"/>
            <p:cNvSpPr>
              <a:spLocks noChangeShapeType="1"/>
            </p:cNvSpPr>
            <p:nvPr/>
          </p:nvSpPr>
          <p:spPr bwMode="auto">
            <a:xfrm>
              <a:off x="1994" y="1968"/>
              <a:ext cx="0" cy="4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1" name="Line 17"/>
            <p:cNvSpPr>
              <a:spLocks noChangeShapeType="1"/>
            </p:cNvSpPr>
            <p:nvPr/>
          </p:nvSpPr>
          <p:spPr bwMode="auto">
            <a:xfrm flipH="1">
              <a:off x="2849" y="1968"/>
              <a:ext cx="380" cy="4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2" name="Line 18"/>
            <p:cNvSpPr>
              <a:spLocks noChangeShapeType="1"/>
            </p:cNvSpPr>
            <p:nvPr/>
          </p:nvSpPr>
          <p:spPr bwMode="auto">
            <a:xfrm>
              <a:off x="3419" y="1968"/>
              <a:ext cx="380" cy="4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2415" name="Group 31"/>
          <p:cNvGrpSpPr>
            <a:grpSpLocks/>
          </p:cNvGrpSpPr>
          <p:nvPr/>
        </p:nvGrpSpPr>
        <p:grpSpPr bwMode="auto">
          <a:xfrm>
            <a:off x="827088" y="3789363"/>
            <a:ext cx="5521325" cy="1176337"/>
            <a:chOff x="854" y="2379"/>
            <a:chExt cx="3135" cy="741"/>
          </a:xfrm>
        </p:grpSpPr>
        <p:sp>
          <p:nvSpPr>
            <p:cNvPr id="272391" name="Text Box 7"/>
            <p:cNvSpPr txBox="1">
              <a:spLocks noChangeArrowheads="1"/>
            </p:cNvSpPr>
            <p:nvPr/>
          </p:nvSpPr>
          <p:spPr bwMode="auto">
            <a:xfrm>
              <a:off x="854"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table1</a:t>
              </a:r>
            </a:p>
          </p:txBody>
        </p:sp>
        <p:sp>
          <p:nvSpPr>
            <p:cNvPr id="272392" name="Text Box 8"/>
            <p:cNvSpPr txBox="1">
              <a:spLocks noChangeArrowheads="1"/>
            </p:cNvSpPr>
            <p:nvPr/>
          </p:nvSpPr>
          <p:spPr bwMode="auto">
            <a:xfrm>
              <a:off x="1709"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table2</a:t>
              </a:r>
            </a:p>
          </p:txBody>
        </p:sp>
        <p:sp>
          <p:nvSpPr>
            <p:cNvPr id="272393" name="Text Box 9"/>
            <p:cNvSpPr txBox="1">
              <a:spLocks noChangeArrowheads="1"/>
            </p:cNvSpPr>
            <p:nvPr/>
          </p:nvSpPr>
          <p:spPr bwMode="auto">
            <a:xfrm>
              <a:off x="2564"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table3</a:t>
              </a:r>
            </a:p>
          </p:txBody>
        </p:sp>
        <p:sp>
          <p:nvSpPr>
            <p:cNvPr id="272394" name="Text Box 10"/>
            <p:cNvSpPr txBox="1">
              <a:spLocks noChangeArrowheads="1"/>
            </p:cNvSpPr>
            <p:nvPr/>
          </p:nvSpPr>
          <p:spPr bwMode="auto">
            <a:xfrm>
              <a:off x="3419"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kumimoji="0" lang="en-US" altLang="zh-CN" b="1">
                  <a:latin typeface="Arial Narrow" pitchFamily="34" charset="0"/>
                </a:rPr>
                <a:t>table4</a:t>
              </a:r>
            </a:p>
          </p:txBody>
        </p:sp>
        <p:sp>
          <p:nvSpPr>
            <p:cNvPr id="272403" name="Line 19"/>
            <p:cNvSpPr>
              <a:spLocks noChangeShapeType="1"/>
            </p:cNvSpPr>
            <p:nvPr/>
          </p:nvSpPr>
          <p:spPr bwMode="auto">
            <a:xfrm>
              <a:off x="1994" y="2626"/>
              <a:ext cx="0"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4" name="Line 20"/>
            <p:cNvSpPr>
              <a:spLocks noChangeShapeType="1"/>
            </p:cNvSpPr>
            <p:nvPr/>
          </p:nvSpPr>
          <p:spPr bwMode="auto">
            <a:xfrm>
              <a:off x="1044" y="2626"/>
              <a:ext cx="855"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5" name="Line 21"/>
            <p:cNvSpPr>
              <a:spLocks noChangeShapeType="1"/>
            </p:cNvSpPr>
            <p:nvPr/>
          </p:nvSpPr>
          <p:spPr bwMode="auto">
            <a:xfrm flipV="1">
              <a:off x="2184" y="2626"/>
              <a:ext cx="665"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6" name="Line 22"/>
            <p:cNvSpPr>
              <a:spLocks noChangeShapeType="1"/>
            </p:cNvSpPr>
            <p:nvPr/>
          </p:nvSpPr>
          <p:spPr bwMode="auto">
            <a:xfrm>
              <a:off x="3704" y="2626"/>
              <a:ext cx="0"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2407" name="Text Box 23"/>
          <p:cNvSpPr txBox="1">
            <a:spLocks noChangeArrowheads="1"/>
          </p:cNvSpPr>
          <p:nvPr/>
        </p:nvSpPr>
        <p:spPr bwMode="auto">
          <a:xfrm>
            <a:off x="6659563" y="2708275"/>
            <a:ext cx="2016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latin typeface="Arial Narrow" pitchFamily="34" charset="0"/>
              </a:rPr>
              <a:t>Outside Mode</a:t>
            </a:r>
          </a:p>
        </p:txBody>
      </p:sp>
      <p:sp>
        <p:nvSpPr>
          <p:cNvPr id="272408" name="Text Box 24"/>
          <p:cNvSpPr txBox="1">
            <a:spLocks noChangeArrowheads="1"/>
          </p:cNvSpPr>
          <p:nvPr/>
        </p:nvSpPr>
        <p:spPr bwMode="auto">
          <a:xfrm>
            <a:off x="7086600" y="3776663"/>
            <a:ext cx="10556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latin typeface="Arial Narrow" pitchFamily="34" charset="0"/>
              </a:rPr>
              <a:t>Mode</a:t>
            </a:r>
          </a:p>
        </p:txBody>
      </p:sp>
      <p:sp>
        <p:nvSpPr>
          <p:cNvPr id="272409" name="Text Box 25"/>
          <p:cNvSpPr txBox="1">
            <a:spLocks noChangeArrowheads="1"/>
          </p:cNvSpPr>
          <p:nvPr/>
        </p:nvSpPr>
        <p:spPr bwMode="auto">
          <a:xfrm>
            <a:off x="7086600" y="4953000"/>
            <a:ext cx="158908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latin typeface="Arial Narrow" pitchFamily="34" charset="0"/>
              </a:rPr>
              <a:t>Inside Mode</a:t>
            </a:r>
          </a:p>
        </p:txBody>
      </p:sp>
      <p:sp>
        <p:nvSpPr>
          <p:cNvPr id="272410" name="Line 26"/>
          <p:cNvSpPr>
            <a:spLocks noChangeShapeType="1"/>
          </p:cNvSpPr>
          <p:nvPr/>
        </p:nvSpPr>
        <p:spPr bwMode="auto">
          <a:xfrm>
            <a:off x="749300" y="2470150"/>
            <a:ext cx="75406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11" name="Line 27"/>
          <p:cNvSpPr>
            <a:spLocks noChangeShapeType="1"/>
          </p:cNvSpPr>
          <p:nvPr/>
        </p:nvSpPr>
        <p:spPr bwMode="auto">
          <a:xfrm>
            <a:off x="752475" y="3384550"/>
            <a:ext cx="75406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12" name="Line 28"/>
          <p:cNvSpPr>
            <a:spLocks noChangeShapeType="1"/>
          </p:cNvSpPr>
          <p:nvPr/>
        </p:nvSpPr>
        <p:spPr bwMode="auto">
          <a:xfrm>
            <a:off x="752475" y="4560888"/>
            <a:ext cx="75406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13" name="Text Box 29"/>
          <p:cNvSpPr txBox="1">
            <a:spLocks noChangeArrowheads="1"/>
          </p:cNvSpPr>
          <p:nvPr/>
        </p:nvSpPr>
        <p:spPr bwMode="auto">
          <a:xfrm>
            <a:off x="684213" y="836613"/>
            <a:ext cx="777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b="1">
                <a:solidFill>
                  <a:schemeClr val="folHlink"/>
                </a:solidFill>
                <a:latin typeface="Arial Narrow" pitchFamily="34" charset="0"/>
                <a:ea typeface="楷体_GB2312" pitchFamily="49" charset="-122"/>
              </a:rPr>
              <a:t>◆</a:t>
            </a:r>
            <a:r>
              <a:rPr lang="en-US" altLang="zh-CN" b="1">
                <a:latin typeface="Arial Narrow" pitchFamily="34" charset="0"/>
              </a:rPr>
              <a:t>three level mode:</a:t>
            </a:r>
          </a:p>
        </p:txBody>
      </p:sp>
      <p:pic>
        <p:nvPicPr>
          <p:cNvPr id="272421" name="Picture 3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2414"/>
                                        </p:tgtEl>
                                        <p:attrNameLst>
                                          <p:attrName>style.visibility</p:attrName>
                                        </p:attrNameLst>
                                      </p:cBhvr>
                                      <p:to>
                                        <p:strVal val="visible"/>
                                      </p:to>
                                    </p:set>
                                    <p:animEffect transition="in" filter="box(in)">
                                      <p:cBhvr>
                                        <p:cTn id="7" dur="500"/>
                                        <p:tgtEl>
                                          <p:spTgt spid="272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2415"/>
                                        </p:tgtEl>
                                        <p:attrNameLst>
                                          <p:attrName>style.visibility</p:attrName>
                                        </p:attrNameLst>
                                      </p:cBhvr>
                                      <p:to>
                                        <p:strVal val="visible"/>
                                      </p:to>
                                    </p:set>
                                    <p:animEffect transition="in" filter="box(in)">
                                      <p:cBhvr>
                                        <p:cTn id="12" dur="500"/>
                                        <p:tgtEl>
                                          <p:spTgt spid="272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2416"/>
                                        </p:tgtEl>
                                        <p:attrNameLst>
                                          <p:attrName>style.visibility</p:attrName>
                                        </p:attrNameLst>
                                      </p:cBhvr>
                                      <p:to>
                                        <p:strVal val="visible"/>
                                      </p:to>
                                    </p:set>
                                    <p:animEffect transition="in" filter="box(in)">
                                      <p:cBhvr>
                                        <p:cTn id="17" dur="500"/>
                                        <p:tgtEl>
                                          <p:spTgt spid="272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2417"/>
                                        </p:tgtEl>
                                        <p:attrNameLst>
                                          <p:attrName>style.visibility</p:attrName>
                                        </p:attrNameLst>
                                      </p:cBhvr>
                                      <p:to>
                                        <p:strVal val="visible"/>
                                      </p:to>
                                    </p:set>
                                    <p:animEffect transition="in" filter="box(in)">
                                      <p:cBhvr>
                                        <p:cTn id="22" dur="500"/>
                                        <p:tgtEl>
                                          <p:spTgt spid="2724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412"/>
                                        </p:tgtEl>
                                        <p:attrNameLst>
                                          <p:attrName>style.visibility</p:attrName>
                                        </p:attrNameLst>
                                      </p:cBhvr>
                                      <p:to>
                                        <p:strVal val="visible"/>
                                      </p:to>
                                    </p:set>
                                    <p:animEffect transition="in" filter="wipe(left)">
                                      <p:cBhvr>
                                        <p:cTn id="27" dur="500"/>
                                        <p:tgtEl>
                                          <p:spTgt spid="272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2409"/>
                                        </p:tgtEl>
                                        <p:attrNameLst>
                                          <p:attrName>style.visibility</p:attrName>
                                        </p:attrNameLst>
                                      </p:cBhvr>
                                      <p:to>
                                        <p:strVal val="visible"/>
                                      </p:to>
                                    </p:set>
                                    <p:animEffect transition="in" filter="box(in)">
                                      <p:cBhvr>
                                        <p:cTn id="32" dur="500"/>
                                        <p:tgtEl>
                                          <p:spTgt spid="2724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411"/>
                                        </p:tgtEl>
                                        <p:attrNameLst>
                                          <p:attrName>style.visibility</p:attrName>
                                        </p:attrNameLst>
                                      </p:cBhvr>
                                      <p:to>
                                        <p:strVal val="visible"/>
                                      </p:to>
                                    </p:set>
                                    <p:animEffect transition="in" filter="wipe(left)">
                                      <p:cBhvr>
                                        <p:cTn id="37" dur="500"/>
                                        <p:tgtEl>
                                          <p:spTgt spid="2724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72408"/>
                                        </p:tgtEl>
                                        <p:attrNameLst>
                                          <p:attrName>style.visibility</p:attrName>
                                        </p:attrNameLst>
                                      </p:cBhvr>
                                      <p:to>
                                        <p:strVal val="visible"/>
                                      </p:to>
                                    </p:set>
                                    <p:animEffect transition="in" filter="box(in)">
                                      <p:cBhvr>
                                        <p:cTn id="42" dur="500"/>
                                        <p:tgtEl>
                                          <p:spTgt spid="2724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410"/>
                                        </p:tgtEl>
                                        <p:attrNameLst>
                                          <p:attrName>style.visibility</p:attrName>
                                        </p:attrNameLst>
                                      </p:cBhvr>
                                      <p:to>
                                        <p:strVal val="visible"/>
                                      </p:to>
                                    </p:set>
                                    <p:animEffect transition="in" filter="wipe(left)">
                                      <p:cBhvr>
                                        <p:cTn id="47" dur="500"/>
                                        <p:tgtEl>
                                          <p:spTgt spid="2724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72407"/>
                                        </p:tgtEl>
                                        <p:attrNameLst>
                                          <p:attrName>style.visibility</p:attrName>
                                        </p:attrNameLst>
                                      </p:cBhvr>
                                      <p:to>
                                        <p:strVal val="visible"/>
                                      </p:to>
                                    </p:set>
                                    <p:animEffect transition="in" filter="box(in)">
                                      <p:cBhvr>
                                        <p:cTn id="52" dur="500"/>
                                        <p:tgtEl>
                                          <p:spTgt spid="272407"/>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72421"/>
                                        </p:tgtEl>
                                        <p:attrNameLst>
                                          <p:attrName>style.visibility</p:attrName>
                                        </p:attrNameLst>
                                      </p:cBhvr>
                                      <p:to>
                                        <p:strVal val="visible"/>
                                      </p:to>
                                    </p:set>
                                    <p:anim calcmode="lin" valueType="num">
                                      <p:cBhvr additive="base">
                                        <p:cTn id="56" dur="500" fill="hold"/>
                                        <p:tgtEl>
                                          <p:spTgt spid="272421"/>
                                        </p:tgtEl>
                                        <p:attrNameLst>
                                          <p:attrName>ppt_x</p:attrName>
                                        </p:attrNameLst>
                                      </p:cBhvr>
                                      <p:tavLst>
                                        <p:tav tm="0">
                                          <p:val>
                                            <p:strVal val="0-#ppt_w/2"/>
                                          </p:val>
                                        </p:tav>
                                        <p:tav tm="100000">
                                          <p:val>
                                            <p:strVal val="#ppt_x"/>
                                          </p:val>
                                        </p:tav>
                                      </p:tavLst>
                                    </p:anim>
                                    <p:anim calcmode="lin" valueType="num">
                                      <p:cBhvr additive="base">
                                        <p:cTn id="57" dur="500" fill="hold"/>
                                        <p:tgtEl>
                                          <p:spTgt spid="272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7" grpId="0" autoUpdateAnimBg="0"/>
      <p:bldP spid="272408" grpId="0" autoUpdateAnimBg="0"/>
      <p:bldP spid="272409" grpId="0" autoUpdateAnimBg="0"/>
      <p:bldP spid="272410" grpId="0" animBg="1"/>
      <p:bldP spid="272411" grpId="0" animBg="1"/>
      <p:bldP spid="27241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3F59958-1F19-4D31-9C21-916869A22172}" type="slidenum">
              <a:rPr lang="en-US" altLang="zh-CN"/>
              <a:pPr/>
              <a:t>120</a:t>
            </a:fld>
            <a:endParaRPr lang="en-US" altLang="zh-CN"/>
          </a:p>
        </p:txBody>
      </p:sp>
      <p:sp>
        <p:nvSpPr>
          <p:cNvPr id="412674" name="Rectangle 2"/>
          <p:cNvSpPr>
            <a:spLocks noGrp="1" noChangeArrowheads="1"/>
          </p:cNvSpPr>
          <p:nvPr>
            <p:ph type="title"/>
          </p:nvPr>
        </p:nvSpPr>
        <p:spPr/>
        <p:txBody>
          <a:bodyPr/>
          <a:lstStyle/>
          <a:p>
            <a:r>
              <a:rPr lang="en-US" altLang="zh-CN">
                <a:latin typeface="Arial Narrow" pitchFamily="34" charset="0"/>
              </a:rPr>
              <a:t>Cursor</a:t>
            </a:r>
          </a:p>
        </p:txBody>
      </p:sp>
      <p:sp>
        <p:nvSpPr>
          <p:cNvPr id="412675" name="Text Box 3"/>
          <p:cNvSpPr txBox="1">
            <a:spLocks noChangeArrowheads="1"/>
          </p:cNvSpPr>
          <p:nvPr/>
        </p:nvSpPr>
        <p:spPr bwMode="auto">
          <a:xfrm>
            <a:off x="609600" y="685800"/>
            <a:ext cx="8382000"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 </a:t>
            </a:r>
            <a:r>
              <a:rPr lang="en-US" altLang="en-US" b="1">
                <a:solidFill>
                  <a:srgbClr val="000000"/>
                </a:solidFill>
                <a:latin typeface="Arial Narrow" pitchFamily="34" charset="0"/>
              </a:rPr>
              <a:t>Five steps to use cursor:</a:t>
            </a:r>
          </a:p>
          <a:p>
            <a:pPr>
              <a:spcBef>
                <a:spcPct val="20000"/>
              </a:spcBef>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spcBef>
                <a:spcPct val="20000"/>
              </a:spcBef>
              <a:buClr>
                <a:schemeClr val="folHlink"/>
              </a:buClr>
              <a:buFont typeface="Wingdings" pitchFamily="2" charset="2"/>
              <a:buNone/>
            </a:pPr>
            <a:r>
              <a:rPr lang="en-US" altLang="zh-CN" b="1">
                <a:solidFill>
                  <a:srgbClr val="000000"/>
                </a:solidFill>
                <a:latin typeface="Arial Narrow" pitchFamily="34" charset="0"/>
              </a:rPr>
              <a:t>Second, open the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Third, Retrieves a specific row from the cursor.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Fourth, close the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Finally, release the cursor.</a:t>
            </a:r>
          </a:p>
          <a:p>
            <a:pPr>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spcBef>
                <a:spcPct val="20000"/>
              </a:spcBef>
              <a:buClr>
                <a:schemeClr val="folHlink"/>
              </a:buClr>
              <a:buFont typeface="Wingdings" pitchFamily="2" charset="2"/>
              <a:buNone/>
            </a:pPr>
            <a:r>
              <a:rPr lang="en-US" altLang="zh-CN" b="1">
                <a:solidFill>
                  <a:schemeClr val="hlink"/>
                </a:solidFill>
              </a:rPr>
              <a:t>DEALLOCATE</a:t>
            </a:r>
            <a:r>
              <a:rPr lang="en-US" altLang="zh-CN" b="1">
                <a:solidFill>
                  <a:srgbClr val="000000"/>
                </a:solidFill>
              </a:rPr>
              <a:t> [GLOBAL]cursor_name|cursor_variable_name</a:t>
            </a:r>
            <a:r>
              <a:rPr lang="en-US" altLang="zh-CN" b="1">
                <a:solidFill>
                  <a:srgbClr val="000000"/>
                </a:solidFill>
                <a:latin typeface="Arial Narrow" pitchFamily="34" charset="0"/>
              </a:rPr>
              <a:t> </a:t>
            </a:r>
          </a:p>
        </p:txBody>
      </p:sp>
      <p:pic>
        <p:nvPicPr>
          <p:cNvPr id="4126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ox(in)">
                                      <p:cBhvr>
                                        <p:cTn id="7" dur="500"/>
                                        <p:tgtEl>
                                          <p:spTgt spid="41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ox(in)">
                                      <p:cBhvr>
                                        <p:cTn id="12" dur="500"/>
                                        <p:tgtEl>
                                          <p:spTgt spid="41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ox(in)">
                                      <p:cBhvr>
                                        <p:cTn id="17" dur="500"/>
                                        <p:tgtEl>
                                          <p:spTgt spid="412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ox(in)">
                                      <p:cBhvr>
                                        <p:cTn id="22" dur="500"/>
                                        <p:tgtEl>
                                          <p:spTgt spid="41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ox(in)">
                                      <p:cBhvr>
                                        <p:cTn id="27" dur="500"/>
                                        <p:tgtEl>
                                          <p:spTgt spid="412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12675">
                                            <p:txEl>
                                              <p:pRg st="5" end="5"/>
                                            </p:txEl>
                                          </p:spTgt>
                                        </p:tgtEl>
                                        <p:attrNameLst>
                                          <p:attrName>style.visibility</p:attrName>
                                        </p:attrNameLst>
                                      </p:cBhvr>
                                      <p:to>
                                        <p:strVal val="visible"/>
                                      </p:to>
                                    </p:set>
                                    <p:animEffect transition="in" filter="box(in)">
                                      <p:cBhvr>
                                        <p:cTn id="32" dur="500"/>
                                        <p:tgtEl>
                                          <p:spTgt spid="4126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12675">
                                            <p:txEl>
                                              <p:pRg st="6" end="6"/>
                                            </p:txEl>
                                          </p:spTgt>
                                        </p:tgtEl>
                                        <p:attrNameLst>
                                          <p:attrName>style.visibility</p:attrName>
                                        </p:attrNameLst>
                                      </p:cBhvr>
                                      <p:to>
                                        <p:strVal val="visible"/>
                                      </p:to>
                                    </p:set>
                                    <p:animEffect transition="in" filter="box(in)">
                                      <p:cBhvr>
                                        <p:cTn id="37" dur="500"/>
                                        <p:tgtEl>
                                          <p:spTgt spid="4126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12675">
                                            <p:txEl>
                                              <p:pRg st="7" end="7"/>
                                            </p:txEl>
                                          </p:spTgt>
                                        </p:tgtEl>
                                        <p:attrNameLst>
                                          <p:attrName>style.visibility</p:attrName>
                                        </p:attrNameLst>
                                      </p:cBhvr>
                                      <p:to>
                                        <p:strVal val="visible"/>
                                      </p:to>
                                    </p:set>
                                    <p:animEffect transition="in" filter="box(in)">
                                      <p:cBhvr>
                                        <p:cTn id="42" dur="500"/>
                                        <p:tgtEl>
                                          <p:spTgt spid="412675">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412676"/>
                                        </p:tgtEl>
                                        <p:attrNameLst>
                                          <p:attrName>style.visibility</p:attrName>
                                        </p:attrNameLst>
                                      </p:cBhvr>
                                      <p:to>
                                        <p:strVal val="visible"/>
                                      </p:to>
                                    </p:set>
                                    <p:anim calcmode="lin" valueType="num">
                                      <p:cBhvr additive="base">
                                        <p:cTn id="46" dur="500" fill="hold"/>
                                        <p:tgtEl>
                                          <p:spTgt spid="412676"/>
                                        </p:tgtEl>
                                        <p:attrNameLst>
                                          <p:attrName>ppt_x</p:attrName>
                                        </p:attrNameLst>
                                      </p:cBhvr>
                                      <p:tavLst>
                                        <p:tav tm="0">
                                          <p:val>
                                            <p:strVal val="0-#ppt_w/2"/>
                                          </p:val>
                                        </p:tav>
                                        <p:tav tm="100000">
                                          <p:val>
                                            <p:strVal val="#ppt_x"/>
                                          </p:val>
                                        </p:tav>
                                      </p:tavLst>
                                    </p:anim>
                                    <p:anim calcmode="lin" valueType="num">
                                      <p:cBhvr additive="base">
                                        <p:cTn id="47" dur="500" fill="hold"/>
                                        <p:tgtEl>
                                          <p:spTgt spid="412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B13AB91-20E8-427E-9E3A-AE19813BB5C0}" type="slidenum">
              <a:rPr lang="en-US" altLang="zh-CN"/>
              <a:pPr/>
              <a:t>121</a:t>
            </a:fld>
            <a:endParaRPr lang="en-US" altLang="zh-CN"/>
          </a:p>
        </p:txBody>
      </p:sp>
      <p:sp>
        <p:nvSpPr>
          <p:cNvPr id="384002" name="Rectangle 2"/>
          <p:cNvSpPr>
            <a:spLocks noGrp="1" noChangeArrowheads="1"/>
          </p:cNvSpPr>
          <p:nvPr>
            <p:ph type="title"/>
          </p:nvPr>
        </p:nvSpPr>
        <p:spPr/>
        <p:txBody>
          <a:bodyPr/>
          <a:lstStyle/>
          <a:p>
            <a:r>
              <a:rPr lang="en-US" altLang="zh-CN">
                <a:latin typeface="Arial Narrow" pitchFamily="34" charset="0"/>
              </a:rPr>
              <a:t>Cursor-Example</a:t>
            </a:r>
          </a:p>
        </p:txBody>
      </p:sp>
      <p:sp>
        <p:nvSpPr>
          <p:cNvPr id="384003" name="Text Box 3"/>
          <p:cNvSpPr txBox="1">
            <a:spLocks noChangeArrowheads="1"/>
          </p:cNvSpPr>
          <p:nvPr/>
        </p:nvSpPr>
        <p:spPr bwMode="auto">
          <a:xfrm>
            <a:off x="609600" y="838200"/>
            <a:ext cx="8077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kumimoji="0" lang="en-US" altLang="zh-CN" b="1" dirty="0">
                <a:solidFill>
                  <a:schemeClr val="tx2"/>
                </a:solidFill>
                <a:latin typeface="Arial Narrow" pitchFamily="34" charset="0"/>
              </a:rPr>
              <a:t>【e.g.】</a:t>
            </a:r>
            <a:endParaRPr kumimoji="0" lang="en-US" altLang="zh-CN" b="1" dirty="0">
              <a:solidFill>
                <a:srgbClr val="000000"/>
              </a:solidFill>
              <a:latin typeface="Arial Narrow" pitchFamily="34" charset="0"/>
            </a:endParaRPr>
          </a:p>
          <a:p>
            <a:pPr algn="l">
              <a:spcBef>
                <a:spcPct val="50000"/>
              </a:spcBef>
              <a:buClr>
                <a:schemeClr val="folHlink"/>
              </a:buClr>
              <a:buFont typeface="Wingdings" pitchFamily="2" charset="2"/>
              <a:buNone/>
            </a:pPr>
            <a:r>
              <a:rPr kumimoji="0" lang="en-US" altLang="zh-CN" b="1" dirty="0" err="1">
                <a:solidFill>
                  <a:srgbClr val="000000"/>
                </a:solidFill>
                <a:latin typeface="Arial Narrow" pitchFamily="34" charset="0"/>
              </a:rPr>
              <a:t>BorrowRecord</a:t>
            </a:r>
            <a:r>
              <a:rPr kumimoji="0" lang="en-US" altLang="zh-CN" b="1" dirty="0">
                <a:solidFill>
                  <a:srgbClr val="000000"/>
                </a:solidFill>
                <a:latin typeface="Arial Narrow" pitchFamily="34" charset="0"/>
              </a:rPr>
              <a:t>(</a:t>
            </a:r>
            <a:r>
              <a:rPr kumimoji="0" lang="en-US" altLang="zh-CN" b="1" dirty="0" err="1">
                <a:solidFill>
                  <a:srgbClr val="000000"/>
                </a:solidFill>
                <a:latin typeface="Arial Narrow" pitchFamily="34" charset="0"/>
              </a:rPr>
              <a:t>BorrowRecordID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StudentID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StudentFeeID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BorrowDate</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ReturnDate</a:t>
            </a:r>
            <a:r>
              <a:rPr kumimoji="0" lang="en-US" altLang="zh-CN" b="1" dirty="0">
                <a:solidFill>
                  <a:srgbClr val="000000"/>
                </a:solidFill>
                <a:latin typeface="Arial Narrow" pitchFamily="34" charset="0"/>
              </a:rPr>
              <a:t>, Fee) --</a:t>
            </a:r>
            <a:r>
              <a:rPr kumimoji="0" lang="zh-CN" altLang="en-US" b="1" dirty="0">
                <a:solidFill>
                  <a:srgbClr val="000000"/>
                </a:solidFill>
                <a:latin typeface="Arial Narrow" pitchFamily="34" charset="0"/>
              </a:rPr>
              <a:t>学生借书记录表</a:t>
            </a:r>
            <a:r>
              <a:rPr kumimoji="0" lang="en-US" altLang="zh-CN" b="1" dirty="0">
                <a:solidFill>
                  <a:srgbClr val="000000"/>
                </a:solidFill>
                <a:latin typeface="Arial Narrow" pitchFamily="34" charset="0"/>
              </a:rPr>
              <a:t>(</a:t>
            </a:r>
            <a:r>
              <a:rPr kumimoji="0" lang="zh-CN" altLang="en-US" b="1" dirty="0">
                <a:solidFill>
                  <a:srgbClr val="000000"/>
                </a:solidFill>
                <a:latin typeface="Arial Narrow" pitchFamily="34" charset="0"/>
              </a:rPr>
              <a:t>流水号</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学号</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费用结算号（外键）</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借出时间</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归还时间</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借书费用</a:t>
            </a:r>
            <a:r>
              <a:rPr kumimoji="0" lang="en-US" altLang="zh-CN" b="1" dirty="0">
                <a:solidFill>
                  <a:srgbClr val="000000"/>
                </a:solidFill>
                <a:latin typeface="Arial Narrow" pitchFamily="34" charset="0"/>
              </a:rPr>
              <a:t>)</a:t>
            </a:r>
          </a:p>
          <a:p>
            <a:pPr algn="l">
              <a:spcBef>
                <a:spcPct val="50000"/>
              </a:spcBef>
              <a:buClr>
                <a:schemeClr val="folHlink"/>
              </a:buClr>
              <a:buFont typeface="Wingdings" pitchFamily="2" charset="2"/>
              <a:buNone/>
            </a:pPr>
            <a:r>
              <a:rPr kumimoji="0" lang="en-US" altLang="zh-CN" b="1" dirty="0" err="1">
                <a:solidFill>
                  <a:srgbClr val="000000"/>
                </a:solidFill>
                <a:latin typeface="Arial Narrow" pitchFamily="34" charset="0"/>
              </a:rPr>
              <a:t>StudentFee</a:t>
            </a:r>
            <a:r>
              <a:rPr kumimoji="0" lang="en-US" altLang="zh-CN" b="1" dirty="0">
                <a:solidFill>
                  <a:srgbClr val="000000"/>
                </a:solidFill>
                <a:latin typeface="Arial Narrow" pitchFamily="34" charset="0"/>
              </a:rPr>
              <a:t>(</a:t>
            </a:r>
            <a:r>
              <a:rPr kumimoji="0" lang="en-US" altLang="zh-CN" b="1" dirty="0" err="1">
                <a:solidFill>
                  <a:srgbClr val="000000"/>
                </a:solidFill>
                <a:latin typeface="Arial Narrow" pitchFamily="34" charset="0"/>
              </a:rPr>
              <a:t>StudentFeeID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StudentID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BorrowBookAllFee</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学生费用结算表</a:t>
            </a:r>
            <a:r>
              <a:rPr kumimoji="0" lang="en-US" altLang="zh-CN" b="1" dirty="0">
                <a:solidFill>
                  <a:srgbClr val="000000"/>
                </a:solidFill>
                <a:latin typeface="Arial Narrow" pitchFamily="34" charset="0"/>
              </a:rPr>
              <a:t>(</a:t>
            </a:r>
            <a:r>
              <a:rPr kumimoji="0" lang="zh-CN" altLang="en-US" b="1" dirty="0">
                <a:solidFill>
                  <a:srgbClr val="000000"/>
                </a:solidFill>
                <a:latin typeface="Arial Narrow" pitchFamily="34" charset="0"/>
              </a:rPr>
              <a:t>费用结算号（主键）</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学号</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所有借书总费用</a:t>
            </a:r>
            <a:r>
              <a:rPr kumimoji="0" lang="en-US" altLang="zh-CN" b="1" dirty="0">
                <a:solidFill>
                  <a:srgbClr val="000000"/>
                </a:solidFill>
                <a:latin typeface="Arial Narrow" pitchFamily="34" charset="0"/>
              </a:rPr>
              <a:t>)</a:t>
            </a:r>
          </a:p>
          <a:p>
            <a:pPr algn="l">
              <a:spcBef>
                <a:spcPct val="50000"/>
              </a:spcBef>
              <a:buClr>
                <a:schemeClr val="folHlink"/>
              </a:buClr>
              <a:buFont typeface="Wingdings" pitchFamily="2" charset="2"/>
              <a:buNone/>
            </a:pPr>
            <a:r>
              <a:rPr kumimoji="0" lang="en-US" altLang="zh-CN" b="1" dirty="0">
                <a:solidFill>
                  <a:srgbClr val="000000"/>
                </a:solidFill>
                <a:latin typeface="Arial Narrow" pitchFamily="34" charset="0"/>
              </a:rPr>
              <a:t>The relationship between these two tables is many-one.</a:t>
            </a:r>
          </a:p>
          <a:p>
            <a:pPr algn="l">
              <a:spcBef>
                <a:spcPct val="50000"/>
              </a:spcBef>
              <a:buClr>
                <a:schemeClr val="folHlink"/>
              </a:buClr>
              <a:buFont typeface="Wingdings" pitchFamily="2" charset="2"/>
              <a:buNone/>
            </a:pPr>
            <a:r>
              <a:rPr kumimoji="0" lang="en-US" altLang="zh-CN" b="1" dirty="0">
                <a:solidFill>
                  <a:srgbClr val="000000"/>
                </a:solidFill>
                <a:latin typeface="Arial Narrow" pitchFamily="34" charset="0"/>
              </a:rPr>
              <a:t>Suppose that the values for </a:t>
            </a:r>
            <a:r>
              <a:rPr kumimoji="0" lang="en-US" altLang="zh-CN" b="1" i="1" dirty="0" err="1">
                <a:solidFill>
                  <a:srgbClr val="000000"/>
                </a:solidFill>
                <a:latin typeface="Times New Roman" pitchFamily="18" charset="0"/>
              </a:rPr>
              <a:t>BorrowBookAllFee</a:t>
            </a:r>
            <a:r>
              <a:rPr kumimoji="0" lang="en-US" altLang="zh-CN" b="1" dirty="0">
                <a:solidFill>
                  <a:srgbClr val="000000"/>
                </a:solidFill>
                <a:latin typeface="Arial Narrow" pitchFamily="34" charset="0"/>
              </a:rPr>
              <a:t> in the records of </a:t>
            </a:r>
            <a:r>
              <a:rPr kumimoji="0" lang="en-US" altLang="zh-CN" b="1" i="1" dirty="0" err="1">
                <a:solidFill>
                  <a:srgbClr val="000000"/>
                </a:solidFill>
                <a:latin typeface="Times New Roman" pitchFamily="18" charset="0"/>
              </a:rPr>
              <a:t>StudentFee</a:t>
            </a:r>
            <a:r>
              <a:rPr kumimoji="0" lang="en-US" altLang="zh-CN" b="1" i="1" dirty="0">
                <a:solidFill>
                  <a:srgbClr val="000000"/>
                </a:solidFill>
                <a:latin typeface="Arial Narrow" pitchFamily="34" charset="0"/>
              </a:rPr>
              <a:t> </a:t>
            </a:r>
            <a:r>
              <a:rPr kumimoji="0" lang="en-US" altLang="zh-CN" b="1" dirty="0">
                <a:solidFill>
                  <a:srgbClr val="000000"/>
                </a:solidFill>
                <a:latin typeface="Arial Narrow" pitchFamily="34" charset="0"/>
              </a:rPr>
              <a:t>are damaged and the sum of the fees needs to be recalculated.</a:t>
            </a:r>
          </a:p>
        </p:txBody>
      </p:sp>
      <p:pic>
        <p:nvPicPr>
          <p:cNvPr id="38400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Effect transition="in" filter="box(in)">
                                      <p:cBhvr>
                                        <p:cTn id="7" dur="500"/>
                                        <p:tgtEl>
                                          <p:spTgt spid="38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4003">
                                            <p:txEl>
                                              <p:pRg st="1" end="1"/>
                                            </p:txEl>
                                          </p:spTgt>
                                        </p:tgtEl>
                                        <p:attrNameLst>
                                          <p:attrName>style.visibility</p:attrName>
                                        </p:attrNameLst>
                                      </p:cBhvr>
                                      <p:to>
                                        <p:strVal val="visible"/>
                                      </p:to>
                                    </p:set>
                                    <p:animEffect transition="in" filter="box(in)">
                                      <p:cBhvr>
                                        <p:cTn id="12" dur="500"/>
                                        <p:tgtEl>
                                          <p:spTgt spid="38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4003">
                                            <p:txEl>
                                              <p:pRg st="2" end="2"/>
                                            </p:txEl>
                                          </p:spTgt>
                                        </p:tgtEl>
                                        <p:attrNameLst>
                                          <p:attrName>style.visibility</p:attrName>
                                        </p:attrNameLst>
                                      </p:cBhvr>
                                      <p:to>
                                        <p:strVal val="visible"/>
                                      </p:to>
                                    </p:set>
                                    <p:animEffect transition="in" filter="box(in)">
                                      <p:cBhvr>
                                        <p:cTn id="17" dur="500"/>
                                        <p:tgtEl>
                                          <p:spTgt spid="38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4003">
                                            <p:txEl>
                                              <p:pRg st="3" end="3"/>
                                            </p:txEl>
                                          </p:spTgt>
                                        </p:tgtEl>
                                        <p:attrNameLst>
                                          <p:attrName>style.visibility</p:attrName>
                                        </p:attrNameLst>
                                      </p:cBhvr>
                                      <p:to>
                                        <p:strVal val="visible"/>
                                      </p:to>
                                    </p:set>
                                    <p:animEffect transition="in" filter="box(in)">
                                      <p:cBhvr>
                                        <p:cTn id="22" dur="500"/>
                                        <p:tgtEl>
                                          <p:spTgt spid="384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4003">
                                            <p:txEl>
                                              <p:pRg st="4" end="4"/>
                                            </p:txEl>
                                          </p:spTgt>
                                        </p:tgtEl>
                                        <p:attrNameLst>
                                          <p:attrName>style.visibility</p:attrName>
                                        </p:attrNameLst>
                                      </p:cBhvr>
                                      <p:to>
                                        <p:strVal val="visible"/>
                                      </p:to>
                                    </p:set>
                                    <p:animEffect transition="in" filter="box(in)">
                                      <p:cBhvr>
                                        <p:cTn id="27" dur="500"/>
                                        <p:tgtEl>
                                          <p:spTgt spid="384003">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84004"/>
                                        </p:tgtEl>
                                        <p:attrNameLst>
                                          <p:attrName>style.visibility</p:attrName>
                                        </p:attrNameLst>
                                      </p:cBhvr>
                                      <p:to>
                                        <p:strVal val="visible"/>
                                      </p:to>
                                    </p:set>
                                    <p:anim calcmode="lin" valueType="num">
                                      <p:cBhvr additive="base">
                                        <p:cTn id="31" dur="500" fill="hold"/>
                                        <p:tgtEl>
                                          <p:spTgt spid="384004"/>
                                        </p:tgtEl>
                                        <p:attrNameLst>
                                          <p:attrName>ppt_x</p:attrName>
                                        </p:attrNameLst>
                                      </p:cBhvr>
                                      <p:tavLst>
                                        <p:tav tm="0">
                                          <p:val>
                                            <p:strVal val="0-#ppt_w/2"/>
                                          </p:val>
                                        </p:tav>
                                        <p:tav tm="100000">
                                          <p:val>
                                            <p:strVal val="#ppt_x"/>
                                          </p:val>
                                        </p:tav>
                                      </p:tavLst>
                                    </p:anim>
                                    <p:anim calcmode="lin" valueType="num">
                                      <p:cBhvr additive="base">
                                        <p:cTn id="32"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1476A27-3C41-42B3-A421-3479A00DF492}" type="slidenum">
              <a:rPr lang="en-US" altLang="zh-CN"/>
              <a:pPr/>
              <a:t>122</a:t>
            </a:fld>
            <a:endParaRPr lang="en-US" altLang="zh-CN"/>
          </a:p>
        </p:txBody>
      </p:sp>
      <p:sp>
        <p:nvSpPr>
          <p:cNvPr id="376834" name="Rectangle 1026"/>
          <p:cNvSpPr>
            <a:spLocks noGrp="1" noChangeArrowheads="1"/>
          </p:cNvSpPr>
          <p:nvPr>
            <p:ph type="title"/>
          </p:nvPr>
        </p:nvSpPr>
        <p:spPr/>
        <p:txBody>
          <a:bodyPr/>
          <a:lstStyle/>
          <a:p>
            <a:r>
              <a:rPr lang="en-US" altLang="zh-CN">
                <a:latin typeface="Arial Narrow" pitchFamily="34" charset="0"/>
              </a:rPr>
              <a:t>Cursor</a:t>
            </a:r>
          </a:p>
        </p:txBody>
      </p:sp>
      <p:sp>
        <p:nvSpPr>
          <p:cNvPr id="376835" name="Text Box 1027"/>
          <p:cNvSpPr txBox="1">
            <a:spLocks noChangeArrowheads="1"/>
          </p:cNvSpPr>
          <p:nvPr/>
        </p:nvSpPr>
        <p:spPr bwMode="auto">
          <a:xfrm>
            <a:off x="609600" y="838200"/>
            <a:ext cx="80772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 --Declare a cursor</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DECLARE</a:t>
            </a:r>
            <a:r>
              <a:rPr lang="en-US" altLang="zh-CN" b="1">
                <a:solidFill>
                  <a:srgbClr val="000000"/>
                </a:solidFill>
                <a:latin typeface="Times New Roman" pitchFamily="18" charset="0"/>
              </a:rPr>
              <a:t> curStudentFee </a:t>
            </a:r>
            <a:r>
              <a:rPr lang="en-US" altLang="zh-CN" b="1">
                <a:solidFill>
                  <a:schemeClr val="hlink"/>
                </a:solidFill>
                <a:latin typeface="Times New Roman" pitchFamily="18" charset="0"/>
              </a:rPr>
              <a:t>CURSOR</a:t>
            </a:r>
            <a:r>
              <a:rPr lang="en-US" altLang="zh-CN" b="1">
                <a:solidFill>
                  <a:srgbClr val="000000"/>
                </a:solidFill>
                <a:latin typeface="Times New Roman" pitchFamily="18" charset="0"/>
              </a:rPr>
              <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FOR</a:t>
            </a:r>
            <a:r>
              <a:rPr lang="en-US" altLang="zh-CN" b="1">
                <a:solidFill>
                  <a:srgbClr val="000000"/>
                </a:solidFill>
                <a:latin typeface="Times New Roman" pitchFamily="18" charset="0"/>
              </a:rPr>
              <a:t> </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SELECT</a:t>
            </a:r>
            <a:r>
              <a:rPr lang="en-US" altLang="zh-CN" b="1">
                <a:solidFill>
                  <a:srgbClr val="000000"/>
                </a:solidFill>
                <a:latin typeface="Times New Roman" pitchFamily="18" charset="0"/>
              </a:rPr>
              <a:t> StudentFeeID </a:t>
            </a:r>
            <a:r>
              <a:rPr lang="en-US" altLang="zh-CN" b="1">
                <a:solidFill>
                  <a:schemeClr val="folHlink"/>
                </a:solidFill>
                <a:latin typeface="Times New Roman" pitchFamily="18" charset="0"/>
              </a:rPr>
              <a:t>FROM</a:t>
            </a:r>
            <a:r>
              <a:rPr lang="en-US" altLang="zh-CN" b="1">
                <a:solidFill>
                  <a:srgbClr val="000000"/>
                </a:solidFill>
                <a:latin typeface="Times New Roman" pitchFamily="18" charset="0"/>
              </a:rPr>
              <a:t> StudentFee</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rgbClr val="000000"/>
                </a:solidFill>
                <a:latin typeface="Times New Roman" pitchFamily="18" charset="0"/>
              </a:rPr>
              <a:t>--Declare two variables</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DECLARE</a:t>
            </a:r>
            <a:r>
              <a:rPr lang="en-US" altLang="zh-CN" b="1">
                <a:solidFill>
                  <a:srgbClr val="000000"/>
                </a:solidFill>
                <a:latin typeface="Times New Roman" pitchFamily="18" charset="0"/>
              </a:rPr>
              <a:t> @mAllFee money	--</a:t>
            </a:r>
            <a:r>
              <a:rPr lang="zh-CN" altLang="en-US" b="1">
                <a:solidFill>
                  <a:srgbClr val="000000"/>
                </a:solidFill>
                <a:latin typeface="Times New Roman" pitchFamily="18" charset="0"/>
              </a:rPr>
              <a:t>总费用</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DECLARE</a:t>
            </a:r>
            <a:r>
              <a:rPr lang="en-US" altLang="zh-CN" b="1">
                <a:solidFill>
                  <a:srgbClr val="000000"/>
                </a:solidFill>
                <a:latin typeface="Times New Roman" pitchFamily="18" charset="0"/>
              </a:rPr>
              <a:t> @iFeeID</a:t>
            </a:r>
            <a:r>
              <a:rPr lang="zh-CN" altLang="en-US" b="1">
                <a:solidFill>
                  <a:srgbClr val="000000"/>
                </a:solidFill>
                <a:latin typeface="Times New Roman" pitchFamily="18" charset="0"/>
              </a:rPr>
              <a:t>　</a:t>
            </a:r>
            <a:r>
              <a:rPr lang="en-US" altLang="zh-CN" b="1">
                <a:solidFill>
                  <a:srgbClr val="000000"/>
                </a:solidFill>
                <a:latin typeface="Times New Roman" pitchFamily="18" charset="0"/>
              </a:rPr>
              <a:t>int		--</a:t>
            </a:r>
            <a:r>
              <a:rPr lang="zh-CN" altLang="en-US" b="1">
                <a:solidFill>
                  <a:srgbClr val="000000"/>
                </a:solidFill>
                <a:latin typeface="Times New Roman" pitchFamily="18" charset="0"/>
              </a:rPr>
              <a:t>借书结算号</a:t>
            </a:r>
            <a:br>
              <a:rPr lang="zh-CN" altLang="en-US" b="1">
                <a:solidFill>
                  <a:srgbClr val="000000"/>
                </a:solidFill>
                <a:latin typeface="Times New Roman" pitchFamily="18" charset="0"/>
              </a:rPr>
            </a:br>
            <a:r>
              <a:rPr lang="en-US" altLang="zh-CN" b="1">
                <a:solidFill>
                  <a:srgbClr val="000000"/>
                </a:solidFill>
                <a:latin typeface="Times New Roman" pitchFamily="18" charset="0"/>
              </a:rPr>
              <a:t>--initialize the two variables</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SET</a:t>
            </a:r>
            <a:r>
              <a:rPr lang="en-US" altLang="zh-CN" b="1">
                <a:solidFill>
                  <a:srgbClr val="000000"/>
                </a:solidFill>
                <a:latin typeface="Times New Roman" pitchFamily="18" charset="0"/>
              </a:rPr>
              <a:t> @mAllFee=0</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SET</a:t>
            </a:r>
            <a:r>
              <a:rPr lang="en-US" altLang="zh-CN" b="1">
                <a:solidFill>
                  <a:srgbClr val="000000"/>
                </a:solidFill>
                <a:latin typeface="Times New Roman" pitchFamily="18" charset="0"/>
              </a:rPr>
              <a:t> @iFeeID=0</a:t>
            </a:r>
            <a:r>
              <a:rPr lang="en-US" altLang="zh-CN" b="1">
                <a:latin typeface="Times New Roman" pitchFamily="18" charset="0"/>
                <a:cs typeface="Times New Roman" pitchFamily="18" charset="0"/>
              </a:rPr>
              <a:t> </a:t>
            </a:r>
          </a:p>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--open the cursor</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OPEN</a:t>
            </a:r>
            <a:r>
              <a:rPr lang="en-US" altLang="zh-CN" b="1">
                <a:solidFill>
                  <a:srgbClr val="000000"/>
                </a:solidFill>
                <a:latin typeface="Times New Roman" pitchFamily="18" charset="0"/>
              </a:rPr>
              <a:t> curStudentFee</a:t>
            </a:r>
            <a:r>
              <a:rPr lang="zh-CN" altLang="en-US" b="1">
                <a:solidFill>
                  <a:srgbClr val="000000"/>
                </a:solidFill>
                <a:latin typeface="Times New Roman" pitchFamily="18" charset="0"/>
              </a:rPr>
              <a:t>　</a:t>
            </a:r>
          </a:p>
        </p:txBody>
      </p:sp>
      <p:pic>
        <p:nvPicPr>
          <p:cNvPr id="376836" name="Picture 102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ox(in)">
                                      <p:cBhvr>
                                        <p:cTn id="7" dur="5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box(in)">
                                      <p:cBhvr>
                                        <p:cTn id="12" dur="500"/>
                                        <p:tgtEl>
                                          <p:spTgt spid="376835">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76836"/>
                                        </p:tgtEl>
                                        <p:attrNameLst>
                                          <p:attrName>style.visibility</p:attrName>
                                        </p:attrNameLst>
                                      </p:cBhvr>
                                      <p:to>
                                        <p:strVal val="visible"/>
                                      </p:to>
                                    </p:set>
                                    <p:anim calcmode="lin" valueType="num">
                                      <p:cBhvr additive="base">
                                        <p:cTn id="16" dur="500" fill="hold"/>
                                        <p:tgtEl>
                                          <p:spTgt spid="376836"/>
                                        </p:tgtEl>
                                        <p:attrNameLst>
                                          <p:attrName>ppt_x</p:attrName>
                                        </p:attrNameLst>
                                      </p:cBhvr>
                                      <p:tavLst>
                                        <p:tav tm="0">
                                          <p:val>
                                            <p:strVal val="0-#ppt_w/2"/>
                                          </p:val>
                                        </p:tav>
                                        <p:tav tm="100000">
                                          <p:val>
                                            <p:strVal val="#ppt_x"/>
                                          </p:val>
                                        </p:tav>
                                      </p:tavLst>
                                    </p:anim>
                                    <p:anim calcmode="lin" valueType="num">
                                      <p:cBhvr additive="base">
                                        <p:cTn id="17" dur="500" fill="hold"/>
                                        <p:tgtEl>
                                          <p:spTgt spid="376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A9D5D84-3005-402F-B243-F4F5F59F136E}" type="slidenum">
              <a:rPr lang="en-US" altLang="zh-CN"/>
              <a:pPr/>
              <a:t>123</a:t>
            </a:fld>
            <a:endParaRPr lang="en-US" altLang="zh-CN"/>
          </a:p>
        </p:txBody>
      </p:sp>
      <p:sp>
        <p:nvSpPr>
          <p:cNvPr id="377858" name="Rectangle 2"/>
          <p:cNvSpPr>
            <a:spLocks noGrp="1" noChangeArrowheads="1"/>
          </p:cNvSpPr>
          <p:nvPr>
            <p:ph type="title"/>
          </p:nvPr>
        </p:nvSpPr>
        <p:spPr/>
        <p:txBody>
          <a:bodyPr/>
          <a:lstStyle/>
          <a:p>
            <a:r>
              <a:rPr lang="en-US" altLang="zh-CN">
                <a:latin typeface="Arial Narrow" pitchFamily="34" charset="0"/>
              </a:rPr>
              <a:t>Cursor</a:t>
            </a:r>
          </a:p>
        </p:txBody>
      </p:sp>
      <p:sp>
        <p:nvSpPr>
          <p:cNvPr id="377859" name="Text Box 3"/>
          <p:cNvSpPr txBox="1">
            <a:spLocks noChangeArrowheads="1"/>
          </p:cNvSpPr>
          <p:nvPr/>
        </p:nvSpPr>
        <p:spPr bwMode="auto">
          <a:xfrm>
            <a:off x="609600" y="838200"/>
            <a:ext cx="85344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--retrieve the rows</a:t>
            </a:r>
            <a:br>
              <a:rPr lang="en-US" altLang="zh-CN" b="1">
                <a:solidFill>
                  <a:srgbClr val="000000"/>
                </a:solidFill>
                <a:latin typeface="Times New Roman" pitchFamily="18" charset="0"/>
              </a:rPr>
            </a:br>
            <a:r>
              <a:rPr lang="en-US" altLang="zh-CN" b="1">
                <a:solidFill>
                  <a:schemeClr val="hlink"/>
                </a:solidFill>
                <a:latin typeface="Times New Roman" pitchFamily="18" charset="0"/>
              </a:rPr>
              <a:t>FETCH FIRST FROM</a:t>
            </a:r>
            <a:r>
              <a:rPr lang="en-US" altLang="zh-CN" b="1">
                <a:solidFill>
                  <a:srgbClr val="000000"/>
                </a:solidFill>
                <a:latin typeface="Times New Roman" pitchFamily="18" charset="0"/>
              </a:rPr>
              <a:t> curStudentFee </a:t>
            </a:r>
            <a:r>
              <a:rPr lang="en-US" altLang="zh-CN" b="1">
                <a:solidFill>
                  <a:schemeClr val="hlink"/>
                </a:solidFill>
                <a:latin typeface="Times New Roman" pitchFamily="18" charset="0"/>
              </a:rPr>
              <a:t>INTO</a:t>
            </a:r>
            <a:r>
              <a:rPr lang="en-US" altLang="zh-CN" b="1">
                <a:solidFill>
                  <a:srgbClr val="000000"/>
                </a:solidFill>
                <a:latin typeface="Times New Roman" pitchFamily="18" charset="0"/>
              </a:rPr>
              <a:t> @iFeeID</a:t>
            </a:r>
            <a:r>
              <a:rPr lang="zh-CN" altLang="en-US" b="1">
                <a:solidFill>
                  <a:srgbClr val="000000"/>
                </a:solidFill>
                <a:latin typeface="Times New Roman" pitchFamily="18" charset="0"/>
              </a:rPr>
              <a:t>　　          </a:t>
            </a:r>
            <a:r>
              <a:rPr lang="en-US" altLang="zh-CN" b="1">
                <a:solidFill>
                  <a:schemeClr val="hlink"/>
                </a:solidFill>
                <a:latin typeface="Times New Roman" pitchFamily="18" charset="0"/>
              </a:rPr>
              <a:t>WHILE</a:t>
            </a:r>
            <a:r>
              <a:rPr lang="en-US" altLang="zh-CN" b="1">
                <a:solidFill>
                  <a:srgbClr val="000000"/>
                </a:solidFill>
                <a:latin typeface="Times New Roman" pitchFamily="18" charset="0"/>
              </a:rPr>
              <a:t> ( @@Fetch_Status=0 )</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en-US" altLang="zh-CN" b="1">
                <a:solidFill>
                  <a:schemeClr val="folHlink"/>
                </a:solidFill>
                <a:latin typeface="Times New Roman" pitchFamily="18" charset="0"/>
              </a:rPr>
              <a:t>BEGIN</a:t>
            </a:r>
            <a:r>
              <a:rPr lang="en-US" altLang="zh-CN" b="1">
                <a:solidFill>
                  <a:srgbClr val="000000"/>
                </a:solidFill>
                <a:latin typeface="Times New Roman" pitchFamily="18" charset="0"/>
              </a:rPr>
              <a:t/>
            </a:r>
            <a:br>
              <a:rPr lang="en-US" altLang="zh-CN" b="1">
                <a:solidFill>
                  <a:srgbClr val="000000"/>
                </a:solidFill>
                <a:latin typeface="Times New Roman" pitchFamily="18" charset="0"/>
              </a:rPr>
            </a:br>
            <a:r>
              <a:rPr lang="en-US" altLang="zh-CN" b="1">
                <a:solidFill>
                  <a:srgbClr val="000000"/>
                </a:solidFill>
                <a:latin typeface="Times New Roman" pitchFamily="18" charset="0"/>
              </a:rPr>
              <a:t>--calculate the fee’s sum of a student</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SELECT</a:t>
            </a:r>
            <a:r>
              <a:rPr lang="en-US" altLang="zh-CN" b="1">
                <a:solidFill>
                  <a:srgbClr val="000000"/>
                </a:solidFill>
                <a:latin typeface="Times New Roman" pitchFamily="18" charset="0"/>
              </a:rPr>
              <a:t> @mAllFee=Sum(Fee)</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FROM</a:t>
            </a:r>
            <a:r>
              <a:rPr lang="en-US" altLang="zh-CN" b="1">
                <a:solidFill>
                  <a:srgbClr val="000000"/>
                </a:solidFill>
                <a:latin typeface="Times New Roman" pitchFamily="18" charset="0"/>
              </a:rPr>
              <a:t> BorrowRecord </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WHERE</a:t>
            </a:r>
            <a:r>
              <a:rPr lang="en-US" altLang="zh-CN" b="1">
                <a:solidFill>
                  <a:srgbClr val="000000"/>
                </a:solidFill>
                <a:latin typeface="Times New Roman" pitchFamily="18" charset="0"/>
              </a:rPr>
              <a:t> StudentFeeID=@iFeeID</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en-US" altLang="zh-CN" b="1">
                <a:solidFill>
                  <a:srgbClr val="000000"/>
                </a:solidFill>
                <a:latin typeface="Times New Roman" pitchFamily="18" charset="0"/>
              </a:rPr>
              <a:t>--update the record</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UPDATE</a:t>
            </a:r>
            <a:r>
              <a:rPr lang="en-US" altLang="zh-CN" b="1">
                <a:solidFill>
                  <a:srgbClr val="000000"/>
                </a:solidFill>
                <a:latin typeface="Times New Roman" pitchFamily="18" charset="0"/>
              </a:rPr>
              <a:t> StudentFee </a:t>
            </a:r>
            <a:r>
              <a:rPr lang="en-US" altLang="zh-CN" b="1">
                <a:solidFill>
                  <a:schemeClr val="folHlink"/>
                </a:solidFill>
                <a:latin typeface="Times New Roman" pitchFamily="18" charset="0"/>
              </a:rPr>
              <a:t>SET</a:t>
            </a:r>
            <a:r>
              <a:rPr lang="en-US" altLang="zh-CN" b="1">
                <a:solidFill>
                  <a:srgbClr val="000000"/>
                </a:solidFill>
                <a:latin typeface="Times New Roman" pitchFamily="18" charset="0"/>
              </a:rPr>
              <a:t> BorrowBookAllFee=@mAllFee</a:t>
            </a:r>
            <a:br>
              <a:rPr lang="en-US" altLang="zh-CN" b="1">
                <a:solidFill>
                  <a:srgbClr val="000000"/>
                </a:solidFill>
                <a:latin typeface="Times New Roman" pitchFamily="18" charset="0"/>
              </a:rPr>
            </a:br>
            <a:r>
              <a:rPr lang="en-US" altLang="zh-CN" b="1">
                <a:solidFill>
                  <a:srgbClr val="000000"/>
                </a:solidFill>
                <a:latin typeface="Times New Roman" pitchFamily="18" charset="0"/>
              </a:rPr>
              <a:t>    </a:t>
            </a: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WHERE</a:t>
            </a:r>
            <a:r>
              <a:rPr lang="en-US" altLang="zh-CN" b="1">
                <a:solidFill>
                  <a:srgbClr val="000000"/>
                </a:solidFill>
                <a:latin typeface="Times New Roman" pitchFamily="18" charset="0"/>
              </a:rPr>
              <a:t> StudentFeeID=@iFeeID</a:t>
            </a:r>
          </a:p>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    </a:t>
            </a:r>
            <a:r>
              <a:rPr lang="en-US" altLang="zh-CN" b="1">
                <a:solidFill>
                  <a:schemeClr val="hlink"/>
                </a:solidFill>
                <a:latin typeface="Times New Roman" pitchFamily="18" charset="0"/>
              </a:rPr>
              <a:t>FETCH NEXT FROM</a:t>
            </a:r>
            <a:r>
              <a:rPr lang="en-US" altLang="zh-CN" b="1">
                <a:solidFill>
                  <a:srgbClr val="000000"/>
                </a:solidFill>
                <a:latin typeface="Times New Roman" pitchFamily="18" charset="0"/>
              </a:rPr>
              <a:t> curStudentFee </a:t>
            </a:r>
            <a:r>
              <a:rPr lang="en-US" altLang="zh-CN" b="1">
                <a:solidFill>
                  <a:schemeClr val="hlink"/>
                </a:solidFill>
                <a:latin typeface="Times New Roman" pitchFamily="18" charset="0"/>
              </a:rPr>
              <a:t>INTO</a:t>
            </a:r>
            <a:r>
              <a:rPr lang="en-US" altLang="zh-CN" b="1">
                <a:solidFill>
                  <a:srgbClr val="000000"/>
                </a:solidFill>
                <a:latin typeface="Times New Roman" pitchFamily="18" charset="0"/>
              </a:rPr>
              <a:t> @ iFeeID</a:t>
            </a:r>
            <a:br>
              <a:rPr lang="en-US" altLang="zh-CN" b="1">
                <a:solidFill>
                  <a:srgbClr val="000000"/>
                </a:solidFill>
                <a:latin typeface="Times New Roman" pitchFamily="18" charset="0"/>
              </a:rPr>
            </a:br>
            <a:r>
              <a:rPr lang="en-US" altLang="zh-CN" b="1">
                <a:solidFill>
                  <a:schemeClr val="folHlink"/>
                </a:solidFill>
                <a:latin typeface="Times New Roman" pitchFamily="18" charset="0"/>
              </a:rPr>
              <a:t>END</a:t>
            </a:r>
            <a:r>
              <a:rPr lang="en-US" altLang="zh-CN" b="1">
                <a:solidFill>
                  <a:srgbClr val="000000"/>
                </a:solidFill>
                <a:latin typeface="Times New Roman" pitchFamily="18" charset="0"/>
              </a:rPr>
              <a:t> </a:t>
            </a:r>
          </a:p>
        </p:txBody>
      </p:sp>
      <p:pic>
        <p:nvPicPr>
          <p:cNvPr id="37786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box(in)">
                                      <p:cBhvr>
                                        <p:cTn id="7" dur="500"/>
                                        <p:tgtEl>
                                          <p:spTgt spid="377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box(in)">
                                      <p:cBhvr>
                                        <p:cTn id="12" dur="500"/>
                                        <p:tgtEl>
                                          <p:spTgt spid="377859">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77860"/>
                                        </p:tgtEl>
                                        <p:attrNameLst>
                                          <p:attrName>style.visibility</p:attrName>
                                        </p:attrNameLst>
                                      </p:cBhvr>
                                      <p:to>
                                        <p:strVal val="visible"/>
                                      </p:to>
                                    </p:set>
                                    <p:anim calcmode="lin" valueType="num">
                                      <p:cBhvr additive="base">
                                        <p:cTn id="16" dur="500" fill="hold"/>
                                        <p:tgtEl>
                                          <p:spTgt spid="377860"/>
                                        </p:tgtEl>
                                        <p:attrNameLst>
                                          <p:attrName>ppt_x</p:attrName>
                                        </p:attrNameLst>
                                      </p:cBhvr>
                                      <p:tavLst>
                                        <p:tav tm="0">
                                          <p:val>
                                            <p:strVal val="0-#ppt_w/2"/>
                                          </p:val>
                                        </p:tav>
                                        <p:tav tm="100000">
                                          <p:val>
                                            <p:strVal val="#ppt_x"/>
                                          </p:val>
                                        </p:tav>
                                      </p:tavLst>
                                    </p:anim>
                                    <p:anim calcmode="lin" valueType="num">
                                      <p:cBhvr additive="base">
                                        <p:cTn id="17" dur="500" fill="hold"/>
                                        <p:tgtEl>
                                          <p:spTgt spid="377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33E3102-B140-4711-9467-687317F4B830}" type="slidenum">
              <a:rPr lang="en-US" altLang="zh-CN"/>
              <a:pPr/>
              <a:t>124</a:t>
            </a:fld>
            <a:endParaRPr lang="en-US" altLang="zh-CN"/>
          </a:p>
        </p:txBody>
      </p:sp>
      <p:sp>
        <p:nvSpPr>
          <p:cNvPr id="378882" name="Rectangle 2"/>
          <p:cNvSpPr>
            <a:spLocks noGrp="1" noChangeArrowheads="1"/>
          </p:cNvSpPr>
          <p:nvPr>
            <p:ph type="title"/>
          </p:nvPr>
        </p:nvSpPr>
        <p:spPr/>
        <p:txBody>
          <a:bodyPr/>
          <a:lstStyle/>
          <a:p>
            <a:r>
              <a:rPr lang="en-US" altLang="zh-CN">
                <a:latin typeface="Arial Narrow" pitchFamily="34" charset="0"/>
              </a:rPr>
              <a:t>Cursor</a:t>
            </a:r>
          </a:p>
        </p:txBody>
      </p:sp>
      <p:sp>
        <p:nvSpPr>
          <p:cNvPr id="378883" name="Text Box 3"/>
          <p:cNvSpPr txBox="1">
            <a:spLocks noChangeArrowheads="1"/>
          </p:cNvSpPr>
          <p:nvPr/>
        </p:nvSpPr>
        <p:spPr bwMode="auto">
          <a:xfrm>
            <a:off x="609600" y="838200"/>
            <a:ext cx="8001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--close the cursor</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CLOSE</a:t>
            </a:r>
            <a:r>
              <a:rPr lang="en-US" altLang="zh-CN" b="1">
                <a:solidFill>
                  <a:srgbClr val="000000"/>
                </a:solidFill>
                <a:latin typeface="Times New Roman" pitchFamily="18" charset="0"/>
              </a:rPr>
              <a:t> curStudentFee</a:t>
            </a:r>
            <a:br>
              <a:rPr lang="en-US" altLang="zh-CN" b="1">
                <a:solidFill>
                  <a:srgbClr val="000000"/>
                </a:solidFill>
                <a:latin typeface="Times New Roman" pitchFamily="18" charset="0"/>
              </a:rPr>
            </a:br>
            <a:r>
              <a:rPr lang="en-US" altLang="zh-CN" b="1">
                <a:solidFill>
                  <a:srgbClr val="000000"/>
                </a:solidFill>
                <a:latin typeface="Times New Roman" pitchFamily="18" charset="0"/>
              </a:rPr>
              <a:t>--release the cursor</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DEALLOCATE</a:t>
            </a:r>
            <a:r>
              <a:rPr lang="en-US" altLang="zh-CN" b="1">
                <a:solidFill>
                  <a:srgbClr val="000000"/>
                </a:solidFill>
                <a:latin typeface="Times New Roman" pitchFamily="18" charset="0"/>
              </a:rPr>
              <a:t> curStudentFee </a:t>
            </a:r>
          </a:p>
          <a:p>
            <a:pPr algn="l">
              <a:spcBef>
                <a:spcPct val="20000"/>
              </a:spcBef>
              <a:buClr>
                <a:schemeClr val="folHlink"/>
              </a:buClr>
              <a:buSzPct val="150000"/>
              <a:buFont typeface="Wingdings" pitchFamily="2" charset="2"/>
              <a:buNone/>
            </a:pPr>
            <a:r>
              <a:rPr kumimoji="0" lang="en-US" altLang="zh-CN" b="1">
                <a:solidFill>
                  <a:schemeClr val="tx2"/>
                </a:solidFill>
                <a:latin typeface="Arial Narrow" pitchFamily="34" charset="0"/>
              </a:rPr>
              <a:t>【e.g.】</a:t>
            </a:r>
            <a:r>
              <a:rPr kumimoji="0" lang="en-US" altLang="zh-CN" b="1">
                <a:latin typeface="Arial Narrow" pitchFamily="34" charset="0"/>
              </a:rPr>
              <a:t>Suppose that there are two tables, one is to keep the English scores for students, one is to keep the sum for each department.</a:t>
            </a:r>
          </a:p>
          <a:p>
            <a:pPr algn="l">
              <a:spcBef>
                <a:spcPct val="20000"/>
              </a:spcBef>
              <a:buClr>
                <a:schemeClr val="folHlink"/>
              </a:buClr>
              <a:buSzPct val="150000"/>
              <a:buFont typeface="Wingdings" pitchFamily="2" charset="2"/>
              <a:buNone/>
            </a:pPr>
            <a:r>
              <a:rPr kumimoji="0" lang="en-US" altLang="zh-CN" b="1">
                <a:latin typeface="Arial Narrow" pitchFamily="34" charset="0"/>
              </a:rPr>
              <a:t>Then we can use cursor to add records to the second table. </a:t>
            </a:r>
          </a:p>
          <a:p>
            <a:pPr algn="l">
              <a:spcBef>
                <a:spcPct val="20000"/>
              </a:spcBef>
              <a:buClr>
                <a:schemeClr val="folHlink"/>
              </a:buClr>
              <a:buSzPct val="150000"/>
              <a:buFont typeface="Wingdings" pitchFamily="2" charset="2"/>
              <a:buNone/>
            </a:pPr>
            <a:r>
              <a:rPr kumimoji="0" lang="en-US" altLang="zh-CN" b="1">
                <a:solidFill>
                  <a:schemeClr val="folHlink"/>
                </a:solidFill>
                <a:latin typeface="Arial Narrow" pitchFamily="34" charset="0"/>
                <a:ea typeface="楷体_GB2312" pitchFamily="49" charset="-122"/>
              </a:rPr>
              <a:t>◆</a:t>
            </a:r>
            <a:r>
              <a:rPr lang="en-US" altLang="zh-CN" b="1">
                <a:solidFill>
                  <a:srgbClr val="000000"/>
                </a:solidFill>
                <a:latin typeface="Arial Narrow" pitchFamily="34" charset="0"/>
              </a:rPr>
              <a:t>Notice that cursor will occupy a lot of memory, and the related tables will be locked. The executive rate is </a:t>
            </a:r>
            <a:r>
              <a:rPr lang="en-US" altLang="zh-CN" b="1">
                <a:solidFill>
                  <a:schemeClr val="hlink"/>
                </a:solidFill>
                <a:latin typeface="Arial Narrow" pitchFamily="34" charset="0"/>
              </a:rPr>
              <a:t>slow</a:t>
            </a:r>
            <a:r>
              <a:rPr lang="en-US" altLang="zh-CN" b="1">
                <a:solidFill>
                  <a:srgbClr val="000000"/>
                </a:solidFill>
                <a:latin typeface="Arial Narrow" pitchFamily="34" charset="0"/>
              </a:rPr>
              <a:t>.</a:t>
            </a:r>
          </a:p>
        </p:txBody>
      </p:sp>
      <p:pic>
        <p:nvPicPr>
          <p:cNvPr id="378885"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62913"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ox(in)">
                                      <p:cBhvr>
                                        <p:cTn id="7" dur="500"/>
                                        <p:tgtEl>
                                          <p:spTgt spid="37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box(in)">
                                      <p:cBhvr>
                                        <p:cTn id="12" dur="500"/>
                                        <p:tgtEl>
                                          <p:spTgt spid="378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883">
                                            <p:txEl>
                                              <p:pRg st="2" end="2"/>
                                            </p:txEl>
                                          </p:spTgt>
                                        </p:tgtEl>
                                        <p:attrNameLst>
                                          <p:attrName>style.visibility</p:attrName>
                                        </p:attrNameLst>
                                      </p:cBhvr>
                                      <p:to>
                                        <p:strVal val="visible"/>
                                      </p:to>
                                    </p:set>
                                    <p:animEffect transition="in" filter="box(in)">
                                      <p:cBhvr>
                                        <p:cTn id="17" dur="500"/>
                                        <p:tgtEl>
                                          <p:spTgt spid="378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8883">
                                            <p:txEl>
                                              <p:pRg st="3" end="3"/>
                                            </p:txEl>
                                          </p:spTgt>
                                        </p:tgtEl>
                                        <p:attrNameLst>
                                          <p:attrName>style.visibility</p:attrName>
                                        </p:attrNameLst>
                                      </p:cBhvr>
                                      <p:to>
                                        <p:strVal val="visible"/>
                                      </p:to>
                                    </p:set>
                                    <p:animEffect transition="in" filter="box(in)">
                                      <p:cBhvr>
                                        <p:cTn id="22" dur="500"/>
                                        <p:tgtEl>
                                          <p:spTgt spid="37888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78885"/>
                                        </p:tgtEl>
                                        <p:attrNameLst>
                                          <p:attrName>style.visibility</p:attrName>
                                        </p:attrNameLst>
                                      </p:cBhvr>
                                      <p:to>
                                        <p:strVal val="visible"/>
                                      </p:to>
                                    </p:set>
                                    <p:anim calcmode="lin" valueType="num">
                                      <p:cBhvr additive="base">
                                        <p:cTn id="26" dur="500" fill="hold"/>
                                        <p:tgtEl>
                                          <p:spTgt spid="378885"/>
                                        </p:tgtEl>
                                        <p:attrNameLst>
                                          <p:attrName>ppt_x</p:attrName>
                                        </p:attrNameLst>
                                      </p:cBhvr>
                                      <p:tavLst>
                                        <p:tav tm="0">
                                          <p:val>
                                            <p:strVal val="0-#ppt_w/2"/>
                                          </p:val>
                                        </p:tav>
                                        <p:tav tm="100000">
                                          <p:val>
                                            <p:strVal val="#ppt_x"/>
                                          </p:val>
                                        </p:tav>
                                      </p:tavLst>
                                    </p:anim>
                                    <p:anim calcmode="lin" valueType="num">
                                      <p:cBhvr additive="base">
                                        <p:cTn id="27" dur="500" fill="hold"/>
                                        <p:tgtEl>
                                          <p:spTgt spid="378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597DB19-641A-4A2F-899A-04B87C689D06}" type="slidenum">
              <a:rPr lang="en-US" altLang="zh-CN"/>
              <a:pPr/>
              <a:t>13</a:t>
            </a:fld>
            <a:endParaRPr lang="en-US" altLang="zh-CN"/>
          </a:p>
        </p:txBody>
      </p:sp>
      <p:sp>
        <p:nvSpPr>
          <p:cNvPr id="150530" name="Rectangle 2"/>
          <p:cNvSpPr>
            <a:spLocks noGrp="1" noChangeArrowheads="1"/>
          </p:cNvSpPr>
          <p:nvPr>
            <p:ph type="title"/>
          </p:nvPr>
        </p:nvSpPr>
        <p:spPr/>
        <p:txBody>
          <a:bodyPr/>
          <a:lstStyle/>
          <a:p>
            <a:r>
              <a:rPr lang="en-US" altLang="zh-CN">
                <a:latin typeface="Arial Narrow" pitchFamily="34" charset="0"/>
              </a:rPr>
              <a:t>1. Rules for Identifiers</a:t>
            </a:r>
          </a:p>
        </p:txBody>
      </p:sp>
      <p:pic>
        <p:nvPicPr>
          <p:cNvPr id="1505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6345238"/>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50534" name="Text Box 6"/>
          <p:cNvSpPr txBox="1">
            <a:spLocks noChangeArrowheads="1"/>
          </p:cNvSpPr>
          <p:nvPr/>
        </p:nvSpPr>
        <p:spPr bwMode="auto">
          <a:xfrm>
            <a:off x="539750" y="620713"/>
            <a:ext cx="84248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b="1">
                <a:latin typeface="Arial Narrow" pitchFamily="34" charset="0"/>
              </a:rPr>
              <a:t>The </a:t>
            </a:r>
            <a:r>
              <a:rPr lang="en-US" altLang="zh-CN" b="1">
                <a:solidFill>
                  <a:schemeClr val="hlink"/>
                </a:solidFill>
                <a:latin typeface="Arial Narrow" pitchFamily="34" charset="0"/>
              </a:rPr>
              <a:t>identifiers</a:t>
            </a:r>
            <a:r>
              <a:rPr lang="en-US" altLang="zh-CN" b="1">
                <a:latin typeface="Arial Narrow" pitchFamily="34" charset="0"/>
              </a:rPr>
              <a:t> must start with a-z, A-Z, _(underscores), @, or #. </a:t>
            </a:r>
          </a:p>
          <a:p>
            <a:pPr algn="l">
              <a:spcBef>
                <a:spcPct val="30000"/>
              </a:spcBef>
              <a:buClr>
                <a:schemeClr val="folHlink"/>
              </a:buClr>
              <a:buFont typeface="Wingdings" pitchFamily="2" charset="2"/>
              <a:buChar char="§"/>
            </a:pPr>
            <a:r>
              <a:rPr lang="en-US" altLang="zh-CN" b="1">
                <a:latin typeface="Arial Narrow" pitchFamily="34" charset="0"/>
              </a:rPr>
              <a:t>the identifiers must contain only the letters “a-z” or “A-Z”, numbers “0-9”, “@”, “#”, “$” or “_”.</a:t>
            </a:r>
          </a:p>
          <a:p>
            <a:pPr algn="l">
              <a:spcBef>
                <a:spcPct val="30000"/>
              </a:spcBef>
              <a:buClr>
                <a:schemeClr val="folHlink"/>
              </a:buClr>
              <a:buFont typeface="Wingdings" pitchFamily="2" charset="2"/>
              <a:buChar char="u"/>
            </a:pPr>
            <a:r>
              <a:rPr lang="en-US" altLang="zh-CN" b="1">
                <a:latin typeface="Arial Narrow" pitchFamily="34" charset="0"/>
              </a:rPr>
              <a:t>In SQL Server:</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local variable</a:t>
            </a:r>
            <a:r>
              <a:rPr lang="en-US" altLang="zh-CN" b="1">
                <a:latin typeface="Arial Narrow" pitchFamily="34" charset="0"/>
              </a:rPr>
              <a:t> names must begin with one </a:t>
            </a:r>
            <a:r>
              <a:rPr lang="en-US" altLang="zh-CN" b="1">
                <a:solidFill>
                  <a:schemeClr val="hlink"/>
                </a:solidFill>
                <a:latin typeface="Arial Narrow" pitchFamily="34" charset="0"/>
              </a:rPr>
              <a:t>at sign</a:t>
            </a:r>
            <a:r>
              <a:rPr lang="en-US" altLang="zh-CN" b="1">
                <a:latin typeface="Arial Narrow" pitchFamily="34" charset="0"/>
              </a:rPr>
              <a:t> (@). </a:t>
            </a:r>
          </a:p>
          <a:p>
            <a:pPr algn="l">
              <a:spcBef>
                <a:spcPct val="30000"/>
              </a:spcBef>
              <a:buClr>
                <a:schemeClr val="folHlink"/>
              </a:buClr>
              <a:buFont typeface="Wingdings" pitchFamily="2" charset="2"/>
              <a:buChar char="§"/>
            </a:pPr>
            <a:r>
              <a:rPr lang="en-US" altLang="zh-CN" b="1">
                <a:latin typeface="Arial Narrow" pitchFamily="34" charset="0"/>
              </a:rPr>
              <a:t>Identifiers starting with # stand for </a:t>
            </a:r>
            <a:r>
              <a:rPr lang="en-US" altLang="en-US" b="1">
                <a:solidFill>
                  <a:schemeClr val="hlink"/>
                </a:solidFill>
                <a:latin typeface="Arial Narrow" pitchFamily="34" charset="0"/>
              </a:rPr>
              <a:t>temporary</a:t>
            </a:r>
            <a:r>
              <a:rPr lang="en-US" altLang="en-US" b="1">
                <a:latin typeface="Arial Narrow" pitchFamily="34" charset="0"/>
              </a:rPr>
              <a:t> tables</a:t>
            </a:r>
            <a:r>
              <a:rPr lang="en-US" altLang="zh-CN" b="1">
                <a:latin typeface="Arial Narrow" pitchFamily="34" charset="0"/>
              </a:rPr>
              <a:t> or procedures.</a:t>
            </a:r>
          </a:p>
          <a:p>
            <a:pPr algn="l">
              <a:spcBef>
                <a:spcPct val="30000"/>
              </a:spcBef>
              <a:buClr>
                <a:schemeClr val="folHlink"/>
              </a:buClr>
              <a:buFont typeface="Wingdings" pitchFamily="2" charset="2"/>
              <a:buChar char="§"/>
            </a:pPr>
            <a:r>
              <a:rPr lang="en-US" altLang="zh-CN" b="1">
                <a:latin typeface="Arial Narrow" pitchFamily="34" charset="0"/>
              </a:rPr>
              <a:t>Identifiers starting with ## stand for </a:t>
            </a:r>
            <a:r>
              <a:rPr lang="en-US" altLang="zh-CN" b="1">
                <a:solidFill>
                  <a:schemeClr val="hlink"/>
                </a:solidFill>
                <a:latin typeface="Arial Narrow" pitchFamily="34" charset="0"/>
              </a:rPr>
              <a:t>global </a:t>
            </a:r>
            <a:r>
              <a:rPr lang="en-US" altLang="en-US" b="1">
                <a:solidFill>
                  <a:schemeClr val="hlink"/>
                </a:solidFill>
                <a:latin typeface="Arial Narrow" pitchFamily="34" charset="0"/>
              </a:rPr>
              <a:t>temporary</a:t>
            </a:r>
            <a:r>
              <a:rPr lang="en-US" altLang="en-US" b="1">
                <a:latin typeface="Arial Narrow" pitchFamily="34" charset="0"/>
              </a:rPr>
              <a:t> </a:t>
            </a:r>
            <a:r>
              <a:rPr lang="en-US" altLang="zh-CN" b="1">
                <a:latin typeface="Arial Narrow" pitchFamily="34" charset="0"/>
              </a:rPr>
              <a:t>objects.</a:t>
            </a:r>
          </a:p>
          <a:p>
            <a:pPr algn="l">
              <a:spcBef>
                <a:spcPct val="30000"/>
              </a:spcBef>
              <a:buClr>
                <a:schemeClr val="folHlink"/>
              </a:buClr>
              <a:buFont typeface="Wingdings" pitchFamily="2" charset="2"/>
              <a:buChar char="§"/>
            </a:pPr>
            <a:r>
              <a:rPr lang="en-US" altLang="zh-CN" b="1">
                <a:latin typeface="Arial Narrow" pitchFamily="34" charset="0"/>
              </a:rPr>
              <a:t>Some </a:t>
            </a:r>
            <a:r>
              <a:rPr lang="en-US" altLang="zh-CN" b="1">
                <a:solidFill>
                  <a:schemeClr val="hlink"/>
                </a:solidFill>
                <a:latin typeface="Arial Narrow" pitchFamily="34" charset="0"/>
              </a:rPr>
              <a:t>functions</a:t>
            </a:r>
            <a:r>
              <a:rPr lang="en-US" altLang="zh-CN" b="1">
                <a:latin typeface="Arial Narrow" pitchFamily="34" charset="0"/>
              </a:rPr>
              <a:t> of T-SQL start with @@. So don’t use the identifiers starting with @@.</a:t>
            </a:r>
          </a:p>
          <a:p>
            <a:pPr algn="l">
              <a:spcBef>
                <a:spcPct val="30000"/>
              </a:spcBef>
              <a:buSzPct val="150000"/>
              <a:buFontTx/>
              <a:buBlip>
                <a:blip r:embed="rId3"/>
              </a:buBlip>
            </a:pPr>
            <a:r>
              <a:rPr lang="en-US" altLang="zh-CN" b="1">
                <a:latin typeface="Arial Narrow" pitchFamily="34" charset="0"/>
              </a:rPr>
              <a:t>Don’t use </a:t>
            </a:r>
            <a:r>
              <a:rPr lang="en-US" altLang="zh-CN" b="1">
                <a:solidFill>
                  <a:schemeClr val="hlink"/>
                </a:solidFill>
                <a:latin typeface="Arial Narrow" pitchFamily="34" charset="0"/>
              </a:rPr>
              <a:t>reserved keywords</a:t>
            </a:r>
            <a:r>
              <a:rPr lang="en-US" altLang="zh-CN" b="1">
                <a:latin typeface="Arial Narrow" pitchFamily="34" charset="0"/>
              </a:rPr>
              <a:t> as identifiers.</a:t>
            </a:r>
          </a:p>
          <a:p>
            <a:pPr algn="l">
              <a:spcBef>
                <a:spcPct val="30000"/>
              </a:spcBef>
              <a:buSzPct val="150000"/>
              <a:buFontTx/>
              <a:buBlip>
                <a:blip r:embed="rId3"/>
              </a:buBlip>
            </a:pPr>
            <a:r>
              <a:rPr lang="en-US" altLang="zh-CN" b="1">
                <a:latin typeface="Arial Narrow" pitchFamily="34" charset="0"/>
              </a:rPr>
              <a:t>Don’t use space or other special characters in identifiers.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0534">
                                            <p:txEl>
                                              <p:pRg st="0" end="0"/>
                                            </p:txEl>
                                          </p:spTgt>
                                        </p:tgtEl>
                                        <p:attrNameLst>
                                          <p:attrName>style.visibility</p:attrName>
                                        </p:attrNameLst>
                                      </p:cBhvr>
                                      <p:to>
                                        <p:strVal val="visible"/>
                                      </p:to>
                                    </p:set>
                                    <p:animEffect transition="in" filter="blinds(vertical)">
                                      <p:cBhvr>
                                        <p:cTn id="7" dur="500"/>
                                        <p:tgtEl>
                                          <p:spTgt spid="1505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0534">
                                            <p:txEl>
                                              <p:pRg st="1" end="1"/>
                                            </p:txEl>
                                          </p:spTgt>
                                        </p:tgtEl>
                                        <p:attrNameLst>
                                          <p:attrName>style.visibility</p:attrName>
                                        </p:attrNameLst>
                                      </p:cBhvr>
                                      <p:to>
                                        <p:strVal val="visible"/>
                                      </p:to>
                                    </p:set>
                                    <p:animEffect transition="in" filter="blinds(vertical)">
                                      <p:cBhvr>
                                        <p:cTn id="12" dur="500"/>
                                        <p:tgtEl>
                                          <p:spTgt spid="1505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0534">
                                            <p:txEl>
                                              <p:pRg st="2" end="2"/>
                                            </p:txEl>
                                          </p:spTgt>
                                        </p:tgtEl>
                                        <p:attrNameLst>
                                          <p:attrName>style.visibility</p:attrName>
                                        </p:attrNameLst>
                                      </p:cBhvr>
                                      <p:to>
                                        <p:strVal val="visible"/>
                                      </p:to>
                                    </p:set>
                                    <p:animEffect transition="in" filter="blinds(vertical)">
                                      <p:cBhvr>
                                        <p:cTn id="17" dur="500"/>
                                        <p:tgtEl>
                                          <p:spTgt spid="1505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50534">
                                            <p:txEl>
                                              <p:pRg st="3" end="3"/>
                                            </p:txEl>
                                          </p:spTgt>
                                        </p:tgtEl>
                                        <p:attrNameLst>
                                          <p:attrName>style.visibility</p:attrName>
                                        </p:attrNameLst>
                                      </p:cBhvr>
                                      <p:to>
                                        <p:strVal val="visible"/>
                                      </p:to>
                                    </p:set>
                                    <p:animEffect transition="in" filter="blinds(vertical)">
                                      <p:cBhvr>
                                        <p:cTn id="22" dur="500"/>
                                        <p:tgtEl>
                                          <p:spTgt spid="1505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0534">
                                            <p:txEl>
                                              <p:pRg st="4" end="4"/>
                                            </p:txEl>
                                          </p:spTgt>
                                        </p:tgtEl>
                                        <p:attrNameLst>
                                          <p:attrName>style.visibility</p:attrName>
                                        </p:attrNameLst>
                                      </p:cBhvr>
                                      <p:to>
                                        <p:strVal val="visible"/>
                                      </p:to>
                                    </p:set>
                                    <p:animEffect transition="in" filter="blinds(vertical)">
                                      <p:cBhvr>
                                        <p:cTn id="27" dur="500"/>
                                        <p:tgtEl>
                                          <p:spTgt spid="1505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50534">
                                            <p:txEl>
                                              <p:pRg st="5" end="5"/>
                                            </p:txEl>
                                          </p:spTgt>
                                        </p:tgtEl>
                                        <p:attrNameLst>
                                          <p:attrName>style.visibility</p:attrName>
                                        </p:attrNameLst>
                                      </p:cBhvr>
                                      <p:to>
                                        <p:strVal val="visible"/>
                                      </p:to>
                                    </p:set>
                                    <p:animEffect transition="in" filter="blinds(vertical)">
                                      <p:cBhvr>
                                        <p:cTn id="32" dur="500"/>
                                        <p:tgtEl>
                                          <p:spTgt spid="15053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50534">
                                            <p:txEl>
                                              <p:pRg st="6" end="6"/>
                                            </p:txEl>
                                          </p:spTgt>
                                        </p:tgtEl>
                                        <p:attrNameLst>
                                          <p:attrName>style.visibility</p:attrName>
                                        </p:attrNameLst>
                                      </p:cBhvr>
                                      <p:to>
                                        <p:strVal val="visible"/>
                                      </p:to>
                                    </p:set>
                                    <p:animEffect transition="in" filter="blinds(vertical)">
                                      <p:cBhvr>
                                        <p:cTn id="37" dur="500"/>
                                        <p:tgtEl>
                                          <p:spTgt spid="15053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50534">
                                            <p:txEl>
                                              <p:pRg st="7" end="7"/>
                                            </p:txEl>
                                          </p:spTgt>
                                        </p:tgtEl>
                                        <p:attrNameLst>
                                          <p:attrName>style.visibility</p:attrName>
                                        </p:attrNameLst>
                                      </p:cBhvr>
                                      <p:to>
                                        <p:strVal val="visible"/>
                                      </p:to>
                                    </p:set>
                                    <p:animEffect transition="in" filter="blinds(vertical)">
                                      <p:cBhvr>
                                        <p:cTn id="42" dur="500"/>
                                        <p:tgtEl>
                                          <p:spTgt spid="15053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50534">
                                            <p:txEl>
                                              <p:pRg st="8" end="8"/>
                                            </p:txEl>
                                          </p:spTgt>
                                        </p:tgtEl>
                                        <p:attrNameLst>
                                          <p:attrName>style.visibility</p:attrName>
                                        </p:attrNameLst>
                                      </p:cBhvr>
                                      <p:to>
                                        <p:strVal val="visible"/>
                                      </p:to>
                                    </p:set>
                                    <p:animEffect transition="in" filter="blinds(vertical)">
                                      <p:cBhvr>
                                        <p:cTn id="47" dur="500"/>
                                        <p:tgtEl>
                                          <p:spTgt spid="150534">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150533"/>
                                        </p:tgtEl>
                                        <p:attrNameLst>
                                          <p:attrName>style.visibility</p:attrName>
                                        </p:attrNameLst>
                                      </p:cBhvr>
                                      <p:to>
                                        <p:strVal val="visible"/>
                                      </p:to>
                                    </p:set>
                                    <p:anim calcmode="lin" valueType="num">
                                      <p:cBhvr additive="base">
                                        <p:cTn id="51" dur="500" fill="hold"/>
                                        <p:tgtEl>
                                          <p:spTgt spid="150533"/>
                                        </p:tgtEl>
                                        <p:attrNameLst>
                                          <p:attrName>ppt_x</p:attrName>
                                        </p:attrNameLst>
                                      </p:cBhvr>
                                      <p:tavLst>
                                        <p:tav tm="0">
                                          <p:val>
                                            <p:strVal val="0-#ppt_w/2"/>
                                          </p:val>
                                        </p:tav>
                                        <p:tav tm="100000">
                                          <p:val>
                                            <p:strVal val="#ppt_x"/>
                                          </p:val>
                                        </p:tav>
                                      </p:tavLst>
                                    </p:anim>
                                    <p:anim calcmode="lin" valueType="num">
                                      <p:cBhvr additive="base">
                                        <p:cTn id="52"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CA32DEE-7196-4F83-94ED-A1B6745B2B44}" type="slidenum">
              <a:rPr lang="en-US" altLang="zh-CN"/>
              <a:pPr/>
              <a:t>14</a:t>
            </a:fld>
            <a:endParaRPr lang="en-US" altLang="zh-CN"/>
          </a:p>
        </p:txBody>
      </p:sp>
      <p:sp>
        <p:nvSpPr>
          <p:cNvPr id="151554" name="Rectangle 2"/>
          <p:cNvSpPr>
            <a:spLocks noGrp="1" noChangeArrowheads="1"/>
          </p:cNvSpPr>
          <p:nvPr>
            <p:ph type="title"/>
          </p:nvPr>
        </p:nvSpPr>
        <p:spPr/>
        <p:txBody>
          <a:bodyPr/>
          <a:lstStyle/>
          <a:p>
            <a:r>
              <a:rPr lang="en-US" altLang="zh-CN">
                <a:latin typeface="Arial Narrow" pitchFamily="34" charset="0"/>
              </a:rPr>
              <a:t>Variable</a:t>
            </a:r>
          </a:p>
        </p:txBody>
      </p:sp>
      <p:sp>
        <p:nvSpPr>
          <p:cNvPr id="151555" name="Text Box 3"/>
          <p:cNvSpPr txBox="1">
            <a:spLocks noChangeArrowheads="1"/>
          </p:cNvSpPr>
          <p:nvPr/>
        </p:nvSpPr>
        <p:spPr bwMode="auto">
          <a:xfrm>
            <a:off x="539750" y="765175"/>
            <a:ext cx="8424863"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zh-CN" b="1" dirty="0">
                <a:latin typeface="Arial Narrow" pitchFamily="34" charset="0"/>
              </a:rPr>
              <a:t>Declaration of variable: </a:t>
            </a:r>
            <a:r>
              <a:rPr lang="en-US" altLang="zh-CN" b="1" i="1" dirty="0">
                <a:solidFill>
                  <a:schemeClr val="hlink"/>
                </a:solidFill>
                <a:latin typeface="Times New Roman" pitchFamily="18" charset="0"/>
              </a:rPr>
              <a:t>DECLARE</a:t>
            </a:r>
            <a:r>
              <a:rPr lang="en-US" altLang="zh-CN" b="1" i="1" dirty="0">
                <a:latin typeface="Times New Roman" pitchFamily="18" charset="0"/>
              </a:rPr>
              <a:t> @</a:t>
            </a:r>
            <a:r>
              <a:rPr lang="en-US" altLang="zh-CN" b="1" i="1" dirty="0" err="1">
                <a:latin typeface="Times New Roman" pitchFamily="18" charset="0"/>
              </a:rPr>
              <a:t>local_variable</a:t>
            </a:r>
            <a:r>
              <a:rPr lang="en-US" altLang="zh-CN" b="1" i="1" dirty="0">
                <a:latin typeface="Times New Roman" pitchFamily="18" charset="0"/>
              </a:rPr>
              <a:t> </a:t>
            </a:r>
            <a:r>
              <a:rPr lang="en-US" altLang="zh-CN" b="1" i="1" dirty="0" err="1">
                <a:latin typeface="Times New Roman" pitchFamily="18" charset="0"/>
              </a:rPr>
              <a:t>data_type</a:t>
            </a:r>
            <a:r>
              <a:rPr lang="en-US" altLang="zh-CN" b="1" i="1" dirty="0">
                <a:latin typeface="Arial Narrow" pitchFamily="34" charset="0"/>
              </a:rPr>
              <a:t> </a:t>
            </a:r>
            <a:endParaRPr lang="en-US" altLang="zh-CN" b="1" dirty="0">
              <a:latin typeface="Arial Narrow" pitchFamily="34" charset="0"/>
            </a:endParaRPr>
          </a:p>
          <a:p>
            <a:pPr algn="l">
              <a:spcBef>
                <a:spcPct val="20000"/>
              </a:spcBef>
              <a:buClr>
                <a:schemeClr val="folHlink"/>
              </a:buClr>
              <a:buFont typeface="Wingdings" pitchFamily="2" charset="2"/>
              <a:buNone/>
            </a:pPr>
            <a:r>
              <a:rPr lang="en-US" altLang="zh-CN" b="1" dirty="0">
                <a:solidFill>
                  <a:srgbClr val="000000"/>
                </a:solidFill>
                <a:latin typeface="Arial Narrow" pitchFamily="34" charset="0"/>
              </a:rPr>
              <a:t>After declaration, all variables are initialized as NULL.</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Sets the specified local variable to the given value.</a:t>
            </a:r>
            <a:r>
              <a:rPr lang="en-US" altLang="zh-CN" b="1" dirty="0">
                <a:latin typeface="Arial Narrow" pitchFamily="34" charset="0"/>
              </a:rPr>
              <a:t> </a:t>
            </a:r>
          </a:p>
          <a:p>
            <a:pPr algn="l">
              <a:spcBef>
                <a:spcPct val="20000"/>
              </a:spcBef>
              <a:buClr>
                <a:schemeClr val="folHlink"/>
              </a:buClr>
              <a:buFont typeface="Wingdings" pitchFamily="2" charset="2"/>
              <a:buNone/>
            </a:pPr>
            <a:r>
              <a:rPr lang="en-US" altLang="zh-CN" b="1" dirty="0">
                <a:solidFill>
                  <a:schemeClr val="hlink"/>
                </a:solidFill>
                <a:latin typeface="Arial Narrow" pitchFamily="34" charset="0"/>
              </a:rPr>
              <a:t>                </a:t>
            </a:r>
            <a:r>
              <a:rPr lang="en-US" altLang="zh-CN" b="1" i="1" dirty="0">
                <a:solidFill>
                  <a:schemeClr val="hlink"/>
                </a:solidFill>
                <a:latin typeface="Times New Roman" pitchFamily="18" charset="0"/>
              </a:rPr>
              <a:t>SET</a:t>
            </a:r>
            <a:r>
              <a:rPr lang="en-US" altLang="zh-CN" b="1" i="1" dirty="0">
                <a:latin typeface="Times New Roman" pitchFamily="18" charset="0"/>
              </a:rPr>
              <a:t> @</a:t>
            </a:r>
            <a:r>
              <a:rPr lang="en-US" altLang="zh-CN" b="1" i="1" dirty="0" err="1">
                <a:latin typeface="Times New Roman" pitchFamily="18" charset="0"/>
              </a:rPr>
              <a:t>local_variable</a:t>
            </a:r>
            <a:r>
              <a:rPr lang="en-US" altLang="zh-CN" b="1" i="1" dirty="0">
                <a:latin typeface="Times New Roman" pitchFamily="18" charset="0"/>
              </a:rPr>
              <a:t>=</a:t>
            </a:r>
          </a:p>
          <a:p>
            <a:pPr algn="l">
              <a:spcBef>
                <a:spcPct val="20000"/>
              </a:spcBef>
              <a:buClr>
                <a:schemeClr val="folHlink"/>
              </a:buClr>
              <a:buFont typeface="Wingdings" pitchFamily="2" charset="2"/>
              <a:buNone/>
            </a:pPr>
            <a:r>
              <a:rPr lang="en-US" altLang="zh-CN" b="1" dirty="0">
                <a:latin typeface="Arial Narrow" pitchFamily="34" charset="0"/>
              </a:rPr>
              <a:t>or             </a:t>
            </a: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local_variable</a:t>
            </a:r>
            <a:r>
              <a:rPr lang="en-US" altLang="zh-CN" b="1" i="1" dirty="0">
                <a:latin typeface="Times New Roman" pitchFamily="18"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DECLARE</a:t>
            </a:r>
            <a:r>
              <a:rPr lang="en-US" altLang="zh-CN" b="1" i="1" dirty="0">
                <a:latin typeface="Times New Roman" pitchFamily="18" charset="0"/>
              </a:rPr>
              <a:t> @find varchar(30)</a:t>
            </a:r>
          </a:p>
          <a:p>
            <a:pPr algn="l">
              <a:buClr>
                <a:srgbClr val="ECB51A"/>
              </a:buClr>
              <a:buFont typeface="Wingdings" pitchFamily="2" charset="2"/>
              <a:buNone/>
            </a:pPr>
            <a:r>
              <a:rPr lang="en-US" altLang="zh-CN" b="1" i="1" dirty="0">
                <a:solidFill>
                  <a:schemeClr val="hlink"/>
                </a:solidFill>
                <a:latin typeface="Times New Roman" pitchFamily="18" charset="0"/>
              </a:rPr>
              <a:t>SET</a:t>
            </a:r>
            <a:r>
              <a:rPr lang="en-US" altLang="zh-CN" b="1" i="1" dirty="0">
                <a:latin typeface="Times New Roman" pitchFamily="18" charset="0"/>
              </a:rPr>
              <a:t> @find = 'Ring%' </a:t>
            </a:r>
          </a:p>
          <a:p>
            <a:pPr algn="l">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a:t>
            </a:r>
            <a:r>
              <a:rPr lang="en-US" altLang="zh-CN" b="1" i="1" dirty="0" err="1">
                <a:latin typeface="Times New Roman" pitchFamily="18" charset="0"/>
              </a:rPr>
              <a:t>au_fname</a:t>
            </a:r>
            <a:r>
              <a:rPr lang="en-US" altLang="zh-CN" b="1" i="1" dirty="0">
                <a:latin typeface="Times New Roman" pitchFamily="18" charset="0"/>
              </a:rPr>
              <a:t>, phone </a:t>
            </a:r>
            <a:r>
              <a:rPr lang="en-US" altLang="zh-CN" b="1" i="1" dirty="0">
                <a:solidFill>
                  <a:srgbClr val="FF0000"/>
                </a:solidFill>
                <a:latin typeface="Times New Roman" pitchFamily="18" charset="0"/>
              </a:rPr>
              <a:t>FROM</a:t>
            </a:r>
            <a:r>
              <a:rPr lang="en-US" altLang="zh-CN" b="1" i="1" dirty="0">
                <a:latin typeface="Times New Roman" pitchFamily="18" charset="0"/>
              </a:rPr>
              <a:t> authors </a:t>
            </a:r>
            <a:r>
              <a:rPr lang="en-US" altLang="zh-CN" b="1" i="1" dirty="0">
                <a:solidFill>
                  <a:srgbClr val="FF0000"/>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a:t>
            </a:r>
            <a:r>
              <a:rPr lang="en-US" altLang="zh-CN" b="1" i="1" dirty="0">
                <a:solidFill>
                  <a:schemeClr val="folHlink"/>
                </a:solidFill>
                <a:latin typeface="Times New Roman" pitchFamily="18" charset="0"/>
              </a:rPr>
              <a:t>LIKE</a:t>
            </a:r>
            <a:r>
              <a:rPr lang="en-US" altLang="zh-CN" b="1" i="1" dirty="0">
                <a:latin typeface="Times New Roman" pitchFamily="18" charset="0"/>
              </a:rPr>
              <a:t> @find</a:t>
            </a:r>
            <a:r>
              <a:rPr lang="en-US" altLang="zh-CN" b="1" dirty="0">
                <a:latin typeface="Arial Narrow" pitchFamily="34" charset="0"/>
              </a:rPr>
              <a:t> </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DECLARE</a:t>
            </a:r>
            <a:r>
              <a:rPr lang="en-US" altLang="zh-CN" b="1" i="1" dirty="0">
                <a:latin typeface="Times New Roman" pitchFamily="18" charset="0"/>
              </a:rPr>
              <a:t> @</a:t>
            </a:r>
            <a:r>
              <a:rPr lang="en-US" altLang="zh-CN" b="1" i="1" dirty="0" err="1">
                <a:latin typeface="Times New Roman" pitchFamily="18" charset="0"/>
              </a:rPr>
              <a:t>pub_id</a:t>
            </a:r>
            <a:r>
              <a:rPr lang="en-US" altLang="zh-CN" b="1" i="1" dirty="0">
                <a:latin typeface="Times New Roman" pitchFamily="18" charset="0"/>
              </a:rPr>
              <a:t> char(4), @</a:t>
            </a:r>
            <a:r>
              <a:rPr lang="en-US" altLang="zh-CN" b="1" i="1" dirty="0" err="1">
                <a:latin typeface="Times New Roman" pitchFamily="18" charset="0"/>
              </a:rPr>
              <a:t>hire_date</a:t>
            </a:r>
            <a:r>
              <a:rPr lang="en-US" altLang="zh-CN" b="1" i="1" dirty="0">
                <a:latin typeface="Times New Roman" pitchFamily="18" charset="0"/>
              </a:rPr>
              <a:t> </a:t>
            </a:r>
            <a:r>
              <a:rPr lang="en-US" altLang="zh-CN" b="1" i="1" dirty="0" err="1">
                <a:latin typeface="Times New Roman" pitchFamily="18" charset="0"/>
              </a:rPr>
              <a:t>datetime</a:t>
            </a:r>
            <a:endParaRPr lang="en-US" altLang="zh-CN" b="1" i="1" dirty="0">
              <a:latin typeface="Times New Roman" pitchFamily="18" charset="0"/>
            </a:endParaRPr>
          </a:p>
          <a:p>
            <a:pPr algn="l">
              <a:buClr>
                <a:srgbClr val="ECB51A"/>
              </a:buClr>
              <a:buFont typeface="Wingdings" pitchFamily="2" charset="2"/>
              <a:buNone/>
            </a:pPr>
            <a:r>
              <a:rPr lang="en-US" altLang="zh-CN" b="1" i="1" dirty="0">
                <a:solidFill>
                  <a:schemeClr val="hlink"/>
                </a:solidFill>
                <a:latin typeface="Times New Roman" pitchFamily="18" charset="0"/>
              </a:rPr>
              <a:t>SET</a:t>
            </a:r>
            <a:r>
              <a:rPr lang="en-US" altLang="zh-CN" b="1" i="1" dirty="0">
                <a:latin typeface="Times New Roman" pitchFamily="18" charset="0"/>
              </a:rPr>
              <a:t> @</a:t>
            </a:r>
            <a:r>
              <a:rPr lang="en-US" altLang="zh-CN" b="1" i="1" dirty="0" err="1">
                <a:latin typeface="Times New Roman" pitchFamily="18" charset="0"/>
              </a:rPr>
              <a:t>pub_id</a:t>
            </a:r>
            <a:r>
              <a:rPr lang="en-US" altLang="zh-CN" b="1" i="1" dirty="0">
                <a:latin typeface="Times New Roman" pitchFamily="18" charset="0"/>
              </a:rPr>
              <a:t> = '0877'</a:t>
            </a:r>
          </a:p>
          <a:p>
            <a:pPr algn="l">
              <a:buClr>
                <a:srgbClr val="ECB51A"/>
              </a:buClr>
              <a:buFont typeface="Wingdings" pitchFamily="2" charset="2"/>
              <a:buNone/>
            </a:pPr>
            <a:r>
              <a:rPr lang="en-US" altLang="zh-CN" b="1" i="1" dirty="0">
                <a:solidFill>
                  <a:schemeClr val="hlink"/>
                </a:solidFill>
                <a:latin typeface="Times New Roman" pitchFamily="18" charset="0"/>
              </a:rPr>
              <a:t>SET</a:t>
            </a:r>
            <a:r>
              <a:rPr lang="en-US" altLang="zh-CN" b="1" i="1" dirty="0">
                <a:latin typeface="Times New Roman" pitchFamily="18" charset="0"/>
              </a:rPr>
              <a:t> @</a:t>
            </a:r>
            <a:r>
              <a:rPr lang="en-US" altLang="zh-CN" b="1" i="1" dirty="0" err="1">
                <a:latin typeface="Times New Roman" pitchFamily="18" charset="0"/>
              </a:rPr>
              <a:t>hire_date</a:t>
            </a:r>
            <a:r>
              <a:rPr lang="en-US" altLang="zh-CN" b="1" i="1" dirty="0">
                <a:latin typeface="Times New Roman" pitchFamily="18" charset="0"/>
              </a:rPr>
              <a:t> = '1/1/2003'</a:t>
            </a:r>
            <a:r>
              <a:rPr lang="en-US" altLang="zh-CN" b="1" dirty="0">
                <a:latin typeface="Arial Narrow" pitchFamily="34" charset="0"/>
              </a:rPr>
              <a:t> </a:t>
            </a:r>
          </a:p>
        </p:txBody>
      </p:sp>
      <p:pic>
        <p:nvPicPr>
          <p:cNvPr id="151559" name="Picture 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in)">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ox(in)">
                                      <p:cBhvr>
                                        <p:cTn id="12" dur="50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ox(in)">
                                      <p:cBhvr>
                                        <p:cTn id="17" dur="50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box(in)">
                                      <p:cBhvr>
                                        <p:cTn id="22" dur="500"/>
                                        <p:tgtEl>
                                          <p:spTgt spid="151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Effect transition="in" filter="box(in)">
                                      <p:cBhvr>
                                        <p:cTn id="27" dur="500"/>
                                        <p:tgtEl>
                                          <p:spTgt spid="151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1555">
                                            <p:txEl>
                                              <p:pRg st="5" end="5"/>
                                            </p:txEl>
                                          </p:spTgt>
                                        </p:tgtEl>
                                        <p:attrNameLst>
                                          <p:attrName>style.visibility</p:attrName>
                                        </p:attrNameLst>
                                      </p:cBhvr>
                                      <p:to>
                                        <p:strVal val="visible"/>
                                      </p:to>
                                    </p:set>
                                    <p:animEffect transition="in" filter="box(in)">
                                      <p:cBhvr>
                                        <p:cTn id="32" dur="500"/>
                                        <p:tgtEl>
                                          <p:spTgt spid="151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Effect transition="in" filter="box(in)">
                                      <p:cBhvr>
                                        <p:cTn id="37" dur="500"/>
                                        <p:tgtEl>
                                          <p:spTgt spid="151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1555">
                                            <p:txEl>
                                              <p:pRg st="7" end="7"/>
                                            </p:txEl>
                                          </p:spTgt>
                                        </p:tgtEl>
                                        <p:attrNameLst>
                                          <p:attrName>style.visibility</p:attrName>
                                        </p:attrNameLst>
                                      </p:cBhvr>
                                      <p:to>
                                        <p:strVal val="visible"/>
                                      </p:to>
                                    </p:set>
                                    <p:animEffect transition="in" filter="box(in)">
                                      <p:cBhvr>
                                        <p:cTn id="42" dur="500"/>
                                        <p:tgtEl>
                                          <p:spTgt spid="151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1555">
                                            <p:txEl>
                                              <p:pRg st="8" end="8"/>
                                            </p:txEl>
                                          </p:spTgt>
                                        </p:tgtEl>
                                        <p:attrNameLst>
                                          <p:attrName>style.visibility</p:attrName>
                                        </p:attrNameLst>
                                      </p:cBhvr>
                                      <p:to>
                                        <p:strVal val="visible"/>
                                      </p:to>
                                    </p:set>
                                    <p:animEffect transition="in" filter="box(in)">
                                      <p:cBhvr>
                                        <p:cTn id="47" dur="500"/>
                                        <p:tgtEl>
                                          <p:spTgt spid="1515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1555">
                                            <p:txEl>
                                              <p:pRg st="9" end="9"/>
                                            </p:txEl>
                                          </p:spTgt>
                                        </p:tgtEl>
                                        <p:attrNameLst>
                                          <p:attrName>style.visibility</p:attrName>
                                        </p:attrNameLst>
                                      </p:cBhvr>
                                      <p:to>
                                        <p:strVal val="visible"/>
                                      </p:to>
                                    </p:set>
                                    <p:animEffect transition="in" filter="box(in)">
                                      <p:cBhvr>
                                        <p:cTn id="52" dur="500"/>
                                        <p:tgtEl>
                                          <p:spTgt spid="15155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51555">
                                            <p:txEl>
                                              <p:pRg st="10" end="10"/>
                                            </p:txEl>
                                          </p:spTgt>
                                        </p:tgtEl>
                                        <p:attrNameLst>
                                          <p:attrName>style.visibility</p:attrName>
                                        </p:attrNameLst>
                                      </p:cBhvr>
                                      <p:to>
                                        <p:strVal val="visible"/>
                                      </p:to>
                                    </p:set>
                                    <p:animEffect transition="in" filter="box(in)">
                                      <p:cBhvr>
                                        <p:cTn id="57" dur="500"/>
                                        <p:tgtEl>
                                          <p:spTgt spid="15155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1555">
                                            <p:txEl>
                                              <p:pRg st="11" end="11"/>
                                            </p:txEl>
                                          </p:spTgt>
                                        </p:tgtEl>
                                        <p:attrNameLst>
                                          <p:attrName>style.visibility</p:attrName>
                                        </p:attrNameLst>
                                      </p:cBhvr>
                                      <p:to>
                                        <p:strVal val="visible"/>
                                      </p:to>
                                    </p:set>
                                    <p:animEffect transition="in" filter="box(in)">
                                      <p:cBhvr>
                                        <p:cTn id="62" dur="500"/>
                                        <p:tgtEl>
                                          <p:spTgt spid="15155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51555">
                                            <p:txEl>
                                              <p:pRg st="12" end="12"/>
                                            </p:txEl>
                                          </p:spTgt>
                                        </p:tgtEl>
                                        <p:attrNameLst>
                                          <p:attrName>style.visibility</p:attrName>
                                        </p:attrNameLst>
                                      </p:cBhvr>
                                      <p:to>
                                        <p:strVal val="visible"/>
                                      </p:to>
                                    </p:set>
                                    <p:animEffect transition="in" filter="box(in)">
                                      <p:cBhvr>
                                        <p:cTn id="67" dur="500"/>
                                        <p:tgtEl>
                                          <p:spTgt spid="151555">
                                            <p:txEl>
                                              <p:pRg st="12" end="12"/>
                                            </p:txEl>
                                          </p:spTgt>
                                        </p:tgtEl>
                                      </p:cBhvr>
                                    </p:animEffect>
                                  </p:childTnLst>
                                </p:cTn>
                              </p:par>
                            </p:childTnLst>
                          </p:cTn>
                        </p:par>
                        <p:par>
                          <p:cTn id="68" fill="hold" nodeType="afterGroup">
                            <p:stCondLst>
                              <p:cond delay="500"/>
                            </p:stCondLst>
                            <p:childTnLst>
                              <p:par>
                                <p:cTn id="69" presetID="2" presetClass="entr" presetSubtype="8" fill="hold" nodeType="afterEffect">
                                  <p:stCondLst>
                                    <p:cond delay="0"/>
                                  </p:stCondLst>
                                  <p:childTnLst>
                                    <p:set>
                                      <p:cBhvr>
                                        <p:cTn id="70" dur="1" fill="hold">
                                          <p:stCondLst>
                                            <p:cond delay="0"/>
                                          </p:stCondLst>
                                        </p:cTn>
                                        <p:tgtEl>
                                          <p:spTgt spid="151559"/>
                                        </p:tgtEl>
                                        <p:attrNameLst>
                                          <p:attrName>style.visibility</p:attrName>
                                        </p:attrNameLst>
                                      </p:cBhvr>
                                      <p:to>
                                        <p:strVal val="visible"/>
                                      </p:to>
                                    </p:set>
                                    <p:anim calcmode="lin" valueType="num">
                                      <p:cBhvr additive="base">
                                        <p:cTn id="71" dur="500" fill="hold"/>
                                        <p:tgtEl>
                                          <p:spTgt spid="151559"/>
                                        </p:tgtEl>
                                        <p:attrNameLst>
                                          <p:attrName>ppt_x</p:attrName>
                                        </p:attrNameLst>
                                      </p:cBhvr>
                                      <p:tavLst>
                                        <p:tav tm="0">
                                          <p:val>
                                            <p:strVal val="0-#ppt_w/2"/>
                                          </p:val>
                                        </p:tav>
                                        <p:tav tm="100000">
                                          <p:val>
                                            <p:strVal val="#ppt_x"/>
                                          </p:val>
                                        </p:tav>
                                      </p:tavLst>
                                    </p:anim>
                                    <p:anim calcmode="lin" valueType="num">
                                      <p:cBhvr additive="base">
                                        <p:cTn id="72" dur="500" fill="hold"/>
                                        <p:tgtEl>
                                          <p:spTgt spid="151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FD687FD-5757-4FF3-8A4D-267203BEF837}" type="slidenum">
              <a:rPr lang="en-US" altLang="zh-CN"/>
              <a:pPr/>
              <a:t>15</a:t>
            </a:fld>
            <a:endParaRPr lang="en-US" altLang="zh-CN"/>
          </a:p>
        </p:txBody>
      </p:sp>
      <p:sp>
        <p:nvSpPr>
          <p:cNvPr id="273410" name="Rectangle 2"/>
          <p:cNvSpPr>
            <a:spLocks noGrp="1" noChangeArrowheads="1"/>
          </p:cNvSpPr>
          <p:nvPr>
            <p:ph type="title"/>
          </p:nvPr>
        </p:nvSpPr>
        <p:spPr/>
        <p:txBody>
          <a:bodyPr/>
          <a:lstStyle/>
          <a:p>
            <a:r>
              <a:rPr lang="en-US" altLang="zh-CN">
                <a:latin typeface="Arial Narrow" pitchFamily="34" charset="0"/>
              </a:rPr>
              <a:t>2. Basic data types</a:t>
            </a:r>
          </a:p>
        </p:txBody>
      </p:sp>
      <p:sp>
        <p:nvSpPr>
          <p:cNvPr id="273413" name="Text Box 5"/>
          <p:cNvSpPr txBox="1">
            <a:spLocks noChangeArrowheads="1"/>
          </p:cNvSpPr>
          <p:nvPr/>
        </p:nvSpPr>
        <p:spPr bwMode="auto">
          <a:xfrm>
            <a:off x="611188" y="765175"/>
            <a:ext cx="8353425"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int</a:t>
            </a:r>
            <a:r>
              <a:rPr lang="en-US" altLang="zh-CN" b="1">
                <a:latin typeface="Arial Narrow" pitchFamily="34" charset="0"/>
              </a:rPr>
              <a:t>: </a:t>
            </a:r>
            <a:r>
              <a:rPr lang="en-US" altLang="zh-CN" b="1">
                <a:solidFill>
                  <a:srgbClr val="000000"/>
                </a:solidFill>
                <a:latin typeface="Arial Narrow" pitchFamily="34" charset="0"/>
              </a:rPr>
              <a:t>Integer (whole number) data from </a:t>
            </a:r>
            <a:r>
              <a:rPr lang="en-US" altLang="zh-CN" b="1">
                <a:latin typeface="Arial Narrow" pitchFamily="34" charset="0"/>
              </a:rPr>
              <a:t>-2</a:t>
            </a:r>
            <a:r>
              <a:rPr lang="en-US" altLang="zh-CN" b="1" baseline="30000">
                <a:latin typeface="Arial Narrow" pitchFamily="34" charset="0"/>
              </a:rPr>
              <a:t>31</a:t>
            </a:r>
            <a:r>
              <a:rPr lang="en-US" altLang="zh-CN" b="1">
                <a:latin typeface="Arial Narrow" pitchFamily="34" charset="0"/>
              </a:rPr>
              <a:t> </a:t>
            </a:r>
            <a:r>
              <a:rPr lang="en-US" altLang="zh-CN" b="1">
                <a:solidFill>
                  <a:srgbClr val="000000"/>
                </a:solidFill>
                <a:latin typeface="Arial Narrow" pitchFamily="34" charset="0"/>
              </a:rPr>
              <a:t>through </a:t>
            </a:r>
            <a:r>
              <a:rPr lang="en-US" altLang="zh-CN" b="1">
                <a:latin typeface="Arial Narrow" pitchFamily="34" charset="0"/>
              </a:rPr>
              <a:t>2</a:t>
            </a:r>
            <a:r>
              <a:rPr lang="en-US" altLang="zh-CN" b="1" baseline="30000">
                <a:latin typeface="Arial Narrow" pitchFamily="34" charset="0"/>
              </a:rPr>
              <a:t>31</a:t>
            </a:r>
            <a:r>
              <a:rPr lang="en-US" altLang="zh-CN" b="1">
                <a:latin typeface="Arial Narrow" pitchFamily="34" charset="0"/>
              </a:rPr>
              <a:t>- 1.</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bit</a:t>
            </a:r>
            <a:r>
              <a:rPr lang="en-US" altLang="zh-CN" b="1">
                <a:latin typeface="Arial Narrow" pitchFamily="34" charset="0"/>
              </a:rPr>
              <a:t>: </a:t>
            </a:r>
            <a:r>
              <a:rPr lang="en-US" altLang="en-US" b="1">
                <a:latin typeface="Arial Narrow" pitchFamily="34" charset="0"/>
              </a:rPr>
              <a:t>Integer data with either a 1 or 0 value.</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Approximate Numeric</a:t>
            </a:r>
            <a:r>
              <a:rPr lang="en-US" altLang="zh-CN" b="1">
                <a:latin typeface="Arial Narrow" pitchFamily="34" charset="0"/>
              </a:rPr>
              <a:t> </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float</a:t>
            </a:r>
            <a:r>
              <a:rPr lang="en-US" altLang="zh-CN" b="1">
                <a:latin typeface="Arial Narrow" pitchFamily="34" charset="0"/>
              </a:rPr>
              <a:t>: </a:t>
            </a:r>
            <a:r>
              <a:rPr lang="en-US" altLang="zh-CN" b="1">
                <a:solidFill>
                  <a:srgbClr val="000000"/>
                </a:solidFill>
                <a:latin typeface="Arial Narrow" pitchFamily="34" charset="0"/>
              </a:rPr>
              <a:t>Floating precision number data from -1.79E + 308 through </a:t>
            </a:r>
            <a:r>
              <a:rPr lang="en-US" altLang="zh-CN" b="1">
                <a:latin typeface="Arial Narrow" pitchFamily="34" charset="0"/>
              </a:rPr>
              <a:t>1.79E + 308 .</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real</a:t>
            </a:r>
            <a:r>
              <a:rPr lang="en-US" altLang="zh-CN" b="1">
                <a:latin typeface="Arial Narrow" pitchFamily="34" charset="0"/>
              </a:rPr>
              <a:t>: </a:t>
            </a:r>
            <a:r>
              <a:rPr lang="en-US" altLang="zh-CN" b="1">
                <a:solidFill>
                  <a:srgbClr val="000000"/>
                </a:solidFill>
                <a:latin typeface="Arial Narrow" pitchFamily="34" charset="0"/>
              </a:rPr>
              <a:t>Floating precision number data from -3.40E + 38 through 3.40E + 38.</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latin typeface="Arial Narrow" pitchFamily="34" charset="0"/>
              </a:rPr>
              <a:t>Character Strings</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char(n)</a:t>
            </a:r>
            <a:r>
              <a:rPr lang="en-US" altLang="zh-CN" b="1">
                <a:latin typeface="Arial Narrow" pitchFamily="34" charset="0"/>
              </a:rPr>
              <a:t>: </a:t>
            </a:r>
            <a:r>
              <a:rPr lang="en-US" altLang="zh-CN" b="1">
                <a:solidFill>
                  <a:srgbClr val="000000"/>
                </a:solidFill>
                <a:latin typeface="Arial Narrow" pitchFamily="34" charset="0"/>
              </a:rPr>
              <a:t>Fixed-length </a:t>
            </a:r>
            <a:r>
              <a:rPr lang="en-US" altLang="zh-CN" b="1">
                <a:solidFill>
                  <a:srgbClr val="D43CFE"/>
                </a:solidFill>
                <a:latin typeface="Arial Narrow" pitchFamily="34" charset="0"/>
              </a:rPr>
              <a:t>non-Unicode</a:t>
            </a:r>
            <a:r>
              <a:rPr lang="en-US" altLang="zh-CN" b="1">
                <a:solidFill>
                  <a:srgbClr val="000000"/>
                </a:solidFill>
                <a:latin typeface="Arial Narrow" pitchFamily="34" charset="0"/>
              </a:rPr>
              <a:t> character data with a maximum length of 8,000 characters</a:t>
            </a:r>
            <a:r>
              <a:rPr lang="en-US" altLang="zh-CN" b="1">
                <a:latin typeface="Arial Narrow" pitchFamily="34" charset="0"/>
              </a:rPr>
              <a:t>. </a:t>
            </a:r>
            <a:r>
              <a:rPr lang="en-US" altLang="zh-CN" b="1">
                <a:solidFill>
                  <a:srgbClr val="000000"/>
                </a:solidFill>
                <a:latin typeface="Arial Narrow" pitchFamily="34" charset="0"/>
              </a:rPr>
              <a:t>Storage size is </a:t>
            </a:r>
            <a:r>
              <a:rPr lang="en-US" altLang="zh-CN" b="1" i="1">
                <a:solidFill>
                  <a:srgbClr val="000000"/>
                </a:solidFill>
                <a:latin typeface="Arial Narrow" pitchFamily="34" charset="0"/>
              </a:rPr>
              <a:t>n </a:t>
            </a:r>
            <a:r>
              <a:rPr lang="en-US" altLang="zh-CN" b="1">
                <a:solidFill>
                  <a:srgbClr val="000000"/>
                </a:solidFill>
                <a:latin typeface="Arial Narrow" pitchFamily="34" charset="0"/>
              </a:rPr>
              <a:t>bytes.</a:t>
            </a:r>
            <a:r>
              <a:rPr lang="en-US" altLang="zh-CN" b="1">
                <a:latin typeface="Arial Narrow" pitchFamily="34" charset="0"/>
              </a:rPr>
              <a:t> </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varchar(n)</a:t>
            </a:r>
            <a:r>
              <a:rPr lang="en-US" altLang="zh-CN" b="1">
                <a:latin typeface="Arial Narrow" pitchFamily="34" charset="0"/>
              </a:rPr>
              <a:t>:</a:t>
            </a:r>
            <a:r>
              <a:rPr lang="en-US" altLang="zh-CN" b="1">
                <a:solidFill>
                  <a:srgbClr val="000000"/>
                </a:solidFill>
                <a:latin typeface="Arial Narrow" pitchFamily="34" charset="0"/>
              </a:rPr>
              <a:t>Variable-length </a:t>
            </a:r>
            <a:r>
              <a:rPr lang="en-US" altLang="zh-CN" b="1">
                <a:solidFill>
                  <a:srgbClr val="D43CFE"/>
                </a:solidFill>
                <a:latin typeface="Arial Narrow" pitchFamily="34" charset="0"/>
              </a:rPr>
              <a:t>non-Unicode</a:t>
            </a:r>
            <a:r>
              <a:rPr lang="en-US" altLang="zh-CN" b="1">
                <a:solidFill>
                  <a:srgbClr val="000000"/>
                </a:solidFill>
                <a:latin typeface="Arial Narrow" pitchFamily="34" charset="0"/>
              </a:rPr>
              <a:t> data with length of </a:t>
            </a:r>
            <a:r>
              <a:rPr lang="en-US" altLang="zh-CN" b="1" i="1">
                <a:solidFill>
                  <a:srgbClr val="000000"/>
                </a:solidFill>
                <a:latin typeface="Arial Narrow" pitchFamily="34" charset="0"/>
              </a:rPr>
              <a:t>n </a:t>
            </a:r>
            <a:r>
              <a:rPr lang="en-US" altLang="zh-CN" b="1">
                <a:solidFill>
                  <a:srgbClr val="000000"/>
                </a:solidFill>
                <a:latin typeface="Arial Narrow" pitchFamily="34" charset="0"/>
              </a:rPr>
              <a:t>bytes. Storage size is the actual length in bytes of the data entered, not n bytes. </a:t>
            </a:r>
          </a:p>
        </p:txBody>
      </p:sp>
      <p:pic>
        <p:nvPicPr>
          <p:cNvPr id="273415"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60213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xEl>
                                              <p:pRg st="0" end="0"/>
                                            </p:txEl>
                                          </p:spTgt>
                                        </p:tgtEl>
                                        <p:attrNameLst>
                                          <p:attrName>style.visibility</p:attrName>
                                        </p:attrNameLst>
                                      </p:cBhvr>
                                      <p:to>
                                        <p:strVal val="visible"/>
                                      </p:to>
                                    </p:set>
                                    <p:animEffect transition="in" filter="dissolve">
                                      <p:cBhvr>
                                        <p:cTn id="7" dur="500"/>
                                        <p:tgtEl>
                                          <p:spTgt spid="273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3">
                                            <p:txEl>
                                              <p:pRg st="1" end="1"/>
                                            </p:txEl>
                                          </p:spTgt>
                                        </p:tgtEl>
                                        <p:attrNameLst>
                                          <p:attrName>style.visibility</p:attrName>
                                        </p:attrNameLst>
                                      </p:cBhvr>
                                      <p:to>
                                        <p:strVal val="visible"/>
                                      </p:to>
                                    </p:set>
                                    <p:animEffect transition="in" filter="dissolve">
                                      <p:cBhvr>
                                        <p:cTn id="12" dur="500"/>
                                        <p:tgtEl>
                                          <p:spTgt spid="2734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3">
                                            <p:txEl>
                                              <p:pRg st="2" end="2"/>
                                            </p:txEl>
                                          </p:spTgt>
                                        </p:tgtEl>
                                        <p:attrNameLst>
                                          <p:attrName>style.visibility</p:attrName>
                                        </p:attrNameLst>
                                      </p:cBhvr>
                                      <p:to>
                                        <p:strVal val="visible"/>
                                      </p:to>
                                    </p:set>
                                    <p:animEffect transition="in" filter="dissolve">
                                      <p:cBhvr>
                                        <p:cTn id="17" dur="500"/>
                                        <p:tgtEl>
                                          <p:spTgt spid="2734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3413">
                                            <p:txEl>
                                              <p:pRg st="3" end="3"/>
                                            </p:txEl>
                                          </p:spTgt>
                                        </p:tgtEl>
                                        <p:attrNameLst>
                                          <p:attrName>style.visibility</p:attrName>
                                        </p:attrNameLst>
                                      </p:cBhvr>
                                      <p:to>
                                        <p:strVal val="visible"/>
                                      </p:to>
                                    </p:set>
                                    <p:animEffect transition="in" filter="dissolve">
                                      <p:cBhvr>
                                        <p:cTn id="22" dur="500"/>
                                        <p:tgtEl>
                                          <p:spTgt spid="2734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3413">
                                            <p:txEl>
                                              <p:pRg st="4" end="4"/>
                                            </p:txEl>
                                          </p:spTgt>
                                        </p:tgtEl>
                                        <p:attrNameLst>
                                          <p:attrName>style.visibility</p:attrName>
                                        </p:attrNameLst>
                                      </p:cBhvr>
                                      <p:to>
                                        <p:strVal val="visible"/>
                                      </p:to>
                                    </p:set>
                                    <p:animEffect transition="in" filter="dissolve">
                                      <p:cBhvr>
                                        <p:cTn id="27" dur="500"/>
                                        <p:tgtEl>
                                          <p:spTgt spid="2734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3413">
                                            <p:txEl>
                                              <p:pRg st="5" end="5"/>
                                            </p:txEl>
                                          </p:spTgt>
                                        </p:tgtEl>
                                        <p:attrNameLst>
                                          <p:attrName>style.visibility</p:attrName>
                                        </p:attrNameLst>
                                      </p:cBhvr>
                                      <p:to>
                                        <p:strVal val="visible"/>
                                      </p:to>
                                    </p:set>
                                    <p:animEffect transition="in" filter="dissolve">
                                      <p:cBhvr>
                                        <p:cTn id="32" dur="500"/>
                                        <p:tgtEl>
                                          <p:spTgt spid="27341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3413">
                                            <p:txEl>
                                              <p:pRg st="6" end="6"/>
                                            </p:txEl>
                                          </p:spTgt>
                                        </p:tgtEl>
                                        <p:attrNameLst>
                                          <p:attrName>style.visibility</p:attrName>
                                        </p:attrNameLst>
                                      </p:cBhvr>
                                      <p:to>
                                        <p:strVal val="visible"/>
                                      </p:to>
                                    </p:set>
                                    <p:animEffect transition="in" filter="dissolve">
                                      <p:cBhvr>
                                        <p:cTn id="37" dur="500"/>
                                        <p:tgtEl>
                                          <p:spTgt spid="27341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3413">
                                            <p:txEl>
                                              <p:pRg st="7" end="7"/>
                                            </p:txEl>
                                          </p:spTgt>
                                        </p:tgtEl>
                                        <p:attrNameLst>
                                          <p:attrName>style.visibility</p:attrName>
                                        </p:attrNameLst>
                                      </p:cBhvr>
                                      <p:to>
                                        <p:strVal val="visible"/>
                                      </p:to>
                                    </p:set>
                                    <p:animEffect transition="in" filter="dissolve">
                                      <p:cBhvr>
                                        <p:cTn id="42" dur="500"/>
                                        <p:tgtEl>
                                          <p:spTgt spid="27341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73415"/>
                                        </p:tgtEl>
                                        <p:attrNameLst>
                                          <p:attrName>style.visibility</p:attrName>
                                        </p:attrNameLst>
                                      </p:cBhvr>
                                      <p:to>
                                        <p:strVal val="visible"/>
                                      </p:to>
                                    </p:set>
                                    <p:anim calcmode="lin" valueType="num">
                                      <p:cBhvr additive="base">
                                        <p:cTn id="46" dur="500" fill="hold"/>
                                        <p:tgtEl>
                                          <p:spTgt spid="273415"/>
                                        </p:tgtEl>
                                        <p:attrNameLst>
                                          <p:attrName>ppt_x</p:attrName>
                                        </p:attrNameLst>
                                      </p:cBhvr>
                                      <p:tavLst>
                                        <p:tav tm="0">
                                          <p:val>
                                            <p:strVal val="0-#ppt_w/2"/>
                                          </p:val>
                                        </p:tav>
                                        <p:tav tm="100000">
                                          <p:val>
                                            <p:strVal val="#ppt_x"/>
                                          </p:val>
                                        </p:tav>
                                      </p:tavLst>
                                    </p:anim>
                                    <p:anim calcmode="lin" valueType="num">
                                      <p:cBhvr additive="base">
                                        <p:cTn id="47"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B097572-51FE-4BFA-B9BF-861160CD0B92}" type="slidenum">
              <a:rPr lang="en-US" altLang="zh-CN"/>
              <a:pPr/>
              <a:t>16</a:t>
            </a:fld>
            <a:endParaRPr lang="en-US" altLang="zh-CN"/>
          </a:p>
        </p:txBody>
      </p:sp>
      <p:sp>
        <p:nvSpPr>
          <p:cNvPr id="392194" name="Rectangle 2"/>
          <p:cNvSpPr>
            <a:spLocks noGrp="1" noChangeArrowheads="1"/>
          </p:cNvSpPr>
          <p:nvPr>
            <p:ph type="title"/>
          </p:nvPr>
        </p:nvSpPr>
        <p:spPr/>
        <p:txBody>
          <a:bodyPr/>
          <a:lstStyle/>
          <a:p>
            <a:r>
              <a:rPr lang="en-US" altLang="zh-CN">
                <a:latin typeface="Arial Narrow" pitchFamily="34" charset="0"/>
              </a:rPr>
              <a:t>data types</a:t>
            </a:r>
          </a:p>
        </p:txBody>
      </p:sp>
      <p:sp>
        <p:nvSpPr>
          <p:cNvPr id="392195" name="Text Box 3"/>
          <p:cNvSpPr txBox="1">
            <a:spLocks noChangeArrowheads="1"/>
          </p:cNvSpPr>
          <p:nvPr/>
        </p:nvSpPr>
        <p:spPr bwMode="auto">
          <a:xfrm>
            <a:off x="612775" y="717550"/>
            <a:ext cx="84963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None/>
            </a:pPr>
            <a:r>
              <a:rPr lang="en-US" altLang="zh-CN" b="1" i="1">
                <a:solidFill>
                  <a:srgbClr val="000000"/>
                </a:solidFill>
                <a:latin typeface="Arial Narrow" pitchFamily="34" charset="0"/>
              </a:rPr>
              <a:t>n </a:t>
            </a:r>
            <a:r>
              <a:rPr lang="en-US" altLang="zh-CN" b="1">
                <a:solidFill>
                  <a:srgbClr val="000000"/>
                </a:solidFill>
                <a:latin typeface="Arial Narrow" pitchFamily="34" charset="0"/>
              </a:rPr>
              <a:t>must be a value from 1 through 8,000.</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When n is not specified in a data definition or variable declaration statement, the default length is 1. </a:t>
            </a:r>
            <a:endParaRPr lang="en-US" altLang="zh-CN" b="1">
              <a:latin typeface="Arial Narrow" pitchFamily="34" charset="0"/>
            </a:endParaRPr>
          </a:p>
          <a:p>
            <a:pPr algn="l">
              <a:spcBef>
                <a:spcPct val="30000"/>
              </a:spcBef>
              <a:buSzPct val="200000"/>
              <a:buFontTx/>
              <a:buBlip>
                <a:blip r:embed="rId2"/>
              </a:buBlip>
            </a:pPr>
            <a:r>
              <a:rPr lang="en-US" altLang="zh-CN" b="1">
                <a:latin typeface="Arial Narrow" pitchFamily="34" charset="0"/>
              </a:rPr>
              <a:t>What is </a:t>
            </a:r>
            <a:r>
              <a:rPr lang="en-US" altLang="zh-CN" b="1">
                <a:solidFill>
                  <a:srgbClr val="D43CFE"/>
                </a:solidFill>
                <a:latin typeface="Arial Narrow" pitchFamily="34" charset="0"/>
              </a:rPr>
              <a:t>Unicode</a:t>
            </a:r>
            <a:r>
              <a:rPr lang="en-US" altLang="zh-CN" b="1">
                <a:latin typeface="Arial Narrow" pitchFamily="34" charset="0"/>
              </a:rPr>
              <a:t> </a:t>
            </a:r>
            <a:r>
              <a:rPr lang="en-US" altLang="zh-CN" b="1">
                <a:solidFill>
                  <a:srgbClr val="000000"/>
                </a:solidFill>
                <a:latin typeface="Arial Narrow" pitchFamily="34" charset="0"/>
              </a:rPr>
              <a:t>character?</a:t>
            </a:r>
            <a:endParaRPr lang="en-US" altLang="zh-CN" b="1">
              <a:latin typeface="Arial Narrow" pitchFamily="34" charset="0"/>
            </a:endParaRPr>
          </a:p>
          <a:p>
            <a:pPr algn="l">
              <a:spcBef>
                <a:spcPct val="30000"/>
              </a:spcBef>
              <a:buSzPct val="200000"/>
            </a:pPr>
            <a:r>
              <a:rPr lang="en-US" altLang="zh-CN" b="1">
                <a:latin typeface="Arial Narrow" pitchFamily="34" charset="0"/>
              </a:rPr>
              <a:t>That uses double byte to code the character, prefixed by N.</a:t>
            </a:r>
          </a:p>
          <a:p>
            <a:pPr algn="l">
              <a:spcBef>
                <a:spcPct val="30000"/>
              </a:spcBef>
              <a:buSzPct val="200000"/>
            </a:pPr>
            <a:r>
              <a:rPr kumimoji="0" lang="en-US" altLang="zh-CN" b="1">
                <a:solidFill>
                  <a:schemeClr val="tx2"/>
                </a:solidFill>
                <a:latin typeface="Arial Narrow" pitchFamily="34" charset="0"/>
              </a:rPr>
              <a:t>【e.g.】</a:t>
            </a:r>
            <a:r>
              <a:rPr lang="en-US" altLang="en-US" b="1">
                <a:latin typeface="Arial Narrow" pitchFamily="34" charset="0"/>
              </a:rPr>
              <a:t>‘Michél’</a:t>
            </a:r>
            <a:r>
              <a:rPr lang="en-US" altLang="zh-CN" b="1">
                <a:latin typeface="Arial Narrow" pitchFamily="34" charset="0"/>
              </a:rPr>
              <a:t> is a string, N</a:t>
            </a:r>
            <a:r>
              <a:rPr lang="en-US" altLang="en-US" b="1">
                <a:latin typeface="Arial Narrow" pitchFamily="34" charset="0"/>
              </a:rPr>
              <a:t>‘Michél’</a:t>
            </a:r>
            <a:r>
              <a:rPr lang="en-US" altLang="zh-CN" b="1">
                <a:latin typeface="Arial Narrow" pitchFamily="34" charset="0"/>
              </a:rPr>
              <a:t> is Unicode </a:t>
            </a:r>
            <a:r>
              <a:rPr lang="en-US" altLang="zh-CN" b="1">
                <a:solidFill>
                  <a:srgbClr val="000000"/>
                </a:solidFill>
                <a:latin typeface="Arial Narrow" pitchFamily="34" charset="0"/>
              </a:rPr>
              <a:t>character string.</a:t>
            </a:r>
          </a:p>
          <a:p>
            <a:pPr algn="l">
              <a:spcBef>
                <a:spcPct val="30000"/>
              </a:spcBef>
              <a:buClr>
                <a:schemeClr val="folHlink"/>
              </a:buClr>
              <a:buFont typeface="Wingdings" pitchFamily="2" charset="2"/>
              <a:buChar char="u"/>
            </a:pPr>
            <a:r>
              <a:rPr lang="en-US" altLang="zh-CN" b="1">
                <a:latin typeface="Arial Narrow" pitchFamily="34" charset="0"/>
              </a:rPr>
              <a:t>datetime</a:t>
            </a:r>
          </a:p>
          <a:p>
            <a:pPr algn="l">
              <a:spcBef>
                <a:spcPct val="30000"/>
              </a:spcBef>
              <a:buClr>
                <a:schemeClr val="folHlink"/>
              </a:buClr>
              <a:buFont typeface="Wingdings" pitchFamily="2" charset="2"/>
              <a:buNone/>
            </a:pPr>
            <a:r>
              <a:rPr lang="en-US" altLang="zh-CN" b="1">
                <a:solidFill>
                  <a:schemeClr val="hlink"/>
                </a:solidFill>
                <a:latin typeface="Arial Narrow" pitchFamily="34" charset="0"/>
              </a:rPr>
              <a:t>Datetime</a:t>
            </a:r>
            <a:r>
              <a:rPr lang="en-US" altLang="zh-CN" b="1">
                <a:latin typeface="Arial Narrow" pitchFamily="34" charset="0"/>
              </a:rPr>
              <a:t>: Date and time data from January 1, 1753, through December 31, 9999, with an accuracy of three-hundredths of a second, or 3.33 milliseconds.</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Datetime constants are represented using character date values in specific formats, enclosed in </a:t>
            </a:r>
            <a:r>
              <a:rPr lang="en-US" altLang="zh-CN" b="1">
                <a:solidFill>
                  <a:schemeClr val="hlink"/>
                </a:solidFill>
                <a:latin typeface="Arial Narrow" pitchFamily="34" charset="0"/>
              </a:rPr>
              <a:t>single quotation marks</a:t>
            </a:r>
            <a:r>
              <a:rPr lang="en-US" altLang="zh-CN" b="1">
                <a:solidFill>
                  <a:srgbClr val="000000"/>
                </a:solidFill>
                <a:latin typeface="Arial Narrow" pitchFamily="34" charset="0"/>
              </a:rPr>
              <a:t>.</a:t>
            </a:r>
            <a:r>
              <a:rPr lang="en-US" altLang="zh-CN" b="1">
                <a:latin typeface="Arial Narrow" pitchFamily="34" charset="0"/>
              </a:rPr>
              <a:t> </a:t>
            </a:r>
          </a:p>
        </p:txBody>
      </p:sp>
      <p:pic>
        <p:nvPicPr>
          <p:cNvPr id="392196"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dissolve">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dissolve">
                                      <p:cBhvr>
                                        <p:cTn id="12" dur="500"/>
                                        <p:tgtEl>
                                          <p:spTgt spid="392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dissolve">
                                      <p:cBhvr>
                                        <p:cTn id="17" dur="500"/>
                                        <p:tgtEl>
                                          <p:spTgt spid="392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dissolve">
                                      <p:cBhvr>
                                        <p:cTn id="22" dur="500"/>
                                        <p:tgtEl>
                                          <p:spTgt spid="392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dissolve">
                                      <p:cBhvr>
                                        <p:cTn id="27" dur="500"/>
                                        <p:tgtEl>
                                          <p:spTgt spid="39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dissolve">
                                      <p:cBhvr>
                                        <p:cTn id="32" dur="500"/>
                                        <p:tgtEl>
                                          <p:spTgt spid="3921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2195">
                                            <p:txEl>
                                              <p:pRg st="6" end="6"/>
                                            </p:txEl>
                                          </p:spTgt>
                                        </p:tgtEl>
                                        <p:attrNameLst>
                                          <p:attrName>style.visibility</p:attrName>
                                        </p:attrNameLst>
                                      </p:cBhvr>
                                      <p:to>
                                        <p:strVal val="visible"/>
                                      </p:to>
                                    </p:set>
                                    <p:animEffect transition="in" filter="dissolve">
                                      <p:cBhvr>
                                        <p:cTn id="37" dur="500"/>
                                        <p:tgtEl>
                                          <p:spTgt spid="3921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92195">
                                            <p:txEl>
                                              <p:pRg st="7" end="7"/>
                                            </p:txEl>
                                          </p:spTgt>
                                        </p:tgtEl>
                                        <p:attrNameLst>
                                          <p:attrName>style.visibility</p:attrName>
                                        </p:attrNameLst>
                                      </p:cBhvr>
                                      <p:to>
                                        <p:strVal val="visible"/>
                                      </p:to>
                                    </p:set>
                                    <p:animEffect transition="in" filter="dissolve">
                                      <p:cBhvr>
                                        <p:cTn id="42" dur="500"/>
                                        <p:tgtEl>
                                          <p:spTgt spid="392195">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2196"/>
                                        </p:tgtEl>
                                        <p:attrNameLst>
                                          <p:attrName>style.visibility</p:attrName>
                                        </p:attrNameLst>
                                      </p:cBhvr>
                                      <p:to>
                                        <p:strVal val="visible"/>
                                      </p:to>
                                    </p:set>
                                    <p:anim calcmode="lin" valueType="num">
                                      <p:cBhvr additive="base">
                                        <p:cTn id="46" dur="500" fill="hold"/>
                                        <p:tgtEl>
                                          <p:spTgt spid="392196"/>
                                        </p:tgtEl>
                                        <p:attrNameLst>
                                          <p:attrName>ppt_x</p:attrName>
                                        </p:attrNameLst>
                                      </p:cBhvr>
                                      <p:tavLst>
                                        <p:tav tm="0">
                                          <p:val>
                                            <p:strVal val="0-#ppt_w/2"/>
                                          </p:val>
                                        </p:tav>
                                        <p:tav tm="100000">
                                          <p:val>
                                            <p:strVal val="#ppt_x"/>
                                          </p:val>
                                        </p:tav>
                                      </p:tavLst>
                                    </p:anim>
                                    <p:anim calcmode="lin" valueType="num">
                                      <p:cBhvr additive="base">
                                        <p:cTn id="47" dur="500" fill="hold"/>
                                        <p:tgtEl>
                                          <p:spTgt spid="392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3CD0214A-6A0A-4C59-A315-ADE2E301FEE8}" type="slidenum">
              <a:rPr lang="en-US" altLang="zh-CN"/>
              <a:pPr/>
              <a:t>17</a:t>
            </a:fld>
            <a:endParaRPr lang="en-US" altLang="zh-CN"/>
          </a:p>
        </p:txBody>
      </p:sp>
      <p:sp>
        <p:nvSpPr>
          <p:cNvPr id="274434" name="Rectangle 2"/>
          <p:cNvSpPr>
            <a:spLocks noGrp="1" noChangeArrowheads="1"/>
          </p:cNvSpPr>
          <p:nvPr>
            <p:ph type="title"/>
          </p:nvPr>
        </p:nvSpPr>
        <p:spPr/>
        <p:txBody>
          <a:bodyPr/>
          <a:lstStyle/>
          <a:p>
            <a:r>
              <a:rPr lang="en-US" altLang="zh-CN">
                <a:latin typeface="Arial Narrow" pitchFamily="34" charset="0"/>
              </a:rPr>
              <a:t>data types</a:t>
            </a:r>
          </a:p>
        </p:txBody>
      </p:sp>
      <p:sp>
        <p:nvSpPr>
          <p:cNvPr id="274436" name="Text Box 4"/>
          <p:cNvSpPr txBox="1">
            <a:spLocks noChangeArrowheads="1"/>
          </p:cNvSpPr>
          <p:nvPr/>
        </p:nvSpPr>
        <p:spPr bwMode="auto">
          <a:xfrm>
            <a:off x="539750" y="692150"/>
            <a:ext cx="8424863"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latin typeface="Arial Narrow" pitchFamily="34" charset="0"/>
              </a:rPr>
              <a:t>The following form is valid in SQL Server: </a:t>
            </a:r>
            <a:endParaRPr lang="en-US" altLang="zh-CN" b="1">
              <a:solidFill>
                <a:srgbClr val="000000"/>
              </a:solidFill>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Character’s format:</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'April 15, 1998'</a:t>
            </a:r>
          </a:p>
          <a:p>
            <a:pPr algn="l">
              <a:spcBef>
                <a:spcPct val="20000"/>
              </a:spcBef>
              <a:buClr>
                <a:schemeClr val="folHlink"/>
              </a:buClr>
              <a:buFont typeface="Wingdings" pitchFamily="2" charset="2"/>
              <a:buChar char="§"/>
            </a:pPr>
            <a:r>
              <a:rPr lang="en-US" altLang="zh-CN" b="1">
                <a:latin typeface="Arial Narrow" pitchFamily="34" charset="0"/>
              </a:rPr>
              <a:t>Numeric format: </a:t>
            </a:r>
          </a:p>
          <a:p>
            <a:pPr algn="l">
              <a:spcBef>
                <a:spcPct val="20000"/>
              </a:spcBef>
              <a:buClr>
                <a:schemeClr val="folHlink"/>
              </a:buClr>
              <a:buFont typeface="Wingdings" pitchFamily="2" charset="2"/>
              <a:buNone/>
            </a:pPr>
            <a:r>
              <a:rPr lang="en-US" altLang="zh-CN" b="1">
                <a:latin typeface="Arial Narrow" pitchFamily="34" charset="0"/>
              </a:rPr>
              <a:t> </a:t>
            </a:r>
            <a:r>
              <a:rPr lang="en-US" altLang="zh-CN" b="1" i="1">
                <a:latin typeface="Times New Roman" pitchFamily="18" charset="0"/>
              </a:rPr>
              <a:t>number</a:t>
            </a:r>
            <a:r>
              <a:rPr lang="en-US" altLang="zh-CN" b="1">
                <a:latin typeface="Times New Roman" pitchFamily="18" charset="0"/>
              </a:rPr>
              <a:t> </a:t>
            </a:r>
            <a:r>
              <a:rPr lang="en-US" altLang="zh-CN" b="1">
                <a:solidFill>
                  <a:schemeClr val="hlink"/>
                </a:solidFill>
                <a:latin typeface="Times New Roman" pitchFamily="18" charset="0"/>
              </a:rPr>
              <a:t>separator</a:t>
            </a:r>
            <a:r>
              <a:rPr lang="en-US" altLang="zh-CN" b="1">
                <a:latin typeface="Times New Roman" pitchFamily="18" charset="0"/>
              </a:rPr>
              <a:t> </a:t>
            </a:r>
            <a:r>
              <a:rPr lang="en-US" altLang="zh-CN" b="1" i="1">
                <a:latin typeface="Times New Roman" pitchFamily="18" charset="0"/>
              </a:rPr>
              <a:t>number </a:t>
            </a:r>
            <a:r>
              <a:rPr lang="en-US" altLang="zh-CN" b="1">
                <a:solidFill>
                  <a:schemeClr val="hlink"/>
                </a:solidFill>
                <a:latin typeface="Times New Roman" pitchFamily="18" charset="0"/>
              </a:rPr>
              <a:t>separator</a:t>
            </a:r>
            <a:r>
              <a:rPr lang="en-US" altLang="zh-CN" b="1">
                <a:latin typeface="Times New Roman" pitchFamily="18" charset="0"/>
              </a:rPr>
              <a:t> </a:t>
            </a:r>
            <a:r>
              <a:rPr lang="en-US" altLang="zh-CN" b="1" i="1">
                <a:latin typeface="Times New Roman" pitchFamily="18" charset="0"/>
              </a:rPr>
              <a:t>number</a:t>
            </a:r>
            <a:r>
              <a:rPr lang="en-US" altLang="zh-CN" b="1">
                <a:latin typeface="Arial Narrow" pitchFamily="34" charset="0"/>
              </a:rPr>
              <a:t> </a:t>
            </a:r>
            <a:endParaRPr lang="en-US" altLang="zh-CN" b="1" i="1">
              <a:latin typeface="Arial Narrow" pitchFamily="34" charset="0"/>
            </a:endParaRPr>
          </a:p>
          <a:p>
            <a:pPr lvl="1" algn="l">
              <a:spcBef>
                <a:spcPct val="20000"/>
              </a:spcBef>
              <a:buClr>
                <a:schemeClr val="hlink"/>
              </a:buClr>
              <a:buFont typeface="Wingdings" pitchFamily="2" charset="2"/>
              <a:buChar char="§"/>
            </a:pPr>
            <a:r>
              <a:rPr lang="en-US" altLang="zh-CN" b="1">
                <a:latin typeface="Arial Narrow" pitchFamily="34" charset="0"/>
              </a:rPr>
              <a:t>The order is </a:t>
            </a:r>
            <a:r>
              <a:rPr lang="en-US" altLang="zh-CN" b="1">
                <a:solidFill>
                  <a:schemeClr val="hlink"/>
                </a:solidFill>
                <a:latin typeface="Arial Narrow" pitchFamily="34" charset="0"/>
              </a:rPr>
              <a:t>mdy</a:t>
            </a:r>
            <a:r>
              <a:rPr lang="en-US" altLang="zh-CN" b="1">
                <a:latin typeface="Arial Narrow" pitchFamily="34" charset="0"/>
              </a:rPr>
              <a:t>, i.e., month-day-year.</a:t>
            </a:r>
          </a:p>
          <a:p>
            <a:pPr lvl="1" algn="l">
              <a:spcBef>
                <a:spcPct val="20000"/>
              </a:spcBef>
              <a:buClr>
                <a:schemeClr val="hlink"/>
              </a:buClr>
              <a:buFont typeface="Wingdings" pitchFamily="2" charset="2"/>
              <a:buChar char="§"/>
            </a:pPr>
            <a:r>
              <a:rPr lang="en-US" altLang="zh-CN" b="1">
                <a:latin typeface="Arial Narrow" pitchFamily="34" charset="0"/>
              </a:rPr>
              <a:t>Separators can be /,-, or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'4/15/1998'</a:t>
            </a:r>
            <a:r>
              <a:rPr lang="zh-CN" altLang="en-US" b="1">
                <a:latin typeface="Arial Narrow" pitchFamily="34" charset="0"/>
              </a:rPr>
              <a:t>、</a:t>
            </a:r>
            <a:r>
              <a:rPr lang="en-US" altLang="zh-CN" b="1">
                <a:latin typeface="Arial Narrow" pitchFamily="34" charset="0"/>
              </a:rPr>
              <a:t>'1990-10-02' </a:t>
            </a:r>
            <a:r>
              <a:rPr lang="zh-CN" altLang="en-US" b="1">
                <a:latin typeface="Arial Narrow" pitchFamily="34" charset="0"/>
              </a:rPr>
              <a:t>、</a:t>
            </a:r>
            <a:r>
              <a:rPr lang="en-US" altLang="zh-CN" b="1">
                <a:latin typeface="Arial Narrow" pitchFamily="34" charset="0"/>
              </a:rPr>
              <a:t>'04-15-1996' </a:t>
            </a:r>
          </a:p>
          <a:p>
            <a:pPr algn="l">
              <a:spcBef>
                <a:spcPct val="20000"/>
              </a:spcBef>
              <a:buClr>
                <a:schemeClr val="folHlink"/>
              </a:buClr>
              <a:buFont typeface="Wingdings" pitchFamily="2" charset="2"/>
              <a:buChar char="§"/>
            </a:pPr>
            <a:r>
              <a:rPr lang="en-US" altLang="zh-CN" b="1">
                <a:latin typeface="Arial Narrow" pitchFamily="34" charset="0"/>
              </a:rPr>
              <a:t>The string format that isn’t separated:</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'19981207'</a:t>
            </a:r>
          </a:p>
        </p:txBody>
      </p:sp>
      <p:sp>
        <p:nvSpPr>
          <p:cNvPr id="274439" name="Freeform 7"/>
          <p:cNvSpPr>
            <a:spLocks/>
          </p:cNvSpPr>
          <p:nvPr/>
        </p:nvSpPr>
        <p:spPr bwMode="auto">
          <a:xfrm>
            <a:off x="539750" y="2133600"/>
            <a:ext cx="533400" cy="304800"/>
          </a:xfrm>
          <a:custGeom>
            <a:avLst/>
            <a:gdLst>
              <a:gd name="T0" fmla="*/ 0 w 672"/>
              <a:gd name="T1" fmla="*/ 48 h 344"/>
              <a:gd name="T2" fmla="*/ 240 w 672"/>
              <a:gd name="T3" fmla="*/ 336 h 344"/>
              <a:gd name="T4" fmla="*/ 672 w 672"/>
              <a:gd name="T5" fmla="*/ 0 h 344"/>
            </a:gdLst>
            <a:ahLst/>
            <a:cxnLst>
              <a:cxn ang="0">
                <a:pos x="T0" y="T1"/>
              </a:cxn>
              <a:cxn ang="0">
                <a:pos x="T2" y="T3"/>
              </a:cxn>
              <a:cxn ang="0">
                <a:pos x="T4" y="T5"/>
              </a:cxn>
            </a:cxnLst>
            <a:rect l="0" t="0" r="r" b="b"/>
            <a:pathLst>
              <a:path w="672" h="344">
                <a:moveTo>
                  <a:pt x="0" y="48"/>
                </a:moveTo>
                <a:cubicBezTo>
                  <a:pt x="64" y="196"/>
                  <a:pt x="128" y="344"/>
                  <a:pt x="240" y="336"/>
                </a:cubicBezTo>
                <a:cubicBezTo>
                  <a:pt x="352" y="328"/>
                  <a:pt x="512" y="164"/>
                  <a:pt x="672" y="0"/>
                </a:cubicBez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74441" name="Picture 9"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4436">
                                            <p:txEl>
                                              <p:pRg st="0" end="0"/>
                                            </p:txEl>
                                          </p:spTgt>
                                        </p:tgtEl>
                                        <p:attrNameLst>
                                          <p:attrName>style.visibility</p:attrName>
                                        </p:attrNameLst>
                                      </p:cBhvr>
                                      <p:to>
                                        <p:strVal val="visible"/>
                                      </p:to>
                                    </p:set>
                                    <p:animEffect transition="in" filter="blinds(vertical)">
                                      <p:cBhvr>
                                        <p:cTn id="7" dur="500"/>
                                        <p:tgtEl>
                                          <p:spTgt spid="2744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4436">
                                            <p:txEl>
                                              <p:pRg st="1" end="1"/>
                                            </p:txEl>
                                          </p:spTgt>
                                        </p:tgtEl>
                                        <p:attrNameLst>
                                          <p:attrName>style.visibility</p:attrName>
                                        </p:attrNameLst>
                                      </p:cBhvr>
                                      <p:to>
                                        <p:strVal val="visible"/>
                                      </p:to>
                                    </p:set>
                                    <p:animEffect transition="in" filter="blinds(vertical)">
                                      <p:cBhvr>
                                        <p:cTn id="12" dur="500"/>
                                        <p:tgtEl>
                                          <p:spTgt spid="2744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4436">
                                            <p:txEl>
                                              <p:pRg st="2" end="2"/>
                                            </p:txEl>
                                          </p:spTgt>
                                        </p:tgtEl>
                                        <p:attrNameLst>
                                          <p:attrName>style.visibility</p:attrName>
                                        </p:attrNameLst>
                                      </p:cBhvr>
                                      <p:to>
                                        <p:strVal val="visible"/>
                                      </p:to>
                                    </p:set>
                                    <p:animEffect transition="in" filter="blinds(vertical)">
                                      <p:cBhvr>
                                        <p:cTn id="17" dur="500"/>
                                        <p:tgtEl>
                                          <p:spTgt spid="2744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4436">
                                            <p:txEl>
                                              <p:pRg st="3" end="3"/>
                                            </p:txEl>
                                          </p:spTgt>
                                        </p:tgtEl>
                                        <p:attrNameLst>
                                          <p:attrName>style.visibility</p:attrName>
                                        </p:attrNameLst>
                                      </p:cBhvr>
                                      <p:to>
                                        <p:strVal val="visible"/>
                                      </p:to>
                                    </p:set>
                                    <p:animEffect transition="in" filter="blinds(vertical)">
                                      <p:cBhvr>
                                        <p:cTn id="22" dur="500"/>
                                        <p:tgtEl>
                                          <p:spTgt spid="2744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4436">
                                            <p:txEl>
                                              <p:pRg st="4" end="4"/>
                                            </p:txEl>
                                          </p:spTgt>
                                        </p:tgtEl>
                                        <p:attrNameLst>
                                          <p:attrName>style.visibility</p:attrName>
                                        </p:attrNameLst>
                                      </p:cBhvr>
                                      <p:to>
                                        <p:strVal val="visible"/>
                                      </p:to>
                                    </p:set>
                                    <p:animEffect transition="in" filter="blinds(vertical)">
                                      <p:cBhvr>
                                        <p:cTn id="27" dur="500"/>
                                        <p:tgtEl>
                                          <p:spTgt spid="274436">
                                            <p:txEl>
                                              <p:pRg st="4" end="4"/>
                                            </p:txEl>
                                          </p:spTgt>
                                        </p:tgtEl>
                                      </p:cBhvr>
                                    </p:animEffect>
                                  </p:childTnLst>
                                </p:cTn>
                              </p:par>
                              <p:par>
                                <p:cTn id="28" presetID="3" presetClass="entr" presetSubtype="5" fill="hold" grpId="0" nodeType="withEffect">
                                  <p:stCondLst>
                                    <p:cond delay="0"/>
                                  </p:stCondLst>
                                  <p:childTnLst>
                                    <p:set>
                                      <p:cBhvr>
                                        <p:cTn id="29" dur="1" fill="hold">
                                          <p:stCondLst>
                                            <p:cond delay="0"/>
                                          </p:stCondLst>
                                        </p:cTn>
                                        <p:tgtEl>
                                          <p:spTgt spid="274436">
                                            <p:txEl>
                                              <p:pRg st="5" end="5"/>
                                            </p:txEl>
                                          </p:spTgt>
                                        </p:tgtEl>
                                        <p:attrNameLst>
                                          <p:attrName>style.visibility</p:attrName>
                                        </p:attrNameLst>
                                      </p:cBhvr>
                                      <p:to>
                                        <p:strVal val="visible"/>
                                      </p:to>
                                    </p:set>
                                    <p:animEffect transition="in" filter="blinds(vertical)">
                                      <p:cBhvr>
                                        <p:cTn id="30" dur="500"/>
                                        <p:tgtEl>
                                          <p:spTgt spid="274436">
                                            <p:txEl>
                                              <p:pRg st="5" end="5"/>
                                            </p:txEl>
                                          </p:spTgt>
                                        </p:tgtEl>
                                      </p:cBhvr>
                                    </p:animEffect>
                                  </p:childTnLst>
                                </p:cTn>
                              </p:par>
                              <p:par>
                                <p:cTn id="31" presetID="3" presetClass="entr" presetSubtype="5" fill="hold" grpId="0" nodeType="withEffect">
                                  <p:stCondLst>
                                    <p:cond delay="0"/>
                                  </p:stCondLst>
                                  <p:childTnLst>
                                    <p:set>
                                      <p:cBhvr>
                                        <p:cTn id="32" dur="1" fill="hold">
                                          <p:stCondLst>
                                            <p:cond delay="0"/>
                                          </p:stCondLst>
                                        </p:cTn>
                                        <p:tgtEl>
                                          <p:spTgt spid="274436">
                                            <p:txEl>
                                              <p:pRg st="6" end="6"/>
                                            </p:txEl>
                                          </p:spTgt>
                                        </p:tgtEl>
                                        <p:attrNameLst>
                                          <p:attrName>style.visibility</p:attrName>
                                        </p:attrNameLst>
                                      </p:cBhvr>
                                      <p:to>
                                        <p:strVal val="visible"/>
                                      </p:to>
                                    </p:set>
                                    <p:animEffect transition="in" filter="blinds(vertical)">
                                      <p:cBhvr>
                                        <p:cTn id="33" dur="500"/>
                                        <p:tgtEl>
                                          <p:spTgt spid="274436">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274436">
                                            <p:txEl>
                                              <p:pRg st="7" end="7"/>
                                            </p:txEl>
                                          </p:spTgt>
                                        </p:tgtEl>
                                        <p:attrNameLst>
                                          <p:attrName>style.visibility</p:attrName>
                                        </p:attrNameLst>
                                      </p:cBhvr>
                                      <p:to>
                                        <p:strVal val="visible"/>
                                      </p:to>
                                    </p:set>
                                    <p:animEffect transition="in" filter="blinds(vertical)">
                                      <p:cBhvr>
                                        <p:cTn id="38" dur="500"/>
                                        <p:tgtEl>
                                          <p:spTgt spid="274436">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74436">
                                            <p:txEl>
                                              <p:pRg st="8" end="8"/>
                                            </p:txEl>
                                          </p:spTgt>
                                        </p:tgtEl>
                                        <p:attrNameLst>
                                          <p:attrName>style.visibility</p:attrName>
                                        </p:attrNameLst>
                                      </p:cBhvr>
                                      <p:to>
                                        <p:strVal val="visible"/>
                                      </p:to>
                                    </p:set>
                                    <p:animEffect transition="in" filter="blinds(vertical)">
                                      <p:cBhvr>
                                        <p:cTn id="43" dur="500"/>
                                        <p:tgtEl>
                                          <p:spTgt spid="274436">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274436">
                                            <p:txEl>
                                              <p:pRg st="9" end="9"/>
                                            </p:txEl>
                                          </p:spTgt>
                                        </p:tgtEl>
                                        <p:attrNameLst>
                                          <p:attrName>style.visibility</p:attrName>
                                        </p:attrNameLst>
                                      </p:cBhvr>
                                      <p:to>
                                        <p:strVal val="visible"/>
                                      </p:to>
                                    </p:set>
                                    <p:animEffect transition="in" filter="blinds(vertical)">
                                      <p:cBhvr>
                                        <p:cTn id="48" dur="500"/>
                                        <p:tgtEl>
                                          <p:spTgt spid="274436">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4439"/>
                                        </p:tgtEl>
                                        <p:attrNameLst>
                                          <p:attrName>style.visibility</p:attrName>
                                        </p:attrNameLst>
                                      </p:cBhvr>
                                      <p:to>
                                        <p:strVal val="visible"/>
                                      </p:to>
                                    </p:set>
                                    <p:animEffect transition="in" filter="wipe(left)">
                                      <p:cBhvr>
                                        <p:cTn id="53" dur="500"/>
                                        <p:tgtEl>
                                          <p:spTgt spid="274439"/>
                                        </p:tgtEl>
                                      </p:cBhvr>
                                    </p:animEffect>
                                  </p:childTnLst>
                                </p:cTn>
                              </p:par>
                            </p:childTnLst>
                          </p:cTn>
                        </p:par>
                        <p:par>
                          <p:cTn id="54" fill="hold" nodeType="afterGroup">
                            <p:stCondLst>
                              <p:cond delay="500"/>
                            </p:stCondLst>
                            <p:childTnLst>
                              <p:par>
                                <p:cTn id="55" presetID="2" presetClass="entr" presetSubtype="8" fill="hold" nodeType="afterEffect">
                                  <p:stCondLst>
                                    <p:cond delay="0"/>
                                  </p:stCondLst>
                                  <p:childTnLst>
                                    <p:set>
                                      <p:cBhvr>
                                        <p:cTn id="56" dur="1" fill="hold">
                                          <p:stCondLst>
                                            <p:cond delay="0"/>
                                          </p:stCondLst>
                                        </p:cTn>
                                        <p:tgtEl>
                                          <p:spTgt spid="274441"/>
                                        </p:tgtEl>
                                        <p:attrNameLst>
                                          <p:attrName>style.visibility</p:attrName>
                                        </p:attrNameLst>
                                      </p:cBhvr>
                                      <p:to>
                                        <p:strVal val="visible"/>
                                      </p:to>
                                    </p:set>
                                    <p:anim calcmode="lin" valueType="num">
                                      <p:cBhvr additive="base">
                                        <p:cTn id="57" dur="500" fill="hold"/>
                                        <p:tgtEl>
                                          <p:spTgt spid="274441"/>
                                        </p:tgtEl>
                                        <p:attrNameLst>
                                          <p:attrName>ppt_x</p:attrName>
                                        </p:attrNameLst>
                                      </p:cBhvr>
                                      <p:tavLst>
                                        <p:tav tm="0">
                                          <p:val>
                                            <p:strVal val="0-#ppt_w/2"/>
                                          </p:val>
                                        </p:tav>
                                        <p:tav tm="100000">
                                          <p:val>
                                            <p:strVal val="#ppt_x"/>
                                          </p:val>
                                        </p:tav>
                                      </p:tavLst>
                                    </p:anim>
                                    <p:anim calcmode="lin" valueType="num">
                                      <p:cBhvr additive="base">
                                        <p:cTn id="58" dur="500" fill="hold"/>
                                        <p:tgtEl>
                                          <p:spTgt spid="274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build="p" autoUpdateAnimBg="0"/>
      <p:bldP spid="2744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D08D11E-8422-4F8C-BA60-D6DD078A4C11}" type="slidenum">
              <a:rPr lang="en-US" altLang="zh-CN"/>
              <a:pPr/>
              <a:t>18</a:t>
            </a:fld>
            <a:endParaRPr lang="en-US" altLang="zh-CN"/>
          </a:p>
        </p:txBody>
      </p:sp>
      <p:sp>
        <p:nvSpPr>
          <p:cNvPr id="275458" name="Rectangle 2"/>
          <p:cNvSpPr>
            <a:spLocks noGrp="1" noChangeArrowheads="1"/>
          </p:cNvSpPr>
          <p:nvPr>
            <p:ph type="title"/>
          </p:nvPr>
        </p:nvSpPr>
        <p:spPr/>
        <p:txBody>
          <a:bodyPr/>
          <a:lstStyle/>
          <a:p>
            <a:r>
              <a:rPr lang="en-US" altLang="zh-CN">
                <a:latin typeface="Arial Narrow" pitchFamily="34" charset="0"/>
              </a:rPr>
              <a:t>3. Basic operators</a:t>
            </a:r>
          </a:p>
        </p:txBody>
      </p:sp>
      <p:sp>
        <p:nvSpPr>
          <p:cNvPr id="275459" name="Text Box 3"/>
          <p:cNvSpPr txBox="1">
            <a:spLocks noChangeArrowheads="1"/>
          </p:cNvSpPr>
          <p:nvPr/>
        </p:nvSpPr>
        <p:spPr bwMode="auto">
          <a:xfrm>
            <a:off x="539750" y="692150"/>
            <a:ext cx="8424863" cy="55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1. +</a:t>
            </a:r>
            <a:r>
              <a:rPr lang="en-US" altLang="zh-CN" b="1" dirty="0">
                <a:latin typeface="Arial Narrow" pitchFamily="34" charset="0"/>
              </a:rPr>
              <a:t>(String Concatenation) : An operator in a string expression that </a:t>
            </a:r>
            <a:r>
              <a:rPr lang="en-US" altLang="zh-CN" b="1" dirty="0">
                <a:solidFill>
                  <a:srgbClr val="D43CFE"/>
                </a:solidFill>
                <a:latin typeface="Arial Narrow" pitchFamily="34" charset="0"/>
              </a:rPr>
              <a:t>concatenates</a:t>
            </a:r>
            <a:r>
              <a:rPr lang="en-US" altLang="zh-CN" b="1" dirty="0">
                <a:latin typeface="Arial Narrow" pitchFamily="34" charset="0"/>
              </a:rPr>
              <a:t> two or more character or binary strings, columns, or a combination of strings and column names </a:t>
            </a:r>
            <a:r>
              <a:rPr lang="en-US" altLang="zh-CN" b="1" dirty="0">
                <a:solidFill>
                  <a:srgbClr val="D43CFE"/>
                </a:solidFill>
                <a:latin typeface="Arial Narrow" pitchFamily="34" charset="0"/>
              </a:rPr>
              <a:t>into</a:t>
            </a:r>
            <a:r>
              <a:rPr lang="en-US" altLang="zh-CN" b="1" dirty="0">
                <a:latin typeface="Arial Narrow" pitchFamily="34" charset="0"/>
              </a:rPr>
              <a:t> one expression (a string operator).</a:t>
            </a:r>
          </a:p>
          <a:p>
            <a:pPr algn="l">
              <a:spcBef>
                <a:spcPct val="20000"/>
              </a:spcBef>
              <a:buClr>
                <a:schemeClr val="folHlink"/>
              </a:buClr>
              <a:buFont typeface="Wingdings" pitchFamily="2" charset="2"/>
              <a:buChar char="u"/>
            </a:pPr>
            <a:r>
              <a:rPr lang="en-US" altLang="zh-CN" b="1" dirty="0">
                <a:latin typeface="Arial Narrow" pitchFamily="34" charset="0"/>
              </a:rPr>
              <a:t>Syntax: </a:t>
            </a:r>
            <a:r>
              <a:rPr lang="en-US" altLang="zh-CN" b="1" i="1" dirty="0">
                <a:latin typeface="Arial Narrow" pitchFamily="34" charset="0"/>
              </a:rPr>
              <a:t>expression</a:t>
            </a:r>
            <a:r>
              <a:rPr lang="en-US" altLang="zh-CN" b="1" dirty="0">
                <a:latin typeface="Arial Narrow" pitchFamily="34" charset="0"/>
              </a:rPr>
              <a:t> + </a:t>
            </a:r>
            <a:r>
              <a:rPr lang="en-US" altLang="zh-CN" b="1" i="1" dirty="0">
                <a:latin typeface="Arial Narrow" pitchFamily="34" charset="0"/>
              </a:rPr>
              <a:t>expression</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 </a:t>
            </a:r>
            <a:r>
              <a:rPr lang="en-US" altLang="zh-CN" b="1" dirty="0">
                <a:solidFill>
                  <a:srgbClr val="000000"/>
                </a:solidFill>
                <a:latin typeface="Arial Narrow" pitchFamily="34" charset="0"/>
              </a:rPr>
              <a:t>Is any valid expression of any of the data types in the character and binary data type category, except the image, </a:t>
            </a:r>
            <a:r>
              <a:rPr lang="en-US" altLang="zh-CN" b="1" dirty="0" err="1">
                <a:solidFill>
                  <a:srgbClr val="000000"/>
                </a:solidFill>
                <a:latin typeface="Arial Narrow" pitchFamily="34" charset="0"/>
              </a:rPr>
              <a:t>ntext</a:t>
            </a:r>
            <a:r>
              <a:rPr lang="en-US" altLang="zh-CN" b="1" dirty="0">
                <a:solidFill>
                  <a:srgbClr val="000000"/>
                </a:solidFill>
                <a:latin typeface="Arial Narrow" pitchFamily="34" charset="0"/>
              </a:rPr>
              <a:t>, or text data types.</a:t>
            </a:r>
            <a:r>
              <a:rPr lang="en-US" altLang="zh-CN" b="1" dirty="0">
                <a:latin typeface="Arial Narrow" pitchFamily="34" charset="0"/>
              </a:rPr>
              <a:t> </a:t>
            </a:r>
          </a:p>
          <a:p>
            <a:pPr algn="l">
              <a:spcBef>
                <a:spcPct val="20000"/>
              </a:spcBef>
            </a:pPr>
            <a:r>
              <a:rPr lang="en-US" altLang="zh-CN" b="1" dirty="0">
                <a:latin typeface="Arial Narrow" pitchFamily="34" charset="0"/>
              </a:rPr>
              <a:t>Both expressions must be of the same data type, or one expression must be able to be implicitly converted to the data type of the other expression. Sometimes, a</a:t>
            </a:r>
            <a:r>
              <a:rPr lang="en-US" altLang="zh-CN" b="1" dirty="0">
                <a:solidFill>
                  <a:srgbClr val="000000"/>
                </a:solidFill>
                <a:latin typeface="Arial Narrow" pitchFamily="34" charset="0"/>
              </a:rPr>
              <a:t>n explicit conversion (</a:t>
            </a:r>
            <a:r>
              <a:rPr lang="en-US" altLang="zh-CN" b="1" dirty="0">
                <a:latin typeface="Arial Narrow" pitchFamily="34" charset="0"/>
              </a:rPr>
              <a:t>through </a:t>
            </a:r>
            <a:r>
              <a:rPr lang="en-US" altLang="zh-CN" b="1" dirty="0">
                <a:solidFill>
                  <a:schemeClr val="hlink"/>
                </a:solidFill>
                <a:latin typeface="Arial Narrow" pitchFamily="34" charset="0"/>
              </a:rPr>
              <a:t>CONVERT</a:t>
            </a:r>
            <a:r>
              <a:rPr lang="en-US" altLang="zh-CN" b="1" dirty="0">
                <a:latin typeface="Arial Narrow" pitchFamily="34" charset="0"/>
              </a:rPr>
              <a:t> or </a:t>
            </a:r>
            <a:r>
              <a:rPr lang="en-US" altLang="zh-CN" b="1" dirty="0">
                <a:solidFill>
                  <a:schemeClr val="hlink"/>
                </a:solidFill>
                <a:latin typeface="Arial Narrow" pitchFamily="34" charset="0"/>
              </a:rPr>
              <a:t>CAST</a:t>
            </a:r>
            <a:r>
              <a:rPr lang="en-US" altLang="zh-CN" b="1" dirty="0">
                <a:latin typeface="Arial Narrow" pitchFamily="34" charset="0"/>
              </a:rPr>
              <a:t>) </a:t>
            </a:r>
            <a:r>
              <a:rPr lang="en-US" altLang="zh-CN" b="1" dirty="0">
                <a:solidFill>
                  <a:srgbClr val="000000"/>
                </a:solidFill>
                <a:latin typeface="Arial Narrow" pitchFamily="34" charset="0"/>
              </a:rPr>
              <a:t>to character data must be used.</a:t>
            </a:r>
            <a:endParaRPr lang="en-US" altLang="zh-CN" b="1" dirty="0">
              <a:latin typeface="Arial Narrow" pitchFamily="34" charset="0"/>
            </a:endParaRP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i="1" dirty="0" err="1">
                <a:solidFill>
                  <a:srgbClr val="D43CFE"/>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a:t>
            </a:r>
            <a:r>
              <a:rPr lang="en-US" altLang="zh-CN" b="1" i="1" dirty="0">
                <a:solidFill>
                  <a:srgbClr val="FF0000"/>
                </a:solidFill>
                <a:latin typeface="Times New Roman" pitchFamily="18" charset="0"/>
              </a:rPr>
              <a:t>+</a:t>
            </a:r>
            <a:r>
              <a:rPr lang="en-US" altLang="zh-CN" b="1" i="1" dirty="0">
                <a:latin typeface="Times New Roman" pitchFamily="18" charset="0"/>
              </a:rPr>
              <a:t> ', ' </a:t>
            </a:r>
            <a:r>
              <a:rPr lang="en-US" altLang="zh-CN" b="1" i="1" dirty="0">
                <a:solidFill>
                  <a:srgbClr val="FF0000"/>
                </a:solidFill>
                <a:latin typeface="Times New Roman" pitchFamily="18" charset="0"/>
              </a:rPr>
              <a:t>+</a:t>
            </a:r>
            <a:r>
              <a:rPr lang="en-US" altLang="zh-CN" b="1" i="1" dirty="0">
                <a:latin typeface="Times New Roman" pitchFamily="18" charset="0"/>
              </a:rPr>
              <a:t> </a:t>
            </a:r>
            <a:r>
              <a:rPr lang="en-US" altLang="zh-CN" b="1" i="1" dirty="0" err="1">
                <a:latin typeface="Times New Roman" pitchFamily="18" charset="0"/>
              </a:rPr>
              <a:t>au_fname</a:t>
            </a:r>
            <a:r>
              <a:rPr lang="en-US" altLang="zh-CN" b="1" i="1" dirty="0">
                <a:latin typeface="Times New Roman" pitchFamily="18" charset="0"/>
              </a:rPr>
              <a:t>) AS Name     	</a:t>
            </a:r>
            <a:r>
              <a:rPr lang="en-US" altLang="zh-CN" b="1" i="1" dirty="0" smtClean="0">
                <a:latin typeface="Times New Roman" pitchFamily="18" charset="0"/>
              </a:rPr>
              <a:t>		</a:t>
            </a:r>
            <a:r>
              <a:rPr lang="en-US" altLang="zh-CN" b="1" i="1" dirty="0" smtClean="0">
                <a:solidFill>
                  <a:srgbClr val="D43CFE"/>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authors</a:t>
            </a:r>
            <a:r>
              <a:rPr lang="en-US" altLang="zh-CN" b="1" dirty="0">
                <a:latin typeface="Arial Narrow" pitchFamily="34" charset="0"/>
              </a:rPr>
              <a:t> </a:t>
            </a:r>
          </a:p>
        </p:txBody>
      </p:sp>
      <p:pic>
        <p:nvPicPr>
          <p:cNvPr id="27546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vertical)">
                                      <p:cBhvr>
                                        <p:cTn id="7" dur="500"/>
                                        <p:tgtEl>
                                          <p:spTgt spid="27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blinds(vertical)">
                                      <p:cBhvr>
                                        <p:cTn id="12" dur="500"/>
                                        <p:tgtEl>
                                          <p:spTgt spid="275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blinds(vertical)">
                                      <p:cBhvr>
                                        <p:cTn id="17" dur="500"/>
                                        <p:tgtEl>
                                          <p:spTgt spid="275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blinds(vertical)">
                                      <p:cBhvr>
                                        <p:cTn id="22" dur="500"/>
                                        <p:tgtEl>
                                          <p:spTgt spid="275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blinds(vertical)">
                                      <p:cBhvr>
                                        <p:cTn id="27" dur="500"/>
                                        <p:tgtEl>
                                          <p:spTgt spid="275459">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275460"/>
                                        </p:tgtEl>
                                        <p:attrNameLst>
                                          <p:attrName>style.visibility</p:attrName>
                                        </p:attrNameLst>
                                      </p:cBhvr>
                                      <p:to>
                                        <p:strVal val="visible"/>
                                      </p:to>
                                    </p:set>
                                    <p:anim calcmode="lin" valueType="num">
                                      <p:cBhvr additive="base">
                                        <p:cTn id="31" dur="500" fill="hold"/>
                                        <p:tgtEl>
                                          <p:spTgt spid="275460"/>
                                        </p:tgtEl>
                                        <p:attrNameLst>
                                          <p:attrName>ppt_x</p:attrName>
                                        </p:attrNameLst>
                                      </p:cBhvr>
                                      <p:tavLst>
                                        <p:tav tm="0">
                                          <p:val>
                                            <p:strVal val="0-#ppt_w/2"/>
                                          </p:val>
                                        </p:tav>
                                        <p:tav tm="100000">
                                          <p:val>
                                            <p:strVal val="#ppt_x"/>
                                          </p:val>
                                        </p:tav>
                                      </p:tavLst>
                                    </p:anim>
                                    <p:anim calcmode="lin" valueType="num">
                                      <p:cBhvr additive="base">
                                        <p:cTn id="32"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A7F161A-539B-45C8-ACCF-E4B3EF798009}" type="slidenum">
              <a:rPr lang="en-US" altLang="zh-CN"/>
              <a:pPr/>
              <a:t>19</a:t>
            </a:fld>
            <a:endParaRPr lang="en-US" altLang="zh-CN"/>
          </a:p>
        </p:txBody>
      </p:sp>
      <p:sp>
        <p:nvSpPr>
          <p:cNvPr id="393218"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93219" name="Text Box 3"/>
          <p:cNvSpPr txBox="1">
            <a:spLocks noChangeArrowheads="1"/>
          </p:cNvSpPr>
          <p:nvPr/>
        </p:nvSpPr>
        <p:spPr bwMode="auto">
          <a:xfrm>
            <a:off x="539750" y="692150"/>
            <a:ext cx="8424863" cy="548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dirty="0">
                <a:solidFill>
                  <a:schemeClr val="hlink"/>
                </a:solidFill>
                <a:latin typeface="Arial Narrow" pitchFamily="34" charset="0"/>
              </a:rPr>
              <a:t>2.logical operator</a:t>
            </a:r>
            <a:r>
              <a:rPr lang="en-US" altLang="zh-CN" b="1" dirty="0">
                <a:latin typeface="Arial Narrow" pitchFamily="34" charset="0"/>
              </a:rPr>
              <a:t> :=, &gt;, &lt;, &gt;=, &lt;=, &lt;&gt;, !&lt;, !=, !&gt;.</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D43CFE"/>
                </a:solidFill>
                <a:latin typeface="Times New Roman" pitchFamily="18" charset="0"/>
              </a:rPr>
              <a:t>WHERE</a:t>
            </a:r>
            <a:r>
              <a:rPr lang="en-US" altLang="zh-CN" b="1" i="1" dirty="0">
                <a:latin typeface="Times New Roman" pitchFamily="18" charset="0"/>
              </a:rPr>
              <a:t> price </a:t>
            </a:r>
            <a:r>
              <a:rPr lang="en-US" altLang="zh-CN" b="1" i="1" dirty="0">
                <a:solidFill>
                  <a:srgbClr val="FF0000"/>
                </a:solidFill>
                <a:latin typeface="Times New Roman" pitchFamily="18" charset="0"/>
              </a:rPr>
              <a:t>&gt;</a:t>
            </a:r>
            <a:r>
              <a:rPr lang="en-US" altLang="zh-CN" b="1" i="1" dirty="0">
                <a:latin typeface="Times New Roman" pitchFamily="18" charset="0"/>
              </a:rPr>
              <a:t> (</a:t>
            </a:r>
            <a:r>
              <a:rPr lang="en-US" altLang="zh-CN" b="1" i="1" dirty="0">
                <a:solidFill>
                  <a:srgbClr val="D43CFE"/>
                </a:solidFill>
                <a:latin typeface="Times New Roman" pitchFamily="18" charset="0"/>
              </a:rPr>
              <a:t>SELECT</a:t>
            </a:r>
            <a:r>
              <a:rPr lang="en-US" altLang="zh-CN" b="1" i="1" dirty="0">
                <a:latin typeface="Times New Roman" pitchFamily="18" charset="0"/>
              </a:rPr>
              <a:t> MIN(price) </a:t>
            </a:r>
            <a:r>
              <a:rPr lang="en-US" altLang="zh-CN" b="1" i="1" dirty="0">
                <a:solidFill>
                  <a:srgbClr val="D43CFE"/>
                </a:solidFill>
                <a:latin typeface="Times New Roman" pitchFamily="18" charset="0"/>
              </a:rPr>
              <a:t>FROM</a:t>
            </a:r>
            <a:r>
              <a:rPr lang="en-US" altLang="zh-CN" b="1" i="1" dirty="0">
                <a:latin typeface="Times New Roman" pitchFamily="18" charset="0"/>
              </a:rPr>
              <a:t> titles)</a:t>
            </a:r>
            <a:r>
              <a:rPr lang="en-US" altLang="zh-CN" b="1" dirty="0">
                <a:latin typeface="Arial Narrow" pitchFamily="34" charset="0"/>
              </a:rPr>
              <a:t> </a:t>
            </a:r>
          </a:p>
          <a:p>
            <a:pPr algn="l">
              <a:spcBef>
                <a:spcPct val="30000"/>
              </a:spcBef>
            </a:pPr>
            <a:r>
              <a:rPr lang="en-US" altLang="zh-CN" b="1" dirty="0">
                <a:solidFill>
                  <a:schemeClr val="hlink"/>
                </a:solidFill>
                <a:latin typeface="Arial Narrow" pitchFamily="34" charset="0"/>
              </a:rPr>
              <a:t>3. Comment</a:t>
            </a:r>
            <a:r>
              <a:rPr lang="en-US" altLang="zh-CN" b="1" dirty="0">
                <a:latin typeface="Arial Narrow" pitchFamily="34" charset="0"/>
              </a:rPr>
              <a:t>: </a:t>
            </a:r>
          </a:p>
          <a:p>
            <a:pPr algn="l">
              <a:spcBef>
                <a:spcPct val="30000"/>
              </a:spcBef>
            </a:pPr>
            <a:r>
              <a:rPr lang="en-US" altLang="en-US" b="1" dirty="0">
                <a:latin typeface="Arial Narrow" pitchFamily="34" charset="0"/>
              </a:rPr>
              <a:t>-- </a:t>
            </a:r>
            <a:r>
              <a:rPr lang="en-US" altLang="en-US" b="1" dirty="0" err="1">
                <a:latin typeface="Arial Narrow" pitchFamily="34" charset="0"/>
              </a:rPr>
              <a:t>text_of_comment</a:t>
            </a:r>
            <a:endParaRPr lang="en-US" altLang="zh-CN" b="1" dirty="0">
              <a:latin typeface="Arial Narrow" pitchFamily="34" charset="0"/>
            </a:endParaRPr>
          </a:p>
          <a:p>
            <a:pPr algn="l">
              <a:spcBef>
                <a:spcPct val="30000"/>
              </a:spcBef>
            </a:pPr>
            <a:r>
              <a:rPr lang="en-US" altLang="zh-CN" b="1" i="1" dirty="0">
                <a:solidFill>
                  <a:schemeClr val="folHlink"/>
                </a:solidFill>
                <a:latin typeface="Arial Narrow" pitchFamily="34" charset="0"/>
              </a:rPr>
              <a:t>Or</a:t>
            </a:r>
          </a:p>
          <a:p>
            <a:pPr algn="l">
              <a:spcBef>
                <a:spcPct val="30000"/>
              </a:spcBef>
            </a:pPr>
            <a:r>
              <a:rPr lang="en-US" altLang="zh-CN" b="1" dirty="0">
                <a:latin typeface="Arial Narrow" pitchFamily="34" charset="0"/>
              </a:rPr>
              <a:t>/ * </a:t>
            </a:r>
            <a:r>
              <a:rPr lang="en-US" altLang="zh-CN" b="1" i="1" dirty="0" err="1">
                <a:latin typeface="Arial Narrow" pitchFamily="34" charset="0"/>
              </a:rPr>
              <a:t>text_of_comment</a:t>
            </a:r>
            <a:r>
              <a:rPr lang="en-US" altLang="zh-CN" b="1" dirty="0">
                <a:latin typeface="Arial Narrow" pitchFamily="34" charset="0"/>
              </a:rPr>
              <a:t> * /</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 Choose the student’s database. </a:t>
            </a:r>
          </a:p>
          <a:p>
            <a:pPr algn="l">
              <a:spcBef>
                <a:spcPct val="20000"/>
              </a:spcBef>
            </a:pPr>
            <a:r>
              <a:rPr lang="en-US" altLang="zh-CN" b="1" dirty="0">
                <a:solidFill>
                  <a:schemeClr val="hlink"/>
                </a:solidFill>
                <a:latin typeface="Arial Narrow" pitchFamily="34" charset="0"/>
              </a:rPr>
              <a:t>4. BETWEEN</a:t>
            </a:r>
            <a:r>
              <a:rPr lang="en-US" altLang="zh-CN" b="1" dirty="0">
                <a:latin typeface="Arial Narrow" pitchFamily="34" charset="0"/>
              </a:rPr>
              <a:t>: Specifies a range to test.</a:t>
            </a:r>
          </a:p>
          <a:p>
            <a:pPr algn="l">
              <a:spcBef>
                <a:spcPct val="20000"/>
              </a:spcBef>
              <a:buClr>
                <a:schemeClr val="folHlink"/>
              </a:buClr>
              <a:buFont typeface="Wingdings" pitchFamily="2" charset="2"/>
              <a:buChar char="u"/>
            </a:pPr>
            <a:r>
              <a:rPr lang="en-US" altLang="zh-CN" b="1" dirty="0">
                <a:latin typeface="Arial Narrow" pitchFamily="34" charset="0"/>
              </a:rPr>
              <a:t>Syntax:</a:t>
            </a:r>
          </a:p>
          <a:p>
            <a:pPr algn="l">
              <a:spcBef>
                <a:spcPct val="20000"/>
              </a:spcBef>
              <a:buClr>
                <a:schemeClr val="folHlink"/>
              </a:buClr>
              <a:buFont typeface="Wingdings" pitchFamily="2" charset="2"/>
              <a:buNone/>
            </a:pPr>
            <a:r>
              <a:rPr lang="en-US" altLang="zh-CN" b="1" i="1" dirty="0" err="1">
                <a:latin typeface="Times New Roman" pitchFamily="18" charset="0"/>
              </a:rPr>
              <a:t>test_expression</a:t>
            </a:r>
            <a:r>
              <a:rPr lang="en-US" altLang="zh-CN" b="1" dirty="0">
                <a:latin typeface="Times New Roman" pitchFamily="18" charset="0"/>
              </a:rPr>
              <a:t> [ NOT ] </a:t>
            </a:r>
            <a:r>
              <a:rPr lang="en-US" altLang="zh-CN" b="1" dirty="0">
                <a:solidFill>
                  <a:schemeClr val="hlink"/>
                </a:solidFill>
                <a:latin typeface="Times New Roman" pitchFamily="18" charset="0"/>
              </a:rPr>
              <a:t>BETWEEN</a:t>
            </a:r>
            <a:r>
              <a:rPr lang="en-US" altLang="zh-CN" b="1" dirty="0">
                <a:latin typeface="Times New Roman" pitchFamily="18" charset="0"/>
              </a:rPr>
              <a:t> </a:t>
            </a:r>
            <a:r>
              <a:rPr lang="en-US" altLang="zh-CN" b="1" i="1" dirty="0" err="1">
                <a:latin typeface="Times New Roman" pitchFamily="18" charset="0"/>
              </a:rPr>
              <a:t>begin_expression</a:t>
            </a:r>
            <a:r>
              <a:rPr lang="en-US" altLang="zh-CN" b="1" dirty="0">
                <a:latin typeface="Times New Roman" pitchFamily="18" charset="0"/>
              </a:rPr>
              <a:t> </a:t>
            </a:r>
            <a:r>
              <a:rPr lang="en-US" altLang="zh-CN" b="1" dirty="0">
                <a:solidFill>
                  <a:schemeClr val="hlink"/>
                </a:solidFill>
                <a:latin typeface="Times New Roman" pitchFamily="18" charset="0"/>
              </a:rPr>
              <a:t>AND</a:t>
            </a:r>
            <a:r>
              <a:rPr lang="en-US" altLang="zh-CN" b="1" i="1" dirty="0">
                <a:latin typeface="Times New Roman" pitchFamily="18" charset="0"/>
              </a:rPr>
              <a:t> </a:t>
            </a:r>
            <a:r>
              <a:rPr lang="en-US" altLang="zh-CN" b="1" i="1" dirty="0" err="1">
                <a:latin typeface="Times New Roman" pitchFamily="18" charset="0"/>
              </a:rPr>
              <a:t>end_expression</a:t>
            </a:r>
            <a:endParaRPr lang="en-US" altLang="zh-CN" b="1" i="1" dirty="0">
              <a:latin typeface="Times New Roman" pitchFamily="18" charset="0"/>
            </a:endParaRP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Arial Narrow" pitchFamily="34" charset="0"/>
              </a:rPr>
              <a:t>WHERE</a:t>
            </a:r>
            <a:r>
              <a:rPr lang="en-US" altLang="zh-CN" b="1" dirty="0">
                <a:latin typeface="Arial Narrow" pitchFamily="34" charset="0"/>
              </a:rPr>
              <a:t> </a:t>
            </a:r>
            <a:r>
              <a:rPr lang="en-US" altLang="zh-CN" b="1" dirty="0" err="1">
                <a:latin typeface="Arial Narrow" pitchFamily="34" charset="0"/>
              </a:rPr>
              <a:t>ypayment</a:t>
            </a:r>
            <a:r>
              <a:rPr lang="en-US" altLang="zh-CN" b="1" dirty="0">
                <a:latin typeface="Arial Narrow" pitchFamily="34" charset="0"/>
              </a:rPr>
              <a:t> </a:t>
            </a:r>
            <a:r>
              <a:rPr lang="en-US" altLang="zh-CN" b="1" dirty="0">
                <a:solidFill>
                  <a:srgbClr val="FF0000"/>
                </a:solidFill>
                <a:latin typeface="Arial Narrow" pitchFamily="34" charset="0"/>
              </a:rPr>
              <a:t>NOT BETWEEN </a:t>
            </a:r>
            <a:r>
              <a:rPr lang="en-US" altLang="zh-CN" b="1" dirty="0">
                <a:latin typeface="Arial Narrow" pitchFamily="34" charset="0"/>
              </a:rPr>
              <a:t>4095 </a:t>
            </a:r>
            <a:r>
              <a:rPr lang="en-US" altLang="zh-CN" b="1" dirty="0">
                <a:solidFill>
                  <a:srgbClr val="FF0000"/>
                </a:solidFill>
                <a:latin typeface="Arial Narrow" pitchFamily="34" charset="0"/>
              </a:rPr>
              <a:t>AND</a:t>
            </a:r>
            <a:r>
              <a:rPr lang="en-US" altLang="zh-CN" b="1" dirty="0">
                <a:latin typeface="Arial Narrow" pitchFamily="34" charset="0"/>
              </a:rPr>
              <a:t> 12000</a:t>
            </a:r>
            <a:r>
              <a:rPr lang="en-US" altLang="zh-CN" b="1" i="1" dirty="0">
                <a:latin typeface="Arial Narrow" pitchFamily="34" charset="0"/>
              </a:rPr>
              <a:t> </a:t>
            </a:r>
          </a:p>
        </p:txBody>
      </p:sp>
      <p:pic>
        <p:nvPicPr>
          <p:cNvPr id="3932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blinds(vertical)">
                                      <p:cBhvr>
                                        <p:cTn id="7" dur="500"/>
                                        <p:tgtEl>
                                          <p:spTgt spid="393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blinds(vertical)">
                                      <p:cBhvr>
                                        <p:cTn id="12" dur="500"/>
                                        <p:tgtEl>
                                          <p:spTgt spid="393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3219">
                                            <p:txEl>
                                              <p:pRg st="2" end="2"/>
                                            </p:txEl>
                                          </p:spTgt>
                                        </p:tgtEl>
                                        <p:attrNameLst>
                                          <p:attrName>style.visibility</p:attrName>
                                        </p:attrNameLst>
                                      </p:cBhvr>
                                      <p:to>
                                        <p:strVal val="visible"/>
                                      </p:to>
                                    </p:set>
                                    <p:animEffect transition="in" filter="blinds(vertical)">
                                      <p:cBhvr>
                                        <p:cTn id="17" dur="500"/>
                                        <p:tgtEl>
                                          <p:spTgt spid="393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3219">
                                            <p:txEl>
                                              <p:pRg st="3" end="3"/>
                                            </p:txEl>
                                          </p:spTgt>
                                        </p:tgtEl>
                                        <p:attrNameLst>
                                          <p:attrName>style.visibility</p:attrName>
                                        </p:attrNameLst>
                                      </p:cBhvr>
                                      <p:to>
                                        <p:strVal val="visible"/>
                                      </p:to>
                                    </p:set>
                                    <p:animEffect transition="in" filter="blinds(vertical)">
                                      <p:cBhvr>
                                        <p:cTn id="22" dur="500"/>
                                        <p:tgtEl>
                                          <p:spTgt spid="393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3219">
                                            <p:txEl>
                                              <p:pRg st="4" end="4"/>
                                            </p:txEl>
                                          </p:spTgt>
                                        </p:tgtEl>
                                        <p:attrNameLst>
                                          <p:attrName>style.visibility</p:attrName>
                                        </p:attrNameLst>
                                      </p:cBhvr>
                                      <p:to>
                                        <p:strVal val="visible"/>
                                      </p:to>
                                    </p:set>
                                    <p:animEffect transition="in" filter="blinds(vertical)">
                                      <p:cBhvr>
                                        <p:cTn id="27" dur="500"/>
                                        <p:tgtEl>
                                          <p:spTgt spid="393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3219">
                                            <p:txEl>
                                              <p:pRg st="5" end="5"/>
                                            </p:txEl>
                                          </p:spTgt>
                                        </p:tgtEl>
                                        <p:attrNameLst>
                                          <p:attrName>style.visibility</p:attrName>
                                        </p:attrNameLst>
                                      </p:cBhvr>
                                      <p:to>
                                        <p:strVal val="visible"/>
                                      </p:to>
                                    </p:set>
                                    <p:animEffect transition="in" filter="blinds(vertical)">
                                      <p:cBhvr>
                                        <p:cTn id="32" dur="500"/>
                                        <p:tgtEl>
                                          <p:spTgt spid="3932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3219">
                                            <p:txEl>
                                              <p:pRg st="6" end="6"/>
                                            </p:txEl>
                                          </p:spTgt>
                                        </p:tgtEl>
                                        <p:attrNameLst>
                                          <p:attrName>style.visibility</p:attrName>
                                        </p:attrNameLst>
                                      </p:cBhvr>
                                      <p:to>
                                        <p:strVal val="visible"/>
                                      </p:to>
                                    </p:set>
                                    <p:animEffect transition="in" filter="blinds(vertical)">
                                      <p:cBhvr>
                                        <p:cTn id="37" dur="500"/>
                                        <p:tgtEl>
                                          <p:spTgt spid="3932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3219">
                                            <p:txEl>
                                              <p:pRg st="7" end="7"/>
                                            </p:txEl>
                                          </p:spTgt>
                                        </p:tgtEl>
                                        <p:attrNameLst>
                                          <p:attrName>style.visibility</p:attrName>
                                        </p:attrNameLst>
                                      </p:cBhvr>
                                      <p:to>
                                        <p:strVal val="visible"/>
                                      </p:to>
                                    </p:set>
                                    <p:animEffect transition="in" filter="blinds(vertical)">
                                      <p:cBhvr>
                                        <p:cTn id="42" dur="500"/>
                                        <p:tgtEl>
                                          <p:spTgt spid="3932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93219">
                                            <p:txEl>
                                              <p:pRg st="8" end="8"/>
                                            </p:txEl>
                                          </p:spTgt>
                                        </p:tgtEl>
                                        <p:attrNameLst>
                                          <p:attrName>style.visibility</p:attrName>
                                        </p:attrNameLst>
                                      </p:cBhvr>
                                      <p:to>
                                        <p:strVal val="visible"/>
                                      </p:to>
                                    </p:set>
                                    <p:animEffect transition="in" filter="blinds(vertical)">
                                      <p:cBhvr>
                                        <p:cTn id="47" dur="500"/>
                                        <p:tgtEl>
                                          <p:spTgt spid="3932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93219">
                                            <p:txEl>
                                              <p:pRg st="9" end="9"/>
                                            </p:txEl>
                                          </p:spTgt>
                                        </p:tgtEl>
                                        <p:attrNameLst>
                                          <p:attrName>style.visibility</p:attrName>
                                        </p:attrNameLst>
                                      </p:cBhvr>
                                      <p:to>
                                        <p:strVal val="visible"/>
                                      </p:to>
                                    </p:set>
                                    <p:animEffect transition="in" filter="blinds(vertical)">
                                      <p:cBhvr>
                                        <p:cTn id="52" dur="500"/>
                                        <p:tgtEl>
                                          <p:spTgt spid="39321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animEffect transition="in" filter="blinds(vertical)">
                                      <p:cBhvr>
                                        <p:cTn id="57" dur="500"/>
                                        <p:tgtEl>
                                          <p:spTgt spid="393219">
                                            <p:txEl>
                                              <p:pRg st="10" end="10"/>
                                            </p:txEl>
                                          </p:spTgt>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393220"/>
                                        </p:tgtEl>
                                        <p:attrNameLst>
                                          <p:attrName>style.visibility</p:attrName>
                                        </p:attrNameLst>
                                      </p:cBhvr>
                                      <p:to>
                                        <p:strVal val="visible"/>
                                      </p:to>
                                    </p:set>
                                    <p:anim calcmode="lin" valueType="num">
                                      <p:cBhvr additive="base">
                                        <p:cTn id="61" dur="500" fill="hold"/>
                                        <p:tgtEl>
                                          <p:spTgt spid="393220"/>
                                        </p:tgtEl>
                                        <p:attrNameLst>
                                          <p:attrName>ppt_x</p:attrName>
                                        </p:attrNameLst>
                                      </p:cBhvr>
                                      <p:tavLst>
                                        <p:tav tm="0">
                                          <p:val>
                                            <p:strVal val="0-#ppt_w/2"/>
                                          </p:val>
                                        </p:tav>
                                        <p:tav tm="100000">
                                          <p:val>
                                            <p:strVal val="#ppt_x"/>
                                          </p:val>
                                        </p:tav>
                                      </p:tavLst>
                                    </p:anim>
                                    <p:anim calcmode="lin" valueType="num">
                                      <p:cBhvr additive="base">
                                        <p:cTn id="62" dur="500" fill="hold"/>
                                        <p:tgtEl>
                                          <p:spTgt spid="393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0"/>
          </p:nvPr>
        </p:nvSpPr>
        <p:spPr/>
        <p:txBody>
          <a:bodyPr/>
          <a:lstStyle/>
          <a:p>
            <a:fld id="{C1FEDF0F-1624-4D0F-9D10-214D7C7EFC7F}" type="slidenum">
              <a:rPr lang="en-US" altLang="zh-CN"/>
              <a:pPr/>
              <a:t>2</a:t>
            </a:fld>
            <a:endParaRPr lang="en-US" altLang="zh-CN"/>
          </a:p>
        </p:txBody>
      </p:sp>
      <p:sp>
        <p:nvSpPr>
          <p:cNvPr id="389122" name="Rectangle 2"/>
          <p:cNvSpPr>
            <a:spLocks noGrp="1" noChangeArrowheads="1"/>
          </p:cNvSpPr>
          <p:nvPr>
            <p:ph type="title"/>
          </p:nvPr>
        </p:nvSpPr>
        <p:spPr/>
        <p:txBody>
          <a:bodyPr/>
          <a:lstStyle/>
          <a:p>
            <a:r>
              <a:rPr lang="en-US" altLang="zh-CN">
                <a:latin typeface="Arial Narrow" pitchFamily="34" charset="0"/>
              </a:rPr>
              <a:t>Components of DBS</a:t>
            </a:r>
          </a:p>
        </p:txBody>
      </p:sp>
      <p:pic>
        <p:nvPicPr>
          <p:cNvPr id="389151" name="Picture 31"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grpSp>
        <p:nvGrpSpPr>
          <p:cNvPr id="389152" name="Group 32"/>
          <p:cNvGrpSpPr>
            <a:grpSpLocks/>
          </p:cNvGrpSpPr>
          <p:nvPr/>
        </p:nvGrpSpPr>
        <p:grpSpPr bwMode="auto">
          <a:xfrm>
            <a:off x="4513089" y="5200650"/>
            <a:ext cx="1238250" cy="577850"/>
            <a:chOff x="2411" y="3264"/>
            <a:chExt cx="780" cy="364"/>
          </a:xfrm>
        </p:grpSpPr>
        <p:sp>
          <p:nvSpPr>
            <p:cNvPr id="389153" name="AutoShape 33"/>
            <p:cNvSpPr>
              <a:spLocks noChangeArrowheads="1"/>
            </p:cNvSpPr>
            <p:nvPr/>
          </p:nvSpPr>
          <p:spPr bwMode="auto">
            <a:xfrm>
              <a:off x="2411" y="3264"/>
              <a:ext cx="780" cy="364"/>
            </a:xfrm>
            <a:prstGeom prst="can">
              <a:avLst>
                <a:gd name="adj" fmla="val 25000"/>
              </a:avLst>
            </a:prstGeom>
            <a:gradFill rotWithShape="0">
              <a:gsLst>
                <a:gs pos="0">
                  <a:srgbClr val="333399">
                    <a:gamma/>
                    <a:shade val="46275"/>
                    <a:invGamma/>
                  </a:srgbClr>
                </a:gs>
                <a:gs pos="50000">
                  <a:srgbClr val="333399"/>
                </a:gs>
                <a:gs pos="100000">
                  <a:srgbClr val="333399">
                    <a:gamma/>
                    <a:shade val="46275"/>
                    <a:invGamma/>
                  </a:srgbClr>
                </a:gs>
              </a:gsLst>
              <a:lin ang="0" scaled="1"/>
            </a:gra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4" name="Text Box 34"/>
            <p:cNvSpPr txBox="1">
              <a:spLocks noChangeArrowheads="1"/>
            </p:cNvSpPr>
            <p:nvPr/>
          </p:nvSpPr>
          <p:spPr bwMode="auto">
            <a:xfrm>
              <a:off x="2472" y="3362"/>
              <a:ext cx="630" cy="250"/>
            </a:xfrm>
            <a:prstGeom prst="rect">
              <a:avLst/>
            </a:prstGeom>
            <a:gradFill rotWithShape="0">
              <a:gsLst>
                <a:gs pos="0">
                  <a:srgbClr val="333399">
                    <a:gamma/>
                    <a:shade val="46275"/>
                    <a:invGamma/>
                  </a:srgbClr>
                </a:gs>
                <a:gs pos="50000">
                  <a:srgbClr val="333399"/>
                </a:gs>
                <a:gs pos="100000">
                  <a:srgbClr val="333399">
                    <a:gamma/>
                    <a:shade val="46275"/>
                    <a:invGamma/>
                  </a:srgb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bg1"/>
                  </a:solidFill>
                  <a:latin typeface="Arial Narrow" pitchFamily="34" charset="0"/>
                </a:rPr>
                <a:t>DB</a:t>
              </a:r>
              <a:endParaRPr lang="en-US" altLang="zh-CN" sz="2000" b="1">
                <a:latin typeface="Arial Narrow" pitchFamily="34" charset="0"/>
              </a:endParaRPr>
            </a:p>
          </p:txBody>
        </p:sp>
      </p:grpSp>
      <p:sp>
        <p:nvSpPr>
          <p:cNvPr id="389155" name="AutoShape 35"/>
          <p:cNvSpPr>
            <a:spLocks noChangeArrowheads="1"/>
          </p:cNvSpPr>
          <p:nvPr/>
        </p:nvSpPr>
        <p:spPr bwMode="auto">
          <a:xfrm>
            <a:off x="3649489" y="1728788"/>
            <a:ext cx="471487"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6" name="AutoShape 36"/>
          <p:cNvSpPr>
            <a:spLocks noChangeArrowheads="1"/>
          </p:cNvSpPr>
          <p:nvPr/>
        </p:nvSpPr>
        <p:spPr bwMode="auto">
          <a:xfrm>
            <a:off x="4474989" y="1471613"/>
            <a:ext cx="473075"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7" name="AutoShape 37"/>
          <p:cNvSpPr>
            <a:spLocks noChangeArrowheads="1"/>
          </p:cNvSpPr>
          <p:nvPr/>
        </p:nvSpPr>
        <p:spPr bwMode="auto">
          <a:xfrm>
            <a:off x="5949776" y="1728788"/>
            <a:ext cx="473075"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8" name="Line 38"/>
          <p:cNvSpPr>
            <a:spLocks noChangeShapeType="1"/>
          </p:cNvSpPr>
          <p:nvPr/>
        </p:nvSpPr>
        <p:spPr bwMode="auto">
          <a:xfrm>
            <a:off x="4062239" y="2178050"/>
            <a:ext cx="471487" cy="3857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9" name="Line 39"/>
          <p:cNvSpPr>
            <a:spLocks noChangeShapeType="1"/>
          </p:cNvSpPr>
          <p:nvPr/>
        </p:nvSpPr>
        <p:spPr bwMode="auto">
          <a:xfrm>
            <a:off x="4711526" y="1985963"/>
            <a:ext cx="176213"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0" name="Line 40"/>
          <p:cNvSpPr>
            <a:spLocks noChangeShapeType="1"/>
          </p:cNvSpPr>
          <p:nvPr/>
        </p:nvSpPr>
        <p:spPr bwMode="auto">
          <a:xfrm flipH="1">
            <a:off x="5654501" y="2178050"/>
            <a:ext cx="354013" cy="3857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1" name="Text Box 41"/>
          <p:cNvSpPr txBox="1">
            <a:spLocks noChangeArrowheads="1"/>
          </p:cNvSpPr>
          <p:nvPr/>
        </p:nvSpPr>
        <p:spPr bwMode="auto">
          <a:xfrm>
            <a:off x="5054426" y="1330325"/>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latin typeface="Arial Narrow" pitchFamily="34" charset="0"/>
              </a:rPr>
              <a:t>End-user</a:t>
            </a:r>
          </a:p>
        </p:txBody>
      </p:sp>
      <p:sp>
        <p:nvSpPr>
          <p:cNvPr id="389162" name="AutoShape 42"/>
          <p:cNvSpPr>
            <a:spLocks noChangeArrowheads="1"/>
          </p:cNvSpPr>
          <p:nvPr/>
        </p:nvSpPr>
        <p:spPr bwMode="auto">
          <a:xfrm>
            <a:off x="4394026" y="2571750"/>
            <a:ext cx="1535113" cy="579438"/>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en-US" altLang="zh-CN" sz="2000" b="1">
                <a:latin typeface="Arial Narrow" pitchFamily="34" charset="0"/>
              </a:rPr>
              <a:t>application</a:t>
            </a:r>
          </a:p>
        </p:txBody>
      </p:sp>
      <p:sp>
        <p:nvSpPr>
          <p:cNvPr id="389163" name="Line 43"/>
          <p:cNvSpPr>
            <a:spLocks noChangeShapeType="1"/>
          </p:cNvSpPr>
          <p:nvPr/>
        </p:nvSpPr>
        <p:spPr bwMode="auto">
          <a:xfrm flipV="1">
            <a:off x="3385964" y="2860675"/>
            <a:ext cx="100806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4" name="AutoShape 44"/>
          <p:cNvSpPr>
            <a:spLocks noChangeArrowheads="1"/>
          </p:cNvSpPr>
          <p:nvPr/>
        </p:nvSpPr>
        <p:spPr bwMode="auto">
          <a:xfrm>
            <a:off x="793576" y="2571750"/>
            <a:ext cx="2573338" cy="781050"/>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000" b="1">
                <a:latin typeface="Arial Narrow" pitchFamily="34" charset="0"/>
              </a:rPr>
              <a:t>application development tool</a:t>
            </a:r>
          </a:p>
        </p:txBody>
      </p:sp>
      <p:sp>
        <p:nvSpPr>
          <p:cNvPr id="389165" name="Line 45"/>
          <p:cNvSpPr>
            <a:spLocks noChangeShapeType="1"/>
          </p:cNvSpPr>
          <p:nvPr/>
        </p:nvSpPr>
        <p:spPr bwMode="auto">
          <a:xfrm flipH="1">
            <a:off x="5041726" y="3148013"/>
            <a:ext cx="0" cy="431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6" name="AutoShape 46"/>
          <p:cNvSpPr>
            <a:spLocks noChangeArrowheads="1"/>
          </p:cNvSpPr>
          <p:nvPr/>
        </p:nvSpPr>
        <p:spPr bwMode="auto">
          <a:xfrm>
            <a:off x="4394026" y="3579813"/>
            <a:ext cx="1533525" cy="579437"/>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en-US" altLang="zh-CN" b="1">
                <a:latin typeface="Arial Narrow" pitchFamily="34" charset="0"/>
              </a:rPr>
              <a:t>DBMS</a:t>
            </a:r>
          </a:p>
        </p:txBody>
      </p:sp>
      <p:sp>
        <p:nvSpPr>
          <p:cNvPr id="389167" name="Line 47"/>
          <p:cNvSpPr>
            <a:spLocks noChangeShapeType="1"/>
          </p:cNvSpPr>
          <p:nvPr/>
        </p:nvSpPr>
        <p:spPr bwMode="auto">
          <a:xfrm flipH="1">
            <a:off x="5102051" y="4156075"/>
            <a:ext cx="11113" cy="20955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8" name="AutoShape 48"/>
          <p:cNvSpPr>
            <a:spLocks noChangeArrowheads="1"/>
          </p:cNvSpPr>
          <p:nvPr/>
        </p:nvSpPr>
        <p:spPr bwMode="auto">
          <a:xfrm>
            <a:off x="4394026" y="4365625"/>
            <a:ext cx="1535113" cy="577850"/>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en-US" altLang="zh-CN" b="1">
                <a:latin typeface="Arial Narrow" pitchFamily="34" charset="0"/>
              </a:rPr>
              <a:t>OS</a:t>
            </a:r>
          </a:p>
        </p:txBody>
      </p:sp>
      <p:sp>
        <p:nvSpPr>
          <p:cNvPr id="389169" name="Line 49"/>
          <p:cNvSpPr>
            <a:spLocks noChangeShapeType="1"/>
          </p:cNvSpPr>
          <p:nvPr/>
        </p:nvSpPr>
        <p:spPr bwMode="auto">
          <a:xfrm>
            <a:off x="5102051" y="4943475"/>
            <a:ext cx="0" cy="2571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0" name="AutoShape 50"/>
          <p:cNvSpPr>
            <a:spLocks noChangeArrowheads="1"/>
          </p:cNvSpPr>
          <p:nvPr/>
        </p:nvSpPr>
        <p:spPr bwMode="auto">
          <a:xfrm>
            <a:off x="7167389" y="4300538"/>
            <a:ext cx="706437" cy="771525"/>
          </a:xfrm>
          <a:prstGeom prst="smileyFace">
            <a:avLst>
              <a:gd name="adj" fmla="val -1282"/>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1" name="Line 51"/>
          <p:cNvSpPr>
            <a:spLocks noChangeShapeType="1"/>
          </p:cNvSpPr>
          <p:nvPr/>
        </p:nvSpPr>
        <p:spPr bwMode="auto">
          <a:xfrm flipH="1">
            <a:off x="5751339" y="4879975"/>
            <a:ext cx="1474787"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2" name="Line 52"/>
          <p:cNvSpPr>
            <a:spLocks noChangeShapeType="1"/>
          </p:cNvSpPr>
          <p:nvPr/>
        </p:nvSpPr>
        <p:spPr bwMode="auto">
          <a:xfrm flipH="1" flipV="1">
            <a:off x="5927551" y="3979863"/>
            <a:ext cx="1239838"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3" name="Text Box 53"/>
          <p:cNvSpPr txBox="1">
            <a:spLocks noChangeArrowheads="1"/>
          </p:cNvSpPr>
          <p:nvPr/>
        </p:nvSpPr>
        <p:spPr bwMode="auto">
          <a:xfrm>
            <a:off x="7229301" y="51974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DBA</a:t>
            </a:r>
          </a:p>
        </p:txBody>
      </p:sp>
      <p:grpSp>
        <p:nvGrpSpPr>
          <p:cNvPr id="389174" name="Group 54"/>
          <p:cNvGrpSpPr>
            <a:grpSpLocks/>
          </p:cNvGrpSpPr>
          <p:nvPr/>
        </p:nvGrpSpPr>
        <p:grpSpPr bwMode="auto">
          <a:xfrm>
            <a:off x="1296814" y="1198563"/>
            <a:ext cx="2333625" cy="1373187"/>
            <a:chOff x="1156" y="569"/>
            <a:chExt cx="1470" cy="865"/>
          </a:xfrm>
        </p:grpSpPr>
        <p:sp>
          <p:nvSpPr>
            <p:cNvPr id="389175" name="AutoShape 55"/>
            <p:cNvSpPr>
              <a:spLocks noChangeArrowheads="1"/>
            </p:cNvSpPr>
            <p:nvPr/>
          </p:nvSpPr>
          <p:spPr bwMode="auto">
            <a:xfrm>
              <a:off x="1156" y="709"/>
              <a:ext cx="447" cy="486"/>
            </a:xfrm>
            <a:prstGeom prst="smileyFace">
              <a:avLst>
                <a:gd name="adj" fmla="val -4653"/>
              </a:avLst>
            </a:prstGeom>
            <a:solidFill>
              <a:srgbClr val="CC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6" name="Line 56"/>
            <p:cNvSpPr>
              <a:spLocks noChangeShapeType="1"/>
            </p:cNvSpPr>
            <p:nvPr/>
          </p:nvSpPr>
          <p:spPr bwMode="auto">
            <a:xfrm>
              <a:off x="1565" y="1117"/>
              <a:ext cx="90" cy="317"/>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7" name="Text Box 57"/>
            <p:cNvSpPr txBox="1">
              <a:spLocks noChangeArrowheads="1"/>
            </p:cNvSpPr>
            <p:nvPr/>
          </p:nvSpPr>
          <p:spPr bwMode="auto">
            <a:xfrm>
              <a:off x="1583" y="569"/>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programmer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89151"/>
                                        </p:tgtEl>
                                        <p:attrNameLst>
                                          <p:attrName>style.visibility</p:attrName>
                                        </p:attrNameLst>
                                      </p:cBhvr>
                                      <p:to>
                                        <p:strVal val="visible"/>
                                      </p:to>
                                    </p:set>
                                    <p:anim calcmode="lin" valueType="num">
                                      <p:cBhvr additive="base">
                                        <p:cTn id="7" dur="500" fill="hold"/>
                                        <p:tgtEl>
                                          <p:spTgt spid="389151"/>
                                        </p:tgtEl>
                                        <p:attrNameLst>
                                          <p:attrName>ppt_x</p:attrName>
                                        </p:attrNameLst>
                                      </p:cBhvr>
                                      <p:tavLst>
                                        <p:tav tm="0">
                                          <p:val>
                                            <p:strVal val="0-#ppt_w/2"/>
                                          </p:val>
                                        </p:tav>
                                        <p:tav tm="100000">
                                          <p:val>
                                            <p:strVal val="#ppt_x"/>
                                          </p:val>
                                        </p:tav>
                                      </p:tavLst>
                                    </p:anim>
                                    <p:anim calcmode="lin" valueType="num">
                                      <p:cBhvr additive="base">
                                        <p:cTn id="8" dur="500" fill="hold"/>
                                        <p:tgtEl>
                                          <p:spTgt spid="389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34A0E37-6D37-4DB8-8CF6-70F9E1F8D837}" type="slidenum">
              <a:rPr lang="en-US" altLang="zh-CN"/>
              <a:pPr/>
              <a:t>20</a:t>
            </a:fld>
            <a:endParaRPr lang="en-US" altLang="zh-CN"/>
          </a:p>
        </p:txBody>
      </p:sp>
      <p:sp>
        <p:nvSpPr>
          <p:cNvPr id="277506"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277507" name="Text Box 3"/>
          <p:cNvSpPr txBox="1">
            <a:spLocks noChangeArrowheads="1"/>
          </p:cNvSpPr>
          <p:nvPr/>
        </p:nvSpPr>
        <p:spPr bwMode="auto">
          <a:xfrm>
            <a:off x="457200" y="765175"/>
            <a:ext cx="8382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5.IN</a:t>
            </a:r>
            <a:r>
              <a:rPr lang="en-US" altLang="zh-CN" b="1" dirty="0">
                <a:latin typeface="Arial Narrow" pitchFamily="34" charset="0"/>
              </a:rPr>
              <a:t>: </a:t>
            </a:r>
            <a:r>
              <a:rPr lang="en-US" altLang="zh-CN" b="1" dirty="0">
                <a:solidFill>
                  <a:srgbClr val="000000"/>
                </a:solidFill>
                <a:latin typeface="Arial Narrow" pitchFamily="34" charset="0"/>
              </a:rPr>
              <a:t>Determines if a given value matches any value in a </a:t>
            </a:r>
            <a:r>
              <a:rPr lang="en-US" altLang="zh-CN" b="1" dirty="0" err="1">
                <a:solidFill>
                  <a:srgbClr val="000000"/>
                </a:solidFill>
                <a:latin typeface="Arial Narrow" pitchFamily="34" charset="0"/>
              </a:rPr>
              <a:t>subquery</a:t>
            </a:r>
            <a:r>
              <a:rPr lang="en-US" altLang="zh-CN" b="1" dirty="0">
                <a:solidFill>
                  <a:srgbClr val="000000"/>
                </a:solidFill>
                <a:latin typeface="Arial Narrow" pitchFamily="34" charset="0"/>
              </a:rPr>
              <a:t> or a list</a:t>
            </a:r>
            <a:r>
              <a:rPr lang="en-US" altLang="zh-CN" b="1" dirty="0">
                <a:latin typeface="Arial Narrow" pitchFamily="34" charset="0"/>
              </a:rPr>
              <a:t>.</a:t>
            </a:r>
          </a:p>
          <a:p>
            <a:pPr algn="l">
              <a:spcBef>
                <a:spcPct val="20000"/>
              </a:spcBef>
              <a:buClr>
                <a:schemeClr val="folHlink"/>
              </a:buClr>
              <a:buFont typeface="Wingdings" pitchFamily="2" charset="2"/>
              <a:buChar char="u"/>
            </a:pPr>
            <a:r>
              <a:rPr lang="en-US" altLang="zh-CN" b="1" dirty="0">
                <a:latin typeface="Arial Narrow" pitchFamily="34" charset="0"/>
              </a:rPr>
              <a:t>Syntax:</a:t>
            </a:r>
          </a:p>
          <a:p>
            <a:pPr algn="l">
              <a:spcBef>
                <a:spcPct val="20000"/>
              </a:spcBef>
              <a:buClr>
                <a:schemeClr val="folHlink"/>
              </a:buClr>
              <a:buFont typeface="Wingdings" pitchFamily="2" charset="2"/>
              <a:buNone/>
            </a:pPr>
            <a:r>
              <a:rPr lang="en-US" altLang="zh-CN" b="1" i="1" dirty="0" err="1">
                <a:latin typeface="Times New Roman" pitchFamily="18" charset="0"/>
              </a:rPr>
              <a:t>test_expression</a:t>
            </a:r>
            <a:r>
              <a:rPr lang="en-US" altLang="zh-CN" b="1" dirty="0">
                <a:latin typeface="Times New Roman" pitchFamily="18" charset="0"/>
              </a:rPr>
              <a:t> [ NOT ] </a:t>
            </a:r>
            <a:r>
              <a:rPr lang="en-US" altLang="zh-CN" b="1" dirty="0">
                <a:solidFill>
                  <a:schemeClr val="hlink"/>
                </a:solidFill>
                <a:latin typeface="Times New Roman" pitchFamily="18" charset="0"/>
              </a:rPr>
              <a:t>IN</a:t>
            </a:r>
            <a:r>
              <a:rPr lang="en-US" altLang="zh-CN" b="1" dirty="0">
                <a:latin typeface="Times New Roman" pitchFamily="18" charset="0"/>
              </a:rPr>
              <a:t>  (</a:t>
            </a:r>
            <a:r>
              <a:rPr lang="en-US" altLang="zh-CN" b="1" i="1" dirty="0" err="1">
                <a:latin typeface="Times New Roman" pitchFamily="18" charset="0"/>
              </a:rPr>
              <a:t>subquery</a:t>
            </a:r>
            <a:r>
              <a:rPr lang="en-US" altLang="zh-CN" b="1" dirty="0">
                <a:latin typeface="Times New Roman" pitchFamily="18" charset="0"/>
              </a:rPr>
              <a:t>| </a:t>
            </a:r>
            <a:r>
              <a:rPr lang="en-US" altLang="zh-CN" b="1" i="1" dirty="0">
                <a:latin typeface="Times New Roman" pitchFamily="18" charset="0"/>
              </a:rPr>
              <a:t>expression</a:t>
            </a:r>
            <a:r>
              <a:rPr lang="en-US" altLang="zh-CN" b="1" dirty="0">
                <a:latin typeface="Times New Roman" pitchFamily="18" charset="0"/>
              </a:rPr>
              <a:t>[ ,...</a:t>
            </a:r>
            <a:r>
              <a:rPr lang="en-US" altLang="zh-CN" b="1" i="1" dirty="0">
                <a:latin typeface="Times New Roman" pitchFamily="18" charset="0"/>
              </a:rPr>
              <a:t>n</a:t>
            </a:r>
            <a:r>
              <a:rPr lang="en-US" altLang="zh-CN" b="1" dirty="0">
                <a:latin typeface="Times New Roman" pitchFamily="18" charset="0"/>
              </a:rPr>
              <a:t>])</a:t>
            </a:r>
            <a:r>
              <a:rPr lang="en-US" altLang="zh-CN" b="1" dirty="0">
                <a:latin typeface="Arial Narrow" pitchFamily="34" charset="0"/>
              </a:rPr>
              <a:t> </a:t>
            </a: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solidFill>
                  <a:srgbClr val="D43CFE"/>
                </a:solidFill>
                <a:latin typeface="Times New Roman" pitchFamily="18" charset="0"/>
              </a:rPr>
              <a:t>WHERE</a:t>
            </a:r>
            <a:r>
              <a:rPr lang="en-US" altLang="zh-CN" b="1" dirty="0">
                <a:latin typeface="Times New Roman" pitchFamily="18" charset="0"/>
              </a:rPr>
              <a:t> state </a:t>
            </a:r>
            <a:r>
              <a:rPr lang="en-US" altLang="zh-CN" b="1" dirty="0">
                <a:solidFill>
                  <a:srgbClr val="FF0000"/>
                </a:solidFill>
                <a:latin typeface="Times New Roman" pitchFamily="18" charset="0"/>
              </a:rPr>
              <a:t>IN</a:t>
            </a:r>
            <a:r>
              <a:rPr lang="en-US" altLang="zh-CN" b="1" dirty="0">
                <a:latin typeface="Times New Roman" pitchFamily="18" charset="0"/>
              </a:rPr>
              <a:t> ('CA', 'IN', 'MD') </a:t>
            </a:r>
          </a:p>
          <a:p>
            <a:pPr algn="l">
              <a:spcBef>
                <a:spcPts val="0"/>
              </a:spcBef>
            </a:pPr>
            <a:r>
              <a:rPr lang="en-US" altLang="zh-CN" b="1" dirty="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state = 'CA' OR state = 'IN' OR state = 'MD'</a:t>
            </a:r>
            <a:r>
              <a:rPr lang="en-US" altLang="zh-CN" b="1" dirty="0">
                <a:latin typeface="Arial Narrow" pitchFamily="34" charset="0"/>
              </a:rPr>
              <a:t> </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au_id</a:t>
            </a:r>
            <a:r>
              <a:rPr lang="en-US" altLang="zh-CN" b="1" dirty="0">
                <a:latin typeface="Times New Roman" pitchFamily="18" charset="0"/>
              </a:rPr>
              <a:t> </a:t>
            </a:r>
            <a:r>
              <a:rPr lang="en-US" altLang="zh-CN" b="1" dirty="0">
                <a:solidFill>
                  <a:srgbClr val="FF0000"/>
                </a:solidFill>
                <a:latin typeface="Times New Roman" pitchFamily="18" charset="0"/>
              </a:rPr>
              <a:t>NOT IN</a:t>
            </a:r>
          </a:p>
          <a:p>
            <a:pPr algn="l">
              <a:spcBef>
                <a:spcPts val="0"/>
              </a:spcBef>
            </a:pPr>
            <a:r>
              <a:rPr lang="en-US" altLang="zh-CN" b="1" dirty="0">
                <a:latin typeface="Times New Roman" pitchFamily="18" charset="0"/>
              </a:rPr>
              <a:t>              </a:t>
            </a:r>
            <a:r>
              <a:rPr lang="en-US" altLang="zh-CN" b="1" u="wavyHeavy" dirty="0">
                <a:uFill>
                  <a:solidFill>
                    <a:srgbClr val="D43CFE"/>
                  </a:solidFill>
                </a:uFill>
                <a:latin typeface="Times New Roman" pitchFamily="18" charset="0"/>
              </a:rPr>
              <a:t>(</a:t>
            </a:r>
            <a:r>
              <a:rPr lang="en-US" altLang="zh-CN" b="1" u="wavyHeavy" dirty="0">
                <a:solidFill>
                  <a:srgbClr val="D43CFE"/>
                </a:solidFill>
                <a:uFill>
                  <a:solidFill>
                    <a:srgbClr val="D43CFE"/>
                  </a:solidFill>
                </a:uFill>
                <a:latin typeface="Times New Roman" pitchFamily="18" charset="0"/>
              </a:rPr>
              <a:t>SELECT</a:t>
            </a:r>
            <a:r>
              <a:rPr lang="en-US" altLang="zh-CN" b="1" u="wavyHeavy" dirty="0">
                <a:uFill>
                  <a:solidFill>
                    <a:srgbClr val="D43CFE"/>
                  </a:solidFill>
                </a:uFill>
                <a:latin typeface="Times New Roman" pitchFamily="18" charset="0"/>
              </a:rPr>
              <a:t> </a:t>
            </a:r>
            <a:r>
              <a:rPr lang="en-US" altLang="zh-CN" b="1" u="wavyHeavy" dirty="0" err="1">
                <a:uFill>
                  <a:solidFill>
                    <a:srgbClr val="D43CFE"/>
                  </a:solidFill>
                </a:uFill>
                <a:latin typeface="Times New Roman" pitchFamily="18" charset="0"/>
              </a:rPr>
              <a:t>au_id</a:t>
            </a:r>
            <a:r>
              <a:rPr lang="en-US" altLang="zh-CN" b="1" u="wavyHeavy" dirty="0">
                <a:uFill>
                  <a:solidFill>
                    <a:srgbClr val="D43CFE"/>
                  </a:solidFill>
                </a:uFill>
                <a:latin typeface="Times New Roman" pitchFamily="18" charset="0"/>
              </a:rPr>
              <a:t> </a:t>
            </a:r>
            <a:r>
              <a:rPr lang="en-US" altLang="zh-CN" b="1" u="wavyHeavy" dirty="0">
                <a:solidFill>
                  <a:srgbClr val="D43CFE"/>
                </a:solidFill>
                <a:uFill>
                  <a:solidFill>
                    <a:srgbClr val="D43CFE"/>
                  </a:solidFill>
                </a:uFill>
                <a:latin typeface="Times New Roman" pitchFamily="18" charset="0"/>
              </a:rPr>
              <a:t>FROM</a:t>
            </a:r>
            <a:r>
              <a:rPr lang="en-US" altLang="zh-CN" b="1" u="wavyHeavy" dirty="0">
                <a:uFill>
                  <a:solidFill>
                    <a:srgbClr val="D43CFE"/>
                  </a:solidFill>
                </a:uFill>
                <a:latin typeface="Times New Roman" pitchFamily="18" charset="0"/>
              </a:rPr>
              <a:t> author </a:t>
            </a:r>
            <a:r>
              <a:rPr lang="en-US" altLang="zh-CN" b="1" u="wavyHeavy" dirty="0">
                <a:solidFill>
                  <a:srgbClr val="D43CFE"/>
                </a:solidFill>
                <a:uFill>
                  <a:solidFill>
                    <a:srgbClr val="D43CFE"/>
                  </a:solidFill>
                </a:uFill>
                <a:latin typeface="Times New Roman" pitchFamily="18" charset="0"/>
              </a:rPr>
              <a:t>WHERE</a:t>
            </a:r>
            <a:r>
              <a:rPr lang="en-US" altLang="zh-CN" b="1" u="wavyHeavy" dirty="0">
                <a:uFill>
                  <a:solidFill>
                    <a:srgbClr val="D43CFE"/>
                  </a:solidFill>
                </a:uFill>
                <a:latin typeface="Times New Roman" pitchFamily="18" charset="0"/>
              </a:rPr>
              <a:t> age &lt; 50)</a:t>
            </a:r>
            <a:r>
              <a:rPr lang="en-US" altLang="zh-CN" b="1" dirty="0">
                <a:latin typeface="Arial Narrow" pitchFamily="34" charset="0"/>
              </a:rPr>
              <a:t> </a:t>
            </a:r>
          </a:p>
          <a:p>
            <a:pPr algn="l">
              <a:spcBef>
                <a:spcPct val="20000"/>
              </a:spcBef>
            </a:pPr>
            <a:r>
              <a:rPr lang="en-US" altLang="zh-CN" b="1" dirty="0">
                <a:solidFill>
                  <a:schemeClr val="hlink"/>
                </a:solidFill>
                <a:latin typeface="Arial Narrow" pitchFamily="34" charset="0"/>
              </a:rPr>
              <a:t>6. LIKE</a:t>
            </a:r>
            <a:r>
              <a:rPr lang="en-US" altLang="zh-CN" b="1" dirty="0">
                <a:latin typeface="Arial Narrow" pitchFamily="34" charset="0"/>
              </a:rPr>
              <a:t>: </a:t>
            </a:r>
            <a:r>
              <a:rPr lang="en-US" altLang="zh-CN" b="1" dirty="0">
                <a:solidFill>
                  <a:srgbClr val="000000"/>
                </a:solidFill>
                <a:latin typeface="Arial Narrow" pitchFamily="34" charset="0"/>
              </a:rPr>
              <a:t>Determines whether or not a given character string matches a specified pattern. A pattern can include regular characters and </a:t>
            </a:r>
            <a:r>
              <a:rPr lang="en-US" altLang="zh-CN" b="1" dirty="0">
                <a:solidFill>
                  <a:schemeClr val="hlink"/>
                </a:solidFill>
                <a:latin typeface="Arial Narrow" pitchFamily="34" charset="0"/>
              </a:rPr>
              <a:t>wildcard characters</a:t>
            </a:r>
            <a:r>
              <a:rPr lang="en-US" altLang="zh-CN" b="1" dirty="0">
                <a:solidFill>
                  <a:srgbClr val="000000"/>
                </a:solidFill>
                <a:latin typeface="Arial Narrow" pitchFamily="34" charset="0"/>
              </a:rPr>
              <a:t>.</a:t>
            </a:r>
            <a:endParaRPr lang="en-US" altLang="zh-CN" b="1" dirty="0">
              <a:latin typeface="Arial Narrow" pitchFamily="34" charset="0"/>
            </a:endParaRPr>
          </a:p>
          <a:p>
            <a:pPr algn="l">
              <a:spcBef>
                <a:spcPct val="20000"/>
              </a:spcBef>
              <a:buClr>
                <a:schemeClr val="folHlink"/>
              </a:buClr>
              <a:buFont typeface="Wingdings" pitchFamily="2" charset="2"/>
              <a:buChar char="u"/>
            </a:pPr>
            <a:r>
              <a:rPr lang="en-US" altLang="zh-CN" b="1" dirty="0">
                <a:latin typeface="Arial Narrow" pitchFamily="34" charset="0"/>
              </a:rPr>
              <a:t>Syntax:</a:t>
            </a:r>
          </a:p>
          <a:p>
            <a:pPr algn="l">
              <a:spcBef>
                <a:spcPct val="20000"/>
              </a:spcBef>
              <a:buClr>
                <a:schemeClr val="folHlink"/>
              </a:buClr>
              <a:buFont typeface="Wingdings" pitchFamily="2" charset="2"/>
              <a:buNone/>
            </a:pPr>
            <a:r>
              <a:rPr lang="en-US" altLang="zh-CN" b="1" i="1" dirty="0" err="1">
                <a:latin typeface="Times New Roman" pitchFamily="18" charset="0"/>
              </a:rPr>
              <a:t>match_expression</a:t>
            </a:r>
            <a:r>
              <a:rPr lang="en-US" altLang="zh-CN" b="1" dirty="0">
                <a:latin typeface="Times New Roman" pitchFamily="18" charset="0"/>
              </a:rPr>
              <a:t> [ NOT ] </a:t>
            </a:r>
            <a:r>
              <a:rPr lang="en-US" altLang="zh-CN" b="1" dirty="0">
                <a:solidFill>
                  <a:schemeClr val="hlink"/>
                </a:solidFill>
                <a:latin typeface="Times New Roman" pitchFamily="18" charset="0"/>
              </a:rPr>
              <a:t>LIKE</a:t>
            </a:r>
            <a:r>
              <a:rPr lang="en-US" altLang="zh-CN" b="1" dirty="0">
                <a:latin typeface="Times New Roman" pitchFamily="18" charset="0"/>
              </a:rPr>
              <a:t> </a:t>
            </a:r>
            <a:r>
              <a:rPr lang="en-US" altLang="zh-CN" b="1" i="1" dirty="0">
                <a:latin typeface="Times New Roman" pitchFamily="18" charset="0"/>
              </a:rPr>
              <a:t>pattern</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au_name</a:t>
            </a:r>
            <a:r>
              <a:rPr lang="en-US" altLang="zh-CN" b="1" dirty="0">
                <a:latin typeface="Times New Roman" pitchFamily="18" charset="0"/>
              </a:rPr>
              <a:t> </a:t>
            </a:r>
            <a:r>
              <a:rPr lang="en-US" altLang="zh-CN" b="1" dirty="0">
                <a:solidFill>
                  <a:srgbClr val="FF0000"/>
                </a:solidFill>
                <a:latin typeface="Times New Roman" pitchFamily="18" charset="0"/>
              </a:rPr>
              <a:t>LIKE</a:t>
            </a:r>
            <a:r>
              <a:rPr lang="en-US" altLang="zh-CN" b="1" dirty="0">
                <a:latin typeface="Times New Roman" pitchFamily="18" charset="0"/>
              </a:rPr>
              <a:t> 'Jo%'</a:t>
            </a:r>
            <a:r>
              <a:rPr lang="en-US" altLang="zh-CN" b="1" i="1" dirty="0">
                <a:latin typeface="Times New Roman" pitchFamily="18" charset="0"/>
              </a:rPr>
              <a:t> </a:t>
            </a:r>
          </a:p>
        </p:txBody>
      </p:sp>
      <p:pic>
        <p:nvPicPr>
          <p:cNvPr id="27750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blinds(vertical)">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blinds(vertical)">
                                      <p:cBhvr>
                                        <p:cTn id="12" dur="500"/>
                                        <p:tgtEl>
                                          <p:spTgt spid="27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blinds(vertical)">
                                      <p:cBhvr>
                                        <p:cTn id="17" dur="500"/>
                                        <p:tgtEl>
                                          <p:spTgt spid="277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7507">
                                            <p:txEl>
                                              <p:pRg st="3" end="3"/>
                                            </p:txEl>
                                          </p:spTgt>
                                        </p:tgtEl>
                                        <p:attrNameLst>
                                          <p:attrName>style.visibility</p:attrName>
                                        </p:attrNameLst>
                                      </p:cBhvr>
                                      <p:to>
                                        <p:strVal val="visible"/>
                                      </p:to>
                                    </p:set>
                                    <p:animEffect transition="in" filter="blinds(vertical)">
                                      <p:cBhvr>
                                        <p:cTn id="22" dur="500"/>
                                        <p:tgtEl>
                                          <p:spTgt spid="277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7507">
                                            <p:txEl>
                                              <p:pRg st="4" end="4"/>
                                            </p:txEl>
                                          </p:spTgt>
                                        </p:tgtEl>
                                        <p:attrNameLst>
                                          <p:attrName>style.visibility</p:attrName>
                                        </p:attrNameLst>
                                      </p:cBhvr>
                                      <p:to>
                                        <p:strVal val="visible"/>
                                      </p:to>
                                    </p:set>
                                    <p:animEffect transition="in" filter="blinds(vertical)">
                                      <p:cBhvr>
                                        <p:cTn id="27" dur="500"/>
                                        <p:tgtEl>
                                          <p:spTgt spid="277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77507">
                                            <p:txEl>
                                              <p:pRg st="5" end="5"/>
                                            </p:txEl>
                                          </p:spTgt>
                                        </p:tgtEl>
                                        <p:attrNameLst>
                                          <p:attrName>style.visibility</p:attrName>
                                        </p:attrNameLst>
                                      </p:cBhvr>
                                      <p:to>
                                        <p:strVal val="visible"/>
                                      </p:to>
                                    </p:set>
                                    <p:animEffect transition="in" filter="blinds(vertical)">
                                      <p:cBhvr>
                                        <p:cTn id="32" dur="500"/>
                                        <p:tgtEl>
                                          <p:spTgt spid="277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77507">
                                            <p:txEl>
                                              <p:pRg st="6" end="6"/>
                                            </p:txEl>
                                          </p:spTgt>
                                        </p:tgtEl>
                                        <p:attrNameLst>
                                          <p:attrName>style.visibility</p:attrName>
                                        </p:attrNameLst>
                                      </p:cBhvr>
                                      <p:to>
                                        <p:strVal val="visible"/>
                                      </p:to>
                                    </p:set>
                                    <p:animEffect transition="in" filter="blinds(vertical)">
                                      <p:cBhvr>
                                        <p:cTn id="37" dur="500"/>
                                        <p:tgtEl>
                                          <p:spTgt spid="277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7507">
                                            <p:txEl>
                                              <p:pRg st="7" end="7"/>
                                            </p:txEl>
                                          </p:spTgt>
                                        </p:tgtEl>
                                        <p:attrNameLst>
                                          <p:attrName>style.visibility</p:attrName>
                                        </p:attrNameLst>
                                      </p:cBhvr>
                                      <p:to>
                                        <p:strVal val="visible"/>
                                      </p:to>
                                    </p:set>
                                    <p:animEffect transition="in" filter="blinds(vertical)">
                                      <p:cBhvr>
                                        <p:cTn id="42" dur="500"/>
                                        <p:tgtEl>
                                          <p:spTgt spid="277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7507">
                                            <p:txEl>
                                              <p:pRg st="8" end="8"/>
                                            </p:txEl>
                                          </p:spTgt>
                                        </p:tgtEl>
                                        <p:attrNameLst>
                                          <p:attrName>style.visibility</p:attrName>
                                        </p:attrNameLst>
                                      </p:cBhvr>
                                      <p:to>
                                        <p:strVal val="visible"/>
                                      </p:to>
                                    </p:set>
                                    <p:animEffect transition="in" filter="blinds(vertical)">
                                      <p:cBhvr>
                                        <p:cTn id="47" dur="500"/>
                                        <p:tgtEl>
                                          <p:spTgt spid="277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77507">
                                            <p:txEl>
                                              <p:pRg st="9" end="9"/>
                                            </p:txEl>
                                          </p:spTgt>
                                        </p:tgtEl>
                                        <p:attrNameLst>
                                          <p:attrName>style.visibility</p:attrName>
                                        </p:attrNameLst>
                                      </p:cBhvr>
                                      <p:to>
                                        <p:strVal val="visible"/>
                                      </p:to>
                                    </p:set>
                                    <p:animEffect transition="in" filter="blinds(vertical)">
                                      <p:cBhvr>
                                        <p:cTn id="52" dur="500"/>
                                        <p:tgtEl>
                                          <p:spTgt spid="27750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277507">
                                            <p:txEl>
                                              <p:pRg st="10" end="10"/>
                                            </p:txEl>
                                          </p:spTgt>
                                        </p:tgtEl>
                                        <p:attrNameLst>
                                          <p:attrName>style.visibility</p:attrName>
                                        </p:attrNameLst>
                                      </p:cBhvr>
                                      <p:to>
                                        <p:strVal val="visible"/>
                                      </p:to>
                                    </p:set>
                                    <p:animEffect transition="in" filter="blinds(vertical)">
                                      <p:cBhvr>
                                        <p:cTn id="57" dur="500"/>
                                        <p:tgtEl>
                                          <p:spTgt spid="277507">
                                            <p:txEl>
                                              <p:pRg st="10" end="10"/>
                                            </p:txEl>
                                          </p:spTgt>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277508"/>
                                        </p:tgtEl>
                                        <p:attrNameLst>
                                          <p:attrName>style.visibility</p:attrName>
                                        </p:attrNameLst>
                                      </p:cBhvr>
                                      <p:to>
                                        <p:strVal val="visible"/>
                                      </p:to>
                                    </p:set>
                                    <p:anim calcmode="lin" valueType="num">
                                      <p:cBhvr additive="base">
                                        <p:cTn id="61" dur="500" fill="hold"/>
                                        <p:tgtEl>
                                          <p:spTgt spid="277508"/>
                                        </p:tgtEl>
                                        <p:attrNameLst>
                                          <p:attrName>ppt_x</p:attrName>
                                        </p:attrNameLst>
                                      </p:cBhvr>
                                      <p:tavLst>
                                        <p:tav tm="0">
                                          <p:val>
                                            <p:strVal val="0-#ppt_w/2"/>
                                          </p:val>
                                        </p:tav>
                                        <p:tav tm="100000">
                                          <p:val>
                                            <p:strVal val="#ppt_x"/>
                                          </p:val>
                                        </p:tav>
                                      </p:tavLst>
                                    </p:anim>
                                    <p:anim calcmode="lin" valueType="num">
                                      <p:cBhvr additive="base">
                                        <p:cTn id="62" dur="500" fill="hold"/>
                                        <p:tgtEl>
                                          <p:spTgt spid="277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9E872FD-64BF-40B7-862F-A539D38ACAFE}" type="slidenum">
              <a:rPr lang="en-US" altLang="zh-CN"/>
              <a:pPr/>
              <a:t>21</a:t>
            </a:fld>
            <a:endParaRPr lang="en-US" altLang="zh-CN"/>
          </a:p>
        </p:txBody>
      </p:sp>
      <p:sp>
        <p:nvSpPr>
          <p:cNvPr id="276482" name="Rectangle 2"/>
          <p:cNvSpPr>
            <a:spLocks noGrp="1" noChangeArrowheads="1"/>
          </p:cNvSpPr>
          <p:nvPr>
            <p:ph type="title"/>
          </p:nvPr>
        </p:nvSpPr>
        <p:spPr/>
        <p:txBody>
          <a:bodyPr/>
          <a:lstStyle/>
          <a:p>
            <a:r>
              <a:rPr lang="en-US" altLang="zh-CN">
                <a:latin typeface="Arial Narrow" pitchFamily="34" charset="0"/>
              </a:rPr>
              <a:t>Wildcard Character </a:t>
            </a:r>
          </a:p>
        </p:txBody>
      </p:sp>
      <p:sp>
        <p:nvSpPr>
          <p:cNvPr id="276483" name="Text Box 3"/>
          <p:cNvSpPr txBox="1">
            <a:spLocks noChangeArrowheads="1"/>
          </p:cNvSpPr>
          <p:nvPr/>
        </p:nvSpPr>
        <p:spPr bwMode="auto">
          <a:xfrm>
            <a:off x="684213" y="620713"/>
            <a:ext cx="8229600"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dirty="0">
                <a:solidFill>
                  <a:schemeClr val="hlink"/>
                </a:solidFill>
                <a:latin typeface="Arial Narrow" pitchFamily="34" charset="0"/>
              </a:rPr>
              <a:t>7. Wildcard Character  </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a:t>
            </a:r>
            <a:r>
              <a:rPr lang="en-US" altLang="zh-CN" b="1" dirty="0">
                <a:latin typeface="Arial Narrow" pitchFamily="34" charset="0"/>
              </a:rPr>
              <a:t>: Any string of zero or more characters.</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 ]</a:t>
            </a:r>
            <a:r>
              <a:rPr lang="en-US" altLang="zh-CN" b="1" dirty="0">
                <a:latin typeface="Arial Narrow" pitchFamily="34" charset="0"/>
              </a:rPr>
              <a:t>: Any single character within the specified range ([a-f]) or set ([</a:t>
            </a:r>
            <a:r>
              <a:rPr lang="en-US" altLang="zh-CN" b="1" dirty="0" err="1">
                <a:latin typeface="Arial Narrow" pitchFamily="34" charset="0"/>
              </a:rPr>
              <a:t>abcdef</a:t>
            </a:r>
            <a:r>
              <a:rPr lang="en-US" altLang="zh-CN" b="1" dirty="0">
                <a:latin typeface="Arial Narrow" pitchFamily="34" charset="0"/>
              </a:rPr>
              <a:t>]).</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a:t>
            </a:r>
            <a:r>
              <a:rPr lang="en-US" altLang="zh-CN" b="1" dirty="0">
                <a:solidFill>
                  <a:srgbClr val="FF0000"/>
                </a:solidFill>
                <a:latin typeface="Times New Roman" pitchFamily="18" charset="0"/>
              </a:rPr>
              <a:t>[</a:t>
            </a:r>
            <a:r>
              <a:rPr lang="en-US" altLang="zh-CN" b="1" dirty="0">
                <a:latin typeface="Times New Roman" pitchFamily="18" charset="0"/>
              </a:rPr>
              <a:t>A-C</a:t>
            </a:r>
            <a:r>
              <a:rPr lang="en-US" altLang="zh-CN" b="1" dirty="0">
                <a:solidFill>
                  <a:srgbClr val="FF0000"/>
                </a:solidFill>
                <a:latin typeface="Times New Roman" pitchFamily="18" charset="0"/>
              </a:rPr>
              <a:t>]</a:t>
            </a:r>
            <a:r>
              <a:rPr lang="en-US" altLang="zh-CN" b="1" dirty="0" err="1">
                <a:latin typeface="Times New Roman" pitchFamily="18" charset="0"/>
              </a:rPr>
              <a:t>arsen</a:t>
            </a:r>
            <a:r>
              <a:rPr lang="en-US" altLang="zh-CN" b="1" dirty="0">
                <a:latin typeface="Times New Roman" pitchFamily="18" charset="0"/>
              </a:rPr>
              <a:t>' </a:t>
            </a:r>
          </a:p>
          <a:p>
            <a:pPr algn="l">
              <a:spcBef>
                <a:spcPct val="30000"/>
              </a:spcBef>
            </a:pPr>
            <a:r>
              <a:rPr lang="en-US" altLang="zh-CN" b="1" dirty="0">
                <a:latin typeface="Times New Roman" pitchFamily="18" charset="0"/>
              </a:rPr>
              <a:t>          </a:t>
            </a:r>
            <a:r>
              <a:rPr lang="en-US" altLang="zh-CN" b="1" dirty="0" smtClean="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a:t>
            </a:r>
            <a:r>
              <a:rPr lang="en-US" altLang="zh-CN" b="1" dirty="0">
                <a:solidFill>
                  <a:srgbClr val="FF0000"/>
                </a:solidFill>
                <a:latin typeface="Times New Roman" pitchFamily="18" charset="0"/>
              </a:rPr>
              <a:t>[</a:t>
            </a:r>
            <a:r>
              <a:rPr lang="en-US" altLang="zh-CN" b="1" dirty="0">
                <a:latin typeface="Times New Roman" pitchFamily="18" charset="0"/>
              </a:rPr>
              <a:t>ABC</a:t>
            </a:r>
            <a:r>
              <a:rPr lang="en-US" altLang="zh-CN" b="1" dirty="0">
                <a:solidFill>
                  <a:srgbClr val="FF0000"/>
                </a:solidFill>
                <a:latin typeface="Times New Roman" pitchFamily="18" charset="0"/>
              </a:rPr>
              <a:t>]</a:t>
            </a:r>
            <a:r>
              <a:rPr lang="en-US" altLang="zh-CN" b="1" dirty="0" err="1">
                <a:latin typeface="Times New Roman" pitchFamily="18" charset="0"/>
              </a:rPr>
              <a:t>arsen</a:t>
            </a:r>
            <a:r>
              <a:rPr lang="en-US" altLang="zh-CN" b="1" dirty="0">
                <a:latin typeface="Times New Roman" pitchFamily="18" charset="0"/>
              </a:rPr>
              <a:t>' </a:t>
            </a:r>
          </a:p>
          <a:p>
            <a:pPr algn="l">
              <a:spcBef>
                <a:spcPct val="30000"/>
              </a:spcBef>
            </a:pPr>
            <a:r>
              <a:rPr kumimoji="0" lang="en-US" altLang="zh-CN" b="1" dirty="0">
                <a:solidFill>
                  <a:schemeClr val="tx2"/>
                </a:solidFill>
                <a:latin typeface="Arial Narrow" pitchFamily="34" charset="0"/>
              </a:rPr>
              <a:t>【e.g.】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'50</a:t>
            </a:r>
            <a:r>
              <a:rPr lang="en-US" altLang="zh-CN" b="1" dirty="0">
                <a:solidFill>
                  <a:srgbClr val="FF0000"/>
                </a:solidFill>
                <a:latin typeface="Times New Roman" pitchFamily="18" charset="0"/>
              </a:rPr>
              <a:t>%</a:t>
            </a:r>
            <a:r>
              <a:rPr lang="en-US" altLang="zh-CN" b="1" dirty="0">
                <a:latin typeface="Times New Roman" pitchFamily="18" charset="0"/>
              </a:rPr>
              <a:t>' </a:t>
            </a:r>
          </a:p>
          <a:p>
            <a:pPr algn="l">
              <a:spcBef>
                <a:spcPct val="30000"/>
              </a:spcBef>
            </a:pPr>
            <a:r>
              <a:rPr lang="en-US" altLang="zh-CN" b="1" dirty="0">
                <a:latin typeface="Times New Roman" pitchFamily="18" charset="0"/>
              </a:rPr>
              <a:t>            </a:t>
            </a:r>
            <a:r>
              <a:rPr lang="en-US" altLang="zh-CN" b="1" dirty="0" smtClean="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'50</a:t>
            </a:r>
            <a:r>
              <a:rPr lang="en-US" altLang="zh-CN" b="1" dirty="0">
                <a:solidFill>
                  <a:srgbClr val="FF0000"/>
                </a:solidFill>
                <a:latin typeface="Times New Roman" pitchFamily="18" charset="0"/>
              </a:rPr>
              <a:t>[%]</a:t>
            </a:r>
            <a:r>
              <a:rPr lang="en-US" altLang="zh-CN" b="1" dirty="0">
                <a:latin typeface="Times New Roman" pitchFamily="18" charset="0"/>
              </a:rPr>
              <a:t>' </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a:t>
            </a:r>
            <a:r>
              <a:rPr lang="en-US" altLang="zh-CN" b="1" dirty="0">
                <a:latin typeface="Arial Narrow" pitchFamily="34" charset="0"/>
              </a:rPr>
              <a:t>: Any single character not within the specified range ([^a-f]) or set ([^</a:t>
            </a:r>
            <a:r>
              <a:rPr lang="en-US" altLang="zh-CN" b="1" dirty="0" err="1">
                <a:latin typeface="Arial Narrow" pitchFamily="34" charset="0"/>
              </a:rPr>
              <a:t>abcdef</a:t>
            </a:r>
            <a:r>
              <a:rPr lang="en-US" altLang="zh-CN" b="1" dirty="0">
                <a:latin typeface="Arial Narrow" pitchFamily="34" charset="0"/>
              </a:rPr>
              <a:t>]).</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'de</a:t>
            </a:r>
            <a:r>
              <a:rPr lang="en-US" altLang="zh-CN" b="1" dirty="0">
                <a:solidFill>
                  <a:srgbClr val="FF0000"/>
                </a:solidFill>
                <a:latin typeface="Times New Roman" pitchFamily="18" charset="0"/>
              </a:rPr>
              <a:t>[^</a:t>
            </a:r>
            <a:r>
              <a:rPr lang="en-US" altLang="zh-CN" b="1" dirty="0">
                <a:latin typeface="Times New Roman" pitchFamily="18" charset="0"/>
              </a:rPr>
              <a:t>a</a:t>
            </a:r>
            <a:r>
              <a:rPr lang="en-US" altLang="zh-CN" b="1" dirty="0">
                <a:solidFill>
                  <a:srgbClr val="FF0000"/>
                </a:solidFill>
                <a:latin typeface="Times New Roman" pitchFamily="18" charset="0"/>
              </a:rPr>
              <a:t>]</a:t>
            </a:r>
            <a:r>
              <a:rPr lang="en-US" altLang="zh-CN" b="1" dirty="0">
                <a:latin typeface="Times New Roman" pitchFamily="18" charset="0"/>
              </a:rPr>
              <a:t>%' </a:t>
            </a:r>
          </a:p>
        </p:txBody>
      </p:sp>
      <p:pic>
        <p:nvPicPr>
          <p:cNvPr id="27648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blinds(vertical)">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blinds(vertical)">
                                      <p:cBhvr>
                                        <p:cTn id="12" dur="500"/>
                                        <p:tgtEl>
                                          <p:spTgt spid="276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vertical)">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vertical)">
                                      <p:cBhvr>
                                        <p:cTn id="22" dur="500"/>
                                        <p:tgtEl>
                                          <p:spTgt spid="276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Effect transition="in" filter="blinds(vertical)">
                                      <p:cBhvr>
                                        <p:cTn id="27" dur="500"/>
                                        <p:tgtEl>
                                          <p:spTgt spid="276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76483">
                                            <p:txEl>
                                              <p:pRg st="5" end="5"/>
                                            </p:txEl>
                                          </p:spTgt>
                                        </p:tgtEl>
                                        <p:attrNameLst>
                                          <p:attrName>style.visibility</p:attrName>
                                        </p:attrNameLst>
                                      </p:cBhvr>
                                      <p:to>
                                        <p:strVal val="visible"/>
                                      </p:to>
                                    </p:set>
                                    <p:animEffect transition="in" filter="blinds(vertical)">
                                      <p:cBhvr>
                                        <p:cTn id="32" dur="500"/>
                                        <p:tgtEl>
                                          <p:spTgt spid="2764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76483">
                                            <p:txEl>
                                              <p:pRg st="6" end="6"/>
                                            </p:txEl>
                                          </p:spTgt>
                                        </p:tgtEl>
                                        <p:attrNameLst>
                                          <p:attrName>style.visibility</p:attrName>
                                        </p:attrNameLst>
                                      </p:cBhvr>
                                      <p:to>
                                        <p:strVal val="visible"/>
                                      </p:to>
                                    </p:set>
                                    <p:animEffect transition="in" filter="blinds(vertical)">
                                      <p:cBhvr>
                                        <p:cTn id="37" dur="500"/>
                                        <p:tgtEl>
                                          <p:spTgt spid="2764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6483">
                                            <p:txEl>
                                              <p:pRg st="7" end="7"/>
                                            </p:txEl>
                                          </p:spTgt>
                                        </p:tgtEl>
                                        <p:attrNameLst>
                                          <p:attrName>style.visibility</p:attrName>
                                        </p:attrNameLst>
                                      </p:cBhvr>
                                      <p:to>
                                        <p:strVal val="visible"/>
                                      </p:to>
                                    </p:set>
                                    <p:animEffect transition="in" filter="blinds(vertical)">
                                      <p:cBhvr>
                                        <p:cTn id="42" dur="500"/>
                                        <p:tgtEl>
                                          <p:spTgt spid="2764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6483">
                                            <p:txEl>
                                              <p:pRg st="8" end="8"/>
                                            </p:txEl>
                                          </p:spTgt>
                                        </p:tgtEl>
                                        <p:attrNameLst>
                                          <p:attrName>style.visibility</p:attrName>
                                        </p:attrNameLst>
                                      </p:cBhvr>
                                      <p:to>
                                        <p:strVal val="visible"/>
                                      </p:to>
                                    </p:set>
                                    <p:animEffect transition="in" filter="blinds(vertical)">
                                      <p:cBhvr>
                                        <p:cTn id="47" dur="500"/>
                                        <p:tgtEl>
                                          <p:spTgt spid="276483">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276484"/>
                                        </p:tgtEl>
                                        <p:attrNameLst>
                                          <p:attrName>style.visibility</p:attrName>
                                        </p:attrNameLst>
                                      </p:cBhvr>
                                      <p:to>
                                        <p:strVal val="visible"/>
                                      </p:to>
                                    </p:set>
                                    <p:anim calcmode="lin" valueType="num">
                                      <p:cBhvr additive="base">
                                        <p:cTn id="51" dur="500" fill="hold"/>
                                        <p:tgtEl>
                                          <p:spTgt spid="276484"/>
                                        </p:tgtEl>
                                        <p:attrNameLst>
                                          <p:attrName>ppt_x</p:attrName>
                                        </p:attrNameLst>
                                      </p:cBhvr>
                                      <p:tavLst>
                                        <p:tav tm="0">
                                          <p:val>
                                            <p:strVal val="0-#ppt_w/2"/>
                                          </p:val>
                                        </p:tav>
                                        <p:tav tm="100000">
                                          <p:val>
                                            <p:strVal val="#ppt_x"/>
                                          </p:val>
                                        </p:tav>
                                      </p:tavLst>
                                    </p:anim>
                                    <p:anim calcmode="lin" valueType="num">
                                      <p:cBhvr additive="base">
                                        <p:cTn id="52" dur="500" fill="hold"/>
                                        <p:tgtEl>
                                          <p:spTgt spid="276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1107459-F208-4D64-8187-0CFEA0A42E70}" type="slidenum">
              <a:rPr lang="en-US" altLang="zh-CN"/>
              <a:pPr/>
              <a:t>22</a:t>
            </a:fld>
            <a:endParaRPr lang="en-US" altLang="zh-CN"/>
          </a:p>
        </p:txBody>
      </p:sp>
      <p:sp>
        <p:nvSpPr>
          <p:cNvPr id="394242" name="Rectangle 2"/>
          <p:cNvSpPr>
            <a:spLocks noGrp="1" noChangeArrowheads="1"/>
          </p:cNvSpPr>
          <p:nvPr>
            <p:ph type="title"/>
          </p:nvPr>
        </p:nvSpPr>
        <p:spPr/>
        <p:txBody>
          <a:bodyPr/>
          <a:lstStyle/>
          <a:p>
            <a:r>
              <a:rPr lang="en-US" altLang="zh-CN">
                <a:latin typeface="Arial Narrow" pitchFamily="34" charset="0"/>
              </a:rPr>
              <a:t>Wildcard Character </a:t>
            </a:r>
          </a:p>
        </p:txBody>
      </p:sp>
      <p:sp>
        <p:nvSpPr>
          <p:cNvPr id="394243" name="Text Box 3"/>
          <p:cNvSpPr txBox="1">
            <a:spLocks noChangeArrowheads="1"/>
          </p:cNvSpPr>
          <p:nvPr/>
        </p:nvSpPr>
        <p:spPr bwMode="auto">
          <a:xfrm>
            <a:off x="684213" y="765175"/>
            <a:ext cx="8229600"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kumimoji="0" lang="en-US" altLang="zh-CN" b="1" dirty="0">
                <a:solidFill>
                  <a:schemeClr val="tx2"/>
                </a:solidFill>
                <a:latin typeface="Arial Narrow" pitchFamily="34" charset="0"/>
              </a:rPr>
              <a:t>【e.g.】</a:t>
            </a:r>
          </a:p>
          <a:p>
            <a:pPr algn="l">
              <a:spcBef>
                <a:spcPct val="30000"/>
              </a:spcBef>
            </a:pPr>
            <a:r>
              <a:rPr lang="en-US" altLang="zh-CN" b="1" dirty="0">
                <a:latin typeface="Arial Narrow" pitchFamily="34" charset="0"/>
              </a:rPr>
              <a:t>[^</a:t>
            </a:r>
            <a:r>
              <a:rPr lang="en-US" altLang="zh-CN" b="1" dirty="0" err="1">
                <a:latin typeface="Arial Narrow" pitchFamily="34" charset="0"/>
              </a:rPr>
              <a:t>ab</a:t>
            </a:r>
            <a:r>
              <a:rPr lang="en-US" altLang="zh-CN" b="1" dirty="0">
                <a:latin typeface="Arial Narrow" pitchFamily="34" charset="0"/>
              </a:rPr>
              <a:t>] equals to [^</a:t>
            </a:r>
            <a:r>
              <a:rPr lang="en-US" altLang="zh-CN" b="1" dirty="0" err="1">
                <a:latin typeface="Arial Narrow" pitchFamily="34" charset="0"/>
              </a:rPr>
              <a:t>a^b</a:t>
            </a:r>
            <a:r>
              <a:rPr lang="en-US" altLang="zh-CN" b="1" dirty="0">
                <a:latin typeface="Arial Narrow" pitchFamily="34" charset="0"/>
              </a:rPr>
              <a:t>], means this character cannot be a or b.</a:t>
            </a:r>
          </a:p>
          <a:p>
            <a:pPr algn="l">
              <a:spcBef>
                <a:spcPct val="30000"/>
              </a:spcBef>
            </a:pPr>
            <a:r>
              <a:rPr lang="en-US" altLang="zh-CN" b="1" dirty="0">
                <a:latin typeface="Arial Narrow" pitchFamily="34" charset="0"/>
              </a:rPr>
              <a:t>[^a][^b] means the two characters cannot be ‘</a:t>
            </a:r>
            <a:r>
              <a:rPr lang="en-US" altLang="zh-CN" b="1" dirty="0" err="1">
                <a:latin typeface="Arial Narrow" pitchFamily="34" charset="0"/>
              </a:rPr>
              <a:t>ab</a:t>
            </a:r>
            <a:r>
              <a:rPr lang="en-US" altLang="zh-CN" b="1" dirty="0">
                <a:latin typeface="Arial Narrow" pitchFamily="34" charset="0"/>
              </a:rPr>
              <a:t>’.</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_</a:t>
            </a:r>
            <a:r>
              <a:rPr lang="en-US" altLang="zh-CN" b="1" dirty="0">
                <a:latin typeface="Arial Narrow" pitchFamily="34" charset="0"/>
              </a:rPr>
              <a:t>: </a:t>
            </a:r>
            <a:r>
              <a:rPr lang="en-US" altLang="zh-CN" b="1" dirty="0">
                <a:solidFill>
                  <a:srgbClr val="000000"/>
                </a:solidFill>
                <a:latin typeface="Arial Narrow" pitchFamily="34" charset="0"/>
              </a:rPr>
              <a:t>Any single character.</a:t>
            </a:r>
            <a:r>
              <a:rPr lang="en-US" altLang="zh-CN" b="1" dirty="0">
                <a:latin typeface="Arial Narrow" pitchFamily="34" charset="0"/>
              </a:rPr>
              <a:t> </a:t>
            </a:r>
          </a:p>
          <a:p>
            <a:pPr algn="l">
              <a:spcBef>
                <a:spcPct val="3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au_fname</a:t>
            </a:r>
            <a:r>
              <a:rPr lang="en-US" altLang="zh-CN" b="1" dirty="0">
                <a:latin typeface="Times New Roman" pitchFamily="18" charset="0"/>
              </a:rPr>
              <a:t> LIKE '</a:t>
            </a:r>
            <a:r>
              <a:rPr lang="en-US" altLang="zh-CN" b="1" dirty="0">
                <a:solidFill>
                  <a:srgbClr val="FF0000"/>
                </a:solidFill>
                <a:latin typeface="Times New Roman" pitchFamily="18" charset="0"/>
              </a:rPr>
              <a:t>_</a:t>
            </a:r>
            <a:r>
              <a:rPr lang="en-US" altLang="zh-CN" b="1" dirty="0" err="1">
                <a:latin typeface="Times New Roman" pitchFamily="18" charset="0"/>
              </a:rPr>
              <a:t>ean</a:t>
            </a:r>
            <a:r>
              <a:rPr lang="en-US" altLang="zh-CN" b="1" dirty="0">
                <a:latin typeface="Times New Roman" pitchFamily="18" charset="0"/>
              </a:rPr>
              <a:t>' </a:t>
            </a:r>
          </a:p>
          <a:p>
            <a:pPr algn="l">
              <a:spcBef>
                <a:spcPct val="30000"/>
              </a:spcBef>
              <a:buClr>
                <a:schemeClr val="folHlink"/>
              </a:buClr>
              <a:buFont typeface="Wingdings" pitchFamily="2" charset="2"/>
              <a:buNone/>
            </a:pPr>
            <a:r>
              <a:rPr lang="en-US" altLang="zh-CN" b="1" dirty="0">
                <a:latin typeface="Times New Roman" pitchFamily="18" charset="0"/>
              </a:rPr>
              <a:t> </a:t>
            </a:r>
            <a:r>
              <a:rPr lang="en-US" altLang="zh-CN" b="1" dirty="0" smtClean="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au_fname</a:t>
            </a:r>
            <a:r>
              <a:rPr lang="en-US" altLang="zh-CN" b="1" dirty="0">
                <a:latin typeface="Times New Roman" pitchFamily="18" charset="0"/>
              </a:rPr>
              <a:t> LIKE '%</a:t>
            </a:r>
            <a:r>
              <a:rPr lang="en-US" altLang="zh-CN" b="1" dirty="0" err="1">
                <a:latin typeface="Times New Roman" pitchFamily="18" charset="0"/>
              </a:rPr>
              <a:t>ean</a:t>
            </a:r>
            <a:r>
              <a:rPr lang="en-US" altLang="zh-CN" b="1" dirty="0">
                <a:latin typeface="Times New Roman" pitchFamily="18" charset="0"/>
              </a:rPr>
              <a:t>'</a:t>
            </a:r>
          </a:p>
          <a:p>
            <a:pPr algn="l">
              <a:spcBef>
                <a:spcPct val="30000"/>
              </a:spcBef>
              <a:buClr>
                <a:schemeClr val="folHlink"/>
              </a:buClr>
              <a:buFont typeface="Wingdings" pitchFamily="2" charset="2"/>
              <a:buNone/>
            </a:pPr>
            <a:r>
              <a:rPr lang="en-US" altLang="zh-CN" b="1" dirty="0">
                <a:solidFill>
                  <a:srgbClr val="000000"/>
                </a:solidFill>
                <a:latin typeface="Arial Narrow" pitchFamily="34" charset="0"/>
              </a:rPr>
              <a:t>You can use the wildcard pattern matching characters as literal characters. To use a wildcard character as a literal character, enclose the wildcard character in </a:t>
            </a:r>
            <a:r>
              <a:rPr lang="en-US" altLang="zh-CN" b="1" dirty="0">
                <a:solidFill>
                  <a:schemeClr val="hlink"/>
                </a:solidFill>
                <a:latin typeface="Arial Narrow" pitchFamily="34" charset="0"/>
              </a:rPr>
              <a:t>brackets</a:t>
            </a:r>
            <a:r>
              <a:rPr lang="en-US" altLang="zh-CN" b="1" dirty="0">
                <a:solidFill>
                  <a:srgbClr val="000000"/>
                </a:solidFill>
                <a:latin typeface="Arial Narrow" pitchFamily="34" charset="0"/>
              </a:rPr>
              <a:t>. </a:t>
            </a:r>
          </a:p>
          <a:p>
            <a:pPr algn="l">
              <a:spcBef>
                <a:spcPct val="3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'5[%]'   means  character string ‘5%’.</a:t>
            </a:r>
          </a:p>
        </p:txBody>
      </p:sp>
      <p:pic>
        <p:nvPicPr>
          <p:cNvPr id="39424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blinds(vertical)">
                                      <p:cBhvr>
                                        <p:cTn id="7" dur="500"/>
                                        <p:tgtEl>
                                          <p:spTgt spid="394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4243">
                                            <p:txEl>
                                              <p:pRg st="1" end="1"/>
                                            </p:txEl>
                                          </p:spTgt>
                                        </p:tgtEl>
                                        <p:attrNameLst>
                                          <p:attrName>style.visibility</p:attrName>
                                        </p:attrNameLst>
                                      </p:cBhvr>
                                      <p:to>
                                        <p:strVal val="visible"/>
                                      </p:to>
                                    </p:set>
                                    <p:animEffect transition="in" filter="blinds(vertical)">
                                      <p:cBhvr>
                                        <p:cTn id="12" dur="500"/>
                                        <p:tgtEl>
                                          <p:spTgt spid="394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4243">
                                            <p:txEl>
                                              <p:pRg st="2" end="2"/>
                                            </p:txEl>
                                          </p:spTgt>
                                        </p:tgtEl>
                                        <p:attrNameLst>
                                          <p:attrName>style.visibility</p:attrName>
                                        </p:attrNameLst>
                                      </p:cBhvr>
                                      <p:to>
                                        <p:strVal val="visible"/>
                                      </p:to>
                                    </p:set>
                                    <p:animEffect transition="in" filter="blinds(vertical)">
                                      <p:cBhvr>
                                        <p:cTn id="17" dur="500"/>
                                        <p:tgtEl>
                                          <p:spTgt spid="394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4243">
                                            <p:txEl>
                                              <p:pRg st="3" end="3"/>
                                            </p:txEl>
                                          </p:spTgt>
                                        </p:tgtEl>
                                        <p:attrNameLst>
                                          <p:attrName>style.visibility</p:attrName>
                                        </p:attrNameLst>
                                      </p:cBhvr>
                                      <p:to>
                                        <p:strVal val="visible"/>
                                      </p:to>
                                    </p:set>
                                    <p:animEffect transition="in" filter="blinds(vertical)">
                                      <p:cBhvr>
                                        <p:cTn id="22" dur="500"/>
                                        <p:tgtEl>
                                          <p:spTgt spid="394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4243">
                                            <p:txEl>
                                              <p:pRg st="4" end="4"/>
                                            </p:txEl>
                                          </p:spTgt>
                                        </p:tgtEl>
                                        <p:attrNameLst>
                                          <p:attrName>style.visibility</p:attrName>
                                        </p:attrNameLst>
                                      </p:cBhvr>
                                      <p:to>
                                        <p:strVal val="visible"/>
                                      </p:to>
                                    </p:set>
                                    <p:animEffect transition="in" filter="blinds(vertical)">
                                      <p:cBhvr>
                                        <p:cTn id="27" dur="500"/>
                                        <p:tgtEl>
                                          <p:spTgt spid="394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4243">
                                            <p:txEl>
                                              <p:pRg st="5" end="5"/>
                                            </p:txEl>
                                          </p:spTgt>
                                        </p:tgtEl>
                                        <p:attrNameLst>
                                          <p:attrName>style.visibility</p:attrName>
                                        </p:attrNameLst>
                                      </p:cBhvr>
                                      <p:to>
                                        <p:strVal val="visible"/>
                                      </p:to>
                                    </p:set>
                                    <p:animEffect transition="in" filter="blinds(vertical)">
                                      <p:cBhvr>
                                        <p:cTn id="32" dur="500"/>
                                        <p:tgtEl>
                                          <p:spTgt spid="394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4243">
                                            <p:txEl>
                                              <p:pRg st="6" end="6"/>
                                            </p:txEl>
                                          </p:spTgt>
                                        </p:tgtEl>
                                        <p:attrNameLst>
                                          <p:attrName>style.visibility</p:attrName>
                                        </p:attrNameLst>
                                      </p:cBhvr>
                                      <p:to>
                                        <p:strVal val="visible"/>
                                      </p:to>
                                    </p:set>
                                    <p:animEffect transition="in" filter="blinds(vertical)">
                                      <p:cBhvr>
                                        <p:cTn id="37" dur="500"/>
                                        <p:tgtEl>
                                          <p:spTgt spid="3942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4243">
                                            <p:txEl>
                                              <p:pRg st="7" end="7"/>
                                            </p:txEl>
                                          </p:spTgt>
                                        </p:tgtEl>
                                        <p:attrNameLst>
                                          <p:attrName>style.visibility</p:attrName>
                                        </p:attrNameLst>
                                      </p:cBhvr>
                                      <p:to>
                                        <p:strVal val="visible"/>
                                      </p:to>
                                    </p:set>
                                    <p:animEffect transition="in" filter="blinds(vertical)">
                                      <p:cBhvr>
                                        <p:cTn id="42" dur="500"/>
                                        <p:tgtEl>
                                          <p:spTgt spid="39424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4244"/>
                                        </p:tgtEl>
                                        <p:attrNameLst>
                                          <p:attrName>style.visibility</p:attrName>
                                        </p:attrNameLst>
                                      </p:cBhvr>
                                      <p:to>
                                        <p:strVal val="visible"/>
                                      </p:to>
                                    </p:set>
                                    <p:anim calcmode="lin" valueType="num">
                                      <p:cBhvr additive="base">
                                        <p:cTn id="46" dur="500" fill="hold"/>
                                        <p:tgtEl>
                                          <p:spTgt spid="394244"/>
                                        </p:tgtEl>
                                        <p:attrNameLst>
                                          <p:attrName>ppt_x</p:attrName>
                                        </p:attrNameLst>
                                      </p:cBhvr>
                                      <p:tavLst>
                                        <p:tav tm="0">
                                          <p:val>
                                            <p:strVal val="0-#ppt_w/2"/>
                                          </p:val>
                                        </p:tav>
                                        <p:tav tm="100000">
                                          <p:val>
                                            <p:strVal val="#ppt_x"/>
                                          </p:val>
                                        </p:tav>
                                      </p:tavLst>
                                    </p:anim>
                                    <p:anim calcmode="lin" valueType="num">
                                      <p:cBhvr additive="base">
                                        <p:cTn id="47" dur="500" fill="hold"/>
                                        <p:tgtEl>
                                          <p:spTgt spid="394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9FB2979-B878-4D92-8E2C-26EA58451074}" type="slidenum">
              <a:rPr lang="en-US" altLang="zh-CN"/>
              <a:pPr/>
              <a:t>23</a:t>
            </a:fld>
            <a:endParaRPr lang="en-US" altLang="zh-CN"/>
          </a:p>
        </p:txBody>
      </p:sp>
      <p:sp>
        <p:nvSpPr>
          <p:cNvPr id="278530" name="Rectangle 2"/>
          <p:cNvSpPr>
            <a:spLocks noGrp="1" noChangeArrowheads="1"/>
          </p:cNvSpPr>
          <p:nvPr>
            <p:ph type="title"/>
          </p:nvPr>
        </p:nvSpPr>
        <p:spPr>
          <a:xfrm>
            <a:off x="592138" y="-76200"/>
            <a:ext cx="7867650" cy="838200"/>
          </a:xfrm>
        </p:spPr>
        <p:txBody>
          <a:bodyPr/>
          <a:lstStyle/>
          <a:p>
            <a:r>
              <a:rPr lang="en-US" altLang="zh-CN">
                <a:latin typeface="Arial Narrow" pitchFamily="34" charset="0"/>
              </a:rPr>
              <a:t>Basic operators</a:t>
            </a:r>
          </a:p>
        </p:txBody>
      </p:sp>
      <p:sp>
        <p:nvSpPr>
          <p:cNvPr id="278531" name="Text Box 3"/>
          <p:cNvSpPr txBox="1">
            <a:spLocks noChangeArrowheads="1"/>
          </p:cNvSpPr>
          <p:nvPr/>
        </p:nvSpPr>
        <p:spPr bwMode="auto">
          <a:xfrm>
            <a:off x="684213" y="765175"/>
            <a:ext cx="8278812"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8. EXISTS</a:t>
            </a:r>
            <a:r>
              <a:rPr lang="en-US" altLang="zh-CN" b="1" dirty="0">
                <a:latin typeface="Arial Narrow" pitchFamily="34" charset="0"/>
              </a:rPr>
              <a:t>(</a:t>
            </a:r>
            <a:r>
              <a:rPr lang="en-US" altLang="zh-CN" b="1" i="1" dirty="0" err="1">
                <a:latin typeface="Arial Narrow" pitchFamily="34" charset="0"/>
              </a:rPr>
              <a:t>subquery</a:t>
            </a:r>
            <a:r>
              <a:rPr lang="en-US" altLang="zh-CN" b="1" dirty="0">
                <a:latin typeface="Arial Narrow" pitchFamily="34" charset="0"/>
              </a:rPr>
              <a:t>): Specifies a </a:t>
            </a:r>
            <a:r>
              <a:rPr lang="en-US" altLang="zh-CN" b="1" dirty="0" err="1">
                <a:latin typeface="Arial Narrow" pitchFamily="34" charset="0"/>
              </a:rPr>
              <a:t>subquery</a:t>
            </a:r>
            <a:r>
              <a:rPr lang="en-US" altLang="zh-CN" b="1" dirty="0">
                <a:latin typeface="Arial Narrow" pitchFamily="34" charset="0"/>
              </a:rPr>
              <a:t> to test for the existence of rows. </a:t>
            </a:r>
          </a:p>
          <a:p>
            <a:pPr algn="l">
              <a:spcBef>
                <a:spcPct val="20000"/>
              </a:spcBef>
            </a:pPr>
            <a:r>
              <a:rPr lang="en-US" altLang="zh-CN" b="1" dirty="0">
                <a:latin typeface="Arial Narrow" pitchFamily="34" charset="0"/>
              </a:rPr>
              <a:t>Returns </a:t>
            </a:r>
            <a:r>
              <a:rPr lang="en-US" altLang="zh-CN" b="1" dirty="0">
                <a:solidFill>
                  <a:schemeClr val="hlink"/>
                </a:solidFill>
                <a:latin typeface="Arial Narrow" pitchFamily="34" charset="0"/>
              </a:rPr>
              <a:t>TRUE</a:t>
            </a:r>
            <a:r>
              <a:rPr lang="en-US" altLang="zh-CN" b="1" dirty="0">
                <a:latin typeface="Arial Narrow" pitchFamily="34" charset="0"/>
              </a:rPr>
              <a:t> if a </a:t>
            </a:r>
            <a:r>
              <a:rPr lang="en-US" altLang="zh-CN" b="1" dirty="0" err="1">
                <a:latin typeface="Arial Narrow" pitchFamily="34" charset="0"/>
              </a:rPr>
              <a:t>subquery</a:t>
            </a:r>
            <a:r>
              <a:rPr lang="en-US" altLang="zh-CN" b="1" dirty="0">
                <a:latin typeface="Arial Narrow" pitchFamily="34" charset="0"/>
              </a:rPr>
              <a:t> contains any rows.</a:t>
            </a:r>
          </a:p>
          <a:p>
            <a:pPr algn="l">
              <a:spcBef>
                <a:spcPct val="20000"/>
              </a:spcBef>
            </a:pPr>
            <a:r>
              <a:rPr lang="en-US" altLang="zh-CN" b="1" dirty="0" err="1">
                <a:latin typeface="Arial Narrow" pitchFamily="34" charset="0"/>
              </a:rPr>
              <a:t>Subquery</a:t>
            </a:r>
            <a:r>
              <a:rPr lang="en-US" altLang="zh-CN" b="1" dirty="0">
                <a:latin typeface="Arial Narrow" pitchFamily="34" charset="0"/>
              </a:rPr>
              <a:t> is a restricted SELECT statement (the COMPUTE clause, and the INTO keyword are not allowed). </a:t>
            </a:r>
          </a:p>
          <a:p>
            <a:pPr algn="l">
              <a:spcBef>
                <a:spcPct val="20000"/>
              </a:spcBef>
            </a:pPr>
            <a:r>
              <a:rPr kumimoji="0" lang="en-US" altLang="zh-CN" b="1" dirty="0">
                <a:solidFill>
                  <a:schemeClr val="tx2"/>
                </a:solidFill>
                <a:latin typeface="Arial Narrow" pitchFamily="34" charset="0"/>
              </a:rPr>
              <a:t>【e.g.】</a:t>
            </a:r>
            <a:endParaRPr lang="en-US" altLang="zh-CN" b="1" dirty="0">
              <a:latin typeface="Arial Narrow" pitchFamily="34" charset="0"/>
            </a:endParaRPr>
          </a:p>
          <a:p>
            <a:pPr algn="l">
              <a:spcBef>
                <a:spcPct val="20000"/>
              </a:spcBef>
            </a:pPr>
            <a:r>
              <a:rPr lang="en-US" altLang="zh-CN" b="1" dirty="0">
                <a:latin typeface="Arial Narrow" pitchFamily="34" charset="0"/>
              </a:rPr>
              <a:t>Find those publishers’ name who publish books of type </a:t>
            </a:r>
            <a:r>
              <a:rPr lang="en-US" altLang="zh-CN" b="1" dirty="0">
                <a:latin typeface="Times New Roman" pitchFamily="18" charset="0"/>
              </a:rPr>
              <a:t>‘business’.</a:t>
            </a:r>
            <a:endParaRPr lang="en-US" altLang="zh-CN" b="1" dirty="0">
              <a:solidFill>
                <a:schemeClr val="hlink"/>
              </a:solidFill>
              <a:latin typeface="Times New Roman" pitchFamily="18" charset="0"/>
            </a:endParaRP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DISTINCT </a:t>
            </a:r>
            <a:r>
              <a:rPr lang="en-US" altLang="zh-CN" b="1" i="1" dirty="0" err="1">
                <a:latin typeface="Times New Roman" pitchFamily="18" charset="0"/>
              </a:rPr>
              <a:t>pub_name</a:t>
            </a:r>
            <a:endParaRPr lang="en-US" altLang="zh-CN" b="1" i="1" dirty="0">
              <a:latin typeface="Times New Roman" pitchFamily="18" charset="0"/>
            </a:endParaRPr>
          </a:p>
          <a:p>
            <a:pPr algn="l">
              <a:spcBef>
                <a:spcPct val="20000"/>
              </a:spcBef>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publishers</a:t>
            </a:r>
          </a:p>
          <a:p>
            <a:pPr algn="l">
              <a:spcBef>
                <a:spcPct val="20000"/>
              </a:spcBef>
            </a:pPr>
            <a:r>
              <a:rPr lang="en-US" altLang="zh-CN" b="1" i="1" dirty="0" smtClean="0">
                <a:solidFill>
                  <a:schemeClr val="hlink"/>
                </a:solidFill>
                <a:latin typeface="Times New Roman" pitchFamily="18" charset="0"/>
              </a:rPr>
              <a:t>	WHERE</a:t>
            </a:r>
            <a:r>
              <a:rPr lang="en-US" altLang="zh-CN" b="1" i="1" dirty="0" smtClean="0">
                <a:latin typeface="Times New Roman" pitchFamily="18" charset="0"/>
              </a:rPr>
              <a:t> </a:t>
            </a:r>
            <a:r>
              <a:rPr lang="en-US" altLang="zh-CN" b="1" i="1" dirty="0">
                <a:latin typeface="Times New Roman" pitchFamily="18" charset="0"/>
              </a:rPr>
              <a:t>EXISTS </a:t>
            </a:r>
            <a:r>
              <a:rPr lang="en-US" altLang="zh-CN" b="1" i="1" u="wavyHeavy" dirty="0" smtClean="0">
                <a:solidFill>
                  <a:srgbClr val="0070C0"/>
                </a:solidFill>
                <a:uFill>
                  <a:solidFill>
                    <a:srgbClr val="D43CFE"/>
                  </a:solidFill>
                </a:uFill>
                <a:latin typeface="Times New Roman" pitchFamily="18" charset="0"/>
              </a:rPr>
              <a:t>(</a:t>
            </a:r>
            <a:r>
              <a:rPr lang="en-US" altLang="zh-CN" b="1" i="1" u="wavyHeavy" dirty="0">
                <a:solidFill>
                  <a:srgbClr val="0070C0"/>
                </a:solidFill>
                <a:uFill>
                  <a:solidFill>
                    <a:srgbClr val="D43CFE"/>
                  </a:solidFill>
                </a:uFill>
                <a:latin typeface="Times New Roman" pitchFamily="18" charset="0"/>
              </a:rPr>
              <a:t>SELECT * FROM titles </a:t>
            </a:r>
          </a:p>
          <a:p>
            <a:pPr algn="l">
              <a:spcBef>
                <a:spcPct val="20000"/>
              </a:spcBef>
            </a:pPr>
            <a:r>
              <a:rPr lang="en-US" altLang="zh-CN" b="1" i="1" u="wavyHeavy" dirty="0">
                <a:solidFill>
                  <a:srgbClr val="0070C0"/>
                </a:solidFill>
                <a:uFill>
                  <a:solidFill>
                    <a:srgbClr val="D43CFE"/>
                  </a:solidFill>
                </a:uFill>
                <a:latin typeface="Times New Roman" pitchFamily="18" charset="0"/>
              </a:rPr>
              <a:t>WHERE </a:t>
            </a:r>
            <a:r>
              <a:rPr lang="en-US" altLang="zh-CN" b="1" i="1" u="wavyHeavy" dirty="0" err="1">
                <a:solidFill>
                  <a:srgbClr val="0070C0"/>
                </a:solidFill>
                <a:uFill>
                  <a:solidFill>
                    <a:srgbClr val="D43CFE"/>
                  </a:solidFill>
                </a:uFill>
                <a:latin typeface="Times New Roman" pitchFamily="18" charset="0"/>
              </a:rPr>
              <a:t>pub_id</a:t>
            </a:r>
            <a:r>
              <a:rPr lang="en-US" altLang="zh-CN" b="1" i="1" u="wavyHeavy" dirty="0">
                <a:solidFill>
                  <a:srgbClr val="0070C0"/>
                </a:solidFill>
                <a:uFill>
                  <a:solidFill>
                    <a:srgbClr val="D43CFE"/>
                  </a:solidFill>
                </a:uFill>
                <a:latin typeface="Times New Roman" pitchFamily="18" charset="0"/>
              </a:rPr>
              <a:t> = </a:t>
            </a:r>
            <a:r>
              <a:rPr lang="en-US" altLang="zh-CN" b="1" i="1" u="wavyHeavy" dirty="0" err="1">
                <a:solidFill>
                  <a:srgbClr val="0070C0"/>
                </a:solidFill>
                <a:uFill>
                  <a:solidFill>
                    <a:srgbClr val="D43CFE"/>
                  </a:solidFill>
                </a:uFill>
                <a:latin typeface="Times New Roman" pitchFamily="18" charset="0"/>
              </a:rPr>
              <a:t>publishers.pub_id</a:t>
            </a:r>
            <a:r>
              <a:rPr lang="en-US" altLang="zh-CN" b="1" i="1" u="wavyHeavy" dirty="0">
                <a:solidFill>
                  <a:srgbClr val="0070C0"/>
                </a:solidFill>
                <a:uFill>
                  <a:solidFill>
                    <a:srgbClr val="D43CFE"/>
                  </a:solidFill>
                </a:uFill>
                <a:latin typeface="Times New Roman" pitchFamily="18" charset="0"/>
              </a:rPr>
              <a:t> AND type = 'business')</a:t>
            </a:r>
            <a:r>
              <a:rPr lang="en-US" altLang="zh-CN" b="1" u="wavyHeavy" dirty="0">
                <a:uFill>
                  <a:solidFill>
                    <a:srgbClr val="D43CFE"/>
                  </a:solidFill>
                </a:uFill>
                <a:latin typeface="Arial Narrow" pitchFamily="34" charset="0"/>
              </a:rPr>
              <a:t> </a:t>
            </a:r>
          </a:p>
        </p:txBody>
      </p:sp>
      <p:pic>
        <p:nvPicPr>
          <p:cNvPr id="278534"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ox(in)">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ox(in)">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ox(in)">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ox(in)">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ox(in)">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ox(in)">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8531">
                                            <p:txEl>
                                              <p:pRg st="6" end="6"/>
                                            </p:txEl>
                                          </p:spTgt>
                                        </p:tgtEl>
                                        <p:attrNameLst>
                                          <p:attrName>style.visibility</p:attrName>
                                        </p:attrNameLst>
                                      </p:cBhvr>
                                      <p:to>
                                        <p:strVal val="visible"/>
                                      </p:to>
                                    </p:set>
                                    <p:animEffect transition="in" filter="box(in)">
                                      <p:cBhvr>
                                        <p:cTn id="37" dur="500"/>
                                        <p:tgtEl>
                                          <p:spTgt spid="2785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78531">
                                            <p:txEl>
                                              <p:pRg st="7" end="7"/>
                                            </p:txEl>
                                          </p:spTgt>
                                        </p:tgtEl>
                                        <p:attrNameLst>
                                          <p:attrName>style.visibility</p:attrName>
                                        </p:attrNameLst>
                                      </p:cBhvr>
                                      <p:to>
                                        <p:strVal val="visible"/>
                                      </p:to>
                                    </p:set>
                                    <p:animEffect transition="in" filter="box(in)">
                                      <p:cBhvr>
                                        <p:cTn id="42" dur="500"/>
                                        <p:tgtEl>
                                          <p:spTgt spid="2785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78531">
                                            <p:txEl>
                                              <p:pRg st="8" end="8"/>
                                            </p:txEl>
                                          </p:spTgt>
                                        </p:tgtEl>
                                        <p:attrNameLst>
                                          <p:attrName>style.visibility</p:attrName>
                                        </p:attrNameLst>
                                      </p:cBhvr>
                                      <p:to>
                                        <p:strVal val="visible"/>
                                      </p:to>
                                    </p:set>
                                    <p:animEffect transition="in" filter="box(in)">
                                      <p:cBhvr>
                                        <p:cTn id="47" dur="500"/>
                                        <p:tgtEl>
                                          <p:spTgt spid="278531">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278534"/>
                                        </p:tgtEl>
                                        <p:attrNameLst>
                                          <p:attrName>style.visibility</p:attrName>
                                        </p:attrNameLst>
                                      </p:cBhvr>
                                      <p:to>
                                        <p:strVal val="visible"/>
                                      </p:to>
                                    </p:set>
                                    <p:anim calcmode="lin" valueType="num">
                                      <p:cBhvr additive="base">
                                        <p:cTn id="51" dur="500" fill="hold"/>
                                        <p:tgtEl>
                                          <p:spTgt spid="278534"/>
                                        </p:tgtEl>
                                        <p:attrNameLst>
                                          <p:attrName>ppt_x</p:attrName>
                                        </p:attrNameLst>
                                      </p:cBhvr>
                                      <p:tavLst>
                                        <p:tav tm="0">
                                          <p:val>
                                            <p:strVal val="0-#ppt_w/2"/>
                                          </p:val>
                                        </p:tav>
                                        <p:tav tm="100000">
                                          <p:val>
                                            <p:strVal val="#ppt_x"/>
                                          </p:val>
                                        </p:tav>
                                      </p:tavLst>
                                    </p:anim>
                                    <p:anim calcmode="lin" valueType="num">
                                      <p:cBhvr additive="base">
                                        <p:cTn id="52" dur="500" fill="hold"/>
                                        <p:tgtEl>
                                          <p:spTgt spid="278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9070BFE-1312-46BF-BF71-028846D5117B}" type="slidenum">
              <a:rPr lang="en-US" altLang="zh-CN"/>
              <a:pPr/>
              <a:t>24</a:t>
            </a:fld>
            <a:endParaRPr lang="en-US" altLang="zh-CN"/>
          </a:p>
        </p:txBody>
      </p:sp>
      <p:sp>
        <p:nvSpPr>
          <p:cNvPr id="331778"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31779" name="Text Box 3"/>
          <p:cNvSpPr txBox="1">
            <a:spLocks noChangeArrowheads="1"/>
          </p:cNvSpPr>
          <p:nvPr/>
        </p:nvSpPr>
        <p:spPr bwMode="auto">
          <a:xfrm>
            <a:off x="533400" y="692150"/>
            <a:ext cx="86106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9. %</a:t>
            </a:r>
            <a:r>
              <a:rPr lang="en-US" altLang="zh-CN" b="1">
                <a:latin typeface="Arial Narrow" pitchFamily="34" charset="0"/>
              </a:rPr>
              <a:t>(Modulo): </a:t>
            </a:r>
            <a:r>
              <a:rPr lang="en-US" altLang="zh-CN" b="1">
                <a:solidFill>
                  <a:srgbClr val="000000"/>
                </a:solidFill>
                <a:latin typeface="Arial Narrow" pitchFamily="34" charset="0"/>
              </a:rPr>
              <a:t>Provides the remainder of one number divided by another.</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latin typeface="Arial Narrow" pitchFamily="34" charset="0"/>
              </a:rPr>
              <a:t>Syntax: </a:t>
            </a:r>
          </a:p>
          <a:p>
            <a:pPr algn="l">
              <a:spcBef>
                <a:spcPct val="20000"/>
              </a:spcBef>
              <a:buClr>
                <a:schemeClr val="folHlink"/>
              </a:buClr>
              <a:buFont typeface="Wingdings" pitchFamily="2" charset="2"/>
              <a:buNone/>
            </a:pPr>
            <a:r>
              <a:rPr lang="en-US" altLang="zh-CN" b="1" i="1">
                <a:latin typeface="Times New Roman" pitchFamily="18" charset="0"/>
              </a:rPr>
              <a:t>dividend</a:t>
            </a:r>
            <a:r>
              <a:rPr lang="en-US" altLang="zh-CN" b="1">
                <a:latin typeface="Times New Roman" pitchFamily="18" charset="0"/>
              </a:rPr>
              <a:t> % </a:t>
            </a:r>
            <a:r>
              <a:rPr lang="en-US" altLang="zh-CN" b="1" i="1">
                <a:latin typeface="Times New Roman" pitchFamily="18" charset="0"/>
              </a:rPr>
              <a:t>divisor</a:t>
            </a:r>
          </a:p>
          <a:p>
            <a:pPr algn="l">
              <a:spcBef>
                <a:spcPct val="20000"/>
              </a:spcBef>
              <a:buClr>
                <a:schemeClr val="folHlink"/>
              </a:buClr>
              <a:buFont typeface="Wingdings" pitchFamily="2" charset="2"/>
              <a:buChar char="u"/>
            </a:pPr>
            <a:r>
              <a:rPr lang="en-US" altLang="zh-CN" b="1">
                <a:latin typeface="Arial Narrow" pitchFamily="34" charset="0"/>
              </a:rPr>
              <a:t>Arguments:</a:t>
            </a:r>
            <a:r>
              <a:rPr lang="en-US" altLang="zh-CN">
                <a:latin typeface="Arial Narrow" pitchFamily="34" charset="0"/>
              </a:rPr>
              <a:t> </a:t>
            </a:r>
            <a:endParaRPr lang="en-US" altLang="zh-CN" b="1">
              <a:latin typeface="Arial Narrow" pitchFamily="34" charset="0"/>
            </a:endParaRPr>
          </a:p>
          <a:p>
            <a:pPr algn="l">
              <a:spcBef>
                <a:spcPct val="20000"/>
              </a:spcBef>
              <a:buClr>
                <a:schemeClr val="folHlink"/>
              </a:buClr>
              <a:buFont typeface="Wingdings" pitchFamily="2" charset="2"/>
              <a:buChar char="w"/>
            </a:pPr>
            <a:r>
              <a:rPr lang="en-US" altLang="zh-CN" b="1" i="1">
                <a:latin typeface="Times New Roman" pitchFamily="18" charset="0"/>
              </a:rPr>
              <a:t>dividend</a:t>
            </a:r>
            <a:r>
              <a:rPr lang="en-US" altLang="zh-CN" b="1" i="1">
                <a:latin typeface="Arial Narrow" pitchFamily="34" charset="0"/>
              </a:rPr>
              <a:t> </a:t>
            </a:r>
            <a:r>
              <a:rPr lang="en-US" altLang="zh-CN" b="1">
                <a:latin typeface="Arial Narrow" pitchFamily="34" charset="0"/>
              </a:rPr>
              <a:t>must be any valid expression of the integer </a:t>
            </a:r>
            <a:r>
              <a:rPr lang="en-US" altLang="zh-CN" b="1">
                <a:solidFill>
                  <a:schemeClr val="hlink"/>
                </a:solidFill>
                <a:latin typeface="Arial Narrow" pitchFamily="34" charset="0"/>
              </a:rPr>
              <a:t>data</a:t>
            </a:r>
            <a:r>
              <a:rPr lang="en-US" altLang="zh-CN" b="1">
                <a:latin typeface="Arial Narrow" pitchFamily="34" charset="0"/>
              </a:rPr>
              <a:t> type category. </a:t>
            </a:r>
          </a:p>
          <a:p>
            <a:pPr algn="l">
              <a:spcBef>
                <a:spcPct val="20000"/>
              </a:spcBef>
              <a:buClr>
                <a:schemeClr val="folHlink"/>
              </a:buClr>
              <a:buFont typeface="Wingdings" pitchFamily="2" charset="2"/>
              <a:buChar char="w"/>
            </a:pPr>
            <a:r>
              <a:rPr lang="en-US" altLang="zh-CN" b="1" i="1">
                <a:latin typeface="Times New Roman" pitchFamily="18" charset="0"/>
              </a:rPr>
              <a:t>divisor</a:t>
            </a:r>
            <a:r>
              <a:rPr lang="en-US" altLang="zh-CN" b="1">
                <a:latin typeface="Arial Narrow" pitchFamily="34" charset="0"/>
              </a:rPr>
              <a:t> must be any valid expression of any of the </a:t>
            </a:r>
            <a:r>
              <a:rPr lang="en-US" altLang="zh-CN" b="1">
                <a:solidFill>
                  <a:schemeClr val="hlink"/>
                </a:solidFill>
                <a:latin typeface="Arial Narrow" pitchFamily="34" charset="0"/>
              </a:rPr>
              <a:t>data</a:t>
            </a:r>
            <a:r>
              <a:rPr lang="en-US" altLang="zh-CN" b="1">
                <a:latin typeface="Arial Narrow" pitchFamily="34" charset="0"/>
              </a:rPr>
              <a:t> types.</a:t>
            </a:r>
          </a:p>
          <a:p>
            <a:pPr algn="l">
              <a:spcBef>
                <a:spcPct val="20000"/>
              </a:spcBef>
              <a:buClr>
                <a:schemeClr val="folHlink"/>
              </a:buClr>
              <a:buFont typeface="Wingdings" pitchFamily="2" charset="2"/>
              <a:buChar char="u"/>
            </a:pPr>
            <a:r>
              <a:rPr lang="zh-CN" altLang="zh-CN" b="1">
                <a:latin typeface="Arial Narrow" pitchFamily="34" charset="0"/>
              </a:rPr>
              <a:t>Result Types</a:t>
            </a:r>
            <a:r>
              <a:rPr lang="en-US" altLang="zh-CN" b="1">
                <a:latin typeface="Arial Narrow" pitchFamily="34" charset="0"/>
              </a:rPr>
              <a:t>: </a:t>
            </a:r>
            <a:r>
              <a:rPr lang="zh-CN" altLang="zh-CN" b="1">
                <a:latin typeface="Arial Narrow" pitchFamily="34" charset="0"/>
              </a:rPr>
              <a:t>int</a:t>
            </a:r>
            <a:r>
              <a:rPr lang="en-US" altLang="zh-CN" b="1">
                <a:latin typeface="Arial Narrow" pitchFamily="34" charset="0"/>
              </a:rPr>
              <a:t>.</a:t>
            </a:r>
          </a:p>
          <a:p>
            <a:pPr algn="l">
              <a:spcBef>
                <a:spcPct val="20000"/>
              </a:spcBef>
            </a:pPr>
            <a:r>
              <a:rPr lang="en-US" altLang="zh-CN" b="1">
                <a:solidFill>
                  <a:schemeClr val="hlink"/>
                </a:solidFill>
                <a:latin typeface="Arial Narrow" pitchFamily="34" charset="0"/>
              </a:rPr>
              <a:t>10. &amp;</a:t>
            </a:r>
            <a:r>
              <a:rPr lang="en-US" altLang="zh-CN" b="1">
                <a:latin typeface="Arial Narrow" pitchFamily="34" charset="0"/>
              </a:rPr>
              <a:t>(AND): Performs a bitwise logical AND operation between two integer values. </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i="1">
                <a:latin typeface="Times New Roman" pitchFamily="18" charset="0"/>
              </a:rPr>
              <a:t>expression</a:t>
            </a:r>
            <a:r>
              <a:rPr lang="en-US" altLang="zh-CN" b="1">
                <a:latin typeface="Times New Roman" pitchFamily="18" charset="0"/>
              </a:rPr>
              <a:t> &amp; </a:t>
            </a:r>
            <a:r>
              <a:rPr lang="en-US" altLang="zh-CN" b="1" i="1">
                <a:latin typeface="Times New Roman" pitchFamily="18" charset="0"/>
              </a:rPr>
              <a:t>expression</a:t>
            </a:r>
          </a:p>
        </p:txBody>
      </p:sp>
      <p:pic>
        <p:nvPicPr>
          <p:cNvPr id="33178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linds(vertical)">
                                      <p:cBhvr>
                                        <p:cTn id="7" dur="500"/>
                                        <p:tgtEl>
                                          <p:spTgt spid="331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linds(vertical)">
                                      <p:cBhvr>
                                        <p:cTn id="12" dur="500"/>
                                        <p:tgtEl>
                                          <p:spTgt spid="331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linds(vertical)">
                                      <p:cBhvr>
                                        <p:cTn id="17" dur="500"/>
                                        <p:tgtEl>
                                          <p:spTgt spid="331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linds(vertical)">
                                      <p:cBhvr>
                                        <p:cTn id="22" dur="500"/>
                                        <p:tgtEl>
                                          <p:spTgt spid="331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linds(vertical)">
                                      <p:cBhvr>
                                        <p:cTn id="27" dur="500"/>
                                        <p:tgtEl>
                                          <p:spTgt spid="331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1779">
                                            <p:txEl>
                                              <p:pRg st="5" end="5"/>
                                            </p:txEl>
                                          </p:spTgt>
                                        </p:tgtEl>
                                        <p:attrNameLst>
                                          <p:attrName>style.visibility</p:attrName>
                                        </p:attrNameLst>
                                      </p:cBhvr>
                                      <p:to>
                                        <p:strVal val="visible"/>
                                      </p:to>
                                    </p:set>
                                    <p:animEffect transition="in" filter="blinds(vertical)">
                                      <p:cBhvr>
                                        <p:cTn id="32" dur="500"/>
                                        <p:tgtEl>
                                          <p:spTgt spid="3317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1779">
                                            <p:txEl>
                                              <p:pRg st="6" end="6"/>
                                            </p:txEl>
                                          </p:spTgt>
                                        </p:tgtEl>
                                        <p:attrNameLst>
                                          <p:attrName>style.visibility</p:attrName>
                                        </p:attrNameLst>
                                      </p:cBhvr>
                                      <p:to>
                                        <p:strVal val="visible"/>
                                      </p:to>
                                    </p:set>
                                    <p:animEffect transition="in" filter="blinds(vertical)">
                                      <p:cBhvr>
                                        <p:cTn id="37" dur="500"/>
                                        <p:tgtEl>
                                          <p:spTgt spid="3317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1779">
                                            <p:txEl>
                                              <p:pRg st="7" end="7"/>
                                            </p:txEl>
                                          </p:spTgt>
                                        </p:tgtEl>
                                        <p:attrNameLst>
                                          <p:attrName>style.visibility</p:attrName>
                                        </p:attrNameLst>
                                      </p:cBhvr>
                                      <p:to>
                                        <p:strVal val="visible"/>
                                      </p:to>
                                    </p:set>
                                    <p:animEffect transition="in" filter="blinds(vertical)">
                                      <p:cBhvr>
                                        <p:cTn id="42" dur="500"/>
                                        <p:tgtEl>
                                          <p:spTgt spid="3317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31779">
                                            <p:txEl>
                                              <p:pRg st="8" end="8"/>
                                            </p:txEl>
                                          </p:spTgt>
                                        </p:tgtEl>
                                        <p:attrNameLst>
                                          <p:attrName>style.visibility</p:attrName>
                                        </p:attrNameLst>
                                      </p:cBhvr>
                                      <p:to>
                                        <p:strVal val="visible"/>
                                      </p:to>
                                    </p:set>
                                    <p:animEffect transition="in" filter="blinds(vertical)">
                                      <p:cBhvr>
                                        <p:cTn id="47" dur="500"/>
                                        <p:tgtEl>
                                          <p:spTgt spid="3317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31779">
                                            <p:txEl>
                                              <p:pRg st="9" end="9"/>
                                            </p:txEl>
                                          </p:spTgt>
                                        </p:tgtEl>
                                        <p:attrNameLst>
                                          <p:attrName>style.visibility</p:attrName>
                                        </p:attrNameLst>
                                      </p:cBhvr>
                                      <p:to>
                                        <p:strVal val="visible"/>
                                      </p:to>
                                    </p:set>
                                    <p:animEffect transition="in" filter="blinds(vertical)">
                                      <p:cBhvr>
                                        <p:cTn id="52" dur="500"/>
                                        <p:tgtEl>
                                          <p:spTgt spid="331779">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31780"/>
                                        </p:tgtEl>
                                        <p:attrNameLst>
                                          <p:attrName>style.visibility</p:attrName>
                                        </p:attrNameLst>
                                      </p:cBhvr>
                                      <p:to>
                                        <p:strVal val="visible"/>
                                      </p:to>
                                    </p:set>
                                    <p:anim calcmode="lin" valueType="num">
                                      <p:cBhvr additive="base">
                                        <p:cTn id="56" dur="500" fill="hold"/>
                                        <p:tgtEl>
                                          <p:spTgt spid="331780"/>
                                        </p:tgtEl>
                                        <p:attrNameLst>
                                          <p:attrName>ppt_x</p:attrName>
                                        </p:attrNameLst>
                                      </p:cBhvr>
                                      <p:tavLst>
                                        <p:tav tm="0">
                                          <p:val>
                                            <p:strVal val="0-#ppt_w/2"/>
                                          </p:val>
                                        </p:tav>
                                        <p:tav tm="100000">
                                          <p:val>
                                            <p:strVal val="#ppt_x"/>
                                          </p:val>
                                        </p:tav>
                                      </p:tavLst>
                                    </p:anim>
                                    <p:anim calcmode="lin" valueType="num">
                                      <p:cBhvr additive="base">
                                        <p:cTn id="57"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B24C6F8-6C03-4591-90AC-941F5AEB91E0}" type="slidenum">
              <a:rPr lang="en-US" altLang="zh-CN"/>
              <a:pPr/>
              <a:t>25</a:t>
            </a:fld>
            <a:endParaRPr lang="en-US" altLang="zh-CN"/>
          </a:p>
        </p:txBody>
      </p:sp>
      <p:sp>
        <p:nvSpPr>
          <p:cNvPr id="333826"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33827" name="Text Box 3"/>
          <p:cNvSpPr txBox="1">
            <a:spLocks noChangeArrowheads="1"/>
          </p:cNvSpPr>
          <p:nvPr/>
        </p:nvSpPr>
        <p:spPr bwMode="auto">
          <a:xfrm>
            <a:off x="539750" y="692150"/>
            <a:ext cx="84248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11. |</a:t>
            </a:r>
            <a:r>
              <a:rPr lang="en-US" altLang="zh-CN" b="1">
                <a:latin typeface="Arial Narrow" pitchFamily="34" charset="0"/>
              </a:rPr>
              <a:t>(OR): Performs a bitwise logical OR operation between two given integer values as translated to binary expressions within Transact-SQL statements.</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i="1">
                <a:latin typeface="Times New Roman" pitchFamily="18" charset="0"/>
              </a:rPr>
              <a:t>expression</a:t>
            </a:r>
            <a:r>
              <a:rPr lang="en-US" altLang="zh-CN" b="1">
                <a:latin typeface="Times New Roman" pitchFamily="18" charset="0"/>
              </a:rPr>
              <a:t> | </a:t>
            </a:r>
            <a:r>
              <a:rPr lang="en-US" altLang="zh-CN" b="1" i="1">
                <a:latin typeface="Times New Roman" pitchFamily="18" charset="0"/>
              </a:rPr>
              <a:t>expression</a:t>
            </a:r>
            <a:endParaRPr lang="en-US" altLang="zh-CN" b="1">
              <a:latin typeface="Times New Roman" pitchFamily="18" charset="0"/>
            </a:endParaRPr>
          </a:p>
          <a:p>
            <a:pPr algn="l">
              <a:spcBef>
                <a:spcPct val="20000"/>
              </a:spcBef>
            </a:pPr>
            <a:r>
              <a:rPr lang="en-US" altLang="zh-CN" b="1">
                <a:solidFill>
                  <a:schemeClr val="hlink"/>
                </a:solidFill>
                <a:latin typeface="Arial Narrow" pitchFamily="34" charset="0"/>
              </a:rPr>
              <a:t>12. ~</a:t>
            </a:r>
            <a:r>
              <a:rPr lang="en-US" altLang="zh-CN" b="1">
                <a:latin typeface="Arial Narrow" pitchFamily="34" charset="0"/>
              </a:rPr>
              <a:t>(NOT): </a:t>
            </a:r>
            <a:r>
              <a:rPr lang="en-US" altLang="zh-CN" b="1">
                <a:solidFill>
                  <a:srgbClr val="000000"/>
                </a:solidFill>
                <a:latin typeface="Arial Narrow" pitchFamily="34" charset="0"/>
              </a:rPr>
              <a:t>Performs a bitwise logical NOT operation for one given integer value as translated to binary expressions within Transact-SQL statements.</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a:latin typeface="Times New Roman" pitchFamily="18" charset="0"/>
              </a:rPr>
              <a:t>~ </a:t>
            </a:r>
            <a:r>
              <a:rPr lang="en-US" altLang="zh-CN" b="1" i="1">
                <a:latin typeface="Times New Roman" pitchFamily="18" charset="0"/>
              </a:rPr>
              <a:t>expression</a:t>
            </a:r>
          </a:p>
        </p:txBody>
      </p:sp>
      <p:pic>
        <p:nvPicPr>
          <p:cNvPr id="3338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linds(vertical)">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linds(vertical)">
                                      <p:cBhvr>
                                        <p:cTn id="12" dur="500"/>
                                        <p:tgtEl>
                                          <p:spTgt spid="33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Effect transition="in" filter="blinds(vertical)">
                                      <p:cBhvr>
                                        <p:cTn id="17" dur="500"/>
                                        <p:tgtEl>
                                          <p:spTgt spid="333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3827">
                                            <p:txEl>
                                              <p:pRg st="3" end="3"/>
                                            </p:txEl>
                                          </p:spTgt>
                                        </p:tgtEl>
                                        <p:attrNameLst>
                                          <p:attrName>style.visibility</p:attrName>
                                        </p:attrNameLst>
                                      </p:cBhvr>
                                      <p:to>
                                        <p:strVal val="visible"/>
                                      </p:to>
                                    </p:set>
                                    <p:animEffect transition="in" filter="blinds(vertical)">
                                      <p:cBhvr>
                                        <p:cTn id="22" dur="500"/>
                                        <p:tgtEl>
                                          <p:spTgt spid="333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3827">
                                            <p:txEl>
                                              <p:pRg st="4" end="4"/>
                                            </p:txEl>
                                          </p:spTgt>
                                        </p:tgtEl>
                                        <p:attrNameLst>
                                          <p:attrName>style.visibility</p:attrName>
                                        </p:attrNameLst>
                                      </p:cBhvr>
                                      <p:to>
                                        <p:strVal val="visible"/>
                                      </p:to>
                                    </p:set>
                                    <p:animEffect transition="in" filter="blinds(vertical)">
                                      <p:cBhvr>
                                        <p:cTn id="27" dur="500"/>
                                        <p:tgtEl>
                                          <p:spTgt spid="333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3827">
                                            <p:txEl>
                                              <p:pRg st="5" end="5"/>
                                            </p:txEl>
                                          </p:spTgt>
                                        </p:tgtEl>
                                        <p:attrNameLst>
                                          <p:attrName>style.visibility</p:attrName>
                                        </p:attrNameLst>
                                      </p:cBhvr>
                                      <p:to>
                                        <p:strVal val="visible"/>
                                      </p:to>
                                    </p:set>
                                    <p:animEffect transition="in" filter="blinds(vertical)">
                                      <p:cBhvr>
                                        <p:cTn id="32" dur="500"/>
                                        <p:tgtEl>
                                          <p:spTgt spid="33382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33828"/>
                                        </p:tgtEl>
                                        <p:attrNameLst>
                                          <p:attrName>style.visibility</p:attrName>
                                        </p:attrNameLst>
                                      </p:cBhvr>
                                      <p:to>
                                        <p:strVal val="visible"/>
                                      </p:to>
                                    </p:set>
                                    <p:anim calcmode="lin" valueType="num">
                                      <p:cBhvr additive="base">
                                        <p:cTn id="36" dur="500" fill="hold"/>
                                        <p:tgtEl>
                                          <p:spTgt spid="333828"/>
                                        </p:tgtEl>
                                        <p:attrNameLst>
                                          <p:attrName>ppt_x</p:attrName>
                                        </p:attrNameLst>
                                      </p:cBhvr>
                                      <p:tavLst>
                                        <p:tav tm="0">
                                          <p:val>
                                            <p:strVal val="0-#ppt_w/2"/>
                                          </p:val>
                                        </p:tav>
                                        <p:tav tm="100000">
                                          <p:val>
                                            <p:strVal val="#ppt_x"/>
                                          </p:val>
                                        </p:tav>
                                      </p:tavLst>
                                    </p:anim>
                                    <p:anim calcmode="lin" valueType="num">
                                      <p:cBhvr additive="base">
                                        <p:cTn id="37" dur="500" fill="hold"/>
                                        <p:tgtEl>
                                          <p:spTgt spid="333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CCBD0A9-C162-42C0-83D4-CFF6EFE06E77}" type="slidenum">
              <a:rPr lang="en-US" altLang="zh-CN"/>
              <a:pPr/>
              <a:t>26</a:t>
            </a:fld>
            <a:endParaRPr lang="en-US" altLang="zh-CN"/>
          </a:p>
        </p:txBody>
      </p:sp>
      <p:sp>
        <p:nvSpPr>
          <p:cNvPr id="395266"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95267" name="Text Box 3"/>
          <p:cNvSpPr txBox="1">
            <a:spLocks noChangeArrowheads="1"/>
          </p:cNvSpPr>
          <p:nvPr/>
        </p:nvSpPr>
        <p:spPr bwMode="auto">
          <a:xfrm>
            <a:off x="539750" y="692150"/>
            <a:ext cx="8424863"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chemeClr val="hlink"/>
                </a:solidFill>
                <a:latin typeface="Arial Narrow" pitchFamily="34" charset="0"/>
              </a:rPr>
              <a:t>13. ALL</a:t>
            </a:r>
            <a:r>
              <a:rPr lang="en-US" altLang="zh-CN" b="1">
                <a:latin typeface="Arial Narrow" pitchFamily="34" charset="0"/>
              </a:rPr>
              <a:t>: Compares a scalar value with a single-column set of values. </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30000"/>
              </a:spcBef>
            </a:pPr>
            <a:r>
              <a:rPr lang="en-US" altLang="zh-CN" b="1" i="1">
                <a:latin typeface="Times New Roman" pitchFamily="18" charset="0"/>
              </a:rPr>
              <a:t>scalar_exp</a:t>
            </a:r>
            <a:r>
              <a:rPr lang="en-US" altLang="zh-CN" b="1">
                <a:latin typeface="Times New Roman" pitchFamily="18" charset="0"/>
              </a:rPr>
              <a:t>{ = | &lt;&gt; | != | &gt; | &gt;= | !&gt; | &lt; | &lt;= | !&lt; } </a:t>
            </a:r>
            <a:r>
              <a:rPr lang="en-US" altLang="zh-CN" b="1">
                <a:solidFill>
                  <a:schemeClr val="hlink"/>
                </a:solidFill>
                <a:latin typeface="Times New Roman" pitchFamily="18" charset="0"/>
              </a:rPr>
              <a:t>ALL</a:t>
            </a:r>
            <a:r>
              <a:rPr lang="en-US" altLang="zh-CN" b="1">
                <a:latin typeface="Times New Roman" pitchFamily="18" charset="0"/>
              </a:rPr>
              <a:t>(subquery)</a:t>
            </a:r>
          </a:p>
          <a:p>
            <a:pPr algn="l">
              <a:spcBef>
                <a:spcPct val="20000"/>
              </a:spcBef>
              <a:buClr>
                <a:schemeClr val="folHlink"/>
              </a:buClr>
              <a:buFont typeface="Wingdings" pitchFamily="2" charset="2"/>
              <a:buChar char="u"/>
            </a:pPr>
            <a:r>
              <a:rPr lang="en-US" altLang="zh-CN" b="1">
                <a:latin typeface="Arial Narrow" pitchFamily="34" charset="0"/>
              </a:rPr>
              <a:t>Arguments:</a:t>
            </a:r>
            <a:r>
              <a:rPr lang="en-US" altLang="zh-CN">
                <a:latin typeface="Arial Narrow" pitchFamily="34" charset="0"/>
              </a:rPr>
              <a:t> </a:t>
            </a:r>
            <a:endParaRPr lang="en-US" altLang="zh-CN" b="1">
              <a:latin typeface="Arial Narrow" pitchFamily="34" charset="0"/>
            </a:endParaRPr>
          </a:p>
          <a:p>
            <a:pPr algn="l">
              <a:spcBef>
                <a:spcPct val="30000"/>
              </a:spcBef>
              <a:buClr>
                <a:schemeClr val="folHlink"/>
              </a:buClr>
              <a:buFont typeface="Wingdings" pitchFamily="2" charset="2"/>
              <a:buChar char="§"/>
            </a:pPr>
            <a:r>
              <a:rPr lang="en-US" altLang="zh-CN" b="1" i="1">
                <a:latin typeface="Times New Roman" pitchFamily="18" charset="0"/>
              </a:rPr>
              <a:t>scalar_exp</a:t>
            </a:r>
            <a:r>
              <a:rPr lang="en-US" altLang="zh-CN" b="1" i="1">
                <a:latin typeface="Arial Narrow" pitchFamily="34" charset="0"/>
              </a:rPr>
              <a:t> </a:t>
            </a:r>
            <a:r>
              <a:rPr lang="en-US" altLang="zh-CN" b="1">
                <a:latin typeface="Arial Narrow" pitchFamily="34" charset="0"/>
              </a:rPr>
              <a:t>is any valid expression.</a:t>
            </a:r>
          </a:p>
          <a:p>
            <a:pPr algn="l">
              <a:spcBef>
                <a:spcPct val="30000"/>
              </a:spcBef>
              <a:buClr>
                <a:schemeClr val="folHlink"/>
              </a:buClr>
              <a:buFont typeface="Wingdings" pitchFamily="2" charset="2"/>
              <a:buChar char="§"/>
            </a:pPr>
            <a:r>
              <a:rPr lang="en-US" altLang="zh-CN" b="1" i="1">
                <a:latin typeface="Times New Roman" pitchFamily="18" charset="0"/>
              </a:rPr>
              <a:t>Subquery</a:t>
            </a:r>
            <a:r>
              <a:rPr lang="en-US" altLang="zh-CN" b="1" i="1">
                <a:latin typeface="Arial Narrow" pitchFamily="34" charset="0"/>
              </a:rPr>
              <a:t> </a:t>
            </a:r>
            <a:r>
              <a:rPr lang="en-US" altLang="zh-CN" b="1">
                <a:latin typeface="Arial Narrow" pitchFamily="34" charset="0"/>
              </a:rPr>
              <a:t>is a subquery that returns a result set of </a:t>
            </a:r>
            <a:r>
              <a:rPr lang="en-US" altLang="zh-CN" b="1">
                <a:solidFill>
                  <a:schemeClr val="hlink"/>
                </a:solidFill>
                <a:latin typeface="Arial Narrow" pitchFamily="34" charset="0"/>
              </a:rPr>
              <a:t>one</a:t>
            </a:r>
            <a:r>
              <a:rPr lang="en-US" altLang="zh-CN" b="1">
                <a:latin typeface="Arial Narrow" pitchFamily="34" charset="0"/>
              </a:rPr>
              <a:t> column. The data type of the returned column must be the same data type as the data type of </a:t>
            </a:r>
            <a:r>
              <a:rPr lang="en-US" altLang="zh-CN" b="1" i="1">
                <a:latin typeface="Times New Roman" pitchFamily="18" charset="0"/>
              </a:rPr>
              <a:t>scalar_exp</a:t>
            </a:r>
            <a:r>
              <a:rPr lang="en-US" altLang="zh-CN" b="1">
                <a:latin typeface="Arial Narrow" pitchFamily="34" charset="0"/>
              </a:rPr>
              <a:t>. </a:t>
            </a:r>
          </a:p>
          <a:p>
            <a:pPr algn="l">
              <a:spcBef>
                <a:spcPct val="30000"/>
              </a:spcBef>
              <a:buClr>
                <a:schemeClr val="folHlink"/>
              </a:buClr>
              <a:buFont typeface="Wingdings" pitchFamily="2" charset="2"/>
              <a:buChar char="§"/>
            </a:pPr>
            <a:r>
              <a:rPr lang="en-US" altLang="zh-CN" b="1" i="1">
                <a:latin typeface="Times New Roman" pitchFamily="18" charset="0"/>
              </a:rPr>
              <a:t>Subquery</a:t>
            </a:r>
            <a:r>
              <a:rPr lang="en-US" altLang="zh-CN" b="1" i="1">
                <a:latin typeface="Arial Narrow" pitchFamily="34" charset="0"/>
              </a:rPr>
              <a:t> </a:t>
            </a:r>
            <a:r>
              <a:rPr lang="en-US" altLang="zh-CN" b="1">
                <a:latin typeface="Arial Narrow" pitchFamily="34" charset="0"/>
              </a:rPr>
              <a:t>is a restricted SELECT statement (the ORDER BY clause, the COMPUTE clause, and the INTO keyword are not allowed).</a:t>
            </a:r>
          </a:p>
          <a:p>
            <a:pPr algn="l">
              <a:spcBef>
                <a:spcPct val="30000"/>
              </a:spcBef>
              <a:buClr>
                <a:schemeClr val="folHlink"/>
              </a:buClr>
              <a:buFont typeface="Wingdings" pitchFamily="2" charset="2"/>
              <a:buChar char="u"/>
            </a:pPr>
            <a:r>
              <a:rPr lang="en-US" altLang="zh-CN" b="1">
                <a:latin typeface="Arial Narrow" pitchFamily="34" charset="0"/>
              </a:rPr>
              <a:t>Returns </a:t>
            </a:r>
            <a:r>
              <a:rPr lang="en-US" altLang="zh-CN" b="1">
                <a:solidFill>
                  <a:schemeClr val="hlink"/>
                </a:solidFill>
                <a:latin typeface="Arial Narrow" pitchFamily="34" charset="0"/>
              </a:rPr>
              <a:t>TRUE</a:t>
            </a:r>
            <a:r>
              <a:rPr lang="en-US" altLang="zh-CN" b="1">
                <a:latin typeface="Arial Narrow" pitchFamily="34" charset="0"/>
              </a:rPr>
              <a:t> when the comparison specified is TRUE for all pairs (scalar_exp, x) where x is a value in the single-column set; otherwise returns </a:t>
            </a:r>
            <a:r>
              <a:rPr lang="en-US" altLang="zh-CN" b="1">
                <a:solidFill>
                  <a:schemeClr val="hlink"/>
                </a:solidFill>
                <a:latin typeface="Arial Narrow" pitchFamily="34" charset="0"/>
              </a:rPr>
              <a:t>FALSE</a:t>
            </a:r>
            <a:r>
              <a:rPr lang="en-US" altLang="zh-CN" b="1">
                <a:latin typeface="Arial Narrow" pitchFamily="34" charset="0"/>
              </a:rPr>
              <a:t>.</a:t>
            </a:r>
          </a:p>
        </p:txBody>
      </p:sp>
      <p:pic>
        <p:nvPicPr>
          <p:cNvPr id="3952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blinds(vertical)">
                                      <p:cBhvr>
                                        <p:cTn id="7" dur="500"/>
                                        <p:tgtEl>
                                          <p:spTgt spid="39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blinds(vertical)">
                                      <p:cBhvr>
                                        <p:cTn id="12" dur="500"/>
                                        <p:tgtEl>
                                          <p:spTgt spid="395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blinds(vertical)">
                                      <p:cBhvr>
                                        <p:cTn id="17" dur="500"/>
                                        <p:tgtEl>
                                          <p:spTgt spid="395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5267">
                                            <p:txEl>
                                              <p:pRg st="3" end="3"/>
                                            </p:txEl>
                                          </p:spTgt>
                                        </p:tgtEl>
                                        <p:attrNameLst>
                                          <p:attrName>style.visibility</p:attrName>
                                        </p:attrNameLst>
                                      </p:cBhvr>
                                      <p:to>
                                        <p:strVal val="visible"/>
                                      </p:to>
                                    </p:set>
                                    <p:animEffect transition="in" filter="blinds(vertical)">
                                      <p:cBhvr>
                                        <p:cTn id="22" dur="500"/>
                                        <p:tgtEl>
                                          <p:spTgt spid="395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5267">
                                            <p:txEl>
                                              <p:pRg st="4" end="4"/>
                                            </p:txEl>
                                          </p:spTgt>
                                        </p:tgtEl>
                                        <p:attrNameLst>
                                          <p:attrName>style.visibility</p:attrName>
                                        </p:attrNameLst>
                                      </p:cBhvr>
                                      <p:to>
                                        <p:strVal val="visible"/>
                                      </p:to>
                                    </p:set>
                                    <p:animEffect transition="in" filter="blinds(vertical)">
                                      <p:cBhvr>
                                        <p:cTn id="27" dur="500"/>
                                        <p:tgtEl>
                                          <p:spTgt spid="395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5267">
                                            <p:txEl>
                                              <p:pRg st="5" end="5"/>
                                            </p:txEl>
                                          </p:spTgt>
                                        </p:tgtEl>
                                        <p:attrNameLst>
                                          <p:attrName>style.visibility</p:attrName>
                                        </p:attrNameLst>
                                      </p:cBhvr>
                                      <p:to>
                                        <p:strVal val="visible"/>
                                      </p:to>
                                    </p:set>
                                    <p:animEffect transition="in" filter="blinds(vertical)">
                                      <p:cBhvr>
                                        <p:cTn id="32" dur="500"/>
                                        <p:tgtEl>
                                          <p:spTgt spid="3952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5267">
                                            <p:txEl>
                                              <p:pRg st="6" end="6"/>
                                            </p:txEl>
                                          </p:spTgt>
                                        </p:tgtEl>
                                        <p:attrNameLst>
                                          <p:attrName>style.visibility</p:attrName>
                                        </p:attrNameLst>
                                      </p:cBhvr>
                                      <p:to>
                                        <p:strVal val="visible"/>
                                      </p:to>
                                    </p:set>
                                    <p:animEffect transition="in" filter="blinds(vertical)">
                                      <p:cBhvr>
                                        <p:cTn id="37" dur="500"/>
                                        <p:tgtEl>
                                          <p:spTgt spid="3952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5267">
                                            <p:txEl>
                                              <p:pRg st="7" end="7"/>
                                            </p:txEl>
                                          </p:spTgt>
                                        </p:tgtEl>
                                        <p:attrNameLst>
                                          <p:attrName>style.visibility</p:attrName>
                                        </p:attrNameLst>
                                      </p:cBhvr>
                                      <p:to>
                                        <p:strVal val="visible"/>
                                      </p:to>
                                    </p:set>
                                    <p:animEffect transition="in" filter="blinds(vertical)">
                                      <p:cBhvr>
                                        <p:cTn id="42" dur="500"/>
                                        <p:tgtEl>
                                          <p:spTgt spid="39526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5268"/>
                                        </p:tgtEl>
                                        <p:attrNameLst>
                                          <p:attrName>style.visibility</p:attrName>
                                        </p:attrNameLst>
                                      </p:cBhvr>
                                      <p:to>
                                        <p:strVal val="visible"/>
                                      </p:to>
                                    </p:set>
                                    <p:anim calcmode="lin" valueType="num">
                                      <p:cBhvr additive="base">
                                        <p:cTn id="46" dur="500" fill="hold"/>
                                        <p:tgtEl>
                                          <p:spTgt spid="395268"/>
                                        </p:tgtEl>
                                        <p:attrNameLst>
                                          <p:attrName>ppt_x</p:attrName>
                                        </p:attrNameLst>
                                      </p:cBhvr>
                                      <p:tavLst>
                                        <p:tav tm="0">
                                          <p:val>
                                            <p:strVal val="0-#ppt_w/2"/>
                                          </p:val>
                                        </p:tav>
                                        <p:tav tm="100000">
                                          <p:val>
                                            <p:strVal val="#ppt_x"/>
                                          </p:val>
                                        </p:tav>
                                      </p:tavLst>
                                    </p:anim>
                                    <p:anim calcmode="lin" valueType="num">
                                      <p:cBhvr additive="base">
                                        <p:cTn id="47" dur="500" fill="hold"/>
                                        <p:tgtEl>
                                          <p:spTgt spid="395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B7AAB2-9CBA-4988-9E7F-82CEABB3B064}" type="slidenum">
              <a:rPr lang="en-US" altLang="zh-CN"/>
              <a:pPr/>
              <a:t>27</a:t>
            </a:fld>
            <a:endParaRPr lang="en-US" altLang="zh-CN"/>
          </a:p>
        </p:txBody>
      </p:sp>
      <p:sp>
        <p:nvSpPr>
          <p:cNvPr id="334851" name="Text Box 3"/>
          <p:cNvSpPr txBox="1">
            <a:spLocks noChangeArrowheads="1"/>
          </p:cNvSpPr>
          <p:nvPr/>
        </p:nvSpPr>
        <p:spPr bwMode="auto">
          <a:xfrm>
            <a:off x="685800" y="1219200"/>
            <a:ext cx="8153400"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hlink"/>
                </a:solidFill>
                <a:latin typeface="Arial Narrow" pitchFamily="34" charset="0"/>
              </a:rPr>
              <a:t>14. SOME | ANY</a:t>
            </a:r>
            <a:r>
              <a:rPr lang="en-US" altLang="zh-CN" b="1">
                <a:latin typeface="Arial Narrow" pitchFamily="34" charset="0"/>
              </a:rPr>
              <a:t>: Compares a scalar value with a single-column set of values.  </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50000"/>
              </a:spcBef>
            </a:pPr>
            <a:r>
              <a:rPr lang="en-US" altLang="zh-CN" b="1" i="1">
                <a:latin typeface="Times New Roman" pitchFamily="18" charset="0"/>
              </a:rPr>
              <a:t>scalar_expression</a:t>
            </a:r>
            <a:r>
              <a:rPr lang="en-US" altLang="zh-CN" b="1">
                <a:latin typeface="Times New Roman" pitchFamily="18" charset="0"/>
              </a:rPr>
              <a:t> { = | &lt; &gt; | != | &gt; | &gt; = | ! &gt; | &lt; | &lt; = | ! &lt; } </a:t>
            </a:r>
            <a:br>
              <a:rPr lang="en-US" altLang="zh-CN" b="1">
                <a:latin typeface="Times New Roman" pitchFamily="18" charset="0"/>
              </a:rPr>
            </a:br>
            <a:r>
              <a:rPr lang="en-US" altLang="zh-CN" b="1">
                <a:latin typeface="Times New Roman" pitchFamily="18" charset="0"/>
              </a:rPr>
              <a:t>    { SOME | ANY } ( </a:t>
            </a:r>
            <a:r>
              <a:rPr lang="en-US" altLang="zh-CN" b="1" i="1">
                <a:latin typeface="Times New Roman" pitchFamily="18" charset="0"/>
              </a:rPr>
              <a:t>subquery </a:t>
            </a:r>
            <a:r>
              <a:rPr lang="en-US" altLang="zh-CN" b="1">
                <a:latin typeface="Times New Roman" pitchFamily="18" charset="0"/>
              </a:rPr>
              <a:t>)</a:t>
            </a:r>
            <a:r>
              <a:rPr lang="en-US" altLang="zh-CN" b="1">
                <a:latin typeface="Arial Narrow" pitchFamily="34" charset="0"/>
              </a:rPr>
              <a:t> </a:t>
            </a:r>
          </a:p>
          <a:p>
            <a:pPr algn="l">
              <a:spcBef>
                <a:spcPct val="50000"/>
              </a:spcBef>
            </a:pPr>
            <a:r>
              <a:rPr lang="en-US" altLang="zh-CN" b="1">
                <a:latin typeface="Arial Narrow" pitchFamily="34" charset="0"/>
              </a:rPr>
              <a:t>SOME or ANY returns </a:t>
            </a:r>
            <a:r>
              <a:rPr lang="en-US" altLang="zh-CN" b="1">
                <a:solidFill>
                  <a:schemeClr val="hlink"/>
                </a:solidFill>
                <a:latin typeface="Arial Narrow" pitchFamily="34" charset="0"/>
              </a:rPr>
              <a:t>TRUE</a:t>
            </a:r>
            <a:r>
              <a:rPr lang="en-US" altLang="zh-CN" b="1">
                <a:latin typeface="Arial Narrow" pitchFamily="34" charset="0"/>
              </a:rPr>
              <a:t> when the comparison specified is TRUE for ANY pair (scalar_expression, x) where x is a value in the single-column set.</a:t>
            </a:r>
          </a:p>
          <a:p>
            <a:pPr algn="l">
              <a:spcBef>
                <a:spcPct val="50000"/>
              </a:spcBef>
            </a:pPr>
            <a:r>
              <a:rPr lang="en-US" altLang="zh-CN" b="1">
                <a:latin typeface="Arial Narrow" pitchFamily="34" charset="0"/>
              </a:rPr>
              <a:t>Otherwise, returns </a:t>
            </a:r>
            <a:r>
              <a:rPr lang="en-US" altLang="zh-CN" b="1">
                <a:solidFill>
                  <a:schemeClr val="hlink"/>
                </a:solidFill>
                <a:latin typeface="Arial Narrow" pitchFamily="34" charset="0"/>
              </a:rPr>
              <a:t>FALSE</a:t>
            </a:r>
            <a:r>
              <a:rPr lang="en-US" altLang="zh-CN" b="1">
                <a:latin typeface="Arial Narrow" pitchFamily="34" charset="0"/>
              </a:rPr>
              <a:t>.</a:t>
            </a:r>
          </a:p>
        </p:txBody>
      </p:sp>
      <p:pic>
        <p:nvPicPr>
          <p:cNvPr id="334854" name="Picture 6"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
        <p:nvSpPr>
          <p:cNvPr id="334857" name="Rectangle 9"/>
          <p:cNvSpPr>
            <a:spLocks noGrp="1" noChangeArrowheads="1"/>
          </p:cNvSpPr>
          <p:nvPr>
            <p:ph type="title"/>
          </p:nvPr>
        </p:nvSpPr>
        <p:spPr>
          <a:noFill/>
          <a:ln/>
        </p:spPr>
        <p:txBody>
          <a:bodyPr/>
          <a:lstStyle/>
          <a:p>
            <a:r>
              <a:rPr lang="en-US" altLang="zh-CN">
                <a:latin typeface="Arial Narrow" pitchFamily="34" charset="0"/>
              </a:rPr>
              <a:t>Basic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box(in)">
                                      <p:cBhvr>
                                        <p:cTn id="7" dur="500"/>
                                        <p:tgtEl>
                                          <p:spTgt spid="334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4851">
                                            <p:txEl>
                                              <p:pRg st="1" end="1"/>
                                            </p:txEl>
                                          </p:spTgt>
                                        </p:tgtEl>
                                        <p:attrNameLst>
                                          <p:attrName>style.visibility</p:attrName>
                                        </p:attrNameLst>
                                      </p:cBhvr>
                                      <p:to>
                                        <p:strVal val="visible"/>
                                      </p:to>
                                    </p:set>
                                    <p:animEffect transition="in" filter="box(in)">
                                      <p:cBhvr>
                                        <p:cTn id="12" dur="500"/>
                                        <p:tgtEl>
                                          <p:spTgt spid="334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4851">
                                            <p:txEl>
                                              <p:pRg st="2" end="2"/>
                                            </p:txEl>
                                          </p:spTgt>
                                        </p:tgtEl>
                                        <p:attrNameLst>
                                          <p:attrName>style.visibility</p:attrName>
                                        </p:attrNameLst>
                                      </p:cBhvr>
                                      <p:to>
                                        <p:strVal val="visible"/>
                                      </p:to>
                                    </p:set>
                                    <p:animEffect transition="in" filter="box(in)">
                                      <p:cBhvr>
                                        <p:cTn id="17" dur="500"/>
                                        <p:tgtEl>
                                          <p:spTgt spid="334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4851">
                                            <p:txEl>
                                              <p:pRg st="3" end="3"/>
                                            </p:txEl>
                                          </p:spTgt>
                                        </p:tgtEl>
                                        <p:attrNameLst>
                                          <p:attrName>style.visibility</p:attrName>
                                        </p:attrNameLst>
                                      </p:cBhvr>
                                      <p:to>
                                        <p:strVal val="visible"/>
                                      </p:to>
                                    </p:set>
                                    <p:animEffect transition="in" filter="box(in)">
                                      <p:cBhvr>
                                        <p:cTn id="22" dur="500"/>
                                        <p:tgtEl>
                                          <p:spTgt spid="334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4851">
                                            <p:txEl>
                                              <p:pRg st="4" end="4"/>
                                            </p:txEl>
                                          </p:spTgt>
                                        </p:tgtEl>
                                        <p:attrNameLst>
                                          <p:attrName>style.visibility</p:attrName>
                                        </p:attrNameLst>
                                      </p:cBhvr>
                                      <p:to>
                                        <p:strVal val="visible"/>
                                      </p:to>
                                    </p:set>
                                    <p:animEffect transition="in" filter="box(in)">
                                      <p:cBhvr>
                                        <p:cTn id="27" dur="500"/>
                                        <p:tgtEl>
                                          <p:spTgt spid="334851">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34854"/>
                                        </p:tgtEl>
                                        <p:attrNameLst>
                                          <p:attrName>style.visibility</p:attrName>
                                        </p:attrNameLst>
                                      </p:cBhvr>
                                      <p:to>
                                        <p:strVal val="visible"/>
                                      </p:to>
                                    </p:set>
                                    <p:anim calcmode="lin" valueType="num">
                                      <p:cBhvr additive="base">
                                        <p:cTn id="31" dur="500" fill="hold"/>
                                        <p:tgtEl>
                                          <p:spTgt spid="334854"/>
                                        </p:tgtEl>
                                        <p:attrNameLst>
                                          <p:attrName>ppt_x</p:attrName>
                                        </p:attrNameLst>
                                      </p:cBhvr>
                                      <p:tavLst>
                                        <p:tav tm="0">
                                          <p:val>
                                            <p:strVal val="0-#ppt_w/2"/>
                                          </p:val>
                                        </p:tav>
                                        <p:tav tm="100000">
                                          <p:val>
                                            <p:strVal val="#ppt_x"/>
                                          </p:val>
                                        </p:tav>
                                      </p:tavLst>
                                    </p:anim>
                                    <p:anim calcmode="lin" valueType="num">
                                      <p:cBhvr additive="base">
                                        <p:cTn id="32"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1866653-EABD-4E02-AFE4-83B156C8CBAD}" type="slidenum">
              <a:rPr lang="en-US" altLang="zh-CN"/>
              <a:pPr/>
              <a:t>28</a:t>
            </a:fld>
            <a:endParaRPr lang="en-US" altLang="zh-CN"/>
          </a:p>
        </p:txBody>
      </p:sp>
      <p:sp>
        <p:nvSpPr>
          <p:cNvPr id="279554" name="Rectangle 2"/>
          <p:cNvSpPr>
            <a:spLocks noGrp="1" noChangeArrowheads="1"/>
          </p:cNvSpPr>
          <p:nvPr>
            <p:ph type="title"/>
          </p:nvPr>
        </p:nvSpPr>
        <p:spPr/>
        <p:txBody>
          <a:bodyPr/>
          <a:lstStyle/>
          <a:p>
            <a:r>
              <a:rPr lang="en-US" altLang="zh-CN">
                <a:latin typeface="Arial Narrow" pitchFamily="34" charset="0"/>
              </a:rPr>
              <a:t>4. Functions</a:t>
            </a:r>
          </a:p>
        </p:txBody>
      </p:sp>
      <p:sp>
        <p:nvSpPr>
          <p:cNvPr id="279555" name="Text Box 3"/>
          <p:cNvSpPr txBox="1">
            <a:spLocks noChangeArrowheads="1"/>
          </p:cNvSpPr>
          <p:nvPr/>
        </p:nvSpPr>
        <p:spPr bwMode="auto">
          <a:xfrm>
            <a:off x="539750" y="620713"/>
            <a:ext cx="8424863"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1. COUNT</a:t>
            </a:r>
            <a:r>
              <a:rPr lang="en-US" altLang="zh-CN" b="1" dirty="0">
                <a:solidFill>
                  <a:srgbClr val="000000"/>
                </a:solidFill>
                <a:latin typeface="Arial Narrow" pitchFamily="34" charset="0"/>
              </a:rPr>
              <a:t>: returns the number of items in a group.</a:t>
            </a:r>
            <a:endParaRPr lang="en-US" altLang="zh-CN" b="1" dirty="0">
              <a:latin typeface="Arial Narrow" pitchFamily="34" charset="0"/>
            </a:endParaRPr>
          </a:p>
          <a:p>
            <a:pPr algn="l">
              <a:spcBef>
                <a:spcPct val="20000"/>
              </a:spcBef>
              <a:buClr>
                <a:schemeClr val="folHlink"/>
              </a:buClr>
              <a:buFont typeface="Wingdings" pitchFamily="2" charset="2"/>
              <a:buChar char="u"/>
            </a:pPr>
            <a:r>
              <a:rPr lang="en-US" altLang="zh-CN" b="1" dirty="0">
                <a:latin typeface="Arial Narrow" pitchFamily="34" charset="0"/>
              </a:rPr>
              <a:t>Syntax</a:t>
            </a:r>
            <a:r>
              <a:rPr lang="en-US" altLang="zh-CN" dirty="0">
                <a:latin typeface="Arial Narrow" pitchFamily="34" charset="0"/>
              </a:rPr>
              <a:t>:</a:t>
            </a:r>
            <a:r>
              <a:rPr lang="en-US" altLang="zh-CN" b="1" dirty="0">
                <a:latin typeface="Arial Narrow" pitchFamily="34" charset="0"/>
              </a:rPr>
              <a:t> </a:t>
            </a:r>
            <a:r>
              <a:rPr lang="en-US" altLang="zh-CN" b="1" dirty="0">
                <a:latin typeface="Times New Roman" pitchFamily="18" charset="0"/>
              </a:rPr>
              <a:t>COUNT( { [ ALL | DISTINCT ] </a:t>
            </a:r>
            <a:r>
              <a:rPr lang="en-US" altLang="zh-CN" b="1" i="1" dirty="0">
                <a:latin typeface="Times New Roman" pitchFamily="18" charset="0"/>
              </a:rPr>
              <a:t>expression </a:t>
            </a:r>
            <a:r>
              <a:rPr lang="en-US" altLang="zh-CN" b="1" dirty="0">
                <a:latin typeface="Times New Roman" pitchFamily="18" charset="0"/>
              </a:rPr>
              <a:t>| * } )</a:t>
            </a:r>
            <a:r>
              <a:rPr lang="en-US" altLang="zh-CN" b="1" dirty="0">
                <a:latin typeface="Arial Narrow" pitchFamily="34" charset="0"/>
              </a:rPr>
              <a:t> </a:t>
            </a:r>
          </a:p>
          <a:p>
            <a:pPr algn="l">
              <a:spcBef>
                <a:spcPct val="20000"/>
              </a:spcBef>
              <a:buClr>
                <a:schemeClr val="folHlink"/>
              </a:buClr>
              <a:buFont typeface="Wingdings" pitchFamily="2" charset="2"/>
              <a:buChar char="u"/>
            </a:pPr>
            <a:r>
              <a:rPr lang="en-US" altLang="zh-CN" b="1" dirty="0">
                <a:latin typeface="Arial Narrow" pitchFamily="34" charset="0"/>
              </a:rPr>
              <a:t>Arguments:</a:t>
            </a:r>
          </a:p>
          <a:p>
            <a:pPr algn="l">
              <a:spcBef>
                <a:spcPct val="20000"/>
              </a:spcBef>
              <a:buClr>
                <a:schemeClr val="folHlink"/>
              </a:buClr>
              <a:buFont typeface="Wingdings" pitchFamily="2" charset="2"/>
              <a:buChar char="§"/>
            </a:pPr>
            <a:r>
              <a:rPr lang="en-US" altLang="zh-CN" b="1" dirty="0">
                <a:latin typeface="Arial Narrow" pitchFamily="34" charset="0"/>
              </a:rPr>
              <a:t>ALL: applies the aggregate function to all values. ALL is the </a:t>
            </a:r>
            <a:r>
              <a:rPr lang="en-US" altLang="zh-CN" b="1" dirty="0">
                <a:solidFill>
                  <a:schemeClr val="hlink"/>
                </a:solidFill>
                <a:latin typeface="Arial Narrow" pitchFamily="34" charset="0"/>
              </a:rPr>
              <a:t>default</a:t>
            </a:r>
            <a:r>
              <a:rPr lang="en-US" altLang="zh-CN" b="1" dirty="0">
                <a:latin typeface="Arial Narrow" pitchFamily="34" charset="0"/>
              </a:rPr>
              <a:t>.</a:t>
            </a:r>
          </a:p>
          <a:p>
            <a:pPr algn="l">
              <a:spcBef>
                <a:spcPct val="20000"/>
              </a:spcBef>
              <a:buClr>
                <a:schemeClr val="folHlink"/>
              </a:buClr>
              <a:buFont typeface="Wingdings" pitchFamily="2" charset="2"/>
              <a:buChar char="§"/>
            </a:pPr>
            <a:r>
              <a:rPr lang="en-US" altLang="zh-CN" b="1" dirty="0">
                <a:latin typeface="Arial Narrow" pitchFamily="34" charset="0"/>
              </a:rPr>
              <a:t>DISTINCT: specifies that COUNT returns the number of unique </a:t>
            </a:r>
            <a:r>
              <a:rPr lang="en-US" altLang="zh-CN" b="1" dirty="0" err="1">
                <a:latin typeface="Arial Narrow" pitchFamily="34" charset="0"/>
              </a:rPr>
              <a:t>nonnull</a:t>
            </a:r>
            <a:r>
              <a:rPr lang="en-US" altLang="zh-CN" b="1" dirty="0">
                <a:latin typeface="Arial Narrow" pitchFamily="34" charset="0"/>
              </a:rPr>
              <a:t> values.</a:t>
            </a:r>
          </a:p>
          <a:p>
            <a:pPr algn="l">
              <a:spcBef>
                <a:spcPct val="20000"/>
              </a:spcBef>
              <a:buClr>
                <a:schemeClr val="folHlink"/>
              </a:buClr>
              <a:buFont typeface="Wingdings" pitchFamily="2" charset="2"/>
              <a:buChar char="§"/>
            </a:pPr>
            <a:r>
              <a:rPr lang="en-US" altLang="zh-CN" b="1" dirty="0">
                <a:latin typeface="Arial Narrow" pitchFamily="34" charset="0"/>
              </a:rPr>
              <a:t>Expression: is an expression of any type except </a:t>
            </a:r>
            <a:r>
              <a:rPr lang="en-US" altLang="zh-CN" b="1" i="1" dirty="0" err="1">
                <a:latin typeface="Arial Narrow" pitchFamily="34" charset="0"/>
              </a:rPr>
              <a:t>uniqueidentifier</a:t>
            </a:r>
            <a:r>
              <a:rPr lang="en-US" altLang="zh-CN" b="1" dirty="0">
                <a:latin typeface="Arial Narrow" pitchFamily="34" charset="0"/>
              </a:rPr>
              <a:t>, </a:t>
            </a:r>
            <a:r>
              <a:rPr lang="en-US" altLang="zh-CN" b="1" i="1" dirty="0">
                <a:latin typeface="Arial Narrow" pitchFamily="34" charset="0"/>
              </a:rPr>
              <a:t>text</a:t>
            </a:r>
            <a:r>
              <a:rPr lang="en-US" altLang="zh-CN" b="1" dirty="0">
                <a:latin typeface="Arial Narrow" pitchFamily="34" charset="0"/>
              </a:rPr>
              <a:t>, </a:t>
            </a:r>
            <a:r>
              <a:rPr lang="en-US" altLang="zh-CN" b="1" i="1" dirty="0">
                <a:latin typeface="Arial Narrow" pitchFamily="34" charset="0"/>
              </a:rPr>
              <a:t>image</a:t>
            </a:r>
            <a:r>
              <a:rPr lang="en-US" altLang="zh-CN" b="1" dirty="0">
                <a:latin typeface="Arial Narrow" pitchFamily="34" charset="0"/>
              </a:rPr>
              <a:t>, or </a:t>
            </a:r>
            <a:r>
              <a:rPr lang="en-US" altLang="zh-CN" b="1" i="1" dirty="0" err="1">
                <a:latin typeface="Arial Narrow" pitchFamily="34" charset="0"/>
              </a:rPr>
              <a:t>ntext</a:t>
            </a:r>
            <a:r>
              <a:rPr lang="en-US" altLang="zh-CN" b="1" dirty="0">
                <a:latin typeface="Arial Narrow" pitchFamily="34" charset="0"/>
              </a:rPr>
              <a:t>. Aggregate functions and </a:t>
            </a:r>
            <a:r>
              <a:rPr lang="en-US" altLang="zh-CN" b="1" dirty="0" err="1">
                <a:latin typeface="Arial Narrow" pitchFamily="34" charset="0"/>
              </a:rPr>
              <a:t>subqueries</a:t>
            </a:r>
            <a:r>
              <a:rPr lang="en-US" altLang="zh-CN" b="1" dirty="0">
                <a:latin typeface="Arial Narrow" pitchFamily="34" charset="0"/>
              </a:rPr>
              <a:t> are not permitted.</a:t>
            </a:r>
          </a:p>
          <a:p>
            <a:pPr algn="l">
              <a:spcBef>
                <a:spcPct val="20000"/>
              </a:spcBef>
              <a:buClr>
                <a:schemeClr val="folHlink"/>
              </a:buClr>
              <a:buFont typeface="Wingdings" pitchFamily="2" charset="2"/>
              <a:buChar char="§"/>
            </a:pPr>
            <a:r>
              <a:rPr lang="en-US" altLang="zh-CN" b="1" dirty="0">
                <a:latin typeface="Arial Narrow" pitchFamily="34" charset="0"/>
              </a:rPr>
              <a:t>COUNT(*) returns the number of items in a group, including NULL values and duplicates.</a:t>
            </a:r>
          </a:p>
          <a:p>
            <a:pPr algn="l">
              <a:spcBef>
                <a:spcPct val="20000"/>
              </a:spcBef>
              <a:buSzPct val="150000"/>
              <a:buFontTx/>
              <a:buBlip>
                <a:blip r:embed="rId2"/>
              </a:buBlip>
            </a:pPr>
            <a:r>
              <a:rPr lang="en-US" altLang="zh-CN" b="1" dirty="0">
                <a:latin typeface="Arial Narrow" pitchFamily="34" charset="0"/>
              </a:rPr>
              <a:t>COUNT(*) </a:t>
            </a:r>
            <a:r>
              <a:rPr lang="en-US" altLang="zh-CN" b="1" dirty="0">
                <a:solidFill>
                  <a:schemeClr val="hlink"/>
                </a:solidFill>
                <a:latin typeface="Arial Narrow" pitchFamily="34" charset="0"/>
              </a:rPr>
              <a:t>cannot</a:t>
            </a:r>
            <a:r>
              <a:rPr lang="en-US" altLang="zh-CN" b="1" dirty="0">
                <a:latin typeface="Arial Narrow" pitchFamily="34" charset="0"/>
              </a:rPr>
              <a:t> be used together with DISTINCT .</a:t>
            </a:r>
          </a:p>
          <a:p>
            <a:pPr algn="l">
              <a:spcBef>
                <a:spcPct val="20000"/>
              </a:spcBef>
              <a:buSzPct val="150000"/>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FF0000"/>
                </a:solidFill>
                <a:latin typeface="Times New Roman" pitchFamily="18" charset="0"/>
                <a:cs typeface="Times New Roman" pitchFamily="18" charset="0"/>
              </a:rPr>
              <a:t>SELECT</a:t>
            </a:r>
            <a:r>
              <a:rPr lang="en-US" altLang="zh-CN" b="1" i="1" dirty="0">
                <a:latin typeface="Times New Roman" pitchFamily="18" charset="0"/>
                <a:cs typeface="Times New Roman" pitchFamily="18" charset="0"/>
              </a:rPr>
              <a:t> COUNT(DISTINCT city) </a:t>
            </a:r>
            <a:r>
              <a:rPr lang="en-US" altLang="zh-CN" b="1" i="1" dirty="0">
                <a:solidFill>
                  <a:srgbClr val="FF0000"/>
                </a:solidFill>
                <a:latin typeface="Times New Roman" pitchFamily="18" charset="0"/>
                <a:cs typeface="Times New Roman" pitchFamily="18" charset="0"/>
              </a:rPr>
              <a:t>FROM</a:t>
            </a:r>
            <a:r>
              <a:rPr lang="en-US" altLang="zh-CN" b="1" i="1" dirty="0">
                <a:latin typeface="Times New Roman" pitchFamily="18" charset="0"/>
                <a:cs typeface="Times New Roman" pitchFamily="18" charset="0"/>
              </a:rPr>
              <a:t> students </a:t>
            </a:r>
          </a:p>
          <a:p>
            <a:pPr algn="l">
              <a:spcBef>
                <a:spcPct val="20000"/>
              </a:spcBef>
              <a:buSzPct val="150000"/>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FF0000"/>
                </a:solidFill>
                <a:latin typeface="Times New Roman" pitchFamily="18" charset="0"/>
                <a:cs typeface="Times New Roman" pitchFamily="18" charset="0"/>
              </a:rPr>
              <a:t>SELECT</a:t>
            </a:r>
            <a:r>
              <a:rPr lang="en-US" altLang="zh-CN" b="1" i="1" dirty="0">
                <a:latin typeface="Times New Roman" pitchFamily="18" charset="0"/>
                <a:cs typeface="Times New Roman" pitchFamily="18" charset="0"/>
              </a:rPr>
              <a:t> COUNT(*) </a:t>
            </a:r>
            <a:r>
              <a:rPr lang="en-US" altLang="zh-CN" b="1" i="1" dirty="0">
                <a:solidFill>
                  <a:srgbClr val="FF0000"/>
                </a:solidFill>
                <a:latin typeface="Times New Roman" pitchFamily="18" charset="0"/>
                <a:cs typeface="Times New Roman" pitchFamily="18" charset="0"/>
              </a:rPr>
              <a:t>FROM</a:t>
            </a:r>
            <a:r>
              <a:rPr lang="en-US" altLang="zh-CN" b="1" i="1" dirty="0">
                <a:latin typeface="Times New Roman" pitchFamily="18" charset="0"/>
                <a:cs typeface="Times New Roman" pitchFamily="18" charset="0"/>
              </a:rPr>
              <a:t> courses </a:t>
            </a:r>
          </a:p>
        </p:txBody>
      </p:sp>
      <p:pic>
        <p:nvPicPr>
          <p:cNvPr id="279556"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634523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vertic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vertic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vertic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vertic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vertic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vertic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vertic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vertic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vertical)">
                                      <p:cBhvr>
                                        <p:cTn id="47" dur="500"/>
                                        <p:tgtEl>
                                          <p:spTgt spid="2795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79555">
                                            <p:txEl>
                                              <p:pRg st="9" end="9"/>
                                            </p:txEl>
                                          </p:spTgt>
                                        </p:tgtEl>
                                        <p:attrNameLst>
                                          <p:attrName>style.visibility</p:attrName>
                                        </p:attrNameLst>
                                      </p:cBhvr>
                                      <p:to>
                                        <p:strVal val="visible"/>
                                      </p:to>
                                    </p:set>
                                    <p:animEffect transition="in" filter="blinds(vertical)">
                                      <p:cBhvr>
                                        <p:cTn id="52" dur="500"/>
                                        <p:tgtEl>
                                          <p:spTgt spid="279555">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79556"/>
                                        </p:tgtEl>
                                        <p:attrNameLst>
                                          <p:attrName>style.visibility</p:attrName>
                                        </p:attrNameLst>
                                      </p:cBhvr>
                                      <p:to>
                                        <p:strVal val="visible"/>
                                      </p:to>
                                    </p:set>
                                    <p:anim calcmode="lin" valueType="num">
                                      <p:cBhvr additive="base">
                                        <p:cTn id="56" dur="500" fill="hold"/>
                                        <p:tgtEl>
                                          <p:spTgt spid="279556"/>
                                        </p:tgtEl>
                                        <p:attrNameLst>
                                          <p:attrName>ppt_x</p:attrName>
                                        </p:attrNameLst>
                                      </p:cBhvr>
                                      <p:tavLst>
                                        <p:tav tm="0">
                                          <p:val>
                                            <p:strVal val="0-#ppt_w/2"/>
                                          </p:val>
                                        </p:tav>
                                        <p:tav tm="100000">
                                          <p:val>
                                            <p:strVal val="#ppt_x"/>
                                          </p:val>
                                        </p:tav>
                                      </p:tavLst>
                                    </p:anim>
                                    <p:anim calcmode="lin" valueType="num">
                                      <p:cBhvr additive="base">
                                        <p:cTn id="57" dur="500" fill="hold"/>
                                        <p:tgtEl>
                                          <p:spTgt spid="279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C59DA9B-B95B-4CB3-B626-1CA3FC7C4EFC}" type="slidenum">
              <a:rPr lang="en-US" altLang="zh-CN"/>
              <a:pPr/>
              <a:t>29</a:t>
            </a:fld>
            <a:endParaRPr lang="en-US" altLang="zh-CN"/>
          </a:p>
        </p:txBody>
      </p:sp>
      <p:sp>
        <p:nvSpPr>
          <p:cNvPr id="167938" name="Rectangle 2"/>
          <p:cNvSpPr>
            <a:spLocks noGrp="1" noChangeArrowheads="1"/>
          </p:cNvSpPr>
          <p:nvPr>
            <p:ph type="title"/>
          </p:nvPr>
        </p:nvSpPr>
        <p:spPr/>
        <p:txBody>
          <a:bodyPr/>
          <a:lstStyle/>
          <a:p>
            <a:r>
              <a:rPr lang="en-US" altLang="zh-CN">
                <a:latin typeface="Arial Narrow" pitchFamily="34" charset="0"/>
              </a:rPr>
              <a:t>Functions</a:t>
            </a:r>
          </a:p>
        </p:txBody>
      </p:sp>
      <p:sp>
        <p:nvSpPr>
          <p:cNvPr id="167939" name="Text Box 3"/>
          <p:cNvSpPr txBox="1">
            <a:spLocks noChangeArrowheads="1"/>
          </p:cNvSpPr>
          <p:nvPr/>
        </p:nvSpPr>
        <p:spPr bwMode="auto">
          <a:xfrm>
            <a:off x="611188" y="765175"/>
            <a:ext cx="84248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2. SUM</a:t>
            </a:r>
            <a:r>
              <a:rPr lang="en-US" altLang="zh-CN" b="1">
                <a:latin typeface="Arial Narrow" pitchFamily="34" charset="0"/>
              </a:rPr>
              <a:t>: Returns the sum of all the values, or only the DISTINCT values, in the expression. </a:t>
            </a:r>
          </a:p>
          <a:p>
            <a:pPr algn="l">
              <a:spcBef>
                <a:spcPct val="20000"/>
              </a:spcBef>
            </a:pPr>
            <a:r>
              <a:rPr lang="en-US" altLang="zh-CN" b="1">
                <a:latin typeface="Arial Narrow" pitchFamily="34" charset="0"/>
              </a:rPr>
              <a:t>SUM can be used with numeric columns only. Null values are ignored.</a:t>
            </a:r>
          </a:p>
          <a:p>
            <a:pPr algn="l">
              <a:spcBef>
                <a:spcPct val="20000"/>
              </a:spcBef>
              <a:buClr>
                <a:schemeClr val="folHlink"/>
              </a:buClr>
              <a:buFont typeface="Wingdings" pitchFamily="2" charset="2"/>
              <a:buChar char="u"/>
            </a:pPr>
            <a:r>
              <a:rPr lang="en-US" altLang="zh-CN" b="1">
                <a:latin typeface="Arial Narrow" pitchFamily="34" charset="0"/>
              </a:rPr>
              <a:t>Syntax: </a:t>
            </a:r>
            <a:r>
              <a:rPr lang="en-US" altLang="zh-CN" b="1">
                <a:latin typeface="Times New Roman" pitchFamily="18" charset="0"/>
              </a:rPr>
              <a:t>SUM ( [ ALL | DISTINCT ] </a:t>
            </a:r>
            <a:r>
              <a:rPr lang="en-US" altLang="zh-CN" b="1" i="1">
                <a:latin typeface="Times New Roman" pitchFamily="18" charset="0"/>
              </a:rPr>
              <a:t>expression</a:t>
            </a:r>
            <a:r>
              <a:rPr lang="en-US" altLang="zh-CN" b="1">
                <a:latin typeface="Times New Roman" pitchFamily="18" charset="0"/>
              </a:rPr>
              <a:t> )</a:t>
            </a:r>
            <a:r>
              <a:rPr lang="en-US" altLang="zh-CN" b="1">
                <a:latin typeface="Arial Narrow" pitchFamily="34" charset="0"/>
              </a:rPr>
              <a:t> </a:t>
            </a:r>
          </a:p>
          <a:p>
            <a:pPr algn="l">
              <a:spcBef>
                <a:spcPct val="20000"/>
              </a:spcBef>
              <a:buClr>
                <a:schemeClr val="folHlink"/>
              </a:buClr>
              <a:buFont typeface="Wingdings" pitchFamily="2" charset="2"/>
              <a:buChar char="u"/>
            </a:pPr>
            <a:r>
              <a:rPr lang="en-US" altLang="zh-CN" b="1">
                <a:latin typeface="Arial Narrow" pitchFamily="34" charset="0"/>
              </a:rPr>
              <a:t>Arguments:</a:t>
            </a:r>
          </a:p>
          <a:p>
            <a:pPr algn="l">
              <a:spcBef>
                <a:spcPct val="20000"/>
              </a:spcBef>
              <a:buClr>
                <a:schemeClr val="folHlink"/>
              </a:buClr>
              <a:buFont typeface="Wingdings" pitchFamily="2" charset="2"/>
              <a:buChar char="§"/>
            </a:pPr>
            <a:r>
              <a:rPr lang="en-US" altLang="zh-CN" b="1">
                <a:latin typeface="Arial Narrow" pitchFamily="34" charset="0"/>
              </a:rPr>
              <a:t>ALL: applies the aggregate function to all values. ALL is the </a:t>
            </a:r>
            <a:r>
              <a:rPr lang="en-US" altLang="zh-CN" b="1">
                <a:solidFill>
                  <a:schemeClr val="hlink"/>
                </a:solidFill>
                <a:latin typeface="Arial Narrow" pitchFamily="34" charset="0"/>
              </a:rPr>
              <a:t>default</a:t>
            </a:r>
            <a:r>
              <a:rPr lang="en-US" altLang="zh-CN" b="1">
                <a:latin typeface="Arial Narrow" pitchFamily="34" charset="0"/>
              </a:rPr>
              <a:t>.</a:t>
            </a:r>
          </a:p>
          <a:p>
            <a:pPr algn="l">
              <a:spcBef>
                <a:spcPct val="20000"/>
              </a:spcBef>
              <a:buClr>
                <a:schemeClr val="folHlink"/>
              </a:buClr>
              <a:buFont typeface="Wingdings" pitchFamily="2" charset="2"/>
              <a:buChar char="§"/>
            </a:pPr>
            <a:r>
              <a:rPr lang="en-US" altLang="zh-CN" b="1">
                <a:latin typeface="Arial Narrow" pitchFamily="34" charset="0"/>
              </a:rPr>
              <a:t>DISTINCT: specifies that SUM return the sum of unique values.</a:t>
            </a:r>
          </a:p>
          <a:p>
            <a:pPr algn="l">
              <a:spcBef>
                <a:spcPct val="20000"/>
              </a:spcBef>
              <a:buClr>
                <a:schemeClr val="folHlink"/>
              </a:buClr>
              <a:buFont typeface="Wingdings" pitchFamily="2" charset="2"/>
              <a:buChar char="§"/>
            </a:pPr>
            <a:r>
              <a:rPr lang="en-US" altLang="zh-CN" b="1">
                <a:latin typeface="Arial Narrow" pitchFamily="34" charset="0"/>
              </a:rPr>
              <a:t>Expression: is a constant, column, or function, and any combination of arithmetic, bitwise, and string operators. </a:t>
            </a:r>
            <a:r>
              <a:rPr lang="en-US" altLang="zh-CN" b="1" i="1">
                <a:latin typeface="Times New Roman" pitchFamily="18" charset="0"/>
              </a:rPr>
              <a:t>expression</a:t>
            </a:r>
            <a:r>
              <a:rPr lang="en-US" altLang="zh-CN" b="1">
                <a:latin typeface="Arial Narrow" pitchFamily="34" charset="0"/>
              </a:rPr>
              <a:t> is an expression of the numeric data type category, </a:t>
            </a:r>
            <a:r>
              <a:rPr lang="en-US" altLang="zh-CN" b="1">
                <a:solidFill>
                  <a:srgbClr val="D43CFE"/>
                </a:solidFill>
                <a:latin typeface="Arial Narrow" pitchFamily="34" charset="0"/>
              </a:rPr>
              <a:t>except for</a:t>
            </a:r>
            <a:r>
              <a:rPr lang="en-US" altLang="zh-CN" b="1">
                <a:latin typeface="Arial Narrow" pitchFamily="34" charset="0"/>
              </a:rPr>
              <a:t> the bit data type.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SUM(score) </a:t>
            </a:r>
            <a:r>
              <a:rPr lang="en-US" altLang="zh-CN" b="1" i="1">
                <a:solidFill>
                  <a:schemeClr val="hlink"/>
                </a:solidFill>
                <a:latin typeface="Times New Roman" pitchFamily="18" charset="0"/>
              </a:rPr>
              <a:t>FROM</a:t>
            </a:r>
            <a:r>
              <a:rPr lang="en-US" altLang="zh-CN" b="1" i="1">
                <a:latin typeface="Times New Roman" pitchFamily="18" charset="0"/>
              </a:rPr>
              <a:t> sScores </a:t>
            </a:r>
          </a:p>
        </p:txBody>
      </p:sp>
      <p:pic>
        <p:nvPicPr>
          <p:cNvPr id="16794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vertical)">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vertical)">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blinds(vertical)">
                                      <p:cBhvr>
                                        <p:cTn id="17" dur="500"/>
                                        <p:tgtEl>
                                          <p:spTgt spid="167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blinds(vertical)">
                                      <p:cBhvr>
                                        <p:cTn id="22" dur="500"/>
                                        <p:tgtEl>
                                          <p:spTgt spid="167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blinds(vertical)">
                                      <p:cBhvr>
                                        <p:cTn id="27" dur="500"/>
                                        <p:tgtEl>
                                          <p:spTgt spid="167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blinds(vertical)">
                                      <p:cBhvr>
                                        <p:cTn id="32" dur="500"/>
                                        <p:tgtEl>
                                          <p:spTgt spid="167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67939">
                                            <p:txEl>
                                              <p:pRg st="6" end="6"/>
                                            </p:txEl>
                                          </p:spTgt>
                                        </p:tgtEl>
                                        <p:attrNameLst>
                                          <p:attrName>style.visibility</p:attrName>
                                        </p:attrNameLst>
                                      </p:cBhvr>
                                      <p:to>
                                        <p:strVal val="visible"/>
                                      </p:to>
                                    </p:set>
                                    <p:animEffect transition="in" filter="blinds(vertical)">
                                      <p:cBhvr>
                                        <p:cTn id="37" dur="500"/>
                                        <p:tgtEl>
                                          <p:spTgt spid="167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67939">
                                            <p:txEl>
                                              <p:pRg st="7" end="7"/>
                                            </p:txEl>
                                          </p:spTgt>
                                        </p:tgtEl>
                                        <p:attrNameLst>
                                          <p:attrName>style.visibility</p:attrName>
                                        </p:attrNameLst>
                                      </p:cBhvr>
                                      <p:to>
                                        <p:strVal val="visible"/>
                                      </p:to>
                                    </p:set>
                                    <p:animEffect transition="in" filter="blinds(vertical)">
                                      <p:cBhvr>
                                        <p:cTn id="42" dur="500"/>
                                        <p:tgtEl>
                                          <p:spTgt spid="16793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67941"/>
                                        </p:tgtEl>
                                        <p:attrNameLst>
                                          <p:attrName>style.visibility</p:attrName>
                                        </p:attrNameLst>
                                      </p:cBhvr>
                                      <p:to>
                                        <p:strVal val="visible"/>
                                      </p:to>
                                    </p:set>
                                    <p:anim calcmode="lin" valueType="num">
                                      <p:cBhvr additive="base">
                                        <p:cTn id="46" dur="500" fill="hold"/>
                                        <p:tgtEl>
                                          <p:spTgt spid="167941"/>
                                        </p:tgtEl>
                                        <p:attrNameLst>
                                          <p:attrName>ppt_x</p:attrName>
                                        </p:attrNameLst>
                                      </p:cBhvr>
                                      <p:tavLst>
                                        <p:tav tm="0">
                                          <p:val>
                                            <p:strVal val="0-#ppt_w/2"/>
                                          </p:val>
                                        </p:tav>
                                        <p:tav tm="100000">
                                          <p:val>
                                            <p:strVal val="#ppt_x"/>
                                          </p:val>
                                        </p:tav>
                                      </p:tavLst>
                                    </p:anim>
                                    <p:anim calcmode="lin" valueType="num">
                                      <p:cBhvr additive="base">
                                        <p:cTn id="47"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53A0E809-1FCB-4AF9-91CF-49C01F668E17}" type="slidenum">
              <a:rPr lang="en-US" altLang="zh-CN"/>
              <a:pPr/>
              <a:t>3</a:t>
            </a:fld>
            <a:endParaRPr lang="en-US" altLang="zh-CN"/>
          </a:p>
        </p:txBody>
      </p:sp>
      <p:sp>
        <p:nvSpPr>
          <p:cNvPr id="245762" name="Rectangle 2"/>
          <p:cNvSpPr>
            <a:spLocks noGrp="1" noChangeArrowheads="1"/>
          </p:cNvSpPr>
          <p:nvPr>
            <p:ph type="title"/>
          </p:nvPr>
        </p:nvSpPr>
        <p:spPr/>
        <p:txBody>
          <a:bodyPr/>
          <a:lstStyle/>
          <a:p>
            <a:r>
              <a:rPr lang="en-US" altLang="zh-CN">
                <a:latin typeface="Arial Narrow" pitchFamily="34" charset="0"/>
              </a:rPr>
              <a:t>table</a:t>
            </a:r>
          </a:p>
        </p:txBody>
      </p:sp>
      <p:sp>
        <p:nvSpPr>
          <p:cNvPr id="245763" name="Text Box 3"/>
          <p:cNvSpPr txBox="1">
            <a:spLocks noChangeArrowheads="1"/>
          </p:cNvSpPr>
          <p:nvPr/>
        </p:nvSpPr>
        <p:spPr bwMode="auto">
          <a:xfrm>
            <a:off x="533400" y="838200"/>
            <a:ext cx="843121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b="1">
                <a:latin typeface="Arial Narrow" pitchFamily="34" charset="0"/>
              </a:rPr>
              <a:t>RDBMS: DB2, Oracle, MS SQL Server, and so on.</a:t>
            </a:r>
          </a:p>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a:t>
            </a:r>
            <a:r>
              <a:rPr lang="en-US" altLang="zh-CN" b="1">
                <a:solidFill>
                  <a:schemeClr val="hlink"/>
                </a:solidFill>
                <a:latin typeface="Arial Narrow" pitchFamily="34" charset="0"/>
              </a:rPr>
              <a:t>table </a:t>
            </a:r>
            <a:r>
              <a:rPr lang="en-US" altLang="zh-CN" b="1">
                <a:latin typeface="Arial Narrow" pitchFamily="34" charset="0"/>
              </a:rPr>
              <a:t>(or </a:t>
            </a:r>
            <a:r>
              <a:rPr lang="en-US" altLang="zh-CN" b="1">
                <a:solidFill>
                  <a:schemeClr val="hlink"/>
                </a:solidFill>
                <a:latin typeface="Arial Narrow" pitchFamily="34" charset="0"/>
              </a:rPr>
              <a:t>relation</a:t>
            </a:r>
            <a:r>
              <a:rPr lang="en-US" altLang="zh-CN" b="1">
                <a:latin typeface="Arial Narrow" pitchFamily="34" charset="0"/>
              </a:rPr>
              <a:t>):</a:t>
            </a:r>
          </a:p>
          <a:p>
            <a:pPr algn="just">
              <a:spcBef>
                <a:spcPct val="20000"/>
              </a:spcBef>
            </a:pPr>
            <a:r>
              <a:rPr kumimoji="0" lang="en-US" altLang="zh-CN" b="1">
                <a:solidFill>
                  <a:schemeClr val="tx2"/>
                </a:solidFill>
                <a:latin typeface="Arial Narrow" pitchFamily="34" charset="0"/>
              </a:rPr>
              <a:t>【e.g.】</a:t>
            </a:r>
            <a:r>
              <a:rPr lang="en-US" altLang="zh-CN" b="1">
                <a:latin typeface="Arial Narrow" pitchFamily="34" charset="0"/>
              </a:rPr>
              <a:t>The following table is the relation </a:t>
            </a:r>
            <a:r>
              <a:rPr lang="en-US" altLang="zh-CN" b="1" i="1">
                <a:latin typeface="Times New Roman" pitchFamily="18" charset="0"/>
              </a:rPr>
              <a:t>Students</a:t>
            </a:r>
            <a:r>
              <a:rPr lang="en-US" altLang="zh-CN" b="1">
                <a:latin typeface="Arial Narrow" pitchFamily="34" charset="0"/>
              </a:rPr>
              <a:t>.</a:t>
            </a:r>
          </a:p>
        </p:txBody>
      </p:sp>
      <p:pic>
        <p:nvPicPr>
          <p:cNvPr id="24576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5815" name="Group 55"/>
          <p:cNvGraphicFramePr>
            <a:graphicFrameLocks noGrp="1"/>
          </p:cNvGraphicFramePr>
          <p:nvPr/>
        </p:nvGraphicFramePr>
        <p:xfrm>
          <a:off x="755650" y="2784475"/>
          <a:ext cx="7010400" cy="1371600"/>
        </p:xfrm>
        <a:graphic>
          <a:graphicData uri="http://schemas.openxmlformats.org/drawingml/2006/table">
            <a:tbl>
              <a:tblPr/>
              <a:tblGrid>
                <a:gridCol w="2428875">
                  <a:extLst>
                    <a:ext uri="{9D8B030D-6E8A-4147-A177-3AD203B41FA5}">
                      <a16:colId xmlns:a16="http://schemas.microsoft.com/office/drawing/2014/main" val="20000"/>
                    </a:ext>
                  </a:extLst>
                </a:gridCol>
                <a:gridCol w="1500188">
                  <a:extLst>
                    <a:ext uri="{9D8B030D-6E8A-4147-A177-3AD203B41FA5}">
                      <a16:colId xmlns:a16="http://schemas.microsoft.com/office/drawing/2014/main" val="20001"/>
                    </a:ext>
                  </a:extLst>
                </a:gridCol>
                <a:gridCol w="1916112">
                  <a:extLst>
                    <a:ext uri="{9D8B030D-6E8A-4147-A177-3AD203B41FA5}">
                      <a16:colId xmlns:a16="http://schemas.microsoft.com/office/drawing/2014/main" val="20002"/>
                    </a:ext>
                  </a:extLst>
                </a:gridCol>
                <a:gridCol w="1165225">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myname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birthday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200101184022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Zidane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200201184358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Sophia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1982/10/15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5796" name="Oval 36"/>
          <p:cNvSpPr>
            <a:spLocks noChangeArrowheads="1"/>
          </p:cNvSpPr>
          <p:nvPr/>
        </p:nvSpPr>
        <p:spPr bwMode="auto">
          <a:xfrm>
            <a:off x="757238" y="2708275"/>
            <a:ext cx="6900862" cy="555625"/>
          </a:xfrm>
          <a:prstGeom prst="ellipse">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zh-CN" b="1">
              <a:latin typeface="Arial Narrow" pitchFamily="34" charset="0"/>
            </a:endParaRPr>
          </a:p>
        </p:txBody>
      </p:sp>
      <p:sp>
        <p:nvSpPr>
          <p:cNvPr id="245800" name="AutoShape 40"/>
          <p:cNvSpPr>
            <a:spLocks/>
          </p:cNvSpPr>
          <p:nvPr/>
        </p:nvSpPr>
        <p:spPr bwMode="auto">
          <a:xfrm>
            <a:off x="7675563" y="1987550"/>
            <a:ext cx="1289050" cy="504825"/>
          </a:xfrm>
          <a:prstGeom prst="borderCallout1">
            <a:avLst>
              <a:gd name="adj1" fmla="val 22644"/>
              <a:gd name="adj2" fmla="val -5912"/>
              <a:gd name="adj3" fmla="val 165093"/>
              <a:gd name="adj4" fmla="val -51356"/>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solidFill>
                  <a:schemeClr val="hlink"/>
                </a:solidFill>
                <a:latin typeface="Arial Narrow" pitchFamily="34" charset="0"/>
              </a:rPr>
              <a:t>attribute</a:t>
            </a:r>
          </a:p>
        </p:txBody>
      </p:sp>
      <p:sp>
        <p:nvSpPr>
          <p:cNvPr id="245802" name="Line 42"/>
          <p:cNvSpPr>
            <a:spLocks noChangeShapeType="1"/>
          </p:cNvSpPr>
          <p:nvPr/>
        </p:nvSpPr>
        <p:spPr bwMode="auto">
          <a:xfrm>
            <a:off x="831850" y="4079875"/>
            <a:ext cx="62484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4" name="AutoShape 44"/>
          <p:cNvSpPr>
            <a:spLocks/>
          </p:cNvSpPr>
          <p:nvPr/>
        </p:nvSpPr>
        <p:spPr bwMode="auto">
          <a:xfrm>
            <a:off x="7812088" y="4581525"/>
            <a:ext cx="1150937" cy="427038"/>
          </a:xfrm>
          <a:prstGeom prst="borderCallout1">
            <a:avLst>
              <a:gd name="adj1" fmla="val 26764"/>
              <a:gd name="adj2" fmla="val -6620"/>
              <a:gd name="adj3" fmla="val -118588"/>
              <a:gd name="adj4" fmla="val -132829"/>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solidFill>
                  <a:schemeClr val="hlink"/>
                </a:solidFill>
                <a:latin typeface="Arial Narrow" pitchFamily="34" charset="0"/>
              </a:rPr>
              <a:t>tuple</a:t>
            </a:r>
          </a:p>
        </p:txBody>
      </p:sp>
      <p:sp>
        <p:nvSpPr>
          <p:cNvPr id="245811" name="Text Box 51"/>
          <p:cNvSpPr txBox="1">
            <a:spLocks noChangeArrowheads="1"/>
          </p:cNvSpPr>
          <p:nvPr/>
        </p:nvSpPr>
        <p:spPr bwMode="auto">
          <a:xfrm>
            <a:off x="609600" y="4365625"/>
            <a:ext cx="78486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v"/>
            </a:pPr>
            <a:r>
              <a:rPr lang="en-US" altLang="zh-CN" b="1">
                <a:solidFill>
                  <a:schemeClr val="hlink"/>
                </a:solidFill>
                <a:latin typeface="Arial Narrow" pitchFamily="34" charset="0"/>
              </a:rPr>
              <a:t>Relation schema</a:t>
            </a:r>
            <a:r>
              <a:rPr lang="en-US" altLang="zh-CN" b="1">
                <a:latin typeface="Arial Narrow" pitchFamily="34" charset="0"/>
              </a:rPr>
              <a:t>: is the expression of a relation.</a:t>
            </a:r>
          </a:p>
          <a:p>
            <a:pPr algn="l">
              <a:spcBef>
                <a:spcPct val="30000"/>
              </a:spcBef>
              <a:buClr>
                <a:schemeClr val="folHlink"/>
              </a:buClr>
              <a:buFont typeface="Wingdings" pitchFamily="2" charset="2"/>
              <a:buNone/>
            </a:pPr>
            <a:r>
              <a:rPr lang="en-US" altLang="zh-CN" b="1">
                <a:latin typeface="Arial Narrow" pitchFamily="34" charset="0"/>
              </a:rPr>
              <a:t>RelationName ( </a:t>
            </a:r>
            <a:r>
              <a:rPr lang="en-US" altLang="zh-CN" b="1" u="sng">
                <a:latin typeface="Arial Narrow" pitchFamily="34" charset="0"/>
              </a:rPr>
              <a:t>attribute1</a:t>
            </a:r>
            <a:r>
              <a:rPr lang="en-US" altLang="zh-CN" b="1">
                <a:latin typeface="Arial Narrow" pitchFamily="34" charset="0"/>
              </a:rPr>
              <a:t>, </a:t>
            </a:r>
            <a:r>
              <a:rPr lang="en-US" altLang="zh-CN" b="1" u="sng">
                <a:latin typeface="Arial Narrow" pitchFamily="34" charset="0"/>
              </a:rPr>
              <a:t>attribute2</a:t>
            </a:r>
            <a:r>
              <a:rPr lang="en-US" altLang="zh-CN" b="1">
                <a:latin typeface="Arial Narrow" pitchFamily="34" charset="0"/>
              </a:rPr>
              <a:t>, ……,attribute n)</a:t>
            </a:r>
          </a:p>
          <a:p>
            <a:pPr algn="l">
              <a:spcBef>
                <a:spcPct val="30000"/>
              </a:spcBef>
              <a:buClr>
                <a:schemeClr val="folHlink"/>
              </a:buClr>
              <a:buFont typeface="Wingdings" pitchFamily="2" charset="2"/>
              <a:buNone/>
            </a:pPr>
            <a:r>
              <a:rPr lang="en-US" altLang="zh-CN" b="1">
                <a:latin typeface="Arial Narrow" pitchFamily="34" charset="0"/>
              </a:rPr>
              <a:t>where the set of the underlined attributes is the key of this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linds(horizontal)">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7" dur="5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22" dur="5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45815"/>
                                        </p:tgtEl>
                                        <p:attrNameLst>
                                          <p:attrName>style.visibility</p:attrName>
                                        </p:attrNameLst>
                                      </p:cBhvr>
                                      <p:to>
                                        <p:strVal val="visible"/>
                                      </p:to>
                                    </p:set>
                                    <p:animEffect transition="in" filter="box(in)">
                                      <p:cBhvr>
                                        <p:cTn id="27" dur="500"/>
                                        <p:tgtEl>
                                          <p:spTgt spid="2458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96"/>
                                        </p:tgtEl>
                                        <p:attrNameLst>
                                          <p:attrName>style.visibility</p:attrName>
                                        </p:attrNameLst>
                                      </p:cBhvr>
                                      <p:to>
                                        <p:strVal val="visible"/>
                                      </p:to>
                                    </p:set>
                                    <p:animEffect transition="in" filter="wipe(left)">
                                      <p:cBhvr>
                                        <p:cTn id="32" dur="500"/>
                                        <p:tgtEl>
                                          <p:spTgt spid="2457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00"/>
                                        </p:tgtEl>
                                        <p:attrNameLst>
                                          <p:attrName>style.visibility</p:attrName>
                                        </p:attrNameLst>
                                      </p:cBhvr>
                                      <p:to>
                                        <p:strVal val="visible"/>
                                      </p:to>
                                    </p:set>
                                    <p:animEffect transition="in" filter="wipe(left)">
                                      <p:cBhvr>
                                        <p:cTn id="37" dur="500"/>
                                        <p:tgtEl>
                                          <p:spTgt spid="2458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802"/>
                                        </p:tgtEl>
                                        <p:attrNameLst>
                                          <p:attrName>style.visibility</p:attrName>
                                        </p:attrNameLst>
                                      </p:cBhvr>
                                      <p:to>
                                        <p:strVal val="visible"/>
                                      </p:to>
                                    </p:set>
                                    <p:animEffect transition="in" filter="wipe(left)">
                                      <p:cBhvr>
                                        <p:cTn id="42" dur="500"/>
                                        <p:tgtEl>
                                          <p:spTgt spid="2458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5804"/>
                                        </p:tgtEl>
                                        <p:attrNameLst>
                                          <p:attrName>style.visibility</p:attrName>
                                        </p:attrNameLst>
                                      </p:cBhvr>
                                      <p:to>
                                        <p:strVal val="visible"/>
                                      </p:to>
                                    </p:set>
                                    <p:animEffect transition="in" filter="wipe(left)">
                                      <p:cBhvr>
                                        <p:cTn id="47" dur="500"/>
                                        <p:tgtEl>
                                          <p:spTgt spid="2458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5811">
                                            <p:txEl>
                                              <p:pRg st="0" end="0"/>
                                            </p:txEl>
                                          </p:spTgt>
                                        </p:tgtEl>
                                        <p:attrNameLst>
                                          <p:attrName>style.visibility</p:attrName>
                                        </p:attrNameLst>
                                      </p:cBhvr>
                                      <p:to>
                                        <p:strVal val="visible"/>
                                      </p:to>
                                    </p:set>
                                    <p:animEffect transition="in" filter="box(in)">
                                      <p:cBhvr>
                                        <p:cTn id="52" dur="500"/>
                                        <p:tgtEl>
                                          <p:spTgt spid="24581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45811">
                                            <p:txEl>
                                              <p:pRg st="1" end="1"/>
                                            </p:txEl>
                                          </p:spTgt>
                                        </p:tgtEl>
                                        <p:attrNameLst>
                                          <p:attrName>style.visibility</p:attrName>
                                        </p:attrNameLst>
                                      </p:cBhvr>
                                      <p:to>
                                        <p:strVal val="visible"/>
                                      </p:to>
                                    </p:set>
                                    <p:animEffect transition="in" filter="box(in)">
                                      <p:cBhvr>
                                        <p:cTn id="57" dur="500"/>
                                        <p:tgtEl>
                                          <p:spTgt spid="245811">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45811">
                                            <p:txEl>
                                              <p:pRg st="2" end="2"/>
                                            </p:txEl>
                                          </p:spTgt>
                                        </p:tgtEl>
                                        <p:attrNameLst>
                                          <p:attrName>style.visibility</p:attrName>
                                        </p:attrNameLst>
                                      </p:cBhvr>
                                      <p:to>
                                        <p:strVal val="visible"/>
                                      </p:to>
                                    </p:set>
                                    <p:animEffect transition="in" filter="box(in)">
                                      <p:cBhvr>
                                        <p:cTn id="62" dur="500"/>
                                        <p:tgtEl>
                                          <p:spTgt spid="245811">
                                            <p:txEl>
                                              <p:pRg st="2" end="2"/>
                                            </p:txEl>
                                          </p:spTgt>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245764"/>
                                        </p:tgtEl>
                                        <p:attrNameLst>
                                          <p:attrName>style.visibility</p:attrName>
                                        </p:attrNameLst>
                                      </p:cBhvr>
                                      <p:to>
                                        <p:strVal val="visible"/>
                                      </p:to>
                                    </p:set>
                                    <p:anim calcmode="lin" valueType="num">
                                      <p:cBhvr additive="base">
                                        <p:cTn id="66" dur="500" fill="hold"/>
                                        <p:tgtEl>
                                          <p:spTgt spid="245764"/>
                                        </p:tgtEl>
                                        <p:attrNameLst>
                                          <p:attrName>ppt_x</p:attrName>
                                        </p:attrNameLst>
                                      </p:cBhvr>
                                      <p:tavLst>
                                        <p:tav tm="0">
                                          <p:val>
                                            <p:strVal val="0-#ppt_w/2"/>
                                          </p:val>
                                        </p:tav>
                                        <p:tav tm="100000">
                                          <p:val>
                                            <p:strVal val="#ppt_x"/>
                                          </p:val>
                                        </p:tav>
                                      </p:tavLst>
                                    </p:anim>
                                    <p:anim calcmode="lin" valueType="num">
                                      <p:cBhvr additive="base">
                                        <p:cTn id="67" dur="500" fill="hold"/>
                                        <p:tgtEl>
                                          <p:spTgt spid="245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P spid="245796" grpId="0" animBg="1" autoUpdateAnimBg="0"/>
      <p:bldP spid="245800" grpId="0" animBg="1" autoUpdateAnimBg="0"/>
      <p:bldP spid="245802" grpId="0" animBg="1"/>
      <p:bldP spid="245804" grpId="0" animBg="1" autoUpdateAnimBg="0"/>
      <p:bldP spid="24581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019662F-143F-4EF5-A8B4-029057DE4DFF}" type="slidenum">
              <a:rPr lang="en-US" altLang="zh-CN"/>
              <a:pPr/>
              <a:t>30</a:t>
            </a:fld>
            <a:endParaRPr lang="en-US" altLang="zh-CN"/>
          </a:p>
        </p:txBody>
      </p:sp>
      <p:sp>
        <p:nvSpPr>
          <p:cNvPr id="169986" name="Rectangle 2"/>
          <p:cNvSpPr>
            <a:spLocks noGrp="1" noChangeArrowheads="1"/>
          </p:cNvSpPr>
          <p:nvPr>
            <p:ph type="title"/>
          </p:nvPr>
        </p:nvSpPr>
        <p:spPr/>
        <p:txBody>
          <a:bodyPr/>
          <a:lstStyle/>
          <a:p>
            <a:r>
              <a:rPr lang="en-US" altLang="zh-CN">
                <a:latin typeface="Arial Narrow" pitchFamily="34" charset="0"/>
              </a:rPr>
              <a:t>Functions</a:t>
            </a:r>
          </a:p>
        </p:txBody>
      </p:sp>
      <p:sp>
        <p:nvSpPr>
          <p:cNvPr id="169987" name="Text Box 3"/>
          <p:cNvSpPr txBox="1">
            <a:spLocks noChangeArrowheads="1"/>
          </p:cNvSpPr>
          <p:nvPr/>
        </p:nvSpPr>
        <p:spPr bwMode="auto">
          <a:xfrm>
            <a:off x="611188" y="692150"/>
            <a:ext cx="8077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3. AVG</a:t>
            </a:r>
            <a:r>
              <a:rPr lang="en-US" altLang="zh-CN" b="1">
                <a:latin typeface="Arial Narrow" pitchFamily="34" charset="0"/>
              </a:rPr>
              <a:t>: Returns the average of the values in a group. Null values are ignored.</a:t>
            </a:r>
          </a:p>
          <a:p>
            <a:pPr algn="l">
              <a:spcBef>
                <a:spcPct val="20000"/>
              </a:spcBef>
              <a:buClr>
                <a:schemeClr val="folHlink"/>
              </a:buClr>
              <a:buFont typeface="Wingdings" pitchFamily="2" charset="2"/>
              <a:buChar char="u"/>
            </a:pPr>
            <a:r>
              <a:rPr lang="en-US" altLang="zh-CN" b="1">
                <a:latin typeface="Arial Narrow" pitchFamily="34" charset="0"/>
              </a:rPr>
              <a:t>Syntax:</a:t>
            </a:r>
            <a:r>
              <a:rPr lang="en-US" altLang="zh-CN">
                <a:latin typeface="Arial Narrow" pitchFamily="34" charset="0"/>
              </a:rPr>
              <a:t> </a:t>
            </a:r>
            <a:r>
              <a:rPr lang="en-US" altLang="zh-CN" b="1">
                <a:latin typeface="Times New Roman" pitchFamily="18" charset="0"/>
              </a:rPr>
              <a:t>AVG( [ ALL | DISTINCT ] </a:t>
            </a:r>
            <a:r>
              <a:rPr lang="en-US" altLang="zh-CN" b="1" i="1">
                <a:latin typeface="Times New Roman" pitchFamily="18" charset="0"/>
              </a:rPr>
              <a:t>expression </a:t>
            </a:r>
            <a:r>
              <a:rPr lang="en-US" altLang="zh-CN" b="1">
                <a:latin typeface="Times New Roman" pitchFamily="18" charset="0"/>
              </a:rPr>
              <a:t>)</a:t>
            </a:r>
            <a:r>
              <a:rPr lang="en-US" altLang="zh-CN" b="1">
                <a:latin typeface="Arial Narrow" pitchFamily="34" charset="0"/>
              </a:rPr>
              <a:t>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AVG(score) </a:t>
            </a:r>
            <a:r>
              <a:rPr lang="en-US" altLang="zh-CN" b="1" i="1">
                <a:solidFill>
                  <a:schemeClr val="hlink"/>
                </a:solidFill>
                <a:latin typeface="Times New Roman" pitchFamily="18" charset="0"/>
              </a:rPr>
              <a:t>FROM</a:t>
            </a:r>
            <a:r>
              <a:rPr lang="en-US" altLang="zh-CN" b="1" i="1">
                <a:latin typeface="Times New Roman" pitchFamily="18" charset="0"/>
              </a:rPr>
              <a:t> sScores</a:t>
            </a:r>
            <a:r>
              <a:rPr lang="en-US" altLang="zh-CN" b="1">
                <a:latin typeface="Arial Narrow" pitchFamily="34" charset="0"/>
              </a:rPr>
              <a:t> </a:t>
            </a:r>
          </a:p>
          <a:p>
            <a:pPr algn="l">
              <a:spcBef>
                <a:spcPct val="20000"/>
              </a:spcBef>
            </a:pPr>
            <a:r>
              <a:rPr lang="en-US" altLang="zh-CN" b="1">
                <a:solidFill>
                  <a:schemeClr val="hlink"/>
                </a:solidFill>
                <a:latin typeface="Arial Narrow" pitchFamily="34" charset="0"/>
              </a:rPr>
              <a:t>4. MAX</a:t>
            </a:r>
            <a:r>
              <a:rPr lang="en-US" altLang="zh-CN" b="1">
                <a:latin typeface="Arial Narrow" pitchFamily="34" charset="0"/>
              </a:rPr>
              <a:t>: Returns the maximum value in the expression.</a:t>
            </a:r>
          </a:p>
          <a:p>
            <a:pPr algn="l">
              <a:spcBef>
                <a:spcPct val="20000"/>
              </a:spcBef>
              <a:buClr>
                <a:schemeClr val="folHlink"/>
              </a:buClr>
              <a:buFont typeface="Wingdings" pitchFamily="2" charset="2"/>
              <a:buChar char="u"/>
            </a:pPr>
            <a:r>
              <a:rPr lang="en-US" altLang="zh-CN" b="1">
                <a:latin typeface="Arial Narrow" pitchFamily="34" charset="0"/>
              </a:rPr>
              <a:t>Syntax:  </a:t>
            </a:r>
            <a:r>
              <a:rPr lang="en-US" altLang="zh-CN" b="1">
                <a:latin typeface="Times New Roman" pitchFamily="18" charset="0"/>
              </a:rPr>
              <a:t>MAX( [ ALL | DISTINCT ] </a:t>
            </a:r>
            <a:r>
              <a:rPr lang="en-US" altLang="zh-CN" b="1" i="1">
                <a:latin typeface="Times New Roman" pitchFamily="18" charset="0"/>
              </a:rPr>
              <a:t>expression </a:t>
            </a:r>
            <a:r>
              <a:rPr lang="en-US" altLang="zh-CN" b="1">
                <a:latin typeface="Times New Roman" pitchFamily="18" charset="0"/>
              </a:rPr>
              <a:t>)</a:t>
            </a:r>
          </a:p>
          <a:p>
            <a:pPr algn="l">
              <a:spcBef>
                <a:spcPct val="20000"/>
              </a:spcBef>
              <a:buClr>
                <a:schemeClr val="folHlink"/>
              </a:buClr>
              <a:buFont typeface="Wingdings" pitchFamily="2" charset="2"/>
              <a:buChar char="§"/>
            </a:pPr>
            <a:r>
              <a:rPr lang="en-US" altLang="en-US" b="1">
                <a:latin typeface="Arial Narrow" pitchFamily="34" charset="0"/>
              </a:rPr>
              <a:t>MAX can be used with numeric, character, and datetime columns, but not with bit columns.</a:t>
            </a:r>
            <a:r>
              <a:rPr lang="en-US" altLang="zh-CN" b="1">
                <a:latin typeface="Arial Narrow" pitchFamily="34" charset="0"/>
              </a:rPr>
              <a:t>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MAX(age) </a:t>
            </a:r>
            <a:r>
              <a:rPr lang="en-US" altLang="zh-CN" b="1" i="1">
                <a:solidFill>
                  <a:schemeClr val="hlink"/>
                </a:solidFill>
                <a:latin typeface="Times New Roman" pitchFamily="18" charset="0"/>
              </a:rPr>
              <a:t>FROM</a:t>
            </a:r>
            <a:r>
              <a:rPr lang="en-US" altLang="zh-CN" b="1" i="1">
                <a:latin typeface="Times New Roman" pitchFamily="18" charset="0"/>
              </a:rPr>
              <a:t> students</a:t>
            </a:r>
            <a:r>
              <a:rPr lang="en-US" altLang="zh-CN" b="1">
                <a:latin typeface="Arial Narrow" pitchFamily="34" charset="0"/>
              </a:rPr>
              <a:t> </a:t>
            </a:r>
          </a:p>
          <a:p>
            <a:pPr algn="l">
              <a:spcBef>
                <a:spcPct val="20000"/>
              </a:spcBef>
            </a:pPr>
            <a:r>
              <a:rPr lang="en-US" altLang="zh-CN" b="1">
                <a:solidFill>
                  <a:schemeClr val="hlink"/>
                </a:solidFill>
                <a:latin typeface="Arial Narrow" pitchFamily="34" charset="0"/>
              </a:rPr>
              <a:t>5. MIN</a:t>
            </a:r>
            <a:r>
              <a:rPr lang="en-US" altLang="zh-CN" b="1">
                <a:latin typeface="Arial Narrow" pitchFamily="34" charset="0"/>
              </a:rPr>
              <a:t>: Returns the minimum value in the expression. </a:t>
            </a:r>
          </a:p>
          <a:p>
            <a:pPr algn="l">
              <a:spcBef>
                <a:spcPct val="20000"/>
              </a:spcBef>
              <a:buClr>
                <a:schemeClr val="folHlink"/>
              </a:buClr>
              <a:buFont typeface="Wingdings" pitchFamily="2" charset="2"/>
              <a:buChar char="u"/>
            </a:pPr>
            <a:r>
              <a:rPr lang="en-US" altLang="zh-CN" b="1">
                <a:latin typeface="Arial Narrow" pitchFamily="34" charset="0"/>
              </a:rPr>
              <a:t>Syntax: </a:t>
            </a:r>
            <a:r>
              <a:rPr lang="en-US" altLang="zh-CN" b="1">
                <a:latin typeface="Times New Roman" pitchFamily="18" charset="0"/>
              </a:rPr>
              <a:t>MIN( [ ALL | DISTINCT ] </a:t>
            </a:r>
            <a:r>
              <a:rPr lang="en-US" altLang="zh-CN" b="1" i="1">
                <a:latin typeface="Times New Roman" pitchFamily="18" charset="0"/>
              </a:rPr>
              <a:t>expression </a:t>
            </a:r>
            <a:r>
              <a:rPr lang="en-US" altLang="zh-CN" b="1">
                <a:latin typeface="Times New Roman" pitchFamily="18" charset="0"/>
              </a:rPr>
              <a:t>)</a:t>
            </a:r>
            <a:r>
              <a:rPr lang="en-US" altLang="zh-CN" b="1">
                <a:latin typeface="Arial Narrow" pitchFamily="34" charset="0"/>
              </a:rPr>
              <a:t> </a:t>
            </a:r>
          </a:p>
          <a:p>
            <a:pPr algn="l">
              <a:spcBef>
                <a:spcPct val="20000"/>
              </a:spcBef>
              <a:buClr>
                <a:schemeClr val="folHlink"/>
              </a:buClr>
              <a:buFont typeface="Wingdings" pitchFamily="2" charset="2"/>
              <a:buChar char="§"/>
            </a:pPr>
            <a:r>
              <a:rPr lang="en-US" altLang="en-US" b="1">
                <a:latin typeface="Arial Narrow" pitchFamily="34" charset="0"/>
              </a:rPr>
              <a:t>MIN can be used with numeric, char, varchar, or datetime columns, but not with bit columns. </a:t>
            </a:r>
            <a:endParaRPr lang="en-US" altLang="zh-CN" b="1">
              <a:latin typeface="Arial Narrow" pitchFamily="34" charset="0"/>
            </a:endParaRP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MIN(age) </a:t>
            </a:r>
            <a:r>
              <a:rPr lang="en-US" altLang="zh-CN" b="1" i="1">
                <a:solidFill>
                  <a:schemeClr val="hlink"/>
                </a:solidFill>
                <a:latin typeface="Times New Roman" pitchFamily="18" charset="0"/>
              </a:rPr>
              <a:t>FROM</a:t>
            </a:r>
            <a:r>
              <a:rPr lang="en-US" altLang="zh-CN" b="1" i="1">
                <a:latin typeface="Times New Roman" pitchFamily="18" charset="0"/>
              </a:rPr>
              <a:t> students</a:t>
            </a:r>
            <a:r>
              <a:rPr lang="en-US" altLang="zh-CN" b="1">
                <a:latin typeface="Arial Narrow" pitchFamily="34" charset="0"/>
              </a:rPr>
              <a:t> </a:t>
            </a:r>
          </a:p>
        </p:txBody>
      </p:sp>
      <p:pic>
        <p:nvPicPr>
          <p:cNvPr id="16998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vertical)">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vertical)">
                                      <p:cBhvr>
                                        <p:cTn id="12" dur="500"/>
                                        <p:tgtEl>
                                          <p:spTgt spid="16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linds(vertical)">
                                      <p:cBhvr>
                                        <p:cTn id="17" dur="500"/>
                                        <p:tgtEl>
                                          <p:spTgt spid="169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linds(vertical)">
                                      <p:cBhvr>
                                        <p:cTn id="22" dur="500"/>
                                        <p:tgtEl>
                                          <p:spTgt spid="169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linds(vertical)">
                                      <p:cBhvr>
                                        <p:cTn id="27" dur="500"/>
                                        <p:tgtEl>
                                          <p:spTgt spid="169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linds(vertical)">
                                      <p:cBhvr>
                                        <p:cTn id="32" dur="500"/>
                                        <p:tgtEl>
                                          <p:spTgt spid="169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linds(vertical)">
                                      <p:cBhvr>
                                        <p:cTn id="37" dur="500"/>
                                        <p:tgtEl>
                                          <p:spTgt spid="169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linds(vertical)">
                                      <p:cBhvr>
                                        <p:cTn id="42" dur="500"/>
                                        <p:tgtEl>
                                          <p:spTgt spid="169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linds(vertical)">
                                      <p:cBhvr>
                                        <p:cTn id="47" dur="500"/>
                                        <p:tgtEl>
                                          <p:spTgt spid="16998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69987">
                                            <p:txEl>
                                              <p:pRg st="9" end="9"/>
                                            </p:txEl>
                                          </p:spTgt>
                                        </p:tgtEl>
                                        <p:attrNameLst>
                                          <p:attrName>style.visibility</p:attrName>
                                        </p:attrNameLst>
                                      </p:cBhvr>
                                      <p:to>
                                        <p:strVal val="visible"/>
                                      </p:to>
                                    </p:set>
                                    <p:animEffect transition="in" filter="blinds(vertical)">
                                      <p:cBhvr>
                                        <p:cTn id="52" dur="500"/>
                                        <p:tgtEl>
                                          <p:spTgt spid="16998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69987">
                                            <p:txEl>
                                              <p:pRg st="10" end="10"/>
                                            </p:txEl>
                                          </p:spTgt>
                                        </p:tgtEl>
                                        <p:attrNameLst>
                                          <p:attrName>style.visibility</p:attrName>
                                        </p:attrNameLst>
                                      </p:cBhvr>
                                      <p:to>
                                        <p:strVal val="visible"/>
                                      </p:to>
                                    </p:set>
                                    <p:animEffect transition="in" filter="blinds(vertical)">
                                      <p:cBhvr>
                                        <p:cTn id="57" dur="500"/>
                                        <p:tgtEl>
                                          <p:spTgt spid="169987">
                                            <p:txEl>
                                              <p:pRg st="10" end="10"/>
                                            </p:txEl>
                                          </p:spTgt>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169989"/>
                                        </p:tgtEl>
                                        <p:attrNameLst>
                                          <p:attrName>style.visibility</p:attrName>
                                        </p:attrNameLst>
                                      </p:cBhvr>
                                      <p:to>
                                        <p:strVal val="visible"/>
                                      </p:to>
                                    </p:set>
                                    <p:anim calcmode="lin" valueType="num">
                                      <p:cBhvr additive="base">
                                        <p:cTn id="61" dur="500" fill="hold"/>
                                        <p:tgtEl>
                                          <p:spTgt spid="169989"/>
                                        </p:tgtEl>
                                        <p:attrNameLst>
                                          <p:attrName>ppt_x</p:attrName>
                                        </p:attrNameLst>
                                      </p:cBhvr>
                                      <p:tavLst>
                                        <p:tav tm="0">
                                          <p:val>
                                            <p:strVal val="0-#ppt_w/2"/>
                                          </p:val>
                                        </p:tav>
                                        <p:tav tm="100000">
                                          <p:val>
                                            <p:strVal val="#ppt_x"/>
                                          </p:val>
                                        </p:tav>
                                      </p:tavLst>
                                    </p:anim>
                                    <p:anim calcmode="lin" valueType="num">
                                      <p:cBhvr additive="base">
                                        <p:cTn id="62"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8D63932-3BA9-4769-8DCF-FCB54788DF91}" type="slidenum">
              <a:rPr lang="en-US" altLang="zh-CN"/>
              <a:pPr/>
              <a:t>31</a:t>
            </a:fld>
            <a:endParaRPr lang="en-US" altLang="zh-CN"/>
          </a:p>
        </p:txBody>
      </p:sp>
      <p:sp>
        <p:nvSpPr>
          <p:cNvPr id="396290" name="Rectangle 2"/>
          <p:cNvSpPr>
            <a:spLocks noGrp="1" noChangeArrowheads="1"/>
          </p:cNvSpPr>
          <p:nvPr>
            <p:ph type="title"/>
          </p:nvPr>
        </p:nvSpPr>
        <p:spPr/>
        <p:txBody>
          <a:bodyPr/>
          <a:lstStyle/>
          <a:p>
            <a:r>
              <a:rPr lang="en-US" altLang="zh-CN">
                <a:latin typeface="Arial Narrow" pitchFamily="34" charset="0"/>
              </a:rPr>
              <a:t>Functions</a:t>
            </a:r>
          </a:p>
        </p:txBody>
      </p:sp>
      <p:sp>
        <p:nvSpPr>
          <p:cNvPr id="396291" name="Text Box 3"/>
          <p:cNvSpPr txBox="1">
            <a:spLocks noChangeArrowheads="1"/>
          </p:cNvSpPr>
          <p:nvPr/>
        </p:nvSpPr>
        <p:spPr bwMode="auto">
          <a:xfrm>
            <a:off x="539750" y="620713"/>
            <a:ext cx="8458200"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chemeClr val="hlink"/>
                </a:solidFill>
                <a:latin typeface="Arial Narrow" pitchFamily="34" charset="0"/>
              </a:rPr>
              <a:t>6. </a:t>
            </a:r>
            <a:r>
              <a:rPr lang="en-US" altLang="zh-CN" b="1">
                <a:latin typeface="Arial Narrow" pitchFamily="34" charset="0"/>
              </a:rPr>
              <a:t>String Functions</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LOWER</a:t>
            </a:r>
            <a:r>
              <a:rPr lang="en-US" altLang="zh-CN" b="1">
                <a:latin typeface="Arial Narrow" pitchFamily="34" charset="0"/>
              </a:rPr>
              <a:t>(</a:t>
            </a:r>
            <a:r>
              <a:rPr lang="en-US" altLang="zh-CN" b="1" i="1">
                <a:latin typeface="Arial Narrow" pitchFamily="34" charset="0"/>
              </a:rPr>
              <a:t>char_exp</a:t>
            </a:r>
            <a:r>
              <a:rPr lang="en-US" altLang="zh-CN" b="1">
                <a:latin typeface="Arial Narrow" pitchFamily="34" charset="0"/>
              </a:rPr>
              <a:t>): </a:t>
            </a:r>
            <a:r>
              <a:rPr lang="en-US" altLang="zh-CN" b="1">
                <a:solidFill>
                  <a:srgbClr val="000000"/>
                </a:solidFill>
                <a:latin typeface="Arial Narrow" pitchFamily="34" charset="0"/>
              </a:rPr>
              <a:t>Returns a character expression after converting uppercase character data to lowercase.</a:t>
            </a:r>
            <a:r>
              <a:rPr lang="en-US" altLang="zh-CN" b="1">
                <a:latin typeface="Arial Narrow" pitchFamily="34" charset="0"/>
              </a:rPr>
              <a:t> </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UPPER</a:t>
            </a:r>
            <a:r>
              <a:rPr lang="en-US" altLang="zh-CN" b="1">
                <a:latin typeface="Arial Narrow" pitchFamily="34" charset="0"/>
              </a:rPr>
              <a:t>(</a:t>
            </a:r>
            <a:r>
              <a:rPr lang="en-US" altLang="zh-CN" b="1" i="1">
                <a:latin typeface="Arial Narrow" pitchFamily="34" charset="0"/>
              </a:rPr>
              <a:t>char_exp</a:t>
            </a:r>
            <a:r>
              <a:rPr lang="en-US" altLang="zh-CN" b="1">
                <a:latin typeface="Arial Narrow" pitchFamily="34" charset="0"/>
              </a:rPr>
              <a:t>): Returns a character expression with lowercase character data converted to uppercase.</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RIGHT</a:t>
            </a:r>
            <a:r>
              <a:rPr lang="en-US" altLang="zh-CN" b="1">
                <a:latin typeface="Arial Narrow" pitchFamily="34" charset="0"/>
              </a:rPr>
              <a:t>(</a:t>
            </a:r>
            <a:r>
              <a:rPr lang="en-US" altLang="zh-CN" b="1" i="1">
                <a:latin typeface="Arial Narrow" pitchFamily="34" charset="0"/>
              </a:rPr>
              <a:t>char_exp</a:t>
            </a:r>
            <a:r>
              <a:rPr lang="en-US" altLang="zh-CN" b="1">
                <a:latin typeface="Arial Narrow" pitchFamily="34" charset="0"/>
              </a:rPr>
              <a:t>, </a:t>
            </a:r>
            <a:r>
              <a:rPr lang="en-US" altLang="zh-CN" b="1" i="1">
                <a:latin typeface="Arial Narrow" pitchFamily="34" charset="0"/>
              </a:rPr>
              <a:t>int_exp</a:t>
            </a:r>
            <a:r>
              <a:rPr lang="en-US" altLang="zh-CN" b="1">
                <a:latin typeface="Arial Narrow" pitchFamily="34" charset="0"/>
              </a:rPr>
              <a:t>): Returns the part of a character string starting a specified number of characters from the right.</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LEFT</a:t>
            </a:r>
            <a:r>
              <a:rPr lang="en-US" altLang="zh-CN" b="1">
                <a:latin typeface="Arial Narrow" pitchFamily="34" charset="0"/>
              </a:rPr>
              <a:t>(char_exp, int_exp): Returns the part of a character string starting at a specified number of characters from the left.</a:t>
            </a:r>
          </a:p>
          <a:p>
            <a:pPr algn="l">
              <a:spcBef>
                <a:spcPct val="3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a:t>
            </a:r>
            <a:r>
              <a:rPr lang="zh-CN" altLang="en-US" b="1" i="1">
                <a:latin typeface="Times New Roman" pitchFamily="18" charset="0"/>
              </a:rPr>
              <a:t>入学年份</a:t>
            </a:r>
            <a:r>
              <a:rPr lang="en-US" altLang="zh-CN" b="1" i="1">
                <a:latin typeface="Times New Roman" pitchFamily="18" charset="0"/>
              </a:rPr>
              <a:t>'=LEFT(st_id,4) </a:t>
            </a:r>
            <a:r>
              <a:rPr lang="en-US" altLang="zh-CN" b="1" i="1">
                <a:solidFill>
                  <a:schemeClr val="hlink"/>
                </a:solidFill>
                <a:latin typeface="Times New Roman" pitchFamily="18" charset="0"/>
              </a:rPr>
              <a:t>FROM</a:t>
            </a:r>
            <a:r>
              <a:rPr lang="en-US" altLang="zh-CN" b="1" i="1">
                <a:latin typeface="Times New Roman" pitchFamily="18" charset="0"/>
              </a:rPr>
              <a:t> students</a:t>
            </a:r>
            <a:r>
              <a:rPr lang="en-US" altLang="zh-CN" b="1">
                <a:latin typeface="Arial Narrow" pitchFamily="34" charset="0"/>
              </a:rPr>
              <a:t> </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SUBSTRING</a:t>
            </a:r>
            <a:r>
              <a:rPr lang="en-US" altLang="zh-CN" b="1">
                <a:latin typeface="Arial Narrow" pitchFamily="34" charset="0"/>
              </a:rPr>
              <a:t>(</a:t>
            </a:r>
            <a:r>
              <a:rPr lang="en-US" altLang="zh-CN" b="1" i="1">
                <a:latin typeface="Arial Narrow" pitchFamily="34" charset="0"/>
              </a:rPr>
              <a:t>expression</a:t>
            </a:r>
            <a:r>
              <a:rPr lang="en-US" altLang="zh-CN" b="1">
                <a:latin typeface="Arial Narrow" pitchFamily="34" charset="0"/>
              </a:rPr>
              <a:t>,</a:t>
            </a:r>
            <a:r>
              <a:rPr lang="en-US" altLang="zh-CN" b="1" i="1">
                <a:latin typeface="Arial Narrow" pitchFamily="34" charset="0"/>
              </a:rPr>
              <a:t>start</a:t>
            </a:r>
            <a:r>
              <a:rPr lang="en-US" altLang="zh-CN" b="1">
                <a:latin typeface="Arial Narrow" pitchFamily="34" charset="0"/>
              </a:rPr>
              <a:t>,</a:t>
            </a:r>
            <a:r>
              <a:rPr lang="en-US" altLang="zh-CN" b="1" i="1">
                <a:latin typeface="Arial Narrow" pitchFamily="34" charset="0"/>
              </a:rPr>
              <a:t>length </a:t>
            </a:r>
            <a:r>
              <a:rPr lang="en-US" altLang="zh-CN" b="1">
                <a:latin typeface="Arial Narrow" pitchFamily="34" charset="0"/>
              </a:rPr>
              <a:t>): Returns part of a character.</a:t>
            </a:r>
          </a:p>
          <a:p>
            <a:pPr algn="l">
              <a:spcBef>
                <a:spcPct val="3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x = SUBSTRING('abcdef', 2, 3)</a:t>
            </a:r>
            <a:r>
              <a:rPr lang="en-US" altLang="zh-CN" b="1">
                <a:latin typeface="Arial Narrow" pitchFamily="34" charset="0"/>
              </a:rPr>
              <a:t> </a:t>
            </a:r>
          </a:p>
        </p:txBody>
      </p:sp>
      <p:pic>
        <p:nvPicPr>
          <p:cNvPr id="39629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blinds(vertical)">
                                      <p:cBhvr>
                                        <p:cTn id="7" dur="500"/>
                                        <p:tgtEl>
                                          <p:spTgt spid="396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6291">
                                            <p:txEl>
                                              <p:pRg st="1" end="1"/>
                                            </p:txEl>
                                          </p:spTgt>
                                        </p:tgtEl>
                                        <p:attrNameLst>
                                          <p:attrName>style.visibility</p:attrName>
                                        </p:attrNameLst>
                                      </p:cBhvr>
                                      <p:to>
                                        <p:strVal val="visible"/>
                                      </p:to>
                                    </p:set>
                                    <p:animEffect transition="in" filter="blinds(vertical)">
                                      <p:cBhvr>
                                        <p:cTn id="12" dur="500"/>
                                        <p:tgtEl>
                                          <p:spTgt spid="396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6291">
                                            <p:txEl>
                                              <p:pRg st="2" end="2"/>
                                            </p:txEl>
                                          </p:spTgt>
                                        </p:tgtEl>
                                        <p:attrNameLst>
                                          <p:attrName>style.visibility</p:attrName>
                                        </p:attrNameLst>
                                      </p:cBhvr>
                                      <p:to>
                                        <p:strVal val="visible"/>
                                      </p:to>
                                    </p:set>
                                    <p:animEffect transition="in" filter="blinds(vertical)">
                                      <p:cBhvr>
                                        <p:cTn id="17" dur="500"/>
                                        <p:tgtEl>
                                          <p:spTgt spid="396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6291">
                                            <p:txEl>
                                              <p:pRg st="3" end="3"/>
                                            </p:txEl>
                                          </p:spTgt>
                                        </p:tgtEl>
                                        <p:attrNameLst>
                                          <p:attrName>style.visibility</p:attrName>
                                        </p:attrNameLst>
                                      </p:cBhvr>
                                      <p:to>
                                        <p:strVal val="visible"/>
                                      </p:to>
                                    </p:set>
                                    <p:animEffect transition="in" filter="blinds(vertical)">
                                      <p:cBhvr>
                                        <p:cTn id="22" dur="500"/>
                                        <p:tgtEl>
                                          <p:spTgt spid="396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6291">
                                            <p:txEl>
                                              <p:pRg st="4" end="4"/>
                                            </p:txEl>
                                          </p:spTgt>
                                        </p:tgtEl>
                                        <p:attrNameLst>
                                          <p:attrName>style.visibility</p:attrName>
                                        </p:attrNameLst>
                                      </p:cBhvr>
                                      <p:to>
                                        <p:strVal val="visible"/>
                                      </p:to>
                                    </p:set>
                                    <p:animEffect transition="in" filter="blinds(vertical)">
                                      <p:cBhvr>
                                        <p:cTn id="27" dur="500"/>
                                        <p:tgtEl>
                                          <p:spTgt spid="396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6291">
                                            <p:txEl>
                                              <p:pRg st="5" end="5"/>
                                            </p:txEl>
                                          </p:spTgt>
                                        </p:tgtEl>
                                        <p:attrNameLst>
                                          <p:attrName>style.visibility</p:attrName>
                                        </p:attrNameLst>
                                      </p:cBhvr>
                                      <p:to>
                                        <p:strVal val="visible"/>
                                      </p:to>
                                    </p:set>
                                    <p:animEffect transition="in" filter="blinds(vertical)">
                                      <p:cBhvr>
                                        <p:cTn id="32" dur="500"/>
                                        <p:tgtEl>
                                          <p:spTgt spid="396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6291">
                                            <p:txEl>
                                              <p:pRg st="6" end="6"/>
                                            </p:txEl>
                                          </p:spTgt>
                                        </p:tgtEl>
                                        <p:attrNameLst>
                                          <p:attrName>style.visibility</p:attrName>
                                        </p:attrNameLst>
                                      </p:cBhvr>
                                      <p:to>
                                        <p:strVal val="visible"/>
                                      </p:to>
                                    </p:set>
                                    <p:animEffect transition="in" filter="blinds(vertical)">
                                      <p:cBhvr>
                                        <p:cTn id="37" dur="500"/>
                                        <p:tgtEl>
                                          <p:spTgt spid="396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6291">
                                            <p:txEl>
                                              <p:pRg st="7" end="7"/>
                                            </p:txEl>
                                          </p:spTgt>
                                        </p:tgtEl>
                                        <p:attrNameLst>
                                          <p:attrName>style.visibility</p:attrName>
                                        </p:attrNameLst>
                                      </p:cBhvr>
                                      <p:to>
                                        <p:strVal val="visible"/>
                                      </p:to>
                                    </p:set>
                                    <p:animEffect transition="in" filter="blinds(vertical)">
                                      <p:cBhvr>
                                        <p:cTn id="42" dur="500"/>
                                        <p:tgtEl>
                                          <p:spTgt spid="396291">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6292"/>
                                        </p:tgtEl>
                                        <p:attrNameLst>
                                          <p:attrName>style.visibility</p:attrName>
                                        </p:attrNameLst>
                                      </p:cBhvr>
                                      <p:to>
                                        <p:strVal val="visible"/>
                                      </p:to>
                                    </p:set>
                                    <p:anim calcmode="lin" valueType="num">
                                      <p:cBhvr additive="base">
                                        <p:cTn id="46" dur="500" fill="hold"/>
                                        <p:tgtEl>
                                          <p:spTgt spid="396292"/>
                                        </p:tgtEl>
                                        <p:attrNameLst>
                                          <p:attrName>ppt_x</p:attrName>
                                        </p:attrNameLst>
                                      </p:cBhvr>
                                      <p:tavLst>
                                        <p:tav tm="0">
                                          <p:val>
                                            <p:strVal val="0-#ppt_w/2"/>
                                          </p:val>
                                        </p:tav>
                                        <p:tav tm="100000">
                                          <p:val>
                                            <p:strVal val="#ppt_x"/>
                                          </p:val>
                                        </p:tav>
                                      </p:tavLst>
                                    </p:anim>
                                    <p:anim calcmode="lin" valueType="num">
                                      <p:cBhvr additive="base">
                                        <p:cTn id="47" dur="500" fill="hold"/>
                                        <p:tgtEl>
                                          <p:spTgt spid="396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6FB296F-DED1-48CE-B066-94011910AB3E}" type="slidenum">
              <a:rPr lang="en-US" altLang="zh-CN"/>
              <a:pPr/>
              <a:t>32</a:t>
            </a:fld>
            <a:endParaRPr lang="en-US" altLang="zh-CN"/>
          </a:p>
        </p:txBody>
      </p:sp>
      <p:sp>
        <p:nvSpPr>
          <p:cNvPr id="280578" name="Rectangle 2"/>
          <p:cNvSpPr>
            <a:spLocks noGrp="1" noChangeArrowheads="1"/>
          </p:cNvSpPr>
          <p:nvPr>
            <p:ph type="title"/>
          </p:nvPr>
        </p:nvSpPr>
        <p:spPr/>
        <p:txBody>
          <a:bodyPr/>
          <a:lstStyle/>
          <a:p>
            <a:r>
              <a:rPr lang="en-US" altLang="zh-CN">
                <a:latin typeface="Arial Narrow" pitchFamily="34" charset="0"/>
              </a:rPr>
              <a:t>Functions</a:t>
            </a:r>
          </a:p>
        </p:txBody>
      </p:sp>
      <p:sp>
        <p:nvSpPr>
          <p:cNvPr id="280579" name="Text Box 3"/>
          <p:cNvSpPr txBox="1">
            <a:spLocks noChangeArrowheads="1"/>
          </p:cNvSpPr>
          <p:nvPr/>
        </p:nvSpPr>
        <p:spPr bwMode="auto">
          <a:xfrm>
            <a:off x="539750" y="669925"/>
            <a:ext cx="84582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LEN</a:t>
            </a:r>
            <a:r>
              <a:rPr lang="en-US" altLang="zh-CN" b="1" dirty="0">
                <a:latin typeface="Arial Narrow" pitchFamily="34" charset="0"/>
              </a:rPr>
              <a:t>( </a:t>
            </a:r>
            <a:r>
              <a:rPr lang="en-US" altLang="zh-CN" b="1" i="1" dirty="0" err="1">
                <a:latin typeface="Arial Narrow" pitchFamily="34" charset="0"/>
              </a:rPr>
              <a:t>string_expression</a:t>
            </a:r>
            <a:r>
              <a:rPr lang="en-US" altLang="zh-CN" b="1" i="1" dirty="0">
                <a:latin typeface="Arial Narrow" pitchFamily="34" charset="0"/>
              </a:rPr>
              <a:t> </a:t>
            </a:r>
            <a:r>
              <a:rPr lang="en-US" altLang="zh-CN" b="1" dirty="0">
                <a:latin typeface="Arial Narrow" pitchFamily="34" charset="0"/>
              </a:rPr>
              <a:t>): Returns the number of characters, rather than the number of bytes, of the given string expression, </a:t>
            </a:r>
            <a:r>
              <a:rPr lang="en-US" altLang="zh-CN" b="1" dirty="0">
                <a:solidFill>
                  <a:schemeClr val="hlink"/>
                </a:solidFill>
                <a:latin typeface="Arial Narrow" pitchFamily="34" charset="0"/>
              </a:rPr>
              <a:t>excluding</a:t>
            </a:r>
            <a:r>
              <a:rPr lang="en-US" altLang="zh-CN" b="1" dirty="0">
                <a:latin typeface="Arial Narrow" pitchFamily="34" charset="0"/>
              </a:rPr>
              <a:t> trailing blanks.</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REPLACE</a:t>
            </a:r>
            <a:r>
              <a:rPr lang="en-US" altLang="zh-CN" b="1" dirty="0">
                <a:latin typeface="Arial Narrow" pitchFamily="34" charset="0"/>
              </a:rPr>
              <a:t>(‘</a:t>
            </a:r>
            <a:r>
              <a:rPr lang="en-US" altLang="zh-CN" b="1" i="1" dirty="0">
                <a:latin typeface="Arial Narrow" pitchFamily="34" charset="0"/>
              </a:rPr>
              <a:t>string_exp1</a:t>
            </a:r>
            <a:r>
              <a:rPr lang="en-US" altLang="zh-CN" b="1" dirty="0">
                <a:latin typeface="Arial Narrow" pitchFamily="34" charset="0"/>
              </a:rPr>
              <a:t>’, ‘</a:t>
            </a:r>
            <a:r>
              <a:rPr lang="en-US" altLang="zh-CN" b="1" i="1" dirty="0">
                <a:latin typeface="Arial Narrow" pitchFamily="34" charset="0"/>
              </a:rPr>
              <a:t>string_exp2</a:t>
            </a:r>
            <a:r>
              <a:rPr lang="en-US" altLang="zh-CN" b="1" dirty="0">
                <a:latin typeface="Arial Narrow" pitchFamily="34" charset="0"/>
              </a:rPr>
              <a:t>’, ‘</a:t>
            </a:r>
            <a:r>
              <a:rPr lang="en-US" altLang="zh-CN" b="1" i="1" dirty="0">
                <a:latin typeface="Arial Narrow" pitchFamily="34" charset="0"/>
              </a:rPr>
              <a:t>string_exp3</a:t>
            </a:r>
            <a:r>
              <a:rPr lang="en-US" altLang="zh-CN" b="1" dirty="0">
                <a:latin typeface="Arial Narrow" pitchFamily="34" charset="0"/>
              </a:rPr>
              <a:t>’): Replaces all occurrences of the </a:t>
            </a:r>
            <a:r>
              <a:rPr lang="en-US" altLang="zh-CN" b="1" dirty="0">
                <a:solidFill>
                  <a:srgbClr val="D43CFE"/>
                </a:solidFill>
                <a:latin typeface="Arial Narrow" pitchFamily="34" charset="0"/>
              </a:rPr>
              <a:t>second</a:t>
            </a:r>
            <a:r>
              <a:rPr lang="en-US" altLang="zh-CN" b="1" dirty="0">
                <a:latin typeface="Arial Narrow" pitchFamily="34" charset="0"/>
              </a:rPr>
              <a:t> given string expression in the </a:t>
            </a:r>
            <a:r>
              <a:rPr lang="en-US" altLang="zh-CN" b="1" dirty="0">
                <a:solidFill>
                  <a:srgbClr val="D43CFE"/>
                </a:solidFill>
                <a:latin typeface="Arial Narrow" pitchFamily="34" charset="0"/>
              </a:rPr>
              <a:t>first</a:t>
            </a:r>
            <a:r>
              <a:rPr lang="en-US" altLang="zh-CN" b="1" dirty="0">
                <a:latin typeface="Arial Narrow" pitchFamily="34" charset="0"/>
              </a:rPr>
              <a:t> string expression with a </a:t>
            </a:r>
            <a:r>
              <a:rPr lang="en-US" altLang="zh-CN" b="1" dirty="0">
                <a:solidFill>
                  <a:srgbClr val="D43CFE"/>
                </a:solidFill>
                <a:latin typeface="Arial Narrow" pitchFamily="34" charset="0"/>
              </a:rPr>
              <a:t>third</a:t>
            </a:r>
            <a:r>
              <a:rPr lang="en-US" altLang="zh-CN" b="1" dirty="0">
                <a:latin typeface="Arial Narrow" pitchFamily="34" charset="0"/>
              </a:rPr>
              <a:t> expression.</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SPACE</a:t>
            </a:r>
            <a:r>
              <a:rPr lang="en-US" altLang="zh-CN" b="1" dirty="0">
                <a:latin typeface="Arial Narrow" pitchFamily="34" charset="0"/>
              </a:rPr>
              <a:t>( </a:t>
            </a:r>
            <a:r>
              <a:rPr lang="en-US" altLang="zh-CN" b="1" i="1" dirty="0" err="1">
                <a:latin typeface="Arial Narrow" pitchFamily="34" charset="0"/>
              </a:rPr>
              <a:t>integer_expression</a:t>
            </a:r>
            <a:r>
              <a:rPr lang="en-US" altLang="zh-CN" b="1" i="1" dirty="0">
                <a:latin typeface="Arial Narrow" pitchFamily="34" charset="0"/>
              </a:rPr>
              <a:t> </a:t>
            </a:r>
            <a:r>
              <a:rPr lang="en-US" altLang="zh-CN" b="1" dirty="0">
                <a:latin typeface="Arial Narrow" pitchFamily="34" charset="0"/>
              </a:rPr>
              <a:t>): Returns a string of repeated spaces.</a:t>
            </a:r>
          </a:p>
          <a:p>
            <a:pPr algn="l">
              <a:spcBef>
                <a:spcPct val="20000"/>
              </a:spcBef>
            </a:pPr>
            <a:r>
              <a:rPr lang="en-US" altLang="zh-CN" b="1" dirty="0">
                <a:solidFill>
                  <a:schemeClr val="hlink"/>
                </a:solidFill>
                <a:latin typeface="Arial Narrow" pitchFamily="34" charset="0"/>
              </a:rPr>
              <a:t>7. </a:t>
            </a:r>
            <a:r>
              <a:rPr lang="en-US" altLang="zh-CN" b="1" dirty="0">
                <a:latin typeface="Arial Narrow" pitchFamily="34" charset="0"/>
              </a:rPr>
              <a:t>Date Functions</a:t>
            </a:r>
          </a:p>
          <a:p>
            <a:pPr algn="l">
              <a:spcBef>
                <a:spcPct val="20000"/>
              </a:spcBef>
              <a:buClr>
                <a:schemeClr val="folHlink"/>
              </a:buClr>
              <a:buFont typeface="Wingdings" pitchFamily="2" charset="2"/>
              <a:buChar char="§"/>
            </a:pPr>
            <a:r>
              <a:rPr lang="en-US" altLang="zh-CN" b="1" dirty="0">
                <a:solidFill>
                  <a:schemeClr val="hlink"/>
                </a:solidFill>
                <a:latin typeface="Arial Narrow" pitchFamily="34" charset="0"/>
              </a:rPr>
              <a:t>MONTH</a:t>
            </a:r>
            <a:r>
              <a:rPr lang="en-US" altLang="zh-CN" b="1" dirty="0">
                <a:latin typeface="Arial Narrow" pitchFamily="34" charset="0"/>
              </a:rPr>
              <a:t>( </a:t>
            </a:r>
            <a:r>
              <a:rPr lang="en-US" altLang="zh-CN" b="1" i="1" dirty="0">
                <a:latin typeface="Arial Narrow" pitchFamily="34" charset="0"/>
              </a:rPr>
              <a:t>date </a:t>
            </a:r>
            <a:r>
              <a:rPr lang="en-US" altLang="zh-CN" b="1" dirty="0">
                <a:latin typeface="Arial Narrow" pitchFamily="34" charset="0"/>
              </a:rPr>
              <a:t>): Returns an integer that represents the month part of a specified date.</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"Month Number" = MONTH('03/12/2003')</a:t>
            </a:r>
            <a:r>
              <a:rPr lang="en-US" altLang="zh-CN" b="1" dirty="0">
                <a:latin typeface="Arial Narrow" pitchFamily="34" charset="0"/>
              </a:rPr>
              <a:t> </a:t>
            </a:r>
          </a:p>
          <a:p>
            <a:pPr algn="l">
              <a:spcBef>
                <a:spcPct val="20000"/>
              </a:spcBef>
              <a:buSzPct val="150000"/>
              <a:buFontTx/>
              <a:buBlip>
                <a:blip r:embed="rId2"/>
              </a:buBlip>
            </a:pPr>
            <a:r>
              <a:rPr lang="en-US" altLang="en-US" b="1" dirty="0">
                <a:latin typeface="Arial Narrow" pitchFamily="34" charset="0"/>
              </a:rPr>
              <a:t>Notice that SQL Server interprets 0 as </a:t>
            </a:r>
            <a:r>
              <a:rPr lang="en-US" altLang="zh-CN" b="1" dirty="0">
                <a:latin typeface="Arial Narrow" pitchFamily="34" charset="0"/>
              </a:rPr>
              <a:t>'01/01/1900‘.</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MONTH(0), </a:t>
            </a:r>
            <a:r>
              <a:rPr lang="en-US" altLang="zh-CN" b="1" i="1" dirty="0">
                <a:solidFill>
                  <a:schemeClr val="hlink"/>
                </a:solidFill>
                <a:latin typeface="Times New Roman" pitchFamily="18" charset="0"/>
              </a:rPr>
              <a:t>DAY</a:t>
            </a:r>
            <a:r>
              <a:rPr lang="en-US" altLang="zh-CN" b="1" i="1" dirty="0">
                <a:latin typeface="Times New Roman" pitchFamily="18" charset="0"/>
              </a:rPr>
              <a:t>(0), </a:t>
            </a:r>
            <a:r>
              <a:rPr lang="en-US" altLang="zh-CN" b="1" i="1" dirty="0">
                <a:solidFill>
                  <a:schemeClr val="hlink"/>
                </a:solidFill>
                <a:latin typeface="Times New Roman" pitchFamily="18" charset="0"/>
              </a:rPr>
              <a:t>YEAR</a:t>
            </a:r>
            <a:r>
              <a:rPr lang="en-US" altLang="zh-CN" b="1" i="1" dirty="0">
                <a:latin typeface="Times New Roman" pitchFamily="18" charset="0"/>
              </a:rPr>
              <a:t>(0)</a:t>
            </a:r>
            <a:r>
              <a:rPr lang="en-US" altLang="zh-CN" b="1" dirty="0">
                <a:latin typeface="Arial Narrow" pitchFamily="34" charset="0"/>
              </a:rPr>
              <a:t> </a:t>
            </a:r>
          </a:p>
        </p:txBody>
      </p:sp>
      <p:pic>
        <p:nvPicPr>
          <p:cNvPr id="280580"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blinds(vertical)">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0579">
                                            <p:txEl>
                                              <p:pRg st="1" end="1"/>
                                            </p:txEl>
                                          </p:spTgt>
                                        </p:tgtEl>
                                        <p:attrNameLst>
                                          <p:attrName>style.visibility</p:attrName>
                                        </p:attrNameLst>
                                      </p:cBhvr>
                                      <p:to>
                                        <p:strVal val="visible"/>
                                      </p:to>
                                    </p:set>
                                    <p:animEffect transition="in" filter="blinds(vertical)">
                                      <p:cBhvr>
                                        <p:cTn id="12" dur="500"/>
                                        <p:tgtEl>
                                          <p:spTgt spid="280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0579">
                                            <p:txEl>
                                              <p:pRg st="2" end="2"/>
                                            </p:txEl>
                                          </p:spTgt>
                                        </p:tgtEl>
                                        <p:attrNameLst>
                                          <p:attrName>style.visibility</p:attrName>
                                        </p:attrNameLst>
                                      </p:cBhvr>
                                      <p:to>
                                        <p:strVal val="visible"/>
                                      </p:to>
                                    </p:set>
                                    <p:animEffect transition="in" filter="blinds(vertical)">
                                      <p:cBhvr>
                                        <p:cTn id="17" dur="500"/>
                                        <p:tgtEl>
                                          <p:spTgt spid="280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0579">
                                            <p:txEl>
                                              <p:pRg st="3" end="3"/>
                                            </p:txEl>
                                          </p:spTgt>
                                        </p:tgtEl>
                                        <p:attrNameLst>
                                          <p:attrName>style.visibility</p:attrName>
                                        </p:attrNameLst>
                                      </p:cBhvr>
                                      <p:to>
                                        <p:strVal val="visible"/>
                                      </p:to>
                                    </p:set>
                                    <p:animEffect transition="in" filter="blinds(vertical)">
                                      <p:cBhvr>
                                        <p:cTn id="22" dur="500"/>
                                        <p:tgtEl>
                                          <p:spTgt spid="280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80579">
                                            <p:txEl>
                                              <p:pRg st="4" end="4"/>
                                            </p:txEl>
                                          </p:spTgt>
                                        </p:tgtEl>
                                        <p:attrNameLst>
                                          <p:attrName>style.visibility</p:attrName>
                                        </p:attrNameLst>
                                      </p:cBhvr>
                                      <p:to>
                                        <p:strVal val="visible"/>
                                      </p:to>
                                    </p:set>
                                    <p:animEffect transition="in" filter="blinds(vertical)">
                                      <p:cBhvr>
                                        <p:cTn id="27" dur="500"/>
                                        <p:tgtEl>
                                          <p:spTgt spid="280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0579">
                                            <p:txEl>
                                              <p:pRg st="5" end="5"/>
                                            </p:txEl>
                                          </p:spTgt>
                                        </p:tgtEl>
                                        <p:attrNameLst>
                                          <p:attrName>style.visibility</p:attrName>
                                        </p:attrNameLst>
                                      </p:cBhvr>
                                      <p:to>
                                        <p:strVal val="visible"/>
                                      </p:to>
                                    </p:set>
                                    <p:animEffect transition="in" filter="blinds(vertical)">
                                      <p:cBhvr>
                                        <p:cTn id="32" dur="500"/>
                                        <p:tgtEl>
                                          <p:spTgt spid="280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80579">
                                            <p:txEl>
                                              <p:pRg st="6" end="6"/>
                                            </p:txEl>
                                          </p:spTgt>
                                        </p:tgtEl>
                                        <p:attrNameLst>
                                          <p:attrName>style.visibility</p:attrName>
                                        </p:attrNameLst>
                                      </p:cBhvr>
                                      <p:to>
                                        <p:strVal val="visible"/>
                                      </p:to>
                                    </p:set>
                                    <p:animEffect transition="in" filter="blinds(vertical)">
                                      <p:cBhvr>
                                        <p:cTn id="37" dur="500"/>
                                        <p:tgtEl>
                                          <p:spTgt spid="2805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80579">
                                            <p:txEl>
                                              <p:pRg st="7" end="7"/>
                                            </p:txEl>
                                          </p:spTgt>
                                        </p:tgtEl>
                                        <p:attrNameLst>
                                          <p:attrName>style.visibility</p:attrName>
                                        </p:attrNameLst>
                                      </p:cBhvr>
                                      <p:to>
                                        <p:strVal val="visible"/>
                                      </p:to>
                                    </p:set>
                                    <p:animEffect transition="in" filter="blinds(vertical)">
                                      <p:cBhvr>
                                        <p:cTn id="42" dur="500"/>
                                        <p:tgtEl>
                                          <p:spTgt spid="28057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80580"/>
                                        </p:tgtEl>
                                        <p:attrNameLst>
                                          <p:attrName>style.visibility</p:attrName>
                                        </p:attrNameLst>
                                      </p:cBhvr>
                                      <p:to>
                                        <p:strVal val="visible"/>
                                      </p:to>
                                    </p:set>
                                    <p:anim calcmode="lin" valueType="num">
                                      <p:cBhvr additive="base">
                                        <p:cTn id="46" dur="500" fill="hold"/>
                                        <p:tgtEl>
                                          <p:spTgt spid="280580"/>
                                        </p:tgtEl>
                                        <p:attrNameLst>
                                          <p:attrName>ppt_x</p:attrName>
                                        </p:attrNameLst>
                                      </p:cBhvr>
                                      <p:tavLst>
                                        <p:tav tm="0">
                                          <p:val>
                                            <p:strVal val="0-#ppt_w/2"/>
                                          </p:val>
                                        </p:tav>
                                        <p:tav tm="100000">
                                          <p:val>
                                            <p:strVal val="#ppt_x"/>
                                          </p:val>
                                        </p:tav>
                                      </p:tavLst>
                                    </p:anim>
                                    <p:anim calcmode="lin" valueType="num">
                                      <p:cBhvr additive="base">
                                        <p:cTn id="47" dur="500" fill="hold"/>
                                        <p:tgtEl>
                                          <p:spTgt spid="280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EAAE5F6-A4FD-4A98-B12E-E847120F4273}" type="slidenum">
              <a:rPr lang="en-US" altLang="zh-CN"/>
              <a:pPr/>
              <a:t>33</a:t>
            </a:fld>
            <a:endParaRPr lang="en-US" altLang="zh-CN"/>
          </a:p>
        </p:txBody>
      </p:sp>
      <p:sp>
        <p:nvSpPr>
          <p:cNvPr id="281602" name="Rectangle 2050"/>
          <p:cNvSpPr>
            <a:spLocks noGrp="1" noChangeArrowheads="1"/>
          </p:cNvSpPr>
          <p:nvPr>
            <p:ph type="title"/>
          </p:nvPr>
        </p:nvSpPr>
        <p:spPr/>
        <p:txBody>
          <a:bodyPr/>
          <a:lstStyle/>
          <a:p>
            <a:r>
              <a:rPr lang="en-US" altLang="zh-CN">
                <a:latin typeface="Arial Narrow" pitchFamily="34" charset="0"/>
              </a:rPr>
              <a:t>Functions</a:t>
            </a:r>
          </a:p>
        </p:txBody>
      </p:sp>
      <p:sp>
        <p:nvSpPr>
          <p:cNvPr id="281603" name="Text Box 2051"/>
          <p:cNvSpPr txBox="1">
            <a:spLocks noChangeArrowheads="1"/>
          </p:cNvSpPr>
          <p:nvPr/>
        </p:nvSpPr>
        <p:spPr bwMode="auto">
          <a:xfrm>
            <a:off x="539750" y="765175"/>
            <a:ext cx="8424863"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zh-CN" b="1" dirty="0">
                <a:solidFill>
                  <a:schemeClr val="hlink"/>
                </a:solidFill>
                <a:latin typeface="Arial Narrow" pitchFamily="34" charset="0"/>
              </a:rPr>
              <a:t>GETDATE</a:t>
            </a:r>
            <a:r>
              <a:rPr lang="en-US" altLang="zh-CN" b="1" dirty="0">
                <a:latin typeface="Arial Narrow" pitchFamily="34" charset="0"/>
              </a:rPr>
              <a:t>( ): Returns the current system date and time in the standard internal format for </a:t>
            </a:r>
            <a:r>
              <a:rPr lang="en-US" altLang="zh-CN" b="1" dirty="0" err="1">
                <a:latin typeface="Arial Narrow" pitchFamily="34" charset="0"/>
              </a:rPr>
              <a:t>datetime</a:t>
            </a:r>
            <a:r>
              <a:rPr lang="en-US" altLang="zh-CN" b="1" dirty="0">
                <a:latin typeface="Arial Narrow" pitchFamily="34" charset="0"/>
              </a:rPr>
              <a:t> values.</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GETDATE()</a:t>
            </a:r>
            <a:r>
              <a:rPr lang="en-US" altLang="zh-CN" b="1" dirty="0">
                <a:latin typeface="Arial Narrow" pitchFamily="34" charset="0"/>
              </a:rPr>
              <a:t> </a:t>
            </a:r>
          </a:p>
          <a:p>
            <a:pPr algn="l"/>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CREATE</a:t>
            </a:r>
            <a:r>
              <a:rPr lang="en-US" altLang="zh-CN" b="1" i="1" dirty="0">
                <a:latin typeface="Times New Roman" pitchFamily="18" charset="0"/>
              </a:rPr>
              <a:t> </a:t>
            </a:r>
            <a:r>
              <a:rPr lang="en-US" altLang="zh-CN" b="1" i="1" dirty="0">
                <a:solidFill>
                  <a:srgbClr val="FF0000"/>
                </a:solidFill>
                <a:latin typeface="Times New Roman" pitchFamily="18" charset="0"/>
              </a:rPr>
              <a:t>TABLE</a:t>
            </a:r>
            <a:r>
              <a:rPr lang="en-US" altLang="zh-CN" b="1" i="1" dirty="0">
                <a:latin typeface="Times New Roman" pitchFamily="18" charset="0"/>
              </a:rPr>
              <a:t> Score( </a:t>
            </a:r>
          </a:p>
          <a:p>
            <a:pPr algn="l"/>
            <a:r>
              <a:rPr lang="en-US" altLang="zh-CN" b="1" i="1" dirty="0" err="1">
                <a:latin typeface="Times New Roman" pitchFamily="18" charset="0"/>
              </a:rPr>
              <a:t>stu_id</a:t>
            </a:r>
            <a:r>
              <a:rPr lang="en-US" altLang="zh-CN" b="1" i="1" dirty="0">
                <a:latin typeface="Times New Roman" pitchFamily="18" charset="0"/>
              </a:rPr>
              <a:t> char(11) NOT NULL,</a:t>
            </a:r>
          </a:p>
          <a:p>
            <a:pPr algn="l"/>
            <a:r>
              <a:rPr lang="en-US" altLang="zh-CN" b="1" i="1" dirty="0" err="1">
                <a:latin typeface="Times New Roman" pitchFamily="18" charset="0"/>
              </a:rPr>
              <a:t>cos_name</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(40) NOT NULL,</a:t>
            </a:r>
          </a:p>
          <a:p>
            <a:pPr algn="l"/>
            <a:r>
              <a:rPr lang="en-US" altLang="zh-CN" b="1" i="1" dirty="0" err="1">
                <a:latin typeface="Times New Roman" pitchFamily="18" charset="0"/>
              </a:rPr>
              <a:t>exam_date</a:t>
            </a:r>
            <a:r>
              <a:rPr lang="en-US" altLang="zh-CN" b="1" i="1" dirty="0">
                <a:latin typeface="Times New Roman" pitchFamily="18" charset="0"/>
              </a:rPr>
              <a:t> </a:t>
            </a:r>
            <a:r>
              <a:rPr lang="en-US" altLang="zh-CN" b="1" i="1" dirty="0" err="1">
                <a:latin typeface="Times New Roman" pitchFamily="18" charset="0"/>
              </a:rPr>
              <a:t>datetime</a:t>
            </a:r>
            <a:r>
              <a:rPr lang="en-US" altLang="zh-CN" b="1" i="1" dirty="0">
                <a:latin typeface="Times New Roman" pitchFamily="18" charset="0"/>
              </a:rPr>
              <a:t> DEFAULT GETDATE() )</a:t>
            </a:r>
            <a:r>
              <a:rPr lang="en-US" altLang="zh-CN" b="1" dirty="0">
                <a:latin typeface="Arial Narrow" pitchFamily="34" charset="0"/>
              </a:rPr>
              <a:t> </a:t>
            </a:r>
          </a:p>
          <a:p>
            <a:pPr algn="l">
              <a:spcBef>
                <a:spcPct val="20000"/>
              </a:spcBef>
            </a:pPr>
            <a:r>
              <a:rPr lang="en-US" altLang="zh-CN" b="1" dirty="0">
                <a:solidFill>
                  <a:schemeClr val="hlink"/>
                </a:solidFill>
                <a:latin typeface="Arial Narrow" pitchFamily="34" charset="0"/>
              </a:rPr>
              <a:t>8. ISNUMERIC</a:t>
            </a:r>
            <a:r>
              <a:rPr lang="en-US" altLang="zh-CN" b="1" dirty="0">
                <a:latin typeface="Arial Narrow" pitchFamily="34" charset="0"/>
              </a:rPr>
              <a:t>( </a:t>
            </a:r>
            <a:r>
              <a:rPr lang="en-US" altLang="zh-CN" b="1" i="1" dirty="0">
                <a:latin typeface="Arial Narrow" pitchFamily="34" charset="0"/>
              </a:rPr>
              <a:t>expression </a:t>
            </a:r>
            <a:r>
              <a:rPr lang="en-US" altLang="zh-CN" b="1" dirty="0">
                <a:latin typeface="Arial Narrow" pitchFamily="34" charset="0"/>
              </a:rPr>
              <a:t>): Determines whether an expression is a valid numeric type.</a:t>
            </a:r>
          </a:p>
          <a:p>
            <a:pPr algn="l">
              <a:spcBef>
                <a:spcPct val="20000"/>
              </a:spcBef>
            </a:pPr>
            <a:r>
              <a:rPr lang="en-US" altLang="zh-CN" b="1" dirty="0">
                <a:solidFill>
                  <a:schemeClr val="hlink"/>
                </a:solidFill>
                <a:latin typeface="Arial Narrow" pitchFamily="34" charset="0"/>
              </a:rPr>
              <a:t>9. ISDATE</a:t>
            </a:r>
            <a:r>
              <a:rPr lang="en-US" altLang="zh-CN" b="1" dirty="0">
                <a:latin typeface="Arial Narrow" pitchFamily="34" charset="0"/>
              </a:rPr>
              <a:t>( </a:t>
            </a:r>
            <a:r>
              <a:rPr lang="en-US" altLang="zh-CN" b="1" i="1" dirty="0">
                <a:latin typeface="Arial Narrow" pitchFamily="34" charset="0"/>
              </a:rPr>
              <a:t>expression </a:t>
            </a:r>
            <a:r>
              <a:rPr lang="en-US" altLang="zh-CN" b="1" dirty="0">
                <a:latin typeface="Arial Narrow" pitchFamily="34" charset="0"/>
              </a:rPr>
              <a:t>): Determines whether an input expression is a valid date.</a:t>
            </a:r>
          </a:p>
        </p:txBody>
      </p:sp>
      <p:pic>
        <p:nvPicPr>
          <p:cNvPr id="281607" name="Picture 205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linds(vertical)">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blinds(vertical)">
                                      <p:cBhvr>
                                        <p:cTn id="12" dur="500"/>
                                        <p:tgtEl>
                                          <p:spTgt spid="28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1603">
                                            <p:txEl>
                                              <p:pRg st="2" end="2"/>
                                            </p:txEl>
                                          </p:spTgt>
                                        </p:tgtEl>
                                        <p:attrNameLst>
                                          <p:attrName>style.visibility</p:attrName>
                                        </p:attrNameLst>
                                      </p:cBhvr>
                                      <p:to>
                                        <p:strVal val="visible"/>
                                      </p:to>
                                    </p:set>
                                    <p:animEffect transition="in" filter="blinds(vertical)">
                                      <p:cBhvr>
                                        <p:cTn id="17" dur="500"/>
                                        <p:tgtEl>
                                          <p:spTgt spid="281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1603">
                                            <p:txEl>
                                              <p:pRg st="3" end="3"/>
                                            </p:txEl>
                                          </p:spTgt>
                                        </p:tgtEl>
                                        <p:attrNameLst>
                                          <p:attrName>style.visibility</p:attrName>
                                        </p:attrNameLst>
                                      </p:cBhvr>
                                      <p:to>
                                        <p:strVal val="visible"/>
                                      </p:to>
                                    </p:set>
                                    <p:animEffect transition="in" filter="blinds(vertical)">
                                      <p:cBhvr>
                                        <p:cTn id="22" dur="500"/>
                                        <p:tgtEl>
                                          <p:spTgt spid="281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81603">
                                            <p:txEl>
                                              <p:pRg st="4" end="4"/>
                                            </p:txEl>
                                          </p:spTgt>
                                        </p:tgtEl>
                                        <p:attrNameLst>
                                          <p:attrName>style.visibility</p:attrName>
                                        </p:attrNameLst>
                                      </p:cBhvr>
                                      <p:to>
                                        <p:strVal val="visible"/>
                                      </p:to>
                                    </p:set>
                                    <p:animEffect transition="in" filter="blinds(vertical)">
                                      <p:cBhvr>
                                        <p:cTn id="27" dur="500"/>
                                        <p:tgtEl>
                                          <p:spTgt spid="281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1603">
                                            <p:txEl>
                                              <p:pRg st="5" end="5"/>
                                            </p:txEl>
                                          </p:spTgt>
                                        </p:tgtEl>
                                        <p:attrNameLst>
                                          <p:attrName>style.visibility</p:attrName>
                                        </p:attrNameLst>
                                      </p:cBhvr>
                                      <p:to>
                                        <p:strVal val="visible"/>
                                      </p:to>
                                    </p:set>
                                    <p:animEffect transition="in" filter="blinds(vertical)">
                                      <p:cBhvr>
                                        <p:cTn id="32" dur="500"/>
                                        <p:tgtEl>
                                          <p:spTgt spid="2816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81603">
                                            <p:txEl>
                                              <p:pRg st="6" end="6"/>
                                            </p:txEl>
                                          </p:spTgt>
                                        </p:tgtEl>
                                        <p:attrNameLst>
                                          <p:attrName>style.visibility</p:attrName>
                                        </p:attrNameLst>
                                      </p:cBhvr>
                                      <p:to>
                                        <p:strVal val="visible"/>
                                      </p:to>
                                    </p:set>
                                    <p:animEffect transition="in" filter="blinds(vertical)">
                                      <p:cBhvr>
                                        <p:cTn id="37" dur="500"/>
                                        <p:tgtEl>
                                          <p:spTgt spid="2816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81603">
                                            <p:txEl>
                                              <p:pRg st="7" end="7"/>
                                            </p:txEl>
                                          </p:spTgt>
                                        </p:tgtEl>
                                        <p:attrNameLst>
                                          <p:attrName>style.visibility</p:attrName>
                                        </p:attrNameLst>
                                      </p:cBhvr>
                                      <p:to>
                                        <p:strVal val="visible"/>
                                      </p:to>
                                    </p:set>
                                    <p:animEffect transition="in" filter="blinds(vertical)">
                                      <p:cBhvr>
                                        <p:cTn id="42" dur="500"/>
                                        <p:tgtEl>
                                          <p:spTgt spid="28160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81607"/>
                                        </p:tgtEl>
                                        <p:attrNameLst>
                                          <p:attrName>style.visibility</p:attrName>
                                        </p:attrNameLst>
                                      </p:cBhvr>
                                      <p:to>
                                        <p:strVal val="visible"/>
                                      </p:to>
                                    </p:set>
                                    <p:anim calcmode="lin" valueType="num">
                                      <p:cBhvr additive="base">
                                        <p:cTn id="46" dur="500" fill="hold"/>
                                        <p:tgtEl>
                                          <p:spTgt spid="281607"/>
                                        </p:tgtEl>
                                        <p:attrNameLst>
                                          <p:attrName>ppt_x</p:attrName>
                                        </p:attrNameLst>
                                      </p:cBhvr>
                                      <p:tavLst>
                                        <p:tav tm="0">
                                          <p:val>
                                            <p:strVal val="0-#ppt_w/2"/>
                                          </p:val>
                                        </p:tav>
                                        <p:tav tm="100000">
                                          <p:val>
                                            <p:strVal val="#ppt_x"/>
                                          </p:val>
                                        </p:tav>
                                      </p:tavLst>
                                    </p:anim>
                                    <p:anim calcmode="lin" valueType="num">
                                      <p:cBhvr additive="base">
                                        <p:cTn id="47" dur="500" fill="hold"/>
                                        <p:tgtEl>
                                          <p:spTgt spid="281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D892E43-552B-48AE-806A-C5680CF4E6FD}" type="slidenum">
              <a:rPr lang="en-US" altLang="zh-CN"/>
              <a:pPr/>
              <a:t>34</a:t>
            </a:fld>
            <a:endParaRPr lang="en-US" altLang="zh-CN"/>
          </a:p>
        </p:txBody>
      </p:sp>
      <p:sp>
        <p:nvSpPr>
          <p:cNvPr id="320514" name="Rectangle 2"/>
          <p:cNvSpPr>
            <a:spLocks noGrp="1" noChangeArrowheads="1"/>
          </p:cNvSpPr>
          <p:nvPr>
            <p:ph type="title"/>
          </p:nvPr>
        </p:nvSpPr>
        <p:spPr/>
        <p:txBody>
          <a:bodyPr/>
          <a:lstStyle/>
          <a:p>
            <a:r>
              <a:rPr lang="en-US" altLang="zh-CN">
                <a:latin typeface="Arial Narrow" pitchFamily="34" charset="0"/>
              </a:rPr>
              <a:t>5. Control-of-Flow </a:t>
            </a:r>
          </a:p>
        </p:txBody>
      </p:sp>
      <p:sp>
        <p:nvSpPr>
          <p:cNvPr id="320515" name="Text Box 3"/>
          <p:cNvSpPr txBox="1">
            <a:spLocks noChangeArrowheads="1"/>
          </p:cNvSpPr>
          <p:nvPr/>
        </p:nvSpPr>
        <p:spPr bwMode="auto">
          <a:xfrm>
            <a:off x="539750" y="692150"/>
            <a:ext cx="8353425"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1. GO</a:t>
            </a:r>
            <a:r>
              <a:rPr lang="en-US" altLang="zh-CN" b="1">
                <a:latin typeface="Arial Narrow" pitchFamily="34" charset="0"/>
              </a:rPr>
              <a:t>: signals the end of a batch of T-SQL statements.</a:t>
            </a:r>
          </a:p>
          <a:p>
            <a:pPr algn="l">
              <a:spcBef>
                <a:spcPct val="20000"/>
              </a:spcBef>
            </a:pPr>
            <a:r>
              <a:rPr lang="en-US" altLang="en-US" b="1">
                <a:latin typeface="Arial Narrow" pitchFamily="34" charset="0"/>
              </a:rPr>
              <a:t>A T</a:t>
            </a:r>
            <a:r>
              <a:rPr lang="en-US" altLang="zh-CN" b="1">
                <a:latin typeface="Arial Narrow" pitchFamily="34" charset="0"/>
              </a:rPr>
              <a:t>-</a:t>
            </a:r>
            <a:r>
              <a:rPr lang="en-US" altLang="en-US" b="1">
                <a:latin typeface="Arial Narrow" pitchFamily="34" charset="0"/>
              </a:rPr>
              <a:t>SQL statement cannot occupy the same line as a GO command. However, the line can contain comments.</a:t>
            </a:r>
            <a:endParaRPr lang="en-US" altLang="zh-CN" b="1">
              <a:solidFill>
                <a:schemeClr val="hlink"/>
              </a:solidFill>
              <a:latin typeface="Arial Narrow" pitchFamily="34" charset="0"/>
            </a:endParaRPr>
          </a:p>
          <a:p>
            <a:pPr algn="l">
              <a:spcBef>
                <a:spcPct val="20000"/>
              </a:spcBef>
            </a:pPr>
            <a:r>
              <a:rPr lang="en-US" altLang="zh-CN" b="1">
                <a:solidFill>
                  <a:schemeClr val="hlink"/>
                </a:solidFill>
                <a:latin typeface="Arial Narrow" pitchFamily="34" charset="0"/>
              </a:rPr>
              <a:t>2. BEGIN…END</a:t>
            </a:r>
            <a:r>
              <a:rPr lang="en-US" altLang="zh-CN" b="1">
                <a:latin typeface="Arial Narrow" pitchFamily="34" charset="0"/>
              </a:rPr>
              <a:t>: encloses a series of T-SQL statements so that a group of T-SQL statements can be executed. </a:t>
            </a:r>
          </a:p>
          <a:p>
            <a:pPr algn="l">
              <a:spcBef>
                <a:spcPct val="20000"/>
              </a:spcBef>
            </a:pPr>
            <a:r>
              <a:rPr lang="en-US" altLang="zh-CN" b="1">
                <a:latin typeface="Arial Narrow" pitchFamily="34" charset="0"/>
              </a:rPr>
              <a:t>BEGIN...END blocks can be nested.</a:t>
            </a:r>
          </a:p>
          <a:p>
            <a:pPr algn="l">
              <a:spcBef>
                <a:spcPct val="20000"/>
              </a:spcBef>
              <a:buClr>
                <a:schemeClr val="folHlink"/>
              </a:buClr>
              <a:buFont typeface="Wingdings" pitchFamily="2" charset="2"/>
              <a:buChar char="u"/>
            </a:pPr>
            <a:r>
              <a:rPr lang="en-US" altLang="zh-CN" b="1">
                <a:latin typeface="Arial Narrow" pitchFamily="34" charset="0"/>
              </a:rPr>
              <a:t>Syntax</a:t>
            </a:r>
            <a:r>
              <a:rPr lang="en-US" altLang="zh-CN">
                <a:latin typeface="Arial Narrow" pitchFamily="34" charset="0"/>
              </a:rPr>
              <a:t>: </a:t>
            </a:r>
            <a:r>
              <a:rPr lang="en-US" altLang="zh-CN" b="1">
                <a:latin typeface="Times New Roman" pitchFamily="18" charset="0"/>
              </a:rPr>
              <a:t>BEGIN								    {</a:t>
            </a:r>
            <a:r>
              <a:rPr lang="en-US" altLang="zh-CN" b="1" i="1">
                <a:latin typeface="Times New Roman" pitchFamily="18" charset="0"/>
              </a:rPr>
              <a:t>sql_statement</a:t>
            </a:r>
            <a:r>
              <a:rPr lang="en-US" altLang="zh-CN" b="1">
                <a:latin typeface="Times New Roman" pitchFamily="18" charset="0"/>
              </a:rPr>
              <a:t>} </a:t>
            </a:r>
            <a:br>
              <a:rPr lang="en-US" altLang="zh-CN" b="1">
                <a:latin typeface="Times New Roman" pitchFamily="18" charset="0"/>
              </a:rPr>
            </a:br>
            <a:r>
              <a:rPr lang="en-US" altLang="zh-CN" b="1">
                <a:latin typeface="Times New Roman" pitchFamily="18" charset="0"/>
              </a:rPr>
              <a:t>		END</a:t>
            </a:r>
          </a:p>
        </p:txBody>
      </p:sp>
      <p:pic>
        <p:nvPicPr>
          <p:cNvPr id="3205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63896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blinds(vertical)">
                                      <p:cBhvr>
                                        <p:cTn id="7" dur="500"/>
                                        <p:tgtEl>
                                          <p:spTgt spid="32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blinds(vertical)">
                                      <p:cBhvr>
                                        <p:cTn id="12" dur="500"/>
                                        <p:tgtEl>
                                          <p:spTgt spid="320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blinds(vertical)">
                                      <p:cBhvr>
                                        <p:cTn id="17" dur="500"/>
                                        <p:tgtEl>
                                          <p:spTgt spid="320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0515">
                                            <p:txEl>
                                              <p:pRg st="3" end="3"/>
                                            </p:txEl>
                                          </p:spTgt>
                                        </p:tgtEl>
                                        <p:attrNameLst>
                                          <p:attrName>style.visibility</p:attrName>
                                        </p:attrNameLst>
                                      </p:cBhvr>
                                      <p:to>
                                        <p:strVal val="visible"/>
                                      </p:to>
                                    </p:set>
                                    <p:animEffect transition="in" filter="blinds(vertical)">
                                      <p:cBhvr>
                                        <p:cTn id="22" dur="500"/>
                                        <p:tgtEl>
                                          <p:spTgt spid="320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0515">
                                            <p:txEl>
                                              <p:pRg st="4" end="4"/>
                                            </p:txEl>
                                          </p:spTgt>
                                        </p:tgtEl>
                                        <p:attrNameLst>
                                          <p:attrName>style.visibility</p:attrName>
                                        </p:attrNameLst>
                                      </p:cBhvr>
                                      <p:to>
                                        <p:strVal val="visible"/>
                                      </p:to>
                                    </p:set>
                                    <p:animEffect transition="in" filter="blinds(vertical)">
                                      <p:cBhvr>
                                        <p:cTn id="27" dur="500"/>
                                        <p:tgtEl>
                                          <p:spTgt spid="320515">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20516"/>
                                        </p:tgtEl>
                                        <p:attrNameLst>
                                          <p:attrName>style.visibility</p:attrName>
                                        </p:attrNameLst>
                                      </p:cBhvr>
                                      <p:to>
                                        <p:strVal val="visible"/>
                                      </p:to>
                                    </p:set>
                                    <p:anim calcmode="lin" valueType="num">
                                      <p:cBhvr additive="base">
                                        <p:cTn id="31" dur="500" fill="hold"/>
                                        <p:tgtEl>
                                          <p:spTgt spid="320516"/>
                                        </p:tgtEl>
                                        <p:attrNameLst>
                                          <p:attrName>ppt_x</p:attrName>
                                        </p:attrNameLst>
                                      </p:cBhvr>
                                      <p:tavLst>
                                        <p:tav tm="0">
                                          <p:val>
                                            <p:strVal val="0-#ppt_w/2"/>
                                          </p:val>
                                        </p:tav>
                                        <p:tav tm="100000">
                                          <p:val>
                                            <p:strVal val="#ppt_x"/>
                                          </p:val>
                                        </p:tav>
                                      </p:tavLst>
                                    </p:anim>
                                    <p:anim calcmode="lin" valueType="num">
                                      <p:cBhvr additive="base">
                                        <p:cTn id="32"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027D820-069E-4FCB-B6FF-ED5309A3876C}" type="slidenum">
              <a:rPr lang="en-US" altLang="zh-CN"/>
              <a:pPr/>
              <a:t>35</a:t>
            </a:fld>
            <a:endParaRPr lang="en-US" altLang="zh-CN"/>
          </a:p>
        </p:txBody>
      </p:sp>
      <p:sp>
        <p:nvSpPr>
          <p:cNvPr id="397314" name="Rectangle 2"/>
          <p:cNvSpPr>
            <a:spLocks noGrp="1" noChangeArrowheads="1"/>
          </p:cNvSpPr>
          <p:nvPr>
            <p:ph type="title"/>
          </p:nvPr>
        </p:nvSpPr>
        <p:spPr/>
        <p:txBody>
          <a:bodyPr/>
          <a:lstStyle/>
          <a:p>
            <a:r>
              <a:rPr lang="en-US" altLang="zh-CN">
                <a:latin typeface="Arial Narrow" pitchFamily="34" charset="0"/>
              </a:rPr>
              <a:t>Control-of-Flow </a:t>
            </a:r>
          </a:p>
        </p:txBody>
      </p:sp>
      <p:sp>
        <p:nvSpPr>
          <p:cNvPr id="397315" name="Text Box 3"/>
          <p:cNvSpPr txBox="1">
            <a:spLocks noChangeArrowheads="1"/>
          </p:cNvSpPr>
          <p:nvPr/>
        </p:nvSpPr>
        <p:spPr bwMode="auto">
          <a:xfrm>
            <a:off x="539750" y="765175"/>
            <a:ext cx="83534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3. WHILE</a:t>
            </a:r>
            <a:r>
              <a:rPr lang="en-US" altLang="zh-CN" b="1">
                <a:latin typeface="Arial Narrow" pitchFamily="34" charset="0"/>
              </a:rPr>
              <a:t>: sets a condition for the repeated execution of an SQL statement or statement block. </a:t>
            </a:r>
          </a:p>
          <a:p>
            <a:pPr algn="l">
              <a:spcBef>
                <a:spcPct val="20000"/>
              </a:spcBef>
              <a:buClr>
                <a:schemeClr val="folHlink"/>
              </a:buClr>
              <a:buFont typeface="Wingdings" pitchFamily="2" charset="2"/>
              <a:buChar char="§"/>
            </a:pPr>
            <a:r>
              <a:rPr lang="en-US" altLang="zh-CN" b="1">
                <a:latin typeface="Arial Narrow" pitchFamily="34" charset="0"/>
              </a:rPr>
              <a:t>The statements are executed repeatedly as long as the specified condition is true. </a:t>
            </a:r>
          </a:p>
          <a:p>
            <a:pPr algn="l">
              <a:spcBef>
                <a:spcPct val="20000"/>
              </a:spcBef>
              <a:buClr>
                <a:schemeClr val="folHlink"/>
              </a:buClr>
              <a:buFont typeface="Wingdings" pitchFamily="2" charset="2"/>
              <a:buChar char="§"/>
            </a:pPr>
            <a:r>
              <a:rPr lang="en-US" altLang="zh-CN" b="1">
                <a:latin typeface="Arial Narrow" pitchFamily="34" charset="0"/>
              </a:rPr>
              <a:t>The execution of statements in the </a:t>
            </a:r>
            <a:r>
              <a:rPr lang="en-US" altLang="zh-CN" b="1">
                <a:solidFill>
                  <a:schemeClr val="hlink"/>
                </a:solidFill>
                <a:latin typeface="Arial Narrow" pitchFamily="34" charset="0"/>
              </a:rPr>
              <a:t>WHILE</a:t>
            </a:r>
            <a:r>
              <a:rPr lang="en-US" altLang="zh-CN" b="1">
                <a:latin typeface="Arial Narrow" pitchFamily="34" charset="0"/>
              </a:rPr>
              <a:t> loop can be controlled from inside the loop with the </a:t>
            </a:r>
            <a:r>
              <a:rPr lang="en-US" altLang="zh-CN" b="1">
                <a:solidFill>
                  <a:schemeClr val="hlink"/>
                </a:solidFill>
                <a:latin typeface="Arial Narrow" pitchFamily="34" charset="0"/>
              </a:rPr>
              <a:t>BREAK</a:t>
            </a:r>
            <a:r>
              <a:rPr lang="en-US" altLang="zh-CN" b="1">
                <a:latin typeface="Arial Narrow" pitchFamily="34" charset="0"/>
              </a:rPr>
              <a:t> and </a:t>
            </a:r>
            <a:r>
              <a:rPr lang="en-US" altLang="zh-CN" b="1">
                <a:solidFill>
                  <a:schemeClr val="hlink"/>
                </a:solidFill>
                <a:latin typeface="Arial Narrow" pitchFamily="34" charset="0"/>
              </a:rPr>
              <a:t>CONTINUE</a:t>
            </a:r>
            <a:r>
              <a:rPr lang="en-US" altLang="zh-CN" b="1">
                <a:latin typeface="Arial Narrow" pitchFamily="34" charset="0"/>
              </a:rPr>
              <a:t> keywords.</a:t>
            </a:r>
          </a:p>
          <a:p>
            <a:pPr algn="l">
              <a:buClr>
                <a:schemeClr val="folHlink"/>
              </a:buClr>
              <a:buFont typeface="Wingdings" pitchFamily="2" charset="2"/>
              <a:buChar char="u"/>
            </a:pPr>
            <a:r>
              <a:rPr lang="zh-CN" altLang="zh-CN" b="1">
                <a:latin typeface="Arial Narrow" pitchFamily="34" charset="0"/>
              </a:rPr>
              <a:t>Syntax: </a:t>
            </a:r>
            <a:endParaRPr lang="en-US" altLang="zh-CN" b="1">
              <a:latin typeface="Arial Narrow" pitchFamily="34" charset="0"/>
            </a:endParaRPr>
          </a:p>
          <a:p>
            <a:pPr algn="l">
              <a:buClr>
                <a:schemeClr val="folHlink"/>
              </a:buClr>
              <a:buFont typeface="Wingdings" pitchFamily="2" charset="2"/>
              <a:buNone/>
            </a:pPr>
            <a:r>
              <a:rPr lang="en-US" altLang="zh-CN" b="1">
                <a:latin typeface="Times New Roman" pitchFamily="18" charset="0"/>
              </a:rPr>
              <a:t>WHILE </a:t>
            </a:r>
            <a:r>
              <a:rPr lang="en-US" altLang="zh-CN" b="1" i="1">
                <a:latin typeface="Times New Roman" pitchFamily="18" charset="0"/>
              </a:rPr>
              <a:t>Boolean_expression</a:t>
            </a:r>
            <a:r>
              <a:rPr lang="en-US" altLang="zh-CN" b="1">
                <a:latin typeface="Times New Roman" pitchFamily="18" charset="0"/>
              </a:rPr>
              <a:t> </a:t>
            </a:r>
          </a:p>
          <a:p>
            <a:pPr algn="l">
              <a:buClr>
                <a:schemeClr val="folHlink"/>
              </a:buClr>
              <a:buFont typeface="Wingdings" pitchFamily="2" charset="2"/>
              <a:buNone/>
            </a:pPr>
            <a:r>
              <a:rPr lang="en-US" altLang="zh-CN" b="1">
                <a:latin typeface="Times New Roman" pitchFamily="18" charset="0"/>
              </a:rPr>
              <a:t>    { sql_statement | statement_block } </a:t>
            </a:r>
          </a:p>
          <a:p>
            <a:pPr algn="l">
              <a:buClr>
                <a:schemeClr val="folHlink"/>
              </a:buClr>
              <a:buFont typeface="Wingdings" pitchFamily="2" charset="2"/>
              <a:buNone/>
            </a:pPr>
            <a:r>
              <a:rPr lang="en-US" altLang="zh-CN" b="1">
                <a:latin typeface="Times New Roman" pitchFamily="18" charset="0"/>
              </a:rPr>
              <a:t>    [ BREAK ] </a:t>
            </a:r>
          </a:p>
          <a:p>
            <a:pPr algn="l">
              <a:buClr>
                <a:schemeClr val="folHlink"/>
              </a:buClr>
              <a:buFont typeface="Wingdings" pitchFamily="2" charset="2"/>
              <a:buNone/>
            </a:pPr>
            <a:r>
              <a:rPr lang="en-US" altLang="zh-CN" b="1">
                <a:latin typeface="Times New Roman" pitchFamily="18" charset="0"/>
              </a:rPr>
              <a:t>    { sql_statement | statement_block } </a:t>
            </a:r>
          </a:p>
          <a:p>
            <a:pPr algn="l">
              <a:buClr>
                <a:schemeClr val="folHlink"/>
              </a:buClr>
              <a:buFont typeface="Wingdings" pitchFamily="2" charset="2"/>
              <a:buNone/>
            </a:pPr>
            <a:r>
              <a:rPr lang="en-US" altLang="zh-CN" b="1">
                <a:latin typeface="Times New Roman" pitchFamily="18" charset="0"/>
              </a:rPr>
              <a:t>    [ CONTINUE ] </a:t>
            </a:r>
          </a:p>
        </p:txBody>
      </p:sp>
      <p:pic>
        <p:nvPicPr>
          <p:cNvPr id="3973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vertic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7315">
                                            <p:txEl>
                                              <p:pRg st="1" end="1"/>
                                            </p:txEl>
                                          </p:spTgt>
                                        </p:tgtEl>
                                        <p:attrNameLst>
                                          <p:attrName>style.visibility</p:attrName>
                                        </p:attrNameLst>
                                      </p:cBhvr>
                                      <p:to>
                                        <p:strVal val="visible"/>
                                      </p:to>
                                    </p:set>
                                    <p:animEffect transition="in" filter="blinds(vertical)">
                                      <p:cBhvr>
                                        <p:cTn id="12" dur="500"/>
                                        <p:tgtEl>
                                          <p:spTgt spid="397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7315">
                                            <p:txEl>
                                              <p:pRg st="2" end="2"/>
                                            </p:txEl>
                                          </p:spTgt>
                                        </p:tgtEl>
                                        <p:attrNameLst>
                                          <p:attrName>style.visibility</p:attrName>
                                        </p:attrNameLst>
                                      </p:cBhvr>
                                      <p:to>
                                        <p:strVal val="visible"/>
                                      </p:to>
                                    </p:set>
                                    <p:animEffect transition="in" filter="blinds(vertical)">
                                      <p:cBhvr>
                                        <p:cTn id="17" dur="500"/>
                                        <p:tgtEl>
                                          <p:spTgt spid="397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7315">
                                            <p:txEl>
                                              <p:pRg st="3" end="3"/>
                                            </p:txEl>
                                          </p:spTgt>
                                        </p:tgtEl>
                                        <p:attrNameLst>
                                          <p:attrName>style.visibility</p:attrName>
                                        </p:attrNameLst>
                                      </p:cBhvr>
                                      <p:to>
                                        <p:strVal val="visible"/>
                                      </p:to>
                                    </p:set>
                                    <p:animEffect transition="in" filter="blinds(vertical)">
                                      <p:cBhvr>
                                        <p:cTn id="22" dur="500"/>
                                        <p:tgtEl>
                                          <p:spTgt spid="397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7315">
                                            <p:txEl>
                                              <p:pRg st="4" end="4"/>
                                            </p:txEl>
                                          </p:spTgt>
                                        </p:tgtEl>
                                        <p:attrNameLst>
                                          <p:attrName>style.visibility</p:attrName>
                                        </p:attrNameLst>
                                      </p:cBhvr>
                                      <p:to>
                                        <p:strVal val="visible"/>
                                      </p:to>
                                    </p:set>
                                    <p:animEffect transition="in" filter="blinds(vertical)">
                                      <p:cBhvr>
                                        <p:cTn id="27" dur="500"/>
                                        <p:tgtEl>
                                          <p:spTgt spid="397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7315">
                                            <p:txEl>
                                              <p:pRg st="5" end="5"/>
                                            </p:txEl>
                                          </p:spTgt>
                                        </p:tgtEl>
                                        <p:attrNameLst>
                                          <p:attrName>style.visibility</p:attrName>
                                        </p:attrNameLst>
                                      </p:cBhvr>
                                      <p:to>
                                        <p:strVal val="visible"/>
                                      </p:to>
                                    </p:set>
                                    <p:animEffect transition="in" filter="blinds(vertical)">
                                      <p:cBhvr>
                                        <p:cTn id="32" dur="500"/>
                                        <p:tgtEl>
                                          <p:spTgt spid="397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7315">
                                            <p:txEl>
                                              <p:pRg st="6" end="6"/>
                                            </p:txEl>
                                          </p:spTgt>
                                        </p:tgtEl>
                                        <p:attrNameLst>
                                          <p:attrName>style.visibility</p:attrName>
                                        </p:attrNameLst>
                                      </p:cBhvr>
                                      <p:to>
                                        <p:strVal val="visible"/>
                                      </p:to>
                                    </p:set>
                                    <p:animEffect transition="in" filter="blinds(vertical)">
                                      <p:cBhvr>
                                        <p:cTn id="37" dur="500"/>
                                        <p:tgtEl>
                                          <p:spTgt spid="3973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7315">
                                            <p:txEl>
                                              <p:pRg st="7" end="7"/>
                                            </p:txEl>
                                          </p:spTgt>
                                        </p:tgtEl>
                                        <p:attrNameLst>
                                          <p:attrName>style.visibility</p:attrName>
                                        </p:attrNameLst>
                                      </p:cBhvr>
                                      <p:to>
                                        <p:strVal val="visible"/>
                                      </p:to>
                                    </p:set>
                                    <p:animEffect transition="in" filter="blinds(vertical)">
                                      <p:cBhvr>
                                        <p:cTn id="42" dur="500"/>
                                        <p:tgtEl>
                                          <p:spTgt spid="3973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97315">
                                            <p:txEl>
                                              <p:pRg st="8" end="8"/>
                                            </p:txEl>
                                          </p:spTgt>
                                        </p:tgtEl>
                                        <p:attrNameLst>
                                          <p:attrName>style.visibility</p:attrName>
                                        </p:attrNameLst>
                                      </p:cBhvr>
                                      <p:to>
                                        <p:strVal val="visible"/>
                                      </p:to>
                                    </p:set>
                                    <p:animEffect transition="in" filter="blinds(vertical)">
                                      <p:cBhvr>
                                        <p:cTn id="47" dur="500"/>
                                        <p:tgtEl>
                                          <p:spTgt spid="397315">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97316"/>
                                        </p:tgtEl>
                                        <p:attrNameLst>
                                          <p:attrName>style.visibility</p:attrName>
                                        </p:attrNameLst>
                                      </p:cBhvr>
                                      <p:to>
                                        <p:strVal val="visible"/>
                                      </p:to>
                                    </p:set>
                                    <p:anim calcmode="lin" valueType="num">
                                      <p:cBhvr additive="base">
                                        <p:cTn id="51" dur="500" fill="hold"/>
                                        <p:tgtEl>
                                          <p:spTgt spid="397316"/>
                                        </p:tgtEl>
                                        <p:attrNameLst>
                                          <p:attrName>ppt_x</p:attrName>
                                        </p:attrNameLst>
                                      </p:cBhvr>
                                      <p:tavLst>
                                        <p:tav tm="0">
                                          <p:val>
                                            <p:strVal val="0-#ppt_w/2"/>
                                          </p:val>
                                        </p:tav>
                                        <p:tav tm="100000">
                                          <p:val>
                                            <p:strVal val="#ppt_x"/>
                                          </p:val>
                                        </p:tav>
                                      </p:tavLst>
                                    </p:anim>
                                    <p:anim calcmode="lin" valueType="num">
                                      <p:cBhvr additive="base">
                                        <p:cTn id="52" dur="500" fill="hold"/>
                                        <p:tgtEl>
                                          <p:spTgt spid="397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BDA18E7-92C3-45B2-97BF-D78D5462E2C6}" type="slidenum">
              <a:rPr lang="en-US" altLang="zh-CN"/>
              <a:pPr/>
              <a:t>36</a:t>
            </a:fld>
            <a:endParaRPr lang="en-US" altLang="zh-CN"/>
          </a:p>
        </p:txBody>
      </p:sp>
      <p:sp>
        <p:nvSpPr>
          <p:cNvPr id="321538" name="Rectangle 2"/>
          <p:cNvSpPr>
            <a:spLocks noGrp="1" noChangeArrowheads="1"/>
          </p:cNvSpPr>
          <p:nvPr>
            <p:ph type="title"/>
          </p:nvPr>
        </p:nvSpPr>
        <p:spPr/>
        <p:txBody>
          <a:bodyPr/>
          <a:lstStyle/>
          <a:p>
            <a:r>
              <a:rPr lang="en-US" altLang="zh-CN">
                <a:latin typeface="Arial Narrow" pitchFamily="34" charset="0"/>
              </a:rPr>
              <a:t>Control-of-Flow-Example</a:t>
            </a:r>
          </a:p>
        </p:txBody>
      </p:sp>
      <p:sp>
        <p:nvSpPr>
          <p:cNvPr id="321539" name="Text Box 3"/>
          <p:cNvSpPr txBox="1">
            <a:spLocks noChangeArrowheads="1"/>
          </p:cNvSpPr>
          <p:nvPr/>
        </p:nvSpPr>
        <p:spPr bwMode="auto">
          <a:xfrm>
            <a:off x="609600" y="990600"/>
            <a:ext cx="82296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WHILE</a:t>
            </a:r>
            <a:r>
              <a:rPr lang="en-US" altLang="zh-CN" b="1" i="1" dirty="0">
                <a:latin typeface="Times New Roman" pitchFamily="18" charset="0"/>
              </a:rPr>
              <a:t> </a:t>
            </a:r>
            <a:r>
              <a:rPr lang="en-US" altLang="zh-CN" b="1" i="1" u="wavyHeavy" dirty="0">
                <a:solidFill>
                  <a:srgbClr val="0070C0"/>
                </a:solidFill>
                <a:uFill>
                  <a:solidFill>
                    <a:srgbClr val="D43CFE"/>
                  </a:solidFill>
                </a:uFill>
                <a:latin typeface="Times New Roman" pitchFamily="18" charset="0"/>
              </a:rPr>
              <a:t>(SELECT AVG(score) FROM </a:t>
            </a:r>
            <a:r>
              <a:rPr lang="en-US" altLang="zh-CN" b="1" i="1" u="wavyHeavy" dirty="0" err="1">
                <a:solidFill>
                  <a:srgbClr val="0070C0"/>
                </a:solidFill>
                <a:uFill>
                  <a:solidFill>
                    <a:srgbClr val="D43CFE"/>
                  </a:solidFill>
                </a:uFill>
                <a:latin typeface="Times New Roman" pitchFamily="18" charset="0"/>
              </a:rPr>
              <a:t>st_score</a:t>
            </a:r>
            <a:r>
              <a:rPr lang="en-US" altLang="zh-CN" b="1" i="1" u="wavyHeavy" dirty="0">
                <a:solidFill>
                  <a:srgbClr val="0070C0"/>
                </a:solidFill>
                <a:uFill>
                  <a:solidFill>
                    <a:srgbClr val="D43CFE"/>
                  </a:solidFill>
                </a:uFill>
                <a:latin typeface="Times New Roman" pitchFamily="18" charset="0"/>
              </a:rPr>
              <a:t>)</a:t>
            </a:r>
            <a:r>
              <a:rPr lang="en-US" altLang="zh-CN" b="1" i="1" dirty="0">
                <a:solidFill>
                  <a:srgbClr val="0070C0"/>
                </a:solidFill>
                <a:latin typeface="Times New Roman" pitchFamily="18" charset="0"/>
              </a:rPr>
              <a:t> </a:t>
            </a:r>
            <a:r>
              <a:rPr lang="en-US" altLang="zh-CN" b="1" i="1" dirty="0">
                <a:latin typeface="Times New Roman" pitchFamily="18" charset="0"/>
              </a:rPr>
              <a:t>&lt;40	BEGIN 								UPDATE </a:t>
            </a:r>
            <a:r>
              <a:rPr lang="en-US" altLang="zh-CN" b="1" i="1" dirty="0" err="1">
                <a:latin typeface="Times New Roman" pitchFamily="18" charset="0"/>
              </a:rPr>
              <a:t>st_score</a:t>
            </a:r>
            <a:r>
              <a:rPr lang="en-US" altLang="zh-CN" b="1" i="1" dirty="0">
                <a:latin typeface="Times New Roman" pitchFamily="18" charset="0"/>
              </a:rPr>
              <a:t> SET score = score *1.2			IF </a:t>
            </a:r>
            <a:r>
              <a:rPr lang="en-US" altLang="zh-CN" b="1" i="1" u="wavyHeavy" dirty="0">
                <a:solidFill>
                  <a:srgbClr val="0070C0"/>
                </a:solidFill>
                <a:uFill>
                  <a:solidFill>
                    <a:srgbClr val="D43CFE"/>
                  </a:solidFill>
                </a:uFill>
                <a:latin typeface="Times New Roman" pitchFamily="18" charset="0"/>
              </a:rPr>
              <a:t>(SELECT MAX(score) FROM </a:t>
            </a:r>
            <a:r>
              <a:rPr lang="en-US" altLang="zh-CN" b="1" i="1" u="wavyHeavy" dirty="0" err="1">
                <a:solidFill>
                  <a:srgbClr val="0070C0"/>
                </a:solidFill>
                <a:uFill>
                  <a:solidFill>
                    <a:srgbClr val="D43CFE"/>
                  </a:solidFill>
                </a:uFill>
                <a:latin typeface="Times New Roman" pitchFamily="18" charset="0"/>
              </a:rPr>
              <a:t>st_score</a:t>
            </a:r>
            <a:r>
              <a:rPr lang="en-US" altLang="zh-CN" b="1" i="1" u="wavyHeavy" dirty="0">
                <a:solidFill>
                  <a:srgbClr val="0070C0"/>
                </a:solidFill>
                <a:uFill>
                  <a:solidFill>
                    <a:srgbClr val="D43CFE"/>
                  </a:solidFill>
                </a:uFill>
                <a:latin typeface="Times New Roman" pitchFamily="18" charset="0"/>
              </a:rPr>
              <a:t>)</a:t>
            </a:r>
            <a:r>
              <a:rPr lang="en-US" altLang="zh-CN" b="1" i="1" dirty="0">
                <a:solidFill>
                  <a:srgbClr val="0070C0"/>
                </a:solidFill>
                <a:latin typeface="Times New Roman" pitchFamily="18" charset="0"/>
              </a:rPr>
              <a:t> </a:t>
            </a:r>
            <a:r>
              <a:rPr lang="en-US" altLang="zh-CN" b="1" i="1" dirty="0">
                <a:latin typeface="Times New Roman" pitchFamily="18" charset="0"/>
              </a:rPr>
              <a:t>&gt;90 			BREAK 						ELSE 									CONTINUE 					END </a:t>
            </a:r>
          </a:p>
          <a:p>
            <a:pPr algn="l">
              <a:spcBef>
                <a:spcPct val="20000"/>
              </a:spcBef>
            </a:pPr>
            <a:r>
              <a:rPr lang="en-US" altLang="zh-CN" b="1" dirty="0">
                <a:latin typeface="Arial Narrow" pitchFamily="34" charset="0"/>
              </a:rPr>
              <a:t>If the average score is lower than 40, set score = score *1.2. If the highest score is greater than 90, then break. Otherwise, continue.</a:t>
            </a:r>
          </a:p>
          <a:p>
            <a:pPr algn="l">
              <a:spcBef>
                <a:spcPct val="20000"/>
              </a:spcBef>
              <a:buSzPct val="150000"/>
              <a:buFontTx/>
              <a:buBlip>
                <a:blip r:embed="rId2"/>
              </a:buBlip>
            </a:pPr>
            <a:r>
              <a:rPr lang="en-US" altLang="zh-CN" b="1" dirty="0">
                <a:latin typeface="Arial Narrow" pitchFamily="34" charset="0"/>
              </a:rPr>
              <a:t>To define a statement block, use the control-of-flow keywords </a:t>
            </a:r>
            <a:r>
              <a:rPr lang="en-US" altLang="zh-CN" b="1" dirty="0">
                <a:solidFill>
                  <a:schemeClr val="hlink"/>
                </a:solidFill>
                <a:latin typeface="Arial Narrow" pitchFamily="34" charset="0"/>
              </a:rPr>
              <a:t>BEGIN</a:t>
            </a:r>
            <a:r>
              <a:rPr lang="en-US" altLang="zh-CN" b="1" dirty="0">
                <a:latin typeface="Arial Narrow" pitchFamily="34" charset="0"/>
              </a:rPr>
              <a:t> and </a:t>
            </a:r>
            <a:r>
              <a:rPr lang="en-US" altLang="zh-CN" b="1" dirty="0">
                <a:solidFill>
                  <a:schemeClr val="hlink"/>
                </a:solidFill>
                <a:latin typeface="Arial Narrow" pitchFamily="34" charset="0"/>
              </a:rPr>
              <a:t>END</a:t>
            </a:r>
            <a:r>
              <a:rPr lang="en-US" altLang="zh-CN" b="1" dirty="0">
                <a:latin typeface="Arial Narrow" pitchFamily="34" charset="0"/>
              </a:rPr>
              <a:t>.</a:t>
            </a:r>
          </a:p>
        </p:txBody>
      </p:sp>
      <p:pic>
        <p:nvPicPr>
          <p:cNvPr id="321540"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vertical)">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blinds(vertical)">
                                      <p:cBhvr>
                                        <p:cTn id="12" dur="500"/>
                                        <p:tgtEl>
                                          <p:spTgt spid="321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blinds(vertical)">
                                      <p:cBhvr>
                                        <p:cTn id="17" dur="500"/>
                                        <p:tgtEl>
                                          <p:spTgt spid="321539">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21540"/>
                                        </p:tgtEl>
                                        <p:attrNameLst>
                                          <p:attrName>style.visibility</p:attrName>
                                        </p:attrNameLst>
                                      </p:cBhvr>
                                      <p:to>
                                        <p:strVal val="visible"/>
                                      </p:to>
                                    </p:set>
                                    <p:anim calcmode="lin" valueType="num">
                                      <p:cBhvr additive="base">
                                        <p:cTn id="21" dur="500" fill="hold"/>
                                        <p:tgtEl>
                                          <p:spTgt spid="321540"/>
                                        </p:tgtEl>
                                        <p:attrNameLst>
                                          <p:attrName>ppt_x</p:attrName>
                                        </p:attrNameLst>
                                      </p:cBhvr>
                                      <p:tavLst>
                                        <p:tav tm="0">
                                          <p:val>
                                            <p:strVal val="0-#ppt_w/2"/>
                                          </p:val>
                                        </p:tav>
                                        <p:tav tm="100000">
                                          <p:val>
                                            <p:strVal val="#ppt_x"/>
                                          </p:val>
                                        </p:tav>
                                      </p:tavLst>
                                    </p:anim>
                                    <p:anim calcmode="lin" valueType="num">
                                      <p:cBhvr additive="base">
                                        <p:cTn id="22" dur="500" fill="hold"/>
                                        <p:tgtEl>
                                          <p:spTgt spid="321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53F913D-9EA2-4B92-9419-CD0E77A41C8F}" type="slidenum">
              <a:rPr lang="en-US" altLang="zh-CN"/>
              <a:pPr/>
              <a:t>37</a:t>
            </a:fld>
            <a:endParaRPr lang="en-US" altLang="zh-CN"/>
          </a:p>
        </p:txBody>
      </p:sp>
      <p:sp>
        <p:nvSpPr>
          <p:cNvPr id="322562"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22563" name="Text Box 3"/>
          <p:cNvSpPr txBox="1">
            <a:spLocks noChangeArrowheads="1"/>
          </p:cNvSpPr>
          <p:nvPr/>
        </p:nvSpPr>
        <p:spPr bwMode="auto">
          <a:xfrm>
            <a:off x="611188" y="692150"/>
            <a:ext cx="8153400" cy="596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dirty="0">
                <a:solidFill>
                  <a:schemeClr val="hlink"/>
                </a:solidFill>
                <a:latin typeface="Arial Narrow" pitchFamily="34" charset="0"/>
              </a:rPr>
              <a:t>4. IF...ELSE</a:t>
            </a:r>
          </a:p>
          <a:p>
            <a:pPr algn="l"/>
            <a:r>
              <a:rPr lang="en-US" altLang="zh-CN" b="1" dirty="0">
                <a:latin typeface="Times New Roman" pitchFamily="18" charset="0"/>
              </a:rPr>
              <a:t>IF </a:t>
            </a:r>
            <a:r>
              <a:rPr lang="en-US" altLang="zh-CN" b="1" i="1" dirty="0" err="1">
                <a:latin typeface="Times New Roman" pitchFamily="18" charset="0"/>
              </a:rPr>
              <a:t>Boolean_expression</a:t>
            </a:r>
            <a:r>
              <a:rPr lang="en-US" altLang="zh-CN" b="1" dirty="0">
                <a:latin typeface="Times New Roman" pitchFamily="18" charset="0"/>
              </a:rPr>
              <a:t> </a:t>
            </a:r>
          </a:p>
          <a:p>
            <a:pPr algn="l"/>
            <a:r>
              <a:rPr lang="en-US" altLang="zh-CN" b="1" dirty="0">
                <a:latin typeface="Times New Roman" pitchFamily="18" charset="0"/>
              </a:rPr>
              <a:t>    { </a:t>
            </a:r>
            <a:r>
              <a:rPr lang="en-US" altLang="zh-CN" b="1" i="1" dirty="0" err="1">
                <a:latin typeface="Times New Roman" pitchFamily="18" charset="0"/>
              </a:rPr>
              <a:t>sql_statement</a:t>
            </a:r>
            <a:r>
              <a:rPr lang="en-US" altLang="zh-CN" b="1" dirty="0">
                <a:latin typeface="Times New Roman" pitchFamily="18" charset="0"/>
              </a:rPr>
              <a:t> | </a:t>
            </a:r>
            <a:r>
              <a:rPr lang="en-US" altLang="zh-CN" b="1" i="1" dirty="0" err="1">
                <a:latin typeface="Times New Roman" pitchFamily="18" charset="0"/>
              </a:rPr>
              <a:t>statement_block</a:t>
            </a:r>
            <a:r>
              <a:rPr lang="en-US" altLang="zh-CN" b="1" dirty="0">
                <a:latin typeface="Times New Roman" pitchFamily="18" charset="0"/>
              </a:rPr>
              <a:t> } </a:t>
            </a:r>
          </a:p>
          <a:p>
            <a:pPr algn="l"/>
            <a:r>
              <a:rPr lang="en-US" altLang="zh-CN" b="1" dirty="0">
                <a:latin typeface="Times New Roman" pitchFamily="18" charset="0"/>
              </a:rPr>
              <a:t>[ ELSE </a:t>
            </a:r>
          </a:p>
          <a:p>
            <a:pPr algn="l"/>
            <a:r>
              <a:rPr lang="en-US" altLang="zh-CN" b="1" dirty="0">
                <a:latin typeface="Times New Roman" pitchFamily="18" charset="0"/>
              </a:rPr>
              <a:t>    { </a:t>
            </a:r>
            <a:r>
              <a:rPr lang="en-US" altLang="zh-CN" b="1" i="1" dirty="0" err="1">
                <a:latin typeface="Times New Roman" pitchFamily="18" charset="0"/>
              </a:rPr>
              <a:t>sql_statement</a:t>
            </a:r>
            <a:r>
              <a:rPr lang="en-US" altLang="zh-CN" b="1" dirty="0">
                <a:latin typeface="Times New Roman" pitchFamily="18" charset="0"/>
              </a:rPr>
              <a:t> | </a:t>
            </a:r>
            <a:r>
              <a:rPr lang="en-US" altLang="zh-CN" b="1" i="1" dirty="0" err="1">
                <a:latin typeface="Times New Roman" pitchFamily="18" charset="0"/>
              </a:rPr>
              <a:t>statement_block</a:t>
            </a:r>
            <a:r>
              <a:rPr lang="en-US" altLang="zh-CN" b="1" dirty="0">
                <a:latin typeface="Times New Roman" pitchFamily="18" charset="0"/>
              </a:rPr>
              <a:t> } ] </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IF</a:t>
            </a:r>
            <a:r>
              <a:rPr lang="en-US" altLang="zh-CN" b="1" i="1" dirty="0">
                <a:latin typeface="Times New Roman" pitchFamily="18" charset="0"/>
              </a:rPr>
              <a:t> </a:t>
            </a:r>
            <a:r>
              <a:rPr lang="en-US" altLang="zh-CN" b="1" i="1" dirty="0">
                <a:solidFill>
                  <a:srgbClr val="0070C0"/>
                </a:solidFill>
                <a:latin typeface="Times New Roman" pitchFamily="18" charset="0"/>
              </a:rPr>
              <a:t>(SELECT AVG(score) FROM </a:t>
            </a:r>
            <a:r>
              <a:rPr lang="en-US" altLang="zh-CN" b="1" i="1" dirty="0" err="1">
                <a:solidFill>
                  <a:srgbClr val="0070C0"/>
                </a:solidFill>
                <a:latin typeface="Times New Roman" pitchFamily="18" charset="0"/>
              </a:rPr>
              <a:t>st_score</a:t>
            </a:r>
            <a:r>
              <a:rPr lang="en-US" altLang="zh-CN" b="1" i="1" dirty="0">
                <a:solidFill>
                  <a:srgbClr val="0070C0"/>
                </a:solidFill>
                <a:latin typeface="Times New Roman" pitchFamily="18" charset="0"/>
              </a:rPr>
              <a:t>) </a:t>
            </a:r>
            <a:r>
              <a:rPr lang="en-US" altLang="zh-CN" b="1" i="1" dirty="0">
                <a:latin typeface="Times New Roman" pitchFamily="18" charset="0"/>
              </a:rPr>
              <a:t>&lt; 80		     BEGIN 								PRINT '</a:t>
            </a:r>
            <a:r>
              <a:rPr lang="zh-CN" altLang="en-US" b="1" i="1" dirty="0">
                <a:latin typeface="Times New Roman" pitchFamily="18" charset="0"/>
              </a:rPr>
              <a:t>本课程成绩的最低分是</a:t>
            </a:r>
            <a:r>
              <a:rPr lang="en-US" altLang="zh-CN" b="1" i="1" dirty="0">
                <a:latin typeface="Times New Roman" pitchFamily="18" charset="0"/>
              </a:rPr>
              <a:t>' 				</a:t>
            </a:r>
            <a:r>
              <a:rPr lang="en-US" altLang="zh-CN" b="1" i="1" dirty="0">
                <a:solidFill>
                  <a:srgbClr val="0070C0"/>
                </a:solidFill>
                <a:latin typeface="Times New Roman" pitchFamily="18" charset="0"/>
              </a:rPr>
              <a:t>SELECT MIN(score) AS Title FROM </a:t>
            </a:r>
            <a:r>
              <a:rPr lang="en-US" altLang="zh-CN" b="1" i="1" dirty="0" err="1">
                <a:solidFill>
                  <a:srgbClr val="0070C0"/>
                </a:solidFill>
                <a:latin typeface="Times New Roman" pitchFamily="18" charset="0"/>
              </a:rPr>
              <a:t>st_score</a:t>
            </a:r>
            <a:r>
              <a:rPr lang="en-US" altLang="zh-CN" b="1" i="1" dirty="0">
                <a:latin typeface="Times New Roman" pitchFamily="18" charset="0"/>
              </a:rPr>
              <a:t>	     END 							</a:t>
            </a:r>
            <a:r>
              <a:rPr lang="en-US" altLang="zh-CN" b="1" i="1" dirty="0">
                <a:solidFill>
                  <a:schemeClr val="hlink"/>
                </a:solidFill>
                <a:latin typeface="Times New Roman" pitchFamily="18" charset="0"/>
              </a:rPr>
              <a:t>ELSE</a:t>
            </a:r>
            <a:r>
              <a:rPr lang="en-US" altLang="zh-CN" b="1" i="1" dirty="0">
                <a:latin typeface="Times New Roman" pitchFamily="18" charset="0"/>
              </a:rPr>
              <a:t> 								     PRINT '</a:t>
            </a:r>
            <a:r>
              <a:rPr lang="zh-CN" altLang="en-US" b="1" i="1" dirty="0">
                <a:latin typeface="Times New Roman" pitchFamily="18" charset="0"/>
              </a:rPr>
              <a:t>本课程平均成绩超过</a:t>
            </a:r>
            <a:r>
              <a:rPr lang="en-US" altLang="zh-CN" b="1" i="1" dirty="0">
                <a:latin typeface="Times New Roman" pitchFamily="18" charset="0"/>
              </a:rPr>
              <a:t>80</a:t>
            </a:r>
            <a:r>
              <a:rPr lang="zh-CN" altLang="en-US" b="1" i="1" dirty="0">
                <a:latin typeface="Times New Roman" pitchFamily="18" charset="0"/>
              </a:rPr>
              <a:t>分</a:t>
            </a:r>
            <a:r>
              <a:rPr lang="en-US" altLang="zh-CN" b="1" i="1" dirty="0">
                <a:latin typeface="Times New Roman" pitchFamily="18" charset="0"/>
              </a:rPr>
              <a:t>'</a:t>
            </a:r>
          </a:p>
          <a:p>
            <a:pPr algn="l">
              <a:spcBef>
                <a:spcPct val="30000"/>
              </a:spcBef>
              <a:buClr>
                <a:schemeClr val="folHlink"/>
              </a:buClr>
              <a:buFont typeface="Wingdings" pitchFamily="2" charset="2"/>
              <a:buChar char="§"/>
            </a:pPr>
            <a:r>
              <a:rPr lang="en-US" altLang="zh-CN" b="1" dirty="0">
                <a:solidFill>
                  <a:schemeClr val="hlink"/>
                </a:solidFill>
                <a:latin typeface="Times New Roman" pitchFamily="18" charset="0"/>
              </a:rPr>
              <a:t>PRINT</a:t>
            </a:r>
            <a:r>
              <a:rPr lang="en-US" altLang="zh-CN" b="1" dirty="0">
                <a:latin typeface="Times New Roman" pitchFamily="18" charset="0"/>
              </a:rPr>
              <a:t> </a:t>
            </a:r>
            <a:r>
              <a:rPr lang="en-US" altLang="en-US" b="1" dirty="0">
                <a:latin typeface="Times New Roman" pitchFamily="18" charset="0"/>
              </a:rPr>
              <a:t>'any ASCII text' | @</a:t>
            </a:r>
            <a:r>
              <a:rPr lang="en-US" altLang="en-US" b="1" dirty="0" err="1">
                <a:latin typeface="Times New Roman" pitchFamily="18" charset="0"/>
              </a:rPr>
              <a:t>local_variable</a:t>
            </a:r>
            <a:r>
              <a:rPr lang="en-US" altLang="en-US" b="1" dirty="0">
                <a:latin typeface="Times New Roman" pitchFamily="18" charset="0"/>
              </a:rPr>
              <a:t> | @@FUNCTION | </a:t>
            </a:r>
            <a:r>
              <a:rPr lang="en-US" altLang="en-US" b="1" dirty="0" err="1">
                <a:latin typeface="Times New Roman" pitchFamily="18" charset="0"/>
              </a:rPr>
              <a:t>string_expr</a:t>
            </a:r>
            <a:endParaRPr lang="en-US" altLang="zh-CN" b="1" dirty="0">
              <a:latin typeface="Times New Roman" pitchFamily="18" charset="0"/>
            </a:endParaRPr>
          </a:p>
          <a:p>
            <a:pPr algn="l">
              <a:spcBef>
                <a:spcPct val="30000"/>
              </a:spcBef>
              <a:buClr>
                <a:schemeClr val="folHlink"/>
              </a:buClr>
              <a:buFont typeface="Wingdings" pitchFamily="2" charset="2"/>
              <a:buNone/>
            </a:pPr>
            <a:r>
              <a:rPr lang="en-US" altLang="zh-CN" b="1" dirty="0">
                <a:latin typeface="Arial Narrow" pitchFamily="34" charset="0"/>
              </a:rPr>
              <a:t>Returns a user-defined message to the client.</a:t>
            </a:r>
          </a:p>
        </p:txBody>
      </p:sp>
      <p:pic>
        <p:nvPicPr>
          <p:cNvPr id="32256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vertical)">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linds(vertical)">
                                      <p:cBhvr>
                                        <p:cTn id="12" dur="500"/>
                                        <p:tgtEl>
                                          <p:spTgt spid="322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blinds(vertical)">
                                      <p:cBhvr>
                                        <p:cTn id="17" dur="500"/>
                                        <p:tgtEl>
                                          <p:spTgt spid="322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blinds(vertical)">
                                      <p:cBhvr>
                                        <p:cTn id="22" dur="500"/>
                                        <p:tgtEl>
                                          <p:spTgt spid="322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2563">
                                            <p:txEl>
                                              <p:pRg st="4" end="4"/>
                                            </p:txEl>
                                          </p:spTgt>
                                        </p:tgtEl>
                                        <p:attrNameLst>
                                          <p:attrName>style.visibility</p:attrName>
                                        </p:attrNameLst>
                                      </p:cBhvr>
                                      <p:to>
                                        <p:strVal val="visible"/>
                                      </p:to>
                                    </p:set>
                                    <p:animEffect transition="in" filter="blinds(vertical)">
                                      <p:cBhvr>
                                        <p:cTn id="27" dur="500"/>
                                        <p:tgtEl>
                                          <p:spTgt spid="322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22563">
                                            <p:txEl>
                                              <p:pRg st="5" end="5"/>
                                            </p:txEl>
                                          </p:spTgt>
                                        </p:tgtEl>
                                        <p:attrNameLst>
                                          <p:attrName>style.visibility</p:attrName>
                                        </p:attrNameLst>
                                      </p:cBhvr>
                                      <p:to>
                                        <p:strVal val="visible"/>
                                      </p:to>
                                    </p:set>
                                    <p:animEffect transition="in" filter="blinds(vertical)">
                                      <p:cBhvr>
                                        <p:cTn id="32" dur="500"/>
                                        <p:tgtEl>
                                          <p:spTgt spid="322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22563">
                                            <p:txEl>
                                              <p:pRg st="6" end="6"/>
                                            </p:txEl>
                                          </p:spTgt>
                                        </p:tgtEl>
                                        <p:attrNameLst>
                                          <p:attrName>style.visibility</p:attrName>
                                        </p:attrNameLst>
                                      </p:cBhvr>
                                      <p:to>
                                        <p:strVal val="visible"/>
                                      </p:to>
                                    </p:set>
                                    <p:animEffect transition="in" filter="blinds(vertical)">
                                      <p:cBhvr>
                                        <p:cTn id="37" dur="500"/>
                                        <p:tgtEl>
                                          <p:spTgt spid="322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22563">
                                            <p:txEl>
                                              <p:pRg st="7" end="7"/>
                                            </p:txEl>
                                          </p:spTgt>
                                        </p:tgtEl>
                                        <p:attrNameLst>
                                          <p:attrName>style.visibility</p:attrName>
                                        </p:attrNameLst>
                                      </p:cBhvr>
                                      <p:to>
                                        <p:strVal val="visible"/>
                                      </p:to>
                                    </p:set>
                                    <p:animEffect transition="in" filter="blinds(vertical)">
                                      <p:cBhvr>
                                        <p:cTn id="42" dur="500"/>
                                        <p:tgtEl>
                                          <p:spTgt spid="32256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22564"/>
                                        </p:tgtEl>
                                        <p:attrNameLst>
                                          <p:attrName>style.visibility</p:attrName>
                                        </p:attrNameLst>
                                      </p:cBhvr>
                                      <p:to>
                                        <p:strVal val="visible"/>
                                      </p:to>
                                    </p:set>
                                    <p:anim calcmode="lin" valueType="num">
                                      <p:cBhvr additive="base">
                                        <p:cTn id="46" dur="500" fill="hold"/>
                                        <p:tgtEl>
                                          <p:spTgt spid="322564"/>
                                        </p:tgtEl>
                                        <p:attrNameLst>
                                          <p:attrName>ppt_x</p:attrName>
                                        </p:attrNameLst>
                                      </p:cBhvr>
                                      <p:tavLst>
                                        <p:tav tm="0">
                                          <p:val>
                                            <p:strVal val="0-#ppt_w/2"/>
                                          </p:val>
                                        </p:tav>
                                        <p:tav tm="100000">
                                          <p:val>
                                            <p:strVal val="#ppt_x"/>
                                          </p:val>
                                        </p:tav>
                                      </p:tavLst>
                                    </p:anim>
                                    <p:anim calcmode="lin" valueType="num">
                                      <p:cBhvr additive="base">
                                        <p:cTn id="47"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B9AFF0F-3C21-4268-9620-DB5C716EFAD3}" type="slidenum">
              <a:rPr lang="en-US" altLang="zh-CN"/>
              <a:pPr/>
              <a:t>38</a:t>
            </a:fld>
            <a:endParaRPr lang="en-US" altLang="zh-CN"/>
          </a:p>
        </p:txBody>
      </p:sp>
      <p:sp>
        <p:nvSpPr>
          <p:cNvPr id="323586"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23587" name="Text Box 3"/>
          <p:cNvSpPr txBox="1">
            <a:spLocks noChangeArrowheads="1"/>
          </p:cNvSpPr>
          <p:nvPr/>
        </p:nvSpPr>
        <p:spPr bwMode="auto">
          <a:xfrm>
            <a:off x="611188" y="692150"/>
            <a:ext cx="828198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5. CASE</a:t>
            </a:r>
            <a:r>
              <a:rPr lang="en-US" altLang="zh-CN" b="1">
                <a:latin typeface="Arial Narrow" pitchFamily="34" charset="0"/>
              </a:rPr>
              <a:t>: evaluates a list of conditions and returns one of multiple possible result expressions. CASE has two formats: </a:t>
            </a:r>
          </a:p>
          <a:p>
            <a:pPr algn="l">
              <a:spcBef>
                <a:spcPct val="20000"/>
              </a:spcBef>
              <a:buClr>
                <a:schemeClr val="folHlink"/>
              </a:buClr>
              <a:buFont typeface="Wingdings" pitchFamily="2" charset="2"/>
              <a:buChar char="u"/>
            </a:pPr>
            <a:r>
              <a:rPr lang="en-US" altLang="zh-CN" b="1">
                <a:latin typeface="Arial Narrow" pitchFamily="34" charset="0"/>
              </a:rPr>
              <a:t>The </a:t>
            </a:r>
            <a:r>
              <a:rPr lang="en-US" altLang="zh-CN" b="1">
                <a:solidFill>
                  <a:schemeClr val="hlink"/>
                </a:solidFill>
                <a:latin typeface="Arial Narrow" pitchFamily="34" charset="0"/>
              </a:rPr>
              <a:t>simple </a:t>
            </a:r>
            <a:r>
              <a:rPr lang="en-US" altLang="zh-CN" b="1">
                <a:latin typeface="Arial Narrow" pitchFamily="34" charset="0"/>
              </a:rPr>
              <a:t>CASE function compares an expression to a set of simple expressions to determine the result. </a:t>
            </a:r>
          </a:p>
          <a:p>
            <a:pPr algn="l">
              <a:spcBef>
                <a:spcPct val="20000"/>
              </a:spcBef>
              <a:buClr>
                <a:schemeClr val="folHlink"/>
              </a:buClr>
              <a:buFont typeface="Wingdings" pitchFamily="2" charset="2"/>
              <a:buChar char="u"/>
            </a:pPr>
            <a:r>
              <a:rPr lang="en-US" altLang="zh-CN" b="1">
                <a:latin typeface="Arial Narrow" pitchFamily="34" charset="0"/>
              </a:rPr>
              <a:t>The </a:t>
            </a:r>
            <a:r>
              <a:rPr lang="en-US" altLang="zh-CN" b="1">
                <a:solidFill>
                  <a:schemeClr val="hlink"/>
                </a:solidFill>
                <a:latin typeface="Arial Narrow" pitchFamily="34" charset="0"/>
              </a:rPr>
              <a:t>searched</a:t>
            </a:r>
            <a:r>
              <a:rPr lang="en-US" altLang="zh-CN" b="1">
                <a:latin typeface="Arial Narrow" pitchFamily="34" charset="0"/>
              </a:rPr>
              <a:t> CASE function evaluates a set of Boolean expressions to determine the result. </a:t>
            </a:r>
          </a:p>
        </p:txBody>
      </p:sp>
      <p:pic>
        <p:nvPicPr>
          <p:cNvPr id="32358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vertical)">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linds(vertical)">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linds(vertical)">
                                      <p:cBhvr>
                                        <p:cTn id="17" dur="500"/>
                                        <p:tgtEl>
                                          <p:spTgt spid="323587">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23588"/>
                                        </p:tgtEl>
                                        <p:attrNameLst>
                                          <p:attrName>style.visibility</p:attrName>
                                        </p:attrNameLst>
                                      </p:cBhvr>
                                      <p:to>
                                        <p:strVal val="visible"/>
                                      </p:to>
                                    </p:set>
                                    <p:anim calcmode="lin" valueType="num">
                                      <p:cBhvr additive="base">
                                        <p:cTn id="21" dur="500" fill="hold"/>
                                        <p:tgtEl>
                                          <p:spTgt spid="323588"/>
                                        </p:tgtEl>
                                        <p:attrNameLst>
                                          <p:attrName>ppt_x</p:attrName>
                                        </p:attrNameLst>
                                      </p:cBhvr>
                                      <p:tavLst>
                                        <p:tav tm="0">
                                          <p:val>
                                            <p:strVal val="0-#ppt_w/2"/>
                                          </p:val>
                                        </p:tav>
                                        <p:tav tm="100000">
                                          <p:val>
                                            <p:strVal val="#ppt_x"/>
                                          </p:val>
                                        </p:tav>
                                      </p:tavLst>
                                    </p:anim>
                                    <p:anim calcmode="lin" valueType="num">
                                      <p:cBhvr additive="base">
                                        <p:cTn id="22"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7CAEE35-902D-4824-95B1-CB83F619E550}" type="slidenum">
              <a:rPr lang="en-US" altLang="zh-CN"/>
              <a:pPr/>
              <a:t>39</a:t>
            </a:fld>
            <a:endParaRPr lang="en-US" altLang="zh-CN"/>
          </a:p>
        </p:txBody>
      </p:sp>
      <p:sp>
        <p:nvSpPr>
          <p:cNvPr id="398338"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98339" name="Text Box 3"/>
          <p:cNvSpPr txBox="1">
            <a:spLocks noChangeArrowheads="1"/>
          </p:cNvSpPr>
          <p:nvPr/>
        </p:nvSpPr>
        <p:spPr bwMode="auto">
          <a:xfrm>
            <a:off x="611188" y="692150"/>
            <a:ext cx="8281987"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u"/>
            </a:pPr>
            <a:r>
              <a:rPr lang="en-US" altLang="zh-CN" b="1">
                <a:solidFill>
                  <a:schemeClr val="hlink"/>
                </a:solidFill>
                <a:latin typeface="Arial Narrow" pitchFamily="34" charset="0"/>
              </a:rPr>
              <a:t>simple CASE function</a:t>
            </a:r>
            <a:endParaRPr lang="en-US" altLang="zh-CN" b="1">
              <a:latin typeface="Arial Narrow" pitchFamily="34" charset="0"/>
            </a:endParaRPr>
          </a:p>
          <a:p>
            <a:pPr algn="l">
              <a:spcBef>
                <a:spcPct val="20000"/>
              </a:spcBef>
            </a:pPr>
            <a:r>
              <a:rPr lang="en-US" altLang="zh-CN" b="1">
                <a:latin typeface="Arial Narrow" pitchFamily="34" charset="0"/>
              </a:rPr>
              <a:t> </a:t>
            </a:r>
            <a:r>
              <a:rPr lang="en-US" altLang="zh-CN" b="1">
                <a:latin typeface="Times New Roman" pitchFamily="18" charset="0"/>
              </a:rPr>
              <a:t>CASE </a:t>
            </a:r>
            <a:r>
              <a:rPr lang="en-US" altLang="zh-CN" b="1" i="1">
                <a:latin typeface="Times New Roman" pitchFamily="18" charset="0"/>
              </a:rPr>
              <a:t>input_expression</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WHEN </a:t>
            </a:r>
            <a:r>
              <a:rPr lang="en-US" altLang="zh-CN" b="1" i="1">
                <a:latin typeface="Times New Roman" pitchFamily="18" charset="0"/>
              </a:rPr>
              <a:t>when_exp </a:t>
            </a:r>
            <a:r>
              <a:rPr lang="en-US" altLang="zh-CN" b="1">
                <a:latin typeface="Times New Roman" pitchFamily="18" charset="0"/>
              </a:rPr>
              <a:t>THEN </a:t>
            </a:r>
            <a:r>
              <a:rPr lang="en-US" altLang="zh-CN" b="1" i="1">
                <a:latin typeface="Times New Roman" pitchFamily="18" charset="0"/>
              </a:rPr>
              <a:t>result_exp</a:t>
            </a:r>
            <a:r>
              <a:rPr lang="en-US" altLang="zh-CN" b="1">
                <a:latin typeface="Times New Roman" pitchFamily="18" charset="0"/>
              </a:rPr>
              <a:t>[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[ELSE </a:t>
            </a:r>
            <a:r>
              <a:rPr lang="en-US" altLang="zh-CN" b="1" i="1">
                <a:latin typeface="Times New Roman" pitchFamily="18" charset="0"/>
              </a:rPr>
              <a:t>else_result_exp</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END</a:t>
            </a:r>
          </a:p>
          <a:p>
            <a:pPr algn="l">
              <a:spcBef>
                <a:spcPct val="20000"/>
              </a:spcBef>
              <a:buClr>
                <a:schemeClr val="folHlink"/>
              </a:buClr>
              <a:buFont typeface="Wingdings" pitchFamily="2" charset="2"/>
              <a:buChar char="u"/>
            </a:pPr>
            <a:r>
              <a:rPr lang="en-US" altLang="zh-CN" b="1">
                <a:solidFill>
                  <a:schemeClr val="hlink"/>
                </a:solidFill>
                <a:latin typeface="Arial Narrow" pitchFamily="34" charset="0"/>
              </a:rPr>
              <a:t>searched CASE function</a:t>
            </a:r>
            <a:r>
              <a:rPr lang="en-US" altLang="zh-CN" b="1">
                <a:latin typeface="Arial Narrow" pitchFamily="34" charset="0"/>
              </a:rPr>
              <a:t> </a:t>
            </a:r>
          </a:p>
          <a:p>
            <a:pPr algn="l">
              <a:spcBef>
                <a:spcPct val="20000"/>
              </a:spcBef>
            </a:pPr>
            <a:r>
              <a:rPr lang="en-US" altLang="zh-CN" b="1">
                <a:latin typeface="Arial Narrow" pitchFamily="34" charset="0"/>
              </a:rPr>
              <a:t>  </a:t>
            </a:r>
            <a:r>
              <a:rPr lang="en-US" altLang="zh-CN" b="1">
                <a:latin typeface="Times New Roman" pitchFamily="18" charset="0"/>
              </a:rPr>
              <a:t>CASE</a:t>
            </a:r>
            <a:br>
              <a:rPr lang="en-US" altLang="zh-CN" b="1">
                <a:latin typeface="Times New Roman" pitchFamily="18" charset="0"/>
              </a:rPr>
            </a:br>
            <a:r>
              <a:rPr lang="en-US" altLang="zh-CN" b="1">
                <a:latin typeface="Times New Roman" pitchFamily="18" charset="0"/>
              </a:rPr>
              <a:t>    WHEN </a:t>
            </a:r>
            <a:r>
              <a:rPr lang="en-US" altLang="zh-CN" b="1" i="1">
                <a:latin typeface="Times New Roman" pitchFamily="18" charset="0"/>
              </a:rPr>
              <a:t>Boolean_exp</a:t>
            </a:r>
            <a:r>
              <a:rPr lang="en-US" altLang="zh-CN" b="1">
                <a:latin typeface="Times New Roman" pitchFamily="18" charset="0"/>
              </a:rPr>
              <a:t> THEN </a:t>
            </a:r>
            <a:r>
              <a:rPr lang="en-US" altLang="zh-CN" b="1" i="1">
                <a:latin typeface="Times New Roman" pitchFamily="18" charset="0"/>
              </a:rPr>
              <a:t>result_exp</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[ELSE</a:t>
            </a:r>
            <a:r>
              <a:rPr lang="en-US" altLang="zh-CN" b="1" i="1">
                <a:latin typeface="Times New Roman" pitchFamily="18" charset="0"/>
              </a:rPr>
              <a:t> else_result_exp</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END</a:t>
            </a:r>
          </a:p>
          <a:p>
            <a:pPr algn="l">
              <a:spcBef>
                <a:spcPct val="20000"/>
              </a:spcBef>
            </a:pPr>
            <a:r>
              <a:rPr lang="en-US" altLang="zh-CN" b="1">
                <a:latin typeface="Arial Narrow" pitchFamily="34" charset="0"/>
              </a:rPr>
              <a:t>Returns </a:t>
            </a:r>
            <a:r>
              <a:rPr lang="en-US" altLang="zh-CN" b="1" i="1">
                <a:latin typeface="Times New Roman" pitchFamily="18" charset="0"/>
              </a:rPr>
              <a:t>result_exp</a:t>
            </a:r>
            <a:r>
              <a:rPr lang="en-US" altLang="zh-CN" b="1">
                <a:latin typeface="Arial Narrow" pitchFamily="34" charset="0"/>
              </a:rPr>
              <a:t> of the first </a:t>
            </a:r>
            <a:r>
              <a:rPr lang="en-US" altLang="zh-CN" b="1" i="1">
                <a:latin typeface="Times New Roman" pitchFamily="18" charset="0"/>
              </a:rPr>
              <a:t>Boolean_exp</a:t>
            </a:r>
            <a:r>
              <a:rPr lang="en-US" altLang="zh-CN" b="1">
                <a:latin typeface="Arial Narrow" pitchFamily="34" charset="0"/>
              </a:rPr>
              <a:t> that evaluates to TRUE. </a:t>
            </a:r>
          </a:p>
          <a:p>
            <a:pPr algn="l">
              <a:spcBef>
                <a:spcPct val="20000"/>
              </a:spcBef>
            </a:pPr>
            <a:r>
              <a:rPr lang="en-US" altLang="zh-CN" b="1">
                <a:latin typeface="Arial Narrow" pitchFamily="34" charset="0"/>
              </a:rPr>
              <a:t>If no </a:t>
            </a:r>
            <a:r>
              <a:rPr lang="en-US" altLang="zh-CN" b="1" i="1">
                <a:latin typeface="Times New Roman" pitchFamily="18" charset="0"/>
              </a:rPr>
              <a:t>Boolean_exp</a:t>
            </a:r>
            <a:r>
              <a:rPr lang="en-US" altLang="zh-CN" b="1">
                <a:latin typeface="Arial Narrow" pitchFamily="34" charset="0"/>
              </a:rPr>
              <a:t> evaluates to TRUE, SQL Server returns the </a:t>
            </a:r>
            <a:r>
              <a:rPr lang="en-US" altLang="zh-CN" b="1" i="1">
                <a:latin typeface="Times New Roman" pitchFamily="18" charset="0"/>
              </a:rPr>
              <a:t>else_result_exp</a:t>
            </a:r>
            <a:r>
              <a:rPr lang="en-US" altLang="zh-CN" b="1">
                <a:latin typeface="Arial Narrow" pitchFamily="34" charset="0"/>
              </a:rPr>
              <a:t> if an ELSE clause is specified, or a </a:t>
            </a:r>
            <a:r>
              <a:rPr lang="en-US" altLang="zh-CN" b="1">
                <a:solidFill>
                  <a:schemeClr val="hlink"/>
                </a:solidFill>
                <a:latin typeface="Arial Narrow" pitchFamily="34" charset="0"/>
              </a:rPr>
              <a:t>NULL</a:t>
            </a:r>
            <a:r>
              <a:rPr lang="en-US" altLang="zh-CN" b="1">
                <a:latin typeface="Arial Narrow" pitchFamily="34" charset="0"/>
              </a:rPr>
              <a:t> value if no ELSE clause is specified.</a:t>
            </a:r>
          </a:p>
        </p:txBody>
      </p:sp>
      <p:pic>
        <p:nvPicPr>
          <p:cNvPr id="39834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vertical)">
                                      <p:cBhvr>
                                        <p:cTn id="7" dur="500"/>
                                        <p:tgtEl>
                                          <p:spTgt spid="39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blinds(vertical)">
                                      <p:cBhvr>
                                        <p:cTn id="12" dur="500"/>
                                        <p:tgtEl>
                                          <p:spTgt spid="398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8339">
                                            <p:txEl>
                                              <p:pRg st="2" end="2"/>
                                            </p:txEl>
                                          </p:spTgt>
                                        </p:tgtEl>
                                        <p:attrNameLst>
                                          <p:attrName>style.visibility</p:attrName>
                                        </p:attrNameLst>
                                      </p:cBhvr>
                                      <p:to>
                                        <p:strVal val="visible"/>
                                      </p:to>
                                    </p:set>
                                    <p:animEffect transition="in" filter="blinds(vertical)">
                                      <p:cBhvr>
                                        <p:cTn id="17" dur="500"/>
                                        <p:tgtEl>
                                          <p:spTgt spid="398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8339">
                                            <p:txEl>
                                              <p:pRg st="3" end="3"/>
                                            </p:txEl>
                                          </p:spTgt>
                                        </p:tgtEl>
                                        <p:attrNameLst>
                                          <p:attrName>style.visibility</p:attrName>
                                        </p:attrNameLst>
                                      </p:cBhvr>
                                      <p:to>
                                        <p:strVal val="visible"/>
                                      </p:to>
                                    </p:set>
                                    <p:animEffect transition="in" filter="blinds(vertical)">
                                      <p:cBhvr>
                                        <p:cTn id="22" dur="500"/>
                                        <p:tgtEl>
                                          <p:spTgt spid="398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8339">
                                            <p:txEl>
                                              <p:pRg st="4" end="4"/>
                                            </p:txEl>
                                          </p:spTgt>
                                        </p:tgtEl>
                                        <p:attrNameLst>
                                          <p:attrName>style.visibility</p:attrName>
                                        </p:attrNameLst>
                                      </p:cBhvr>
                                      <p:to>
                                        <p:strVal val="visible"/>
                                      </p:to>
                                    </p:set>
                                    <p:animEffect transition="in" filter="blinds(vertical)">
                                      <p:cBhvr>
                                        <p:cTn id="27" dur="500"/>
                                        <p:tgtEl>
                                          <p:spTgt spid="398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8339">
                                            <p:txEl>
                                              <p:pRg st="5" end="5"/>
                                            </p:txEl>
                                          </p:spTgt>
                                        </p:tgtEl>
                                        <p:attrNameLst>
                                          <p:attrName>style.visibility</p:attrName>
                                        </p:attrNameLst>
                                      </p:cBhvr>
                                      <p:to>
                                        <p:strVal val="visible"/>
                                      </p:to>
                                    </p:set>
                                    <p:animEffect transition="in" filter="blinds(vertical)">
                                      <p:cBhvr>
                                        <p:cTn id="32" dur="500"/>
                                        <p:tgtEl>
                                          <p:spTgt spid="398339">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98340"/>
                                        </p:tgtEl>
                                        <p:attrNameLst>
                                          <p:attrName>style.visibility</p:attrName>
                                        </p:attrNameLst>
                                      </p:cBhvr>
                                      <p:to>
                                        <p:strVal val="visible"/>
                                      </p:to>
                                    </p:set>
                                    <p:anim calcmode="lin" valueType="num">
                                      <p:cBhvr additive="base">
                                        <p:cTn id="36" dur="500" fill="hold"/>
                                        <p:tgtEl>
                                          <p:spTgt spid="398340"/>
                                        </p:tgtEl>
                                        <p:attrNameLst>
                                          <p:attrName>ppt_x</p:attrName>
                                        </p:attrNameLst>
                                      </p:cBhvr>
                                      <p:tavLst>
                                        <p:tav tm="0">
                                          <p:val>
                                            <p:strVal val="0-#ppt_w/2"/>
                                          </p:val>
                                        </p:tav>
                                        <p:tav tm="100000">
                                          <p:val>
                                            <p:strVal val="#ppt_x"/>
                                          </p:val>
                                        </p:tav>
                                      </p:tavLst>
                                    </p:anim>
                                    <p:anim calcmode="lin" valueType="num">
                                      <p:cBhvr additive="base">
                                        <p:cTn id="37" dur="500" fill="hold"/>
                                        <p:tgtEl>
                                          <p:spTgt spid="398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0A5AD42B-E0CB-4F74-A5D8-EAB40E587E7A}" type="slidenum">
              <a:rPr lang="en-US" altLang="zh-CN"/>
              <a:pPr/>
              <a:t>4</a:t>
            </a:fld>
            <a:endParaRPr lang="en-US" altLang="zh-CN"/>
          </a:p>
        </p:txBody>
      </p:sp>
      <p:sp>
        <p:nvSpPr>
          <p:cNvPr id="390146" name="Rectangle 2"/>
          <p:cNvSpPr>
            <a:spLocks noGrp="1" noChangeArrowheads="1"/>
          </p:cNvSpPr>
          <p:nvPr>
            <p:ph type="title"/>
          </p:nvPr>
        </p:nvSpPr>
        <p:spPr/>
        <p:txBody>
          <a:bodyPr/>
          <a:lstStyle/>
          <a:p>
            <a:r>
              <a:rPr lang="en-US" altLang="zh-CN">
                <a:latin typeface="Arial Narrow" pitchFamily="34" charset="0"/>
              </a:rPr>
              <a:t>index</a:t>
            </a:r>
          </a:p>
        </p:txBody>
      </p:sp>
      <p:sp>
        <p:nvSpPr>
          <p:cNvPr id="390147" name="Text Box 3"/>
          <p:cNvSpPr txBox="1">
            <a:spLocks noChangeArrowheads="1"/>
          </p:cNvSpPr>
          <p:nvPr/>
        </p:nvSpPr>
        <p:spPr bwMode="auto">
          <a:xfrm>
            <a:off x="609600" y="1557338"/>
            <a:ext cx="8305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Char char="u"/>
            </a:pPr>
            <a:r>
              <a:rPr kumimoji="0" lang="en-US" altLang="zh-CN" b="1">
                <a:solidFill>
                  <a:schemeClr val="hlink"/>
                </a:solidFill>
                <a:latin typeface="Arial Narrow" pitchFamily="34" charset="0"/>
                <a:ea typeface="楷体_GB2312" pitchFamily="49" charset="-122"/>
              </a:rPr>
              <a:t>index</a:t>
            </a:r>
            <a:r>
              <a:rPr lang="en-US" altLang="zh-CN" b="1">
                <a:latin typeface="Arial Narrow" pitchFamily="34" charset="0"/>
              </a:rPr>
              <a:t>: is a tool to help speeding up the query for table, including </a:t>
            </a:r>
            <a:r>
              <a:rPr lang="en-US" altLang="zh-CN" b="1">
                <a:solidFill>
                  <a:schemeClr val="hlink"/>
                </a:solidFill>
                <a:latin typeface="Arial Narrow" pitchFamily="34" charset="0"/>
              </a:rPr>
              <a:t>clustered index</a:t>
            </a:r>
            <a:r>
              <a:rPr lang="en-US" altLang="zh-CN" b="1">
                <a:latin typeface="Arial Narrow" pitchFamily="34" charset="0"/>
              </a:rPr>
              <a:t> and </a:t>
            </a:r>
            <a:r>
              <a:rPr lang="en-US" altLang="zh-CN" b="1">
                <a:solidFill>
                  <a:schemeClr val="hlink"/>
                </a:solidFill>
                <a:latin typeface="Arial Narrow" pitchFamily="34" charset="0"/>
              </a:rPr>
              <a:t>nonclustered index</a:t>
            </a:r>
            <a:r>
              <a:rPr lang="en-US" altLang="zh-CN" b="1">
                <a:latin typeface="Arial Narrow" pitchFamily="34" charset="0"/>
              </a:rPr>
              <a:t>.</a:t>
            </a:r>
          </a:p>
          <a:p>
            <a:pPr algn="just">
              <a:spcBef>
                <a:spcPct val="30000"/>
              </a:spcBef>
              <a:buClr>
                <a:schemeClr val="folHlink"/>
              </a:buClr>
              <a:buFont typeface="Wingdings" pitchFamily="2" charset="2"/>
              <a:buChar char="u"/>
            </a:pPr>
            <a:r>
              <a:rPr lang="en-US" altLang="zh-CN" b="1">
                <a:latin typeface="Arial Narrow" pitchFamily="34" charset="0"/>
              </a:rPr>
              <a:t>clustered index: Creates an object where the physical order of rows is the same as the indexed order of the rows, and the bottom (leaf) level of the clustered index contains the actual data rows. </a:t>
            </a:r>
          </a:p>
          <a:p>
            <a:pPr algn="just">
              <a:spcBef>
                <a:spcPct val="30000"/>
              </a:spcBef>
              <a:buClr>
                <a:schemeClr val="folHlink"/>
              </a:buClr>
              <a:buFont typeface="Wingdings" pitchFamily="2" charset="2"/>
              <a:buChar char="§"/>
            </a:pPr>
            <a:r>
              <a:rPr lang="en-US" altLang="zh-CN" b="1">
                <a:latin typeface="Arial Narrow" pitchFamily="34" charset="0"/>
              </a:rPr>
              <a:t>A table or view is allowed </a:t>
            </a:r>
            <a:r>
              <a:rPr lang="en-US" altLang="zh-CN" b="1">
                <a:solidFill>
                  <a:schemeClr val="hlink"/>
                </a:solidFill>
                <a:latin typeface="Arial Narrow" pitchFamily="34" charset="0"/>
              </a:rPr>
              <a:t>one</a:t>
            </a:r>
            <a:r>
              <a:rPr lang="en-US" altLang="zh-CN" b="1">
                <a:latin typeface="Arial Narrow" pitchFamily="34" charset="0"/>
              </a:rPr>
              <a:t> clustered index at a time.</a:t>
            </a:r>
          </a:p>
          <a:p>
            <a:pPr algn="just">
              <a:spcBef>
                <a:spcPct val="30000"/>
              </a:spcBef>
              <a:buClr>
                <a:schemeClr val="folHlink"/>
              </a:buClr>
              <a:buFont typeface="Wingdings" pitchFamily="2" charset="2"/>
              <a:buChar char="§"/>
            </a:pPr>
            <a:r>
              <a:rPr lang="en-US" altLang="zh-CN" b="1">
                <a:latin typeface="Arial Narrow" pitchFamily="34" charset="0"/>
              </a:rPr>
              <a:t>A clustered index can help to speed up the UPDATE or SELECT operations.</a:t>
            </a:r>
          </a:p>
          <a:p>
            <a:pPr algn="just">
              <a:spcBef>
                <a:spcPct val="30000"/>
              </a:spcBef>
              <a:buClr>
                <a:schemeClr val="folHlink"/>
              </a:buClr>
              <a:buFont typeface="Wingdings" pitchFamily="2" charset="2"/>
              <a:buChar char="§"/>
            </a:pPr>
            <a:r>
              <a:rPr lang="en-US" altLang="zh-CN" b="1">
                <a:latin typeface="Arial Narrow" pitchFamily="34" charset="0"/>
              </a:rPr>
              <a:t>It is more efficient to define the clustered index on less </a:t>
            </a:r>
            <a:r>
              <a:rPr lang="en-US" altLang="en-US" b="1">
                <a:latin typeface="Arial Narrow" pitchFamily="34" charset="0"/>
              </a:rPr>
              <a:t>column</a:t>
            </a:r>
            <a:r>
              <a:rPr lang="en-US" altLang="zh-CN" b="1">
                <a:latin typeface="Arial Narrow" pitchFamily="34" charset="0"/>
              </a:rPr>
              <a:t>s (attributes).</a:t>
            </a:r>
          </a:p>
        </p:txBody>
      </p:sp>
      <p:pic>
        <p:nvPicPr>
          <p:cNvPr id="39014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390149" name="Rectangle 5"/>
          <p:cNvSpPr>
            <a:spLocks noChangeArrowheads="1"/>
          </p:cNvSpPr>
          <p:nvPr/>
        </p:nvSpPr>
        <p:spPr bwMode="auto">
          <a:xfrm>
            <a:off x="611188" y="687388"/>
            <a:ext cx="3816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a:t>
            </a:r>
            <a:r>
              <a:rPr lang="en-US" altLang="zh-CN" b="1">
                <a:solidFill>
                  <a:schemeClr val="hlink"/>
                </a:solidFill>
                <a:latin typeface="Arial Narrow" pitchFamily="34" charset="0"/>
              </a:rPr>
              <a:t>table </a:t>
            </a:r>
            <a:r>
              <a:rPr lang="en-US" altLang="zh-CN" b="1">
                <a:latin typeface="Arial Narrow" pitchFamily="34" charset="0"/>
              </a:rPr>
              <a:t>(or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blinds(vertical)">
                                      <p:cBhvr>
                                        <p:cTn id="7" dur="500"/>
                                        <p:tgtEl>
                                          <p:spTgt spid="39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blinds(vertical)">
                                      <p:cBhvr>
                                        <p:cTn id="12" dur="500"/>
                                        <p:tgtEl>
                                          <p:spTgt spid="390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Effect transition="in" filter="blinds(vertical)">
                                      <p:cBhvr>
                                        <p:cTn id="17" dur="500"/>
                                        <p:tgtEl>
                                          <p:spTgt spid="390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0147">
                                            <p:txEl>
                                              <p:pRg st="3" end="3"/>
                                            </p:txEl>
                                          </p:spTgt>
                                        </p:tgtEl>
                                        <p:attrNameLst>
                                          <p:attrName>style.visibility</p:attrName>
                                        </p:attrNameLst>
                                      </p:cBhvr>
                                      <p:to>
                                        <p:strVal val="visible"/>
                                      </p:to>
                                    </p:set>
                                    <p:animEffect transition="in" filter="blinds(vertical)">
                                      <p:cBhvr>
                                        <p:cTn id="22" dur="500"/>
                                        <p:tgtEl>
                                          <p:spTgt spid="390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0147">
                                            <p:txEl>
                                              <p:pRg st="4" end="4"/>
                                            </p:txEl>
                                          </p:spTgt>
                                        </p:tgtEl>
                                        <p:attrNameLst>
                                          <p:attrName>style.visibility</p:attrName>
                                        </p:attrNameLst>
                                      </p:cBhvr>
                                      <p:to>
                                        <p:strVal val="visible"/>
                                      </p:to>
                                    </p:set>
                                    <p:animEffect transition="in" filter="blinds(vertical)">
                                      <p:cBhvr>
                                        <p:cTn id="27" dur="500"/>
                                        <p:tgtEl>
                                          <p:spTgt spid="390147">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90148"/>
                                        </p:tgtEl>
                                        <p:attrNameLst>
                                          <p:attrName>style.visibility</p:attrName>
                                        </p:attrNameLst>
                                      </p:cBhvr>
                                      <p:to>
                                        <p:strVal val="visible"/>
                                      </p:to>
                                    </p:set>
                                    <p:anim calcmode="lin" valueType="num">
                                      <p:cBhvr additive="base">
                                        <p:cTn id="31" dur="500" fill="hold"/>
                                        <p:tgtEl>
                                          <p:spTgt spid="390148"/>
                                        </p:tgtEl>
                                        <p:attrNameLst>
                                          <p:attrName>ppt_x</p:attrName>
                                        </p:attrNameLst>
                                      </p:cBhvr>
                                      <p:tavLst>
                                        <p:tav tm="0">
                                          <p:val>
                                            <p:strVal val="0-#ppt_w/2"/>
                                          </p:val>
                                        </p:tav>
                                        <p:tav tm="100000">
                                          <p:val>
                                            <p:strVal val="#ppt_x"/>
                                          </p:val>
                                        </p:tav>
                                      </p:tavLst>
                                    </p:anim>
                                    <p:anim calcmode="lin" valueType="num">
                                      <p:cBhvr additive="base">
                                        <p:cTn id="32" dur="500" fill="hold"/>
                                        <p:tgtEl>
                                          <p:spTgt spid="390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0687F35-4CA4-4EA2-89D4-28DE56BB50CB}" type="slidenum">
              <a:rPr lang="en-US" altLang="zh-CN"/>
              <a:pPr/>
              <a:t>40</a:t>
            </a:fld>
            <a:endParaRPr lang="en-US" altLang="zh-CN"/>
          </a:p>
        </p:txBody>
      </p:sp>
      <p:sp>
        <p:nvSpPr>
          <p:cNvPr id="324610" name="Rectangle 2"/>
          <p:cNvSpPr>
            <a:spLocks noGrp="1" noChangeArrowheads="1"/>
          </p:cNvSpPr>
          <p:nvPr>
            <p:ph type="title"/>
          </p:nvPr>
        </p:nvSpPr>
        <p:spPr/>
        <p:txBody>
          <a:bodyPr/>
          <a:lstStyle/>
          <a:p>
            <a:r>
              <a:rPr lang="en-US" altLang="zh-CN">
                <a:latin typeface="Arial Narrow" pitchFamily="34" charset="0"/>
              </a:rPr>
              <a:t>Control-of-Flow-Example</a:t>
            </a:r>
          </a:p>
        </p:txBody>
      </p:sp>
      <p:sp>
        <p:nvSpPr>
          <p:cNvPr id="324611" name="Text Box 3"/>
          <p:cNvSpPr txBox="1">
            <a:spLocks noChangeArrowheads="1"/>
          </p:cNvSpPr>
          <p:nvPr/>
        </p:nvSpPr>
        <p:spPr bwMode="auto">
          <a:xfrm>
            <a:off x="684213" y="692150"/>
            <a:ext cx="80772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tx2"/>
                </a:solidFill>
                <a:latin typeface="Times New Roman" pitchFamily="18" charset="0"/>
              </a:rPr>
              <a:t>SELECT</a:t>
            </a:r>
            <a:r>
              <a:rPr lang="en-US" altLang="zh-CN" b="1" i="1">
                <a:latin typeface="Times New Roman" pitchFamily="18" charset="0"/>
              </a:rPr>
              <a:t> '</a:t>
            </a:r>
            <a:r>
              <a:rPr lang="zh-CN" altLang="en-US" b="1" i="1">
                <a:latin typeface="Times New Roman" pitchFamily="18" charset="0"/>
              </a:rPr>
              <a:t>系别</a:t>
            </a:r>
            <a:r>
              <a:rPr lang="en-US" altLang="zh-CN" b="1" i="1">
                <a:latin typeface="Times New Roman" pitchFamily="18" charset="0"/>
              </a:rPr>
              <a:t>' = 						</a:t>
            </a:r>
            <a:r>
              <a:rPr lang="en-US" altLang="zh-CN" b="1" i="1">
                <a:solidFill>
                  <a:schemeClr val="hlink"/>
                </a:solidFill>
                <a:latin typeface="Times New Roman" pitchFamily="18" charset="0"/>
              </a:rPr>
              <a:t>CASE</a:t>
            </a:r>
            <a:r>
              <a:rPr lang="en-US" altLang="zh-CN" b="1" i="1">
                <a:latin typeface="Times New Roman" pitchFamily="18" charset="0"/>
              </a:rPr>
              <a:t> SUBSTRING(stu_id,7,3) 				</a:t>
            </a:r>
            <a:r>
              <a:rPr lang="en-US" altLang="zh-CN" b="1" i="1">
                <a:solidFill>
                  <a:schemeClr val="hlink"/>
                </a:solidFill>
                <a:latin typeface="Times New Roman" pitchFamily="18" charset="0"/>
              </a:rPr>
              <a:t>WHEN</a:t>
            </a:r>
            <a:r>
              <a:rPr lang="en-US" altLang="zh-CN" b="1" i="1">
                <a:latin typeface="Times New Roman" pitchFamily="18" charset="0"/>
              </a:rPr>
              <a:t> '184' THEN '</a:t>
            </a:r>
            <a:r>
              <a:rPr lang="zh-CN" altLang="en-US" b="1" i="1">
                <a:latin typeface="Times New Roman" pitchFamily="18" charset="0"/>
              </a:rPr>
              <a:t>控制系</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'181' THEN '</a:t>
            </a:r>
            <a:r>
              <a:rPr lang="zh-CN" altLang="en-US" b="1" i="1">
                <a:latin typeface="Times New Roman" pitchFamily="18" charset="0"/>
              </a:rPr>
              <a:t>电信系</a:t>
            </a:r>
            <a:r>
              <a:rPr lang="en-US" altLang="zh-CN" b="1" i="1">
                <a:latin typeface="Times New Roman" pitchFamily="18" charset="0"/>
              </a:rPr>
              <a:t>' 				</a:t>
            </a:r>
            <a:r>
              <a:rPr lang="en-US" altLang="zh-CN" b="1" i="1">
                <a:solidFill>
                  <a:schemeClr val="hlink"/>
                </a:solidFill>
                <a:latin typeface="Times New Roman" pitchFamily="18" charset="0"/>
              </a:rPr>
              <a:t>ELSE</a:t>
            </a:r>
            <a:r>
              <a:rPr lang="en-US" altLang="zh-CN" b="1" i="1">
                <a:latin typeface="Times New Roman" pitchFamily="18" charset="0"/>
              </a:rPr>
              <a:t> '</a:t>
            </a:r>
            <a:r>
              <a:rPr lang="zh-CN" altLang="en-US" b="1" i="1">
                <a:latin typeface="Times New Roman" pitchFamily="18" charset="0"/>
              </a:rPr>
              <a:t>未知系别</a:t>
            </a:r>
            <a:r>
              <a:rPr lang="en-US" altLang="zh-CN" b="1" i="1">
                <a:latin typeface="Times New Roman" pitchFamily="18" charset="0"/>
              </a:rPr>
              <a:t>'						</a:t>
            </a:r>
            <a:r>
              <a:rPr lang="en-US" altLang="zh-CN" b="1" i="1">
                <a:solidFill>
                  <a:schemeClr val="hlink"/>
                </a:solidFill>
                <a:latin typeface="Times New Roman" pitchFamily="18" charset="0"/>
              </a:rPr>
              <a:t>END</a:t>
            </a:r>
            <a:r>
              <a:rPr lang="en-US" altLang="zh-CN" b="1" i="1">
                <a:latin typeface="Times New Roman" pitchFamily="18" charset="0"/>
              </a:rPr>
              <a:t>, name AS Name </a:t>
            </a:r>
            <a:r>
              <a:rPr lang="en-US" altLang="zh-CN" b="1" i="1">
                <a:solidFill>
                  <a:schemeClr val="tx2"/>
                </a:solidFill>
                <a:latin typeface="Times New Roman" pitchFamily="18" charset="0"/>
              </a:rPr>
              <a:t>FROM</a:t>
            </a:r>
            <a:r>
              <a:rPr lang="en-US" altLang="zh-CN" b="1" i="1">
                <a:latin typeface="Times New Roman" pitchFamily="18" charset="0"/>
              </a:rPr>
              <a:t> students</a:t>
            </a:r>
            <a:r>
              <a:rPr lang="en-US" altLang="zh-CN" b="1" i="1">
                <a:latin typeface="Arial Narrow" pitchFamily="34" charset="0"/>
              </a:rPr>
              <a:t> </a:t>
            </a:r>
          </a:p>
          <a:p>
            <a:pPr algn="l">
              <a:spcBef>
                <a:spcPct val="20000"/>
              </a:spcBef>
            </a:pPr>
            <a:r>
              <a:rPr lang="en-US" altLang="zh-CN" b="1">
                <a:latin typeface="Arial Narrow" pitchFamily="34" charset="0"/>
              </a:rPr>
              <a:t>Return the students’ names and their departments.</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tx2"/>
                </a:solidFill>
                <a:latin typeface="Times New Roman" pitchFamily="18" charset="0"/>
              </a:rPr>
              <a:t>SELECT</a:t>
            </a:r>
            <a:r>
              <a:rPr lang="en-US" altLang="zh-CN" b="1" i="1">
                <a:latin typeface="Times New Roman" pitchFamily="18" charset="0"/>
              </a:rPr>
              <a:t> '</a:t>
            </a:r>
            <a:r>
              <a:rPr lang="zh-CN" altLang="en-US" b="1" i="1">
                <a:latin typeface="Times New Roman" pitchFamily="18" charset="0"/>
              </a:rPr>
              <a:t>成绩</a:t>
            </a:r>
            <a:r>
              <a:rPr lang="en-US" altLang="zh-CN" b="1" i="1">
                <a:latin typeface="Times New Roman" pitchFamily="18" charset="0"/>
              </a:rPr>
              <a:t>' = 					</a:t>
            </a:r>
            <a:r>
              <a:rPr lang="en-US" altLang="zh-CN" b="1" i="1">
                <a:solidFill>
                  <a:schemeClr val="hlink"/>
                </a:solidFill>
                <a:latin typeface="Times New Roman" pitchFamily="18" charset="0"/>
              </a:rPr>
              <a:t>CASE</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score IS NULL THEN '</a:t>
            </a:r>
            <a:r>
              <a:rPr lang="zh-CN" altLang="en-US" b="1" i="1">
                <a:latin typeface="Times New Roman" pitchFamily="18" charset="0"/>
              </a:rPr>
              <a:t>未考</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score&gt;=85 THEN '</a:t>
            </a:r>
            <a:r>
              <a:rPr lang="zh-CN" altLang="en-US" b="1" i="1">
                <a:latin typeface="Times New Roman" pitchFamily="18" charset="0"/>
              </a:rPr>
              <a:t>优秀</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score&gt;=75 and score&lt;85 THEN '</a:t>
            </a:r>
            <a:r>
              <a:rPr lang="zh-CN" altLang="en-US" b="1" i="1">
                <a:latin typeface="Times New Roman" pitchFamily="18" charset="0"/>
              </a:rPr>
              <a:t>良好</a:t>
            </a:r>
            <a:r>
              <a:rPr lang="en-US" altLang="zh-CN" b="1" i="1">
                <a:latin typeface="Times New Roman" pitchFamily="18" charset="0"/>
              </a:rPr>
              <a:t>'		</a:t>
            </a:r>
            <a:r>
              <a:rPr lang="en-US" altLang="zh-CN" b="1" i="1">
                <a:solidFill>
                  <a:schemeClr val="hlink"/>
                </a:solidFill>
                <a:latin typeface="Times New Roman" pitchFamily="18" charset="0"/>
              </a:rPr>
              <a:t>ELSE</a:t>
            </a:r>
            <a:r>
              <a:rPr lang="en-US" altLang="zh-CN" b="1" i="1">
                <a:latin typeface="Times New Roman" pitchFamily="18" charset="0"/>
              </a:rPr>
              <a:t> '</a:t>
            </a:r>
            <a:r>
              <a:rPr lang="zh-CN" altLang="en-US" b="1" i="1">
                <a:latin typeface="Times New Roman" pitchFamily="18" charset="0"/>
              </a:rPr>
              <a:t>及格</a:t>
            </a:r>
            <a:r>
              <a:rPr lang="en-US" altLang="zh-CN" b="1" i="1">
                <a:latin typeface="Times New Roman" pitchFamily="18" charset="0"/>
              </a:rPr>
              <a:t>'							</a:t>
            </a:r>
            <a:r>
              <a:rPr lang="en-US" altLang="zh-CN" b="1" i="1">
                <a:solidFill>
                  <a:schemeClr val="hlink"/>
                </a:solidFill>
                <a:latin typeface="Times New Roman" pitchFamily="18" charset="0"/>
              </a:rPr>
              <a:t>END</a:t>
            </a:r>
            <a:r>
              <a:rPr lang="en-US" altLang="zh-CN" b="1" i="1">
                <a:latin typeface="Times New Roman" pitchFamily="18" charset="0"/>
              </a:rPr>
              <a:t>, name </a:t>
            </a:r>
            <a:r>
              <a:rPr lang="en-US" altLang="zh-CN" b="1" i="1">
                <a:solidFill>
                  <a:schemeClr val="tx2"/>
                </a:solidFill>
                <a:latin typeface="Times New Roman" pitchFamily="18" charset="0"/>
              </a:rPr>
              <a:t>FROM</a:t>
            </a:r>
            <a:r>
              <a:rPr lang="en-US" altLang="zh-CN" b="1" i="1">
                <a:latin typeface="Times New Roman" pitchFamily="18" charset="0"/>
              </a:rPr>
              <a:t> st_score </a:t>
            </a:r>
          </a:p>
          <a:p>
            <a:pPr algn="l">
              <a:spcBef>
                <a:spcPct val="20000"/>
              </a:spcBef>
            </a:pPr>
            <a:r>
              <a:rPr lang="en-US" altLang="zh-CN" b="1">
                <a:latin typeface="Arial Narrow" pitchFamily="34" charset="0"/>
              </a:rPr>
              <a:t>Return the students’ names and their grades.</a:t>
            </a:r>
          </a:p>
        </p:txBody>
      </p:sp>
      <p:pic>
        <p:nvPicPr>
          <p:cNvPr id="324614"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blinds(horizontal)">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blinds(horizontal)">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blinds(horizontal)">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blinds(horizontal)">
                                      <p:cBhvr>
                                        <p:cTn id="22" dur="500"/>
                                        <p:tgtEl>
                                          <p:spTgt spid="324611">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24614"/>
                                        </p:tgtEl>
                                        <p:attrNameLst>
                                          <p:attrName>style.visibility</p:attrName>
                                        </p:attrNameLst>
                                      </p:cBhvr>
                                      <p:to>
                                        <p:strVal val="visible"/>
                                      </p:to>
                                    </p:set>
                                    <p:anim calcmode="lin" valueType="num">
                                      <p:cBhvr additive="base">
                                        <p:cTn id="26" dur="500" fill="hold"/>
                                        <p:tgtEl>
                                          <p:spTgt spid="324614"/>
                                        </p:tgtEl>
                                        <p:attrNameLst>
                                          <p:attrName>ppt_x</p:attrName>
                                        </p:attrNameLst>
                                      </p:cBhvr>
                                      <p:tavLst>
                                        <p:tav tm="0">
                                          <p:val>
                                            <p:strVal val="0-#ppt_w/2"/>
                                          </p:val>
                                        </p:tav>
                                        <p:tav tm="100000">
                                          <p:val>
                                            <p:strVal val="#ppt_x"/>
                                          </p:val>
                                        </p:tav>
                                      </p:tavLst>
                                    </p:anim>
                                    <p:anim calcmode="lin" valueType="num">
                                      <p:cBhvr additive="base">
                                        <p:cTn id="27" dur="500" fill="hold"/>
                                        <p:tgtEl>
                                          <p:spTgt spid="324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1A49210-3414-4645-B3A9-426002BF0D29}" type="slidenum">
              <a:rPr lang="en-US" altLang="zh-CN"/>
              <a:pPr/>
              <a:t>41</a:t>
            </a:fld>
            <a:endParaRPr lang="en-US" altLang="zh-CN"/>
          </a:p>
        </p:txBody>
      </p:sp>
      <p:sp>
        <p:nvSpPr>
          <p:cNvPr id="335874"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35875" name="Text Box 3"/>
          <p:cNvSpPr txBox="1">
            <a:spLocks noChangeArrowheads="1"/>
          </p:cNvSpPr>
          <p:nvPr/>
        </p:nvSpPr>
        <p:spPr bwMode="auto">
          <a:xfrm>
            <a:off x="611188" y="765175"/>
            <a:ext cx="80772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6. WAITFOR</a:t>
            </a:r>
            <a:r>
              <a:rPr lang="en-US" altLang="zh-CN" b="1">
                <a:latin typeface="Arial Narrow" pitchFamily="34" charset="0"/>
              </a:rPr>
              <a:t>: Specifies a time, time interval, or event that triggers  the execution of a statement block, stored procedure, or transaction.</a:t>
            </a:r>
          </a:p>
          <a:p>
            <a:pPr algn="l">
              <a:spcBef>
                <a:spcPct val="2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buClr>
                <a:schemeClr val="folHlink"/>
              </a:buClr>
              <a:buFont typeface="Wingdings" pitchFamily="2" charset="2"/>
              <a:buNone/>
            </a:pPr>
            <a:r>
              <a:rPr lang="en-US" altLang="zh-CN" b="1">
                <a:latin typeface="Times New Roman" pitchFamily="18" charset="0"/>
              </a:rPr>
              <a:t>WAITFOR { DELAY '</a:t>
            </a:r>
            <a:r>
              <a:rPr lang="en-US" altLang="zh-CN" b="1" i="1">
                <a:latin typeface="Times New Roman" pitchFamily="18" charset="0"/>
              </a:rPr>
              <a:t>time</a:t>
            </a:r>
            <a:r>
              <a:rPr lang="en-US" altLang="zh-CN" b="1">
                <a:latin typeface="Times New Roman" pitchFamily="18" charset="0"/>
              </a:rPr>
              <a:t>' | TIME '</a:t>
            </a:r>
            <a:r>
              <a:rPr lang="en-US" altLang="zh-CN" b="1" i="1">
                <a:latin typeface="Times New Roman" pitchFamily="18" charset="0"/>
              </a:rPr>
              <a:t>time</a:t>
            </a:r>
            <a:r>
              <a:rPr lang="en-US" altLang="zh-CN" b="1">
                <a:latin typeface="Times New Roman" pitchFamily="18" charset="0"/>
              </a:rPr>
              <a:t>' }</a:t>
            </a:r>
            <a:r>
              <a:rPr lang="en-US" altLang="zh-CN" b="1">
                <a:latin typeface="Arial Narrow" pitchFamily="34" charset="0"/>
              </a:rPr>
              <a:t> </a:t>
            </a:r>
          </a:p>
          <a:p>
            <a:pPr algn="l">
              <a:spcBef>
                <a:spcPct val="20000"/>
              </a:spcBef>
              <a:buClr>
                <a:schemeClr val="folHlink"/>
              </a:buClr>
              <a:buFont typeface="Wingdings" pitchFamily="2" charset="2"/>
              <a:buChar char="u"/>
            </a:pPr>
            <a:r>
              <a:rPr lang="en-US" altLang="zh-CN" b="1">
                <a:latin typeface="Arial Narrow" pitchFamily="34" charset="0"/>
              </a:rPr>
              <a:t>Arguments</a:t>
            </a:r>
          </a:p>
          <a:p>
            <a:pPr algn="l">
              <a:spcBef>
                <a:spcPct val="20000"/>
              </a:spcBef>
              <a:buClr>
                <a:schemeClr val="folHlink"/>
              </a:buClr>
              <a:buFont typeface="Wingdings" pitchFamily="2" charset="2"/>
              <a:buChar char="§"/>
            </a:pPr>
            <a:r>
              <a:rPr lang="en-US" altLang="zh-CN" b="1">
                <a:latin typeface="Arial Narrow" pitchFamily="34" charset="0"/>
              </a:rPr>
              <a:t>DELAY: Instructs SQL Server to wait until the specified amount of time has passed, up to a </a:t>
            </a:r>
            <a:r>
              <a:rPr lang="en-US" altLang="zh-CN" b="1">
                <a:solidFill>
                  <a:schemeClr val="hlink"/>
                </a:solidFill>
                <a:latin typeface="Arial Narrow" pitchFamily="34" charset="0"/>
              </a:rPr>
              <a:t>maximum</a:t>
            </a:r>
            <a:r>
              <a:rPr lang="en-US" altLang="zh-CN" b="1">
                <a:latin typeface="Arial Narrow" pitchFamily="34" charset="0"/>
              </a:rPr>
              <a:t> of 24 hours.</a:t>
            </a:r>
          </a:p>
          <a:p>
            <a:pPr algn="l">
              <a:spcBef>
                <a:spcPct val="20000"/>
              </a:spcBef>
              <a:buClr>
                <a:schemeClr val="folHlink"/>
              </a:buClr>
              <a:buFont typeface="Wingdings" pitchFamily="2" charset="2"/>
              <a:buChar char="§"/>
            </a:pPr>
            <a:r>
              <a:rPr lang="en-US" altLang="zh-CN" b="1">
                <a:latin typeface="Arial Narrow" pitchFamily="34" charset="0"/>
              </a:rPr>
              <a:t>‘time’: Is the amount of time to wait. time can be specified in one of the acceptable formats for datetime data, or it can be specified as a local variable. Dates </a:t>
            </a:r>
            <a:r>
              <a:rPr lang="en-US" altLang="zh-CN" b="1">
                <a:solidFill>
                  <a:schemeClr val="hlink"/>
                </a:solidFill>
                <a:latin typeface="Arial Narrow" pitchFamily="34" charset="0"/>
              </a:rPr>
              <a:t>cannot</a:t>
            </a:r>
            <a:r>
              <a:rPr lang="en-US" altLang="zh-CN" b="1">
                <a:latin typeface="Arial Narrow" pitchFamily="34" charset="0"/>
              </a:rPr>
              <a:t> be specified.</a:t>
            </a:r>
          </a:p>
          <a:p>
            <a:pPr algn="l">
              <a:spcBef>
                <a:spcPct val="20000"/>
              </a:spcBef>
              <a:buClr>
                <a:schemeClr val="folHlink"/>
              </a:buClr>
              <a:buFont typeface="Wingdings" pitchFamily="2" charset="2"/>
              <a:buChar char="§"/>
            </a:pPr>
            <a:r>
              <a:rPr lang="en-US" altLang="zh-CN" b="1">
                <a:latin typeface="Arial Narrow" pitchFamily="34" charset="0"/>
              </a:rPr>
              <a:t>TIME: Instructs SQL Server to wait until the specified time.</a:t>
            </a:r>
          </a:p>
        </p:txBody>
      </p:sp>
      <p:pic>
        <p:nvPicPr>
          <p:cNvPr id="3358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vertical)">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blinds(vertical)">
                                      <p:cBhvr>
                                        <p:cTn id="12" dur="500"/>
                                        <p:tgtEl>
                                          <p:spTgt spid="33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Effect transition="in" filter="blinds(vertical)">
                                      <p:cBhvr>
                                        <p:cTn id="17" dur="500"/>
                                        <p:tgtEl>
                                          <p:spTgt spid="335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5875">
                                            <p:txEl>
                                              <p:pRg st="3" end="3"/>
                                            </p:txEl>
                                          </p:spTgt>
                                        </p:tgtEl>
                                        <p:attrNameLst>
                                          <p:attrName>style.visibility</p:attrName>
                                        </p:attrNameLst>
                                      </p:cBhvr>
                                      <p:to>
                                        <p:strVal val="visible"/>
                                      </p:to>
                                    </p:set>
                                    <p:animEffect transition="in" filter="blinds(vertical)">
                                      <p:cBhvr>
                                        <p:cTn id="22" dur="500"/>
                                        <p:tgtEl>
                                          <p:spTgt spid="335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5875">
                                            <p:txEl>
                                              <p:pRg st="4" end="4"/>
                                            </p:txEl>
                                          </p:spTgt>
                                        </p:tgtEl>
                                        <p:attrNameLst>
                                          <p:attrName>style.visibility</p:attrName>
                                        </p:attrNameLst>
                                      </p:cBhvr>
                                      <p:to>
                                        <p:strVal val="visible"/>
                                      </p:to>
                                    </p:set>
                                    <p:animEffect transition="in" filter="blinds(vertical)">
                                      <p:cBhvr>
                                        <p:cTn id="27" dur="500"/>
                                        <p:tgtEl>
                                          <p:spTgt spid="335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5875">
                                            <p:txEl>
                                              <p:pRg st="5" end="5"/>
                                            </p:txEl>
                                          </p:spTgt>
                                        </p:tgtEl>
                                        <p:attrNameLst>
                                          <p:attrName>style.visibility</p:attrName>
                                        </p:attrNameLst>
                                      </p:cBhvr>
                                      <p:to>
                                        <p:strVal val="visible"/>
                                      </p:to>
                                    </p:set>
                                    <p:animEffect transition="in" filter="blinds(vertical)">
                                      <p:cBhvr>
                                        <p:cTn id="32" dur="500"/>
                                        <p:tgtEl>
                                          <p:spTgt spid="3358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5875">
                                            <p:txEl>
                                              <p:pRg st="6" end="6"/>
                                            </p:txEl>
                                          </p:spTgt>
                                        </p:tgtEl>
                                        <p:attrNameLst>
                                          <p:attrName>style.visibility</p:attrName>
                                        </p:attrNameLst>
                                      </p:cBhvr>
                                      <p:to>
                                        <p:strVal val="visible"/>
                                      </p:to>
                                    </p:set>
                                    <p:animEffect transition="in" filter="blinds(vertical)">
                                      <p:cBhvr>
                                        <p:cTn id="37" dur="500"/>
                                        <p:tgtEl>
                                          <p:spTgt spid="335875">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35876"/>
                                        </p:tgtEl>
                                        <p:attrNameLst>
                                          <p:attrName>style.visibility</p:attrName>
                                        </p:attrNameLst>
                                      </p:cBhvr>
                                      <p:to>
                                        <p:strVal val="visible"/>
                                      </p:to>
                                    </p:set>
                                    <p:anim calcmode="lin" valueType="num">
                                      <p:cBhvr additive="base">
                                        <p:cTn id="41" dur="500" fill="hold"/>
                                        <p:tgtEl>
                                          <p:spTgt spid="335876"/>
                                        </p:tgtEl>
                                        <p:attrNameLst>
                                          <p:attrName>ppt_x</p:attrName>
                                        </p:attrNameLst>
                                      </p:cBhvr>
                                      <p:tavLst>
                                        <p:tav tm="0">
                                          <p:val>
                                            <p:strVal val="0-#ppt_w/2"/>
                                          </p:val>
                                        </p:tav>
                                        <p:tav tm="100000">
                                          <p:val>
                                            <p:strVal val="#ppt_x"/>
                                          </p:val>
                                        </p:tav>
                                      </p:tavLst>
                                    </p:anim>
                                    <p:anim calcmode="lin" valueType="num">
                                      <p:cBhvr additive="base">
                                        <p:cTn id="42" dur="500" fill="hold"/>
                                        <p:tgtEl>
                                          <p:spTgt spid="335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72BEC92-DD66-4580-8B37-BF5739C32AD0}" type="slidenum">
              <a:rPr lang="en-US" altLang="zh-CN"/>
              <a:pPr/>
              <a:t>42</a:t>
            </a:fld>
            <a:endParaRPr lang="en-US" altLang="zh-CN"/>
          </a:p>
        </p:txBody>
      </p:sp>
      <p:sp>
        <p:nvSpPr>
          <p:cNvPr id="336898"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36899" name="Text Box 3"/>
          <p:cNvSpPr txBox="1">
            <a:spLocks noChangeArrowheads="1"/>
          </p:cNvSpPr>
          <p:nvPr/>
        </p:nvSpPr>
        <p:spPr bwMode="auto">
          <a:xfrm>
            <a:off x="611188" y="765175"/>
            <a:ext cx="8281987"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dirty="0">
                <a:solidFill>
                  <a:schemeClr val="hlink"/>
                </a:solidFill>
                <a:latin typeface="Arial Narrow" pitchFamily="34" charset="0"/>
              </a:rPr>
              <a:t>7. RETURN</a:t>
            </a:r>
            <a:r>
              <a:rPr lang="en-US" altLang="zh-CN" b="1" dirty="0">
                <a:latin typeface="Arial Narrow" pitchFamily="34" charset="0"/>
              </a:rPr>
              <a:t>: Exits unconditionally from a query or procedure. Statements following RETURN are not executed. </a:t>
            </a: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30000"/>
              </a:spcBef>
              <a:buClr>
                <a:schemeClr val="folHlink"/>
              </a:buClr>
              <a:buFont typeface="Wingdings" pitchFamily="2" charset="2"/>
              <a:buNone/>
            </a:pPr>
            <a:r>
              <a:rPr lang="en-US" altLang="zh-CN" b="1" dirty="0">
                <a:latin typeface="Times New Roman" pitchFamily="18" charset="0"/>
              </a:rPr>
              <a:t>RETURN [ </a:t>
            </a:r>
            <a:r>
              <a:rPr lang="en-US" altLang="zh-CN" b="1" i="1" dirty="0" err="1">
                <a:latin typeface="Times New Roman" pitchFamily="18" charset="0"/>
              </a:rPr>
              <a:t>integer_expression</a:t>
            </a:r>
            <a:r>
              <a:rPr lang="en-US" altLang="zh-CN" b="1" i="1" dirty="0">
                <a:latin typeface="Times New Roman" pitchFamily="18" charset="0"/>
              </a:rPr>
              <a:t> </a:t>
            </a:r>
            <a:r>
              <a:rPr lang="en-US" altLang="zh-CN" b="1" dirty="0">
                <a:latin typeface="Times New Roman" pitchFamily="18" charset="0"/>
              </a:rPr>
              <a:t>]</a:t>
            </a:r>
          </a:p>
          <a:p>
            <a:pPr algn="l">
              <a:spcBef>
                <a:spcPct val="30000"/>
              </a:spcBef>
            </a:pPr>
            <a:r>
              <a:rPr lang="en-US" altLang="zh-CN" b="1" dirty="0">
                <a:solidFill>
                  <a:schemeClr val="hlink"/>
                </a:solidFill>
                <a:latin typeface="Arial Narrow" pitchFamily="34" charset="0"/>
              </a:rPr>
              <a:t>8. GOTO</a:t>
            </a:r>
            <a:r>
              <a:rPr lang="en-US" altLang="zh-CN" b="1" dirty="0">
                <a:latin typeface="Arial Narrow" pitchFamily="34" charset="0"/>
              </a:rPr>
              <a:t>: Alters the flow of execution to a label. The T-SQL statement(s) following GOTO are skipped and processing continues at the label. GOTO statements and labels can be used anywhere within a procedure, batch, or statement block. GOTO statements can be nested.</a:t>
            </a:r>
          </a:p>
          <a:p>
            <a:pPr algn="l">
              <a:spcBef>
                <a:spcPct val="30000"/>
              </a:spcBef>
              <a:buClr>
                <a:schemeClr val="folHlink"/>
              </a:buClr>
              <a:buFont typeface="Wingdings" pitchFamily="2" charset="2"/>
              <a:buChar char="u"/>
            </a:pPr>
            <a:r>
              <a:rPr lang="en-US" altLang="zh-CN" b="1" dirty="0">
                <a:latin typeface="Arial Narrow" pitchFamily="34" charset="0"/>
              </a:rPr>
              <a:t>Syntax: </a:t>
            </a:r>
          </a:p>
          <a:p>
            <a:pPr algn="l">
              <a:spcBef>
                <a:spcPts val="600"/>
              </a:spcBef>
              <a:buClr>
                <a:schemeClr val="folHlink"/>
              </a:buClr>
              <a:buFont typeface="Wingdings" pitchFamily="2" charset="2"/>
              <a:buChar char="w"/>
            </a:pPr>
            <a:r>
              <a:rPr lang="en-US" altLang="zh-CN" b="1" dirty="0">
                <a:latin typeface="Arial Narrow" pitchFamily="34" charset="0"/>
              </a:rPr>
              <a:t>Define the label:    </a:t>
            </a:r>
            <a:r>
              <a:rPr lang="en-US" altLang="zh-CN" b="1" i="1" dirty="0">
                <a:latin typeface="Times New Roman" pitchFamily="18" charset="0"/>
              </a:rPr>
              <a:t>label :</a:t>
            </a:r>
            <a:r>
              <a:rPr lang="en-US" altLang="zh-CN" b="1" dirty="0">
                <a:latin typeface="Times New Roman" pitchFamily="18" charset="0"/>
              </a:rPr>
              <a:t> </a:t>
            </a:r>
          </a:p>
          <a:p>
            <a:pPr algn="l">
              <a:spcBef>
                <a:spcPts val="600"/>
              </a:spcBef>
              <a:buClr>
                <a:schemeClr val="folHlink"/>
              </a:buClr>
              <a:buFont typeface="Wingdings" pitchFamily="2" charset="2"/>
              <a:buChar char="w"/>
            </a:pPr>
            <a:r>
              <a:rPr lang="en-US" altLang="zh-CN" b="1" dirty="0">
                <a:latin typeface="Arial Narrow" pitchFamily="34" charset="0"/>
              </a:rPr>
              <a:t>Alter the execution:    </a:t>
            </a:r>
            <a:r>
              <a:rPr lang="en-US" altLang="zh-CN" b="1" i="1" dirty="0">
                <a:latin typeface="Times New Roman" pitchFamily="18" charset="0"/>
              </a:rPr>
              <a:t>GOTO label</a:t>
            </a:r>
            <a:r>
              <a:rPr lang="en-US" altLang="zh-CN" b="1" dirty="0">
                <a:latin typeface="Arial Narrow" pitchFamily="34" charset="0"/>
              </a:rPr>
              <a:t> </a:t>
            </a:r>
          </a:p>
          <a:p>
            <a:pPr algn="l">
              <a:spcBef>
                <a:spcPct val="30000"/>
              </a:spcBef>
            </a:pPr>
            <a:r>
              <a:rPr lang="en-US" altLang="zh-CN" b="1" dirty="0">
                <a:solidFill>
                  <a:schemeClr val="hlink"/>
                </a:solidFill>
                <a:latin typeface="Arial Narrow" pitchFamily="34" charset="0"/>
              </a:rPr>
              <a:t>9. ROLLBACK TRANSACTION</a:t>
            </a:r>
            <a:r>
              <a:rPr lang="en-US" altLang="zh-CN" b="1" dirty="0">
                <a:latin typeface="Arial Narrow" pitchFamily="34" charset="0"/>
              </a:rPr>
              <a:t>: Rolls back an transaction to the beginning of the transaction.</a:t>
            </a:r>
          </a:p>
        </p:txBody>
      </p:sp>
      <p:pic>
        <p:nvPicPr>
          <p:cNvPr id="336901"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blinds(vertical)">
                                      <p:cBhvr>
                                        <p:cTn id="7" dur="500"/>
                                        <p:tgtEl>
                                          <p:spTgt spid="33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blinds(vertical)">
                                      <p:cBhvr>
                                        <p:cTn id="12" dur="500"/>
                                        <p:tgtEl>
                                          <p:spTgt spid="336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6899">
                                            <p:txEl>
                                              <p:pRg st="2" end="2"/>
                                            </p:txEl>
                                          </p:spTgt>
                                        </p:tgtEl>
                                        <p:attrNameLst>
                                          <p:attrName>style.visibility</p:attrName>
                                        </p:attrNameLst>
                                      </p:cBhvr>
                                      <p:to>
                                        <p:strVal val="visible"/>
                                      </p:to>
                                    </p:set>
                                    <p:animEffect transition="in" filter="blinds(vertical)">
                                      <p:cBhvr>
                                        <p:cTn id="17" dur="500"/>
                                        <p:tgtEl>
                                          <p:spTgt spid="336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6899">
                                            <p:txEl>
                                              <p:pRg st="3" end="3"/>
                                            </p:txEl>
                                          </p:spTgt>
                                        </p:tgtEl>
                                        <p:attrNameLst>
                                          <p:attrName>style.visibility</p:attrName>
                                        </p:attrNameLst>
                                      </p:cBhvr>
                                      <p:to>
                                        <p:strVal val="visible"/>
                                      </p:to>
                                    </p:set>
                                    <p:animEffect transition="in" filter="blinds(vertical)">
                                      <p:cBhvr>
                                        <p:cTn id="22" dur="500"/>
                                        <p:tgtEl>
                                          <p:spTgt spid="336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6899">
                                            <p:txEl>
                                              <p:pRg st="4" end="4"/>
                                            </p:txEl>
                                          </p:spTgt>
                                        </p:tgtEl>
                                        <p:attrNameLst>
                                          <p:attrName>style.visibility</p:attrName>
                                        </p:attrNameLst>
                                      </p:cBhvr>
                                      <p:to>
                                        <p:strVal val="visible"/>
                                      </p:to>
                                    </p:set>
                                    <p:animEffect transition="in" filter="blinds(vertical)">
                                      <p:cBhvr>
                                        <p:cTn id="27" dur="500"/>
                                        <p:tgtEl>
                                          <p:spTgt spid="336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6899">
                                            <p:txEl>
                                              <p:pRg st="5" end="5"/>
                                            </p:txEl>
                                          </p:spTgt>
                                        </p:tgtEl>
                                        <p:attrNameLst>
                                          <p:attrName>style.visibility</p:attrName>
                                        </p:attrNameLst>
                                      </p:cBhvr>
                                      <p:to>
                                        <p:strVal val="visible"/>
                                      </p:to>
                                    </p:set>
                                    <p:animEffect transition="in" filter="blinds(vertical)">
                                      <p:cBhvr>
                                        <p:cTn id="32" dur="500"/>
                                        <p:tgtEl>
                                          <p:spTgt spid="3368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6899">
                                            <p:txEl>
                                              <p:pRg st="6" end="6"/>
                                            </p:txEl>
                                          </p:spTgt>
                                        </p:tgtEl>
                                        <p:attrNameLst>
                                          <p:attrName>style.visibility</p:attrName>
                                        </p:attrNameLst>
                                      </p:cBhvr>
                                      <p:to>
                                        <p:strVal val="visible"/>
                                      </p:to>
                                    </p:set>
                                    <p:animEffect transition="in" filter="blinds(vertical)">
                                      <p:cBhvr>
                                        <p:cTn id="37" dur="500"/>
                                        <p:tgtEl>
                                          <p:spTgt spid="3368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6899">
                                            <p:txEl>
                                              <p:pRg st="7" end="7"/>
                                            </p:txEl>
                                          </p:spTgt>
                                        </p:tgtEl>
                                        <p:attrNameLst>
                                          <p:attrName>style.visibility</p:attrName>
                                        </p:attrNameLst>
                                      </p:cBhvr>
                                      <p:to>
                                        <p:strVal val="visible"/>
                                      </p:to>
                                    </p:set>
                                    <p:animEffect transition="in" filter="blinds(vertical)">
                                      <p:cBhvr>
                                        <p:cTn id="42" dur="500"/>
                                        <p:tgtEl>
                                          <p:spTgt spid="33689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36901"/>
                                        </p:tgtEl>
                                        <p:attrNameLst>
                                          <p:attrName>style.visibility</p:attrName>
                                        </p:attrNameLst>
                                      </p:cBhvr>
                                      <p:to>
                                        <p:strVal val="visible"/>
                                      </p:to>
                                    </p:set>
                                    <p:anim calcmode="lin" valueType="num">
                                      <p:cBhvr additive="base">
                                        <p:cTn id="46" dur="500" fill="hold"/>
                                        <p:tgtEl>
                                          <p:spTgt spid="336901"/>
                                        </p:tgtEl>
                                        <p:attrNameLst>
                                          <p:attrName>ppt_x</p:attrName>
                                        </p:attrNameLst>
                                      </p:cBhvr>
                                      <p:tavLst>
                                        <p:tav tm="0">
                                          <p:val>
                                            <p:strVal val="0-#ppt_w/2"/>
                                          </p:val>
                                        </p:tav>
                                        <p:tav tm="100000">
                                          <p:val>
                                            <p:strVal val="#ppt_x"/>
                                          </p:val>
                                        </p:tav>
                                      </p:tavLst>
                                    </p:anim>
                                    <p:anim calcmode="lin" valueType="num">
                                      <p:cBhvr additive="base">
                                        <p:cTn id="47" dur="500" fill="hold"/>
                                        <p:tgtEl>
                                          <p:spTgt spid="336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36F6FF6E-2502-4F8D-B063-9FBC9B2B4324}" type="slidenum">
              <a:rPr lang="en-US" altLang="zh-CN"/>
              <a:pPr/>
              <a:t>43</a:t>
            </a:fld>
            <a:endParaRPr lang="en-US" altLang="zh-CN"/>
          </a:p>
        </p:txBody>
      </p:sp>
      <p:sp>
        <p:nvSpPr>
          <p:cNvPr id="182274" name="Rectangle 2"/>
          <p:cNvSpPr>
            <a:spLocks noGrp="1" noChangeArrowheads="1"/>
          </p:cNvSpPr>
          <p:nvPr>
            <p:ph type="title"/>
          </p:nvPr>
        </p:nvSpPr>
        <p:spPr/>
        <p:txBody>
          <a:bodyPr/>
          <a:lstStyle/>
          <a:p>
            <a:r>
              <a:rPr lang="en-US" altLang="zh-CN">
                <a:latin typeface="Arial Narrow" pitchFamily="34" charset="0"/>
              </a:rPr>
              <a:t>Create and Drop Database </a:t>
            </a:r>
          </a:p>
        </p:txBody>
      </p:sp>
      <p:sp>
        <p:nvSpPr>
          <p:cNvPr id="182275" name="Text Box 3"/>
          <p:cNvSpPr txBox="1">
            <a:spLocks noChangeArrowheads="1"/>
          </p:cNvSpPr>
          <p:nvPr/>
        </p:nvSpPr>
        <p:spPr bwMode="auto">
          <a:xfrm>
            <a:off x="419100" y="908050"/>
            <a:ext cx="6705600" cy="534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latin typeface="Arial Narrow" pitchFamily="34" charset="0"/>
              </a:rPr>
              <a:t>1. Create database</a:t>
            </a:r>
          </a:p>
          <a:p>
            <a:pPr algn="l">
              <a:spcBef>
                <a:spcPct val="20000"/>
              </a:spcBef>
            </a:pPr>
            <a:r>
              <a:rPr lang="en-US" altLang="zh-CN" b="1" i="1" dirty="0">
                <a:solidFill>
                  <a:schemeClr val="hlink"/>
                </a:solidFill>
                <a:latin typeface="Times New Roman" pitchFamily="18" charset="0"/>
              </a:rPr>
              <a:t>CREATE DATABASE</a:t>
            </a:r>
            <a:r>
              <a:rPr lang="en-US" altLang="zh-CN" b="1" i="1" dirty="0">
                <a:latin typeface="Times New Roman" pitchFamily="18" charset="0"/>
              </a:rPr>
              <a:t> </a:t>
            </a:r>
            <a:r>
              <a:rPr lang="en-US" altLang="zh-CN" b="1" i="1" dirty="0" err="1">
                <a:latin typeface="Times New Roman" pitchFamily="18" charset="0"/>
              </a:rPr>
              <a:t>UserTest</a:t>
            </a:r>
            <a:r>
              <a:rPr lang="en-US" altLang="zh-CN" b="1" i="1" dirty="0">
                <a:latin typeface="Times New Roman" pitchFamily="18" charset="0"/>
              </a:rPr>
              <a:t>				</a:t>
            </a:r>
            <a:r>
              <a:rPr lang="en-US" altLang="zh-CN" b="1" i="1" dirty="0">
                <a:solidFill>
                  <a:schemeClr val="hlink"/>
                </a:solidFill>
                <a:latin typeface="Times New Roman" pitchFamily="18" charset="0"/>
              </a:rPr>
              <a:t>ON</a:t>
            </a:r>
            <a:r>
              <a:rPr lang="en-US" altLang="zh-CN" b="1" i="1" dirty="0">
                <a:latin typeface="Times New Roman" pitchFamily="18" charset="0"/>
              </a:rPr>
              <a:t>	(NAME=</a:t>
            </a:r>
            <a:r>
              <a:rPr lang="en-US" altLang="zh-CN" b="1" i="1" dirty="0" err="1">
                <a:latin typeface="Times New Roman" pitchFamily="18" charset="0"/>
              </a:rPr>
              <a:t>UserTest_Data</a:t>
            </a:r>
            <a:r>
              <a:rPr lang="en-US" altLang="zh-CN" b="1" i="1" dirty="0">
                <a:latin typeface="Times New Roman" pitchFamily="18" charset="0"/>
              </a:rPr>
              <a:t>,		FILENAME='D:\</a:t>
            </a:r>
            <a:r>
              <a:rPr lang="en-US" altLang="zh-CN" b="1" i="1" dirty="0" err="1">
                <a:latin typeface="Times New Roman" pitchFamily="18" charset="0"/>
              </a:rPr>
              <a:t>TEST_Data.mdf</a:t>
            </a:r>
            <a:r>
              <a:rPr lang="en-US" altLang="zh-CN" b="1" i="1" dirty="0">
                <a:latin typeface="Times New Roman" pitchFamily="18" charset="0"/>
              </a:rPr>
              <a:t>',		SIZE=1,					MAXSIZE=500,				FILEGROWTH=10%)				</a:t>
            </a:r>
            <a:r>
              <a:rPr lang="en-US" altLang="zh-CN" b="1" i="1" dirty="0">
                <a:solidFill>
                  <a:schemeClr val="hlink"/>
                </a:solidFill>
                <a:latin typeface="Times New Roman" pitchFamily="18" charset="0"/>
              </a:rPr>
              <a:t>LOG ON				</a:t>
            </a:r>
            <a:r>
              <a:rPr lang="en-US" altLang="zh-CN" b="1" i="1" dirty="0">
                <a:latin typeface="Times New Roman" pitchFamily="18" charset="0"/>
              </a:rPr>
              <a:t>	(NAME=</a:t>
            </a:r>
            <a:r>
              <a:rPr lang="en-US" altLang="zh-CN" b="1" i="1" dirty="0" err="1">
                <a:latin typeface="Times New Roman" pitchFamily="18" charset="0"/>
              </a:rPr>
              <a:t>UserTest_Log</a:t>
            </a:r>
            <a:r>
              <a:rPr lang="en-US" altLang="zh-CN" b="1" i="1" dirty="0">
                <a:latin typeface="Times New Roman" pitchFamily="18" charset="0"/>
              </a:rPr>
              <a:t>,		 	FILENAME='D:\</a:t>
            </a:r>
            <a:r>
              <a:rPr lang="en-US" altLang="zh-CN" b="1" i="1" dirty="0" err="1">
                <a:latin typeface="Times New Roman" pitchFamily="18" charset="0"/>
              </a:rPr>
              <a:t>TEST_Log.ldf</a:t>
            </a:r>
            <a:r>
              <a:rPr lang="en-US" altLang="zh-CN" b="1" i="1" dirty="0">
                <a:latin typeface="Times New Roman" pitchFamily="18" charset="0"/>
              </a:rPr>
              <a:t>', 			SIZE=1,					MAXSIZE=500,				FILEGROWTH=10%)</a:t>
            </a:r>
          </a:p>
          <a:p>
            <a:pPr algn="l">
              <a:spcBef>
                <a:spcPct val="20000"/>
              </a:spcBef>
            </a:pPr>
            <a:r>
              <a:rPr lang="en-US" altLang="zh-CN" b="1" dirty="0">
                <a:latin typeface="Arial Narrow" pitchFamily="34" charset="0"/>
              </a:rPr>
              <a:t>2. Drop database   </a:t>
            </a:r>
            <a:r>
              <a:rPr lang="en-US" altLang="zh-CN" b="1" i="1" dirty="0">
                <a:solidFill>
                  <a:schemeClr val="hlink"/>
                </a:solidFill>
                <a:latin typeface="Times New Roman" pitchFamily="18" charset="0"/>
              </a:rPr>
              <a:t>DROP DATABASE</a:t>
            </a:r>
            <a:r>
              <a:rPr lang="en-US" altLang="zh-CN" b="1" i="1" dirty="0">
                <a:latin typeface="Times New Roman" pitchFamily="18" charset="0"/>
              </a:rPr>
              <a:t> </a:t>
            </a:r>
            <a:r>
              <a:rPr lang="en-US" altLang="zh-CN" b="1" i="1" dirty="0" err="1">
                <a:latin typeface="Times New Roman" pitchFamily="18" charset="0"/>
              </a:rPr>
              <a:t>UserTest</a:t>
            </a:r>
            <a:endParaRPr lang="en-US" altLang="zh-CN" b="1" i="1" dirty="0">
              <a:latin typeface="Times New Roman" pitchFamily="18" charset="0"/>
            </a:endParaRPr>
          </a:p>
        </p:txBody>
      </p:sp>
      <p:pic>
        <p:nvPicPr>
          <p:cNvPr id="18227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82278" name="Rectangle 6"/>
          <p:cNvSpPr>
            <a:spLocks noChangeArrowheads="1"/>
          </p:cNvSpPr>
          <p:nvPr/>
        </p:nvSpPr>
        <p:spPr bwMode="auto">
          <a:xfrm>
            <a:off x="4910138" y="1341438"/>
            <a:ext cx="41989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latin typeface="Arial Narrow" pitchFamily="34" charset="0"/>
              </a:rPr>
              <a:t>--name of database              </a:t>
            </a:r>
          </a:p>
          <a:p>
            <a:pPr algn="r"/>
            <a:r>
              <a:rPr lang="en-US" altLang="zh-CN" b="1">
                <a:latin typeface="Arial Narrow" pitchFamily="34" charset="0"/>
              </a:rPr>
              <a:t>--logic name of data file</a:t>
            </a:r>
          </a:p>
          <a:p>
            <a:pPr algn="r"/>
            <a:r>
              <a:rPr lang="en-US" altLang="zh-CN" b="1">
                <a:latin typeface="Arial Narrow" pitchFamily="34" charset="0"/>
              </a:rPr>
              <a:t>--data file</a:t>
            </a:r>
          </a:p>
          <a:p>
            <a:pPr algn="r"/>
            <a:r>
              <a:rPr lang="en-US" altLang="zh-CN" b="1">
                <a:latin typeface="Arial Narrow" pitchFamily="34" charset="0"/>
              </a:rPr>
              <a:t>--initial size of the file, 1M</a:t>
            </a:r>
          </a:p>
          <a:p>
            <a:pPr algn="r"/>
            <a:r>
              <a:rPr lang="en-US" altLang="zh-CN" b="1">
                <a:latin typeface="Arial Narrow" pitchFamily="34" charset="0"/>
              </a:rPr>
              <a:t>-- maximum size, 500M</a:t>
            </a:r>
          </a:p>
          <a:p>
            <a:pPr algn="r"/>
            <a:r>
              <a:rPr lang="en-US" altLang="zh-CN" b="1">
                <a:latin typeface="Arial Narrow" pitchFamily="34" charset="0"/>
              </a:rPr>
              <a:t>--growth increment of the file,10%</a:t>
            </a:r>
          </a:p>
          <a:p>
            <a:pPr algn="r"/>
            <a:endParaRPr lang="en-US" altLang="zh-CN" b="1">
              <a:latin typeface="Arial Narrow" pitchFamily="34" charset="0"/>
            </a:endParaRPr>
          </a:p>
          <a:p>
            <a:pPr algn="r"/>
            <a:r>
              <a:rPr lang="en-US" altLang="zh-CN" b="1">
                <a:latin typeface="Arial Narrow" pitchFamily="34" charset="0"/>
              </a:rPr>
              <a:t>--logic name of log file</a:t>
            </a:r>
          </a:p>
          <a:p>
            <a:pPr algn="r"/>
            <a:r>
              <a:rPr lang="en-US" altLang="zh-CN" b="1">
                <a:latin typeface="Arial Narrow" pitchFamily="34" charset="0"/>
              </a:rPr>
              <a:t>--log file</a:t>
            </a:r>
          </a:p>
        </p:txBody>
      </p:sp>
      <p:sp>
        <p:nvSpPr>
          <p:cNvPr id="182279" name="Rectangle 7"/>
          <p:cNvSpPr>
            <a:spLocks noChangeArrowheads="1"/>
          </p:cNvSpPr>
          <p:nvPr/>
        </p:nvSpPr>
        <p:spPr bwMode="auto">
          <a:xfrm>
            <a:off x="0" y="1989138"/>
            <a:ext cx="1219200" cy="1196975"/>
          </a:xfrm>
          <a:prstGeom prst="rect">
            <a:avLst/>
          </a:prstGeom>
          <a:gradFill rotWithShape="1">
            <a:gsLst>
              <a:gs pos="0">
                <a:srgbClr val="FF7C80"/>
              </a:gs>
              <a:gs pos="100000">
                <a:schemeClr val="bg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latin typeface="Arial Narrow" pitchFamily="34" charset="0"/>
              </a:rPr>
              <a:t>The default is MB</a:t>
            </a:r>
            <a:endParaRPr lang="en-US" altLang="zh-CN" b="1" dirty="0">
              <a:latin typeface="Arial Narrow" pitchFamily="34" charset="0"/>
            </a:endParaRPr>
          </a:p>
        </p:txBody>
      </p:sp>
      <p:sp>
        <p:nvSpPr>
          <p:cNvPr id="182280" name="AutoShape 8"/>
          <p:cNvSpPr>
            <a:spLocks/>
          </p:cNvSpPr>
          <p:nvPr/>
        </p:nvSpPr>
        <p:spPr bwMode="auto">
          <a:xfrm>
            <a:off x="1116013" y="2565400"/>
            <a:ext cx="304800" cy="533400"/>
          </a:xfrm>
          <a:prstGeom prst="leftBrace">
            <a:avLst>
              <a:gd name="adj1" fmla="val 1458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1" name="Line 9"/>
          <p:cNvSpPr>
            <a:spLocks noChangeShapeType="1"/>
          </p:cNvSpPr>
          <p:nvPr/>
        </p:nvSpPr>
        <p:spPr bwMode="auto">
          <a:xfrm flipV="1">
            <a:off x="3635896" y="3573463"/>
            <a:ext cx="541834" cy="952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2" name="Rectangle 10"/>
          <p:cNvSpPr>
            <a:spLocks noChangeArrowheads="1"/>
          </p:cNvSpPr>
          <p:nvPr/>
        </p:nvSpPr>
        <p:spPr bwMode="auto">
          <a:xfrm>
            <a:off x="0" y="3357563"/>
            <a:ext cx="1403350" cy="1196975"/>
          </a:xfrm>
          <a:prstGeom prst="rect">
            <a:avLst/>
          </a:prstGeom>
          <a:gradFill rotWithShape="1">
            <a:gsLst>
              <a:gs pos="0">
                <a:schemeClr val="bg1"/>
              </a:gs>
              <a:gs pos="100000">
                <a:schemeClr val="accent1"/>
              </a:gs>
            </a:gsLst>
            <a:path path="shape">
              <a:fillToRect l="50000" t="50000" r="50000" b="50000"/>
            </a:path>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Arial Narrow" pitchFamily="34" charset="0"/>
              </a:rPr>
              <a:t>Number is also valid.</a:t>
            </a:r>
          </a:p>
        </p:txBody>
      </p:sp>
      <p:sp>
        <p:nvSpPr>
          <p:cNvPr id="182283" name="Line 11"/>
          <p:cNvSpPr>
            <a:spLocks noChangeShapeType="1"/>
          </p:cNvSpPr>
          <p:nvPr/>
        </p:nvSpPr>
        <p:spPr bwMode="auto">
          <a:xfrm>
            <a:off x="2987823" y="3213100"/>
            <a:ext cx="469751"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vertic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vertic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2278">
                                            <p:txEl>
                                              <p:pRg st="0" end="0"/>
                                            </p:txEl>
                                          </p:spTgt>
                                        </p:tgtEl>
                                        <p:attrNameLst>
                                          <p:attrName>style.visibility</p:attrName>
                                        </p:attrNameLst>
                                      </p:cBhvr>
                                      <p:to>
                                        <p:strVal val="visible"/>
                                      </p:to>
                                    </p:set>
                                    <p:animEffect transition="in" filter="blinds(vertical)">
                                      <p:cBhvr>
                                        <p:cTn id="17" dur="500"/>
                                        <p:tgtEl>
                                          <p:spTgt spid="1822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2278">
                                            <p:txEl>
                                              <p:pRg st="1" end="1"/>
                                            </p:txEl>
                                          </p:spTgt>
                                        </p:tgtEl>
                                        <p:attrNameLst>
                                          <p:attrName>style.visibility</p:attrName>
                                        </p:attrNameLst>
                                      </p:cBhvr>
                                      <p:to>
                                        <p:strVal val="visible"/>
                                      </p:to>
                                    </p:set>
                                    <p:animEffect transition="in" filter="blinds(vertical)">
                                      <p:cBhvr>
                                        <p:cTn id="22" dur="500"/>
                                        <p:tgtEl>
                                          <p:spTgt spid="1822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2278">
                                            <p:txEl>
                                              <p:pRg st="2" end="2"/>
                                            </p:txEl>
                                          </p:spTgt>
                                        </p:tgtEl>
                                        <p:attrNameLst>
                                          <p:attrName>style.visibility</p:attrName>
                                        </p:attrNameLst>
                                      </p:cBhvr>
                                      <p:to>
                                        <p:strVal val="visible"/>
                                      </p:to>
                                    </p:set>
                                    <p:animEffect transition="in" filter="blinds(vertical)">
                                      <p:cBhvr>
                                        <p:cTn id="27" dur="500"/>
                                        <p:tgtEl>
                                          <p:spTgt spid="18227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2278">
                                            <p:txEl>
                                              <p:pRg st="3" end="3"/>
                                            </p:txEl>
                                          </p:spTgt>
                                        </p:tgtEl>
                                        <p:attrNameLst>
                                          <p:attrName>style.visibility</p:attrName>
                                        </p:attrNameLst>
                                      </p:cBhvr>
                                      <p:to>
                                        <p:strVal val="visible"/>
                                      </p:to>
                                    </p:set>
                                    <p:animEffect transition="in" filter="blinds(vertical)">
                                      <p:cBhvr>
                                        <p:cTn id="32" dur="500"/>
                                        <p:tgtEl>
                                          <p:spTgt spid="18227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2278">
                                            <p:txEl>
                                              <p:pRg st="4" end="4"/>
                                            </p:txEl>
                                          </p:spTgt>
                                        </p:tgtEl>
                                        <p:attrNameLst>
                                          <p:attrName>style.visibility</p:attrName>
                                        </p:attrNameLst>
                                      </p:cBhvr>
                                      <p:to>
                                        <p:strVal val="visible"/>
                                      </p:to>
                                    </p:set>
                                    <p:animEffect transition="in" filter="blinds(vertical)">
                                      <p:cBhvr>
                                        <p:cTn id="37" dur="500"/>
                                        <p:tgtEl>
                                          <p:spTgt spid="182278">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2278">
                                            <p:txEl>
                                              <p:pRg st="5" end="5"/>
                                            </p:txEl>
                                          </p:spTgt>
                                        </p:tgtEl>
                                        <p:attrNameLst>
                                          <p:attrName>style.visibility</p:attrName>
                                        </p:attrNameLst>
                                      </p:cBhvr>
                                      <p:to>
                                        <p:strVal val="visible"/>
                                      </p:to>
                                    </p:set>
                                    <p:animEffect transition="in" filter="blinds(vertical)">
                                      <p:cBhvr>
                                        <p:cTn id="42" dur="500"/>
                                        <p:tgtEl>
                                          <p:spTgt spid="182278">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2278">
                                            <p:txEl>
                                              <p:pRg st="7" end="7"/>
                                            </p:txEl>
                                          </p:spTgt>
                                        </p:tgtEl>
                                        <p:attrNameLst>
                                          <p:attrName>style.visibility</p:attrName>
                                        </p:attrNameLst>
                                      </p:cBhvr>
                                      <p:to>
                                        <p:strVal val="visible"/>
                                      </p:to>
                                    </p:set>
                                    <p:animEffect transition="in" filter="blinds(vertical)">
                                      <p:cBhvr>
                                        <p:cTn id="47" dur="500"/>
                                        <p:tgtEl>
                                          <p:spTgt spid="18227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82278">
                                            <p:txEl>
                                              <p:pRg st="8" end="8"/>
                                            </p:txEl>
                                          </p:spTgt>
                                        </p:tgtEl>
                                        <p:attrNameLst>
                                          <p:attrName>style.visibility</p:attrName>
                                        </p:attrNameLst>
                                      </p:cBhvr>
                                      <p:to>
                                        <p:strVal val="visible"/>
                                      </p:to>
                                    </p:set>
                                    <p:animEffect transition="in" filter="blinds(vertical)">
                                      <p:cBhvr>
                                        <p:cTn id="52" dur="500"/>
                                        <p:tgtEl>
                                          <p:spTgt spid="182278">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2280"/>
                                        </p:tgtEl>
                                        <p:attrNameLst>
                                          <p:attrName>style.visibility</p:attrName>
                                        </p:attrNameLst>
                                      </p:cBhvr>
                                      <p:to>
                                        <p:strVal val="visible"/>
                                      </p:to>
                                    </p:set>
                                    <p:animEffect transition="in" filter="wipe(up)">
                                      <p:cBhvr>
                                        <p:cTn id="57" dur="500"/>
                                        <p:tgtEl>
                                          <p:spTgt spid="1822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82279"/>
                                        </p:tgtEl>
                                        <p:attrNameLst>
                                          <p:attrName>style.visibility</p:attrName>
                                        </p:attrNameLst>
                                      </p:cBhvr>
                                      <p:to>
                                        <p:strVal val="visible"/>
                                      </p:to>
                                    </p:set>
                                    <p:animEffect transition="in" filter="box(in)">
                                      <p:cBhvr>
                                        <p:cTn id="62" dur="500"/>
                                        <p:tgtEl>
                                          <p:spTgt spid="1822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2281"/>
                                        </p:tgtEl>
                                        <p:attrNameLst>
                                          <p:attrName>style.visibility</p:attrName>
                                        </p:attrNameLst>
                                      </p:cBhvr>
                                      <p:to>
                                        <p:strVal val="visible"/>
                                      </p:to>
                                    </p:set>
                                    <p:animEffect transition="in" filter="wipe(left)">
                                      <p:cBhvr>
                                        <p:cTn id="67" dur="500"/>
                                        <p:tgtEl>
                                          <p:spTgt spid="1822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82282"/>
                                        </p:tgtEl>
                                        <p:attrNameLst>
                                          <p:attrName>style.visibility</p:attrName>
                                        </p:attrNameLst>
                                      </p:cBhvr>
                                      <p:to>
                                        <p:strVal val="visible"/>
                                      </p:to>
                                    </p:set>
                                    <p:animEffect transition="in" filter="box(in)">
                                      <p:cBhvr>
                                        <p:cTn id="72" dur="500"/>
                                        <p:tgtEl>
                                          <p:spTgt spid="18228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2283"/>
                                        </p:tgtEl>
                                        <p:attrNameLst>
                                          <p:attrName>style.visibility</p:attrName>
                                        </p:attrNameLst>
                                      </p:cBhvr>
                                      <p:to>
                                        <p:strVal val="visible"/>
                                      </p:to>
                                    </p:set>
                                    <p:animEffect transition="in" filter="wipe(left)">
                                      <p:cBhvr>
                                        <p:cTn id="77" dur="500"/>
                                        <p:tgtEl>
                                          <p:spTgt spid="18228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182275">
                                            <p:txEl>
                                              <p:pRg st="2" end="2"/>
                                            </p:txEl>
                                          </p:spTgt>
                                        </p:tgtEl>
                                        <p:attrNameLst>
                                          <p:attrName>style.visibility</p:attrName>
                                        </p:attrNameLst>
                                      </p:cBhvr>
                                      <p:to>
                                        <p:strVal val="visible"/>
                                      </p:to>
                                    </p:set>
                                    <p:animEffect transition="in" filter="blinds(vertical)">
                                      <p:cBhvr>
                                        <p:cTn id="82" dur="500"/>
                                        <p:tgtEl>
                                          <p:spTgt spid="182275">
                                            <p:txEl>
                                              <p:pRg st="2" end="2"/>
                                            </p:txEl>
                                          </p:spTgt>
                                        </p:tgtEl>
                                      </p:cBhvr>
                                    </p:animEffect>
                                  </p:childTnLst>
                                </p:cTn>
                              </p:par>
                            </p:childTnLst>
                          </p:cTn>
                        </p:par>
                        <p:par>
                          <p:cTn id="83" fill="hold" nodeType="afterGroup">
                            <p:stCondLst>
                              <p:cond delay="500"/>
                            </p:stCondLst>
                            <p:childTnLst>
                              <p:par>
                                <p:cTn id="84" presetID="2" presetClass="entr" presetSubtype="8" fill="hold" nodeType="afterEffect">
                                  <p:stCondLst>
                                    <p:cond delay="0"/>
                                  </p:stCondLst>
                                  <p:childTnLst>
                                    <p:set>
                                      <p:cBhvr>
                                        <p:cTn id="85" dur="1" fill="hold">
                                          <p:stCondLst>
                                            <p:cond delay="0"/>
                                          </p:stCondLst>
                                        </p:cTn>
                                        <p:tgtEl>
                                          <p:spTgt spid="182277"/>
                                        </p:tgtEl>
                                        <p:attrNameLst>
                                          <p:attrName>style.visibility</p:attrName>
                                        </p:attrNameLst>
                                      </p:cBhvr>
                                      <p:to>
                                        <p:strVal val="visible"/>
                                      </p:to>
                                    </p:set>
                                    <p:anim calcmode="lin" valueType="num">
                                      <p:cBhvr additive="base">
                                        <p:cTn id="86" dur="500" fill="hold"/>
                                        <p:tgtEl>
                                          <p:spTgt spid="182277"/>
                                        </p:tgtEl>
                                        <p:attrNameLst>
                                          <p:attrName>ppt_x</p:attrName>
                                        </p:attrNameLst>
                                      </p:cBhvr>
                                      <p:tavLst>
                                        <p:tav tm="0">
                                          <p:val>
                                            <p:strVal val="0-#ppt_w/2"/>
                                          </p:val>
                                        </p:tav>
                                        <p:tav tm="100000">
                                          <p:val>
                                            <p:strVal val="#ppt_x"/>
                                          </p:val>
                                        </p:tav>
                                      </p:tavLst>
                                    </p:anim>
                                    <p:anim calcmode="lin" valueType="num">
                                      <p:cBhvr additive="base">
                                        <p:cTn id="87"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autoUpdateAnimBg="0"/>
      <p:bldP spid="182278" grpId="0" build="p" autoUpdateAnimBg="0"/>
      <p:bldP spid="182279" grpId="0" animBg="1" autoUpdateAnimBg="0"/>
      <p:bldP spid="182280" grpId="0" animBg="1"/>
      <p:bldP spid="182281" grpId="0" animBg="1"/>
      <p:bldP spid="182282" grpId="0" animBg="1" autoUpdateAnimBg="0"/>
      <p:bldP spid="1822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00656D1-5FD1-4BE9-94C9-10E50F2EC691}" type="slidenum">
              <a:rPr lang="en-US" altLang="zh-CN"/>
              <a:pPr/>
              <a:t>44</a:t>
            </a:fld>
            <a:endParaRPr lang="en-US" altLang="zh-CN"/>
          </a:p>
        </p:txBody>
      </p:sp>
      <p:sp>
        <p:nvSpPr>
          <p:cNvPr id="183298" name="Rectangle 2"/>
          <p:cNvSpPr>
            <a:spLocks noGrp="1" noChangeArrowheads="1"/>
          </p:cNvSpPr>
          <p:nvPr>
            <p:ph type="title"/>
          </p:nvPr>
        </p:nvSpPr>
        <p:spPr/>
        <p:txBody>
          <a:bodyPr/>
          <a:lstStyle/>
          <a:p>
            <a:r>
              <a:rPr lang="en-US" altLang="zh-CN">
                <a:latin typeface="Arial Narrow" pitchFamily="34" charset="0"/>
              </a:rPr>
              <a:t>Use Database</a:t>
            </a:r>
          </a:p>
        </p:txBody>
      </p:sp>
      <p:sp>
        <p:nvSpPr>
          <p:cNvPr id="183299" name="Text Box 3"/>
          <p:cNvSpPr txBox="1">
            <a:spLocks noChangeArrowheads="1"/>
          </p:cNvSpPr>
          <p:nvPr/>
        </p:nvSpPr>
        <p:spPr bwMode="auto">
          <a:xfrm>
            <a:off x="684213" y="765175"/>
            <a:ext cx="80772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latin typeface="Arial Narrow" pitchFamily="34" charset="0"/>
              </a:rPr>
              <a:t>3. Use database</a:t>
            </a:r>
          </a:p>
          <a:p>
            <a:pPr algn="l">
              <a:spcBef>
                <a:spcPct val="20000"/>
              </a:spcBef>
            </a:pPr>
            <a:r>
              <a:rPr lang="en-US" altLang="zh-CN" b="1" i="1" dirty="0">
                <a:solidFill>
                  <a:schemeClr val="hlink"/>
                </a:solidFill>
                <a:latin typeface="Times New Roman" pitchFamily="18" charset="0"/>
              </a:rPr>
              <a:t>USE</a:t>
            </a:r>
            <a:r>
              <a:rPr lang="en-US" altLang="zh-CN" b="1" i="1" dirty="0">
                <a:latin typeface="Times New Roman" pitchFamily="18" charset="0"/>
              </a:rPr>
              <a:t> </a:t>
            </a:r>
            <a:r>
              <a:rPr lang="en-US" altLang="zh-CN" b="1" i="1" dirty="0" err="1">
                <a:latin typeface="Times New Roman" pitchFamily="18" charset="0"/>
              </a:rPr>
              <a:t>UserTest</a:t>
            </a:r>
            <a:r>
              <a:rPr lang="en-US" altLang="zh-CN" b="1" dirty="0">
                <a:latin typeface="Arial Narrow" pitchFamily="34" charset="0"/>
              </a:rPr>
              <a:t>  </a:t>
            </a:r>
          </a:p>
          <a:p>
            <a:pPr algn="l">
              <a:spcBef>
                <a:spcPct val="20000"/>
              </a:spcBef>
            </a:pPr>
            <a:r>
              <a:rPr lang="en-US" altLang="zh-CN" b="1" dirty="0">
                <a:latin typeface="Arial Narrow" pitchFamily="34" charset="0"/>
              </a:rPr>
              <a:t>changes the database context to the specified database </a:t>
            </a:r>
            <a:r>
              <a:rPr lang="en-US" altLang="zh-CN" b="1" i="1" dirty="0" err="1">
                <a:latin typeface="Times New Roman" pitchFamily="18" charset="0"/>
              </a:rPr>
              <a:t>UserTest</a:t>
            </a:r>
            <a:r>
              <a:rPr lang="en-US" altLang="zh-CN" b="1" dirty="0">
                <a:latin typeface="Arial Narrow" pitchFamily="34" charset="0"/>
              </a:rPr>
              <a:t>.</a:t>
            </a:r>
          </a:p>
          <a:p>
            <a:pPr algn="l">
              <a:spcBef>
                <a:spcPct val="20000"/>
              </a:spcBef>
              <a:buSzPct val="200000"/>
              <a:buFontTx/>
              <a:buBlip>
                <a:blip r:embed="rId2"/>
              </a:buBlip>
            </a:pPr>
            <a:r>
              <a:rPr lang="en-US" altLang="zh-CN" b="1" dirty="0">
                <a:latin typeface="Arial Narrow" pitchFamily="34" charset="0"/>
              </a:rPr>
              <a:t>Can the following statements be executed correctly?</a:t>
            </a:r>
          </a:p>
          <a:p>
            <a:pPr algn="l">
              <a:spcBef>
                <a:spcPct val="20000"/>
              </a:spcBef>
            </a:pPr>
            <a:r>
              <a:rPr lang="en-US" altLang="zh-CN" b="1" i="1" dirty="0">
                <a:latin typeface="Times New Roman" pitchFamily="18" charset="0"/>
              </a:rPr>
              <a:t>	CREATE DATABASE </a:t>
            </a:r>
            <a:r>
              <a:rPr lang="en-US" altLang="zh-CN" b="1" i="1" dirty="0" err="1">
                <a:latin typeface="Times New Roman" pitchFamily="18" charset="0"/>
              </a:rPr>
              <a:t>UserTest</a:t>
            </a:r>
            <a:r>
              <a:rPr lang="en-US" altLang="zh-CN" b="1" i="1" dirty="0">
                <a:latin typeface="Times New Roman" pitchFamily="18" charset="0"/>
              </a:rPr>
              <a:t>				</a:t>
            </a:r>
            <a:r>
              <a:rPr lang="en-US" altLang="zh-CN" b="1" i="1" dirty="0" smtClean="0">
                <a:latin typeface="Times New Roman" pitchFamily="18" charset="0"/>
              </a:rPr>
              <a:t>USE </a:t>
            </a:r>
            <a:r>
              <a:rPr lang="en-US" altLang="zh-CN" b="1" i="1" dirty="0" err="1">
                <a:latin typeface="Times New Roman" pitchFamily="18" charset="0"/>
              </a:rPr>
              <a:t>UserTest</a:t>
            </a:r>
            <a:endParaRPr lang="en-US" altLang="zh-CN" b="1" i="1" dirty="0">
              <a:latin typeface="Times New Roman" pitchFamily="18" charset="0"/>
            </a:endParaRPr>
          </a:p>
          <a:p>
            <a:pPr algn="l">
              <a:spcBef>
                <a:spcPct val="20000"/>
              </a:spcBef>
            </a:pPr>
            <a:r>
              <a:rPr lang="en-US" altLang="zh-CN" b="1" dirty="0">
                <a:latin typeface="Arial Narrow" pitchFamily="34" charset="0"/>
              </a:rPr>
              <a:t>No. Correct it as:</a:t>
            </a:r>
          </a:p>
          <a:p>
            <a:pPr algn="l">
              <a:spcBef>
                <a:spcPct val="20000"/>
              </a:spcBef>
            </a:pPr>
            <a:r>
              <a:rPr lang="en-US" altLang="zh-CN" b="1" dirty="0">
                <a:latin typeface="Times New Roman" pitchFamily="18" charset="0"/>
              </a:rPr>
              <a:t>	</a:t>
            </a:r>
            <a:r>
              <a:rPr lang="en-US" altLang="zh-CN" b="1" i="1" dirty="0">
                <a:latin typeface="Times New Roman" pitchFamily="18" charset="0"/>
              </a:rPr>
              <a:t>CREATE DATABASE </a:t>
            </a:r>
            <a:r>
              <a:rPr lang="en-US" altLang="zh-CN" b="1" i="1" dirty="0" err="1">
                <a:latin typeface="Times New Roman" pitchFamily="18" charset="0"/>
              </a:rPr>
              <a:t>UserTest</a:t>
            </a:r>
            <a:r>
              <a:rPr lang="en-US" altLang="zh-CN" b="1" dirty="0">
                <a:latin typeface="Times New Roman" pitchFamily="18" charset="0"/>
              </a:rPr>
              <a:t>				</a:t>
            </a:r>
            <a:r>
              <a:rPr lang="en-US" altLang="zh-CN" b="1" dirty="0">
                <a:solidFill>
                  <a:schemeClr val="hlink"/>
                </a:solidFill>
                <a:latin typeface="Times New Roman" pitchFamily="18" charset="0"/>
              </a:rPr>
              <a:t>GO</a:t>
            </a:r>
            <a:r>
              <a:rPr lang="en-US" altLang="zh-CN" b="1" dirty="0">
                <a:latin typeface="Times New Roman" pitchFamily="18" charset="0"/>
              </a:rPr>
              <a:t>				 				</a:t>
            </a:r>
            <a:r>
              <a:rPr lang="en-US" altLang="zh-CN" b="1" i="1" dirty="0">
                <a:latin typeface="Times New Roman" pitchFamily="18" charset="0"/>
              </a:rPr>
              <a:t>USE </a:t>
            </a:r>
            <a:r>
              <a:rPr lang="en-US" altLang="zh-CN" b="1" i="1" dirty="0" err="1">
                <a:latin typeface="Times New Roman" pitchFamily="18" charset="0"/>
              </a:rPr>
              <a:t>UserTest</a:t>
            </a:r>
            <a:endParaRPr lang="en-US" altLang="zh-CN" b="1" i="1" dirty="0">
              <a:latin typeface="Times New Roman" pitchFamily="18" charset="0"/>
            </a:endParaRPr>
          </a:p>
          <a:p>
            <a:pPr algn="l">
              <a:spcBef>
                <a:spcPct val="20000"/>
              </a:spcBef>
              <a:buSzPct val="200000"/>
              <a:buFontTx/>
              <a:buBlip>
                <a:blip r:embed="rId2"/>
              </a:buBlip>
            </a:pPr>
            <a:r>
              <a:rPr lang="en-US" altLang="zh-CN" b="1" dirty="0">
                <a:latin typeface="Arial Narrow" pitchFamily="34" charset="0"/>
              </a:rPr>
              <a:t>Can we drop a database on use?</a:t>
            </a:r>
          </a:p>
        </p:txBody>
      </p:sp>
      <p:pic>
        <p:nvPicPr>
          <p:cNvPr id="183302" name="Picture 6"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blinds(vertical)">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blinds(vertical)">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blinds(vertical)">
                                      <p:cBhvr>
                                        <p:cTn id="17" dur="500"/>
                                        <p:tgtEl>
                                          <p:spTgt spid="18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blinds(vertical)">
                                      <p:cBhvr>
                                        <p:cTn id="22" dur="500"/>
                                        <p:tgtEl>
                                          <p:spTgt spid="183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blinds(vertical)">
                                      <p:cBhvr>
                                        <p:cTn id="27" dur="500"/>
                                        <p:tgtEl>
                                          <p:spTgt spid="183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3299">
                                            <p:txEl>
                                              <p:pRg st="5" end="5"/>
                                            </p:txEl>
                                          </p:spTgt>
                                        </p:tgtEl>
                                        <p:attrNameLst>
                                          <p:attrName>style.visibility</p:attrName>
                                        </p:attrNameLst>
                                      </p:cBhvr>
                                      <p:to>
                                        <p:strVal val="visible"/>
                                      </p:to>
                                    </p:set>
                                    <p:animEffect transition="in" filter="blinds(vertical)">
                                      <p:cBhvr>
                                        <p:cTn id="32" dur="500"/>
                                        <p:tgtEl>
                                          <p:spTgt spid="183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3299">
                                            <p:txEl>
                                              <p:pRg st="6" end="6"/>
                                            </p:txEl>
                                          </p:spTgt>
                                        </p:tgtEl>
                                        <p:attrNameLst>
                                          <p:attrName>style.visibility</p:attrName>
                                        </p:attrNameLst>
                                      </p:cBhvr>
                                      <p:to>
                                        <p:strVal val="visible"/>
                                      </p:to>
                                    </p:set>
                                    <p:animEffect transition="in" filter="blinds(vertical)">
                                      <p:cBhvr>
                                        <p:cTn id="37" dur="500"/>
                                        <p:tgtEl>
                                          <p:spTgt spid="1832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3299">
                                            <p:txEl>
                                              <p:pRg st="7" end="7"/>
                                            </p:txEl>
                                          </p:spTgt>
                                        </p:tgtEl>
                                        <p:attrNameLst>
                                          <p:attrName>style.visibility</p:attrName>
                                        </p:attrNameLst>
                                      </p:cBhvr>
                                      <p:to>
                                        <p:strVal val="visible"/>
                                      </p:to>
                                    </p:set>
                                    <p:animEffect transition="in" filter="blinds(vertical)">
                                      <p:cBhvr>
                                        <p:cTn id="42" dur="500"/>
                                        <p:tgtEl>
                                          <p:spTgt spid="18329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83302"/>
                                        </p:tgtEl>
                                        <p:attrNameLst>
                                          <p:attrName>style.visibility</p:attrName>
                                        </p:attrNameLst>
                                      </p:cBhvr>
                                      <p:to>
                                        <p:strVal val="visible"/>
                                      </p:to>
                                    </p:set>
                                    <p:anim calcmode="lin" valueType="num">
                                      <p:cBhvr additive="base">
                                        <p:cTn id="46" dur="500" fill="hold"/>
                                        <p:tgtEl>
                                          <p:spTgt spid="183302"/>
                                        </p:tgtEl>
                                        <p:attrNameLst>
                                          <p:attrName>ppt_x</p:attrName>
                                        </p:attrNameLst>
                                      </p:cBhvr>
                                      <p:tavLst>
                                        <p:tav tm="0">
                                          <p:val>
                                            <p:strVal val="0-#ppt_w/2"/>
                                          </p:val>
                                        </p:tav>
                                        <p:tav tm="100000">
                                          <p:val>
                                            <p:strVal val="#ppt_x"/>
                                          </p:val>
                                        </p:tav>
                                      </p:tavLst>
                                    </p:anim>
                                    <p:anim calcmode="lin" valueType="num">
                                      <p:cBhvr additive="base">
                                        <p:cTn id="47" dur="500" fill="hold"/>
                                        <p:tgtEl>
                                          <p:spTgt spid="183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674E7DE-56D6-4C9E-99DC-961104EAC7C4}" type="slidenum">
              <a:rPr lang="en-US" altLang="zh-CN"/>
              <a:pPr/>
              <a:t>45</a:t>
            </a:fld>
            <a:endParaRPr lang="en-US" altLang="zh-CN"/>
          </a:p>
        </p:txBody>
      </p:sp>
      <p:sp>
        <p:nvSpPr>
          <p:cNvPr id="287746" name="Rectangle 2"/>
          <p:cNvSpPr>
            <a:spLocks noGrp="1" noChangeArrowheads="1"/>
          </p:cNvSpPr>
          <p:nvPr>
            <p:ph type="title"/>
          </p:nvPr>
        </p:nvSpPr>
        <p:spPr/>
        <p:txBody>
          <a:bodyPr/>
          <a:lstStyle/>
          <a:p>
            <a:r>
              <a:rPr lang="en-US" altLang="zh-CN">
                <a:latin typeface="Arial Narrow" pitchFamily="34" charset="0"/>
              </a:rPr>
              <a:t>Create Table</a:t>
            </a:r>
          </a:p>
        </p:txBody>
      </p:sp>
      <p:sp>
        <p:nvSpPr>
          <p:cNvPr id="287747" name="Text Box 3"/>
          <p:cNvSpPr txBox="1">
            <a:spLocks noChangeArrowheads="1"/>
          </p:cNvSpPr>
          <p:nvPr/>
        </p:nvSpPr>
        <p:spPr bwMode="auto">
          <a:xfrm>
            <a:off x="609600" y="692150"/>
            <a:ext cx="8229600"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latin typeface="Arial Narrow" pitchFamily="34" charset="0"/>
              </a:rPr>
              <a:t>1. Create table:</a:t>
            </a: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20000"/>
              </a:spcBef>
            </a:pPr>
            <a:r>
              <a:rPr lang="en-US" altLang="zh-CN" b="1" dirty="0">
                <a:solidFill>
                  <a:schemeClr val="hlink"/>
                </a:solidFill>
                <a:latin typeface="Times New Roman" pitchFamily="18" charset="0"/>
              </a:rPr>
              <a:t>CREATE</a:t>
            </a:r>
            <a:r>
              <a:rPr lang="en-US" altLang="zh-CN" b="1" dirty="0">
                <a:latin typeface="Times New Roman" pitchFamily="18" charset="0"/>
              </a:rPr>
              <a:t> </a:t>
            </a:r>
            <a:r>
              <a:rPr lang="en-US" altLang="zh-CN" b="1" dirty="0">
                <a:solidFill>
                  <a:schemeClr val="hlink"/>
                </a:solidFill>
                <a:latin typeface="Times New Roman" pitchFamily="18" charset="0"/>
              </a:rPr>
              <a:t>TABLE  </a:t>
            </a:r>
            <a:r>
              <a:rPr lang="zh-CN" altLang="zh-CN" b="1" i="1" dirty="0">
                <a:latin typeface="Times New Roman" pitchFamily="18" charset="0"/>
              </a:rPr>
              <a:t>table_name</a:t>
            </a:r>
            <a:r>
              <a:rPr lang="zh-CN" altLang="zh-CN" b="1" dirty="0">
                <a:latin typeface="Times New Roman" pitchFamily="18" charset="0"/>
              </a:rPr>
              <a:t> </a:t>
            </a:r>
            <a:r>
              <a:rPr lang="en-US" altLang="zh-CN" b="1" dirty="0">
                <a:latin typeface="Times New Roman" pitchFamily="18" charset="0"/>
              </a:rPr>
              <a:t>(</a:t>
            </a:r>
          </a:p>
          <a:p>
            <a:pPr algn="l">
              <a:spcBef>
                <a:spcPct val="20000"/>
              </a:spcBef>
              <a:buSzPct val="150000"/>
            </a:pPr>
            <a:r>
              <a:rPr lang="en-US" altLang="zh-CN" b="1" i="1" dirty="0">
                <a:solidFill>
                  <a:srgbClr val="000000"/>
                </a:solidFill>
                <a:latin typeface="Times New Roman" pitchFamily="18" charset="0"/>
              </a:rPr>
              <a:t>column_name</a:t>
            </a:r>
            <a:r>
              <a:rPr lang="en-US" altLang="zh-CN" b="1" dirty="0">
                <a:latin typeface="Times New Roman" pitchFamily="18" charset="0"/>
              </a:rPr>
              <a:t>1  </a:t>
            </a:r>
            <a:r>
              <a:rPr lang="en-US" altLang="zh-CN" b="1" i="1" dirty="0">
                <a:solidFill>
                  <a:srgbClr val="000000"/>
                </a:solidFill>
                <a:latin typeface="Times New Roman" pitchFamily="18" charset="0"/>
              </a:rPr>
              <a:t>data_type</a:t>
            </a:r>
            <a:r>
              <a:rPr lang="en-US" altLang="zh-CN" b="1" dirty="0">
                <a:latin typeface="Times New Roman" pitchFamily="18" charset="0"/>
              </a:rPr>
              <a:t>1,</a:t>
            </a:r>
          </a:p>
          <a:p>
            <a:pPr algn="l">
              <a:spcBef>
                <a:spcPct val="20000"/>
              </a:spcBef>
              <a:buSzPct val="150000"/>
            </a:pPr>
            <a:r>
              <a:rPr lang="en-US" altLang="zh-CN" b="1" i="1" dirty="0">
                <a:solidFill>
                  <a:srgbClr val="000000"/>
                </a:solidFill>
                <a:latin typeface="Times New Roman" pitchFamily="18" charset="0"/>
              </a:rPr>
              <a:t>column_name</a:t>
            </a:r>
            <a:r>
              <a:rPr lang="en-US" altLang="zh-CN" b="1" dirty="0">
                <a:latin typeface="Times New Roman" pitchFamily="18" charset="0"/>
              </a:rPr>
              <a:t>2  </a:t>
            </a:r>
            <a:r>
              <a:rPr lang="en-US" altLang="zh-CN" b="1" i="1" dirty="0">
                <a:solidFill>
                  <a:srgbClr val="000000"/>
                </a:solidFill>
                <a:latin typeface="Times New Roman" pitchFamily="18" charset="0"/>
              </a:rPr>
              <a:t>data_type</a:t>
            </a:r>
            <a:r>
              <a:rPr lang="en-US" altLang="zh-CN" b="1" dirty="0">
                <a:latin typeface="Times New Roman" pitchFamily="18" charset="0"/>
              </a:rPr>
              <a:t>2,</a:t>
            </a:r>
          </a:p>
          <a:p>
            <a:pPr algn="l">
              <a:spcBef>
                <a:spcPct val="20000"/>
              </a:spcBef>
              <a:buSzPct val="150000"/>
            </a:pPr>
            <a:r>
              <a:rPr kumimoji="0" lang="en-US" altLang="zh-CN" b="1" dirty="0">
                <a:latin typeface="Times New Roman" pitchFamily="18" charset="0"/>
              </a:rPr>
              <a:t>&lt;Declaration of </a:t>
            </a:r>
            <a:r>
              <a:rPr kumimoji="0" lang="zh-CN" altLang="zh-CN" b="1" dirty="0">
                <a:latin typeface="Times New Roman" pitchFamily="18" charset="0"/>
              </a:rPr>
              <a:t>P</a:t>
            </a:r>
            <a:r>
              <a:rPr lang="zh-CN" altLang="zh-CN" b="1" dirty="0">
                <a:latin typeface="Times New Roman" pitchFamily="18" charset="0"/>
              </a:rPr>
              <a:t>RIMARY KEY</a:t>
            </a:r>
            <a:r>
              <a:rPr lang="en-US" altLang="zh-CN" b="1" dirty="0">
                <a:latin typeface="Times New Roman" pitchFamily="18" charset="0"/>
              </a:rPr>
              <a:t>&gt;,</a:t>
            </a:r>
          </a:p>
          <a:p>
            <a:pPr algn="l">
              <a:spcBef>
                <a:spcPct val="20000"/>
              </a:spcBef>
              <a:buSzPct val="150000"/>
            </a:pPr>
            <a:r>
              <a:rPr kumimoji="0" lang="en-US" altLang="zh-CN" b="1" dirty="0">
                <a:latin typeface="Times New Roman" pitchFamily="18" charset="0"/>
              </a:rPr>
              <a:t>&lt;Declaration of </a:t>
            </a:r>
            <a:r>
              <a:rPr kumimoji="0" lang="en-US" altLang="zh-CN" b="1" dirty="0">
                <a:solidFill>
                  <a:srgbClr val="000000"/>
                </a:solidFill>
                <a:latin typeface="Times New Roman" pitchFamily="18" charset="0"/>
              </a:rPr>
              <a:t>FOREIGN</a:t>
            </a:r>
            <a:r>
              <a:rPr kumimoji="0" lang="en-US" altLang="zh-CN" b="1" dirty="0">
                <a:latin typeface="Times New Roman" pitchFamily="18" charset="0"/>
              </a:rPr>
              <a:t> </a:t>
            </a:r>
            <a:r>
              <a:rPr lang="zh-CN" altLang="zh-CN" b="1" dirty="0">
                <a:latin typeface="Times New Roman" pitchFamily="18" charset="0"/>
              </a:rPr>
              <a:t>KEY</a:t>
            </a:r>
            <a:r>
              <a:rPr lang="en-US" altLang="zh-CN" b="1" dirty="0" smtClean="0">
                <a:latin typeface="Times New Roman" pitchFamily="18" charset="0"/>
              </a:rPr>
              <a:t>&gt;   )</a:t>
            </a:r>
            <a:endParaRPr kumimoji="0" lang="en-US" altLang="zh-CN" b="1" dirty="0">
              <a:latin typeface="Times New Roman" pitchFamily="18" charset="0"/>
              <a:ea typeface="楷体_GB2312" pitchFamily="49" charset="-122"/>
            </a:endParaRPr>
          </a:p>
          <a:p>
            <a:pPr algn="l">
              <a:spcBef>
                <a:spcPct val="20000"/>
              </a:spcBef>
              <a:buSzPct val="150000"/>
            </a:pPr>
            <a:r>
              <a:rPr kumimoji="0" lang="en-US" altLang="zh-CN" b="1" dirty="0">
                <a:solidFill>
                  <a:schemeClr val="folHlink"/>
                </a:solidFill>
                <a:latin typeface="Arial Narrow" pitchFamily="34" charset="0"/>
                <a:ea typeface="楷体_GB2312" pitchFamily="49" charset="-122"/>
              </a:rPr>
              <a:t>◆</a:t>
            </a:r>
            <a:r>
              <a:rPr lang="en-US" altLang="zh-CN" b="1" dirty="0">
                <a:latin typeface="Arial Narrow" pitchFamily="34" charset="0"/>
              </a:rPr>
              <a:t>The basic components: </a:t>
            </a:r>
          </a:p>
          <a:p>
            <a:pPr algn="l">
              <a:spcBef>
                <a:spcPct val="20000"/>
              </a:spcBef>
              <a:buSzPct val="150000"/>
            </a:pPr>
            <a:r>
              <a:rPr lang="en-US" altLang="zh-CN" b="1" dirty="0">
                <a:latin typeface="Arial Narrow" pitchFamily="34" charset="0"/>
              </a:rPr>
              <a:t>Keywords, table’s name, column’s name and it’s type.</a:t>
            </a:r>
          </a:p>
          <a:p>
            <a:pPr algn="l">
              <a:spcBef>
                <a:spcPct val="20000"/>
              </a:spcBef>
              <a:buSzPct val="150000"/>
              <a:buFontTx/>
              <a:buBlip>
                <a:blip r:embed="rId2"/>
              </a:buBlip>
            </a:pPr>
            <a:r>
              <a:rPr lang="en-US" altLang="zh-CN" b="1" i="1" dirty="0" err="1">
                <a:solidFill>
                  <a:srgbClr val="000000"/>
                </a:solidFill>
                <a:latin typeface="Times New Roman" pitchFamily="18" charset="0"/>
              </a:rPr>
              <a:t>table_name</a:t>
            </a:r>
            <a:r>
              <a:rPr lang="en-US" altLang="zh-CN" b="1" dirty="0">
                <a:solidFill>
                  <a:srgbClr val="000000"/>
                </a:solidFill>
                <a:latin typeface="Arial Narrow" pitchFamily="34" charset="0"/>
              </a:rPr>
              <a:t> must be unique within the database.</a:t>
            </a:r>
            <a:r>
              <a:rPr lang="en-US" altLang="zh-CN" b="1" dirty="0">
                <a:latin typeface="Arial Narrow" pitchFamily="34" charset="0"/>
              </a:rPr>
              <a:t> </a:t>
            </a:r>
          </a:p>
          <a:p>
            <a:pPr algn="l">
              <a:spcBef>
                <a:spcPct val="20000"/>
              </a:spcBef>
              <a:buSzPct val="150000"/>
            </a:pPr>
            <a:r>
              <a:rPr kumimoji="0" lang="en-US" altLang="zh-CN" b="1" dirty="0">
                <a:solidFill>
                  <a:schemeClr val="folHlink"/>
                </a:solidFill>
                <a:latin typeface="Arial Narrow" pitchFamily="34" charset="0"/>
                <a:ea typeface="楷体_GB2312" pitchFamily="49" charset="-122"/>
              </a:rPr>
              <a:t>◆ </a:t>
            </a:r>
            <a:r>
              <a:rPr kumimoji="0" lang="en-US" altLang="zh-CN" b="1" dirty="0">
                <a:latin typeface="Arial Narrow" pitchFamily="34" charset="0"/>
              </a:rPr>
              <a:t>Declaration of </a:t>
            </a:r>
            <a:r>
              <a:rPr kumimoji="0" lang="zh-CN" altLang="zh-CN" b="1" dirty="0">
                <a:latin typeface="Arial Narrow" pitchFamily="34" charset="0"/>
              </a:rPr>
              <a:t>P</a:t>
            </a:r>
            <a:r>
              <a:rPr lang="zh-CN" altLang="zh-CN" b="1" dirty="0">
                <a:latin typeface="Arial Narrow" pitchFamily="34" charset="0"/>
              </a:rPr>
              <a:t>RIMARY KEY</a:t>
            </a:r>
            <a:r>
              <a:rPr lang="en-US" altLang="zh-CN" b="1" dirty="0">
                <a:latin typeface="Arial Narrow" pitchFamily="34" charset="0"/>
              </a:rPr>
              <a:t>:</a:t>
            </a:r>
          </a:p>
          <a:p>
            <a:pPr algn="l">
              <a:spcBef>
                <a:spcPct val="20000"/>
              </a:spcBef>
            </a:pPr>
            <a:r>
              <a:rPr lang="en-US" altLang="zh-CN" b="1" dirty="0">
                <a:solidFill>
                  <a:schemeClr val="hlink"/>
                </a:solidFill>
                <a:latin typeface="Times New Roman" pitchFamily="18" charset="0"/>
              </a:rPr>
              <a:t>CONSTRAINT</a:t>
            </a:r>
            <a:r>
              <a:rPr lang="en-US" altLang="zh-CN" b="1" dirty="0">
                <a:latin typeface="Times New Roman" pitchFamily="18" charset="0"/>
              </a:rPr>
              <a:t> </a:t>
            </a:r>
            <a:r>
              <a:rPr lang="en-US" altLang="zh-CN" b="1" i="1" dirty="0" err="1">
                <a:solidFill>
                  <a:srgbClr val="000000"/>
                </a:solidFill>
                <a:latin typeface="Times New Roman" pitchFamily="18" charset="0"/>
              </a:rPr>
              <a:t>constraint_name</a:t>
            </a:r>
            <a:r>
              <a:rPr lang="en-US" altLang="zh-CN" b="1" dirty="0">
                <a:latin typeface="Times New Roman" pitchFamily="18" charset="0"/>
              </a:rPr>
              <a:t> </a:t>
            </a:r>
            <a:r>
              <a:rPr lang="en-US" altLang="zh-CN" b="1" dirty="0">
                <a:solidFill>
                  <a:schemeClr val="hlink"/>
                </a:solidFill>
                <a:latin typeface="Times New Roman" pitchFamily="18" charset="0"/>
              </a:rPr>
              <a:t>PRIMARY KEY [CLUSTERED | NONCLUSTERED] </a:t>
            </a:r>
            <a:r>
              <a:rPr lang="en-US" altLang="zh-CN" b="1" dirty="0">
                <a:latin typeface="Times New Roman" pitchFamily="18" charset="0"/>
              </a:rPr>
              <a:t>(</a:t>
            </a:r>
            <a:r>
              <a:rPr lang="en-US" altLang="zh-CN" b="1" i="1" dirty="0">
                <a:solidFill>
                  <a:srgbClr val="000000"/>
                </a:solidFill>
                <a:latin typeface="Times New Roman" pitchFamily="18" charset="0"/>
              </a:rPr>
              <a:t>column</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n</a:t>
            </a:r>
            <a:r>
              <a:rPr lang="en-US" altLang="zh-CN" b="1" dirty="0">
                <a:solidFill>
                  <a:srgbClr val="000000"/>
                </a:solidFill>
                <a:latin typeface="Times New Roman" pitchFamily="18" charset="0"/>
              </a:rPr>
              <a:t>]</a:t>
            </a:r>
            <a:r>
              <a:rPr lang="en-US" altLang="zh-CN" b="1" dirty="0">
                <a:latin typeface="Times New Roman" pitchFamily="18" charset="0"/>
              </a:rPr>
              <a:t> )</a:t>
            </a:r>
          </a:p>
        </p:txBody>
      </p:sp>
      <p:pic>
        <p:nvPicPr>
          <p:cNvPr id="287748"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blinds(vertical)">
                                      <p:cBhvr>
                                        <p:cTn id="7" dur="500"/>
                                        <p:tgtEl>
                                          <p:spTgt spid="28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blinds(vertical)">
                                      <p:cBhvr>
                                        <p:cTn id="12" dur="500"/>
                                        <p:tgtEl>
                                          <p:spTgt spid="28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blinds(vertical)">
                                      <p:cBhvr>
                                        <p:cTn id="17" dur="500"/>
                                        <p:tgtEl>
                                          <p:spTgt spid="287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blinds(vertical)">
                                      <p:cBhvr>
                                        <p:cTn id="22" dur="500"/>
                                        <p:tgtEl>
                                          <p:spTgt spid="287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87747">
                                            <p:txEl>
                                              <p:pRg st="4" end="4"/>
                                            </p:txEl>
                                          </p:spTgt>
                                        </p:tgtEl>
                                        <p:attrNameLst>
                                          <p:attrName>style.visibility</p:attrName>
                                        </p:attrNameLst>
                                      </p:cBhvr>
                                      <p:to>
                                        <p:strVal val="visible"/>
                                      </p:to>
                                    </p:set>
                                    <p:animEffect transition="in" filter="blinds(vertical)">
                                      <p:cBhvr>
                                        <p:cTn id="27" dur="500"/>
                                        <p:tgtEl>
                                          <p:spTgt spid="287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blinds(vertical)">
                                      <p:cBhvr>
                                        <p:cTn id="32" dur="500"/>
                                        <p:tgtEl>
                                          <p:spTgt spid="287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87747">
                                            <p:txEl>
                                              <p:pRg st="6" end="6"/>
                                            </p:txEl>
                                          </p:spTgt>
                                        </p:tgtEl>
                                        <p:attrNameLst>
                                          <p:attrName>style.visibility</p:attrName>
                                        </p:attrNameLst>
                                      </p:cBhvr>
                                      <p:to>
                                        <p:strVal val="visible"/>
                                      </p:to>
                                    </p:set>
                                    <p:animEffect transition="in" filter="blinds(vertical)">
                                      <p:cBhvr>
                                        <p:cTn id="37" dur="500"/>
                                        <p:tgtEl>
                                          <p:spTgt spid="2877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87747">
                                            <p:txEl>
                                              <p:pRg st="7" end="7"/>
                                            </p:txEl>
                                          </p:spTgt>
                                        </p:tgtEl>
                                        <p:attrNameLst>
                                          <p:attrName>style.visibility</p:attrName>
                                        </p:attrNameLst>
                                      </p:cBhvr>
                                      <p:to>
                                        <p:strVal val="visible"/>
                                      </p:to>
                                    </p:set>
                                    <p:animEffect transition="in" filter="blinds(vertical)">
                                      <p:cBhvr>
                                        <p:cTn id="42" dur="500"/>
                                        <p:tgtEl>
                                          <p:spTgt spid="2877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87747">
                                            <p:txEl>
                                              <p:pRg st="8" end="8"/>
                                            </p:txEl>
                                          </p:spTgt>
                                        </p:tgtEl>
                                        <p:attrNameLst>
                                          <p:attrName>style.visibility</p:attrName>
                                        </p:attrNameLst>
                                      </p:cBhvr>
                                      <p:to>
                                        <p:strVal val="visible"/>
                                      </p:to>
                                    </p:set>
                                    <p:animEffect transition="in" filter="blinds(vertical)">
                                      <p:cBhvr>
                                        <p:cTn id="47" dur="500"/>
                                        <p:tgtEl>
                                          <p:spTgt spid="28774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87747">
                                            <p:txEl>
                                              <p:pRg st="9" end="9"/>
                                            </p:txEl>
                                          </p:spTgt>
                                        </p:tgtEl>
                                        <p:attrNameLst>
                                          <p:attrName>style.visibility</p:attrName>
                                        </p:attrNameLst>
                                      </p:cBhvr>
                                      <p:to>
                                        <p:strVal val="visible"/>
                                      </p:to>
                                    </p:set>
                                    <p:animEffect transition="in" filter="blinds(vertical)">
                                      <p:cBhvr>
                                        <p:cTn id="52" dur="500"/>
                                        <p:tgtEl>
                                          <p:spTgt spid="28774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287747">
                                            <p:txEl>
                                              <p:pRg st="10" end="10"/>
                                            </p:txEl>
                                          </p:spTgt>
                                        </p:tgtEl>
                                        <p:attrNameLst>
                                          <p:attrName>style.visibility</p:attrName>
                                        </p:attrNameLst>
                                      </p:cBhvr>
                                      <p:to>
                                        <p:strVal val="visible"/>
                                      </p:to>
                                    </p:set>
                                    <p:animEffect transition="in" filter="blinds(vertical)">
                                      <p:cBhvr>
                                        <p:cTn id="57" dur="500"/>
                                        <p:tgtEl>
                                          <p:spTgt spid="28774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87747">
                                            <p:txEl>
                                              <p:pRg st="11" end="11"/>
                                            </p:txEl>
                                          </p:spTgt>
                                        </p:tgtEl>
                                        <p:attrNameLst>
                                          <p:attrName>style.visibility</p:attrName>
                                        </p:attrNameLst>
                                      </p:cBhvr>
                                      <p:to>
                                        <p:strVal val="visible"/>
                                      </p:to>
                                    </p:set>
                                    <p:animEffect transition="in" filter="blinds(vertical)">
                                      <p:cBhvr>
                                        <p:cTn id="62" dur="500"/>
                                        <p:tgtEl>
                                          <p:spTgt spid="287747">
                                            <p:txEl>
                                              <p:pRg st="11" end="11"/>
                                            </p:txEl>
                                          </p:spTgt>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287748"/>
                                        </p:tgtEl>
                                        <p:attrNameLst>
                                          <p:attrName>style.visibility</p:attrName>
                                        </p:attrNameLst>
                                      </p:cBhvr>
                                      <p:to>
                                        <p:strVal val="visible"/>
                                      </p:to>
                                    </p:set>
                                    <p:anim calcmode="lin" valueType="num">
                                      <p:cBhvr additive="base">
                                        <p:cTn id="66" dur="500" fill="hold"/>
                                        <p:tgtEl>
                                          <p:spTgt spid="287748"/>
                                        </p:tgtEl>
                                        <p:attrNameLst>
                                          <p:attrName>ppt_x</p:attrName>
                                        </p:attrNameLst>
                                      </p:cBhvr>
                                      <p:tavLst>
                                        <p:tav tm="0">
                                          <p:val>
                                            <p:strVal val="0-#ppt_w/2"/>
                                          </p:val>
                                        </p:tav>
                                        <p:tav tm="100000">
                                          <p:val>
                                            <p:strVal val="#ppt_x"/>
                                          </p:val>
                                        </p:tav>
                                      </p:tavLst>
                                    </p:anim>
                                    <p:anim calcmode="lin" valueType="num">
                                      <p:cBhvr additive="base">
                                        <p:cTn id="67"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038F81F-3713-438D-ACD3-4D7BA48D659E}" type="slidenum">
              <a:rPr lang="en-US" altLang="zh-CN"/>
              <a:pPr/>
              <a:t>46</a:t>
            </a:fld>
            <a:endParaRPr lang="en-US" altLang="zh-CN"/>
          </a:p>
        </p:txBody>
      </p:sp>
      <p:sp>
        <p:nvSpPr>
          <p:cNvPr id="399362" name="Rectangle 2"/>
          <p:cNvSpPr>
            <a:spLocks noGrp="1" noChangeArrowheads="1"/>
          </p:cNvSpPr>
          <p:nvPr>
            <p:ph type="title"/>
          </p:nvPr>
        </p:nvSpPr>
        <p:spPr/>
        <p:txBody>
          <a:bodyPr/>
          <a:lstStyle/>
          <a:p>
            <a:r>
              <a:rPr lang="en-US" altLang="zh-CN">
                <a:latin typeface="Arial Narrow" pitchFamily="34" charset="0"/>
              </a:rPr>
              <a:t>Create Table</a:t>
            </a:r>
          </a:p>
        </p:txBody>
      </p:sp>
      <p:sp>
        <p:nvSpPr>
          <p:cNvPr id="399363" name="Text Box 3"/>
          <p:cNvSpPr txBox="1">
            <a:spLocks noChangeArrowheads="1"/>
          </p:cNvSpPr>
          <p:nvPr/>
        </p:nvSpPr>
        <p:spPr bwMode="auto">
          <a:xfrm>
            <a:off x="609600" y="755650"/>
            <a:ext cx="82296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SzPct val="150000"/>
              <a:buFontTx/>
              <a:buBlip>
                <a:blip r:embed="rId2"/>
              </a:buBlip>
            </a:pPr>
            <a:r>
              <a:rPr lang="en-US" altLang="zh-CN" b="1">
                <a:latin typeface="Arial Narrow" pitchFamily="34" charset="0"/>
              </a:rPr>
              <a:t>Constraint names must be </a:t>
            </a:r>
            <a:r>
              <a:rPr lang="en-US" altLang="zh-CN" b="1">
                <a:solidFill>
                  <a:schemeClr val="hlink"/>
                </a:solidFill>
                <a:latin typeface="Arial Narrow" pitchFamily="34" charset="0"/>
              </a:rPr>
              <a:t>unique</a:t>
            </a:r>
            <a:r>
              <a:rPr lang="en-US" altLang="zh-CN" b="1">
                <a:latin typeface="Arial Narrow" pitchFamily="34" charset="0"/>
              </a:rPr>
              <a:t> within a database.</a:t>
            </a:r>
          </a:p>
          <a:p>
            <a:pPr algn="l">
              <a:spcBef>
                <a:spcPct val="20000"/>
              </a:spcBef>
              <a:buSzPct val="150000"/>
              <a:buFontTx/>
              <a:buBlip>
                <a:blip r:embed="rId2"/>
              </a:buBlip>
            </a:pPr>
            <a:r>
              <a:rPr lang="en-US" altLang="zh-CN" b="1">
                <a:latin typeface="Arial Narrow" pitchFamily="34" charset="0"/>
              </a:rPr>
              <a:t>Primary key cannot be defined on the columns that allow the NULL value.</a:t>
            </a:r>
          </a:p>
          <a:p>
            <a:pPr algn="l">
              <a:spcBef>
                <a:spcPct val="20000"/>
              </a:spcBef>
              <a:buSzPct val="150000"/>
              <a:buFontTx/>
              <a:buBlip>
                <a:blip r:embed="rId2"/>
              </a:buBlip>
            </a:pPr>
            <a:r>
              <a:rPr lang="en-US" altLang="zh-CN" b="1">
                <a:solidFill>
                  <a:srgbClr val="000000"/>
                </a:solidFill>
                <a:latin typeface="Arial Narrow" pitchFamily="34" charset="0"/>
              </a:rPr>
              <a:t>Only one PRIMARY KEY constraint can be created per table.</a:t>
            </a:r>
            <a:r>
              <a:rPr lang="en-US" altLang="zh-CN" b="1">
                <a:latin typeface="Arial Narrow" pitchFamily="34" charset="0"/>
              </a:rPr>
              <a:t> </a:t>
            </a:r>
          </a:p>
          <a:p>
            <a:pPr algn="l">
              <a:spcBef>
                <a:spcPct val="20000"/>
              </a:spcBef>
            </a:pPr>
            <a:r>
              <a:rPr kumimoji="0" lang="en-US" altLang="zh-CN" b="1">
                <a:solidFill>
                  <a:schemeClr val="folHlink"/>
                </a:solidFill>
                <a:latin typeface="Arial Narrow" pitchFamily="34" charset="0"/>
                <a:ea typeface="楷体_GB2312" pitchFamily="49" charset="-122"/>
              </a:rPr>
              <a:t>◆ </a:t>
            </a:r>
            <a:r>
              <a:rPr kumimoji="0" lang="en-US" altLang="zh-CN" b="1">
                <a:latin typeface="Arial Narrow" pitchFamily="34" charset="0"/>
              </a:rPr>
              <a:t>Declaration of </a:t>
            </a:r>
            <a:r>
              <a:rPr kumimoji="0" lang="en-US" altLang="zh-CN" b="1">
                <a:solidFill>
                  <a:srgbClr val="000000"/>
                </a:solidFill>
                <a:latin typeface="Arial Narrow" pitchFamily="34" charset="0"/>
              </a:rPr>
              <a:t>FOREIGN</a:t>
            </a:r>
            <a:r>
              <a:rPr kumimoji="0" lang="en-US" altLang="zh-CN" b="1">
                <a:latin typeface="Arial Narrow" pitchFamily="34" charset="0"/>
              </a:rPr>
              <a:t> </a:t>
            </a:r>
            <a:r>
              <a:rPr lang="zh-CN" altLang="zh-CN" b="1">
                <a:latin typeface="Arial Narrow" pitchFamily="34" charset="0"/>
              </a:rPr>
              <a:t>KEY</a:t>
            </a:r>
            <a:r>
              <a:rPr lang="en-US" altLang="zh-CN" b="1">
                <a:latin typeface="Arial Narrow" pitchFamily="34" charset="0"/>
              </a:rPr>
              <a:t>:</a:t>
            </a:r>
          </a:p>
          <a:p>
            <a:pPr algn="l">
              <a:spcBef>
                <a:spcPct val="20000"/>
              </a:spcBef>
            </a:pPr>
            <a:r>
              <a:rPr lang="en-US" altLang="zh-CN" b="1">
                <a:solidFill>
                  <a:schemeClr val="hlink"/>
                </a:solidFill>
                <a:latin typeface="Times New Roman" pitchFamily="18" charset="0"/>
              </a:rPr>
              <a:t>CONSTRAINT</a:t>
            </a:r>
            <a:r>
              <a:rPr lang="en-US" altLang="zh-CN" b="1">
                <a:latin typeface="Times New Roman" pitchFamily="18" charset="0"/>
              </a:rPr>
              <a:t> </a:t>
            </a:r>
            <a:r>
              <a:rPr lang="en-US" altLang="zh-CN" b="1" i="1">
                <a:solidFill>
                  <a:srgbClr val="000000"/>
                </a:solidFill>
                <a:latin typeface="Times New Roman" pitchFamily="18" charset="0"/>
              </a:rPr>
              <a:t>constraint_name</a:t>
            </a:r>
            <a:r>
              <a:rPr lang="en-US" altLang="zh-CN" b="1">
                <a:latin typeface="Times New Roman" pitchFamily="18" charset="0"/>
              </a:rPr>
              <a:t> </a:t>
            </a:r>
            <a:r>
              <a:rPr lang="en-US" altLang="zh-CN" b="1">
                <a:solidFill>
                  <a:schemeClr val="hlink"/>
                </a:solidFill>
                <a:latin typeface="Times New Roman" pitchFamily="18" charset="0"/>
              </a:rPr>
              <a:t>FOREIGN KEY </a:t>
            </a:r>
            <a:r>
              <a:rPr lang="en-US" altLang="zh-CN" b="1">
                <a:latin typeface="Times New Roman" pitchFamily="18" charset="0"/>
              </a:rPr>
              <a:t>(</a:t>
            </a:r>
            <a:r>
              <a:rPr lang="en-US" altLang="zh-CN" b="1" i="1">
                <a:solidFill>
                  <a:srgbClr val="000000"/>
                </a:solidFill>
                <a:latin typeface="Times New Roman" pitchFamily="18" charset="0"/>
              </a:rPr>
              <a:t>columns in this table</a:t>
            </a:r>
            <a:r>
              <a:rPr lang="en-US" altLang="zh-CN" b="1">
                <a:latin typeface="Times New Roman" pitchFamily="18" charset="0"/>
              </a:rPr>
              <a:t> ) </a:t>
            </a:r>
            <a:r>
              <a:rPr lang="en-US" altLang="zh-CN" b="1">
                <a:solidFill>
                  <a:schemeClr val="hlink"/>
                </a:solidFill>
                <a:latin typeface="Times New Roman" pitchFamily="18" charset="0"/>
              </a:rPr>
              <a:t>REFERENCES</a:t>
            </a:r>
            <a:r>
              <a:rPr lang="en-US" altLang="zh-CN" b="1">
                <a:latin typeface="Times New Roman" pitchFamily="18" charset="0"/>
              </a:rPr>
              <a:t> </a:t>
            </a:r>
            <a:r>
              <a:rPr lang="en-US" altLang="zh-CN" b="1" i="1">
                <a:solidFill>
                  <a:srgbClr val="000000"/>
                </a:solidFill>
                <a:latin typeface="Times New Roman" pitchFamily="18" charset="0"/>
              </a:rPr>
              <a:t>ref_table</a:t>
            </a:r>
            <a:r>
              <a:rPr lang="en-US" altLang="zh-CN" b="1">
                <a:latin typeface="Times New Roman" pitchFamily="18" charset="0"/>
              </a:rPr>
              <a:t> (</a:t>
            </a:r>
            <a:r>
              <a:rPr lang="en-US" altLang="zh-CN" b="1" i="1">
                <a:solidFill>
                  <a:srgbClr val="000000"/>
                </a:solidFill>
                <a:latin typeface="Times New Roman" pitchFamily="18" charset="0"/>
              </a:rPr>
              <a:t>ref_column</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n</a:t>
            </a:r>
            <a:r>
              <a:rPr lang="en-US" altLang="zh-CN" b="1">
                <a:solidFill>
                  <a:srgbClr val="000000"/>
                </a:solidFill>
                <a:latin typeface="Times New Roman" pitchFamily="18" charset="0"/>
              </a:rPr>
              <a:t>])</a:t>
            </a:r>
            <a:r>
              <a:rPr lang="en-US" altLang="zh-CN" b="1">
                <a:latin typeface="Times New Roman" pitchFamily="18" charset="0"/>
              </a:rPr>
              <a:t> </a:t>
            </a:r>
          </a:p>
          <a:p>
            <a:pPr algn="l">
              <a:spcBef>
                <a:spcPct val="20000"/>
              </a:spcBef>
              <a:buClr>
                <a:schemeClr val="folHlink"/>
              </a:buClr>
              <a:buFont typeface="Wingdings" pitchFamily="2" charset="2"/>
              <a:buChar char="§"/>
            </a:pPr>
            <a:r>
              <a:rPr lang="en-US" altLang="zh-CN" b="1" i="1">
                <a:solidFill>
                  <a:srgbClr val="000000"/>
                </a:solidFill>
                <a:latin typeface="Arial Narrow" pitchFamily="34" charset="0"/>
              </a:rPr>
              <a:t>ref_table</a:t>
            </a:r>
            <a:r>
              <a:rPr lang="en-US" altLang="zh-CN" b="1">
                <a:solidFill>
                  <a:srgbClr val="000000"/>
                </a:solidFill>
                <a:latin typeface="Arial Narrow" pitchFamily="34" charset="0"/>
              </a:rPr>
              <a:t>: is the name of the table referenced by the FOREIGN KEY constraint.</a:t>
            </a:r>
          </a:p>
          <a:p>
            <a:pPr algn="l">
              <a:spcBef>
                <a:spcPct val="20000"/>
              </a:spcBef>
              <a:buClr>
                <a:schemeClr val="folHlink"/>
              </a:buClr>
              <a:buFont typeface="Wingdings" pitchFamily="2" charset="2"/>
              <a:buChar char="§"/>
            </a:pPr>
            <a:r>
              <a:rPr lang="en-US" altLang="zh-CN" b="1" i="1">
                <a:solidFill>
                  <a:srgbClr val="000000"/>
                </a:solidFill>
                <a:latin typeface="Arial Narrow" pitchFamily="34" charset="0"/>
              </a:rPr>
              <a:t>ref_column</a:t>
            </a:r>
            <a:r>
              <a:rPr lang="en-US" altLang="zh-CN" b="1">
                <a:latin typeface="Arial Narrow" pitchFamily="34" charset="0"/>
              </a:rPr>
              <a:t>: is a column, or list of columns, from the table referenced by the FOREIGN KEY constraint.</a:t>
            </a:r>
          </a:p>
          <a:p>
            <a:pPr algn="l">
              <a:spcBef>
                <a:spcPct val="20000"/>
              </a:spcBef>
              <a:buSzPct val="150000"/>
              <a:buFontTx/>
              <a:buBlip>
                <a:blip r:embed="rId2"/>
              </a:buBlip>
            </a:pPr>
            <a:r>
              <a:rPr lang="en-US" altLang="zh-CN" b="1" i="1">
                <a:solidFill>
                  <a:srgbClr val="000000"/>
                </a:solidFill>
                <a:latin typeface="Times New Roman" pitchFamily="18" charset="0"/>
              </a:rPr>
              <a:t>ref_column</a:t>
            </a:r>
            <a:r>
              <a:rPr lang="en-US" altLang="zh-CN" b="1">
                <a:latin typeface="Arial Narrow" pitchFamily="34" charset="0"/>
              </a:rPr>
              <a:t> must be the primary key of </a:t>
            </a:r>
            <a:r>
              <a:rPr lang="en-US" altLang="zh-CN" b="1" i="1">
                <a:latin typeface="Times New Roman" pitchFamily="18" charset="0"/>
              </a:rPr>
              <a:t>ref_table</a:t>
            </a:r>
            <a:r>
              <a:rPr lang="en-US" altLang="zh-CN" b="1">
                <a:latin typeface="Arial Narrow" pitchFamily="34" charset="0"/>
              </a:rPr>
              <a:t>.</a:t>
            </a:r>
          </a:p>
        </p:txBody>
      </p:sp>
      <p:pic>
        <p:nvPicPr>
          <p:cNvPr id="399364"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blinds(vertical)">
                                      <p:cBhvr>
                                        <p:cTn id="7" dur="500"/>
                                        <p:tgtEl>
                                          <p:spTgt spid="39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blinds(vertical)">
                                      <p:cBhvr>
                                        <p:cTn id="12" dur="500"/>
                                        <p:tgtEl>
                                          <p:spTgt spid="399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9363">
                                            <p:txEl>
                                              <p:pRg st="2" end="2"/>
                                            </p:txEl>
                                          </p:spTgt>
                                        </p:tgtEl>
                                        <p:attrNameLst>
                                          <p:attrName>style.visibility</p:attrName>
                                        </p:attrNameLst>
                                      </p:cBhvr>
                                      <p:to>
                                        <p:strVal val="visible"/>
                                      </p:to>
                                    </p:set>
                                    <p:animEffect transition="in" filter="blinds(vertical)">
                                      <p:cBhvr>
                                        <p:cTn id="17" dur="500"/>
                                        <p:tgtEl>
                                          <p:spTgt spid="399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9363">
                                            <p:txEl>
                                              <p:pRg st="3" end="3"/>
                                            </p:txEl>
                                          </p:spTgt>
                                        </p:tgtEl>
                                        <p:attrNameLst>
                                          <p:attrName>style.visibility</p:attrName>
                                        </p:attrNameLst>
                                      </p:cBhvr>
                                      <p:to>
                                        <p:strVal val="visible"/>
                                      </p:to>
                                    </p:set>
                                    <p:animEffect transition="in" filter="blinds(vertical)">
                                      <p:cBhvr>
                                        <p:cTn id="22" dur="500"/>
                                        <p:tgtEl>
                                          <p:spTgt spid="399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9363">
                                            <p:txEl>
                                              <p:pRg st="4" end="4"/>
                                            </p:txEl>
                                          </p:spTgt>
                                        </p:tgtEl>
                                        <p:attrNameLst>
                                          <p:attrName>style.visibility</p:attrName>
                                        </p:attrNameLst>
                                      </p:cBhvr>
                                      <p:to>
                                        <p:strVal val="visible"/>
                                      </p:to>
                                    </p:set>
                                    <p:animEffect transition="in" filter="blinds(vertical)">
                                      <p:cBhvr>
                                        <p:cTn id="27" dur="500"/>
                                        <p:tgtEl>
                                          <p:spTgt spid="399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9363">
                                            <p:txEl>
                                              <p:pRg st="5" end="5"/>
                                            </p:txEl>
                                          </p:spTgt>
                                        </p:tgtEl>
                                        <p:attrNameLst>
                                          <p:attrName>style.visibility</p:attrName>
                                        </p:attrNameLst>
                                      </p:cBhvr>
                                      <p:to>
                                        <p:strVal val="visible"/>
                                      </p:to>
                                    </p:set>
                                    <p:animEffect transition="in" filter="blinds(vertical)">
                                      <p:cBhvr>
                                        <p:cTn id="32" dur="500"/>
                                        <p:tgtEl>
                                          <p:spTgt spid="3993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9363">
                                            <p:txEl>
                                              <p:pRg st="6" end="6"/>
                                            </p:txEl>
                                          </p:spTgt>
                                        </p:tgtEl>
                                        <p:attrNameLst>
                                          <p:attrName>style.visibility</p:attrName>
                                        </p:attrNameLst>
                                      </p:cBhvr>
                                      <p:to>
                                        <p:strVal val="visible"/>
                                      </p:to>
                                    </p:set>
                                    <p:animEffect transition="in" filter="blinds(vertical)">
                                      <p:cBhvr>
                                        <p:cTn id="37" dur="500"/>
                                        <p:tgtEl>
                                          <p:spTgt spid="3993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9363">
                                            <p:txEl>
                                              <p:pRg st="7" end="7"/>
                                            </p:txEl>
                                          </p:spTgt>
                                        </p:tgtEl>
                                        <p:attrNameLst>
                                          <p:attrName>style.visibility</p:attrName>
                                        </p:attrNameLst>
                                      </p:cBhvr>
                                      <p:to>
                                        <p:strVal val="visible"/>
                                      </p:to>
                                    </p:set>
                                    <p:animEffect transition="in" filter="blinds(vertical)">
                                      <p:cBhvr>
                                        <p:cTn id="42" dur="500"/>
                                        <p:tgtEl>
                                          <p:spTgt spid="39936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9364"/>
                                        </p:tgtEl>
                                        <p:attrNameLst>
                                          <p:attrName>style.visibility</p:attrName>
                                        </p:attrNameLst>
                                      </p:cBhvr>
                                      <p:to>
                                        <p:strVal val="visible"/>
                                      </p:to>
                                    </p:set>
                                    <p:anim calcmode="lin" valueType="num">
                                      <p:cBhvr additive="base">
                                        <p:cTn id="46" dur="500" fill="hold"/>
                                        <p:tgtEl>
                                          <p:spTgt spid="399364"/>
                                        </p:tgtEl>
                                        <p:attrNameLst>
                                          <p:attrName>ppt_x</p:attrName>
                                        </p:attrNameLst>
                                      </p:cBhvr>
                                      <p:tavLst>
                                        <p:tav tm="0">
                                          <p:val>
                                            <p:strVal val="0-#ppt_w/2"/>
                                          </p:val>
                                        </p:tav>
                                        <p:tav tm="100000">
                                          <p:val>
                                            <p:strVal val="#ppt_x"/>
                                          </p:val>
                                        </p:tav>
                                      </p:tavLst>
                                    </p:anim>
                                    <p:anim calcmode="lin" valueType="num">
                                      <p:cBhvr additive="base">
                                        <p:cTn id="47" dur="500" fill="hold"/>
                                        <p:tgtEl>
                                          <p:spTgt spid="399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92383E05-02CC-405C-BC01-2BE3308E3159}" type="slidenum">
              <a:rPr lang="en-US" altLang="zh-CN"/>
              <a:pPr/>
              <a:t>47</a:t>
            </a:fld>
            <a:endParaRPr lang="en-US" altLang="zh-CN"/>
          </a:p>
        </p:txBody>
      </p:sp>
      <p:sp>
        <p:nvSpPr>
          <p:cNvPr id="184322" name="Rectangle 2"/>
          <p:cNvSpPr>
            <a:spLocks noGrp="1" noChangeArrowheads="1"/>
          </p:cNvSpPr>
          <p:nvPr>
            <p:ph type="title"/>
          </p:nvPr>
        </p:nvSpPr>
        <p:spPr/>
        <p:txBody>
          <a:bodyPr/>
          <a:lstStyle/>
          <a:p>
            <a:r>
              <a:rPr lang="en-US" altLang="zh-CN">
                <a:latin typeface="Arial Narrow" pitchFamily="34" charset="0"/>
              </a:rPr>
              <a:t>Create Table-Example</a:t>
            </a:r>
          </a:p>
        </p:txBody>
      </p:sp>
      <p:sp>
        <p:nvSpPr>
          <p:cNvPr id="184323" name="Text Box 3"/>
          <p:cNvSpPr txBox="1">
            <a:spLocks noChangeArrowheads="1"/>
          </p:cNvSpPr>
          <p:nvPr/>
        </p:nvSpPr>
        <p:spPr bwMode="auto">
          <a:xfrm>
            <a:off x="609600" y="685800"/>
            <a:ext cx="7315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endParaRPr lang="en-US" altLang="zh-CN" b="1" i="1" dirty="0">
              <a:latin typeface="Times New Roman" pitchFamily="18" charset="0"/>
            </a:endParaRPr>
          </a:p>
          <a:p>
            <a:pPr algn="l">
              <a:spcBef>
                <a:spcPct val="20000"/>
              </a:spcBef>
            </a:pPr>
            <a:r>
              <a:rPr lang="en-US" altLang="zh-CN" b="1" i="1" dirty="0">
                <a:solidFill>
                  <a:schemeClr val="hlink"/>
                </a:solidFill>
                <a:latin typeface="Times New Roman" pitchFamily="18" charset="0"/>
              </a:rPr>
              <a:t>CREATE</a:t>
            </a:r>
            <a:r>
              <a:rPr lang="en-US" altLang="zh-CN" b="1" i="1" dirty="0">
                <a:latin typeface="Times New Roman" pitchFamily="18" charset="0"/>
              </a:rPr>
              <a:t> </a:t>
            </a:r>
            <a:r>
              <a:rPr lang="en-US" altLang="zh-CN" b="1" i="1" dirty="0">
                <a:solidFill>
                  <a:schemeClr val="hlink"/>
                </a:solidFill>
                <a:latin typeface="Times New Roman" pitchFamily="18" charset="0"/>
              </a:rPr>
              <a:t>TABLE</a:t>
            </a:r>
            <a:r>
              <a:rPr lang="en-US" altLang="zh-CN" b="1" i="1" dirty="0">
                <a:latin typeface="Times New Roman" pitchFamily="18" charset="0"/>
              </a:rPr>
              <a:t> Students(	</a:t>
            </a:r>
          </a:p>
          <a:p>
            <a:pPr algn="l">
              <a:spcBef>
                <a:spcPct val="20000"/>
              </a:spcBef>
            </a:pPr>
            <a:r>
              <a:rPr lang="en-US" altLang="zh-CN" b="1" i="1" dirty="0" err="1">
                <a:latin typeface="Times New Roman" pitchFamily="18" charset="0"/>
              </a:rPr>
              <a:t>st_id</a:t>
            </a:r>
            <a:r>
              <a:rPr lang="en-US" altLang="zh-CN" b="1" i="1" dirty="0">
                <a:latin typeface="Times New Roman" pitchFamily="18" charset="0"/>
              </a:rPr>
              <a:t> integer </a:t>
            </a:r>
            <a:r>
              <a:rPr lang="en-US" altLang="zh-CN" b="1" i="1" dirty="0">
                <a:solidFill>
                  <a:schemeClr val="folHlink"/>
                </a:solidFill>
                <a:latin typeface="Times New Roman" pitchFamily="18" charset="0"/>
              </a:rPr>
              <a:t>NOT Null </a:t>
            </a:r>
            <a:r>
              <a:rPr lang="en-US" altLang="zh-CN" b="1" i="1" dirty="0">
                <a:solidFill>
                  <a:schemeClr val="hlink"/>
                </a:solidFill>
                <a:latin typeface="Times New Roman" pitchFamily="18" charset="0"/>
              </a:rPr>
              <a:t>UNIQUE</a:t>
            </a:r>
            <a:r>
              <a:rPr lang="en-US" altLang="zh-CN" b="1" i="1" dirty="0">
                <a:latin typeface="Times New Roman" pitchFamily="18" charset="0"/>
              </a:rPr>
              <a:t>,		         </a:t>
            </a:r>
            <a:r>
              <a:rPr lang="en-US" altLang="zh-CN" b="1" i="1" dirty="0" err="1">
                <a:latin typeface="Times New Roman" pitchFamily="18" charset="0"/>
              </a:rPr>
              <a:t>st_name</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(50) NOT Null, 			   </a:t>
            </a:r>
            <a:r>
              <a:rPr lang="en-US" altLang="zh-CN" b="1" i="1" dirty="0" err="1">
                <a:latin typeface="Times New Roman" pitchFamily="18" charset="0"/>
              </a:rPr>
              <a:t>pwd</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(20) Null </a:t>
            </a:r>
            <a:r>
              <a:rPr lang="en-US" altLang="zh-CN" b="1" i="1" dirty="0">
                <a:solidFill>
                  <a:schemeClr val="hlink"/>
                </a:solidFill>
                <a:latin typeface="Times New Roman" pitchFamily="18" charset="0"/>
              </a:rPr>
              <a:t>DEFAULT</a:t>
            </a:r>
            <a:r>
              <a:rPr lang="en-US" altLang="zh-CN" b="1" i="1" dirty="0">
                <a:latin typeface="Times New Roman" pitchFamily="18" charset="0"/>
              </a:rPr>
              <a:t>  '0000',	         birthday </a:t>
            </a:r>
            <a:r>
              <a:rPr lang="en-US" altLang="zh-CN" b="1" i="1" dirty="0" err="1">
                <a:latin typeface="Times New Roman" pitchFamily="18" charset="0"/>
              </a:rPr>
              <a:t>datetime</a:t>
            </a:r>
            <a:r>
              <a:rPr lang="en-US" altLang="zh-CN" b="1" i="1" dirty="0">
                <a:latin typeface="Times New Roman" pitchFamily="18" charset="0"/>
              </a:rPr>
              <a:t> Null 				</a:t>
            </a: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cc_birth</a:t>
            </a:r>
            <a:r>
              <a:rPr lang="en-US" altLang="zh-CN" b="1" i="1" dirty="0">
                <a:latin typeface="Times New Roman" pitchFamily="18" charset="0"/>
              </a:rPr>
              <a:t> 					</a:t>
            </a:r>
            <a:r>
              <a:rPr lang="en-US" altLang="zh-CN" b="1" i="1" dirty="0">
                <a:solidFill>
                  <a:schemeClr val="hlink"/>
                </a:solidFill>
                <a:latin typeface="Times New Roman" pitchFamily="18" charset="0"/>
              </a:rPr>
              <a:t>CHECK</a:t>
            </a:r>
            <a:r>
              <a:rPr lang="en-US" altLang="zh-CN" b="1" i="1" dirty="0">
                <a:latin typeface="Times New Roman" pitchFamily="18" charset="0"/>
              </a:rPr>
              <a:t>(Year(birthday)&gt;1985), 	       </a:t>
            </a:r>
            <a:r>
              <a:rPr lang="en-US" altLang="zh-CN" b="1" i="1" dirty="0" err="1">
                <a:latin typeface="Times New Roman" pitchFamily="18" charset="0"/>
              </a:rPr>
              <a:t>st_dept</a:t>
            </a:r>
            <a:r>
              <a:rPr lang="en-US" altLang="zh-CN" b="1" i="1" dirty="0">
                <a:latin typeface="Times New Roman" pitchFamily="18" charset="0"/>
              </a:rPr>
              <a:t> integer </a:t>
            </a:r>
            <a:r>
              <a:rPr lang="en-US" altLang="zh-CN" b="1" i="1" dirty="0">
                <a:solidFill>
                  <a:schemeClr val="folHlink"/>
                </a:solidFill>
                <a:latin typeface="Times New Roman" pitchFamily="18" charset="0"/>
              </a:rPr>
              <a:t>NOT Null</a:t>
            </a:r>
            <a:r>
              <a:rPr lang="en-US" altLang="zh-CN" b="1" i="1" dirty="0">
                <a:solidFill>
                  <a:schemeClr val="accent2"/>
                </a:solidFill>
                <a:latin typeface="Times New Roman" pitchFamily="18" charset="0"/>
              </a:rPr>
              <a:t> </a:t>
            </a:r>
            <a:r>
              <a:rPr lang="en-US" altLang="zh-CN" b="1" i="1" dirty="0" smtClean="0">
                <a:latin typeface="Times New Roman" pitchFamily="18" charset="0"/>
              </a:rPr>
              <a:t>,</a:t>
            </a:r>
          </a:p>
          <a:p>
            <a:pPr algn="l">
              <a:spcBef>
                <a:spcPct val="20000"/>
              </a:spcBef>
            </a:pP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pk_Students</a:t>
            </a:r>
            <a:r>
              <a:rPr lang="en-US" altLang="zh-CN" b="1" i="1" dirty="0">
                <a:latin typeface="Times New Roman" pitchFamily="18" charset="0"/>
              </a:rPr>
              <a:t> </a:t>
            </a:r>
            <a:r>
              <a:rPr lang="en-US" altLang="zh-CN" b="1" i="1" dirty="0">
                <a:solidFill>
                  <a:schemeClr val="hlink"/>
                </a:solidFill>
                <a:latin typeface="Times New Roman" pitchFamily="18" charset="0"/>
              </a:rPr>
              <a:t>PRIMARY KEY				NONCLUSTERED</a:t>
            </a:r>
            <a:r>
              <a:rPr lang="en-US" altLang="zh-CN" b="1" i="1" dirty="0">
                <a:latin typeface="Times New Roman" pitchFamily="18" charset="0"/>
              </a:rPr>
              <a:t>(</a:t>
            </a:r>
            <a:r>
              <a:rPr lang="en-US" altLang="zh-CN" b="1" i="1" dirty="0" err="1">
                <a:latin typeface="Times New Roman" pitchFamily="18" charset="0"/>
              </a:rPr>
              <a:t>st_id</a:t>
            </a:r>
            <a:r>
              <a:rPr lang="en-US" altLang="zh-CN" b="1" i="1" dirty="0">
                <a:latin typeface="Times New Roman" pitchFamily="18" charset="0"/>
              </a:rPr>
              <a:t>),</a:t>
            </a:r>
          </a:p>
          <a:p>
            <a:pPr algn="l">
              <a:spcBef>
                <a:spcPct val="20000"/>
              </a:spcBef>
            </a:pP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fk_Students</a:t>
            </a:r>
            <a:r>
              <a:rPr lang="en-US" altLang="zh-CN" b="1" i="1" dirty="0">
                <a:latin typeface="Times New Roman" pitchFamily="18" charset="0"/>
              </a:rPr>
              <a:t> </a:t>
            </a:r>
            <a:r>
              <a:rPr lang="en-US" altLang="zh-CN" b="1" i="1" dirty="0">
                <a:solidFill>
                  <a:schemeClr val="hlink"/>
                </a:solidFill>
                <a:latin typeface="Times New Roman" pitchFamily="18" charset="0"/>
              </a:rPr>
              <a:t>FOREIGN KEY</a:t>
            </a:r>
            <a:r>
              <a:rPr lang="en-US" altLang="zh-CN" b="1" i="1" dirty="0">
                <a:latin typeface="Times New Roman" pitchFamily="18" charset="0"/>
              </a:rPr>
              <a:t>(</a:t>
            </a:r>
            <a:r>
              <a:rPr lang="en-US" altLang="zh-CN" b="1" i="1" dirty="0" err="1">
                <a:latin typeface="Times New Roman" pitchFamily="18" charset="0"/>
              </a:rPr>
              <a:t>st_dept</a:t>
            </a:r>
            <a:r>
              <a:rPr lang="en-US" altLang="zh-CN" b="1" i="1" dirty="0">
                <a:latin typeface="Times New Roman" pitchFamily="18" charset="0"/>
              </a:rPr>
              <a:t>) 			</a:t>
            </a:r>
            <a:r>
              <a:rPr lang="en-US" altLang="zh-CN" b="1" i="1" dirty="0">
                <a:solidFill>
                  <a:schemeClr val="hlink"/>
                </a:solidFill>
                <a:latin typeface="Times New Roman" pitchFamily="18" charset="0"/>
              </a:rPr>
              <a:t>REFERENCES</a:t>
            </a:r>
            <a:r>
              <a:rPr lang="en-US" altLang="zh-CN" b="1" i="1" dirty="0">
                <a:latin typeface="Times New Roman" pitchFamily="18" charset="0"/>
              </a:rPr>
              <a:t> </a:t>
            </a:r>
            <a:r>
              <a:rPr lang="en-US" altLang="zh-CN" b="1" i="1" dirty="0" err="1">
                <a:latin typeface="Times New Roman" pitchFamily="18" charset="0"/>
              </a:rPr>
              <a:t>st_Dept</a:t>
            </a:r>
            <a:r>
              <a:rPr lang="en-US" altLang="zh-CN" b="1" i="1" dirty="0">
                <a:latin typeface="Times New Roman" pitchFamily="18" charset="0"/>
              </a:rPr>
              <a:t>(</a:t>
            </a:r>
            <a:r>
              <a:rPr lang="en-US" altLang="zh-CN" b="1" i="1" dirty="0" err="1">
                <a:latin typeface="Times New Roman" pitchFamily="18" charset="0"/>
              </a:rPr>
              <a:t>deptno</a:t>
            </a:r>
            <a:r>
              <a:rPr lang="en-US" altLang="zh-CN" b="1" i="1" dirty="0">
                <a:latin typeface="Times New Roman" pitchFamily="18" charset="0"/>
              </a:rPr>
              <a:t>)</a:t>
            </a:r>
          </a:p>
          <a:p>
            <a:pPr algn="l">
              <a:spcBef>
                <a:spcPct val="20000"/>
              </a:spcBef>
            </a:pPr>
            <a:r>
              <a:rPr lang="en-US" altLang="zh-CN" b="1" i="1" dirty="0">
                <a:latin typeface="Times New Roman" pitchFamily="18" charset="0"/>
              </a:rPr>
              <a:t>)</a:t>
            </a:r>
          </a:p>
        </p:txBody>
      </p:sp>
      <p:pic>
        <p:nvPicPr>
          <p:cNvPr id="18432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84329" name="Line 9"/>
          <p:cNvSpPr>
            <a:spLocks noChangeShapeType="1"/>
          </p:cNvSpPr>
          <p:nvPr/>
        </p:nvSpPr>
        <p:spPr bwMode="auto">
          <a:xfrm>
            <a:off x="2345432" y="1981200"/>
            <a:ext cx="1295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336" name="Group 16"/>
          <p:cNvGrpSpPr>
            <a:grpSpLocks/>
          </p:cNvGrpSpPr>
          <p:nvPr/>
        </p:nvGrpSpPr>
        <p:grpSpPr bwMode="auto">
          <a:xfrm>
            <a:off x="7235825" y="1268413"/>
            <a:ext cx="1517650" cy="2236787"/>
            <a:chOff x="4656" y="768"/>
            <a:chExt cx="768" cy="1440"/>
          </a:xfrm>
        </p:grpSpPr>
        <p:sp>
          <p:nvSpPr>
            <p:cNvPr id="184330" name="Rectangle 10"/>
            <p:cNvSpPr>
              <a:spLocks noChangeArrowheads="1"/>
            </p:cNvSpPr>
            <p:nvPr/>
          </p:nvSpPr>
          <p:spPr bwMode="auto">
            <a:xfrm>
              <a:off x="4704" y="76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latin typeface="Arial Narrow" pitchFamily="34" charset="0"/>
                </a:rPr>
                <a:t>Students</a:t>
              </a:r>
            </a:p>
          </p:txBody>
        </p:sp>
        <p:sp>
          <p:nvSpPr>
            <p:cNvPr id="184331" name="Rectangle 11"/>
            <p:cNvSpPr>
              <a:spLocks noChangeArrowheads="1"/>
            </p:cNvSpPr>
            <p:nvPr/>
          </p:nvSpPr>
          <p:spPr bwMode="auto">
            <a:xfrm>
              <a:off x="4704" y="1920"/>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latin typeface="Arial Narrow" pitchFamily="34" charset="0"/>
                </a:rPr>
                <a:t>department</a:t>
              </a:r>
            </a:p>
          </p:txBody>
        </p:sp>
        <p:sp>
          <p:nvSpPr>
            <p:cNvPr id="184332" name="AutoShape 12"/>
            <p:cNvSpPr>
              <a:spLocks noChangeArrowheads="1"/>
            </p:cNvSpPr>
            <p:nvPr/>
          </p:nvSpPr>
          <p:spPr bwMode="auto">
            <a:xfrm>
              <a:off x="4656" y="1296"/>
              <a:ext cx="768" cy="384"/>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latin typeface="Arial Narrow" pitchFamily="34" charset="0"/>
                </a:rPr>
                <a:t>belongs</a:t>
              </a:r>
            </a:p>
          </p:txBody>
        </p:sp>
        <p:sp>
          <p:nvSpPr>
            <p:cNvPr id="184333" name="Line 13"/>
            <p:cNvSpPr>
              <a:spLocks noChangeShapeType="1"/>
            </p:cNvSpPr>
            <p:nvPr/>
          </p:nvSpPr>
          <p:spPr bwMode="auto">
            <a:xfrm>
              <a:off x="5040" y="10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4" name="Line 14"/>
            <p:cNvSpPr>
              <a:spLocks noChangeShapeType="1"/>
            </p:cNvSpPr>
            <p:nvPr/>
          </p:nvSpPr>
          <p:spPr bwMode="auto">
            <a:xfrm>
              <a:off x="5040" y="168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5" name="Arc 15"/>
            <p:cNvSpPr>
              <a:spLocks/>
            </p:cNvSpPr>
            <p:nvPr/>
          </p:nvSpPr>
          <p:spPr bwMode="auto">
            <a:xfrm flipH="1">
              <a:off x="4848" y="1584"/>
              <a:ext cx="361" cy="336"/>
            </a:xfrm>
            <a:custGeom>
              <a:avLst/>
              <a:gdLst>
                <a:gd name="G0" fmla="+- 16978 0 0"/>
                <a:gd name="G1" fmla="+- 0 0 0"/>
                <a:gd name="G2" fmla="+- 21600 0 0"/>
                <a:gd name="T0" fmla="*/ 34002 w 34002"/>
                <a:gd name="T1" fmla="*/ 13294 h 21600"/>
                <a:gd name="T2" fmla="*/ 0 w 34002"/>
                <a:gd name="T3" fmla="*/ 13353 h 21600"/>
                <a:gd name="T4" fmla="*/ 16978 w 34002"/>
                <a:gd name="T5" fmla="*/ 0 h 21600"/>
              </a:gdLst>
              <a:ahLst/>
              <a:cxnLst>
                <a:cxn ang="0">
                  <a:pos x="T0" y="T1"/>
                </a:cxn>
                <a:cxn ang="0">
                  <a:pos x="T2" y="T3"/>
                </a:cxn>
                <a:cxn ang="0">
                  <a:pos x="T4" y="T5"/>
                </a:cxn>
              </a:cxnLst>
              <a:rect l="0" t="0" r="r" b="b"/>
              <a:pathLst>
                <a:path w="34002" h="21600" fill="none" extrusionOk="0">
                  <a:moveTo>
                    <a:pt x="34002" y="13294"/>
                  </a:moveTo>
                  <a:cubicBezTo>
                    <a:pt x="29908" y="18536"/>
                    <a:pt x="23628" y="21599"/>
                    <a:pt x="16978" y="21599"/>
                  </a:cubicBezTo>
                  <a:cubicBezTo>
                    <a:pt x="10353" y="21599"/>
                    <a:pt x="4095" y="18560"/>
                    <a:pt x="-1" y="13353"/>
                  </a:cubicBezTo>
                </a:path>
                <a:path w="34002" h="21600" stroke="0" extrusionOk="0">
                  <a:moveTo>
                    <a:pt x="34002" y="13294"/>
                  </a:moveTo>
                  <a:cubicBezTo>
                    <a:pt x="29908" y="18536"/>
                    <a:pt x="23628" y="21599"/>
                    <a:pt x="16978" y="21599"/>
                  </a:cubicBezTo>
                  <a:cubicBezTo>
                    <a:pt x="10353" y="21599"/>
                    <a:pt x="4095" y="18560"/>
                    <a:pt x="-1" y="13353"/>
                  </a:cubicBezTo>
                  <a:lnTo>
                    <a:pt x="16978"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339" name="Line 19"/>
          <p:cNvSpPr>
            <a:spLocks noChangeShapeType="1"/>
          </p:cNvSpPr>
          <p:nvPr/>
        </p:nvSpPr>
        <p:spPr bwMode="auto">
          <a:xfrm>
            <a:off x="2843808" y="2667000"/>
            <a:ext cx="533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0" name="Line 20"/>
          <p:cNvSpPr>
            <a:spLocks noChangeShapeType="1"/>
          </p:cNvSpPr>
          <p:nvPr/>
        </p:nvSpPr>
        <p:spPr bwMode="auto">
          <a:xfrm>
            <a:off x="3793232" y="1981200"/>
            <a:ext cx="1066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1" name="Line 21"/>
          <p:cNvSpPr>
            <a:spLocks noChangeShapeType="1"/>
          </p:cNvSpPr>
          <p:nvPr/>
        </p:nvSpPr>
        <p:spPr bwMode="auto">
          <a:xfrm>
            <a:off x="3529608" y="2667000"/>
            <a:ext cx="22860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2" name="Line 22"/>
          <p:cNvSpPr>
            <a:spLocks noChangeShapeType="1"/>
          </p:cNvSpPr>
          <p:nvPr/>
        </p:nvSpPr>
        <p:spPr bwMode="auto">
          <a:xfrm>
            <a:off x="3635896" y="3789363"/>
            <a:ext cx="26670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3" name="Oval 23"/>
          <p:cNvSpPr>
            <a:spLocks noChangeArrowheads="1"/>
          </p:cNvSpPr>
          <p:nvPr/>
        </p:nvSpPr>
        <p:spPr bwMode="auto">
          <a:xfrm>
            <a:off x="3635896" y="3429000"/>
            <a:ext cx="6858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blinds(vertical)">
                                      <p:cBhvr>
                                        <p:cTn id="7" dur="500"/>
                                        <p:tgtEl>
                                          <p:spTgt spid="1843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323">
                                            <p:txEl>
                                              <p:pRg st="2" end="2"/>
                                            </p:txEl>
                                          </p:spTgt>
                                        </p:tgtEl>
                                        <p:attrNameLst>
                                          <p:attrName>style.visibility</p:attrName>
                                        </p:attrNameLst>
                                      </p:cBhvr>
                                      <p:to>
                                        <p:strVal val="visible"/>
                                      </p:to>
                                    </p:set>
                                    <p:animEffect transition="in" filter="blinds(vertical)">
                                      <p:cBhvr>
                                        <p:cTn id="12" dur="500"/>
                                        <p:tgtEl>
                                          <p:spTgt spid="184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4323">
                                            <p:txEl>
                                              <p:pRg st="3" end="3"/>
                                            </p:txEl>
                                          </p:spTgt>
                                        </p:tgtEl>
                                        <p:attrNameLst>
                                          <p:attrName>style.visibility</p:attrName>
                                        </p:attrNameLst>
                                      </p:cBhvr>
                                      <p:to>
                                        <p:strVal val="visible"/>
                                      </p:to>
                                    </p:set>
                                    <p:animEffect transition="in" filter="blinds(vertical)">
                                      <p:cBhvr>
                                        <p:cTn id="17" dur="500"/>
                                        <p:tgtEl>
                                          <p:spTgt spid="184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4323">
                                            <p:txEl>
                                              <p:pRg st="4" end="4"/>
                                            </p:txEl>
                                          </p:spTgt>
                                        </p:tgtEl>
                                        <p:attrNameLst>
                                          <p:attrName>style.visibility</p:attrName>
                                        </p:attrNameLst>
                                      </p:cBhvr>
                                      <p:to>
                                        <p:strVal val="visible"/>
                                      </p:to>
                                    </p:set>
                                    <p:animEffect transition="in" filter="blinds(vertical)">
                                      <p:cBhvr>
                                        <p:cTn id="22" dur="500"/>
                                        <p:tgtEl>
                                          <p:spTgt spid="1843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4323">
                                            <p:txEl>
                                              <p:pRg st="5" end="5"/>
                                            </p:txEl>
                                          </p:spTgt>
                                        </p:tgtEl>
                                        <p:attrNameLst>
                                          <p:attrName>style.visibility</p:attrName>
                                        </p:attrNameLst>
                                      </p:cBhvr>
                                      <p:to>
                                        <p:strVal val="visible"/>
                                      </p:to>
                                    </p:set>
                                    <p:animEffect transition="in" filter="blinds(vertical)">
                                      <p:cBhvr>
                                        <p:cTn id="27" dur="500"/>
                                        <p:tgtEl>
                                          <p:spTgt spid="1843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9"/>
                                        </p:tgtEl>
                                        <p:attrNameLst>
                                          <p:attrName>style.visibility</p:attrName>
                                        </p:attrNameLst>
                                      </p:cBhvr>
                                      <p:to>
                                        <p:strVal val="visible"/>
                                      </p:to>
                                    </p:set>
                                    <p:animEffect transition="in" filter="wipe(left)">
                                      <p:cBhvr>
                                        <p:cTn id="32" dur="500"/>
                                        <p:tgtEl>
                                          <p:spTgt spid="1843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39"/>
                                        </p:tgtEl>
                                        <p:attrNameLst>
                                          <p:attrName>style.visibility</p:attrName>
                                        </p:attrNameLst>
                                      </p:cBhvr>
                                      <p:to>
                                        <p:strVal val="visible"/>
                                      </p:to>
                                    </p:set>
                                    <p:animEffect transition="in" filter="wipe(left)">
                                      <p:cBhvr>
                                        <p:cTn id="37" dur="500"/>
                                        <p:tgtEl>
                                          <p:spTgt spid="1843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340"/>
                                        </p:tgtEl>
                                        <p:attrNameLst>
                                          <p:attrName>style.visibility</p:attrName>
                                        </p:attrNameLst>
                                      </p:cBhvr>
                                      <p:to>
                                        <p:strVal val="visible"/>
                                      </p:to>
                                    </p:set>
                                    <p:animEffect transition="in" filter="wipe(left)">
                                      <p:cBhvr>
                                        <p:cTn id="42" dur="500"/>
                                        <p:tgtEl>
                                          <p:spTgt spid="1843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341"/>
                                        </p:tgtEl>
                                        <p:attrNameLst>
                                          <p:attrName>style.visibility</p:attrName>
                                        </p:attrNameLst>
                                      </p:cBhvr>
                                      <p:to>
                                        <p:strVal val="visible"/>
                                      </p:to>
                                    </p:set>
                                    <p:animEffect transition="in" filter="wipe(left)">
                                      <p:cBhvr>
                                        <p:cTn id="47" dur="500"/>
                                        <p:tgtEl>
                                          <p:spTgt spid="1843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342"/>
                                        </p:tgtEl>
                                        <p:attrNameLst>
                                          <p:attrName>style.visibility</p:attrName>
                                        </p:attrNameLst>
                                      </p:cBhvr>
                                      <p:to>
                                        <p:strVal val="visible"/>
                                      </p:to>
                                    </p:set>
                                    <p:animEffect transition="in" filter="wipe(left)">
                                      <p:cBhvr>
                                        <p:cTn id="52" dur="500"/>
                                        <p:tgtEl>
                                          <p:spTgt spid="1843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343"/>
                                        </p:tgtEl>
                                        <p:attrNameLst>
                                          <p:attrName>style.visibility</p:attrName>
                                        </p:attrNameLst>
                                      </p:cBhvr>
                                      <p:to>
                                        <p:strVal val="visible"/>
                                      </p:to>
                                    </p:set>
                                    <p:animEffect transition="in" filter="wipe(left)">
                                      <p:cBhvr>
                                        <p:cTn id="57" dur="500"/>
                                        <p:tgtEl>
                                          <p:spTgt spid="1843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84336"/>
                                        </p:tgtEl>
                                        <p:attrNameLst>
                                          <p:attrName>style.visibility</p:attrName>
                                        </p:attrNameLst>
                                      </p:cBhvr>
                                      <p:to>
                                        <p:strVal val="visible"/>
                                      </p:to>
                                    </p:set>
                                    <p:animEffect transition="in" filter="box(in)">
                                      <p:cBhvr>
                                        <p:cTn id="62" dur="500"/>
                                        <p:tgtEl>
                                          <p:spTgt spid="184336"/>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184325"/>
                                        </p:tgtEl>
                                        <p:attrNameLst>
                                          <p:attrName>style.visibility</p:attrName>
                                        </p:attrNameLst>
                                      </p:cBhvr>
                                      <p:to>
                                        <p:strVal val="visible"/>
                                      </p:to>
                                    </p:set>
                                    <p:anim calcmode="lin" valueType="num">
                                      <p:cBhvr additive="base">
                                        <p:cTn id="66" dur="500" fill="hold"/>
                                        <p:tgtEl>
                                          <p:spTgt spid="184325"/>
                                        </p:tgtEl>
                                        <p:attrNameLst>
                                          <p:attrName>ppt_x</p:attrName>
                                        </p:attrNameLst>
                                      </p:cBhvr>
                                      <p:tavLst>
                                        <p:tav tm="0">
                                          <p:val>
                                            <p:strVal val="0-#ppt_w/2"/>
                                          </p:val>
                                        </p:tav>
                                        <p:tav tm="100000">
                                          <p:val>
                                            <p:strVal val="#ppt_x"/>
                                          </p:val>
                                        </p:tav>
                                      </p:tavLst>
                                    </p:anim>
                                    <p:anim calcmode="lin" valueType="num">
                                      <p:cBhvr additive="base">
                                        <p:cTn id="67" dur="500" fill="hold"/>
                                        <p:tgtEl>
                                          <p:spTgt spid="184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P spid="184329" grpId="0" animBg="1"/>
      <p:bldP spid="184339" grpId="0" animBg="1"/>
      <p:bldP spid="184340" grpId="0" animBg="1"/>
      <p:bldP spid="184341" grpId="0" animBg="1"/>
      <p:bldP spid="184342" grpId="0" animBg="1"/>
      <p:bldP spid="18434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68A82192-3345-4991-8446-E56E41BD2E23}" type="slidenum">
              <a:rPr lang="en-US" altLang="zh-CN"/>
              <a:pPr/>
              <a:t>48</a:t>
            </a:fld>
            <a:endParaRPr lang="en-US" altLang="zh-CN"/>
          </a:p>
        </p:txBody>
      </p:sp>
      <p:sp>
        <p:nvSpPr>
          <p:cNvPr id="185346" name="Rectangle 2"/>
          <p:cNvSpPr>
            <a:spLocks noGrp="1" noChangeArrowheads="1"/>
          </p:cNvSpPr>
          <p:nvPr>
            <p:ph type="title"/>
          </p:nvPr>
        </p:nvSpPr>
        <p:spPr/>
        <p:txBody>
          <a:bodyPr/>
          <a:lstStyle/>
          <a:p>
            <a:r>
              <a:rPr lang="en-US" altLang="zh-CN">
                <a:latin typeface="Arial Narrow" pitchFamily="34" charset="0"/>
              </a:rPr>
              <a:t>Create Table-Example</a:t>
            </a:r>
          </a:p>
        </p:txBody>
      </p:sp>
      <p:sp>
        <p:nvSpPr>
          <p:cNvPr id="185347" name="Text Box 3"/>
          <p:cNvSpPr txBox="1">
            <a:spLocks noChangeArrowheads="1"/>
          </p:cNvSpPr>
          <p:nvPr/>
        </p:nvSpPr>
        <p:spPr bwMode="auto">
          <a:xfrm>
            <a:off x="609600" y="838200"/>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i="1" dirty="0">
                <a:solidFill>
                  <a:schemeClr val="hlink"/>
                </a:solidFill>
                <a:latin typeface="Times New Roman" pitchFamily="18" charset="0"/>
              </a:rPr>
              <a:t>CREATE TABLE</a:t>
            </a:r>
            <a:r>
              <a:rPr lang="en-US" altLang="zh-CN" b="1" i="1" dirty="0">
                <a:latin typeface="Times New Roman" pitchFamily="18" charset="0"/>
              </a:rPr>
              <a:t> </a:t>
            </a:r>
            <a:r>
              <a:rPr lang="en-US" altLang="zh-CN" b="1" i="1" dirty="0" err="1">
                <a:latin typeface="Times New Roman" pitchFamily="18" charset="0"/>
              </a:rPr>
              <a:t>st_Dept</a:t>
            </a:r>
            <a:r>
              <a:rPr lang="en-US" altLang="zh-CN" b="1" i="1" dirty="0">
                <a:latin typeface="Times New Roman" pitchFamily="18" charset="0"/>
              </a:rPr>
              <a:t>(</a:t>
            </a:r>
          </a:p>
          <a:p>
            <a:pPr algn="l"/>
            <a:r>
              <a:rPr lang="en-US" altLang="zh-CN" b="1" i="1" dirty="0" err="1">
                <a:latin typeface="Times New Roman" pitchFamily="18" charset="0"/>
              </a:rPr>
              <a:t>deptno</a:t>
            </a:r>
            <a:r>
              <a:rPr lang="en-US" altLang="zh-CN" b="1" i="1" dirty="0">
                <a:latin typeface="Times New Roman" pitchFamily="18" charset="0"/>
              </a:rPr>
              <a:t>  integer NOT Null 				</a:t>
            </a: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pk_st_Dept</a:t>
            </a:r>
            <a:r>
              <a:rPr lang="en-US" altLang="zh-CN" b="1" i="1" dirty="0">
                <a:latin typeface="Times New Roman" pitchFamily="18" charset="0"/>
              </a:rPr>
              <a:t> </a:t>
            </a:r>
            <a:r>
              <a:rPr lang="en-US" altLang="zh-CN" b="1" i="1" dirty="0">
                <a:solidFill>
                  <a:schemeClr val="hlink"/>
                </a:solidFill>
                <a:latin typeface="Times New Roman" pitchFamily="18" charset="0"/>
              </a:rPr>
              <a:t>PRIMARY KEY</a:t>
            </a:r>
            <a:r>
              <a:rPr lang="en-US" altLang="zh-CN" b="1" i="1" dirty="0">
                <a:latin typeface="Times New Roman" pitchFamily="18" charset="0"/>
              </a:rPr>
              <a:t>,</a:t>
            </a:r>
          </a:p>
          <a:p>
            <a:pPr algn="l"/>
            <a:r>
              <a:rPr lang="en-US" altLang="zh-CN" b="1" i="1" dirty="0" err="1">
                <a:latin typeface="Times New Roman" pitchFamily="18" charset="0"/>
              </a:rPr>
              <a:t>deptname</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(50) NOT Null 	                     	</a:t>
            </a: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upper_name</a:t>
            </a:r>
            <a:r>
              <a:rPr lang="en-US" altLang="zh-CN" b="1" i="1" dirty="0">
                <a:latin typeface="Times New Roman" pitchFamily="18" charset="0"/>
              </a:rPr>
              <a:t> 						</a:t>
            </a:r>
            <a:r>
              <a:rPr lang="en-US" altLang="zh-CN" b="1" i="1" dirty="0">
                <a:solidFill>
                  <a:schemeClr val="hlink"/>
                </a:solidFill>
                <a:latin typeface="Times New Roman" pitchFamily="18" charset="0"/>
              </a:rPr>
              <a:t>CHECK</a:t>
            </a:r>
            <a:r>
              <a:rPr lang="en-US" altLang="zh-CN" b="1" i="1" dirty="0">
                <a:latin typeface="Times New Roman" pitchFamily="18" charset="0"/>
              </a:rPr>
              <a:t>(</a:t>
            </a:r>
            <a:r>
              <a:rPr lang="en-US" altLang="zh-CN" b="1" i="1" dirty="0" err="1">
                <a:latin typeface="Times New Roman" pitchFamily="18" charset="0"/>
              </a:rPr>
              <a:t>deptname</a:t>
            </a:r>
            <a:r>
              <a:rPr lang="en-US" altLang="zh-CN" b="1" i="1" dirty="0">
                <a:latin typeface="Times New Roman" pitchFamily="18" charset="0"/>
              </a:rPr>
              <a:t>=UPPER(</a:t>
            </a:r>
            <a:r>
              <a:rPr lang="en-US" altLang="zh-CN" b="1" i="1" dirty="0" err="1">
                <a:latin typeface="Times New Roman" pitchFamily="18" charset="0"/>
              </a:rPr>
              <a:t>deptname</a:t>
            </a:r>
            <a:r>
              <a:rPr lang="en-US" altLang="zh-CN" b="1" i="1" dirty="0">
                <a:latin typeface="Times New Roman" pitchFamily="18" charset="0"/>
              </a:rPr>
              <a:t>)),      </a:t>
            </a:r>
            <a:r>
              <a:rPr lang="en-US" altLang="zh-CN" b="1" i="1" dirty="0" err="1">
                <a:latin typeface="Times New Roman" pitchFamily="18" charset="0"/>
              </a:rPr>
              <a:t>fdtime</a:t>
            </a:r>
            <a:r>
              <a:rPr lang="en-US" altLang="zh-CN" b="1" i="1" dirty="0">
                <a:latin typeface="Times New Roman" pitchFamily="18" charset="0"/>
              </a:rPr>
              <a:t> </a:t>
            </a:r>
            <a:r>
              <a:rPr lang="en-US" altLang="zh-CN" b="1" i="1" dirty="0" err="1">
                <a:latin typeface="Times New Roman" pitchFamily="18" charset="0"/>
              </a:rPr>
              <a:t>datetime</a:t>
            </a:r>
            <a:r>
              <a:rPr lang="en-US" altLang="zh-CN" b="1" i="1" dirty="0">
                <a:latin typeface="Times New Roman" pitchFamily="18" charset="0"/>
              </a:rPr>
              <a:t> </a:t>
            </a:r>
            <a:r>
              <a:rPr lang="en-US" altLang="zh-CN" b="1" i="1" dirty="0">
                <a:solidFill>
                  <a:schemeClr val="hlink"/>
                </a:solidFill>
                <a:latin typeface="Times New Roman" pitchFamily="18" charset="0"/>
              </a:rPr>
              <a:t>DEFAULT</a:t>
            </a:r>
            <a:r>
              <a:rPr lang="en-US" altLang="zh-CN" b="1" i="1" dirty="0">
                <a:latin typeface="Times New Roman" pitchFamily="18" charset="0"/>
              </a:rPr>
              <a:t> GETDATE()</a:t>
            </a:r>
          </a:p>
          <a:p>
            <a:pPr algn="l"/>
            <a:r>
              <a:rPr lang="en-US" altLang="zh-CN" b="1" i="1" dirty="0">
                <a:latin typeface="Times New Roman" pitchFamily="18" charset="0"/>
              </a:rPr>
              <a:t>)</a:t>
            </a:r>
          </a:p>
        </p:txBody>
      </p:sp>
      <p:pic>
        <p:nvPicPr>
          <p:cNvPr id="18534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85351" name="Line 7"/>
          <p:cNvSpPr>
            <a:spLocks noChangeShapeType="1"/>
          </p:cNvSpPr>
          <p:nvPr/>
        </p:nvSpPr>
        <p:spPr bwMode="auto">
          <a:xfrm flipV="1">
            <a:off x="3505200" y="3068638"/>
            <a:ext cx="50276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vertical)">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blinds(vertical)">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blinds(vertical)">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blinds(vertical)">
                                      <p:cBhvr>
                                        <p:cTn id="22" dur="500"/>
                                        <p:tgtEl>
                                          <p:spTgt spid="185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1"/>
                                        </p:tgtEl>
                                        <p:attrNameLst>
                                          <p:attrName>style.visibility</p:attrName>
                                        </p:attrNameLst>
                                      </p:cBhvr>
                                      <p:to>
                                        <p:strVal val="visible"/>
                                      </p:to>
                                    </p:set>
                                    <p:animEffect transition="in" filter="wipe(left)">
                                      <p:cBhvr>
                                        <p:cTn id="27" dur="500"/>
                                        <p:tgtEl>
                                          <p:spTgt spid="185351"/>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185349"/>
                                        </p:tgtEl>
                                        <p:attrNameLst>
                                          <p:attrName>style.visibility</p:attrName>
                                        </p:attrNameLst>
                                      </p:cBhvr>
                                      <p:to>
                                        <p:strVal val="visible"/>
                                      </p:to>
                                    </p:set>
                                    <p:anim calcmode="lin" valueType="num">
                                      <p:cBhvr additive="base">
                                        <p:cTn id="31" dur="500" fill="hold"/>
                                        <p:tgtEl>
                                          <p:spTgt spid="185349"/>
                                        </p:tgtEl>
                                        <p:attrNameLst>
                                          <p:attrName>ppt_x</p:attrName>
                                        </p:attrNameLst>
                                      </p:cBhvr>
                                      <p:tavLst>
                                        <p:tav tm="0">
                                          <p:val>
                                            <p:strVal val="0-#ppt_w/2"/>
                                          </p:val>
                                        </p:tav>
                                        <p:tav tm="100000">
                                          <p:val>
                                            <p:strVal val="#ppt_x"/>
                                          </p:val>
                                        </p:tav>
                                      </p:tavLst>
                                    </p:anim>
                                    <p:anim calcmode="lin" valueType="num">
                                      <p:cBhvr additive="base">
                                        <p:cTn id="32" dur="500" fill="hold"/>
                                        <p:tgtEl>
                                          <p:spTgt spid="185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P spid="18535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2D6FE2C-5421-465B-8569-BBA29F5F1379}" type="slidenum">
              <a:rPr lang="en-US" altLang="zh-CN"/>
              <a:pPr/>
              <a:t>49</a:t>
            </a:fld>
            <a:endParaRPr lang="en-US" altLang="zh-CN"/>
          </a:p>
        </p:txBody>
      </p:sp>
      <p:sp>
        <p:nvSpPr>
          <p:cNvPr id="186370" name="Rectangle 2"/>
          <p:cNvSpPr>
            <a:spLocks noGrp="1" noChangeArrowheads="1"/>
          </p:cNvSpPr>
          <p:nvPr>
            <p:ph type="title"/>
          </p:nvPr>
        </p:nvSpPr>
        <p:spPr/>
        <p:txBody>
          <a:bodyPr/>
          <a:lstStyle/>
          <a:p>
            <a:r>
              <a:rPr lang="en-US" altLang="zh-CN">
                <a:latin typeface="Arial Narrow" pitchFamily="34" charset="0"/>
              </a:rPr>
              <a:t>Alter Table</a:t>
            </a:r>
          </a:p>
        </p:txBody>
      </p:sp>
      <p:sp>
        <p:nvSpPr>
          <p:cNvPr id="186371" name="Text Box 3"/>
          <p:cNvSpPr txBox="1">
            <a:spLocks noChangeArrowheads="1"/>
          </p:cNvSpPr>
          <p:nvPr/>
        </p:nvSpPr>
        <p:spPr bwMode="auto">
          <a:xfrm>
            <a:off x="684213" y="765175"/>
            <a:ext cx="82804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latin typeface="Arial Narrow" pitchFamily="34" charset="0"/>
              </a:rPr>
              <a:t>2. Alter Table: </a:t>
            </a:r>
            <a:r>
              <a:rPr lang="en-US" altLang="zh-CN" b="1" dirty="0">
                <a:solidFill>
                  <a:srgbClr val="000000"/>
                </a:solidFill>
                <a:latin typeface="Arial Narrow" pitchFamily="34" charset="0"/>
              </a:rPr>
              <a:t>Modifies a table definition by altering, adding, or dropping columns and constraints, or by disabling or enabling constraints and triggers.</a:t>
            </a:r>
            <a:r>
              <a:rPr lang="en-US" altLang="zh-CN" b="1" dirty="0">
                <a:latin typeface="Arial Narrow" pitchFamily="34" charset="0"/>
              </a:rPr>
              <a:t> </a:t>
            </a: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50000"/>
              </a:spcBef>
            </a:pPr>
            <a:r>
              <a:rPr lang="en-US" altLang="zh-CN" b="1" dirty="0">
                <a:solidFill>
                  <a:schemeClr val="hlink"/>
                </a:solidFill>
                <a:latin typeface="Times New Roman" pitchFamily="18" charset="0"/>
              </a:rPr>
              <a:t>ALTER TABLE</a:t>
            </a:r>
            <a:r>
              <a:rPr lang="en-US" altLang="zh-CN" b="1" dirty="0">
                <a:latin typeface="Times New Roman" pitchFamily="18" charset="0"/>
              </a:rPr>
              <a:t> </a:t>
            </a:r>
            <a:r>
              <a:rPr lang="en-US" altLang="zh-CN" b="1" i="1" dirty="0" err="1">
                <a:latin typeface="Times New Roman" pitchFamily="18" charset="0"/>
              </a:rPr>
              <a:t>table</a:t>
            </a:r>
            <a:r>
              <a:rPr lang="en-US" altLang="zh-CN" b="1" i="1" dirty="0">
                <a:latin typeface="Times New Roman" pitchFamily="18" charset="0"/>
              </a:rPr>
              <a:t> </a:t>
            </a:r>
            <a:br>
              <a:rPr lang="en-US" altLang="zh-CN" b="1" i="1" dirty="0">
                <a:latin typeface="Times New Roman" pitchFamily="18" charset="0"/>
              </a:rPr>
            </a:br>
            <a:r>
              <a:rPr lang="en-US" altLang="zh-CN" b="1" dirty="0">
                <a:latin typeface="Times New Roman" pitchFamily="18" charset="0"/>
              </a:rPr>
              <a:t> [ </a:t>
            </a:r>
            <a:r>
              <a:rPr lang="en-US" altLang="zh-CN" b="1" dirty="0">
                <a:solidFill>
                  <a:schemeClr val="hlink"/>
                </a:solidFill>
                <a:latin typeface="Times New Roman" pitchFamily="18" charset="0"/>
              </a:rPr>
              <a:t>ALTER COLUMN</a:t>
            </a:r>
            <a:r>
              <a:rPr lang="en-US" altLang="zh-CN" b="1" dirty="0">
                <a:latin typeface="Times New Roman" pitchFamily="18" charset="0"/>
              </a:rPr>
              <a:t> </a:t>
            </a:r>
            <a:r>
              <a:rPr lang="en-US" altLang="zh-CN" b="1" i="1" dirty="0" err="1">
                <a:solidFill>
                  <a:srgbClr val="000000"/>
                </a:solidFill>
                <a:latin typeface="Times New Roman" pitchFamily="18" charset="0"/>
              </a:rPr>
              <a:t>column_name</a:t>
            </a:r>
            <a:r>
              <a:rPr lang="en-US" altLang="zh-CN" b="1" i="1" dirty="0">
                <a:latin typeface="Times New Roman" pitchFamily="18" charset="0"/>
              </a:rPr>
              <a:t> </a:t>
            </a:r>
            <a:r>
              <a:rPr lang="en-US" altLang="zh-CN" b="1" i="1" dirty="0" err="1">
                <a:solidFill>
                  <a:srgbClr val="000000"/>
                </a:solidFill>
                <a:latin typeface="Times New Roman" pitchFamily="18" charset="0"/>
              </a:rPr>
              <a:t>new_data_type</a:t>
            </a:r>
            <a:r>
              <a:rPr lang="en-US" altLang="zh-CN" b="1" dirty="0">
                <a:latin typeface="Times New Roman" pitchFamily="18" charset="0"/>
              </a:rPr>
              <a:t>  ]</a:t>
            </a:r>
          </a:p>
          <a:p>
            <a:pPr algn="l">
              <a:spcBef>
                <a:spcPct val="50000"/>
              </a:spcBef>
            </a:pPr>
            <a:r>
              <a:rPr lang="en-US" altLang="zh-CN" b="1" dirty="0">
                <a:latin typeface="Times New Roman" pitchFamily="18" charset="0"/>
              </a:rPr>
              <a:t>    | </a:t>
            </a:r>
            <a:r>
              <a:rPr lang="en-US" altLang="zh-CN" b="1" dirty="0">
                <a:solidFill>
                  <a:schemeClr val="hlink"/>
                </a:solidFill>
                <a:latin typeface="Times New Roman" pitchFamily="18" charset="0"/>
              </a:rPr>
              <a:t>ADD</a:t>
            </a:r>
            <a:r>
              <a:rPr lang="en-US" altLang="zh-CN" b="1" dirty="0">
                <a:latin typeface="Times New Roman" pitchFamily="18" charset="0"/>
              </a:rPr>
              <a:t>  [</a:t>
            </a:r>
            <a:r>
              <a:rPr lang="en-US" altLang="zh-CN" b="1" i="1" dirty="0" err="1">
                <a:solidFill>
                  <a:srgbClr val="000000"/>
                </a:solidFill>
                <a:latin typeface="Times New Roman" pitchFamily="18" charset="0"/>
              </a:rPr>
              <a:t>column_definition</a:t>
            </a:r>
            <a:r>
              <a:rPr lang="en-US" altLang="zh-CN" b="1" dirty="0">
                <a:latin typeface="Times New Roman" pitchFamily="18" charset="0"/>
              </a:rPr>
              <a:t> |</a:t>
            </a:r>
            <a:r>
              <a:rPr lang="en-US" altLang="zh-CN" b="1" i="1" dirty="0">
                <a:solidFill>
                  <a:srgbClr val="000000"/>
                </a:solidFill>
                <a:latin typeface="Times New Roman" pitchFamily="18" charset="0"/>
              </a:rPr>
              <a:t>constraint</a:t>
            </a:r>
            <a:r>
              <a:rPr lang="en-US" altLang="zh-CN" b="1" dirty="0">
                <a:latin typeface="Times New Roman" pitchFamily="18" charset="0"/>
              </a:rPr>
              <a:t> ]</a:t>
            </a:r>
          </a:p>
          <a:p>
            <a:pPr algn="l">
              <a:spcBef>
                <a:spcPct val="50000"/>
              </a:spcBef>
            </a:pPr>
            <a:r>
              <a:rPr lang="en-US" altLang="zh-CN" b="1" dirty="0">
                <a:latin typeface="Times New Roman" pitchFamily="18" charset="0"/>
              </a:rPr>
              <a:t>    | </a:t>
            </a:r>
            <a:r>
              <a:rPr lang="en-US" altLang="zh-CN" b="1" dirty="0">
                <a:solidFill>
                  <a:schemeClr val="hlink"/>
                </a:solidFill>
                <a:latin typeface="Times New Roman" pitchFamily="18" charset="0"/>
              </a:rPr>
              <a:t>DROP</a:t>
            </a:r>
            <a:r>
              <a:rPr lang="en-US" altLang="zh-CN" b="1" dirty="0">
                <a:latin typeface="Times New Roman" pitchFamily="18" charset="0"/>
              </a:rPr>
              <a:t> {[CONSTRAINT] </a:t>
            </a:r>
            <a:r>
              <a:rPr lang="en-US" altLang="zh-CN" b="1" i="1" dirty="0" err="1">
                <a:solidFill>
                  <a:srgbClr val="000000"/>
                </a:solidFill>
                <a:latin typeface="Times New Roman" pitchFamily="18" charset="0"/>
              </a:rPr>
              <a:t>constraint_name</a:t>
            </a:r>
            <a:r>
              <a:rPr lang="en-US" altLang="zh-CN" b="1" i="1" dirty="0">
                <a:latin typeface="Times New Roman" pitchFamily="18" charset="0"/>
              </a:rPr>
              <a:t> </a:t>
            </a:r>
            <a:r>
              <a:rPr lang="en-US" altLang="zh-CN" b="1" dirty="0">
                <a:latin typeface="Times New Roman" pitchFamily="18" charset="0"/>
              </a:rPr>
              <a:t>|COLUMN </a:t>
            </a:r>
            <a:r>
              <a:rPr lang="en-US" altLang="zh-CN" b="1" i="1" dirty="0" err="1">
                <a:solidFill>
                  <a:srgbClr val="000000"/>
                </a:solidFill>
                <a:latin typeface="Times New Roman" pitchFamily="18" charset="0"/>
              </a:rPr>
              <a:t>column</a:t>
            </a:r>
            <a:r>
              <a:rPr lang="en-US" altLang="zh-CN" b="1" i="1" dirty="0">
                <a:latin typeface="Times New Roman" pitchFamily="18" charset="0"/>
              </a:rPr>
              <a:t> </a:t>
            </a:r>
            <a:r>
              <a:rPr lang="en-US" altLang="zh-CN" b="1" dirty="0">
                <a:latin typeface="Times New Roman" pitchFamily="18" charset="0"/>
              </a:rPr>
              <a:t>}</a:t>
            </a:r>
          </a:p>
          <a:p>
            <a:pPr algn="l">
              <a:spcBef>
                <a:spcPct val="50000"/>
              </a:spcBef>
            </a:pPr>
            <a:r>
              <a:rPr lang="en-US" altLang="zh-CN" b="1" dirty="0">
                <a:latin typeface="Times New Roman" pitchFamily="18" charset="0"/>
              </a:rPr>
              <a:t>    |{</a:t>
            </a:r>
            <a:r>
              <a:rPr lang="en-US" altLang="zh-CN" b="1" dirty="0">
                <a:solidFill>
                  <a:schemeClr val="hlink"/>
                </a:solidFill>
                <a:latin typeface="Times New Roman" pitchFamily="18" charset="0"/>
              </a:rPr>
              <a:t>CHECK | NOCHECK</a:t>
            </a:r>
            <a:r>
              <a:rPr lang="en-US" altLang="zh-CN" b="1" dirty="0">
                <a:latin typeface="Times New Roman" pitchFamily="18" charset="0"/>
              </a:rPr>
              <a:t>} CONSTRAINT {</a:t>
            </a:r>
            <a:r>
              <a:rPr lang="en-US" altLang="zh-CN" b="1" dirty="0" err="1">
                <a:latin typeface="Times New Roman" pitchFamily="18" charset="0"/>
              </a:rPr>
              <a:t>ALL|</a:t>
            </a:r>
            <a:r>
              <a:rPr lang="en-US" altLang="zh-CN" b="1" i="1" dirty="0" err="1">
                <a:solidFill>
                  <a:srgbClr val="000000"/>
                </a:solidFill>
                <a:latin typeface="Times New Roman" pitchFamily="18" charset="0"/>
              </a:rPr>
              <a:t>constraint_name</a:t>
            </a:r>
            <a:r>
              <a:rPr lang="en-US" altLang="zh-CN" b="1" i="1" dirty="0">
                <a:latin typeface="Times New Roman" pitchFamily="18" charset="0"/>
              </a:rPr>
              <a:t> </a:t>
            </a:r>
            <a:r>
              <a:rPr lang="en-US" altLang="zh-CN" b="1" dirty="0">
                <a:latin typeface="Times New Roman" pitchFamily="18" charset="0"/>
              </a:rPr>
              <a:t>}</a:t>
            </a:r>
          </a:p>
          <a:p>
            <a:pPr algn="l">
              <a:spcBef>
                <a:spcPct val="50000"/>
              </a:spcBef>
            </a:pPr>
            <a:r>
              <a:rPr lang="en-US" altLang="zh-CN" b="1" dirty="0">
                <a:latin typeface="Times New Roman" pitchFamily="18" charset="0"/>
              </a:rPr>
              <a:t>    |{</a:t>
            </a:r>
            <a:r>
              <a:rPr lang="en-US" altLang="zh-CN" b="1" dirty="0">
                <a:solidFill>
                  <a:schemeClr val="hlink"/>
                </a:solidFill>
                <a:latin typeface="Times New Roman" pitchFamily="18" charset="0"/>
              </a:rPr>
              <a:t>ENABLE | DISABLE</a:t>
            </a:r>
            <a:r>
              <a:rPr lang="en-US" altLang="zh-CN" b="1" dirty="0">
                <a:latin typeface="Times New Roman" pitchFamily="18" charset="0"/>
              </a:rPr>
              <a:t>} TRIGGER {</a:t>
            </a:r>
            <a:r>
              <a:rPr lang="en-US" altLang="zh-CN" b="1" dirty="0" err="1">
                <a:latin typeface="Times New Roman" pitchFamily="18" charset="0"/>
              </a:rPr>
              <a:t>ALL|</a:t>
            </a:r>
            <a:r>
              <a:rPr lang="en-US" altLang="zh-CN" b="1" i="1" dirty="0" err="1">
                <a:solidFill>
                  <a:srgbClr val="000000"/>
                </a:solidFill>
                <a:latin typeface="Times New Roman" pitchFamily="18" charset="0"/>
              </a:rPr>
              <a:t>trigger_name</a:t>
            </a:r>
            <a:r>
              <a:rPr lang="en-US" altLang="zh-CN" b="1" i="1" dirty="0">
                <a:latin typeface="Times New Roman" pitchFamily="18" charset="0"/>
              </a:rPr>
              <a:t> </a:t>
            </a:r>
            <a:r>
              <a:rPr lang="en-US" altLang="zh-CN" b="1" dirty="0">
                <a:latin typeface="Times New Roman" pitchFamily="18" charset="0"/>
              </a:rPr>
              <a:t>} </a:t>
            </a:r>
          </a:p>
        </p:txBody>
      </p:sp>
      <p:pic>
        <p:nvPicPr>
          <p:cNvPr id="18637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vertical)">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blinds(vertical)">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blinds(vertical)">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blinds(vertical)">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blinds(vertical)">
                                      <p:cBhvr>
                                        <p:cTn id="27" dur="500"/>
                                        <p:tgtEl>
                                          <p:spTgt spid="186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6371">
                                            <p:txEl>
                                              <p:pRg st="5" end="5"/>
                                            </p:txEl>
                                          </p:spTgt>
                                        </p:tgtEl>
                                        <p:attrNameLst>
                                          <p:attrName>style.visibility</p:attrName>
                                        </p:attrNameLst>
                                      </p:cBhvr>
                                      <p:to>
                                        <p:strVal val="visible"/>
                                      </p:to>
                                    </p:set>
                                    <p:animEffect transition="in" filter="blinds(vertical)">
                                      <p:cBhvr>
                                        <p:cTn id="32" dur="500"/>
                                        <p:tgtEl>
                                          <p:spTgt spid="186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6371">
                                            <p:txEl>
                                              <p:pRg st="6" end="6"/>
                                            </p:txEl>
                                          </p:spTgt>
                                        </p:tgtEl>
                                        <p:attrNameLst>
                                          <p:attrName>style.visibility</p:attrName>
                                        </p:attrNameLst>
                                      </p:cBhvr>
                                      <p:to>
                                        <p:strVal val="visible"/>
                                      </p:to>
                                    </p:set>
                                    <p:animEffect transition="in" filter="blinds(vertical)">
                                      <p:cBhvr>
                                        <p:cTn id="37" dur="500"/>
                                        <p:tgtEl>
                                          <p:spTgt spid="18637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186373"/>
                                        </p:tgtEl>
                                        <p:attrNameLst>
                                          <p:attrName>style.visibility</p:attrName>
                                        </p:attrNameLst>
                                      </p:cBhvr>
                                      <p:to>
                                        <p:strVal val="visible"/>
                                      </p:to>
                                    </p:set>
                                    <p:anim calcmode="lin" valueType="num">
                                      <p:cBhvr additive="base">
                                        <p:cTn id="41" dur="500" fill="hold"/>
                                        <p:tgtEl>
                                          <p:spTgt spid="186373"/>
                                        </p:tgtEl>
                                        <p:attrNameLst>
                                          <p:attrName>ppt_x</p:attrName>
                                        </p:attrNameLst>
                                      </p:cBhvr>
                                      <p:tavLst>
                                        <p:tav tm="0">
                                          <p:val>
                                            <p:strVal val="0-#ppt_w/2"/>
                                          </p:val>
                                        </p:tav>
                                        <p:tav tm="100000">
                                          <p:val>
                                            <p:strVal val="#ppt_x"/>
                                          </p:val>
                                        </p:tav>
                                      </p:tavLst>
                                    </p:anim>
                                    <p:anim calcmode="lin" valueType="num">
                                      <p:cBhvr additive="base">
                                        <p:cTn id="42" dur="500" fill="hold"/>
                                        <p:tgtEl>
                                          <p:spTgt spid="186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60BDD3E-6C87-485B-9DA6-ECF1A04E9994}" type="slidenum">
              <a:rPr lang="en-US" altLang="zh-CN"/>
              <a:pPr/>
              <a:t>5</a:t>
            </a:fld>
            <a:endParaRPr lang="en-US" altLang="zh-CN"/>
          </a:p>
        </p:txBody>
      </p:sp>
      <p:sp>
        <p:nvSpPr>
          <p:cNvPr id="286722" name="Rectangle 2"/>
          <p:cNvSpPr>
            <a:spLocks noGrp="1" noChangeArrowheads="1"/>
          </p:cNvSpPr>
          <p:nvPr>
            <p:ph type="title"/>
          </p:nvPr>
        </p:nvSpPr>
        <p:spPr/>
        <p:txBody>
          <a:bodyPr/>
          <a:lstStyle/>
          <a:p>
            <a:r>
              <a:rPr lang="en-US" altLang="zh-CN">
                <a:latin typeface="Arial Narrow" pitchFamily="34" charset="0"/>
              </a:rPr>
              <a:t>index</a:t>
            </a:r>
          </a:p>
        </p:txBody>
      </p:sp>
      <p:sp>
        <p:nvSpPr>
          <p:cNvPr id="286723" name="Text Box 3"/>
          <p:cNvSpPr txBox="1">
            <a:spLocks noChangeArrowheads="1"/>
          </p:cNvSpPr>
          <p:nvPr/>
        </p:nvSpPr>
        <p:spPr bwMode="auto">
          <a:xfrm>
            <a:off x="611188" y="692150"/>
            <a:ext cx="83058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None/>
            </a:pPr>
            <a:r>
              <a:rPr kumimoji="0" lang="en-US" altLang="zh-CN" b="1" dirty="0">
                <a:solidFill>
                  <a:schemeClr val="folHlink"/>
                </a:solidFill>
                <a:latin typeface="Arial Narrow" pitchFamily="34" charset="0"/>
              </a:rPr>
              <a:t>◆</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 Creates an object that specifies the logical ordering of a table. </a:t>
            </a:r>
          </a:p>
          <a:p>
            <a:pPr algn="just">
              <a:spcBef>
                <a:spcPct val="30000"/>
              </a:spcBef>
              <a:buClr>
                <a:schemeClr val="folHlink"/>
              </a:buClr>
              <a:buFont typeface="Wingdings" pitchFamily="2" charset="2"/>
              <a:buChar char="§"/>
            </a:pPr>
            <a:r>
              <a:rPr lang="en-US" altLang="zh-CN" b="1" dirty="0">
                <a:solidFill>
                  <a:srgbClr val="000000"/>
                </a:solidFill>
                <a:latin typeface="Arial Narrow" pitchFamily="34" charset="0"/>
              </a:rPr>
              <a:t>With a </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 the physical order of the rows is independent of their indexed order. The leaf level of a </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 contains index rows.</a:t>
            </a:r>
            <a:r>
              <a:rPr lang="en-US" altLang="zh-CN" b="1" dirty="0">
                <a:latin typeface="Arial Narrow" pitchFamily="34" charset="0"/>
              </a:rPr>
              <a:t> </a:t>
            </a:r>
          </a:p>
          <a:p>
            <a:pPr algn="just">
              <a:spcBef>
                <a:spcPct val="30000"/>
              </a:spcBef>
              <a:buClr>
                <a:schemeClr val="folHlink"/>
              </a:buClr>
              <a:buFont typeface="Wingdings" pitchFamily="2" charset="2"/>
              <a:buChar char="§"/>
            </a:pPr>
            <a:r>
              <a:rPr lang="en-US" altLang="zh-CN" b="1" dirty="0">
                <a:solidFill>
                  <a:srgbClr val="000000"/>
                </a:solidFill>
                <a:latin typeface="Arial Narrow" pitchFamily="34" charset="0"/>
              </a:rPr>
              <a:t>Each table can have as many as </a:t>
            </a:r>
            <a:r>
              <a:rPr lang="en-US" altLang="zh-CN" b="1" dirty="0">
                <a:solidFill>
                  <a:schemeClr val="hlink"/>
                </a:solidFill>
                <a:latin typeface="Arial Narrow" pitchFamily="34" charset="0"/>
              </a:rPr>
              <a:t>249</a:t>
            </a:r>
            <a:r>
              <a:rPr lang="en-US" altLang="zh-CN" b="1" dirty="0">
                <a:solidFill>
                  <a:srgbClr val="000000"/>
                </a:solidFill>
                <a:latin typeface="Arial Narrow" pitchFamily="34" charset="0"/>
              </a:rPr>
              <a:t> </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indexes (regardless of how they are created: implicitly with PRIMARY KEY and UNIQUE constraints, or explicitly with CREATE INDEX). </a:t>
            </a:r>
          </a:p>
          <a:p>
            <a:pPr algn="just">
              <a:spcBef>
                <a:spcPct val="30000"/>
              </a:spcBef>
              <a:buClr>
                <a:schemeClr val="folHlink"/>
              </a:buClr>
              <a:buFont typeface="Wingdings" pitchFamily="2" charset="2"/>
              <a:buChar char="§"/>
            </a:pPr>
            <a:r>
              <a:rPr lang="en-US" altLang="zh-CN" b="1" dirty="0">
                <a:solidFill>
                  <a:srgbClr val="000000"/>
                </a:solidFill>
                <a:latin typeface="Arial Narrow" pitchFamily="34" charset="0"/>
              </a:rPr>
              <a:t>Each index can provide access to the data in a different sort order.</a:t>
            </a:r>
          </a:p>
        </p:txBody>
      </p:sp>
      <p:pic>
        <p:nvPicPr>
          <p:cNvPr id="28672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blinds(vertical)">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6723">
                                            <p:txEl>
                                              <p:pRg st="1" end="1"/>
                                            </p:txEl>
                                          </p:spTgt>
                                        </p:tgtEl>
                                        <p:attrNameLst>
                                          <p:attrName>style.visibility</p:attrName>
                                        </p:attrNameLst>
                                      </p:cBhvr>
                                      <p:to>
                                        <p:strVal val="visible"/>
                                      </p:to>
                                    </p:set>
                                    <p:animEffect transition="in" filter="blinds(vertical)">
                                      <p:cBhvr>
                                        <p:cTn id="12" dur="500"/>
                                        <p:tgtEl>
                                          <p:spTgt spid="286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6723">
                                            <p:txEl>
                                              <p:pRg st="2" end="2"/>
                                            </p:txEl>
                                          </p:spTgt>
                                        </p:tgtEl>
                                        <p:attrNameLst>
                                          <p:attrName>style.visibility</p:attrName>
                                        </p:attrNameLst>
                                      </p:cBhvr>
                                      <p:to>
                                        <p:strVal val="visible"/>
                                      </p:to>
                                    </p:set>
                                    <p:animEffect transition="in" filter="blinds(vertical)">
                                      <p:cBhvr>
                                        <p:cTn id="17" dur="500"/>
                                        <p:tgtEl>
                                          <p:spTgt spid="286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6723">
                                            <p:txEl>
                                              <p:pRg st="3" end="3"/>
                                            </p:txEl>
                                          </p:spTgt>
                                        </p:tgtEl>
                                        <p:attrNameLst>
                                          <p:attrName>style.visibility</p:attrName>
                                        </p:attrNameLst>
                                      </p:cBhvr>
                                      <p:to>
                                        <p:strVal val="visible"/>
                                      </p:to>
                                    </p:set>
                                    <p:animEffect transition="in" filter="blinds(vertical)">
                                      <p:cBhvr>
                                        <p:cTn id="22" dur="500"/>
                                        <p:tgtEl>
                                          <p:spTgt spid="28672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286725"/>
                                        </p:tgtEl>
                                        <p:attrNameLst>
                                          <p:attrName>style.visibility</p:attrName>
                                        </p:attrNameLst>
                                      </p:cBhvr>
                                      <p:to>
                                        <p:strVal val="visible"/>
                                      </p:to>
                                    </p:set>
                                    <p:anim calcmode="lin" valueType="num">
                                      <p:cBhvr additive="base">
                                        <p:cTn id="26" dur="500" fill="hold"/>
                                        <p:tgtEl>
                                          <p:spTgt spid="286725"/>
                                        </p:tgtEl>
                                        <p:attrNameLst>
                                          <p:attrName>ppt_x</p:attrName>
                                        </p:attrNameLst>
                                      </p:cBhvr>
                                      <p:tavLst>
                                        <p:tav tm="0">
                                          <p:val>
                                            <p:strVal val="0-#ppt_w/2"/>
                                          </p:val>
                                        </p:tav>
                                        <p:tav tm="100000">
                                          <p:val>
                                            <p:strVal val="#ppt_x"/>
                                          </p:val>
                                        </p:tav>
                                      </p:tavLst>
                                    </p:anim>
                                    <p:anim calcmode="lin" valueType="num">
                                      <p:cBhvr additive="base">
                                        <p:cTn id="27"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26BDA0B-1728-4D0F-9AE8-94C19BEFC66E}" type="slidenum">
              <a:rPr lang="en-US" altLang="zh-CN"/>
              <a:pPr/>
              <a:t>50</a:t>
            </a:fld>
            <a:endParaRPr lang="en-US" altLang="zh-CN"/>
          </a:p>
        </p:txBody>
      </p:sp>
      <p:sp>
        <p:nvSpPr>
          <p:cNvPr id="187394" name="Rectangle 2"/>
          <p:cNvSpPr>
            <a:spLocks noGrp="1" noChangeArrowheads="1"/>
          </p:cNvSpPr>
          <p:nvPr>
            <p:ph type="title"/>
          </p:nvPr>
        </p:nvSpPr>
        <p:spPr/>
        <p:txBody>
          <a:bodyPr/>
          <a:lstStyle/>
          <a:p>
            <a:r>
              <a:rPr lang="en-US" altLang="zh-CN">
                <a:latin typeface="Arial Narrow" pitchFamily="34" charset="0"/>
              </a:rPr>
              <a:t>Alter Table-Example</a:t>
            </a:r>
          </a:p>
        </p:txBody>
      </p:sp>
      <p:sp>
        <p:nvSpPr>
          <p:cNvPr id="187395" name="Text Box 3"/>
          <p:cNvSpPr txBox="1">
            <a:spLocks noChangeArrowheads="1"/>
          </p:cNvSpPr>
          <p:nvPr/>
        </p:nvSpPr>
        <p:spPr bwMode="auto">
          <a:xfrm>
            <a:off x="468313" y="669925"/>
            <a:ext cx="8567737"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a:solidFill>
                  <a:schemeClr val="tx2"/>
                </a:solidFill>
                <a:latin typeface="Arial Narrow" pitchFamily="34" charset="0"/>
              </a:rPr>
              <a:t>【e.g.】</a:t>
            </a:r>
            <a:r>
              <a:rPr kumimoji="0" lang="en-US" altLang="zh-CN" b="1">
                <a:solidFill>
                  <a:srgbClr val="000000"/>
                </a:solidFill>
                <a:latin typeface="Arial Narrow" pitchFamily="34" charset="0"/>
              </a:rPr>
              <a:t>Disable a constraint that check the birthday is later than </a:t>
            </a:r>
            <a:r>
              <a:rPr lang="en-US" altLang="zh-CN" b="1">
                <a:latin typeface="Arial Narrow" pitchFamily="34" charset="0"/>
              </a:rPr>
              <a:t>1985:</a:t>
            </a:r>
          </a:p>
          <a:p>
            <a:pPr algn="l">
              <a:spcBef>
                <a:spcPct val="20000"/>
              </a:spcBef>
            </a:pP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NOCHECK CONSTRAINT</a:t>
            </a:r>
            <a:r>
              <a:rPr lang="en-US" altLang="zh-CN" b="1" i="1">
                <a:latin typeface="Times New Roman" pitchFamily="18" charset="0"/>
              </a:rPr>
              <a:t> cc_birth</a:t>
            </a:r>
          </a:p>
          <a:p>
            <a:pPr algn="l">
              <a:spcBef>
                <a:spcPct val="20000"/>
              </a:spcBef>
            </a:pPr>
            <a:r>
              <a:rPr kumimoji="0" lang="en-US" altLang="zh-CN" b="1">
                <a:solidFill>
                  <a:schemeClr val="tx2"/>
                </a:solidFill>
                <a:latin typeface="Arial Narrow" pitchFamily="34" charset="0"/>
              </a:rPr>
              <a:t>【e.g.】</a:t>
            </a: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ALTER COLUMN</a:t>
            </a:r>
            <a:r>
              <a:rPr lang="en-US" altLang="zh-CN" b="1" i="1">
                <a:latin typeface="Times New Roman" pitchFamily="18" charset="0"/>
              </a:rPr>
              <a:t> st_name integer Null</a:t>
            </a:r>
          </a:p>
          <a:p>
            <a:pPr algn="l">
              <a:spcBef>
                <a:spcPct val="20000"/>
              </a:spcBef>
              <a:buSzPct val="150000"/>
              <a:buFontTx/>
              <a:buBlip>
                <a:blip r:embed="rId2"/>
              </a:buBlip>
            </a:pPr>
            <a:r>
              <a:rPr lang="en-US" altLang="zh-CN" b="1">
                <a:latin typeface="Arial Narrow" pitchFamily="34" charset="0"/>
              </a:rPr>
              <a:t>The altered column cannot be the column: </a:t>
            </a:r>
          </a:p>
          <a:p>
            <a:pPr algn="l">
              <a:spcBef>
                <a:spcPct val="20000"/>
              </a:spcBef>
              <a:buClr>
                <a:schemeClr val="folHlink"/>
              </a:buClr>
              <a:buSzPct val="150000"/>
              <a:buFontTx/>
              <a:buChar char="•"/>
            </a:pPr>
            <a:r>
              <a:rPr lang="en-US" altLang="zh-CN" b="1">
                <a:latin typeface="Arial Narrow" pitchFamily="34" charset="0"/>
              </a:rPr>
              <a:t>Used in an index.</a:t>
            </a:r>
          </a:p>
          <a:p>
            <a:pPr algn="l">
              <a:spcBef>
                <a:spcPct val="20000"/>
              </a:spcBef>
              <a:buClr>
                <a:schemeClr val="folHlink"/>
              </a:buClr>
              <a:buSzPct val="150000"/>
              <a:buFontTx/>
              <a:buChar char="•"/>
            </a:pPr>
            <a:r>
              <a:rPr lang="en-US" altLang="zh-CN" b="1">
                <a:solidFill>
                  <a:srgbClr val="000000"/>
                </a:solidFill>
                <a:latin typeface="Arial Narrow" pitchFamily="34" charset="0"/>
              </a:rPr>
              <a:t>Used in a PRIMARY KEY or [FOREIGN KEY] REFERENCES constraint. </a:t>
            </a:r>
          </a:p>
          <a:p>
            <a:pPr algn="l">
              <a:spcBef>
                <a:spcPct val="20000"/>
              </a:spcBef>
              <a:buClr>
                <a:schemeClr val="folHlink"/>
              </a:buClr>
              <a:buSzPct val="150000"/>
              <a:buFontTx/>
              <a:buChar char="•"/>
            </a:pPr>
            <a:r>
              <a:rPr lang="en-US" altLang="zh-CN" b="1">
                <a:solidFill>
                  <a:srgbClr val="000000"/>
                </a:solidFill>
                <a:latin typeface="Arial Narrow" pitchFamily="34" charset="0"/>
              </a:rPr>
              <a:t>Used in a CHECK or UNIQUE constraint.</a:t>
            </a:r>
            <a:endParaRPr lang="en-US" altLang="zh-CN" b="1">
              <a:latin typeface="Arial Narrow" pitchFamily="34" charset="0"/>
            </a:endParaRP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ADD</a:t>
            </a:r>
            <a:r>
              <a:rPr lang="en-US" altLang="zh-CN" b="1" i="1">
                <a:latin typeface="Times New Roman" pitchFamily="18" charset="0"/>
              </a:rPr>
              <a:t> </a:t>
            </a:r>
            <a:r>
              <a:rPr lang="en-US" altLang="zh-CN" b="1" i="1">
                <a:solidFill>
                  <a:schemeClr val="hlink"/>
                </a:solidFill>
                <a:latin typeface="Times New Roman" pitchFamily="18" charset="0"/>
              </a:rPr>
              <a:t>CONSTRAINT</a:t>
            </a:r>
            <a:r>
              <a:rPr lang="en-US" altLang="zh-CN" b="1" i="1">
                <a:latin typeface="Times New Roman" pitchFamily="18" charset="0"/>
              </a:rPr>
              <a:t> pk2_Students </a:t>
            </a:r>
            <a:r>
              <a:rPr lang="en-US" altLang="zh-CN" b="1" i="1">
                <a:solidFill>
                  <a:schemeClr val="hlink"/>
                </a:solidFill>
                <a:latin typeface="Times New Roman" pitchFamily="18" charset="0"/>
              </a:rPr>
              <a:t>PRIMARY KEY</a:t>
            </a:r>
            <a:r>
              <a:rPr lang="en-US" altLang="zh-CN" b="1" i="1">
                <a:latin typeface="Times New Roman" pitchFamily="18" charset="0"/>
              </a:rPr>
              <a:t> </a:t>
            </a:r>
            <a:r>
              <a:rPr lang="en-US" altLang="zh-CN" b="1" i="1">
                <a:solidFill>
                  <a:schemeClr val="folHlink"/>
                </a:solidFill>
                <a:latin typeface="Times New Roman" pitchFamily="18" charset="0"/>
              </a:rPr>
              <a:t>NONCLUSTERED</a:t>
            </a:r>
            <a:r>
              <a:rPr lang="en-US" altLang="zh-CN" b="1" i="1">
                <a:latin typeface="Times New Roman" pitchFamily="18" charset="0"/>
              </a:rPr>
              <a:t> (st_name)</a:t>
            </a:r>
          </a:p>
          <a:p>
            <a:pPr algn="l">
              <a:spcBef>
                <a:spcPct val="20000"/>
              </a:spcBef>
            </a:pPr>
            <a:r>
              <a:rPr lang="en-US" altLang="zh-CN" b="1">
                <a:latin typeface="Arial Narrow" pitchFamily="34" charset="0"/>
              </a:rPr>
              <a:t>Is it correct</a:t>
            </a:r>
            <a:r>
              <a:rPr lang="zh-CN" altLang="en-US" b="1">
                <a:latin typeface="Arial Narrow" pitchFamily="34" charset="0"/>
              </a:rPr>
              <a:t>？</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DROP </a:t>
            </a:r>
            <a:r>
              <a:rPr lang="en-US" altLang="zh-CN" b="1" i="1">
                <a:latin typeface="Times New Roman" pitchFamily="18" charset="0"/>
              </a:rPr>
              <a:t>pk_Students</a:t>
            </a:r>
          </a:p>
        </p:txBody>
      </p:sp>
      <p:pic>
        <p:nvPicPr>
          <p:cNvPr id="187397"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vertical)">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linds(vertical)">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linds(vertical)">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linds(vertical)">
                                      <p:cBhvr>
                                        <p:cTn id="22" dur="500"/>
                                        <p:tgtEl>
                                          <p:spTgt spid="187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linds(vertical)">
                                      <p:cBhvr>
                                        <p:cTn id="27" dur="500"/>
                                        <p:tgtEl>
                                          <p:spTgt spid="187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7395">
                                            <p:txEl>
                                              <p:pRg st="5" end="5"/>
                                            </p:txEl>
                                          </p:spTgt>
                                        </p:tgtEl>
                                        <p:attrNameLst>
                                          <p:attrName>style.visibility</p:attrName>
                                        </p:attrNameLst>
                                      </p:cBhvr>
                                      <p:to>
                                        <p:strVal val="visible"/>
                                      </p:to>
                                    </p:set>
                                    <p:animEffect transition="in" filter="blinds(vertical)">
                                      <p:cBhvr>
                                        <p:cTn id="32" dur="500"/>
                                        <p:tgtEl>
                                          <p:spTgt spid="187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7395">
                                            <p:txEl>
                                              <p:pRg st="6" end="6"/>
                                            </p:txEl>
                                          </p:spTgt>
                                        </p:tgtEl>
                                        <p:attrNameLst>
                                          <p:attrName>style.visibility</p:attrName>
                                        </p:attrNameLst>
                                      </p:cBhvr>
                                      <p:to>
                                        <p:strVal val="visible"/>
                                      </p:to>
                                    </p:set>
                                    <p:animEffect transition="in" filter="blinds(vertical)">
                                      <p:cBhvr>
                                        <p:cTn id="37" dur="500"/>
                                        <p:tgtEl>
                                          <p:spTgt spid="1873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7395">
                                            <p:txEl>
                                              <p:pRg st="7" end="7"/>
                                            </p:txEl>
                                          </p:spTgt>
                                        </p:tgtEl>
                                        <p:attrNameLst>
                                          <p:attrName>style.visibility</p:attrName>
                                        </p:attrNameLst>
                                      </p:cBhvr>
                                      <p:to>
                                        <p:strVal val="visible"/>
                                      </p:to>
                                    </p:set>
                                    <p:animEffect transition="in" filter="blinds(vertical)">
                                      <p:cBhvr>
                                        <p:cTn id="42" dur="500"/>
                                        <p:tgtEl>
                                          <p:spTgt spid="1873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7395">
                                            <p:txEl>
                                              <p:pRg st="8" end="8"/>
                                            </p:txEl>
                                          </p:spTgt>
                                        </p:tgtEl>
                                        <p:attrNameLst>
                                          <p:attrName>style.visibility</p:attrName>
                                        </p:attrNameLst>
                                      </p:cBhvr>
                                      <p:to>
                                        <p:strVal val="visible"/>
                                      </p:to>
                                    </p:set>
                                    <p:animEffect transition="in" filter="blinds(vertical)">
                                      <p:cBhvr>
                                        <p:cTn id="47" dur="500"/>
                                        <p:tgtEl>
                                          <p:spTgt spid="1873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87395">
                                            <p:txEl>
                                              <p:pRg st="9" end="9"/>
                                            </p:txEl>
                                          </p:spTgt>
                                        </p:tgtEl>
                                        <p:attrNameLst>
                                          <p:attrName>style.visibility</p:attrName>
                                        </p:attrNameLst>
                                      </p:cBhvr>
                                      <p:to>
                                        <p:strVal val="visible"/>
                                      </p:to>
                                    </p:set>
                                    <p:animEffect transition="in" filter="blinds(vertical)">
                                      <p:cBhvr>
                                        <p:cTn id="52" dur="500"/>
                                        <p:tgtEl>
                                          <p:spTgt spid="187395">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187397"/>
                                        </p:tgtEl>
                                        <p:attrNameLst>
                                          <p:attrName>style.visibility</p:attrName>
                                        </p:attrNameLst>
                                      </p:cBhvr>
                                      <p:to>
                                        <p:strVal val="visible"/>
                                      </p:to>
                                    </p:set>
                                    <p:anim calcmode="lin" valueType="num">
                                      <p:cBhvr additive="base">
                                        <p:cTn id="56" dur="500" fill="hold"/>
                                        <p:tgtEl>
                                          <p:spTgt spid="187397"/>
                                        </p:tgtEl>
                                        <p:attrNameLst>
                                          <p:attrName>ppt_x</p:attrName>
                                        </p:attrNameLst>
                                      </p:cBhvr>
                                      <p:tavLst>
                                        <p:tav tm="0">
                                          <p:val>
                                            <p:strVal val="0-#ppt_w/2"/>
                                          </p:val>
                                        </p:tav>
                                        <p:tav tm="100000">
                                          <p:val>
                                            <p:strVal val="#ppt_x"/>
                                          </p:val>
                                        </p:tav>
                                      </p:tavLst>
                                    </p:anim>
                                    <p:anim calcmode="lin" valueType="num">
                                      <p:cBhvr additive="base">
                                        <p:cTn id="57" dur="500" fill="hold"/>
                                        <p:tgtEl>
                                          <p:spTgt spid="187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B10E9BF-1422-4F18-A616-B8EFCF1AD3F1}" type="slidenum">
              <a:rPr lang="en-US" altLang="zh-CN"/>
              <a:pPr/>
              <a:t>51</a:t>
            </a:fld>
            <a:endParaRPr lang="en-US" altLang="zh-CN"/>
          </a:p>
        </p:txBody>
      </p:sp>
      <p:sp>
        <p:nvSpPr>
          <p:cNvPr id="188418" name="Rectangle 2"/>
          <p:cNvSpPr>
            <a:spLocks noGrp="1" noChangeArrowheads="1"/>
          </p:cNvSpPr>
          <p:nvPr>
            <p:ph type="title"/>
          </p:nvPr>
        </p:nvSpPr>
        <p:spPr/>
        <p:txBody>
          <a:bodyPr/>
          <a:lstStyle/>
          <a:p>
            <a:r>
              <a:rPr lang="en-US" altLang="zh-CN">
                <a:latin typeface="Arial Narrow" pitchFamily="34" charset="0"/>
              </a:rPr>
              <a:t>Drop Table</a:t>
            </a:r>
          </a:p>
        </p:txBody>
      </p:sp>
      <p:sp>
        <p:nvSpPr>
          <p:cNvPr id="188419" name="Text Box 3"/>
          <p:cNvSpPr txBox="1">
            <a:spLocks noChangeArrowheads="1"/>
          </p:cNvSpPr>
          <p:nvPr/>
        </p:nvSpPr>
        <p:spPr bwMode="auto">
          <a:xfrm>
            <a:off x="762000" y="11430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latin typeface="Arial Narrow" pitchFamily="34" charset="0"/>
              </a:rPr>
              <a:t>3. Drop table</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pPr>
            <a:r>
              <a:rPr lang="en-US" altLang="zh-CN" b="1">
                <a:solidFill>
                  <a:schemeClr val="hlink"/>
                </a:solidFill>
                <a:latin typeface="Times New Roman" pitchFamily="18" charset="0"/>
              </a:rPr>
              <a:t>DROP TABLE</a:t>
            </a:r>
            <a:r>
              <a:rPr lang="en-US" altLang="zh-CN" b="1">
                <a:latin typeface="Times New Roman" pitchFamily="18" charset="0"/>
              </a:rPr>
              <a:t> </a:t>
            </a:r>
            <a:r>
              <a:rPr lang="en-US" altLang="zh-CN" b="1" i="1">
                <a:solidFill>
                  <a:srgbClr val="000000"/>
                </a:solidFill>
                <a:latin typeface="Times New Roman" pitchFamily="18" charset="0"/>
              </a:rPr>
              <a:t>table_name</a:t>
            </a:r>
            <a:r>
              <a:rPr lang="en-US" altLang="zh-CN" b="1" i="1">
                <a:latin typeface="Arial Narrow" pitchFamily="34" charset="0"/>
              </a:rPr>
              <a:t> </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DROP TABLE </a:t>
            </a:r>
            <a:r>
              <a:rPr lang="en-US" altLang="zh-CN" b="1" i="1">
                <a:latin typeface="Times New Roman" pitchFamily="18" charset="0"/>
              </a:rPr>
              <a:t>Students</a:t>
            </a:r>
            <a:r>
              <a:rPr lang="en-US" altLang="zh-CN" b="1">
                <a:latin typeface="Arial Narrow" pitchFamily="34" charset="0"/>
              </a:rPr>
              <a:t> </a:t>
            </a:r>
          </a:p>
          <a:p>
            <a:pPr algn="l">
              <a:spcBef>
                <a:spcPct val="20000"/>
              </a:spcBef>
              <a:buSzPct val="150000"/>
              <a:buFontTx/>
              <a:buBlip>
                <a:blip r:embed="rId2"/>
              </a:buBlip>
            </a:pPr>
            <a:r>
              <a:rPr lang="en-US" altLang="zh-CN" b="1">
                <a:solidFill>
                  <a:srgbClr val="000000"/>
                </a:solidFill>
                <a:latin typeface="Arial Narrow" pitchFamily="34" charset="0"/>
              </a:rPr>
              <a:t>DROP TABLE cannot be used to drop a table referenced by a FOREIGN KEY constraint. The referencing FOREIGN KEY constraint or the referencing table must be dropped </a:t>
            </a:r>
            <a:r>
              <a:rPr lang="en-US" altLang="zh-CN" b="1">
                <a:solidFill>
                  <a:schemeClr val="hlink"/>
                </a:solidFill>
                <a:latin typeface="Arial Narrow" pitchFamily="34" charset="0"/>
              </a:rPr>
              <a:t>firstly</a:t>
            </a:r>
            <a:r>
              <a:rPr lang="en-US" altLang="zh-CN" b="1">
                <a:solidFill>
                  <a:srgbClr val="000000"/>
                </a:solidFill>
                <a:latin typeface="Arial Narrow" pitchFamily="34" charset="0"/>
              </a:rPr>
              <a:t>.</a:t>
            </a:r>
            <a:r>
              <a:rPr lang="en-US" altLang="zh-CN" b="1">
                <a:latin typeface="Arial Narrow" pitchFamily="34" charset="0"/>
              </a:rPr>
              <a:t> </a:t>
            </a:r>
          </a:p>
          <a:p>
            <a:pPr algn="l">
              <a:spcBef>
                <a:spcPct val="20000"/>
              </a:spcBef>
              <a:buSzPct val="150000"/>
            </a:pPr>
            <a:r>
              <a:rPr kumimoji="0" lang="en-US" altLang="zh-CN" b="1">
                <a:solidFill>
                  <a:schemeClr val="tx2"/>
                </a:solidFill>
                <a:latin typeface="Arial Narrow" pitchFamily="34" charset="0"/>
              </a:rPr>
              <a:t>【e.g.】</a:t>
            </a:r>
            <a:r>
              <a:rPr lang="en-US" altLang="zh-CN" b="1" i="1">
                <a:solidFill>
                  <a:schemeClr val="hlink"/>
                </a:solidFill>
                <a:latin typeface="Times New Roman" pitchFamily="18" charset="0"/>
              </a:rPr>
              <a:t>DROP TABLE </a:t>
            </a:r>
            <a:r>
              <a:rPr lang="en-US" altLang="zh-CN" b="1" i="1">
                <a:latin typeface="Times New Roman" pitchFamily="18" charset="0"/>
              </a:rPr>
              <a:t>Students </a:t>
            </a:r>
          </a:p>
          <a:p>
            <a:pPr algn="l">
              <a:spcBef>
                <a:spcPct val="20000"/>
              </a:spcBef>
              <a:buSzPct val="150000"/>
            </a:pPr>
            <a:r>
              <a:rPr lang="en-US" altLang="zh-CN" b="1" i="1">
                <a:latin typeface="Times New Roman" pitchFamily="18" charset="0"/>
              </a:rPr>
              <a:t>             GO</a:t>
            </a:r>
          </a:p>
          <a:p>
            <a:pPr algn="l">
              <a:spcBef>
                <a:spcPct val="20000"/>
              </a:spcBef>
              <a:buSzPct val="150000"/>
            </a:pPr>
            <a:r>
              <a:rPr lang="en-US" altLang="zh-CN" b="1" i="1">
                <a:solidFill>
                  <a:schemeClr val="hlink"/>
                </a:solidFill>
                <a:latin typeface="Times New Roman" pitchFamily="18" charset="0"/>
              </a:rPr>
              <a:t>	 DROP TABLE </a:t>
            </a:r>
            <a:r>
              <a:rPr lang="en-US" altLang="zh-CN" b="1" i="1">
                <a:latin typeface="Times New Roman" pitchFamily="18" charset="0"/>
              </a:rPr>
              <a:t>st_Dept</a:t>
            </a:r>
          </a:p>
        </p:txBody>
      </p:sp>
      <p:pic>
        <p:nvPicPr>
          <p:cNvPr id="188425" name="Picture 9"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vertical)">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vertical)">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blinds(vertical)">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blinds(vertical)">
                                      <p:cBhvr>
                                        <p:cTn id="22" dur="500"/>
                                        <p:tgtEl>
                                          <p:spTgt spid="188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blinds(vertical)">
                                      <p:cBhvr>
                                        <p:cTn id="27" dur="500"/>
                                        <p:tgtEl>
                                          <p:spTgt spid="188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8419">
                                            <p:txEl>
                                              <p:pRg st="5" end="5"/>
                                            </p:txEl>
                                          </p:spTgt>
                                        </p:tgtEl>
                                        <p:attrNameLst>
                                          <p:attrName>style.visibility</p:attrName>
                                        </p:attrNameLst>
                                      </p:cBhvr>
                                      <p:to>
                                        <p:strVal val="visible"/>
                                      </p:to>
                                    </p:set>
                                    <p:animEffect transition="in" filter="blinds(vertical)">
                                      <p:cBhvr>
                                        <p:cTn id="32" dur="500"/>
                                        <p:tgtEl>
                                          <p:spTgt spid="1884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8419">
                                            <p:txEl>
                                              <p:pRg st="6" end="6"/>
                                            </p:txEl>
                                          </p:spTgt>
                                        </p:tgtEl>
                                        <p:attrNameLst>
                                          <p:attrName>style.visibility</p:attrName>
                                        </p:attrNameLst>
                                      </p:cBhvr>
                                      <p:to>
                                        <p:strVal val="visible"/>
                                      </p:to>
                                    </p:set>
                                    <p:animEffect transition="in" filter="blinds(vertical)">
                                      <p:cBhvr>
                                        <p:cTn id="37" dur="500"/>
                                        <p:tgtEl>
                                          <p:spTgt spid="1884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8419">
                                            <p:txEl>
                                              <p:pRg st="7" end="7"/>
                                            </p:txEl>
                                          </p:spTgt>
                                        </p:tgtEl>
                                        <p:attrNameLst>
                                          <p:attrName>style.visibility</p:attrName>
                                        </p:attrNameLst>
                                      </p:cBhvr>
                                      <p:to>
                                        <p:strVal val="visible"/>
                                      </p:to>
                                    </p:set>
                                    <p:animEffect transition="in" filter="blinds(vertical)">
                                      <p:cBhvr>
                                        <p:cTn id="42" dur="500"/>
                                        <p:tgtEl>
                                          <p:spTgt spid="18841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88425"/>
                                        </p:tgtEl>
                                        <p:attrNameLst>
                                          <p:attrName>style.visibility</p:attrName>
                                        </p:attrNameLst>
                                      </p:cBhvr>
                                      <p:to>
                                        <p:strVal val="visible"/>
                                      </p:to>
                                    </p:set>
                                    <p:anim calcmode="lin" valueType="num">
                                      <p:cBhvr additive="base">
                                        <p:cTn id="46" dur="500" fill="hold"/>
                                        <p:tgtEl>
                                          <p:spTgt spid="188425"/>
                                        </p:tgtEl>
                                        <p:attrNameLst>
                                          <p:attrName>ppt_x</p:attrName>
                                        </p:attrNameLst>
                                      </p:cBhvr>
                                      <p:tavLst>
                                        <p:tav tm="0">
                                          <p:val>
                                            <p:strVal val="0-#ppt_w/2"/>
                                          </p:val>
                                        </p:tav>
                                        <p:tav tm="100000">
                                          <p:val>
                                            <p:strVal val="#ppt_x"/>
                                          </p:val>
                                        </p:tav>
                                      </p:tavLst>
                                    </p:anim>
                                    <p:anim calcmode="lin" valueType="num">
                                      <p:cBhvr additive="base">
                                        <p:cTn id="47" dur="500" fill="hold"/>
                                        <p:tgtEl>
                                          <p:spTgt spid="188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99EB976-FAD0-4A83-9DC0-3A1A985EB094}" type="slidenum">
              <a:rPr lang="en-US" altLang="zh-CN"/>
              <a:pPr/>
              <a:t>52</a:t>
            </a:fld>
            <a:endParaRPr lang="en-US" altLang="zh-CN"/>
          </a:p>
        </p:txBody>
      </p:sp>
      <p:sp>
        <p:nvSpPr>
          <p:cNvPr id="337922" name="Rectangle 2"/>
          <p:cNvSpPr>
            <a:spLocks noGrp="1" noChangeArrowheads="1"/>
          </p:cNvSpPr>
          <p:nvPr>
            <p:ph type="title"/>
          </p:nvPr>
        </p:nvSpPr>
        <p:spPr/>
        <p:txBody>
          <a:bodyPr/>
          <a:lstStyle/>
          <a:p>
            <a:r>
              <a:rPr lang="en-US" altLang="zh-CN">
                <a:latin typeface="Arial Narrow" pitchFamily="34" charset="0"/>
              </a:rPr>
              <a:t>Create Index</a:t>
            </a:r>
          </a:p>
        </p:txBody>
      </p:sp>
      <p:sp>
        <p:nvSpPr>
          <p:cNvPr id="337923" name="Text Box 3"/>
          <p:cNvSpPr txBox="1">
            <a:spLocks noChangeArrowheads="1"/>
          </p:cNvSpPr>
          <p:nvPr/>
        </p:nvSpPr>
        <p:spPr bwMode="auto">
          <a:xfrm>
            <a:off x="611188" y="620713"/>
            <a:ext cx="8278812" cy="575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latin typeface="Arial Narrow" pitchFamily="34" charset="0"/>
              </a:rPr>
              <a:t>1. Create Index</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30000"/>
              </a:spcBef>
            </a:pPr>
            <a:r>
              <a:rPr lang="en-US" altLang="zh-CN" b="1">
                <a:solidFill>
                  <a:schemeClr val="hlink"/>
                </a:solidFill>
                <a:latin typeface="Times New Roman" pitchFamily="18" charset="0"/>
              </a:rPr>
              <a:t>CREATE</a:t>
            </a:r>
            <a:r>
              <a:rPr lang="en-US" altLang="zh-CN" b="1">
                <a:latin typeface="Times New Roman" pitchFamily="18" charset="0"/>
              </a:rPr>
              <a:t> [ UNIQUE ] [ CLUSTERED | NONCLUSTERED ] </a:t>
            </a:r>
            <a:r>
              <a:rPr lang="en-US" altLang="zh-CN" b="1">
                <a:solidFill>
                  <a:schemeClr val="hlink"/>
                </a:solidFill>
                <a:latin typeface="Times New Roman" pitchFamily="18" charset="0"/>
              </a:rPr>
              <a:t>INDEX</a:t>
            </a:r>
            <a:r>
              <a:rPr lang="en-US" altLang="zh-CN" b="1">
                <a:latin typeface="Times New Roman" pitchFamily="18" charset="0"/>
              </a:rPr>
              <a:t> </a:t>
            </a:r>
            <a:r>
              <a:rPr lang="en-US" altLang="zh-CN" b="1" i="1">
                <a:latin typeface="Times New Roman" pitchFamily="18" charset="0"/>
              </a:rPr>
              <a:t>index_name </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a:t>
            </a:r>
            <a:r>
              <a:rPr lang="en-US" altLang="zh-CN" b="1">
                <a:solidFill>
                  <a:schemeClr val="hlink"/>
                </a:solidFill>
                <a:latin typeface="Times New Roman" pitchFamily="18" charset="0"/>
              </a:rPr>
              <a:t>ON</a:t>
            </a:r>
            <a:r>
              <a:rPr lang="en-US" altLang="zh-CN" b="1">
                <a:latin typeface="Times New Roman" pitchFamily="18" charset="0"/>
              </a:rPr>
              <a:t> {</a:t>
            </a:r>
            <a:r>
              <a:rPr lang="en-US" altLang="zh-CN" b="1" i="1">
                <a:solidFill>
                  <a:srgbClr val="000000"/>
                </a:solidFill>
                <a:latin typeface="Times New Roman" pitchFamily="18" charset="0"/>
              </a:rPr>
              <a:t>table </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 view</a:t>
            </a:r>
            <a:r>
              <a:rPr lang="en-US" altLang="zh-CN" b="1" i="1">
                <a:latin typeface="Times New Roman" pitchFamily="18" charset="0"/>
              </a:rPr>
              <a:t> </a:t>
            </a:r>
            <a:r>
              <a:rPr lang="en-US" altLang="zh-CN" b="1">
                <a:latin typeface="Times New Roman" pitchFamily="18" charset="0"/>
              </a:rPr>
              <a:t>}</a:t>
            </a:r>
          </a:p>
          <a:p>
            <a:pPr algn="l"/>
            <a:r>
              <a:rPr lang="en-US" altLang="zh-CN" b="1">
                <a:latin typeface="Times New Roman" pitchFamily="18" charset="0"/>
              </a:rPr>
              <a:t> (</a:t>
            </a:r>
            <a:r>
              <a:rPr lang="en-US" altLang="zh-CN" b="1" i="1">
                <a:solidFill>
                  <a:srgbClr val="000000"/>
                </a:solidFill>
                <a:latin typeface="Times New Roman" pitchFamily="18" charset="0"/>
              </a:rPr>
              <a:t>column</a:t>
            </a:r>
            <a:r>
              <a:rPr lang="en-US" altLang="zh-CN" b="1" i="1">
                <a:latin typeface="Times New Roman" pitchFamily="18" charset="0"/>
              </a:rPr>
              <a:t> </a:t>
            </a:r>
            <a:r>
              <a:rPr lang="en-US" altLang="zh-CN" b="1">
                <a:latin typeface="Times New Roman" pitchFamily="18" charset="0"/>
              </a:rPr>
              <a:t>[ ASC | DESC ] [ ,...</a:t>
            </a:r>
            <a:r>
              <a:rPr lang="en-US" altLang="zh-CN" b="1" i="1">
                <a:latin typeface="Times New Roman" pitchFamily="18" charset="0"/>
              </a:rPr>
              <a:t>n </a:t>
            </a:r>
            <a:r>
              <a:rPr lang="en-US" altLang="zh-CN" b="1">
                <a:latin typeface="Times New Roman" pitchFamily="18" charset="0"/>
              </a:rPr>
              <a:t>] ) </a:t>
            </a:r>
            <a:br>
              <a:rPr lang="en-US" altLang="zh-CN" b="1">
                <a:latin typeface="Times New Roman" pitchFamily="18" charset="0"/>
              </a:rPr>
            </a:br>
            <a:r>
              <a:rPr lang="en-US" altLang="zh-CN" b="1">
                <a:latin typeface="Arial Narrow" pitchFamily="34" charset="0"/>
              </a:rPr>
              <a:t>--</a:t>
            </a:r>
            <a:r>
              <a:rPr lang="en-US" altLang="zh-CN" b="1">
                <a:solidFill>
                  <a:srgbClr val="000000"/>
                </a:solidFill>
                <a:latin typeface="Arial Narrow" pitchFamily="34" charset="0"/>
              </a:rPr>
              <a:t>Determines the ascending or descending sort </a:t>
            </a:r>
          </a:p>
          <a:p>
            <a:pPr algn="l"/>
            <a:r>
              <a:rPr lang="en-US" altLang="zh-CN" b="1">
                <a:solidFill>
                  <a:srgbClr val="000000"/>
                </a:solidFill>
                <a:latin typeface="Arial Narrow" pitchFamily="34" charset="0"/>
              </a:rPr>
              <a:t>--direction for the particular index column. The </a:t>
            </a:r>
            <a:r>
              <a:rPr lang="en-US" altLang="zh-CN" b="1">
                <a:solidFill>
                  <a:schemeClr val="hlink"/>
                </a:solidFill>
                <a:latin typeface="Arial Narrow" pitchFamily="34" charset="0"/>
              </a:rPr>
              <a:t>default</a:t>
            </a:r>
            <a:r>
              <a:rPr lang="en-US" altLang="zh-CN" b="1">
                <a:solidFill>
                  <a:srgbClr val="000000"/>
                </a:solidFill>
                <a:latin typeface="Arial Narrow" pitchFamily="34" charset="0"/>
              </a:rPr>
              <a:t> is ASC.</a:t>
            </a:r>
            <a:endParaRPr lang="en-US" altLang="zh-CN" b="1">
              <a:latin typeface="Arial Narrow" pitchFamily="34" charset="0"/>
            </a:endParaRPr>
          </a:p>
          <a:p>
            <a:pPr algn="l">
              <a:spcBef>
                <a:spcPct val="30000"/>
              </a:spcBef>
            </a:pPr>
            <a:r>
              <a:rPr kumimoji="0" lang="en-US" altLang="zh-CN" b="1">
                <a:solidFill>
                  <a:schemeClr val="tx2"/>
                </a:solidFill>
                <a:latin typeface="Arial Narrow" pitchFamily="34" charset="0"/>
              </a:rPr>
              <a:t>【e.g.】</a:t>
            </a:r>
            <a:r>
              <a:rPr lang="en-US" altLang="zh-CN" b="1" i="1">
                <a:solidFill>
                  <a:schemeClr val="hlink"/>
                </a:solidFill>
                <a:latin typeface="Times New Roman" pitchFamily="18" charset="0"/>
              </a:rPr>
              <a:t>CREATE</a:t>
            </a:r>
            <a:r>
              <a:rPr lang="en-US" altLang="zh-CN" b="1" i="1">
                <a:latin typeface="Times New Roman" pitchFamily="18" charset="0"/>
              </a:rPr>
              <a:t> </a:t>
            </a:r>
            <a:r>
              <a:rPr lang="en-US" altLang="zh-CN" b="1" i="1">
                <a:solidFill>
                  <a:schemeClr val="folHlink"/>
                </a:solidFill>
                <a:latin typeface="Times New Roman" pitchFamily="18" charset="0"/>
              </a:rPr>
              <a:t>UNIQUE NONCLUSTERED</a:t>
            </a:r>
            <a:r>
              <a:rPr lang="en-US" altLang="zh-CN" b="1" i="1">
                <a:latin typeface="Times New Roman" pitchFamily="18" charset="0"/>
              </a:rPr>
              <a:t> </a:t>
            </a:r>
            <a:r>
              <a:rPr lang="en-US" altLang="zh-CN" b="1" i="1">
                <a:solidFill>
                  <a:schemeClr val="hlink"/>
                </a:solidFill>
                <a:latin typeface="Times New Roman" pitchFamily="18" charset="0"/>
              </a:rPr>
              <a:t>INDEX</a:t>
            </a:r>
            <a:r>
              <a:rPr lang="en-US" altLang="zh-CN" b="1" i="1">
                <a:latin typeface="Times New Roman" pitchFamily="18" charset="0"/>
              </a:rPr>
              <a:t> Idx_st_Dept </a:t>
            </a:r>
            <a:r>
              <a:rPr lang="en-US" altLang="zh-CN" b="1" i="1">
                <a:solidFill>
                  <a:schemeClr val="hlink"/>
                </a:solidFill>
                <a:latin typeface="Times New Roman" pitchFamily="18" charset="0"/>
              </a:rPr>
              <a:t>ON</a:t>
            </a:r>
            <a:r>
              <a:rPr lang="en-US" altLang="zh-CN" b="1" i="1">
                <a:latin typeface="Times New Roman" pitchFamily="18" charset="0"/>
              </a:rPr>
              <a:t> st_Dept(deptname)</a:t>
            </a:r>
          </a:p>
          <a:p>
            <a:pPr algn="l">
              <a:spcBef>
                <a:spcPct val="30000"/>
              </a:spcBef>
            </a:pPr>
            <a:r>
              <a:rPr lang="en-US" altLang="zh-CN" b="1">
                <a:solidFill>
                  <a:srgbClr val="000000"/>
                </a:solidFill>
                <a:latin typeface="Arial Narrow" pitchFamily="34" charset="0"/>
              </a:rPr>
              <a:t>Creates a unique nonclustered index </a:t>
            </a:r>
            <a:r>
              <a:rPr lang="en-US" altLang="zh-CN" b="1" i="1">
                <a:latin typeface="Times New Roman" pitchFamily="18" charset="0"/>
              </a:rPr>
              <a:t>Idx_st_Dept</a:t>
            </a:r>
            <a:r>
              <a:rPr lang="en-US" altLang="zh-CN" b="1" i="1">
                <a:solidFill>
                  <a:srgbClr val="000000"/>
                </a:solidFill>
                <a:latin typeface="Arial Narrow" pitchFamily="34" charset="0"/>
              </a:rPr>
              <a:t> </a:t>
            </a:r>
            <a:r>
              <a:rPr lang="en-US" altLang="zh-CN" b="1">
                <a:solidFill>
                  <a:srgbClr val="000000"/>
                </a:solidFill>
                <a:latin typeface="Arial Narrow" pitchFamily="34" charset="0"/>
              </a:rPr>
              <a:t>on table </a:t>
            </a:r>
            <a:r>
              <a:rPr lang="en-US" altLang="zh-CN" b="1" i="1">
                <a:latin typeface="Times New Roman" pitchFamily="18" charset="0"/>
              </a:rPr>
              <a:t>st_Dept</a:t>
            </a:r>
            <a:r>
              <a:rPr lang="en-US" altLang="zh-CN" b="1">
                <a:latin typeface="Arial Narrow" pitchFamily="34" charset="0"/>
              </a:rPr>
              <a:t> to the column </a:t>
            </a:r>
            <a:r>
              <a:rPr lang="en-US" altLang="zh-CN" b="1" i="1">
                <a:latin typeface="Times New Roman" pitchFamily="18" charset="0"/>
              </a:rPr>
              <a:t>deptname</a:t>
            </a:r>
            <a:r>
              <a:rPr lang="en-US" altLang="zh-CN" b="1">
                <a:latin typeface="Arial Narrow" pitchFamily="34" charset="0"/>
              </a:rPr>
              <a:t>.</a:t>
            </a:r>
          </a:p>
          <a:p>
            <a:pPr algn="l">
              <a:spcBef>
                <a:spcPct val="30000"/>
              </a:spcBef>
            </a:pPr>
            <a:r>
              <a:rPr kumimoji="0" lang="en-US" altLang="zh-CN" b="1">
                <a:solidFill>
                  <a:schemeClr val="folHlink"/>
                </a:solidFill>
                <a:latin typeface="Arial Narrow" pitchFamily="34" charset="0"/>
                <a:ea typeface="楷体_GB2312" pitchFamily="49" charset="-122"/>
              </a:rPr>
              <a:t>◆</a:t>
            </a:r>
            <a:r>
              <a:rPr kumimoji="0" lang="en-US" altLang="zh-CN" b="1">
                <a:solidFill>
                  <a:srgbClr val="000000"/>
                </a:solidFill>
                <a:latin typeface="Arial Narrow" pitchFamily="34" charset="0"/>
                <a:ea typeface="楷体_GB2312" pitchFamily="49" charset="-122"/>
              </a:rPr>
              <a:t>Index names must be </a:t>
            </a:r>
            <a:r>
              <a:rPr kumimoji="0" lang="en-US" altLang="zh-CN" b="1">
                <a:solidFill>
                  <a:schemeClr val="hlink"/>
                </a:solidFill>
                <a:latin typeface="Arial Narrow" pitchFamily="34" charset="0"/>
                <a:ea typeface="楷体_GB2312" pitchFamily="49" charset="-122"/>
              </a:rPr>
              <a:t>unique</a:t>
            </a:r>
            <a:r>
              <a:rPr kumimoji="0" lang="en-US" altLang="zh-CN" b="1">
                <a:solidFill>
                  <a:srgbClr val="000000"/>
                </a:solidFill>
                <a:latin typeface="Arial Narrow" pitchFamily="34" charset="0"/>
                <a:ea typeface="楷体_GB2312" pitchFamily="49" charset="-122"/>
              </a:rPr>
              <a:t> within a table or view but do not need to be unique within a database.</a:t>
            </a:r>
          </a:p>
        </p:txBody>
      </p:sp>
      <p:pic>
        <p:nvPicPr>
          <p:cNvPr id="33792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blinds(vertical)">
                                      <p:cBhvr>
                                        <p:cTn id="7" dur="500"/>
                                        <p:tgtEl>
                                          <p:spTgt spid="33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blinds(vertical)">
                                      <p:cBhvr>
                                        <p:cTn id="12" dur="500"/>
                                        <p:tgtEl>
                                          <p:spTgt spid="337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Effect transition="in" filter="blinds(vertical)">
                                      <p:cBhvr>
                                        <p:cTn id="17" dur="500"/>
                                        <p:tgtEl>
                                          <p:spTgt spid="337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7923">
                                            <p:txEl>
                                              <p:pRg st="3" end="3"/>
                                            </p:txEl>
                                          </p:spTgt>
                                        </p:tgtEl>
                                        <p:attrNameLst>
                                          <p:attrName>style.visibility</p:attrName>
                                        </p:attrNameLst>
                                      </p:cBhvr>
                                      <p:to>
                                        <p:strVal val="visible"/>
                                      </p:to>
                                    </p:set>
                                    <p:animEffect transition="in" filter="blinds(vertical)">
                                      <p:cBhvr>
                                        <p:cTn id="22" dur="500"/>
                                        <p:tgtEl>
                                          <p:spTgt spid="337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Effect transition="in" filter="blinds(vertical)">
                                      <p:cBhvr>
                                        <p:cTn id="27" dur="500"/>
                                        <p:tgtEl>
                                          <p:spTgt spid="337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7923">
                                            <p:txEl>
                                              <p:pRg st="5" end="5"/>
                                            </p:txEl>
                                          </p:spTgt>
                                        </p:tgtEl>
                                        <p:attrNameLst>
                                          <p:attrName>style.visibility</p:attrName>
                                        </p:attrNameLst>
                                      </p:cBhvr>
                                      <p:to>
                                        <p:strVal val="visible"/>
                                      </p:to>
                                    </p:set>
                                    <p:animEffect transition="in" filter="blinds(vertical)">
                                      <p:cBhvr>
                                        <p:cTn id="32" dur="500"/>
                                        <p:tgtEl>
                                          <p:spTgt spid="3379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7923">
                                            <p:txEl>
                                              <p:pRg st="6" end="6"/>
                                            </p:txEl>
                                          </p:spTgt>
                                        </p:tgtEl>
                                        <p:attrNameLst>
                                          <p:attrName>style.visibility</p:attrName>
                                        </p:attrNameLst>
                                      </p:cBhvr>
                                      <p:to>
                                        <p:strVal val="visible"/>
                                      </p:to>
                                    </p:set>
                                    <p:animEffect transition="in" filter="blinds(vertical)">
                                      <p:cBhvr>
                                        <p:cTn id="37" dur="500"/>
                                        <p:tgtEl>
                                          <p:spTgt spid="3379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7923">
                                            <p:txEl>
                                              <p:pRg st="7" end="7"/>
                                            </p:txEl>
                                          </p:spTgt>
                                        </p:tgtEl>
                                        <p:attrNameLst>
                                          <p:attrName>style.visibility</p:attrName>
                                        </p:attrNameLst>
                                      </p:cBhvr>
                                      <p:to>
                                        <p:strVal val="visible"/>
                                      </p:to>
                                    </p:set>
                                    <p:animEffect transition="in" filter="blinds(vertical)">
                                      <p:cBhvr>
                                        <p:cTn id="42" dur="500"/>
                                        <p:tgtEl>
                                          <p:spTgt spid="33792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37924"/>
                                        </p:tgtEl>
                                        <p:attrNameLst>
                                          <p:attrName>style.visibility</p:attrName>
                                        </p:attrNameLst>
                                      </p:cBhvr>
                                      <p:to>
                                        <p:strVal val="visible"/>
                                      </p:to>
                                    </p:set>
                                    <p:anim calcmode="lin" valueType="num">
                                      <p:cBhvr additive="base">
                                        <p:cTn id="46" dur="500" fill="hold"/>
                                        <p:tgtEl>
                                          <p:spTgt spid="337924"/>
                                        </p:tgtEl>
                                        <p:attrNameLst>
                                          <p:attrName>ppt_x</p:attrName>
                                        </p:attrNameLst>
                                      </p:cBhvr>
                                      <p:tavLst>
                                        <p:tav tm="0">
                                          <p:val>
                                            <p:strVal val="0-#ppt_w/2"/>
                                          </p:val>
                                        </p:tav>
                                        <p:tav tm="100000">
                                          <p:val>
                                            <p:strVal val="#ppt_x"/>
                                          </p:val>
                                        </p:tav>
                                      </p:tavLst>
                                    </p:anim>
                                    <p:anim calcmode="lin" valueType="num">
                                      <p:cBhvr additive="base">
                                        <p:cTn id="47"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28F83DB-C1B7-4430-BC54-EB3FFF6FB5D3}" type="slidenum">
              <a:rPr lang="en-US" altLang="zh-CN"/>
              <a:pPr/>
              <a:t>53</a:t>
            </a:fld>
            <a:endParaRPr lang="en-US" altLang="zh-CN"/>
          </a:p>
        </p:txBody>
      </p:sp>
      <p:sp>
        <p:nvSpPr>
          <p:cNvPr id="338946" name="Rectangle 2"/>
          <p:cNvSpPr>
            <a:spLocks noGrp="1" noChangeArrowheads="1"/>
          </p:cNvSpPr>
          <p:nvPr>
            <p:ph type="title"/>
          </p:nvPr>
        </p:nvSpPr>
        <p:spPr/>
        <p:txBody>
          <a:bodyPr/>
          <a:lstStyle/>
          <a:p>
            <a:r>
              <a:rPr lang="en-US" altLang="zh-CN">
                <a:latin typeface="Arial Narrow" pitchFamily="34" charset="0"/>
              </a:rPr>
              <a:t>Create and Drop Index</a:t>
            </a:r>
          </a:p>
        </p:txBody>
      </p:sp>
      <p:sp>
        <p:nvSpPr>
          <p:cNvPr id="338947" name="Text Box 3"/>
          <p:cNvSpPr txBox="1">
            <a:spLocks noChangeArrowheads="1"/>
          </p:cNvSpPr>
          <p:nvPr/>
        </p:nvSpPr>
        <p:spPr bwMode="auto">
          <a:xfrm>
            <a:off x="838200" y="1219200"/>
            <a:ext cx="79248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SzPct val="150000"/>
              <a:buFontTx/>
              <a:buBlip>
                <a:blip r:embed="rId2"/>
              </a:buBlip>
            </a:pPr>
            <a:r>
              <a:rPr lang="en-US" altLang="zh-CN" b="1">
                <a:latin typeface="Arial Narrow" pitchFamily="34" charset="0"/>
              </a:rPr>
              <a:t>Notice that the following two indexes are different.</a:t>
            </a:r>
          </a:p>
          <a:p>
            <a:pPr algn="l">
              <a:spcBef>
                <a:spcPct val="50000"/>
              </a:spcBef>
            </a:pPr>
            <a:r>
              <a:rPr lang="en-US" altLang="zh-CN" b="1" i="1">
                <a:solidFill>
                  <a:schemeClr val="hlink"/>
                </a:solidFill>
                <a:latin typeface="Times New Roman" pitchFamily="18" charset="0"/>
              </a:rPr>
              <a:t>CREATE</a:t>
            </a:r>
            <a:r>
              <a:rPr lang="en-US" altLang="zh-CN" b="1" i="1">
                <a:latin typeface="Times New Roman" pitchFamily="18" charset="0"/>
              </a:rPr>
              <a:t> </a:t>
            </a:r>
            <a:r>
              <a:rPr lang="en-US" altLang="zh-CN" b="1" i="1">
                <a:solidFill>
                  <a:schemeClr val="hlink"/>
                </a:solidFill>
                <a:latin typeface="Times New Roman" pitchFamily="18" charset="0"/>
              </a:rPr>
              <a:t>INDEX</a:t>
            </a:r>
            <a:r>
              <a:rPr lang="en-US" altLang="zh-CN" b="1" i="1">
                <a:latin typeface="Times New Roman" pitchFamily="18" charset="0"/>
              </a:rPr>
              <a:t> Idx_Test </a:t>
            </a:r>
            <a:r>
              <a:rPr lang="en-US" altLang="zh-CN" b="1" i="1">
                <a:solidFill>
                  <a:schemeClr val="hlink"/>
                </a:solidFill>
                <a:latin typeface="Times New Roman" pitchFamily="18" charset="0"/>
              </a:rPr>
              <a:t>ON</a:t>
            </a:r>
            <a:r>
              <a:rPr lang="en-US" altLang="zh-CN" b="1" i="1">
                <a:latin typeface="Times New Roman" pitchFamily="18" charset="0"/>
              </a:rPr>
              <a:t> Test (colm1,colm2)</a:t>
            </a:r>
          </a:p>
          <a:p>
            <a:pPr algn="l">
              <a:spcBef>
                <a:spcPct val="50000"/>
              </a:spcBef>
            </a:pPr>
            <a:r>
              <a:rPr lang="en-US" altLang="zh-CN" b="1" i="1">
                <a:solidFill>
                  <a:schemeClr val="hlink"/>
                </a:solidFill>
                <a:latin typeface="Times New Roman" pitchFamily="18" charset="0"/>
              </a:rPr>
              <a:t>CREATE</a:t>
            </a:r>
            <a:r>
              <a:rPr lang="en-US" altLang="zh-CN" b="1" i="1">
                <a:latin typeface="Times New Roman" pitchFamily="18" charset="0"/>
              </a:rPr>
              <a:t> </a:t>
            </a:r>
            <a:r>
              <a:rPr lang="en-US" altLang="zh-CN" b="1" i="1">
                <a:solidFill>
                  <a:schemeClr val="hlink"/>
                </a:solidFill>
                <a:latin typeface="Times New Roman" pitchFamily="18" charset="0"/>
              </a:rPr>
              <a:t>INDEX</a:t>
            </a:r>
            <a:r>
              <a:rPr lang="en-US" altLang="zh-CN" b="1" i="1">
                <a:latin typeface="Times New Roman" pitchFamily="18" charset="0"/>
              </a:rPr>
              <a:t> Idx_Test </a:t>
            </a:r>
            <a:r>
              <a:rPr lang="en-US" altLang="zh-CN" b="1" i="1">
                <a:solidFill>
                  <a:schemeClr val="hlink"/>
                </a:solidFill>
                <a:latin typeface="Times New Roman" pitchFamily="18" charset="0"/>
              </a:rPr>
              <a:t>ON</a:t>
            </a:r>
            <a:r>
              <a:rPr lang="en-US" altLang="zh-CN" b="1" i="1">
                <a:latin typeface="Times New Roman" pitchFamily="18" charset="0"/>
              </a:rPr>
              <a:t> Test (colm2,colm1)</a:t>
            </a:r>
          </a:p>
          <a:p>
            <a:pPr algn="l">
              <a:spcBef>
                <a:spcPct val="50000"/>
              </a:spcBef>
            </a:pPr>
            <a:r>
              <a:rPr lang="en-US" altLang="zh-CN" b="1">
                <a:solidFill>
                  <a:srgbClr val="000000"/>
                </a:solidFill>
                <a:latin typeface="Arial Narrow" pitchFamily="34" charset="0"/>
              </a:rPr>
              <a:t>Their sort-priority orders are different. </a:t>
            </a:r>
            <a:endParaRPr lang="en-US" altLang="zh-CN" b="1">
              <a:latin typeface="Arial Narrow" pitchFamily="34" charset="0"/>
            </a:endParaRPr>
          </a:p>
          <a:p>
            <a:pPr algn="l">
              <a:spcBef>
                <a:spcPct val="50000"/>
              </a:spcBef>
            </a:pPr>
            <a:r>
              <a:rPr lang="en-US" altLang="zh-CN" b="1">
                <a:latin typeface="Arial Narrow" pitchFamily="34" charset="0"/>
              </a:rPr>
              <a:t>2. Drop index</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pPr>
            <a:r>
              <a:rPr lang="en-US" altLang="zh-CN" b="1">
                <a:solidFill>
                  <a:schemeClr val="hlink"/>
                </a:solidFill>
                <a:latin typeface="Times New Roman" pitchFamily="18" charset="0"/>
              </a:rPr>
              <a:t>DROP</a:t>
            </a:r>
            <a:r>
              <a:rPr lang="en-US" altLang="zh-CN" b="1">
                <a:latin typeface="Times New Roman" pitchFamily="18" charset="0"/>
              </a:rPr>
              <a:t> </a:t>
            </a:r>
            <a:r>
              <a:rPr lang="en-US" altLang="zh-CN" b="1">
                <a:solidFill>
                  <a:schemeClr val="hlink"/>
                </a:solidFill>
                <a:latin typeface="Times New Roman" pitchFamily="18" charset="0"/>
              </a:rPr>
              <a:t>INDEX</a:t>
            </a:r>
            <a:r>
              <a:rPr lang="en-US" altLang="zh-CN" b="1">
                <a:latin typeface="Times New Roman" pitchFamily="18" charset="0"/>
              </a:rPr>
              <a:t> </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table</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index | view.index' </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n </a:t>
            </a:r>
            <a:r>
              <a:rPr lang="en-US" altLang="zh-CN" b="1">
                <a:solidFill>
                  <a:srgbClr val="000000"/>
                </a:solidFill>
                <a:latin typeface="Times New Roman" pitchFamily="18" charset="0"/>
              </a:rPr>
              <a:t>]</a:t>
            </a:r>
            <a:r>
              <a:rPr lang="en-US" altLang="zh-CN" b="1">
                <a:latin typeface="Arial Narrow" pitchFamily="34" charset="0"/>
              </a:rPr>
              <a:t> </a:t>
            </a:r>
          </a:p>
          <a:p>
            <a:pPr algn="l">
              <a:spcBef>
                <a:spcPct val="50000"/>
              </a:spcBef>
            </a:pPr>
            <a:r>
              <a:rPr kumimoji="0" lang="en-US" altLang="zh-CN" b="1">
                <a:solidFill>
                  <a:schemeClr val="tx2"/>
                </a:solidFill>
                <a:latin typeface="Arial Narrow" pitchFamily="34" charset="0"/>
              </a:rPr>
              <a:t>【e.g.】</a:t>
            </a:r>
            <a:endParaRPr lang="en-US" altLang="zh-CN" b="1">
              <a:latin typeface="Arial Narrow" pitchFamily="34" charset="0"/>
            </a:endParaRPr>
          </a:p>
          <a:p>
            <a:pPr algn="l">
              <a:spcBef>
                <a:spcPct val="50000"/>
              </a:spcBef>
            </a:pPr>
            <a:r>
              <a:rPr lang="en-US" altLang="zh-CN" b="1" i="1">
                <a:solidFill>
                  <a:schemeClr val="hlink"/>
                </a:solidFill>
                <a:latin typeface="Times New Roman" pitchFamily="18" charset="0"/>
              </a:rPr>
              <a:t>DROP INDEX</a:t>
            </a:r>
            <a:r>
              <a:rPr lang="en-US" altLang="zh-CN" b="1" i="1">
                <a:latin typeface="Times New Roman" pitchFamily="18" charset="0"/>
              </a:rPr>
              <a:t> st_Dept. Idx_st_Dept</a:t>
            </a:r>
          </a:p>
        </p:txBody>
      </p:sp>
      <p:pic>
        <p:nvPicPr>
          <p:cNvPr id="338949" name="Picture 5"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blinds(vertical)">
                                      <p:cBhvr>
                                        <p:cTn id="7" dur="500"/>
                                        <p:tgtEl>
                                          <p:spTgt spid="33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8947">
                                            <p:txEl>
                                              <p:pRg st="1" end="1"/>
                                            </p:txEl>
                                          </p:spTgt>
                                        </p:tgtEl>
                                        <p:attrNameLst>
                                          <p:attrName>style.visibility</p:attrName>
                                        </p:attrNameLst>
                                      </p:cBhvr>
                                      <p:to>
                                        <p:strVal val="visible"/>
                                      </p:to>
                                    </p:set>
                                    <p:animEffect transition="in" filter="blinds(vertical)">
                                      <p:cBhvr>
                                        <p:cTn id="12" dur="500"/>
                                        <p:tgtEl>
                                          <p:spTgt spid="338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8947">
                                            <p:txEl>
                                              <p:pRg st="2" end="2"/>
                                            </p:txEl>
                                          </p:spTgt>
                                        </p:tgtEl>
                                        <p:attrNameLst>
                                          <p:attrName>style.visibility</p:attrName>
                                        </p:attrNameLst>
                                      </p:cBhvr>
                                      <p:to>
                                        <p:strVal val="visible"/>
                                      </p:to>
                                    </p:set>
                                    <p:animEffect transition="in" filter="blinds(vertical)">
                                      <p:cBhvr>
                                        <p:cTn id="17" dur="500"/>
                                        <p:tgtEl>
                                          <p:spTgt spid="338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8947">
                                            <p:txEl>
                                              <p:pRg st="3" end="3"/>
                                            </p:txEl>
                                          </p:spTgt>
                                        </p:tgtEl>
                                        <p:attrNameLst>
                                          <p:attrName>style.visibility</p:attrName>
                                        </p:attrNameLst>
                                      </p:cBhvr>
                                      <p:to>
                                        <p:strVal val="visible"/>
                                      </p:to>
                                    </p:set>
                                    <p:animEffect transition="in" filter="blinds(vertical)">
                                      <p:cBhvr>
                                        <p:cTn id="22" dur="500"/>
                                        <p:tgtEl>
                                          <p:spTgt spid="338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8947">
                                            <p:txEl>
                                              <p:pRg st="4" end="4"/>
                                            </p:txEl>
                                          </p:spTgt>
                                        </p:tgtEl>
                                        <p:attrNameLst>
                                          <p:attrName>style.visibility</p:attrName>
                                        </p:attrNameLst>
                                      </p:cBhvr>
                                      <p:to>
                                        <p:strVal val="visible"/>
                                      </p:to>
                                    </p:set>
                                    <p:animEffect transition="in" filter="blinds(vertical)">
                                      <p:cBhvr>
                                        <p:cTn id="27" dur="500"/>
                                        <p:tgtEl>
                                          <p:spTgt spid="338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8947">
                                            <p:txEl>
                                              <p:pRg st="5" end="5"/>
                                            </p:txEl>
                                          </p:spTgt>
                                        </p:tgtEl>
                                        <p:attrNameLst>
                                          <p:attrName>style.visibility</p:attrName>
                                        </p:attrNameLst>
                                      </p:cBhvr>
                                      <p:to>
                                        <p:strVal val="visible"/>
                                      </p:to>
                                    </p:set>
                                    <p:animEffect transition="in" filter="blinds(vertical)">
                                      <p:cBhvr>
                                        <p:cTn id="32" dur="500"/>
                                        <p:tgtEl>
                                          <p:spTgt spid="3389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8947">
                                            <p:txEl>
                                              <p:pRg st="6" end="6"/>
                                            </p:txEl>
                                          </p:spTgt>
                                        </p:tgtEl>
                                        <p:attrNameLst>
                                          <p:attrName>style.visibility</p:attrName>
                                        </p:attrNameLst>
                                      </p:cBhvr>
                                      <p:to>
                                        <p:strVal val="visible"/>
                                      </p:to>
                                    </p:set>
                                    <p:animEffect transition="in" filter="blinds(vertical)">
                                      <p:cBhvr>
                                        <p:cTn id="37" dur="500"/>
                                        <p:tgtEl>
                                          <p:spTgt spid="3389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8947">
                                            <p:txEl>
                                              <p:pRg st="7" end="7"/>
                                            </p:txEl>
                                          </p:spTgt>
                                        </p:tgtEl>
                                        <p:attrNameLst>
                                          <p:attrName>style.visibility</p:attrName>
                                        </p:attrNameLst>
                                      </p:cBhvr>
                                      <p:to>
                                        <p:strVal val="visible"/>
                                      </p:to>
                                    </p:set>
                                    <p:animEffect transition="in" filter="blinds(vertical)">
                                      <p:cBhvr>
                                        <p:cTn id="42" dur="500"/>
                                        <p:tgtEl>
                                          <p:spTgt spid="3389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38947">
                                            <p:txEl>
                                              <p:pRg st="8" end="8"/>
                                            </p:txEl>
                                          </p:spTgt>
                                        </p:tgtEl>
                                        <p:attrNameLst>
                                          <p:attrName>style.visibility</p:attrName>
                                        </p:attrNameLst>
                                      </p:cBhvr>
                                      <p:to>
                                        <p:strVal val="visible"/>
                                      </p:to>
                                    </p:set>
                                    <p:animEffect transition="in" filter="blinds(vertical)">
                                      <p:cBhvr>
                                        <p:cTn id="47" dur="500"/>
                                        <p:tgtEl>
                                          <p:spTgt spid="338947">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38949"/>
                                        </p:tgtEl>
                                        <p:attrNameLst>
                                          <p:attrName>style.visibility</p:attrName>
                                        </p:attrNameLst>
                                      </p:cBhvr>
                                      <p:to>
                                        <p:strVal val="visible"/>
                                      </p:to>
                                    </p:set>
                                    <p:anim calcmode="lin" valueType="num">
                                      <p:cBhvr additive="base">
                                        <p:cTn id="51" dur="500" fill="hold"/>
                                        <p:tgtEl>
                                          <p:spTgt spid="338949"/>
                                        </p:tgtEl>
                                        <p:attrNameLst>
                                          <p:attrName>ppt_x</p:attrName>
                                        </p:attrNameLst>
                                      </p:cBhvr>
                                      <p:tavLst>
                                        <p:tav tm="0">
                                          <p:val>
                                            <p:strVal val="0-#ppt_w/2"/>
                                          </p:val>
                                        </p:tav>
                                        <p:tav tm="100000">
                                          <p:val>
                                            <p:strVal val="#ppt_x"/>
                                          </p:val>
                                        </p:tav>
                                      </p:tavLst>
                                    </p:anim>
                                    <p:anim calcmode="lin" valueType="num">
                                      <p:cBhvr additive="base">
                                        <p:cTn id="52" dur="500" fill="hold"/>
                                        <p:tgtEl>
                                          <p:spTgt spid="338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21F276D-2D39-4832-9823-01AE2B79E252}" type="slidenum">
              <a:rPr lang="en-US" altLang="zh-CN"/>
              <a:pPr/>
              <a:t>54</a:t>
            </a:fld>
            <a:endParaRPr lang="en-US" altLang="zh-CN"/>
          </a:p>
        </p:txBody>
      </p:sp>
      <p:sp>
        <p:nvSpPr>
          <p:cNvPr id="339970" name="Rectangle 2"/>
          <p:cNvSpPr>
            <a:spLocks noGrp="1" noChangeArrowheads="1"/>
          </p:cNvSpPr>
          <p:nvPr>
            <p:ph type="title"/>
          </p:nvPr>
        </p:nvSpPr>
        <p:spPr/>
        <p:txBody>
          <a:bodyPr/>
          <a:lstStyle/>
          <a:p>
            <a:r>
              <a:rPr lang="en-US" altLang="zh-CN">
                <a:latin typeface="Arial Narrow" pitchFamily="34" charset="0"/>
              </a:rPr>
              <a:t>Create View</a:t>
            </a:r>
          </a:p>
        </p:txBody>
      </p:sp>
      <p:sp>
        <p:nvSpPr>
          <p:cNvPr id="339971" name="Text Box 3"/>
          <p:cNvSpPr txBox="1">
            <a:spLocks noChangeArrowheads="1"/>
          </p:cNvSpPr>
          <p:nvPr/>
        </p:nvSpPr>
        <p:spPr bwMode="auto">
          <a:xfrm>
            <a:off x="611188" y="765175"/>
            <a:ext cx="8153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latin typeface="Arial Narrow" pitchFamily="34" charset="0"/>
              </a:rPr>
              <a:t>1. Create view:</a:t>
            </a:r>
          </a:p>
          <a:p>
            <a:pPr algn="l">
              <a:spcBef>
                <a:spcPct val="30000"/>
              </a:spcBef>
            </a:pPr>
            <a:r>
              <a:rPr lang="en-US" altLang="en-US" b="1">
                <a:latin typeface="Arial Narrow" pitchFamily="34" charset="0"/>
              </a:rPr>
              <a:t>Creates a virtual table</a:t>
            </a:r>
            <a:r>
              <a:rPr lang="en-US" altLang="zh-CN" b="1">
                <a:latin typeface="Arial Narrow" pitchFamily="34" charset="0"/>
              </a:rPr>
              <a:t> </a:t>
            </a:r>
            <a:r>
              <a:rPr lang="en-US" altLang="en-US" b="1">
                <a:latin typeface="Arial Narrow" pitchFamily="34" charset="0"/>
              </a:rPr>
              <a:t>that represents the data in one or more tables in an alternative way. </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30000"/>
              </a:spcBef>
            </a:pPr>
            <a:r>
              <a:rPr lang="en-US" altLang="zh-CN" b="1">
                <a:solidFill>
                  <a:schemeClr val="hlink"/>
                </a:solidFill>
                <a:latin typeface="Times New Roman" pitchFamily="18" charset="0"/>
              </a:rPr>
              <a:t>CREATE VIEW</a:t>
            </a:r>
            <a:r>
              <a:rPr lang="en-US" altLang="zh-CN" b="1">
                <a:latin typeface="Times New Roman" pitchFamily="18" charset="0"/>
              </a:rPr>
              <a:t> </a:t>
            </a:r>
            <a:r>
              <a:rPr lang="en-US" altLang="zh-CN" b="1" i="1">
                <a:solidFill>
                  <a:srgbClr val="000000"/>
                </a:solidFill>
                <a:latin typeface="Times New Roman" pitchFamily="18" charset="0"/>
              </a:rPr>
              <a:t>[ &lt; database_name &gt; . ] [ &lt; owner &gt; . ] view_name [ ( column [ ,...n ] ) ]</a:t>
            </a:r>
            <a:r>
              <a:rPr lang="en-US" altLang="zh-CN" b="1">
                <a:latin typeface="Arial Narrow" pitchFamily="34" charset="0"/>
              </a:rPr>
              <a:t>  </a:t>
            </a:r>
            <a:r>
              <a:rPr lang="en-US" altLang="zh-CN" b="1">
                <a:solidFill>
                  <a:schemeClr val="folHlink"/>
                </a:solidFill>
                <a:latin typeface="Arial Narrow" pitchFamily="34" charset="0"/>
              </a:rPr>
              <a:t>--If </a:t>
            </a:r>
            <a:r>
              <a:rPr lang="en-US" altLang="zh-CN" b="1" i="1">
                <a:solidFill>
                  <a:schemeClr val="folHlink"/>
                </a:solidFill>
                <a:latin typeface="Times New Roman" pitchFamily="18" charset="0"/>
              </a:rPr>
              <a:t>column</a:t>
            </a:r>
            <a:r>
              <a:rPr lang="en-US" altLang="zh-CN" b="1">
                <a:solidFill>
                  <a:schemeClr val="folHlink"/>
                </a:solidFill>
                <a:latin typeface="Arial Narrow" pitchFamily="34" charset="0"/>
              </a:rPr>
              <a:t> is not specified, the view columns acquire the same names as the columns in the SELECT statement</a:t>
            </a:r>
            <a:r>
              <a:rPr lang="en-US" altLang="zh-CN" b="1" i="1">
                <a:solidFill>
                  <a:schemeClr val="folHlink"/>
                </a:solidFill>
                <a:latin typeface="Arial Narrow" pitchFamily="34" charset="0"/>
              </a:rPr>
              <a:t>.</a:t>
            </a:r>
          </a:p>
          <a:p>
            <a:pPr algn="l">
              <a:spcBef>
                <a:spcPct val="30000"/>
              </a:spcBef>
            </a:pPr>
            <a:r>
              <a:rPr lang="en-US" altLang="zh-CN" b="1">
                <a:latin typeface="Times New Roman" pitchFamily="18" charset="0"/>
              </a:rPr>
              <a:t>[ WITH &lt; view_attribute &gt; [ ,...n ] ]</a:t>
            </a:r>
            <a:br>
              <a:rPr lang="en-US" altLang="zh-CN" b="1">
                <a:latin typeface="Times New Roman" pitchFamily="18" charset="0"/>
              </a:rPr>
            </a:br>
            <a:r>
              <a:rPr lang="en-US" altLang="zh-CN" b="1">
                <a:latin typeface="Times New Roman" pitchFamily="18" charset="0"/>
              </a:rPr>
              <a:t>AS </a:t>
            </a:r>
            <a:r>
              <a:rPr lang="en-US" altLang="zh-CN" b="1" i="1">
                <a:latin typeface="Times New Roman" pitchFamily="18" charset="0"/>
              </a:rPr>
              <a:t>select_statement  </a:t>
            </a:r>
            <a:r>
              <a:rPr lang="en-US" altLang="zh-CN" b="1">
                <a:latin typeface="Times New Roman" pitchFamily="18" charset="0"/>
              </a:rPr>
              <a:t>[ WITH CHECK OPTION ] </a:t>
            </a:r>
            <a:br>
              <a:rPr lang="en-US" altLang="zh-CN" b="1">
                <a:latin typeface="Times New Roman" pitchFamily="18" charset="0"/>
              </a:rPr>
            </a:br>
            <a:r>
              <a:rPr lang="en-US" altLang="zh-CN" b="1" i="1">
                <a:solidFill>
                  <a:schemeClr val="folHlink"/>
                </a:solidFill>
                <a:latin typeface="Arial Narrow" pitchFamily="34" charset="0"/>
              </a:rPr>
              <a:t>--</a:t>
            </a:r>
            <a:r>
              <a:rPr lang="en-US" altLang="zh-CN" b="1">
                <a:solidFill>
                  <a:schemeClr val="folHlink"/>
                </a:solidFill>
                <a:latin typeface="Arial Narrow" pitchFamily="34" charset="0"/>
              </a:rPr>
              <a:t>Forces all data modification statements executed against the view to adhere to the criteria set within</a:t>
            </a:r>
            <a:r>
              <a:rPr lang="en-US" altLang="zh-CN" b="1" i="1">
                <a:solidFill>
                  <a:schemeClr val="folHlink"/>
                </a:solidFill>
                <a:latin typeface="Arial Narrow" pitchFamily="34" charset="0"/>
              </a:rPr>
              <a:t> </a:t>
            </a:r>
            <a:r>
              <a:rPr lang="en-US" altLang="zh-CN" b="1" i="1">
                <a:solidFill>
                  <a:schemeClr val="folHlink"/>
                </a:solidFill>
                <a:latin typeface="Times New Roman" pitchFamily="18" charset="0"/>
              </a:rPr>
              <a:t>select_statement</a:t>
            </a:r>
            <a:r>
              <a:rPr lang="en-US" altLang="zh-CN" b="1" i="1">
                <a:solidFill>
                  <a:schemeClr val="folHlink"/>
                </a:solidFill>
                <a:latin typeface="Arial Narrow" pitchFamily="34" charset="0"/>
              </a:rPr>
              <a:t>.</a:t>
            </a:r>
            <a:r>
              <a:rPr lang="en-US" altLang="zh-CN" b="1">
                <a:latin typeface="Arial Narrow" pitchFamily="34" charset="0"/>
              </a:rPr>
              <a:t> </a:t>
            </a:r>
          </a:p>
          <a:p>
            <a:pPr algn="l">
              <a:spcBef>
                <a:spcPct val="30000"/>
              </a:spcBef>
              <a:buSzPct val="150000"/>
              <a:buFontTx/>
              <a:buBlip>
                <a:blip r:embed="rId2"/>
              </a:buBlip>
            </a:pPr>
            <a:r>
              <a:rPr lang="en-US" altLang="en-US" b="1">
                <a:latin typeface="Arial Narrow" pitchFamily="34" charset="0"/>
              </a:rPr>
              <a:t>CREATE VIEW must be the first statement in a query batch.</a:t>
            </a:r>
            <a:endParaRPr lang="en-US" altLang="zh-CN" b="1">
              <a:latin typeface="Arial Narrow" pitchFamily="34" charset="0"/>
            </a:endParaRPr>
          </a:p>
        </p:txBody>
      </p:sp>
      <p:pic>
        <p:nvPicPr>
          <p:cNvPr id="33997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vertical)">
                                      <p:cBhvr>
                                        <p:cTn id="7" dur="500"/>
                                        <p:tgtEl>
                                          <p:spTgt spid="33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blinds(vertical)">
                                      <p:cBhvr>
                                        <p:cTn id="12" dur="500"/>
                                        <p:tgtEl>
                                          <p:spTgt spid="339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Effect transition="in" filter="blinds(vertical)">
                                      <p:cBhvr>
                                        <p:cTn id="17" dur="500"/>
                                        <p:tgtEl>
                                          <p:spTgt spid="339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Effect transition="in" filter="blinds(vertical)">
                                      <p:cBhvr>
                                        <p:cTn id="22" dur="500"/>
                                        <p:tgtEl>
                                          <p:spTgt spid="339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9971">
                                            <p:txEl>
                                              <p:pRg st="4" end="4"/>
                                            </p:txEl>
                                          </p:spTgt>
                                        </p:tgtEl>
                                        <p:attrNameLst>
                                          <p:attrName>style.visibility</p:attrName>
                                        </p:attrNameLst>
                                      </p:cBhvr>
                                      <p:to>
                                        <p:strVal val="visible"/>
                                      </p:to>
                                    </p:set>
                                    <p:animEffect transition="in" filter="blinds(vertical)">
                                      <p:cBhvr>
                                        <p:cTn id="27" dur="500"/>
                                        <p:tgtEl>
                                          <p:spTgt spid="339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9971">
                                            <p:txEl>
                                              <p:pRg st="5" end="5"/>
                                            </p:txEl>
                                          </p:spTgt>
                                        </p:tgtEl>
                                        <p:attrNameLst>
                                          <p:attrName>style.visibility</p:attrName>
                                        </p:attrNameLst>
                                      </p:cBhvr>
                                      <p:to>
                                        <p:strVal val="visible"/>
                                      </p:to>
                                    </p:set>
                                    <p:animEffect transition="in" filter="blinds(vertical)">
                                      <p:cBhvr>
                                        <p:cTn id="32" dur="500"/>
                                        <p:tgtEl>
                                          <p:spTgt spid="339971">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39972"/>
                                        </p:tgtEl>
                                        <p:attrNameLst>
                                          <p:attrName>style.visibility</p:attrName>
                                        </p:attrNameLst>
                                      </p:cBhvr>
                                      <p:to>
                                        <p:strVal val="visible"/>
                                      </p:to>
                                    </p:set>
                                    <p:anim calcmode="lin" valueType="num">
                                      <p:cBhvr additive="base">
                                        <p:cTn id="36" dur="500" fill="hold"/>
                                        <p:tgtEl>
                                          <p:spTgt spid="339972"/>
                                        </p:tgtEl>
                                        <p:attrNameLst>
                                          <p:attrName>ppt_x</p:attrName>
                                        </p:attrNameLst>
                                      </p:cBhvr>
                                      <p:tavLst>
                                        <p:tav tm="0">
                                          <p:val>
                                            <p:strVal val="0-#ppt_w/2"/>
                                          </p:val>
                                        </p:tav>
                                        <p:tav tm="100000">
                                          <p:val>
                                            <p:strVal val="#ppt_x"/>
                                          </p:val>
                                        </p:tav>
                                      </p:tavLst>
                                    </p:anim>
                                    <p:anim calcmode="lin" valueType="num">
                                      <p:cBhvr additive="base">
                                        <p:cTn id="37" dur="500" fill="hold"/>
                                        <p:tgtEl>
                                          <p:spTgt spid="339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9F14C24-E746-44BC-9C1B-D37BE7B9E5E2}" type="slidenum">
              <a:rPr lang="en-US" altLang="zh-CN"/>
              <a:pPr/>
              <a:t>55</a:t>
            </a:fld>
            <a:endParaRPr lang="en-US" altLang="zh-CN"/>
          </a:p>
        </p:txBody>
      </p:sp>
      <p:sp>
        <p:nvSpPr>
          <p:cNvPr id="340994" name="Rectangle 2"/>
          <p:cNvSpPr>
            <a:spLocks noGrp="1" noChangeArrowheads="1"/>
          </p:cNvSpPr>
          <p:nvPr>
            <p:ph type="title"/>
          </p:nvPr>
        </p:nvSpPr>
        <p:spPr/>
        <p:txBody>
          <a:bodyPr/>
          <a:lstStyle/>
          <a:p>
            <a:r>
              <a:rPr lang="en-US" altLang="zh-CN">
                <a:latin typeface="Arial Narrow" pitchFamily="34" charset="0"/>
              </a:rPr>
              <a:t>Create View-Example</a:t>
            </a:r>
          </a:p>
        </p:txBody>
      </p:sp>
      <p:sp>
        <p:nvSpPr>
          <p:cNvPr id="340995" name="Text Box 3"/>
          <p:cNvSpPr txBox="1">
            <a:spLocks noChangeArrowheads="1"/>
          </p:cNvSpPr>
          <p:nvPr/>
        </p:nvSpPr>
        <p:spPr bwMode="auto">
          <a:xfrm>
            <a:off x="611188" y="1076325"/>
            <a:ext cx="8281987"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b="1" dirty="0">
                <a:solidFill>
                  <a:schemeClr val="tx2"/>
                </a:solidFill>
                <a:latin typeface="Arial Narrow" pitchFamily="34" charset="0"/>
              </a:rPr>
              <a:t>【e.g.】</a:t>
            </a:r>
            <a:r>
              <a:rPr lang="en-US" altLang="zh-CN" b="1" dirty="0">
                <a:latin typeface="Arial Narrow" pitchFamily="34" charset="0"/>
              </a:rPr>
              <a:t> </a:t>
            </a:r>
          </a:p>
          <a:p>
            <a:pPr algn="l">
              <a:spcBef>
                <a:spcPct val="50000"/>
              </a:spcBef>
            </a:pPr>
            <a:r>
              <a:rPr lang="en-US" altLang="zh-CN" b="1" i="1" dirty="0">
                <a:solidFill>
                  <a:schemeClr val="hlink"/>
                </a:solidFill>
                <a:latin typeface="Times New Roman" pitchFamily="18" charset="0"/>
              </a:rPr>
              <a:t>CREATE VIEW</a:t>
            </a:r>
            <a:r>
              <a:rPr lang="en-US" altLang="zh-CN" b="1" i="1" dirty="0">
                <a:latin typeface="Times New Roman" pitchFamily="18" charset="0"/>
              </a:rPr>
              <a:t> TestView1(col1,col2,col3,col4,col5) </a:t>
            </a:r>
            <a:r>
              <a:rPr lang="en-US" altLang="zh-CN" b="1" i="1" dirty="0">
                <a:solidFill>
                  <a:schemeClr val="hlink"/>
                </a:solidFill>
                <a:latin typeface="Times New Roman" pitchFamily="18" charset="0"/>
              </a:rPr>
              <a:t>AS</a:t>
            </a:r>
          </a:p>
          <a:p>
            <a:pPr algn="l">
              <a:spcBef>
                <a:spcPct val="50000"/>
              </a:spcBef>
            </a:pPr>
            <a:r>
              <a:rPr lang="en-US" altLang="zh-CN" b="1" i="1" dirty="0">
                <a:solidFill>
                  <a:srgbClr val="0070C0"/>
                </a:solidFill>
                <a:latin typeface="Times New Roman" pitchFamily="18" charset="0"/>
              </a:rPr>
              <a:t>SELECT * FROM Students WHERE Year(birthday)&gt;1988</a:t>
            </a:r>
          </a:p>
          <a:p>
            <a:pPr algn="l">
              <a:spcBef>
                <a:spcPct val="50000"/>
              </a:spcBef>
            </a:pPr>
            <a:r>
              <a:rPr lang="en-US" altLang="zh-CN" b="1" i="1" dirty="0">
                <a:latin typeface="Times New Roman" pitchFamily="18" charset="0"/>
              </a:rPr>
              <a:t>GO</a:t>
            </a:r>
          </a:p>
          <a:p>
            <a:pPr algn="l">
              <a:spcBef>
                <a:spcPct val="50000"/>
              </a:spcBef>
            </a:pPr>
            <a:r>
              <a:rPr lang="en-US" altLang="zh-CN" b="1" i="1" dirty="0">
                <a:solidFill>
                  <a:schemeClr val="hlink"/>
                </a:solidFill>
                <a:latin typeface="Times New Roman" pitchFamily="18" charset="0"/>
              </a:rPr>
              <a:t>CREATE VIEW</a:t>
            </a:r>
            <a:r>
              <a:rPr lang="en-US" altLang="zh-CN" b="1" i="1" dirty="0">
                <a:latin typeface="Times New Roman" pitchFamily="18" charset="0"/>
              </a:rPr>
              <a:t> TestView2(col1,col2,col3) </a:t>
            </a:r>
            <a:r>
              <a:rPr lang="en-US" altLang="zh-CN" b="1" i="1" dirty="0">
                <a:solidFill>
                  <a:schemeClr val="hlink"/>
                </a:solidFill>
                <a:latin typeface="Times New Roman" pitchFamily="18" charset="0"/>
              </a:rPr>
              <a:t>AS</a:t>
            </a:r>
          </a:p>
          <a:p>
            <a:pPr algn="l">
              <a:spcBef>
                <a:spcPct val="50000"/>
              </a:spcBef>
            </a:pPr>
            <a:r>
              <a:rPr lang="en-US" altLang="zh-CN" b="1" i="1" dirty="0">
                <a:solidFill>
                  <a:srgbClr val="0070C0"/>
                </a:solidFill>
                <a:latin typeface="Times New Roman" pitchFamily="18" charset="0"/>
              </a:rPr>
              <a:t>SELECT </a:t>
            </a:r>
            <a:r>
              <a:rPr lang="en-US" altLang="zh-CN" b="1" i="1" dirty="0" err="1">
                <a:solidFill>
                  <a:srgbClr val="0070C0"/>
                </a:solidFill>
                <a:latin typeface="Times New Roman" pitchFamily="18" charset="0"/>
              </a:rPr>
              <a:t>a.st_name,b.deptno,b.deptname</a:t>
            </a:r>
            <a:r>
              <a:rPr lang="en-US" altLang="zh-CN" b="1" i="1" dirty="0">
                <a:solidFill>
                  <a:srgbClr val="0070C0"/>
                </a:solidFill>
                <a:latin typeface="Times New Roman" pitchFamily="18" charset="0"/>
              </a:rPr>
              <a:t> FROM Students a</a:t>
            </a:r>
            <a:r>
              <a:rPr lang="en-US" altLang="zh-CN" b="1" i="1" dirty="0" smtClean="0">
                <a:solidFill>
                  <a:srgbClr val="0070C0"/>
                </a:solidFill>
                <a:latin typeface="Times New Roman" pitchFamily="18" charset="0"/>
              </a:rPr>
              <a:t>, </a:t>
            </a:r>
            <a:r>
              <a:rPr lang="en-US" altLang="zh-CN" b="1" i="1" dirty="0" err="1" smtClean="0">
                <a:solidFill>
                  <a:srgbClr val="0070C0"/>
                </a:solidFill>
                <a:latin typeface="Times New Roman" pitchFamily="18" charset="0"/>
              </a:rPr>
              <a:t>st_Dept</a:t>
            </a:r>
            <a:r>
              <a:rPr lang="en-US" altLang="zh-CN" b="1" i="1" dirty="0" smtClean="0">
                <a:solidFill>
                  <a:srgbClr val="0070C0"/>
                </a:solidFill>
                <a:latin typeface="Times New Roman" pitchFamily="18" charset="0"/>
              </a:rPr>
              <a:t> </a:t>
            </a:r>
            <a:r>
              <a:rPr lang="en-US" altLang="zh-CN" b="1" i="1" dirty="0">
                <a:solidFill>
                  <a:srgbClr val="0070C0"/>
                </a:solidFill>
                <a:latin typeface="Times New Roman" pitchFamily="18" charset="0"/>
              </a:rPr>
              <a:t>b WHERE </a:t>
            </a:r>
            <a:r>
              <a:rPr lang="en-US" altLang="zh-CN" b="1" i="1" dirty="0" err="1">
                <a:solidFill>
                  <a:srgbClr val="0070C0"/>
                </a:solidFill>
                <a:latin typeface="Times New Roman" pitchFamily="18" charset="0"/>
              </a:rPr>
              <a:t>a.st_dept</a:t>
            </a:r>
            <a:r>
              <a:rPr lang="en-US" altLang="zh-CN" b="1" i="1" dirty="0">
                <a:solidFill>
                  <a:srgbClr val="0070C0"/>
                </a:solidFill>
                <a:latin typeface="Times New Roman" pitchFamily="18" charset="0"/>
              </a:rPr>
              <a:t>=</a:t>
            </a:r>
            <a:r>
              <a:rPr lang="en-US" altLang="zh-CN" b="1" i="1" dirty="0" err="1">
                <a:solidFill>
                  <a:srgbClr val="0070C0"/>
                </a:solidFill>
                <a:latin typeface="Times New Roman" pitchFamily="18" charset="0"/>
              </a:rPr>
              <a:t>b.deptno</a:t>
            </a:r>
            <a:endParaRPr lang="en-US" altLang="zh-CN" b="1" i="1" dirty="0">
              <a:solidFill>
                <a:srgbClr val="0070C0"/>
              </a:solidFill>
              <a:latin typeface="Times New Roman" pitchFamily="18" charset="0"/>
            </a:endParaRPr>
          </a:p>
          <a:p>
            <a:pPr algn="l">
              <a:spcBef>
                <a:spcPct val="50000"/>
              </a:spcBef>
            </a:pPr>
            <a:endParaRPr lang="en-US" altLang="zh-CN" b="1" dirty="0">
              <a:latin typeface="Times New Roman" pitchFamily="18" charset="0"/>
            </a:endParaRPr>
          </a:p>
          <a:p>
            <a:pPr algn="l">
              <a:spcBef>
                <a:spcPct val="20000"/>
              </a:spcBef>
              <a:buSzPct val="150000"/>
              <a:buFontTx/>
              <a:buBlip>
                <a:blip r:embed="rId2"/>
              </a:buBlip>
            </a:pPr>
            <a:r>
              <a:rPr lang="en-US" altLang="zh-CN" b="1" dirty="0">
                <a:latin typeface="Arial Narrow" pitchFamily="34" charset="0"/>
              </a:rPr>
              <a:t>The amount of the columns specified to a view must be the same with those of the columns in the SELECT clause.</a:t>
            </a:r>
          </a:p>
        </p:txBody>
      </p:sp>
      <p:pic>
        <p:nvPicPr>
          <p:cNvPr id="340996"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linds(vertical)">
                                      <p:cBhvr>
                                        <p:cTn id="7" dur="500"/>
                                        <p:tgtEl>
                                          <p:spTgt spid="34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linds(vertical)">
                                      <p:cBhvr>
                                        <p:cTn id="12" dur="500"/>
                                        <p:tgtEl>
                                          <p:spTgt spid="340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blinds(vertical)">
                                      <p:cBhvr>
                                        <p:cTn id="17" dur="500"/>
                                        <p:tgtEl>
                                          <p:spTgt spid="340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blinds(vertical)">
                                      <p:cBhvr>
                                        <p:cTn id="22" dur="500"/>
                                        <p:tgtEl>
                                          <p:spTgt spid="340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blinds(vertical)">
                                      <p:cBhvr>
                                        <p:cTn id="27" dur="500"/>
                                        <p:tgtEl>
                                          <p:spTgt spid="340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0995">
                                            <p:txEl>
                                              <p:pRg st="5" end="5"/>
                                            </p:txEl>
                                          </p:spTgt>
                                        </p:tgtEl>
                                        <p:attrNameLst>
                                          <p:attrName>style.visibility</p:attrName>
                                        </p:attrNameLst>
                                      </p:cBhvr>
                                      <p:to>
                                        <p:strVal val="visible"/>
                                      </p:to>
                                    </p:set>
                                    <p:animEffect transition="in" filter="blinds(vertical)">
                                      <p:cBhvr>
                                        <p:cTn id="32" dur="500"/>
                                        <p:tgtEl>
                                          <p:spTgt spid="340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40995">
                                            <p:txEl>
                                              <p:pRg st="7" end="7"/>
                                            </p:txEl>
                                          </p:spTgt>
                                        </p:tgtEl>
                                        <p:attrNameLst>
                                          <p:attrName>style.visibility</p:attrName>
                                        </p:attrNameLst>
                                      </p:cBhvr>
                                      <p:to>
                                        <p:strVal val="visible"/>
                                      </p:to>
                                    </p:set>
                                    <p:animEffect transition="in" filter="blinds(vertical)">
                                      <p:cBhvr>
                                        <p:cTn id="37" dur="500"/>
                                        <p:tgtEl>
                                          <p:spTgt spid="340995">
                                            <p:txEl>
                                              <p:pRg st="7" end="7"/>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40996"/>
                                        </p:tgtEl>
                                        <p:attrNameLst>
                                          <p:attrName>style.visibility</p:attrName>
                                        </p:attrNameLst>
                                      </p:cBhvr>
                                      <p:to>
                                        <p:strVal val="visible"/>
                                      </p:to>
                                    </p:set>
                                    <p:anim calcmode="lin" valueType="num">
                                      <p:cBhvr additive="base">
                                        <p:cTn id="41" dur="500" fill="hold"/>
                                        <p:tgtEl>
                                          <p:spTgt spid="340996"/>
                                        </p:tgtEl>
                                        <p:attrNameLst>
                                          <p:attrName>ppt_x</p:attrName>
                                        </p:attrNameLst>
                                      </p:cBhvr>
                                      <p:tavLst>
                                        <p:tav tm="0">
                                          <p:val>
                                            <p:strVal val="0-#ppt_w/2"/>
                                          </p:val>
                                        </p:tav>
                                        <p:tav tm="100000">
                                          <p:val>
                                            <p:strVal val="#ppt_x"/>
                                          </p:val>
                                        </p:tav>
                                      </p:tavLst>
                                    </p:anim>
                                    <p:anim calcmode="lin" valueType="num">
                                      <p:cBhvr additive="base">
                                        <p:cTn id="42"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C49E467-4183-42C6-9AB9-1425D3113E43}" type="slidenum">
              <a:rPr lang="en-US" altLang="zh-CN"/>
              <a:pPr/>
              <a:t>56</a:t>
            </a:fld>
            <a:endParaRPr lang="en-US" altLang="zh-CN"/>
          </a:p>
        </p:txBody>
      </p:sp>
      <p:sp>
        <p:nvSpPr>
          <p:cNvPr id="342018" name="Rectangle 2"/>
          <p:cNvSpPr>
            <a:spLocks noGrp="1" noChangeArrowheads="1"/>
          </p:cNvSpPr>
          <p:nvPr>
            <p:ph type="title"/>
          </p:nvPr>
        </p:nvSpPr>
        <p:spPr/>
        <p:txBody>
          <a:bodyPr/>
          <a:lstStyle/>
          <a:p>
            <a:r>
              <a:rPr lang="en-US" altLang="zh-CN">
                <a:latin typeface="Arial Narrow" pitchFamily="34" charset="0"/>
              </a:rPr>
              <a:t>View</a:t>
            </a:r>
          </a:p>
        </p:txBody>
      </p:sp>
      <p:sp>
        <p:nvSpPr>
          <p:cNvPr id="342019" name="Text Box 3"/>
          <p:cNvSpPr txBox="1">
            <a:spLocks noChangeArrowheads="1"/>
          </p:cNvSpPr>
          <p:nvPr/>
        </p:nvSpPr>
        <p:spPr bwMode="auto">
          <a:xfrm>
            <a:off x="611188" y="692150"/>
            <a:ext cx="8353425"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rgbClr val="000000"/>
                </a:solidFill>
                <a:latin typeface="Arial Narrow" pitchFamily="34" charset="0"/>
              </a:rPr>
              <a:t>View is </a:t>
            </a:r>
            <a:r>
              <a:rPr lang="en-US" altLang="zh-CN" b="1">
                <a:solidFill>
                  <a:schemeClr val="hlink"/>
                </a:solidFill>
                <a:latin typeface="Arial Narrow" pitchFamily="34" charset="0"/>
              </a:rPr>
              <a:t>updatable</a:t>
            </a:r>
            <a:r>
              <a:rPr lang="en-US" altLang="zh-CN" b="1">
                <a:solidFill>
                  <a:srgbClr val="000000"/>
                </a:solidFill>
                <a:latin typeface="Arial Narrow" pitchFamily="34" charset="0"/>
              </a:rPr>
              <a:t> only if the following conditions are satisfied: </a:t>
            </a:r>
          </a:p>
          <a:p>
            <a:pPr algn="l">
              <a:spcBef>
                <a:spcPct val="30000"/>
              </a:spcBef>
              <a:buClr>
                <a:schemeClr val="folHlink"/>
              </a:buClr>
              <a:buFont typeface="Wingdings" pitchFamily="2" charset="2"/>
              <a:buChar char="w"/>
            </a:pPr>
            <a:r>
              <a:rPr lang="en-US" altLang="zh-CN" b="1">
                <a:solidFill>
                  <a:srgbClr val="000000"/>
                </a:solidFill>
                <a:latin typeface="Arial Narrow" pitchFamily="34" charset="0"/>
              </a:rPr>
              <a:t>The </a:t>
            </a:r>
            <a:r>
              <a:rPr lang="en-US" altLang="zh-CN" b="1" i="1">
                <a:solidFill>
                  <a:srgbClr val="000000"/>
                </a:solidFill>
                <a:latin typeface="Times New Roman" pitchFamily="18" charset="0"/>
              </a:rPr>
              <a:t>select_statement</a:t>
            </a:r>
            <a:r>
              <a:rPr lang="en-US" altLang="zh-CN" b="1">
                <a:solidFill>
                  <a:srgbClr val="000000"/>
                </a:solidFill>
                <a:latin typeface="Arial Narrow" pitchFamily="34" charset="0"/>
              </a:rPr>
              <a:t> has no </a:t>
            </a:r>
            <a:r>
              <a:rPr lang="en-US" altLang="zh-CN" b="1">
                <a:solidFill>
                  <a:schemeClr val="hlink"/>
                </a:solidFill>
                <a:latin typeface="Arial Narrow" pitchFamily="34" charset="0"/>
              </a:rPr>
              <a:t>aggregate functions</a:t>
            </a:r>
            <a:r>
              <a:rPr lang="en-US" altLang="zh-CN" b="1">
                <a:solidFill>
                  <a:srgbClr val="000000"/>
                </a:solidFill>
                <a:latin typeface="Arial Narrow" pitchFamily="34" charset="0"/>
              </a:rPr>
              <a:t> in the select list and does not contain the TOP, GROUP BY, UNION, or DISTINCT clauses. Aggregate functions can be used in a subquery in the FROM clause.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Aggregate functions perform a calculation on a set of values and return a single value.</a:t>
            </a:r>
            <a:r>
              <a:rPr lang="en-US" altLang="zh-CN" b="1">
                <a:latin typeface="Arial Narrow" pitchFamily="34" charset="0"/>
              </a:rPr>
              <a:t> such as AVG, COUNT, SUM, MIN, MAX.</a:t>
            </a:r>
            <a:endParaRPr lang="en-US" altLang="zh-CN" b="1">
              <a:solidFill>
                <a:srgbClr val="000000"/>
              </a:solidFill>
              <a:latin typeface="Arial Narrow" pitchFamily="34" charset="0"/>
            </a:endParaRPr>
          </a:p>
          <a:p>
            <a:pPr algn="l">
              <a:spcBef>
                <a:spcPct val="30000"/>
              </a:spcBef>
              <a:buClr>
                <a:schemeClr val="folHlink"/>
              </a:buClr>
              <a:buFont typeface="Wingdings" pitchFamily="2" charset="2"/>
              <a:buChar char="w"/>
            </a:pPr>
            <a:r>
              <a:rPr lang="en-US" altLang="zh-CN" b="1" i="1">
                <a:solidFill>
                  <a:srgbClr val="000000"/>
                </a:solidFill>
                <a:latin typeface="Times New Roman" pitchFamily="18" charset="0"/>
              </a:rPr>
              <a:t>select_statement</a:t>
            </a:r>
            <a:r>
              <a:rPr lang="en-US" altLang="zh-CN" b="1">
                <a:solidFill>
                  <a:srgbClr val="000000"/>
                </a:solidFill>
                <a:latin typeface="Arial Narrow" pitchFamily="34" charset="0"/>
              </a:rPr>
              <a:t> has no </a:t>
            </a:r>
            <a:r>
              <a:rPr lang="en-US" altLang="zh-CN" b="1">
                <a:solidFill>
                  <a:schemeClr val="hlink"/>
                </a:solidFill>
                <a:latin typeface="Arial Narrow" pitchFamily="34" charset="0"/>
              </a:rPr>
              <a:t>derived columns</a:t>
            </a:r>
            <a:r>
              <a:rPr lang="en-US" altLang="zh-CN" b="1">
                <a:solidFill>
                  <a:srgbClr val="000000"/>
                </a:solidFill>
                <a:latin typeface="Arial Narrow" pitchFamily="34" charset="0"/>
              </a:rPr>
              <a:t> in the select list. Derived columns are result set columns formed by anything other than a simple column expression, such as using functions or operators.</a:t>
            </a:r>
          </a:p>
          <a:p>
            <a:pPr algn="l">
              <a:spcBef>
                <a:spcPct val="30000"/>
              </a:spcBef>
              <a:buClr>
                <a:schemeClr val="folHlink"/>
              </a:buClr>
              <a:buFont typeface="Wingdings" pitchFamily="2" charset="2"/>
              <a:buChar char="w"/>
            </a:pPr>
            <a:r>
              <a:rPr lang="en-US" altLang="zh-CN" b="1">
                <a:solidFill>
                  <a:srgbClr val="000000"/>
                </a:solidFill>
                <a:latin typeface="Arial Narrow" pitchFamily="34" charset="0"/>
              </a:rPr>
              <a:t>The </a:t>
            </a:r>
            <a:r>
              <a:rPr lang="en-US" altLang="zh-CN" b="1">
                <a:solidFill>
                  <a:schemeClr val="hlink"/>
                </a:solidFill>
                <a:latin typeface="Arial Narrow" pitchFamily="34" charset="0"/>
              </a:rPr>
              <a:t>FROM</a:t>
            </a:r>
            <a:r>
              <a:rPr lang="en-US" altLang="zh-CN" b="1">
                <a:solidFill>
                  <a:srgbClr val="000000"/>
                </a:solidFill>
                <a:latin typeface="Arial Narrow" pitchFamily="34" charset="0"/>
              </a:rPr>
              <a:t> clause in the </a:t>
            </a:r>
            <a:r>
              <a:rPr lang="en-US" altLang="zh-CN" b="1" i="1">
                <a:solidFill>
                  <a:srgbClr val="000000"/>
                </a:solidFill>
                <a:latin typeface="Times New Roman" pitchFamily="18" charset="0"/>
              </a:rPr>
              <a:t>select_statement</a:t>
            </a:r>
            <a:r>
              <a:rPr lang="en-US" altLang="zh-CN" b="1">
                <a:solidFill>
                  <a:srgbClr val="000000"/>
                </a:solidFill>
                <a:latin typeface="Arial Narrow" pitchFamily="34" charset="0"/>
              </a:rPr>
              <a:t> references at least one table. </a:t>
            </a:r>
          </a:p>
        </p:txBody>
      </p:sp>
      <p:pic>
        <p:nvPicPr>
          <p:cNvPr id="3420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blinds(vertical)">
                                      <p:cBhvr>
                                        <p:cTn id="7" dur="500"/>
                                        <p:tgtEl>
                                          <p:spTgt spid="34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blinds(vertical)">
                                      <p:cBhvr>
                                        <p:cTn id="12" dur="500"/>
                                        <p:tgtEl>
                                          <p:spTgt spid="34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Effect transition="in" filter="blinds(vertical)">
                                      <p:cBhvr>
                                        <p:cTn id="17" dur="500"/>
                                        <p:tgtEl>
                                          <p:spTgt spid="342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Effect transition="in" filter="blinds(vertical)">
                                      <p:cBhvr>
                                        <p:cTn id="22" dur="500"/>
                                        <p:tgtEl>
                                          <p:spTgt spid="3420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2019">
                                            <p:txEl>
                                              <p:pRg st="4" end="4"/>
                                            </p:txEl>
                                          </p:spTgt>
                                        </p:tgtEl>
                                        <p:attrNameLst>
                                          <p:attrName>style.visibility</p:attrName>
                                        </p:attrNameLst>
                                      </p:cBhvr>
                                      <p:to>
                                        <p:strVal val="visible"/>
                                      </p:to>
                                    </p:set>
                                    <p:animEffect transition="in" filter="blinds(vertical)">
                                      <p:cBhvr>
                                        <p:cTn id="27" dur="500"/>
                                        <p:tgtEl>
                                          <p:spTgt spid="342019">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42020"/>
                                        </p:tgtEl>
                                        <p:attrNameLst>
                                          <p:attrName>style.visibility</p:attrName>
                                        </p:attrNameLst>
                                      </p:cBhvr>
                                      <p:to>
                                        <p:strVal val="visible"/>
                                      </p:to>
                                    </p:set>
                                    <p:anim calcmode="lin" valueType="num">
                                      <p:cBhvr additive="base">
                                        <p:cTn id="31" dur="500" fill="hold"/>
                                        <p:tgtEl>
                                          <p:spTgt spid="342020"/>
                                        </p:tgtEl>
                                        <p:attrNameLst>
                                          <p:attrName>ppt_x</p:attrName>
                                        </p:attrNameLst>
                                      </p:cBhvr>
                                      <p:tavLst>
                                        <p:tav tm="0">
                                          <p:val>
                                            <p:strVal val="0-#ppt_w/2"/>
                                          </p:val>
                                        </p:tav>
                                        <p:tav tm="100000">
                                          <p:val>
                                            <p:strVal val="#ppt_x"/>
                                          </p:val>
                                        </p:tav>
                                      </p:tavLst>
                                    </p:anim>
                                    <p:anim calcmode="lin" valueType="num">
                                      <p:cBhvr additive="base">
                                        <p:cTn id="32" dur="500" fill="hold"/>
                                        <p:tgtEl>
                                          <p:spTgt spid="34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4E67FFD-8231-43B8-B497-91FCABF38647}" type="slidenum">
              <a:rPr lang="en-US" altLang="zh-CN"/>
              <a:pPr/>
              <a:t>57</a:t>
            </a:fld>
            <a:endParaRPr lang="en-US" altLang="zh-CN"/>
          </a:p>
        </p:txBody>
      </p:sp>
      <p:sp>
        <p:nvSpPr>
          <p:cNvPr id="343042" name="Rectangle 2"/>
          <p:cNvSpPr>
            <a:spLocks noGrp="1" noChangeArrowheads="1"/>
          </p:cNvSpPr>
          <p:nvPr>
            <p:ph type="title"/>
          </p:nvPr>
        </p:nvSpPr>
        <p:spPr/>
        <p:txBody>
          <a:bodyPr/>
          <a:lstStyle/>
          <a:p>
            <a:r>
              <a:rPr lang="en-US" altLang="zh-CN">
                <a:latin typeface="Arial Narrow" pitchFamily="34" charset="0"/>
              </a:rPr>
              <a:t>View-Example</a:t>
            </a:r>
          </a:p>
        </p:txBody>
      </p:sp>
      <p:sp>
        <p:nvSpPr>
          <p:cNvPr id="343043" name="Text Box 3"/>
          <p:cNvSpPr txBox="1">
            <a:spLocks noChangeArrowheads="1"/>
          </p:cNvSpPr>
          <p:nvPr/>
        </p:nvSpPr>
        <p:spPr bwMode="auto">
          <a:xfrm>
            <a:off x="762000" y="1066800"/>
            <a:ext cx="70104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b="1">
                <a:solidFill>
                  <a:schemeClr val="tx2"/>
                </a:solidFill>
                <a:latin typeface="Arial Narrow" pitchFamily="34" charset="0"/>
              </a:rPr>
              <a:t>【e.g.】</a:t>
            </a:r>
            <a:r>
              <a:rPr lang="en-US" altLang="zh-CN" b="1">
                <a:solidFill>
                  <a:srgbClr val="000000"/>
                </a:solidFill>
                <a:latin typeface="Arial Narrow" pitchFamily="34" charset="0"/>
              </a:rPr>
              <a:t>This view is not updatable:</a:t>
            </a:r>
            <a:r>
              <a:rPr lang="en-US" altLang="zh-CN" b="1">
                <a:latin typeface="Arial Narrow" pitchFamily="34" charset="0"/>
              </a:rPr>
              <a:t> </a:t>
            </a:r>
          </a:p>
          <a:p>
            <a:pPr algn="l">
              <a:spcBef>
                <a:spcPct val="50000"/>
              </a:spcBef>
            </a:pPr>
            <a:r>
              <a:rPr lang="en-US" altLang="zh-CN" b="1" i="1">
                <a:solidFill>
                  <a:schemeClr val="hlink"/>
                </a:solidFill>
                <a:latin typeface="Times New Roman" pitchFamily="18" charset="0"/>
              </a:rPr>
              <a:t>CREATE VIEW</a:t>
            </a:r>
            <a:r>
              <a:rPr lang="en-US" altLang="zh-CN" b="1" i="1">
                <a:latin typeface="Times New Roman" pitchFamily="18" charset="0"/>
              </a:rPr>
              <a:t> TestView </a:t>
            </a:r>
            <a:r>
              <a:rPr lang="en-US" altLang="zh-CN" b="1" i="1">
                <a:solidFill>
                  <a:schemeClr val="hlink"/>
                </a:solidFill>
                <a:latin typeface="Times New Roman" pitchFamily="18" charset="0"/>
              </a:rPr>
              <a:t>AS</a:t>
            </a:r>
            <a:r>
              <a:rPr lang="en-US" altLang="zh-CN" b="1" i="1">
                <a:latin typeface="Times New Roman" pitchFamily="18" charset="0"/>
              </a:rPr>
              <a:t> </a:t>
            </a:r>
          </a:p>
          <a:p>
            <a:pPr algn="l">
              <a:spcBef>
                <a:spcPct val="50000"/>
              </a:spcBef>
            </a:pPr>
            <a:r>
              <a:rPr lang="en-US" altLang="zh-CN" b="1" i="1">
                <a:solidFill>
                  <a:schemeClr val="folHlink"/>
                </a:solidFill>
                <a:latin typeface="Times New Roman" pitchFamily="18" charset="0"/>
              </a:rPr>
              <a:t>SELECT</a:t>
            </a:r>
            <a:r>
              <a:rPr lang="en-US" altLang="zh-CN" b="1" i="1">
                <a:latin typeface="Times New Roman" pitchFamily="18" charset="0"/>
              </a:rPr>
              <a:t> GETDATE() </a:t>
            </a:r>
            <a:r>
              <a:rPr lang="en-US" altLang="zh-CN" b="1" i="1">
                <a:solidFill>
                  <a:schemeClr val="folHlink"/>
                </a:solidFill>
                <a:latin typeface="Times New Roman" pitchFamily="18" charset="0"/>
              </a:rPr>
              <a:t>AS</a:t>
            </a:r>
            <a:r>
              <a:rPr lang="en-US" altLang="zh-CN" b="1" i="1">
                <a:latin typeface="Times New Roman" pitchFamily="18" charset="0"/>
              </a:rPr>
              <a:t> CurrentDate, </a:t>
            </a:r>
          </a:p>
          <a:p>
            <a:pPr algn="l">
              <a:spcBef>
                <a:spcPct val="50000"/>
              </a:spcBef>
            </a:pPr>
            <a:r>
              <a:rPr lang="en-US" altLang="zh-CN" b="1" i="1">
                <a:latin typeface="Times New Roman" pitchFamily="18" charset="0"/>
              </a:rPr>
              <a:t>@@LANGUAGE </a:t>
            </a:r>
            <a:r>
              <a:rPr lang="en-US" altLang="zh-CN" b="1" i="1">
                <a:solidFill>
                  <a:schemeClr val="folHlink"/>
                </a:solidFill>
                <a:latin typeface="Times New Roman" pitchFamily="18" charset="0"/>
              </a:rPr>
              <a:t>AS </a:t>
            </a:r>
            <a:r>
              <a:rPr lang="en-US" altLang="zh-CN" b="1" i="1">
                <a:latin typeface="Times New Roman" pitchFamily="18" charset="0"/>
              </a:rPr>
              <a:t>CurrentLanguage, </a:t>
            </a:r>
          </a:p>
          <a:p>
            <a:pPr algn="l">
              <a:spcBef>
                <a:spcPct val="50000"/>
              </a:spcBef>
            </a:pPr>
            <a:r>
              <a:rPr lang="en-US" altLang="zh-CN" b="1" i="1">
                <a:latin typeface="Times New Roman" pitchFamily="18" charset="0"/>
              </a:rPr>
              <a:t>CURRENT_USER </a:t>
            </a:r>
            <a:r>
              <a:rPr lang="en-US" altLang="zh-CN" b="1" i="1">
                <a:solidFill>
                  <a:schemeClr val="folHlink"/>
                </a:solidFill>
                <a:latin typeface="Times New Roman" pitchFamily="18" charset="0"/>
              </a:rPr>
              <a:t>AS</a:t>
            </a:r>
            <a:r>
              <a:rPr lang="en-US" altLang="zh-CN" b="1" i="1">
                <a:latin typeface="Times New Roman" pitchFamily="18" charset="0"/>
              </a:rPr>
              <a:t> CurrentUser</a:t>
            </a:r>
            <a:r>
              <a:rPr lang="en-US" altLang="zh-CN" b="1">
                <a:latin typeface="Arial Narrow" pitchFamily="34" charset="0"/>
              </a:rPr>
              <a:t> </a:t>
            </a:r>
          </a:p>
          <a:p>
            <a:pPr algn="l">
              <a:spcBef>
                <a:spcPct val="50000"/>
              </a:spcBef>
            </a:pPr>
            <a:r>
              <a:rPr lang="en-US" altLang="zh-CN" b="1">
                <a:latin typeface="Arial Narrow" pitchFamily="34" charset="0"/>
              </a:rPr>
              <a:t>2. Drop view</a:t>
            </a:r>
          </a:p>
          <a:p>
            <a:pPr algn="l">
              <a:spcBef>
                <a:spcPct val="50000"/>
              </a:spcBef>
            </a:pPr>
            <a:r>
              <a:rPr lang="en-US" altLang="zh-CN" b="1">
                <a:solidFill>
                  <a:schemeClr val="hlink"/>
                </a:solidFill>
                <a:latin typeface="Times New Roman" pitchFamily="18" charset="0"/>
              </a:rPr>
              <a:t>DROP VIEW</a:t>
            </a:r>
            <a:r>
              <a:rPr lang="en-US" altLang="zh-CN" b="1" i="1">
                <a:latin typeface="Times New Roman" pitchFamily="18" charset="0"/>
              </a:rPr>
              <a:t> {</a:t>
            </a:r>
            <a:r>
              <a:rPr lang="en-US" altLang="zh-CN" b="1" i="1">
                <a:solidFill>
                  <a:srgbClr val="000000"/>
                </a:solidFill>
                <a:latin typeface="Times New Roman" pitchFamily="18" charset="0"/>
              </a:rPr>
              <a:t>view</a:t>
            </a:r>
            <a:r>
              <a:rPr lang="en-US" altLang="zh-CN" b="1" i="1">
                <a:latin typeface="Times New Roman" pitchFamily="18" charset="0"/>
              </a:rPr>
              <a:t> } [ ,...n ]</a:t>
            </a:r>
          </a:p>
          <a:p>
            <a:pPr algn="l">
              <a:spcBef>
                <a:spcPct val="5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DROP VIEW</a:t>
            </a:r>
            <a:r>
              <a:rPr lang="en-US" altLang="zh-CN" b="1" i="1">
                <a:latin typeface="Times New Roman" pitchFamily="18" charset="0"/>
              </a:rPr>
              <a:t> TestView</a:t>
            </a:r>
            <a:r>
              <a:rPr lang="en-US" altLang="zh-CN" b="1">
                <a:latin typeface="Arial Narrow" pitchFamily="34" charset="0"/>
              </a:rPr>
              <a:t> </a:t>
            </a:r>
          </a:p>
        </p:txBody>
      </p:sp>
      <p:pic>
        <p:nvPicPr>
          <p:cNvPr id="343045"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linds(vertical)">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blinds(vertical)">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3043">
                                            <p:txEl>
                                              <p:pRg st="2" end="2"/>
                                            </p:txEl>
                                          </p:spTgt>
                                        </p:tgtEl>
                                        <p:attrNameLst>
                                          <p:attrName>style.visibility</p:attrName>
                                        </p:attrNameLst>
                                      </p:cBhvr>
                                      <p:to>
                                        <p:strVal val="visible"/>
                                      </p:to>
                                    </p:set>
                                    <p:animEffect transition="in" filter="blinds(vertical)">
                                      <p:cBhvr>
                                        <p:cTn id="17" dur="500"/>
                                        <p:tgtEl>
                                          <p:spTgt spid="343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3043">
                                            <p:txEl>
                                              <p:pRg st="3" end="3"/>
                                            </p:txEl>
                                          </p:spTgt>
                                        </p:tgtEl>
                                        <p:attrNameLst>
                                          <p:attrName>style.visibility</p:attrName>
                                        </p:attrNameLst>
                                      </p:cBhvr>
                                      <p:to>
                                        <p:strVal val="visible"/>
                                      </p:to>
                                    </p:set>
                                    <p:animEffect transition="in" filter="blinds(vertical)">
                                      <p:cBhvr>
                                        <p:cTn id="22" dur="500"/>
                                        <p:tgtEl>
                                          <p:spTgt spid="343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3043">
                                            <p:txEl>
                                              <p:pRg st="4" end="4"/>
                                            </p:txEl>
                                          </p:spTgt>
                                        </p:tgtEl>
                                        <p:attrNameLst>
                                          <p:attrName>style.visibility</p:attrName>
                                        </p:attrNameLst>
                                      </p:cBhvr>
                                      <p:to>
                                        <p:strVal val="visible"/>
                                      </p:to>
                                    </p:set>
                                    <p:animEffect transition="in" filter="blinds(vertical)">
                                      <p:cBhvr>
                                        <p:cTn id="27" dur="500"/>
                                        <p:tgtEl>
                                          <p:spTgt spid="343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3043">
                                            <p:txEl>
                                              <p:pRg st="5" end="5"/>
                                            </p:txEl>
                                          </p:spTgt>
                                        </p:tgtEl>
                                        <p:attrNameLst>
                                          <p:attrName>style.visibility</p:attrName>
                                        </p:attrNameLst>
                                      </p:cBhvr>
                                      <p:to>
                                        <p:strVal val="visible"/>
                                      </p:to>
                                    </p:set>
                                    <p:animEffect transition="in" filter="blinds(vertical)">
                                      <p:cBhvr>
                                        <p:cTn id="32" dur="500"/>
                                        <p:tgtEl>
                                          <p:spTgt spid="343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43043">
                                            <p:txEl>
                                              <p:pRg st="6" end="6"/>
                                            </p:txEl>
                                          </p:spTgt>
                                        </p:tgtEl>
                                        <p:attrNameLst>
                                          <p:attrName>style.visibility</p:attrName>
                                        </p:attrNameLst>
                                      </p:cBhvr>
                                      <p:to>
                                        <p:strVal val="visible"/>
                                      </p:to>
                                    </p:set>
                                    <p:animEffect transition="in" filter="blinds(vertical)">
                                      <p:cBhvr>
                                        <p:cTn id="37" dur="500"/>
                                        <p:tgtEl>
                                          <p:spTgt spid="343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43043">
                                            <p:txEl>
                                              <p:pRg st="7" end="7"/>
                                            </p:txEl>
                                          </p:spTgt>
                                        </p:tgtEl>
                                        <p:attrNameLst>
                                          <p:attrName>style.visibility</p:attrName>
                                        </p:attrNameLst>
                                      </p:cBhvr>
                                      <p:to>
                                        <p:strVal val="visible"/>
                                      </p:to>
                                    </p:set>
                                    <p:animEffect transition="in" filter="blinds(vertical)">
                                      <p:cBhvr>
                                        <p:cTn id="42" dur="500"/>
                                        <p:tgtEl>
                                          <p:spTgt spid="34304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43045"/>
                                        </p:tgtEl>
                                        <p:attrNameLst>
                                          <p:attrName>style.visibility</p:attrName>
                                        </p:attrNameLst>
                                      </p:cBhvr>
                                      <p:to>
                                        <p:strVal val="visible"/>
                                      </p:to>
                                    </p:set>
                                    <p:anim calcmode="lin" valueType="num">
                                      <p:cBhvr additive="base">
                                        <p:cTn id="46" dur="500" fill="hold"/>
                                        <p:tgtEl>
                                          <p:spTgt spid="343045"/>
                                        </p:tgtEl>
                                        <p:attrNameLst>
                                          <p:attrName>ppt_x</p:attrName>
                                        </p:attrNameLst>
                                      </p:cBhvr>
                                      <p:tavLst>
                                        <p:tav tm="0">
                                          <p:val>
                                            <p:strVal val="0-#ppt_w/2"/>
                                          </p:val>
                                        </p:tav>
                                        <p:tav tm="100000">
                                          <p:val>
                                            <p:strVal val="#ppt_x"/>
                                          </p:val>
                                        </p:tav>
                                      </p:tavLst>
                                    </p:anim>
                                    <p:anim calcmode="lin" valueType="num">
                                      <p:cBhvr additive="base">
                                        <p:cTn id="47" dur="500" fill="hold"/>
                                        <p:tgtEl>
                                          <p:spTgt spid="343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E0B2249-EEC3-4C9F-8ED8-870E8091B3DE}" type="slidenum">
              <a:rPr lang="en-US" altLang="zh-CN"/>
              <a:pPr/>
              <a:t>58</a:t>
            </a:fld>
            <a:endParaRPr lang="en-US" altLang="zh-CN"/>
          </a:p>
        </p:txBody>
      </p:sp>
      <p:sp>
        <p:nvSpPr>
          <p:cNvPr id="206850" name="Rectangle 2"/>
          <p:cNvSpPr>
            <a:spLocks noGrp="1" noChangeArrowheads="1"/>
          </p:cNvSpPr>
          <p:nvPr>
            <p:ph type="title"/>
          </p:nvPr>
        </p:nvSpPr>
        <p:spPr/>
        <p:txBody>
          <a:bodyPr/>
          <a:lstStyle/>
          <a:p>
            <a:r>
              <a:rPr lang="en-US" altLang="zh-CN">
                <a:latin typeface="Arial Narrow" pitchFamily="34" charset="0"/>
              </a:rPr>
              <a:t>INSERT</a:t>
            </a:r>
          </a:p>
        </p:txBody>
      </p:sp>
      <p:sp>
        <p:nvSpPr>
          <p:cNvPr id="206851" name="Text Box 3"/>
          <p:cNvSpPr txBox="1">
            <a:spLocks noChangeArrowheads="1"/>
          </p:cNvSpPr>
          <p:nvPr/>
        </p:nvSpPr>
        <p:spPr bwMode="auto">
          <a:xfrm>
            <a:off x="611188" y="692150"/>
            <a:ext cx="8425308"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1. </a:t>
            </a:r>
            <a:r>
              <a:rPr lang="en-US" altLang="zh-CN" b="1" dirty="0">
                <a:latin typeface="Arial Narrow" pitchFamily="34" charset="0"/>
              </a:rPr>
              <a:t>INSERT:</a:t>
            </a:r>
            <a:r>
              <a:rPr kumimoji="0" lang="en-US" altLang="zh-CN" b="1" dirty="0">
                <a:solidFill>
                  <a:schemeClr val="folHlink"/>
                </a:solidFill>
                <a:latin typeface="Arial Narrow" pitchFamily="34" charset="0"/>
                <a:ea typeface="楷体_GB2312" pitchFamily="49" charset="-122"/>
              </a:rPr>
              <a:t> </a:t>
            </a:r>
            <a:r>
              <a:rPr kumimoji="0" lang="en-US" altLang="zh-CN" b="1" dirty="0">
                <a:solidFill>
                  <a:srgbClr val="000000"/>
                </a:solidFill>
                <a:latin typeface="Arial Narrow" pitchFamily="34" charset="0"/>
                <a:ea typeface="楷体_GB2312" pitchFamily="49" charset="-122"/>
              </a:rPr>
              <a:t>Adds a new row to a table or a view.</a:t>
            </a:r>
            <a:r>
              <a:rPr kumimoji="0" lang="en-US" altLang="zh-CN" b="1" dirty="0">
                <a:latin typeface="Arial Narrow" pitchFamily="34" charset="0"/>
              </a:rPr>
              <a:t> </a:t>
            </a:r>
            <a:endParaRPr lang="en-US" altLang="zh-CN" b="1" dirty="0">
              <a:latin typeface="Arial Narrow" pitchFamily="34" charset="0"/>
            </a:endParaRP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20000"/>
              </a:spcBef>
              <a:buClr>
                <a:srgbClr val="ECB51A"/>
              </a:buClr>
              <a:buFont typeface="Wingdings" pitchFamily="2" charset="2"/>
              <a:buNone/>
            </a:pPr>
            <a:r>
              <a:rPr lang="en-US" altLang="zh-CN" b="1" dirty="0">
                <a:solidFill>
                  <a:schemeClr val="hlink"/>
                </a:solidFill>
                <a:latin typeface="Times New Roman" pitchFamily="18" charset="0"/>
              </a:rPr>
              <a:t>INSERT</a:t>
            </a:r>
            <a:r>
              <a:rPr lang="en-US" altLang="zh-CN" b="1" dirty="0">
                <a:latin typeface="Times New Roman" pitchFamily="18" charset="0"/>
              </a:rPr>
              <a:t> [ </a:t>
            </a:r>
            <a:r>
              <a:rPr lang="en-US" altLang="zh-CN" b="1" dirty="0">
                <a:solidFill>
                  <a:schemeClr val="hlink"/>
                </a:solidFill>
                <a:latin typeface="Times New Roman" pitchFamily="18" charset="0"/>
              </a:rPr>
              <a:t>INTO</a:t>
            </a:r>
            <a:r>
              <a:rPr lang="en-US" altLang="zh-CN" b="1" dirty="0">
                <a:latin typeface="Times New Roman" pitchFamily="18" charset="0"/>
              </a:rPr>
              <a:t>]{</a:t>
            </a:r>
            <a:r>
              <a:rPr lang="en-US" altLang="zh-CN" b="1" i="1" dirty="0" err="1">
                <a:solidFill>
                  <a:srgbClr val="000000"/>
                </a:solidFill>
                <a:latin typeface="Times New Roman" pitchFamily="18" charset="0"/>
              </a:rPr>
              <a:t>table_name</a:t>
            </a:r>
            <a:r>
              <a:rPr lang="en-US" altLang="zh-CN" b="1" i="1" dirty="0">
                <a:latin typeface="Times New Roman" pitchFamily="18" charset="0"/>
              </a:rPr>
              <a:t> </a:t>
            </a:r>
            <a:r>
              <a:rPr lang="en-US" altLang="zh-CN" b="1" dirty="0">
                <a:latin typeface="Times New Roman" pitchFamily="18" charset="0"/>
              </a:rPr>
              <a:t>|</a:t>
            </a:r>
            <a:r>
              <a:rPr lang="en-US" altLang="zh-CN" b="1" i="1" dirty="0" err="1">
                <a:solidFill>
                  <a:srgbClr val="000000"/>
                </a:solidFill>
                <a:latin typeface="Times New Roman" pitchFamily="18" charset="0"/>
              </a:rPr>
              <a:t>view_name</a:t>
            </a:r>
            <a:r>
              <a:rPr lang="en-US" altLang="zh-CN" b="1" i="1" dirty="0">
                <a:latin typeface="Times New Roman" pitchFamily="18" charset="0"/>
              </a:rPr>
              <a:t> </a:t>
            </a:r>
            <a:r>
              <a:rPr lang="en-US" altLang="zh-CN" b="1" dirty="0">
                <a:latin typeface="Times New Roman" pitchFamily="18" charset="0"/>
              </a:rPr>
              <a:t>} {[(</a:t>
            </a:r>
            <a:r>
              <a:rPr lang="en-US" altLang="zh-CN" b="1" i="1" dirty="0" err="1">
                <a:solidFill>
                  <a:srgbClr val="000000"/>
                </a:solidFill>
                <a:latin typeface="Times New Roman" pitchFamily="18" charset="0"/>
              </a:rPr>
              <a:t>column_list</a:t>
            </a:r>
            <a:r>
              <a:rPr lang="en-US" altLang="zh-CN" b="1" dirty="0">
                <a:latin typeface="Times New Roman" pitchFamily="18" charset="0"/>
              </a:rPr>
              <a:t>)]</a:t>
            </a:r>
            <a:br>
              <a:rPr lang="en-US" altLang="zh-CN" b="1" dirty="0">
                <a:latin typeface="Times New Roman" pitchFamily="18" charset="0"/>
              </a:rPr>
            </a:br>
            <a:r>
              <a:rPr lang="en-US" altLang="zh-CN" b="1" dirty="0">
                <a:latin typeface="Times New Roman" pitchFamily="18" charset="0"/>
              </a:rPr>
              <a:t>        { </a:t>
            </a:r>
            <a:r>
              <a:rPr lang="en-US" altLang="zh-CN" b="1" dirty="0">
                <a:solidFill>
                  <a:schemeClr val="hlink"/>
                </a:solidFill>
                <a:latin typeface="Times New Roman" pitchFamily="18" charset="0"/>
              </a:rPr>
              <a:t>VALUES</a:t>
            </a:r>
            <a:r>
              <a:rPr lang="en-US" altLang="zh-CN" b="1" dirty="0">
                <a:latin typeface="Times New Roman" pitchFamily="18" charset="0"/>
              </a:rPr>
              <a:t>({</a:t>
            </a:r>
            <a:r>
              <a:rPr lang="en-US" altLang="zh-CN" b="1" dirty="0" err="1">
                <a:latin typeface="Times New Roman" pitchFamily="18" charset="0"/>
              </a:rPr>
              <a:t>DEFAULT|NULL|</a:t>
            </a:r>
            <a:r>
              <a:rPr lang="en-US" altLang="zh-CN" b="1" i="1" dirty="0" err="1">
                <a:solidFill>
                  <a:srgbClr val="000000"/>
                </a:solidFill>
                <a:latin typeface="Times New Roman" pitchFamily="18" charset="0"/>
              </a:rPr>
              <a:t>expression</a:t>
            </a:r>
            <a:r>
              <a:rPr lang="en-US" altLang="zh-CN" b="1" dirty="0" smtClean="0">
                <a:latin typeface="Times New Roman" pitchFamily="18" charset="0"/>
              </a:rPr>
              <a:t>})</a:t>
            </a:r>
            <a:r>
              <a:rPr lang="en-US" altLang="zh-CN" b="1" dirty="0">
                <a:latin typeface="Times New Roman" pitchFamily="18" charset="0"/>
              </a:rPr>
              <a:t> </a:t>
            </a:r>
            <a:r>
              <a:rPr lang="en-US" altLang="zh-CN" b="1" dirty="0" smtClean="0">
                <a:latin typeface="Times New Roman" pitchFamily="18" charset="0"/>
              </a:rPr>
              <a:t>|</a:t>
            </a:r>
            <a:r>
              <a:rPr lang="en-US" altLang="zh-CN" b="1" i="1" dirty="0" err="1" smtClean="0">
                <a:latin typeface="Times New Roman" pitchFamily="18" charset="0"/>
              </a:rPr>
              <a:t>derived_table</a:t>
            </a:r>
            <a:r>
              <a:rPr lang="en-US" altLang="zh-CN" b="1" dirty="0" smtClean="0">
                <a:latin typeface="Times New Roman" pitchFamily="18" charset="0"/>
              </a:rPr>
              <a:t>}</a:t>
            </a:r>
            <a:r>
              <a:rPr lang="en-US" altLang="zh-CN" b="1" dirty="0">
                <a:latin typeface="Times New Roman" pitchFamily="18" charset="0"/>
              </a:rPr>
              <a:t> </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If the values in the VALUES list are not in the same order as the columns in the table or do not have a value for each column in the table, </a:t>
            </a:r>
            <a:r>
              <a:rPr lang="en-US" altLang="zh-CN" b="1" i="1" dirty="0" err="1">
                <a:solidFill>
                  <a:schemeClr val="hlink"/>
                </a:solidFill>
                <a:latin typeface="Times New Roman" pitchFamily="18" charset="0"/>
              </a:rPr>
              <a:t>column_list</a:t>
            </a:r>
            <a:r>
              <a:rPr lang="en-US" altLang="zh-CN" b="1" dirty="0">
                <a:solidFill>
                  <a:schemeClr val="hlink"/>
                </a:solidFill>
                <a:latin typeface="Arial Narrow" pitchFamily="34" charset="0"/>
              </a:rPr>
              <a:t> </a:t>
            </a:r>
            <a:r>
              <a:rPr lang="en-US" altLang="zh-CN" b="1" dirty="0">
                <a:solidFill>
                  <a:srgbClr val="000000"/>
                </a:solidFill>
                <a:latin typeface="Arial Narrow" pitchFamily="34" charset="0"/>
              </a:rPr>
              <a:t>must be used to explicitly specify the column that stores each incoming value.</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dirty="0">
                <a:solidFill>
                  <a:schemeClr val="hlink"/>
                </a:solidFill>
                <a:latin typeface="Arial Narrow" pitchFamily="34" charset="0"/>
              </a:rPr>
              <a:t>DEFAULT</a:t>
            </a:r>
            <a:r>
              <a:rPr lang="en-US" altLang="zh-CN" b="1" dirty="0">
                <a:latin typeface="Arial Narrow" pitchFamily="34" charset="0"/>
              </a:rPr>
              <a:t>: </a:t>
            </a:r>
            <a:r>
              <a:rPr lang="en-US" altLang="zh-CN" b="1" dirty="0">
                <a:solidFill>
                  <a:srgbClr val="000000"/>
                </a:solidFill>
                <a:latin typeface="Arial Narrow" pitchFamily="34" charset="0"/>
              </a:rPr>
              <a:t>forces SQL Server to load the default value defined for a column. If a default does not exist for the column and the column allows NULLs, NULL is inserted.</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i="1" dirty="0" err="1">
                <a:solidFill>
                  <a:schemeClr val="hlink"/>
                </a:solidFill>
                <a:latin typeface="Arial Narrow" pitchFamily="34" charset="0"/>
              </a:rPr>
              <a:t>derived_table</a:t>
            </a:r>
            <a:r>
              <a:rPr lang="en-US" altLang="zh-CN" b="1" dirty="0">
                <a:latin typeface="Arial Narrow" pitchFamily="34" charset="0"/>
              </a:rPr>
              <a:t>: </a:t>
            </a:r>
            <a:r>
              <a:rPr lang="en-US" altLang="zh-CN" b="1" dirty="0">
                <a:solidFill>
                  <a:srgbClr val="000000"/>
                </a:solidFill>
                <a:latin typeface="Arial Narrow" pitchFamily="34" charset="0"/>
              </a:rPr>
              <a:t>is any valid SELECT statement that returns rows of data to be loaded into the table.</a:t>
            </a:r>
            <a:r>
              <a:rPr lang="en-US" altLang="zh-CN" b="1" dirty="0">
                <a:latin typeface="Arial Narrow" pitchFamily="34" charset="0"/>
              </a:rPr>
              <a:t> </a:t>
            </a:r>
          </a:p>
        </p:txBody>
      </p:sp>
      <p:pic>
        <p:nvPicPr>
          <p:cNvPr id="20685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blinds(vertical)">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blinds(vertical)">
                                      <p:cBhvr>
                                        <p:cTn id="12" dur="500"/>
                                        <p:tgtEl>
                                          <p:spTgt spid="20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blinds(vertical)">
                                      <p:cBhvr>
                                        <p:cTn id="17" dur="500"/>
                                        <p:tgtEl>
                                          <p:spTgt spid="20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blinds(vertical)">
                                      <p:cBhvr>
                                        <p:cTn id="22" dur="500"/>
                                        <p:tgtEl>
                                          <p:spTgt spid="206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6851">
                                            <p:txEl>
                                              <p:pRg st="4" end="4"/>
                                            </p:txEl>
                                          </p:spTgt>
                                        </p:tgtEl>
                                        <p:attrNameLst>
                                          <p:attrName>style.visibility</p:attrName>
                                        </p:attrNameLst>
                                      </p:cBhvr>
                                      <p:to>
                                        <p:strVal val="visible"/>
                                      </p:to>
                                    </p:set>
                                    <p:animEffect transition="in" filter="blinds(vertical)">
                                      <p:cBhvr>
                                        <p:cTn id="27" dur="500"/>
                                        <p:tgtEl>
                                          <p:spTgt spid="2068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6851">
                                            <p:txEl>
                                              <p:pRg st="5" end="5"/>
                                            </p:txEl>
                                          </p:spTgt>
                                        </p:tgtEl>
                                        <p:attrNameLst>
                                          <p:attrName>style.visibility</p:attrName>
                                        </p:attrNameLst>
                                      </p:cBhvr>
                                      <p:to>
                                        <p:strVal val="visible"/>
                                      </p:to>
                                    </p:set>
                                    <p:animEffect transition="in" filter="blinds(vertical)">
                                      <p:cBhvr>
                                        <p:cTn id="32" dur="500"/>
                                        <p:tgtEl>
                                          <p:spTgt spid="2068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6851">
                                            <p:txEl>
                                              <p:pRg st="6" end="6"/>
                                            </p:txEl>
                                          </p:spTgt>
                                        </p:tgtEl>
                                        <p:attrNameLst>
                                          <p:attrName>style.visibility</p:attrName>
                                        </p:attrNameLst>
                                      </p:cBhvr>
                                      <p:to>
                                        <p:strVal val="visible"/>
                                      </p:to>
                                    </p:set>
                                    <p:animEffect transition="in" filter="blinds(vertical)">
                                      <p:cBhvr>
                                        <p:cTn id="37" dur="500"/>
                                        <p:tgtEl>
                                          <p:spTgt spid="20685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06853"/>
                                        </p:tgtEl>
                                        <p:attrNameLst>
                                          <p:attrName>style.visibility</p:attrName>
                                        </p:attrNameLst>
                                      </p:cBhvr>
                                      <p:to>
                                        <p:strVal val="visible"/>
                                      </p:to>
                                    </p:set>
                                    <p:anim calcmode="lin" valueType="num">
                                      <p:cBhvr additive="base">
                                        <p:cTn id="41" dur="500" fill="hold"/>
                                        <p:tgtEl>
                                          <p:spTgt spid="206853"/>
                                        </p:tgtEl>
                                        <p:attrNameLst>
                                          <p:attrName>ppt_x</p:attrName>
                                        </p:attrNameLst>
                                      </p:cBhvr>
                                      <p:tavLst>
                                        <p:tav tm="0">
                                          <p:val>
                                            <p:strVal val="0-#ppt_w/2"/>
                                          </p:val>
                                        </p:tav>
                                        <p:tav tm="100000">
                                          <p:val>
                                            <p:strVal val="#ppt_x"/>
                                          </p:val>
                                        </p:tav>
                                      </p:tavLst>
                                    </p:anim>
                                    <p:anim calcmode="lin" valueType="num">
                                      <p:cBhvr additive="base">
                                        <p:cTn id="42" dur="500" fill="hold"/>
                                        <p:tgtEl>
                                          <p:spTgt spid="206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28E0917-F757-47CA-AFC3-05D83AE9DC2A}" type="slidenum">
              <a:rPr lang="en-US" altLang="zh-CN"/>
              <a:pPr/>
              <a:t>59</a:t>
            </a:fld>
            <a:endParaRPr lang="en-US" altLang="zh-CN"/>
          </a:p>
        </p:txBody>
      </p:sp>
      <p:sp>
        <p:nvSpPr>
          <p:cNvPr id="207874" name="Rectangle 2"/>
          <p:cNvSpPr>
            <a:spLocks noGrp="1" noChangeArrowheads="1"/>
          </p:cNvSpPr>
          <p:nvPr>
            <p:ph type="title"/>
          </p:nvPr>
        </p:nvSpPr>
        <p:spPr/>
        <p:txBody>
          <a:bodyPr/>
          <a:lstStyle/>
          <a:p>
            <a:r>
              <a:rPr lang="en-US" altLang="zh-CN">
                <a:latin typeface="Arial Narrow" pitchFamily="34" charset="0"/>
              </a:rPr>
              <a:t>INSERT</a:t>
            </a:r>
          </a:p>
        </p:txBody>
      </p:sp>
      <p:sp>
        <p:nvSpPr>
          <p:cNvPr id="207875" name="Text Box 3"/>
          <p:cNvSpPr txBox="1">
            <a:spLocks noChangeArrowheads="1"/>
          </p:cNvSpPr>
          <p:nvPr/>
        </p:nvSpPr>
        <p:spPr bwMode="auto">
          <a:xfrm>
            <a:off x="457200" y="685800"/>
            <a:ext cx="8534400" cy="582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 </a:t>
            </a:r>
            <a:r>
              <a:rPr kumimoji="0" lang="en-US" altLang="zh-CN" b="1" dirty="0" err="1">
                <a:latin typeface="Arial Narrow" pitchFamily="34" charset="0"/>
              </a:rPr>
              <a:t>st_Dept</a:t>
            </a:r>
            <a:r>
              <a:rPr kumimoji="0" lang="en-US" altLang="zh-CN" b="1" dirty="0">
                <a:latin typeface="Arial Narrow" pitchFamily="34" charset="0"/>
              </a:rPr>
              <a:t>(</a:t>
            </a:r>
            <a:r>
              <a:rPr kumimoji="0" lang="en-US" altLang="zh-CN" b="1" dirty="0" err="1">
                <a:latin typeface="Arial Narrow" pitchFamily="34" charset="0"/>
              </a:rPr>
              <a:t>deptno,deptname,fdtime</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endParaRPr lang="en-US" altLang="zh-CN" b="1" dirty="0">
              <a:latin typeface="Arial Narrow" pitchFamily="34" charset="0"/>
            </a:endParaRP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a:t>
            </a:r>
            <a:r>
              <a:rPr lang="en-US" altLang="zh-CN" b="1" i="1" dirty="0" err="1">
                <a:latin typeface="Times New Roman" pitchFamily="18" charset="0"/>
              </a:rPr>
              <a:t>st_Dept</a:t>
            </a:r>
            <a:r>
              <a:rPr lang="en-US" altLang="zh-CN" b="1" i="1" dirty="0">
                <a:latin typeface="Times New Roman" pitchFamily="18" charset="0"/>
              </a:rPr>
              <a:t> </a:t>
            </a:r>
            <a:r>
              <a:rPr lang="en-US" altLang="zh-CN" b="1" i="1" dirty="0">
                <a:solidFill>
                  <a:schemeClr val="hlink"/>
                </a:solidFill>
                <a:latin typeface="Times New Roman" pitchFamily="18" charset="0"/>
              </a:rPr>
              <a:t>VALUES</a:t>
            </a:r>
            <a:r>
              <a:rPr lang="en-US" altLang="zh-CN" b="1" i="1" dirty="0">
                <a:latin typeface="Times New Roman" pitchFamily="18" charset="0"/>
              </a:rPr>
              <a:t>(184, 'AUTOMATIC CONTROL', </a:t>
            </a:r>
            <a:r>
              <a:rPr lang="en-US" altLang="zh-CN" b="1" i="1" dirty="0">
                <a:solidFill>
                  <a:schemeClr val="tx2"/>
                </a:solidFill>
                <a:latin typeface="Times New Roman" pitchFamily="18" charset="0"/>
              </a:rPr>
              <a:t>DEFAULT</a:t>
            </a:r>
            <a:r>
              <a:rPr lang="en-US" altLang="zh-CN" b="1" i="1" dirty="0">
                <a:latin typeface="Times New Roman" pitchFamily="18" charset="0"/>
              </a:rPr>
              <a:t>)</a:t>
            </a:r>
          </a:p>
          <a:p>
            <a:pPr algn="l">
              <a:spcBef>
                <a:spcPct val="20000"/>
              </a:spcBef>
              <a:buClr>
                <a:srgbClr val="ECB51A"/>
              </a:buClr>
              <a:buSzPct val="200000"/>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Students </a:t>
            </a:r>
            <a:r>
              <a:rPr lang="en-US" altLang="zh-CN" b="1" i="1" dirty="0">
                <a:solidFill>
                  <a:schemeClr val="hlink"/>
                </a:solidFill>
                <a:latin typeface="Times New Roman" pitchFamily="18" charset="0"/>
              </a:rPr>
              <a:t>VALUES</a:t>
            </a:r>
            <a:r>
              <a:rPr lang="en-US" altLang="zh-CN" b="1" i="1" dirty="0">
                <a:latin typeface="Times New Roman" pitchFamily="18" charset="0"/>
              </a:rPr>
              <a:t>(2000184013, '</a:t>
            </a:r>
            <a:r>
              <a:rPr lang="zh-CN" altLang="en-US" b="1" i="1" dirty="0">
                <a:latin typeface="Times New Roman" pitchFamily="18" charset="0"/>
              </a:rPr>
              <a:t>王一</a:t>
            </a:r>
            <a:r>
              <a:rPr lang="en-US" altLang="zh-CN" b="1" i="1" dirty="0">
                <a:latin typeface="Times New Roman" pitchFamily="18" charset="0"/>
              </a:rPr>
              <a:t>', </a:t>
            </a:r>
            <a:r>
              <a:rPr lang="en-US" altLang="zh-CN" b="1" i="1" dirty="0">
                <a:solidFill>
                  <a:schemeClr val="tx2"/>
                </a:solidFill>
                <a:latin typeface="Times New Roman" pitchFamily="18" charset="0"/>
              </a:rPr>
              <a:t>DEFAULT</a:t>
            </a:r>
            <a:r>
              <a:rPr lang="en-US" altLang="zh-CN" b="1" i="1" dirty="0">
                <a:latin typeface="Times New Roman" pitchFamily="18" charset="0"/>
              </a:rPr>
              <a:t>, '1976-01-01', 184)</a:t>
            </a:r>
          </a:p>
          <a:p>
            <a:pPr algn="l">
              <a:spcBef>
                <a:spcPct val="50000"/>
              </a:spcBef>
              <a:buClr>
                <a:schemeClr val="folHlink"/>
              </a:buClr>
              <a:buSzPct val="200000"/>
              <a:buFont typeface="Wingdings" pitchFamily="2" charset="2"/>
              <a:buBlip>
                <a:blip r:embed="rId2"/>
              </a:buBlip>
            </a:pPr>
            <a:r>
              <a:rPr lang="en-US" altLang="zh-CN" b="1" dirty="0">
                <a:latin typeface="Arial Narrow" pitchFamily="34" charset="0"/>
              </a:rPr>
              <a:t>Do we need a GO before the second </a:t>
            </a:r>
            <a:r>
              <a:rPr lang="en-US" altLang="zh-CN" b="1" dirty="0">
                <a:solidFill>
                  <a:srgbClr val="000000"/>
                </a:solidFill>
                <a:latin typeface="Arial Narrow" pitchFamily="34" charset="0"/>
              </a:rPr>
              <a:t>statement</a:t>
            </a:r>
            <a:r>
              <a:rPr lang="en-US" altLang="zh-CN" b="1" dirty="0">
                <a:latin typeface="Arial Narrow" pitchFamily="34" charset="0"/>
              </a:rPr>
              <a:t>?</a:t>
            </a:r>
          </a:p>
          <a:p>
            <a:pPr algn="l">
              <a:spcBef>
                <a:spcPct val="20000"/>
              </a:spcBef>
              <a:buClr>
                <a:srgbClr val="ECB51A"/>
              </a:buClr>
              <a:buSzPct val="150000"/>
              <a:buFont typeface="Wingdings" pitchFamily="2" charset="2"/>
              <a:buBlip>
                <a:blip r:embed="rId3"/>
              </a:buBlip>
            </a:pPr>
            <a:r>
              <a:rPr lang="en-US" altLang="zh-CN" b="1" dirty="0">
                <a:latin typeface="Arial Narrow" pitchFamily="34" charset="0"/>
              </a:rPr>
              <a:t>If we want to insert values to the table that has a foreign key, then the referenced values must exist in the referenced table.</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endParaRPr lang="en-US" altLang="zh-CN" b="1" dirty="0">
              <a:latin typeface="Arial Narrow" pitchFamily="34" charset="0"/>
            </a:endParaRP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Students 				                       </a:t>
            </a:r>
            <a:r>
              <a:rPr lang="en-US" altLang="zh-CN" b="1" i="1" dirty="0">
                <a:solidFill>
                  <a:schemeClr val="tx2"/>
                </a:solidFill>
                <a:latin typeface="Times New Roman" pitchFamily="18" charset="0"/>
              </a:rPr>
              <a:t>SELECT</a:t>
            </a:r>
            <a:r>
              <a:rPr lang="en-US" altLang="zh-CN" b="1" i="1" dirty="0">
                <a:latin typeface="Times New Roman" pitchFamily="18" charset="0"/>
              </a:rPr>
              <a:t> st_id+10,Left(st_name,1)+'</a:t>
            </a:r>
            <a:r>
              <a:rPr lang="zh-CN" altLang="en-US" b="1" i="1" dirty="0">
                <a:latin typeface="Times New Roman" pitchFamily="18" charset="0"/>
              </a:rPr>
              <a:t>某</a:t>
            </a:r>
            <a:r>
              <a:rPr lang="en-US" altLang="zh-CN" b="1" i="1" dirty="0">
                <a:latin typeface="Times New Roman" pitchFamily="18" charset="0"/>
              </a:rPr>
              <a:t>',pwd,'4-3-1985',st_dept </a:t>
            </a:r>
            <a:r>
              <a:rPr lang="en-US" altLang="zh-CN" b="1" i="1" dirty="0">
                <a:solidFill>
                  <a:schemeClr val="tx2"/>
                </a:solidFill>
                <a:latin typeface="Times New Roman" pitchFamily="18" charset="0"/>
              </a:rPr>
              <a:t>FROM</a:t>
            </a:r>
            <a:r>
              <a:rPr lang="en-US" altLang="zh-CN" b="1" i="1" dirty="0">
                <a:latin typeface="Times New Roman" pitchFamily="18" charset="0"/>
              </a:rPr>
              <a:t> Students </a:t>
            </a:r>
            <a:r>
              <a:rPr lang="en-US" altLang="zh-CN" b="1" i="1" dirty="0">
                <a:solidFill>
                  <a:schemeClr val="tx2"/>
                </a:solidFill>
                <a:latin typeface="Times New Roman" pitchFamily="18" charset="0"/>
              </a:rPr>
              <a:t>WHERE</a:t>
            </a:r>
            <a:r>
              <a:rPr lang="en-US" altLang="zh-CN" b="1" i="1" dirty="0">
                <a:latin typeface="Times New Roman" pitchFamily="18" charset="0"/>
              </a:rPr>
              <a:t> Left(st_name,1) ='</a:t>
            </a:r>
            <a:r>
              <a:rPr lang="zh-CN" altLang="en-US" b="1" i="1" dirty="0">
                <a:latin typeface="Times New Roman" pitchFamily="18" charset="0"/>
              </a:rPr>
              <a:t>王</a:t>
            </a:r>
            <a:r>
              <a:rPr lang="en-US" altLang="zh-CN" b="1" i="1" dirty="0">
                <a:latin typeface="Times New Roman" pitchFamily="18" charset="0"/>
              </a:rPr>
              <a:t>'</a:t>
            </a:r>
          </a:p>
        </p:txBody>
      </p:sp>
      <p:pic>
        <p:nvPicPr>
          <p:cNvPr id="207877" name="Picture 5" descr="arow003">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vertical)">
                                      <p:cBhvr>
                                        <p:cTn id="7" dur="500"/>
                                        <p:tgtEl>
                                          <p:spTgt spid="20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blinds(vertical)">
                                      <p:cBhvr>
                                        <p:cTn id="12" dur="500"/>
                                        <p:tgtEl>
                                          <p:spTgt spid="207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blinds(vertical)">
                                      <p:cBhvr>
                                        <p:cTn id="17" dur="500"/>
                                        <p:tgtEl>
                                          <p:spTgt spid="207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blinds(vertical)">
                                      <p:cBhvr>
                                        <p:cTn id="22" dur="500"/>
                                        <p:tgtEl>
                                          <p:spTgt spid="207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blinds(vertical)">
                                      <p:cBhvr>
                                        <p:cTn id="27" dur="500"/>
                                        <p:tgtEl>
                                          <p:spTgt spid="207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7875">
                                            <p:txEl>
                                              <p:pRg st="5" end="5"/>
                                            </p:txEl>
                                          </p:spTgt>
                                        </p:tgtEl>
                                        <p:attrNameLst>
                                          <p:attrName>style.visibility</p:attrName>
                                        </p:attrNameLst>
                                      </p:cBhvr>
                                      <p:to>
                                        <p:strVal val="visible"/>
                                      </p:to>
                                    </p:set>
                                    <p:animEffect transition="in" filter="blinds(vertical)">
                                      <p:cBhvr>
                                        <p:cTn id="32" dur="500"/>
                                        <p:tgtEl>
                                          <p:spTgt spid="2078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7875">
                                            <p:txEl>
                                              <p:pRg st="6" end="6"/>
                                            </p:txEl>
                                          </p:spTgt>
                                        </p:tgtEl>
                                        <p:attrNameLst>
                                          <p:attrName>style.visibility</p:attrName>
                                        </p:attrNameLst>
                                      </p:cBhvr>
                                      <p:to>
                                        <p:strVal val="visible"/>
                                      </p:to>
                                    </p:set>
                                    <p:animEffect transition="in" filter="blinds(vertical)">
                                      <p:cBhvr>
                                        <p:cTn id="37" dur="500"/>
                                        <p:tgtEl>
                                          <p:spTgt spid="2078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07875">
                                            <p:txEl>
                                              <p:pRg st="7" end="7"/>
                                            </p:txEl>
                                          </p:spTgt>
                                        </p:tgtEl>
                                        <p:attrNameLst>
                                          <p:attrName>style.visibility</p:attrName>
                                        </p:attrNameLst>
                                      </p:cBhvr>
                                      <p:to>
                                        <p:strVal val="visible"/>
                                      </p:to>
                                    </p:set>
                                    <p:animEffect transition="in" filter="blinds(vertical)">
                                      <p:cBhvr>
                                        <p:cTn id="42" dur="500"/>
                                        <p:tgtEl>
                                          <p:spTgt spid="207875">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07877"/>
                                        </p:tgtEl>
                                        <p:attrNameLst>
                                          <p:attrName>style.visibility</p:attrName>
                                        </p:attrNameLst>
                                      </p:cBhvr>
                                      <p:to>
                                        <p:strVal val="visible"/>
                                      </p:to>
                                    </p:set>
                                    <p:anim calcmode="lin" valueType="num">
                                      <p:cBhvr additive="base">
                                        <p:cTn id="46" dur="500" fill="hold"/>
                                        <p:tgtEl>
                                          <p:spTgt spid="207877"/>
                                        </p:tgtEl>
                                        <p:attrNameLst>
                                          <p:attrName>ppt_x</p:attrName>
                                        </p:attrNameLst>
                                      </p:cBhvr>
                                      <p:tavLst>
                                        <p:tav tm="0">
                                          <p:val>
                                            <p:strVal val="0-#ppt_w/2"/>
                                          </p:val>
                                        </p:tav>
                                        <p:tav tm="100000">
                                          <p:val>
                                            <p:strVal val="#ppt_x"/>
                                          </p:val>
                                        </p:tav>
                                      </p:tavLst>
                                    </p:anim>
                                    <p:anim calcmode="lin" valueType="num">
                                      <p:cBhvr additive="base">
                                        <p:cTn id="47" dur="500" fill="hold"/>
                                        <p:tgtEl>
                                          <p:spTgt spid="2078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FDBFC1-2DBA-4B87-A249-E8B2F17D2833}" type="slidenum">
              <a:rPr lang="en-US" altLang="zh-CN"/>
              <a:pPr/>
              <a:t>6</a:t>
            </a:fld>
            <a:endParaRPr lang="en-US" altLang="zh-CN"/>
          </a:p>
        </p:txBody>
      </p:sp>
      <p:sp>
        <p:nvSpPr>
          <p:cNvPr id="254978" name="Rectangle 2"/>
          <p:cNvSpPr>
            <a:spLocks noGrp="1" noChangeArrowheads="1"/>
          </p:cNvSpPr>
          <p:nvPr>
            <p:ph type="title"/>
          </p:nvPr>
        </p:nvSpPr>
        <p:spPr/>
        <p:txBody>
          <a:bodyPr/>
          <a:lstStyle/>
          <a:p>
            <a:r>
              <a:rPr lang="en-US" altLang="zh-CN">
                <a:latin typeface="Arial Narrow" pitchFamily="34" charset="0"/>
              </a:rPr>
              <a:t>index</a:t>
            </a:r>
          </a:p>
        </p:txBody>
      </p:sp>
      <p:sp>
        <p:nvSpPr>
          <p:cNvPr id="254980" name="Text Box 4"/>
          <p:cNvSpPr txBox="1">
            <a:spLocks noChangeArrowheads="1"/>
          </p:cNvSpPr>
          <p:nvPr/>
        </p:nvSpPr>
        <p:spPr bwMode="auto">
          <a:xfrm>
            <a:off x="539750" y="627063"/>
            <a:ext cx="8424863"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Char char="u"/>
            </a:pPr>
            <a:r>
              <a:rPr lang="en-US" altLang="zh-CN" b="1" dirty="0">
                <a:latin typeface="Arial Narrow" pitchFamily="34" charset="0"/>
              </a:rPr>
              <a:t>the following kinds of columns usually can </a:t>
            </a:r>
            <a:r>
              <a:rPr lang="en-US" altLang="zh-CN" b="1" dirty="0">
                <a:solidFill>
                  <a:srgbClr val="000000"/>
                </a:solidFill>
                <a:latin typeface="Arial Narrow" pitchFamily="34" charset="0"/>
              </a:rPr>
              <a:t>be specified as columns for a </a:t>
            </a:r>
            <a:r>
              <a:rPr lang="en-US" altLang="zh-CN" b="1" dirty="0">
                <a:solidFill>
                  <a:schemeClr val="hlink"/>
                </a:solidFill>
                <a:latin typeface="Arial Narrow" pitchFamily="34" charset="0"/>
              </a:rPr>
              <a:t>clustered</a:t>
            </a:r>
            <a:r>
              <a:rPr lang="en-US" altLang="zh-CN" b="1" dirty="0">
                <a:solidFill>
                  <a:srgbClr val="000000"/>
                </a:solidFill>
                <a:latin typeface="Arial Narrow" pitchFamily="34" charset="0"/>
              </a:rPr>
              <a:t> index.</a:t>
            </a:r>
            <a:endParaRPr lang="en-US" altLang="zh-CN" b="1" dirty="0">
              <a:latin typeface="Arial Narrow" pitchFamily="34" charset="0"/>
            </a:endParaRPr>
          </a:p>
          <a:p>
            <a:pPr algn="just">
              <a:spcBef>
                <a:spcPct val="20000"/>
              </a:spcBef>
              <a:buClr>
                <a:schemeClr val="folHlink"/>
              </a:buClr>
              <a:buFont typeface="Wingdings" pitchFamily="2" charset="2"/>
              <a:buChar char="§"/>
            </a:pPr>
            <a:r>
              <a:rPr lang="en-US" altLang="zh-CN" b="1" dirty="0">
                <a:latin typeface="Arial Narrow" pitchFamily="34" charset="0"/>
              </a:rPr>
              <a:t>columns that contain finite values (but not very few).</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the column that stands for the 50 states in USA.</a:t>
            </a:r>
          </a:p>
          <a:p>
            <a:pPr algn="just">
              <a:spcBef>
                <a:spcPct val="20000"/>
              </a:spcBef>
              <a:buClr>
                <a:schemeClr val="folHlink"/>
              </a:buClr>
              <a:buFont typeface="Wingdings" pitchFamily="2" charset="2"/>
              <a:buChar char="§"/>
            </a:pPr>
            <a:r>
              <a:rPr lang="en-US" altLang="zh-CN" b="1" dirty="0">
                <a:latin typeface="Arial Narrow" pitchFamily="34" charset="0"/>
              </a:rPr>
              <a:t>columns that are specified in the WHERE clause (</a:t>
            </a:r>
            <a:r>
              <a:rPr lang="zh-CN" altLang="en-US" b="1" dirty="0">
                <a:latin typeface="Arial Narrow" pitchFamily="34" charset="0"/>
              </a:rPr>
              <a:t>子句</a:t>
            </a:r>
            <a:r>
              <a:rPr lang="en-US" altLang="zh-CN" b="1" dirty="0">
                <a:latin typeface="Arial Narrow" pitchFamily="34" charset="0"/>
              </a:rPr>
              <a:t>) by “BETWEEN, &gt;, &gt;=, &lt;=, &lt;” operations.</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D43CFE"/>
                </a:solidFill>
                <a:latin typeface="Arial Narrow" pitchFamily="34" charset="0"/>
              </a:rPr>
              <a:t>SELECT</a:t>
            </a:r>
            <a:r>
              <a:rPr lang="en-US" altLang="zh-CN" b="1" i="1" dirty="0">
                <a:latin typeface="Arial Narrow" pitchFamily="34" charset="0"/>
              </a:rPr>
              <a:t> * </a:t>
            </a:r>
            <a:r>
              <a:rPr lang="en-US" altLang="zh-CN" b="1" i="1" dirty="0">
                <a:solidFill>
                  <a:srgbClr val="D43CFE"/>
                </a:solidFill>
                <a:latin typeface="Arial Narrow" pitchFamily="34" charset="0"/>
              </a:rPr>
              <a:t>FROM</a:t>
            </a:r>
            <a:r>
              <a:rPr lang="en-US" altLang="zh-CN" b="1" i="1" dirty="0">
                <a:latin typeface="Arial Narrow" pitchFamily="34" charset="0"/>
              </a:rPr>
              <a:t> </a:t>
            </a:r>
            <a:r>
              <a:rPr lang="en-US" altLang="zh-CN" b="1" i="1" dirty="0" err="1">
                <a:latin typeface="Arial Narrow" pitchFamily="34" charset="0"/>
              </a:rPr>
              <a:t>sale_tab</a:t>
            </a:r>
            <a:r>
              <a:rPr lang="en-US" altLang="zh-CN" b="1" i="1" dirty="0">
                <a:latin typeface="Arial Narrow" pitchFamily="34" charset="0"/>
              </a:rPr>
              <a:t> 			              </a:t>
            </a:r>
            <a:r>
              <a:rPr lang="en-US" altLang="zh-CN" b="1" i="1" dirty="0">
                <a:solidFill>
                  <a:srgbClr val="D43CFE"/>
                </a:solidFill>
                <a:latin typeface="Arial Narrow" pitchFamily="34" charset="0"/>
              </a:rPr>
              <a:t>WHERE</a:t>
            </a:r>
            <a:r>
              <a:rPr lang="en-US" altLang="zh-CN" b="1" i="1" dirty="0">
                <a:latin typeface="Arial Narrow" pitchFamily="34" charset="0"/>
              </a:rPr>
              <a:t> </a:t>
            </a:r>
            <a:r>
              <a:rPr lang="en-US" altLang="zh-CN" b="1" i="1" dirty="0" err="1">
                <a:latin typeface="Arial Narrow" pitchFamily="34" charset="0"/>
              </a:rPr>
              <a:t>ord_date</a:t>
            </a:r>
            <a:r>
              <a:rPr lang="en-US" altLang="zh-CN" b="1" i="1" dirty="0">
                <a:latin typeface="Arial Narrow" pitchFamily="34" charset="0"/>
              </a:rPr>
              <a:t> BETWEEN '5/1/2003' AND '6/1/2003'</a:t>
            </a:r>
          </a:p>
          <a:p>
            <a:pPr algn="just">
              <a:spcBef>
                <a:spcPct val="20000"/>
              </a:spcBef>
              <a:buClr>
                <a:schemeClr val="folHlink"/>
              </a:buClr>
              <a:buFont typeface="Wingdings" pitchFamily="2" charset="2"/>
              <a:buChar char="§"/>
            </a:pPr>
            <a:r>
              <a:rPr lang="en-US" altLang="zh-CN" b="1" dirty="0">
                <a:latin typeface="Arial Narrow" pitchFamily="34" charset="0"/>
              </a:rPr>
              <a:t>columns that may return large amount of query results.</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D43CFE"/>
                </a:solidFill>
                <a:latin typeface="Arial Narrow" pitchFamily="34" charset="0"/>
              </a:rPr>
              <a:t>SELECT</a:t>
            </a:r>
            <a:r>
              <a:rPr lang="en-US" altLang="zh-CN" b="1" i="1" dirty="0">
                <a:latin typeface="Arial Narrow" pitchFamily="34" charset="0"/>
              </a:rPr>
              <a:t> * </a:t>
            </a:r>
            <a:r>
              <a:rPr lang="en-US" altLang="zh-CN" b="1" i="1" dirty="0">
                <a:solidFill>
                  <a:srgbClr val="D43CFE"/>
                </a:solidFill>
                <a:latin typeface="Arial Narrow" pitchFamily="34" charset="0"/>
              </a:rPr>
              <a:t>FROM </a:t>
            </a:r>
            <a:r>
              <a:rPr lang="en-US" altLang="zh-CN" b="1" i="1" dirty="0">
                <a:latin typeface="Arial Narrow" pitchFamily="34" charset="0"/>
              </a:rPr>
              <a:t>phonebook	</a:t>
            </a:r>
            <a:r>
              <a:rPr lang="en-US" altLang="zh-CN" b="1" i="1" dirty="0" smtClean="0">
                <a:solidFill>
                  <a:srgbClr val="D43CFE"/>
                </a:solidFill>
                <a:latin typeface="Arial Narrow" pitchFamily="34" charset="0"/>
              </a:rPr>
              <a:t>WHERE </a:t>
            </a:r>
            <a:r>
              <a:rPr lang="en-US" altLang="zh-CN" b="1" i="1" dirty="0" err="1">
                <a:latin typeface="Arial Narrow" pitchFamily="34" charset="0"/>
              </a:rPr>
              <a:t>last_name</a:t>
            </a:r>
            <a:r>
              <a:rPr lang="en-US" altLang="zh-CN" b="1" i="1" dirty="0">
                <a:latin typeface="Arial Narrow" pitchFamily="34" charset="0"/>
              </a:rPr>
              <a:t>='Smith'</a:t>
            </a:r>
          </a:p>
          <a:p>
            <a:pPr algn="just">
              <a:spcBef>
                <a:spcPct val="20000"/>
              </a:spcBef>
              <a:buClr>
                <a:schemeClr val="folHlink"/>
              </a:buClr>
              <a:buFont typeface="Wingdings" pitchFamily="2" charset="2"/>
              <a:buChar char="u"/>
            </a:pPr>
            <a:r>
              <a:rPr lang="en-US" altLang="zh-CN" b="1" dirty="0">
                <a:latin typeface="Arial Narrow" pitchFamily="34" charset="0"/>
              </a:rPr>
              <a:t>the following kinds of columns usually can </a:t>
            </a:r>
            <a:r>
              <a:rPr lang="en-US" altLang="zh-CN" b="1" dirty="0">
                <a:solidFill>
                  <a:srgbClr val="000000"/>
                </a:solidFill>
                <a:latin typeface="Arial Narrow" pitchFamily="34" charset="0"/>
              </a:rPr>
              <a:t>be specified as columns for a </a:t>
            </a:r>
            <a:r>
              <a:rPr lang="en-US" altLang="zh-CN" b="1" dirty="0" err="1">
                <a:solidFill>
                  <a:schemeClr val="hlink"/>
                </a:solidFill>
                <a:latin typeface="Arial Narrow" pitchFamily="34" charset="0"/>
              </a:rPr>
              <a:t>nonclustered</a:t>
            </a:r>
            <a:r>
              <a:rPr lang="en-US" altLang="zh-CN" b="1" dirty="0">
                <a:solidFill>
                  <a:srgbClr val="000000"/>
                </a:solidFill>
                <a:latin typeface="Arial Narrow" pitchFamily="34" charset="0"/>
              </a:rPr>
              <a:t> index.</a:t>
            </a:r>
            <a:endParaRPr lang="en-US" altLang="zh-CN" b="1" dirty="0">
              <a:latin typeface="Arial Narrow" pitchFamily="34" charset="0"/>
            </a:endParaRPr>
          </a:p>
          <a:p>
            <a:pPr algn="just">
              <a:spcBef>
                <a:spcPct val="20000"/>
              </a:spcBef>
              <a:buClr>
                <a:schemeClr val="folHlink"/>
              </a:buClr>
              <a:buFont typeface="Wingdings" pitchFamily="2" charset="2"/>
              <a:buChar char="§"/>
            </a:pPr>
            <a:r>
              <a:rPr lang="en-US" altLang="zh-CN" b="1" dirty="0">
                <a:latin typeface="Arial Narrow" pitchFamily="34" charset="0"/>
              </a:rPr>
              <a:t>columns that contain large amount of values.</a:t>
            </a:r>
          </a:p>
          <a:p>
            <a:pPr algn="l">
              <a:spcBef>
                <a:spcPct val="20000"/>
              </a:spcBef>
              <a:buClr>
                <a:schemeClr val="folHlink"/>
              </a:buClr>
              <a:buFont typeface="Wingdings" pitchFamily="2" charset="2"/>
              <a:buChar char="§"/>
            </a:pPr>
            <a:r>
              <a:rPr lang="en-US" altLang="zh-CN" b="1" dirty="0">
                <a:latin typeface="Arial Narrow" pitchFamily="34" charset="0"/>
              </a:rPr>
              <a:t>columns that may return few or even one query result.</a:t>
            </a:r>
          </a:p>
        </p:txBody>
      </p:sp>
      <p:pic>
        <p:nvPicPr>
          <p:cNvPr id="2549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4980">
                                            <p:txEl>
                                              <p:pRg st="0" end="0"/>
                                            </p:txEl>
                                          </p:spTgt>
                                        </p:tgtEl>
                                        <p:attrNameLst>
                                          <p:attrName>style.visibility</p:attrName>
                                        </p:attrNameLst>
                                      </p:cBhvr>
                                      <p:to>
                                        <p:strVal val="visible"/>
                                      </p:to>
                                    </p:set>
                                    <p:animEffect transition="in" filter="blinds(vertical)">
                                      <p:cBhvr>
                                        <p:cTn id="7" dur="500"/>
                                        <p:tgtEl>
                                          <p:spTgt spid="254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4980">
                                            <p:txEl>
                                              <p:pRg st="1" end="1"/>
                                            </p:txEl>
                                          </p:spTgt>
                                        </p:tgtEl>
                                        <p:attrNameLst>
                                          <p:attrName>style.visibility</p:attrName>
                                        </p:attrNameLst>
                                      </p:cBhvr>
                                      <p:to>
                                        <p:strVal val="visible"/>
                                      </p:to>
                                    </p:set>
                                    <p:animEffect transition="in" filter="blinds(vertical)">
                                      <p:cBhvr>
                                        <p:cTn id="12" dur="500"/>
                                        <p:tgtEl>
                                          <p:spTgt spid="2549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4980">
                                            <p:txEl>
                                              <p:pRg st="2" end="2"/>
                                            </p:txEl>
                                          </p:spTgt>
                                        </p:tgtEl>
                                        <p:attrNameLst>
                                          <p:attrName>style.visibility</p:attrName>
                                        </p:attrNameLst>
                                      </p:cBhvr>
                                      <p:to>
                                        <p:strVal val="visible"/>
                                      </p:to>
                                    </p:set>
                                    <p:animEffect transition="in" filter="blinds(vertical)">
                                      <p:cBhvr>
                                        <p:cTn id="17" dur="500"/>
                                        <p:tgtEl>
                                          <p:spTgt spid="2549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4980">
                                            <p:txEl>
                                              <p:pRg st="3" end="3"/>
                                            </p:txEl>
                                          </p:spTgt>
                                        </p:tgtEl>
                                        <p:attrNameLst>
                                          <p:attrName>style.visibility</p:attrName>
                                        </p:attrNameLst>
                                      </p:cBhvr>
                                      <p:to>
                                        <p:strVal val="visible"/>
                                      </p:to>
                                    </p:set>
                                    <p:animEffect transition="in" filter="blinds(vertical)">
                                      <p:cBhvr>
                                        <p:cTn id="22" dur="500"/>
                                        <p:tgtEl>
                                          <p:spTgt spid="2549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54980">
                                            <p:txEl>
                                              <p:pRg st="4" end="4"/>
                                            </p:txEl>
                                          </p:spTgt>
                                        </p:tgtEl>
                                        <p:attrNameLst>
                                          <p:attrName>style.visibility</p:attrName>
                                        </p:attrNameLst>
                                      </p:cBhvr>
                                      <p:to>
                                        <p:strVal val="visible"/>
                                      </p:to>
                                    </p:set>
                                    <p:animEffect transition="in" filter="blinds(vertical)">
                                      <p:cBhvr>
                                        <p:cTn id="27" dur="500"/>
                                        <p:tgtEl>
                                          <p:spTgt spid="2549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54980">
                                            <p:txEl>
                                              <p:pRg st="5" end="5"/>
                                            </p:txEl>
                                          </p:spTgt>
                                        </p:tgtEl>
                                        <p:attrNameLst>
                                          <p:attrName>style.visibility</p:attrName>
                                        </p:attrNameLst>
                                      </p:cBhvr>
                                      <p:to>
                                        <p:strVal val="visible"/>
                                      </p:to>
                                    </p:set>
                                    <p:animEffect transition="in" filter="blinds(vertical)">
                                      <p:cBhvr>
                                        <p:cTn id="32" dur="500"/>
                                        <p:tgtEl>
                                          <p:spTgt spid="2549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54980">
                                            <p:txEl>
                                              <p:pRg st="6" end="6"/>
                                            </p:txEl>
                                          </p:spTgt>
                                        </p:tgtEl>
                                        <p:attrNameLst>
                                          <p:attrName>style.visibility</p:attrName>
                                        </p:attrNameLst>
                                      </p:cBhvr>
                                      <p:to>
                                        <p:strVal val="visible"/>
                                      </p:to>
                                    </p:set>
                                    <p:animEffect transition="in" filter="blinds(vertical)">
                                      <p:cBhvr>
                                        <p:cTn id="37" dur="500"/>
                                        <p:tgtEl>
                                          <p:spTgt spid="25498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54980">
                                            <p:txEl>
                                              <p:pRg st="7" end="7"/>
                                            </p:txEl>
                                          </p:spTgt>
                                        </p:tgtEl>
                                        <p:attrNameLst>
                                          <p:attrName>style.visibility</p:attrName>
                                        </p:attrNameLst>
                                      </p:cBhvr>
                                      <p:to>
                                        <p:strVal val="visible"/>
                                      </p:to>
                                    </p:set>
                                    <p:animEffect transition="in" filter="blinds(vertical)">
                                      <p:cBhvr>
                                        <p:cTn id="42" dur="500"/>
                                        <p:tgtEl>
                                          <p:spTgt spid="25498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54980">
                                            <p:txEl>
                                              <p:pRg st="8" end="8"/>
                                            </p:txEl>
                                          </p:spTgt>
                                        </p:tgtEl>
                                        <p:attrNameLst>
                                          <p:attrName>style.visibility</p:attrName>
                                        </p:attrNameLst>
                                      </p:cBhvr>
                                      <p:to>
                                        <p:strVal val="visible"/>
                                      </p:to>
                                    </p:set>
                                    <p:animEffect transition="in" filter="blinds(vertical)">
                                      <p:cBhvr>
                                        <p:cTn id="47" dur="500"/>
                                        <p:tgtEl>
                                          <p:spTgt spid="25498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54980">
                                            <p:txEl>
                                              <p:pRg st="9" end="9"/>
                                            </p:txEl>
                                          </p:spTgt>
                                        </p:tgtEl>
                                        <p:attrNameLst>
                                          <p:attrName>style.visibility</p:attrName>
                                        </p:attrNameLst>
                                      </p:cBhvr>
                                      <p:to>
                                        <p:strVal val="visible"/>
                                      </p:to>
                                    </p:set>
                                    <p:animEffect transition="in" filter="blinds(vertical)">
                                      <p:cBhvr>
                                        <p:cTn id="52" dur="500"/>
                                        <p:tgtEl>
                                          <p:spTgt spid="254980">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54981"/>
                                        </p:tgtEl>
                                        <p:attrNameLst>
                                          <p:attrName>style.visibility</p:attrName>
                                        </p:attrNameLst>
                                      </p:cBhvr>
                                      <p:to>
                                        <p:strVal val="visible"/>
                                      </p:to>
                                    </p:set>
                                    <p:anim calcmode="lin" valueType="num">
                                      <p:cBhvr additive="base">
                                        <p:cTn id="56" dur="500" fill="hold"/>
                                        <p:tgtEl>
                                          <p:spTgt spid="254981"/>
                                        </p:tgtEl>
                                        <p:attrNameLst>
                                          <p:attrName>ppt_x</p:attrName>
                                        </p:attrNameLst>
                                      </p:cBhvr>
                                      <p:tavLst>
                                        <p:tav tm="0">
                                          <p:val>
                                            <p:strVal val="0-#ppt_w/2"/>
                                          </p:val>
                                        </p:tav>
                                        <p:tav tm="100000">
                                          <p:val>
                                            <p:strVal val="#ppt_x"/>
                                          </p:val>
                                        </p:tav>
                                      </p:tavLst>
                                    </p:anim>
                                    <p:anim calcmode="lin" valueType="num">
                                      <p:cBhvr additive="base">
                                        <p:cTn id="57"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5F5088-4762-426C-8297-C595D3236612}" type="slidenum">
              <a:rPr lang="en-US" altLang="zh-CN"/>
              <a:pPr/>
              <a:t>60</a:t>
            </a:fld>
            <a:endParaRPr lang="en-US" altLang="zh-CN"/>
          </a:p>
        </p:txBody>
      </p:sp>
      <p:sp>
        <p:nvSpPr>
          <p:cNvPr id="359426" name="Rectangle 2"/>
          <p:cNvSpPr>
            <a:spLocks noGrp="1" noChangeArrowheads="1"/>
          </p:cNvSpPr>
          <p:nvPr>
            <p:ph type="title"/>
          </p:nvPr>
        </p:nvSpPr>
        <p:spPr/>
        <p:txBody>
          <a:bodyPr/>
          <a:lstStyle/>
          <a:p>
            <a:r>
              <a:rPr lang="en-US" altLang="zh-CN">
                <a:latin typeface="Arial Narrow" pitchFamily="34" charset="0"/>
              </a:rPr>
              <a:t>INSERT</a:t>
            </a:r>
          </a:p>
        </p:txBody>
      </p:sp>
      <p:sp>
        <p:nvSpPr>
          <p:cNvPr id="359427" name="Text Box 3"/>
          <p:cNvSpPr txBox="1">
            <a:spLocks noChangeArrowheads="1"/>
          </p:cNvSpPr>
          <p:nvPr/>
        </p:nvSpPr>
        <p:spPr bwMode="auto">
          <a:xfrm>
            <a:off x="762000" y="838200"/>
            <a:ext cx="8153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lang="en-US" altLang="zh-CN" b="1">
                <a:latin typeface="Arial Narrow" pitchFamily="34" charset="0"/>
              </a:rPr>
              <a:t>Notice that</a:t>
            </a:r>
            <a:r>
              <a:rPr kumimoji="0" lang="zh-CN" altLang="en-US" b="1">
                <a:latin typeface="Arial Narrow" pitchFamily="34" charset="0"/>
              </a:rPr>
              <a:t>：</a:t>
            </a:r>
          </a:p>
          <a:p>
            <a:pPr algn="l">
              <a:spcBef>
                <a:spcPct val="20000"/>
              </a:spcBef>
              <a:buClr>
                <a:schemeClr val="folHlink"/>
              </a:buClr>
              <a:buFont typeface="Wingdings" pitchFamily="2" charset="2"/>
              <a:buChar char="§"/>
            </a:pPr>
            <a:r>
              <a:rPr kumimoji="0" lang="en-US" altLang="zh-CN" b="1">
                <a:latin typeface="Arial Narrow" pitchFamily="34" charset="0"/>
              </a:rPr>
              <a:t>Cannot assign NULLs or repeated values for the columns that are parts of </a:t>
            </a:r>
            <a:r>
              <a:rPr kumimoji="0" lang="en-US" altLang="zh-CN" b="1">
                <a:solidFill>
                  <a:schemeClr val="hlink"/>
                </a:solidFill>
                <a:latin typeface="Arial Narrow" pitchFamily="34" charset="0"/>
              </a:rPr>
              <a:t>primary key</a:t>
            </a:r>
            <a:r>
              <a:rPr kumimoji="0" lang="en-US" altLang="zh-CN" b="1">
                <a:latin typeface="Arial Narrow" pitchFamily="34" charset="0"/>
              </a:rPr>
              <a:t>.</a:t>
            </a:r>
          </a:p>
          <a:p>
            <a:pPr algn="l">
              <a:spcBef>
                <a:spcPct val="20000"/>
              </a:spcBef>
              <a:buClr>
                <a:schemeClr val="folHlink"/>
              </a:buClr>
              <a:buFont typeface="Wingdings" pitchFamily="2" charset="2"/>
              <a:buChar char="§"/>
            </a:pPr>
            <a:r>
              <a:rPr kumimoji="0" lang="en-US" altLang="zh-CN" b="1">
                <a:solidFill>
                  <a:srgbClr val="000000"/>
                </a:solidFill>
                <a:latin typeface="Arial Narrow" pitchFamily="34" charset="0"/>
              </a:rPr>
              <a:t>There must be one data value for each column that doesn’t allow to be NULL.</a:t>
            </a:r>
            <a:endParaRPr kumimoji="0" lang="en-US" altLang="zh-CN" b="1">
              <a:latin typeface="Arial Narrow" pitchFamily="34" charset="0"/>
            </a:endParaRPr>
          </a:p>
          <a:p>
            <a:pPr algn="l">
              <a:spcBef>
                <a:spcPct val="20000"/>
              </a:spcBef>
              <a:buClr>
                <a:schemeClr val="folHlink"/>
              </a:buClr>
              <a:buFont typeface="Wingdings" pitchFamily="2" charset="2"/>
              <a:buChar char="§"/>
            </a:pPr>
            <a:r>
              <a:rPr kumimoji="0" lang="en-US" altLang="zh-CN" b="1">
                <a:latin typeface="Arial Narrow" pitchFamily="34" charset="0"/>
              </a:rPr>
              <a:t>An INSERT statement cannot violate a constraint.</a:t>
            </a:r>
          </a:p>
        </p:txBody>
      </p:sp>
      <p:pic>
        <p:nvPicPr>
          <p:cNvPr id="359429"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blinds(vertical)">
                                      <p:cBhvr>
                                        <p:cTn id="7" dur="500"/>
                                        <p:tgtEl>
                                          <p:spTgt spid="359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7">
                                            <p:txEl>
                                              <p:pRg st="1" end="1"/>
                                            </p:txEl>
                                          </p:spTgt>
                                        </p:tgtEl>
                                        <p:attrNameLst>
                                          <p:attrName>style.visibility</p:attrName>
                                        </p:attrNameLst>
                                      </p:cBhvr>
                                      <p:to>
                                        <p:strVal val="visible"/>
                                      </p:to>
                                    </p:set>
                                    <p:animEffect transition="in" filter="blinds(vertical)">
                                      <p:cBhvr>
                                        <p:cTn id="12" dur="500"/>
                                        <p:tgtEl>
                                          <p:spTgt spid="359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animEffect transition="in" filter="blinds(vertical)">
                                      <p:cBhvr>
                                        <p:cTn id="17" dur="500"/>
                                        <p:tgtEl>
                                          <p:spTgt spid="359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9427">
                                            <p:txEl>
                                              <p:pRg st="3" end="3"/>
                                            </p:txEl>
                                          </p:spTgt>
                                        </p:tgtEl>
                                        <p:attrNameLst>
                                          <p:attrName>style.visibility</p:attrName>
                                        </p:attrNameLst>
                                      </p:cBhvr>
                                      <p:to>
                                        <p:strVal val="visible"/>
                                      </p:to>
                                    </p:set>
                                    <p:animEffect transition="in" filter="blinds(vertical)">
                                      <p:cBhvr>
                                        <p:cTn id="22" dur="500"/>
                                        <p:tgtEl>
                                          <p:spTgt spid="359427">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59429"/>
                                        </p:tgtEl>
                                        <p:attrNameLst>
                                          <p:attrName>style.visibility</p:attrName>
                                        </p:attrNameLst>
                                      </p:cBhvr>
                                      <p:to>
                                        <p:strVal val="visible"/>
                                      </p:to>
                                    </p:set>
                                    <p:anim calcmode="lin" valueType="num">
                                      <p:cBhvr additive="base">
                                        <p:cTn id="26" dur="500" fill="hold"/>
                                        <p:tgtEl>
                                          <p:spTgt spid="359429"/>
                                        </p:tgtEl>
                                        <p:attrNameLst>
                                          <p:attrName>ppt_x</p:attrName>
                                        </p:attrNameLst>
                                      </p:cBhvr>
                                      <p:tavLst>
                                        <p:tav tm="0">
                                          <p:val>
                                            <p:strVal val="0-#ppt_w/2"/>
                                          </p:val>
                                        </p:tav>
                                        <p:tav tm="100000">
                                          <p:val>
                                            <p:strVal val="#ppt_x"/>
                                          </p:val>
                                        </p:tav>
                                      </p:tavLst>
                                    </p:anim>
                                    <p:anim calcmode="lin" valueType="num">
                                      <p:cBhvr additive="base">
                                        <p:cTn id="27" dur="500" fill="hold"/>
                                        <p:tgtEl>
                                          <p:spTgt spid="359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1D7E93-492B-47B2-8F0B-96281FA91625}" type="slidenum">
              <a:rPr lang="en-US" altLang="zh-CN"/>
              <a:pPr/>
              <a:t>61</a:t>
            </a:fld>
            <a:endParaRPr lang="en-US" altLang="zh-CN"/>
          </a:p>
        </p:txBody>
      </p:sp>
      <p:sp>
        <p:nvSpPr>
          <p:cNvPr id="209922" name="Rectangle 2"/>
          <p:cNvSpPr>
            <a:spLocks noGrp="1" noChangeArrowheads="1"/>
          </p:cNvSpPr>
          <p:nvPr>
            <p:ph type="title"/>
          </p:nvPr>
        </p:nvSpPr>
        <p:spPr/>
        <p:txBody>
          <a:bodyPr/>
          <a:lstStyle/>
          <a:p>
            <a:r>
              <a:rPr lang="en-US" altLang="zh-CN" dirty="0">
                <a:latin typeface="Arial Narrow" pitchFamily="34" charset="0"/>
              </a:rPr>
              <a:t>UPDATE</a:t>
            </a:r>
          </a:p>
        </p:txBody>
      </p:sp>
      <p:sp>
        <p:nvSpPr>
          <p:cNvPr id="209923" name="Text Box 3"/>
          <p:cNvSpPr txBox="1">
            <a:spLocks noChangeArrowheads="1"/>
          </p:cNvSpPr>
          <p:nvPr/>
        </p:nvSpPr>
        <p:spPr bwMode="auto">
          <a:xfrm>
            <a:off x="611188" y="765175"/>
            <a:ext cx="82296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2.</a:t>
            </a:r>
            <a:r>
              <a:rPr lang="en-US" altLang="zh-CN" b="1" dirty="0">
                <a:latin typeface="Arial Narrow" pitchFamily="34" charset="0"/>
              </a:rPr>
              <a:t> UPDATE: </a:t>
            </a:r>
            <a:r>
              <a:rPr lang="en-US" altLang="zh-CN" b="1" dirty="0">
                <a:solidFill>
                  <a:srgbClr val="000000"/>
                </a:solidFill>
                <a:latin typeface="Arial Narrow" pitchFamily="34" charset="0"/>
              </a:rPr>
              <a:t>changes existing data in a table.</a:t>
            </a:r>
            <a:endParaRPr lang="en-US" altLang="zh-CN" b="1" dirty="0">
              <a:latin typeface="Arial Narrow" pitchFamily="34" charset="0"/>
            </a:endParaRP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ts val="600"/>
              </a:spcBef>
              <a:buClr>
                <a:srgbClr val="ECB51A"/>
              </a:buClr>
              <a:buFont typeface="Wingdings" pitchFamily="2" charset="2"/>
              <a:buNone/>
            </a:pPr>
            <a:r>
              <a:rPr lang="en-US" altLang="zh-CN" b="1" dirty="0">
                <a:solidFill>
                  <a:schemeClr val="hlink"/>
                </a:solidFill>
                <a:latin typeface="Times New Roman" pitchFamily="18" charset="0"/>
              </a:rPr>
              <a:t>UPDATE</a:t>
            </a:r>
            <a:r>
              <a:rPr lang="en-US" altLang="zh-CN" b="1" dirty="0">
                <a:latin typeface="Times New Roman" pitchFamily="18" charset="0"/>
              </a:rPr>
              <a:t>   {</a:t>
            </a:r>
            <a:r>
              <a:rPr lang="en-US" altLang="zh-CN" b="1" i="1" dirty="0" err="1">
                <a:solidFill>
                  <a:srgbClr val="000000"/>
                </a:solidFill>
                <a:latin typeface="Times New Roman" pitchFamily="18" charset="0"/>
              </a:rPr>
              <a:t>table_name</a:t>
            </a:r>
            <a:r>
              <a:rPr lang="en-US" altLang="zh-CN" b="1" i="1" dirty="0">
                <a:solidFill>
                  <a:srgbClr val="000000"/>
                </a:solidFill>
                <a:latin typeface="Times New Roman" pitchFamily="18" charset="0"/>
              </a:rPr>
              <a:t> </a:t>
            </a:r>
            <a:r>
              <a:rPr lang="en-US" altLang="zh-CN" b="1" dirty="0">
                <a:solidFill>
                  <a:srgbClr val="000000"/>
                </a:solidFill>
                <a:latin typeface="Times New Roman" pitchFamily="18" charset="0"/>
              </a:rPr>
              <a:t>| </a:t>
            </a:r>
            <a:r>
              <a:rPr lang="en-US" altLang="zh-CN" b="1" i="1" dirty="0" err="1">
                <a:solidFill>
                  <a:srgbClr val="000000"/>
                </a:solidFill>
                <a:latin typeface="Times New Roman" pitchFamily="18" charset="0"/>
              </a:rPr>
              <a:t>view_name</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SET</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i="1" dirty="0" err="1">
                <a:solidFill>
                  <a:srgbClr val="000000"/>
                </a:solidFill>
                <a:latin typeface="Times New Roman" pitchFamily="18" charset="0"/>
              </a:rPr>
              <a:t>column_name</a:t>
            </a:r>
            <a:r>
              <a:rPr lang="en-US" altLang="zh-CN" b="1" i="1" dirty="0">
                <a:latin typeface="Times New Roman" pitchFamily="18" charset="0"/>
              </a:rPr>
              <a:t> </a:t>
            </a:r>
            <a:r>
              <a:rPr lang="en-US" altLang="zh-CN" b="1" dirty="0">
                <a:latin typeface="Times New Roman" pitchFamily="18" charset="0"/>
              </a:rPr>
              <a:t>= { </a:t>
            </a:r>
            <a:r>
              <a:rPr lang="en-US" altLang="zh-CN" b="1" i="1" dirty="0">
                <a:latin typeface="Times New Roman" pitchFamily="18" charset="0"/>
              </a:rPr>
              <a:t>expression</a:t>
            </a:r>
            <a:r>
              <a:rPr lang="en-US" altLang="zh-CN" b="1" dirty="0">
                <a:latin typeface="Times New Roman" pitchFamily="18" charset="0"/>
              </a:rPr>
              <a:t> | DEFAULT | NULL }</a:t>
            </a:r>
            <a:br>
              <a:rPr lang="en-US" altLang="zh-CN" b="1" dirty="0">
                <a:latin typeface="Times New Roman" pitchFamily="18" charset="0"/>
              </a:rPr>
            </a:br>
            <a:r>
              <a:rPr lang="en-US" altLang="zh-CN" b="1" dirty="0">
                <a:latin typeface="Times New Roman" pitchFamily="18" charset="0"/>
              </a:rPr>
              <a:t>        [ FROM { &lt; </a:t>
            </a:r>
            <a:r>
              <a:rPr lang="en-US" altLang="zh-CN" b="1" dirty="0" err="1">
                <a:latin typeface="Times New Roman" pitchFamily="18" charset="0"/>
              </a:rPr>
              <a:t>table_source</a:t>
            </a:r>
            <a:r>
              <a:rPr lang="en-US" altLang="zh-CN" b="1" dirty="0">
                <a:latin typeface="Times New Roman" pitchFamily="18" charset="0"/>
              </a:rPr>
              <a:t> &gt; }] </a:t>
            </a:r>
            <a:br>
              <a:rPr lang="en-US" altLang="zh-CN" b="1" dirty="0">
                <a:latin typeface="Times New Roman" pitchFamily="18" charset="0"/>
              </a:rPr>
            </a:br>
            <a:r>
              <a:rPr lang="en-US" altLang="zh-CN" b="1" dirty="0">
                <a:latin typeface="Times New Roman" pitchFamily="18" charset="0"/>
              </a:rPr>
              <a:t>        [ WHERE &lt; </a:t>
            </a:r>
            <a:r>
              <a:rPr lang="en-US" altLang="zh-CN" b="1" dirty="0" err="1">
                <a:latin typeface="Times New Roman" pitchFamily="18" charset="0"/>
              </a:rPr>
              <a:t>search_condition</a:t>
            </a:r>
            <a:r>
              <a:rPr lang="en-US" altLang="zh-CN" b="1" dirty="0">
                <a:latin typeface="Times New Roman" pitchFamily="18" charset="0"/>
              </a:rPr>
              <a:t> &gt; ] </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a:t>
            </a:r>
          </a:p>
          <a:p>
            <a:pPr algn="l">
              <a:spcBef>
                <a:spcPct val="20000"/>
              </a:spcBef>
              <a:buClr>
                <a:schemeClr val="folHlink"/>
              </a:buClr>
              <a:buFont typeface="Wingdings" pitchFamily="2" charset="2"/>
              <a:buChar char="§"/>
            </a:pPr>
            <a:r>
              <a:rPr lang="en-US" altLang="zh-CN" b="1" dirty="0">
                <a:latin typeface="Arial Narrow" pitchFamily="34" charset="0"/>
              </a:rPr>
              <a:t>FROM</a:t>
            </a:r>
            <a:r>
              <a:rPr lang="en-US" altLang="zh-CN" dirty="0">
                <a:latin typeface="Arial Narrow" pitchFamily="34" charset="0"/>
              </a:rPr>
              <a:t>: </a:t>
            </a:r>
            <a:r>
              <a:rPr lang="en-US" altLang="zh-CN" b="1" dirty="0">
                <a:solidFill>
                  <a:srgbClr val="000000"/>
                </a:solidFill>
                <a:latin typeface="Arial Narrow" pitchFamily="34" charset="0"/>
              </a:rPr>
              <a:t>specifies that a table is used to provide the criteria for the update operation.</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dirty="0">
                <a:latin typeface="Arial Narrow" pitchFamily="34" charset="0"/>
              </a:rPr>
              <a:t>WHERE</a:t>
            </a:r>
            <a:r>
              <a:rPr lang="en-US" altLang="zh-CN" dirty="0">
                <a:latin typeface="Arial Narrow" pitchFamily="34" charset="0"/>
              </a:rPr>
              <a:t>: </a:t>
            </a:r>
            <a:r>
              <a:rPr lang="en-US" altLang="zh-CN" b="1" dirty="0">
                <a:solidFill>
                  <a:srgbClr val="000000"/>
                </a:solidFill>
                <a:latin typeface="Arial Narrow" pitchFamily="34" charset="0"/>
              </a:rPr>
              <a:t>specifies the conditions that limit the rows that are updated.</a:t>
            </a:r>
            <a:r>
              <a:rPr lang="en-US" altLang="zh-CN" b="1" dirty="0">
                <a:latin typeface="Arial Narrow" pitchFamily="34" charset="0"/>
              </a:rPr>
              <a:t> </a:t>
            </a:r>
          </a:p>
          <a:p>
            <a:pPr algn="l">
              <a:spcBef>
                <a:spcPct val="20000"/>
              </a:spcBef>
              <a:buSzPct val="150000"/>
              <a:buFontTx/>
              <a:buBlip>
                <a:blip r:embed="rId2"/>
              </a:buBlip>
            </a:pPr>
            <a:r>
              <a:rPr lang="en-US" altLang="zh-CN" b="1" dirty="0">
                <a:solidFill>
                  <a:srgbClr val="000000"/>
                </a:solidFill>
                <a:latin typeface="Arial Narrow" pitchFamily="34" charset="0"/>
              </a:rPr>
              <a:t>A table alias specified in</a:t>
            </a:r>
            <a:r>
              <a:rPr lang="en-US" altLang="zh-CN" b="1" dirty="0">
                <a:latin typeface="Arial Narrow" pitchFamily="34" charset="0"/>
              </a:rPr>
              <a:t> FROM clause cannot be used as a </a:t>
            </a:r>
            <a:r>
              <a:rPr lang="en-US" altLang="zh-CN" b="1" dirty="0">
                <a:solidFill>
                  <a:srgbClr val="000000"/>
                </a:solidFill>
                <a:latin typeface="Arial Narrow" pitchFamily="34" charset="0"/>
              </a:rPr>
              <a:t>qualifier </a:t>
            </a:r>
            <a:r>
              <a:rPr lang="en-US" altLang="zh-CN" b="1" dirty="0">
                <a:latin typeface="Arial Narrow" pitchFamily="34" charset="0"/>
              </a:rPr>
              <a:t>in the SET </a:t>
            </a:r>
            <a:r>
              <a:rPr lang="en-US" altLang="zh-CN" b="1" i="1" dirty="0" err="1">
                <a:latin typeface="Times New Roman" pitchFamily="18" charset="0"/>
              </a:rPr>
              <a:t>column_name</a:t>
            </a:r>
            <a:r>
              <a:rPr lang="en-US" altLang="zh-CN" b="1" dirty="0">
                <a:latin typeface="Arial Narrow" pitchFamily="34" charset="0"/>
              </a:rPr>
              <a:t>.</a:t>
            </a:r>
          </a:p>
        </p:txBody>
      </p:sp>
      <p:pic>
        <p:nvPicPr>
          <p:cNvPr id="209925"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linds(vertical)">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linds(vertical)">
                                      <p:cBhvr>
                                        <p:cTn id="12" dur="500"/>
                                        <p:tgtEl>
                                          <p:spTgt spid="209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linds(vertical)">
                                      <p:cBhvr>
                                        <p:cTn id="17" dur="500"/>
                                        <p:tgtEl>
                                          <p:spTgt spid="209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blinds(vertical)">
                                      <p:cBhvr>
                                        <p:cTn id="22" dur="500"/>
                                        <p:tgtEl>
                                          <p:spTgt spid="209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9923">
                                            <p:txEl>
                                              <p:pRg st="4" end="4"/>
                                            </p:txEl>
                                          </p:spTgt>
                                        </p:tgtEl>
                                        <p:attrNameLst>
                                          <p:attrName>style.visibility</p:attrName>
                                        </p:attrNameLst>
                                      </p:cBhvr>
                                      <p:to>
                                        <p:strVal val="visible"/>
                                      </p:to>
                                    </p:set>
                                    <p:animEffect transition="in" filter="blinds(vertical)">
                                      <p:cBhvr>
                                        <p:cTn id="27" dur="500"/>
                                        <p:tgtEl>
                                          <p:spTgt spid="209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9923">
                                            <p:txEl>
                                              <p:pRg st="5" end="5"/>
                                            </p:txEl>
                                          </p:spTgt>
                                        </p:tgtEl>
                                        <p:attrNameLst>
                                          <p:attrName>style.visibility</p:attrName>
                                        </p:attrNameLst>
                                      </p:cBhvr>
                                      <p:to>
                                        <p:strVal val="visible"/>
                                      </p:to>
                                    </p:set>
                                    <p:animEffect transition="in" filter="blinds(vertical)">
                                      <p:cBhvr>
                                        <p:cTn id="32" dur="500"/>
                                        <p:tgtEl>
                                          <p:spTgt spid="2099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9923">
                                            <p:txEl>
                                              <p:pRg st="6" end="6"/>
                                            </p:txEl>
                                          </p:spTgt>
                                        </p:tgtEl>
                                        <p:attrNameLst>
                                          <p:attrName>style.visibility</p:attrName>
                                        </p:attrNameLst>
                                      </p:cBhvr>
                                      <p:to>
                                        <p:strVal val="visible"/>
                                      </p:to>
                                    </p:set>
                                    <p:animEffect transition="in" filter="blinds(vertical)">
                                      <p:cBhvr>
                                        <p:cTn id="37" dur="500"/>
                                        <p:tgtEl>
                                          <p:spTgt spid="209923">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09925"/>
                                        </p:tgtEl>
                                        <p:attrNameLst>
                                          <p:attrName>style.visibility</p:attrName>
                                        </p:attrNameLst>
                                      </p:cBhvr>
                                      <p:to>
                                        <p:strVal val="visible"/>
                                      </p:to>
                                    </p:set>
                                    <p:anim calcmode="lin" valueType="num">
                                      <p:cBhvr additive="base">
                                        <p:cTn id="41" dur="500" fill="hold"/>
                                        <p:tgtEl>
                                          <p:spTgt spid="209925"/>
                                        </p:tgtEl>
                                        <p:attrNameLst>
                                          <p:attrName>ppt_x</p:attrName>
                                        </p:attrNameLst>
                                      </p:cBhvr>
                                      <p:tavLst>
                                        <p:tav tm="0">
                                          <p:val>
                                            <p:strVal val="0-#ppt_w/2"/>
                                          </p:val>
                                        </p:tav>
                                        <p:tav tm="100000">
                                          <p:val>
                                            <p:strVal val="#ppt_x"/>
                                          </p:val>
                                        </p:tav>
                                      </p:tavLst>
                                    </p:anim>
                                    <p:anim calcmode="lin" valueType="num">
                                      <p:cBhvr additive="base">
                                        <p:cTn id="42" dur="500" fill="hold"/>
                                        <p:tgtEl>
                                          <p:spTgt spid="209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1A07F90-1BD5-40E9-B474-5282B11D7F7C}" type="slidenum">
              <a:rPr lang="en-US" altLang="zh-CN"/>
              <a:pPr/>
              <a:t>62</a:t>
            </a:fld>
            <a:endParaRPr lang="en-US" altLang="zh-CN"/>
          </a:p>
        </p:txBody>
      </p:sp>
      <p:sp>
        <p:nvSpPr>
          <p:cNvPr id="210946" name="Rectangle 2"/>
          <p:cNvSpPr>
            <a:spLocks noGrp="1" noChangeArrowheads="1"/>
          </p:cNvSpPr>
          <p:nvPr>
            <p:ph type="title"/>
          </p:nvPr>
        </p:nvSpPr>
        <p:spPr/>
        <p:txBody>
          <a:bodyPr/>
          <a:lstStyle/>
          <a:p>
            <a:r>
              <a:rPr lang="en-US" altLang="zh-CN" dirty="0">
                <a:latin typeface="Arial Narrow" pitchFamily="34" charset="0"/>
              </a:rPr>
              <a:t>UPDATE</a:t>
            </a:r>
          </a:p>
        </p:txBody>
      </p:sp>
      <p:sp>
        <p:nvSpPr>
          <p:cNvPr id="210947" name="Text Box 3"/>
          <p:cNvSpPr txBox="1">
            <a:spLocks noChangeArrowheads="1"/>
          </p:cNvSpPr>
          <p:nvPr/>
        </p:nvSpPr>
        <p:spPr bwMode="auto">
          <a:xfrm>
            <a:off x="539750" y="620713"/>
            <a:ext cx="8353425" cy="589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altLang="zh-CN" b="1" dirty="0" err="1">
                <a:latin typeface="Arial Narrow" pitchFamily="34" charset="0"/>
              </a:rPr>
              <a:t>st_score</a:t>
            </a:r>
            <a:r>
              <a:rPr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a:t>
            </a:r>
            <a:endParaRPr lang="en-US" altLang="zh-CN" b="1" dirty="0">
              <a:latin typeface="Arial Narrow" pitchFamily="34" charset="0"/>
            </a:endParaRPr>
          </a:p>
          <a:p>
            <a:pPr algn="l">
              <a:spcBef>
                <a:spcPct val="10000"/>
              </a:spcBef>
            </a:pPr>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a:t>
            </a:r>
          </a:p>
          <a:p>
            <a:pPr algn="l">
              <a:spcBef>
                <a:spcPct val="1000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endParaRPr kumimoji="0" lang="en-US" altLang="zh-CN" b="1" dirty="0">
              <a:solidFill>
                <a:schemeClr val="tx2"/>
              </a:solidFill>
              <a:latin typeface="Arial Narrow" pitchFamily="34" charset="0"/>
            </a:endParaRPr>
          </a:p>
          <a:p>
            <a:pPr algn="l">
              <a:spcBef>
                <a:spcPct val="1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kumimoji="0" lang="en-US" altLang="zh-CN" b="1" dirty="0" err="1">
                <a:latin typeface="Arial Narrow" pitchFamily="34" charset="0"/>
              </a:rPr>
              <a:t>Set</a:t>
            </a:r>
            <a:r>
              <a:rPr kumimoji="0" lang="en-US" altLang="zh-CN" b="1" dirty="0">
                <a:latin typeface="Arial Narrow" pitchFamily="34" charset="0"/>
              </a:rPr>
              <a:t> all the English course’s scores to the initial ones </a:t>
            </a:r>
            <a:r>
              <a:rPr kumimoji="0" lang="en-US" altLang="en-US" b="1" dirty="0">
                <a:latin typeface="Arial Narrow" pitchFamily="34" charset="0"/>
              </a:rPr>
              <a:t>multiply</a:t>
            </a:r>
            <a:r>
              <a:rPr kumimoji="0" lang="en-US" altLang="zh-CN" b="1" dirty="0">
                <a:latin typeface="Arial Narrow" pitchFamily="34" charset="0"/>
              </a:rPr>
              <a:t> the </a:t>
            </a:r>
            <a:r>
              <a:rPr kumimoji="0" lang="en-US" altLang="en-US" b="1" dirty="0">
                <a:latin typeface="Arial Narrow" pitchFamily="34" charset="0"/>
              </a:rPr>
              <a:t>difficulty</a:t>
            </a:r>
            <a:r>
              <a:rPr kumimoji="0" lang="en-US" altLang="zh-CN" b="1" dirty="0">
                <a:latin typeface="Arial Narrow" pitchFamily="34" charset="0"/>
              </a:rPr>
              <a:t> coefficient for students in the department with number ‘184’. Suppose that </a:t>
            </a:r>
            <a:r>
              <a:rPr lang="en-US" altLang="zh-CN" b="1" dirty="0">
                <a:latin typeface="Arial Narrow" pitchFamily="34" charset="0"/>
              </a:rPr>
              <a:t>‘0001’ is the </a:t>
            </a:r>
            <a:r>
              <a:rPr kumimoji="0" lang="en-US" altLang="zh-CN" b="1" dirty="0">
                <a:latin typeface="Arial Narrow" pitchFamily="34" charset="0"/>
              </a:rPr>
              <a:t>English course’s number. (‘</a:t>
            </a:r>
            <a:r>
              <a:rPr lang="en-US" altLang="zh-CN" b="1" dirty="0" err="1">
                <a:latin typeface="Arial Narrow" pitchFamily="34" charset="0"/>
              </a:rPr>
              <a:t>percents</a:t>
            </a:r>
            <a:r>
              <a:rPr lang="en-US" altLang="zh-CN" b="1" dirty="0">
                <a:latin typeface="Arial Narrow" pitchFamily="34" charset="0"/>
              </a:rPr>
              <a:t>’ stands for </a:t>
            </a:r>
            <a:r>
              <a:rPr kumimoji="0" lang="en-US" altLang="zh-CN" b="1" dirty="0">
                <a:latin typeface="Arial Narrow" pitchFamily="34" charset="0"/>
              </a:rPr>
              <a:t>the </a:t>
            </a:r>
            <a:r>
              <a:rPr kumimoji="0" lang="en-US" altLang="en-US" b="1" dirty="0">
                <a:latin typeface="Arial Narrow" pitchFamily="34" charset="0"/>
              </a:rPr>
              <a:t>difficulty</a:t>
            </a:r>
            <a:r>
              <a:rPr kumimoji="0" lang="en-US" altLang="zh-CN" b="1" dirty="0">
                <a:latin typeface="Arial Narrow" pitchFamily="34" charset="0"/>
              </a:rPr>
              <a:t> coefficient.</a:t>
            </a:r>
            <a:r>
              <a:rPr lang="en-US" altLang="zh-CN" b="1" dirty="0">
                <a:latin typeface="Arial Narrow" pitchFamily="34" charset="0"/>
              </a:rPr>
              <a:t>)</a:t>
            </a:r>
          </a:p>
          <a:p>
            <a:pPr algn="l">
              <a:spcBef>
                <a:spcPct val="10000"/>
              </a:spcBef>
            </a:pPr>
            <a:r>
              <a:rPr lang="en-US" altLang="zh-CN" b="1" i="1" dirty="0">
                <a:solidFill>
                  <a:schemeClr val="hlink"/>
                </a:solidFill>
                <a:latin typeface="Times New Roman" pitchFamily="18" charset="0"/>
              </a:rPr>
              <a:t>UPDATE</a:t>
            </a:r>
            <a:r>
              <a:rPr lang="en-US" altLang="zh-CN" b="1" i="1" dirty="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SET</a:t>
            </a:r>
            <a:r>
              <a:rPr lang="en-US" altLang="zh-CN" b="1" i="1" dirty="0" smtClean="0">
                <a:latin typeface="Times New Roman" pitchFamily="18" charset="0"/>
              </a:rPr>
              <a:t> </a:t>
            </a:r>
            <a:r>
              <a:rPr lang="en-US" altLang="zh-CN" b="1" i="1" dirty="0" err="1">
                <a:latin typeface="Times New Roman" pitchFamily="18" charset="0"/>
              </a:rPr>
              <a:t>t.Eng_score</a:t>
            </a:r>
            <a:r>
              <a:rPr lang="en-US" altLang="zh-CN" b="1" i="1" dirty="0">
                <a:latin typeface="Times New Roman" pitchFamily="18" charset="0"/>
              </a:rPr>
              <a:t> = </a:t>
            </a:r>
            <a:r>
              <a:rPr lang="en-US" altLang="zh-CN" b="1" i="1" dirty="0" err="1">
                <a:latin typeface="Times New Roman" pitchFamily="18" charset="0"/>
              </a:rPr>
              <a:t>t.Eng_score</a:t>
            </a:r>
            <a:r>
              <a:rPr lang="en-US" altLang="zh-CN" b="1" i="1" dirty="0">
                <a:latin typeface="Times New Roman" pitchFamily="18" charset="0"/>
              </a:rPr>
              <a:t> * </a:t>
            </a:r>
            <a:r>
              <a:rPr lang="en-US" altLang="zh-CN" b="1" i="1" dirty="0" err="1">
                <a:latin typeface="Times New Roman" pitchFamily="18" charset="0"/>
              </a:rPr>
              <a:t>s.percents</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t, courses 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smtClean="0">
                <a:latin typeface="Times New Roman" pitchFamily="18" charset="0"/>
              </a:rPr>
              <a:t>s.course_id</a:t>
            </a:r>
            <a:r>
              <a:rPr lang="en-US" altLang="zh-CN" b="1" i="1" dirty="0" smtClean="0">
                <a:latin typeface="Times New Roman" pitchFamily="18" charset="0"/>
              </a:rPr>
              <a:t> </a:t>
            </a:r>
            <a:r>
              <a:rPr lang="en-US" altLang="zh-CN" b="1" i="1" dirty="0">
                <a:latin typeface="Times New Roman" pitchFamily="18" charset="0"/>
              </a:rPr>
              <a:t>= '0001' AND </a:t>
            </a:r>
            <a:r>
              <a:rPr lang="en-US" altLang="zh-CN" b="1" i="1" dirty="0" err="1">
                <a:latin typeface="Times New Roman" pitchFamily="18" charset="0"/>
              </a:rPr>
              <a:t>t.st_id</a:t>
            </a:r>
            <a:r>
              <a:rPr lang="en-US" altLang="zh-CN" b="1" i="1" dirty="0">
                <a:latin typeface="Times New Roman" pitchFamily="18" charset="0"/>
              </a:rPr>
              <a:t> IN </a:t>
            </a:r>
            <a:r>
              <a:rPr lang="en-US" altLang="zh-CN" b="1" i="1" dirty="0">
                <a:solidFill>
                  <a:srgbClr val="0070C0"/>
                </a:solidFill>
                <a:latin typeface="Times New Roman" pitchFamily="18" charset="0"/>
              </a:rPr>
              <a:t>(SELECT </a:t>
            </a:r>
            <a:r>
              <a:rPr lang="en-US" altLang="zh-CN" b="1" i="1" dirty="0" err="1" smtClean="0">
                <a:solidFill>
                  <a:srgbClr val="0070C0"/>
                </a:solidFill>
                <a:latin typeface="Times New Roman" pitchFamily="18" charset="0"/>
              </a:rPr>
              <a:t>st_id</a:t>
            </a:r>
            <a:r>
              <a:rPr lang="en-US" altLang="zh-CN" b="1" i="1" dirty="0" smtClean="0">
                <a:solidFill>
                  <a:srgbClr val="0070C0"/>
                </a:solidFill>
                <a:latin typeface="Times New Roman" pitchFamily="18" charset="0"/>
              </a:rPr>
              <a:t> </a:t>
            </a:r>
            <a:r>
              <a:rPr lang="en-US" altLang="zh-CN" b="1" i="1" dirty="0">
                <a:solidFill>
                  <a:srgbClr val="0070C0"/>
                </a:solidFill>
                <a:latin typeface="Times New Roman" pitchFamily="18" charset="0"/>
              </a:rPr>
              <a:t>FROM students WHERE </a:t>
            </a:r>
            <a:r>
              <a:rPr lang="en-US" altLang="zh-CN" b="1" i="1" dirty="0" err="1" smtClean="0">
                <a:solidFill>
                  <a:srgbClr val="0070C0"/>
                </a:solidFill>
                <a:latin typeface="Times New Roman" pitchFamily="18" charset="0"/>
              </a:rPr>
              <a:t>st_dept</a:t>
            </a:r>
            <a:r>
              <a:rPr lang="en-US" altLang="zh-CN" b="1" i="1" dirty="0" smtClean="0">
                <a:solidFill>
                  <a:srgbClr val="0070C0"/>
                </a:solidFill>
                <a:latin typeface="Times New Roman" pitchFamily="18" charset="0"/>
              </a:rPr>
              <a:t> </a:t>
            </a:r>
            <a:r>
              <a:rPr lang="en-US" altLang="zh-CN" b="1" i="1" dirty="0">
                <a:solidFill>
                  <a:srgbClr val="0070C0"/>
                </a:solidFill>
                <a:latin typeface="Times New Roman" pitchFamily="18" charset="0"/>
              </a:rPr>
              <a:t>= '184')</a:t>
            </a:r>
            <a:r>
              <a:rPr lang="en-US" altLang="zh-CN" b="1" dirty="0">
                <a:solidFill>
                  <a:srgbClr val="0070C0"/>
                </a:solidFill>
                <a:latin typeface="Times New Roman" pitchFamily="18" charset="0"/>
              </a:rPr>
              <a:t> </a:t>
            </a:r>
          </a:p>
          <a:p>
            <a:pPr algn="l">
              <a:spcBef>
                <a:spcPct val="10000"/>
              </a:spcBef>
            </a:pPr>
            <a:r>
              <a:rPr lang="en-US" altLang="zh-CN" b="1" dirty="0">
                <a:latin typeface="Arial Narrow" pitchFamily="34" charset="0"/>
              </a:rPr>
              <a:t>Is this </a:t>
            </a:r>
            <a:r>
              <a:rPr lang="en-US" altLang="zh-CN" b="1" dirty="0">
                <a:solidFill>
                  <a:srgbClr val="000000"/>
                </a:solidFill>
                <a:latin typeface="Arial Narrow" pitchFamily="34" charset="0"/>
              </a:rPr>
              <a:t>statement </a:t>
            </a:r>
            <a:r>
              <a:rPr lang="en-US" altLang="zh-CN" b="1" dirty="0">
                <a:latin typeface="Arial Narrow" pitchFamily="34" charset="0"/>
              </a:rPr>
              <a:t>right</a:t>
            </a:r>
            <a:r>
              <a:rPr lang="zh-CN" altLang="en-US" b="1" dirty="0">
                <a:latin typeface="Arial Narrow" pitchFamily="34" charset="0"/>
              </a:rPr>
              <a:t>？</a:t>
            </a:r>
          </a:p>
          <a:p>
            <a:pPr algn="l">
              <a:spcBef>
                <a:spcPct val="10000"/>
              </a:spcBef>
            </a:pPr>
            <a:r>
              <a:rPr lang="zh-CN" altLang="zh-CN" b="1" dirty="0">
                <a:latin typeface="Arial Narrow" pitchFamily="34" charset="0"/>
              </a:rPr>
              <a:t>Correction</a:t>
            </a:r>
            <a:r>
              <a:rPr lang="en-US" altLang="zh-CN" b="1" dirty="0">
                <a:latin typeface="Arial Narrow" pitchFamily="34" charset="0"/>
              </a:rPr>
              <a:t>: </a:t>
            </a:r>
          </a:p>
          <a:p>
            <a:pPr algn="l">
              <a:spcBef>
                <a:spcPct val="10000"/>
              </a:spcBef>
            </a:pPr>
            <a:r>
              <a:rPr lang="en-US" altLang="zh-CN" b="1" i="1" dirty="0">
                <a:solidFill>
                  <a:schemeClr val="hlink"/>
                </a:solidFill>
                <a:latin typeface="Times New Roman" pitchFamily="18" charset="0"/>
              </a:rPr>
              <a:t>SET</a:t>
            </a:r>
            <a:r>
              <a:rPr lang="en-US" altLang="zh-CN" b="1" i="1" dirty="0">
                <a:latin typeface="Times New Roman" pitchFamily="18" charset="0"/>
              </a:rPr>
              <a:t> </a:t>
            </a:r>
            <a:r>
              <a:rPr lang="en-US" altLang="zh-CN" b="1" i="1" dirty="0" err="1">
                <a:latin typeface="Times New Roman" pitchFamily="18" charset="0"/>
              </a:rPr>
              <a:t>Eng_score</a:t>
            </a:r>
            <a:r>
              <a:rPr lang="en-US" altLang="zh-CN" b="1" i="1" dirty="0">
                <a:latin typeface="Times New Roman" pitchFamily="18" charset="0"/>
              </a:rPr>
              <a:t> = </a:t>
            </a:r>
            <a:r>
              <a:rPr lang="en-US" altLang="zh-CN" b="1" i="1" dirty="0" err="1">
                <a:latin typeface="Times New Roman" pitchFamily="18" charset="0"/>
              </a:rPr>
              <a:t>t.Eng_score</a:t>
            </a:r>
            <a:r>
              <a:rPr lang="en-US" altLang="zh-CN" b="1" i="1" dirty="0">
                <a:latin typeface="Times New Roman" pitchFamily="18" charset="0"/>
              </a:rPr>
              <a:t> * </a:t>
            </a:r>
            <a:r>
              <a:rPr lang="en-US" altLang="zh-CN" b="1" i="1" dirty="0" err="1">
                <a:latin typeface="Times New Roman" pitchFamily="18" charset="0"/>
              </a:rPr>
              <a:t>s.percents</a:t>
            </a:r>
            <a:endParaRPr lang="en-US" altLang="zh-CN" b="1" i="1" dirty="0">
              <a:latin typeface="Times New Roman" pitchFamily="18" charset="0"/>
            </a:endParaRPr>
          </a:p>
        </p:txBody>
      </p:sp>
      <p:pic>
        <p:nvPicPr>
          <p:cNvPr id="210950" name="Picture 6"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vertical)">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vertical)">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vertical)">
                                      <p:cBhvr>
                                        <p:cTn id="17" dur="500"/>
                                        <p:tgtEl>
                                          <p:spTgt spid="210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blinds(vertical)">
                                      <p:cBhvr>
                                        <p:cTn id="22" dur="500"/>
                                        <p:tgtEl>
                                          <p:spTgt spid="210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Effect transition="in" filter="blinds(vertical)">
                                      <p:cBhvr>
                                        <p:cTn id="27" dur="500"/>
                                        <p:tgtEl>
                                          <p:spTgt spid="210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10947">
                                            <p:txEl>
                                              <p:pRg st="5" end="5"/>
                                            </p:txEl>
                                          </p:spTgt>
                                        </p:tgtEl>
                                        <p:attrNameLst>
                                          <p:attrName>style.visibility</p:attrName>
                                        </p:attrNameLst>
                                      </p:cBhvr>
                                      <p:to>
                                        <p:strVal val="visible"/>
                                      </p:to>
                                    </p:set>
                                    <p:animEffect transition="in" filter="blinds(vertical)">
                                      <p:cBhvr>
                                        <p:cTn id="32" dur="500"/>
                                        <p:tgtEl>
                                          <p:spTgt spid="2109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10947">
                                            <p:txEl>
                                              <p:pRg st="6" end="6"/>
                                            </p:txEl>
                                          </p:spTgt>
                                        </p:tgtEl>
                                        <p:attrNameLst>
                                          <p:attrName>style.visibility</p:attrName>
                                        </p:attrNameLst>
                                      </p:cBhvr>
                                      <p:to>
                                        <p:strVal val="visible"/>
                                      </p:to>
                                    </p:set>
                                    <p:animEffect transition="in" filter="blinds(vertical)">
                                      <p:cBhvr>
                                        <p:cTn id="37" dur="500"/>
                                        <p:tgtEl>
                                          <p:spTgt spid="2109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10947">
                                            <p:txEl>
                                              <p:pRg st="7" end="7"/>
                                            </p:txEl>
                                          </p:spTgt>
                                        </p:tgtEl>
                                        <p:attrNameLst>
                                          <p:attrName>style.visibility</p:attrName>
                                        </p:attrNameLst>
                                      </p:cBhvr>
                                      <p:to>
                                        <p:strVal val="visible"/>
                                      </p:to>
                                    </p:set>
                                    <p:animEffect transition="in" filter="blinds(vertical)">
                                      <p:cBhvr>
                                        <p:cTn id="42" dur="500"/>
                                        <p:tgtEl>
                                          <p:spTgt spid="21094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10950"/>
                                        </p:tgtEl>
                                        <p:attrNameLst>
                                          <p:attrName>style.visibility</p:attrName>
                                        </p:attrNameLst>
                                      </p:cBhvr>
                                      <p:to>
                                        <p:strVal val="visible"/>
                                      </p:to>
                                    </p:set>
                                    <p:anim calcmode="lin" valueType="num">
                                      <p:cBhvr additive="base">
                                        <p:cTn id="46" dur="500" fill="hold"/>
                                        <p:tgtEl>
                                          <p:spTgt spid="210950"/>
                                        </p:tgtEl>
                                        <p:attrNameLst>
                                          <p:attrName>ppt_x</p:attrName>
                                        </p:attrNameLst>
                                      </p:cBhvr>
                                      <p:tavLst>
                                        <p:tav tm="0">
                                          <p:val>
                                            <p:strVal val="0-#ppt_w/2"/>
                                          </p:val>
                                        </p:tav>
                                        <p:tav tm="100000">
                                          <p:val>
                                            <p:strVal val="#ppt_x"/>
                                          </p:val>
                                        </p:tav>
                                      </p:tavLst>
                                    </p:anim>
                                    <p:anim calcmode="lin" valueType="num">
                                      <p:cBhvr additive="base">
                                        <p:cTn id="47"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6414039-FDFB-4C72-9B8B-D94F84AE4F19}" type="slidenum">
              <a:rPr lang="en-US" altLang="zh-CN"/>
              <a:pPr/>
              <a:t>63</a:t>
            </a:fld>
            <a:endParaRPr lang="en-US" altLang="zh-CN"/>
          </a:p>
        </p:txBody>
      </p:sp>
      <p:sp>
        <p:nvSpPr>
          <p:cNvPr id="211970" name="Rectangle 2"/>
          <p:cNvSpPr>
            <a:spLocks noGrp="1" noChangeArrowheads="1"/>
          </p:cNvSpPr>
          <p:nvPr>
            <p:ph type="title"/>
          </p:nvPr>
        </p:nvSpPr>
        <p:spPr/>
        <p:txBody>
          <a:bodyPr/>
          <a:lstStyle/>
          <a:p>
            <a:r>
              <a:rPr lang="en-US" altLang="zh-CN" dirty="0">
                <a:latin typeface="Arial Narrow" pitchFamily="34" charset="0"/>
              </a:rPr>
              <a:t>DELETE</a:t>
            </a:r>
          </a:p>
        </p:txBody>
      </p:sp>
      <p:sp>
        <p:nvSpPr>
          <p:cNvPr id="211971" name="Text Box 3"/>
          <p:cNvSpPr txBox="1">
            <a:spLocks noChangeArrowheads="1"/>
          </p:cNvSpPr>
          <p:nvPr/>
        </p:nvSpPr>
        <p:spPr bwMode="auto">
          <a:xfrm>
            <a:off x="611188" y="620713"/>
            <a:ext cx="8281987"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3.</a:t>
            </a:r>
            <a:r>
              <a:rPr lang="en-US" altLang="zh-CN" b="1" dirty="0">
                <a:latin typeface="Arial Narrow" pitchFamily="34" charset="0"/>
              </a:rPr>
              <a:t> DELETE: </a:t>
            </a:r>
            <a:r>
              <a:rPr lang="en-US" altLang="zh-CN" b="1" dirty="0">
                <a:solidFill>
                  <a:srgbClr val="000000"/>
                </a:solidFill>
                <a:latin typeface="Arial Narrow" pitchFamily="34" charset="0"/>
              </a:rPr>
              <a:t>removes rows from a table.</a:t>
            </a:r>
            <a:endParaRPr lang="en-US" altLang="zh-CN" b="1" dirty="0">
              <a:latin typeface="Arial Narrow" pitchFamily="34" charset="0"/>
            </a:endParaRPr>
          </a:p>
          <a:p>
            <a:pPr algn="l">
              <a:spcBef>
                <a:spcPct val="2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a:t>
            </a:r>
          </a:p>
          <a:p>
            <a:pPr algn="l">
              <a:spcBef>
                <a:spcPct val="20000"/>
              </a:spcBef>
              <a:buClr>
                <a:srgbClr val="ECB51A"/>
              </a:buClr>
              <a:buFont typeface="Wingdings" pitchFamily="2" charset="2"/>
              <a:buNone/>
            </a:pPr>
            <a:r>
              <a:rPr lang="en-US" altLang="zh-CN" b="1" dirty="0">
                <a:solidFill>
                  <a:schemeClr val="hlink"/>
                </a:solidFill>
                <a:latin typeface="Times New Roman" pitchFamily="18" charset="0"/>
              </a:rPr>
              <a:t>DELETE</a:t>
            </a:r>
            <a:r>
              <a:rPr lang="en-US" altLang="zh-CN" b="1" dirty="0">
                <a:latin typeface="Times New Roman" pitchFamily="18" charset="0"/>
              </a:rPr>
              <a:t>   [ FROM </a:t>
            </a:r>
            <a:r>
              <a:rPr lang="en-US" altLang="zh-CN" b="1" dirty="0" smtClean="0">
                <a:latin typeface="Times New Roman" pitchFamily="18" charset="0"/>
              </a:rPr>
              <a:t>] </a:t>
            </a:r>
            <a:r>
              <a:rPr lang="en-US" altLang="zh-CN" b="1" dirty="0">
                <a:latin typeface="Times New Roman" pitchFamily="18" charset="0"/>
              </a:rPr>
              <a:t> {</a:t>
            </a:r>
            <a:r>
              <a:rPr lang="en-US" altLang="zh-CN" b="1" i="1" dirty="0" err="1">
                <a:latin typeface="Times New Roman" pitchFamily="18" charset="0"/>
              </a:rPr>
              <a:t>table_name</a:t>
            </a:r>
            <a:r>
              <a:rPr lang="en-US" altLang="zh-CN" b="1" i="1" dirty="0">
                <a:latin typeface="Times New Roman" pitchFamily="18" charset="0"/>
              </a:rPr>
              <a:t> | </a:t>
            </a:r>
            <a:r>
              <a:rPr lang="en-US" altLang="zh-CN" b="1" i="1" dirty="0" err="1">
                <a:latin typeface="Times New Roman" pitchFamily="18" charset="0"/>
              </a:rPr>
              <a:t>view_name</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 FROM { &lt; </a:t>
            </a:r>
            <a:r>
              <a:rPr lang="en-US" altLang="zh-CN" b="1" dirty="0" err="1">
                <a:latin typeface="Times New Roman" pitchFamily="18" charset="0"/>
              </a:rPr>
              <a:t>table_source</a:t>
            </a:r>
            <a:r>
              <a:rPr lang="en-US" altLang="zh-CN" b="1" dirty="0">
                <a:latin typeface="Times New Roman" pitchFamily="18" charset="0"/>
              </a:rPr>
              <a:t> &gt; } [ ,...</a:t>
            </a:r>
            <a:r>
              <a:rPr lang="en-US" altLang="zh-CN" b="1" i="1" dirty="0">
                <a:latin typeface="Times New Roman" pitchFamily="18" charset="0"/>
              </a:rPr>
              <a:t>n </a:t>
            </a:r>
            <a:r>
              <a:rPr lang="en-US" altLang="zh-CN" b="1" dirty="0">
                <a:latin typeface="Times New Roman" pitchFamily="18" charset="0"/>
              </a:rPr>
              <a:t>] ]</a:t>
            </a:r>
            <a:endParaRPr lang="en-US" altLang="zh-CN" b="1" i="1" dirty="0">
              <a:solidFill>
                <a:schemeClr val="accent2"/>
              </a:solidFill>
              <a:latin typeface="Times New Roman" pitchFamily="18" charset="0"/>
            </a:endParaRPr>
          </a:p>
          <a:p>
            <a:pPr algn="l">
              <a:spcBef>
                <a:spcPct val="20000"/>
              </a:spcBef>
              <a:buClr>
                <a:srgbClr val="ECB51A"/>
              </a:buClr>
              <a:buFont typeface="Wingdings" pitchFamily="2" charset="2"/>
              <a:buNone/>
            </a:pPr>
            <a:r>
              <a:rPr lang="en-US" altLang="zh-CN" b="1" i="1" dirty="0">
                <a:solidFill>
                  <a:schemeClr val="accent2"/>
                </a:solidFill>
                <a:latin typeface="Times New Roman" pitchFamily="18" charset="0"/>
              </a:rPr>
              <a:t>    </a:t>
            </a:r>
            <a:r>
              <a:rPr lang="en-US" altLang="zh-CN" b="1" dirty="0">
                <a:latin typeface="Times New Roman" pitchFamily="18" charset="0"/>
              </a:rPr>
              <a:t>[ WHERE { &lt; </a:t>
            </a:r>
            <a:r>
              <a:rPr lang="en-US" altLang="zh-CN" b="1" dirty="0" err="1">
                <a:latin typeface="Times New Roman" pitchFamily="18" charset="0"/>
              </a:rPr>
              <a:t>search_condition</a:t>
            </a:r>
            <a:r>
              <a:rPr lang="en-US" altLang="zh-CN" b="1" dirty="0">
                <a:latin typeface="Times New Roman" pitchFamily="18" charset="0"/>
              </a:rPr>
              <a:t> &gt; ] </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a:t>
            </a:r>
          </a:p>
          <a:p>
            <a:pPr algn="l">
              <a:spcBef>
                <a:spcPct val="20000"/>
              </a:spcBef>
              <a:buClr>
                <a:schemeClr val="folHlink"/>
              </a:buClr>
              <a:buFont typeface="Wingdings" pitchFamily="2" charset="2"/>
              <a:buChar char="§"/>
            </a:pPr>
            <a:r>
              <a:rPr lang="en-US" altLang="zh-CN" b="1" dirty="0">
                <a:latin typeface="Arial Narrow" pitchFamily="34" charset="0"/>
              </a:rPr>
              <a:t>FROM </a:t>
            </a:r>
            <a:r>
              <a:rPr lang="en-US" altLang="zh-CN" b="1" dirty="0" err="1">
                <a:latin typeface="Arial Narrow" pitchFamily="34" charset="0"/>
              </a:rPr>
              <a:t>table_source</a:t>
            </a:r>
            <a:r>
              <a:rPr lang="en-US" altLang="zh-CN" b="1" dirty="0">
                <a:latin typeface="Arial Narrow" pitchFamily="34" charset="0"/>
              </a:rPr>
              <a:t>:</a:t>
            </a:r>
            <a:r>
              <a:rPr lang="en-US" altLang="zh-CN" dirty="0">
                <a:latin typeface="Arial Narrow" pitchFamily="34" charset="0"/>
              </a:rPr>
              <a:t> </a:t>
            </a:r>
            <a:r>
              <a:rPr lang="en-US" altLang="zh-CN" b="1" dirty="0">
                <a:solidFill>
                  <a:srgbClr val="000000"/>
                </a:solidFill>
                <a:latin typeface="Arial Narrow" pitchFamily="34" charset="0"/>
              </a:rPr>
              <a:t>specifies that a table is used to provide the criteria for the delete operation.</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WHERE: specifies the conditions used to limit the number of rows that are deleted. If a WHERE clause is not supplied, DELETE removes all the rows from the table. </a:t>
            </a:r>
          </a:p>
          <a:p>
            <a:pPr algn="l">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authors </a:t>
            </a:r>
          </a:p>
          <a:p>
            <a:pPr algn="l">
              <a:spcBef>
                <a:spcPct val="20000"/>
              </a:spcBef>
              <a:buClr>
                <a:srgbClr val="ECB51A"/>
              </a:buClr>
              <a:buSzPct val="200000"/>
              <a:buFont typeface="Wingdings" pitchFamily="2" charset="2"/>
              <a:buBlip>
                <a:blip r:embed="rId2"/>
              </a:buBlip>
            </a:pPr>
            <a:r>
              <a:rPr lang="en-US" altLang="zh-CN" b="1" dirty="0">
                <a:latin typeface="Arial Narrow" pitchFamily="34" charset="0"/>
              </a:rPr>
              <a:t>Will it delete the table </a:t>
            </a:r>
            <a:r>
              <a:rPr lang="en-US" altLang="zh-CN" b="1" i="1" dirty="0">
                <a:latin typeface="Times New Roman" pitchFamily="18" charset="0"/>
              </a:rPr>
              <a:t>authors</a:t>
            </a:r>
            <a:r>
              <a:rPr lang="zh-CN" altLang="en-US" b="1" dirty="0">
                <a:latin typeface="Arial Narrow" pitchFamily="34" charset="0"/>
              </a:rPr>
              <a:t>？</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It removes all the rows from the table.</a:t>
            </a:r>
          </a:p>
        </p:txBody>
      </p:sp>
      <p:pic>
        <p:nvPicPr>
          <p:cNvPr id="211976" name="Picture 8"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vertical)">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vertical)">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vertical)">
                                      <p:cBhvr>
                                        <p:cTn id="17" dur="500"/>
                                        <p:tgtEl>
                                          <p:spTgt spid="21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vertical)">
                                      <p:cBhvr>
                                        <p:cTn id="22" dur="500"/>
                                        <p:tgtEl>
                                          <p:spTgt spid="211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vertical)">
                                      <p:cBhvr>
                                        <p:cTn id="27" dur="500"/>
                                        <p:tgtEl>
                                          <p:spTgt spid="211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vertical)">
                                      <p:cBhvr>
                                        <p:cTn id="32" dur="500"/>
                                        <p:tgtEl>
                                          <p:spTgt spid="2119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vertical)">
                                      <p:cBhvr>
                                        <p:cTn id="37" dur="500"/>
                                        <p:tgtEl>
                                          <p:spTgt spid="2119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vertical)">
                                      <p:cBhvr>
                                        <p:cTn id="42" dur="500"/>
                                        <p:tgtEl>
                                          <p:spTgt spid="2119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vertical)">
                                      <p:cBhvr>
                                        <p:cTn id="47" dur="500"/>
                                        <p:tgtEl>
                                          <p:spTgt spid="2119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11971">
                                            <p:txEl>
                                              <p:pRg st="9" end="9"/>
                                            </p:txEl>
                                          </p:spTgt>
                                        </p:tgtEl>
                                        <p:attrNameLst>
                                          <p:attrName>style.visibility</p:attrName>
                                        </p:attrNameLst>
                                      </p:cBhvr>
                                      <p:to>
                                        <p:strVal val="visible"/>
                                      </p:to>
                                    </p:set>
                                    <p:animEffect transition="in" filter="blinds(vertical)">
                                      <p:cBhvr>
                                        <p:cTn id="52" dur="500"/>
                                        <p:tgtEl>
                                          <p:spTgt spid="211971">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11976"/>
                                        </p:tgtEl>
                                        <p:attrNameLst>
                                          <p:attrName>style.visibility</p:attrName>
                                        </p:attrNameLst>
                                      </p:cBhvr>
                                      <p:to>
                                        <p:strVal val="visible"/>
                                      </p:to>
                                    </p:set>
                                    <p:anim calcmode="lin" valueType="num">
                                      <p:cBhvr additive="base">
                                        <p:cTn id="56" dur="500" fill="hold"/>
                                        <p:tgtEl>
                                          <p:spTgt spid="211976"/>
                                        </p:tgtEl>
                                        <p:attrNameLst>
                                          <p:attrName>ppt_x</p:attrName>
                                        </p:attrNameLst>
                                      </p:cBhvr>
                                      <p:tavLst>
                                        <p:tav tm="0">
                                          <p:val>
                                            <p:strVal val="0-#ppt_w/2"/>
                                          </p:val>
                                        </p:tav>
                                        <p:tav tm="100000">
                                          <p:val>
                                            <p:strVal val="#ppt_x"/>
                                          </p:val>
                                        </p:tav>
                                      </p:tavLst>
                                    </p:anim>
                                    <p:anim calcmode="lin" valueType="num">
                                      <p:cBhvr additive="base">
                                        <p:cTn id="57" dur="500" fill="hold"/>
                                        <p:tgtEl>
                                          <p:spTgt spid="2119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3C92C7B-87A0-4C9C-99D3-1F03CCD52038}" type="slidenum">
              <a:rPr lang="en-US" altLang="zh-CN"/>
              <a:pPr/>
              <a:t>64</a:t>
            </a:fld>
            <a:endParaRPr lang="en-US" altLang="zh-CN"/>
          </a:p>
        </p:txBody>
      </p:sp>
      <p:sp>
        <p:nvSpPr>
          <p:cNvPr id="360450" name="Rectangle 2"/>
          <p:cNvSpPr>
            <a:spLocks noGrp="1" noChangeArrowheads="1"/>
          </p:cNvSpPr>
          <p:nvPr>
            <p:ph type="title"/>
          </p:nvPr>
        </p:nvSpPr>
        <p:spPr/>
        <p:txBody>
          <a:bodyPr/>
          <a:lstStyle/>
          <a:p>
            <a:r>
              <a:rPr lang="en-US" altLang="zh-CN">
                <a:latin typeface="Arial Narrow" pitchFamily="34" charset="0"/>
              </a:rPr>
              <a:t>DELETE</a:t>
            </a:r>
          </a:p>
        </p:txBody>
      </p:sp>
      <p:sp>
        <p:nvSpPr>
          <p:cNvPr id="360451" name="Text Box 3"/>
          <p:cNvSpPr txBox="1">
            <a:spLocks noChangeArrowheads="1"/>
          </p:cNvSpPr>
          <p:nvPr/>
        </p:nvSpPr>
        <p:spPr bwMode="auto">
          <a:xfrm>
            <a:off x="685800" y="762000"/>
            <a:ext cx="7848600" cy="57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latin typeface="Arial Narrow" pitchFamily="34" charset="0"/>
              </a:rPr>
              <a:t>titles(</a:t>
            </a:r>
            <a:r>
              <a:rPr kumimoji="0" lang="en-US" altLang="zh-CN" b="1" dirty="0" err="1">
                <a:latin typeface="Arial Narrow" pitchFamily="34" charset="0"/>
              </a:rPr>
              <a:t>title_id,title,pub_id,type</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err="1">
                <a:latin typeface="Arial Narrow" pitchFamily="34" charset="0"/>
              </a:rPr>
              <a:t>titleauthor</a:t>
            </a:r>
            <a:r>
              <a:rPr kumimoji="0" lang="en-US" altLang="zh-CN" b="1" dirty="0">
                <a:latin typeface="Arial Narrow" pitchFamily="34" charset="0"/>
              </a:rPr>
              <a:t>(</a:t>
            </a:r>
            <a:r>
              <a:rPr kumimoji="0" lang="en-US" altLang="zh-CN" b="1" dirty="0" err="1">
                <a:latin typeface="Arial Narrow" pitchFamily="34" charset="0"/>
              </a:rPr>
              <a:t>title_id,au_id</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latin typeface="Arial Narrow" pitchFamily="34" charset="0"/>
              </a:rPr>
              <a:t>authors(</a:t>
            </a:r>
            <a:r>
              <a:rPr kumimoji="0" lang="en-US" altLang="zh-CN" b="1" dirty="0" err="1">
                <a:latin typeface="Arial Narrow" pitchFamily="34" charset="0"/>
              </a:rPr>
              <a:t>au_id,name,address</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title_id</a:t>
            </a:r>
            <a:r>
              <a:rPr lang="en-US" altLang="zh-CN" b="1" i="1" dirty="0">
                <a:latin typeface="Times New Roman" pitchFamily="18" charset="0"/>
              </a:rPr>
              <a:t>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b="1" i="1" u="wavyHeavy" dirty="0">
                <a:uFill>
                  <a:solidFill>
                    <a:srgbClr val="D43CFE"/>
                  </a:solidFill>
                </a:uFill>
                <a:latin typeface="Times New Roman" pitchFamily="18" charset="0"/>
              </a:rPr>
              <a:t>(</a:t>
            </a:r>
            <a:r>
              <a:rPr lang="en-US" altLang="zh-CN" b="1" i="1" u="wavyHeavy" dirty="0">
                <a:solidFill>
                  <a:schemeClr val="tx2"/>
                </a:solidFill>
                <a:uFill>
                  <a:solidFill>
                    <a:srgbClr val="D43CFE"/>
                  </a:solidFill>
                </a:uFill>
                <a:latin typeface="Times New Roman" pitchFamily="18" charset="0"/>
              </a:rPr>
              <a:t>SELECT</a:t>
            </a:r>
            <a:r>
              <a:rPr lang="en-US" altLang="zh-CN" b="1" i="1" u="wavyHeavy" dirty="0">
                <a:uFill>
                  <a:solidFill>
                    <a:srgbClr val="D43CFE"/>
                  </a:solidFill>
                </a:uFill>
                <a:latin typeface="Times New Roman" pitchFamily="18" charset="0"/>
              </a:rPr>
              <a:t> </a:t>
            </a:r>
            <a:r>
              <a:rPr lang="en-US" altLang="zh-CN" b="1" i="1" u="wavyHeavy" dirty="0" err="1">
                <a:uFill>
                  <a:solidFill>
                    <a:srgbClr val="D43CFE"/>
                  </a:solidFill>
                </a:uFill>
                <a:latin typeface="Times New Roman" pitchFamily="18" charset="0"/>
              </a:rPr>
              <a:t>title_id</a:t>
            </a:r>
            <a:r>
              <a:rPr lang="en-US" altLang="zh-CN" b="1" i="1" u="wavyHeavy" dirty="0">
                <a:uFill>
                  <a:solidFill>
                    <a:srgbClr val="D43CFE"/>
                  </a:solidFill>
                </a:uFill>
                <a:latin typeface="Times New Roman" pitchFamily="18" charset="0"/>
              </a:rPr>
              <a:t> </a:t>
            </a:r>
            <a:r>
              <a:rPr lang="en-US" altLang="zh-CN" b="1" i="1" u="wavyHeavy" dirty="0">
                <a:solidFill>
                  <a:schemeClr val="tx2"/>
                </a:solidFill>
                <a:uFill>
                  <a:solidFill>
                    <a:srgbClr val="D43CFE"/>
                  </a:solidFill>
                </a:uFill>
                <a:latin typeface="Times New Roman" pitchFamily="18" charset="0"/>
              </a:rPr>
              <a:t>FROM</a:t>
            </a:r>
            <a:r>
              <a:rPr lang="en-US" altLang="zh-CN" b="1" i="1" u="wavyHeavy" dirty="0">
                <a:uFill>
                  <a:solidFill>
                    <a:srgbClr val="D43CFE"/>
                  </a:solidFill>
                </a:uFill>
                <a:latin typeface="Times New Roman" pitchFamily="18" charset="0"/>
              </a:rPr>
              <a:t> titles </a:t>
            </a:r>
            <a:r>
              <a:rPr lang="en-US" altLang="zh-CN" b="1" i="1" dirty="0">
                <a:uFill>
                  <a:solidFill>
                    <a:srgbClr val="D43CFE"/>
                  </a:solidFill>
                </a:uFill>
                <a:latin typeface="Times New Roman" pitchFamily="18" charset="0"/>
              </a:rPr>
              <a:t>	</a:t>
            </a:r>
            <a:r>
              <a:rPr lang="en-US" altLang="zh-CN" b="1" i="1" dirty="0" smtClean="0">
                <a:uFill>
                  <a:solidFill>
                    <a:srgbClr val="D43CFE"/>
                  </a:solidFill>
                </a:uFill>
                <a:latin typeface="Times New Roman" pitchFamily="18" charset="0"/>
              </a:rPr>
              <a:t>	</a:t>
            </a:r>
            <a:r>
              <a:rPr lang="en-US" altLang="zh-CN" b="1" i="1" u="wavyHeavy" dirty="0" smtClean="0">
                <a:solidFill>
                  <a:schemeClr val="tx2"/>
                </a:solidFill>
                <a:uFill>
                  <a:solidFill>
                    <a:srgbClr val="D43CFE"/>
                  </a:solidFill>
                </a:uFill>
                <a:latin typeface="Times New Roman" pitchFamily="18" charset="0"/>
              </a:rPr>
              <a:t>WHERE</a:t>
            </a:r>
            <a:r>
              <a:rPr lang="en-US" altLang="zh-CN" b="1" i="1" u="wavyHeavy" dirty="0" smtClean="0">
                <a:uFill>
                  <a:solidFill>
                    <a:srgbClr val="D43CFE"/>
                  </a:solidFill>
                </a:uFill>
                <a:latin typeface="Times New Roman" pitchFamily="18" charset="0"/>
              </a:rPr>
              <a:t> </a:t>
            </a:r>
            <a:r>
              <a:rPr lang="en-US" altLang="zh-CN" b="1" i="1" u="wavyHeavy" dirty="0">
                <a:uFill>
                  <a:solidFill>
                    <a:srgbClr val="D43CFE"/>
                  </a:solidFill>
                </a:uFill>
                <a:latin typeface="Times New Roman" pitchFamily="18" charset="0"/>
              </a:rPr>
              <a:t>title </a:t>
            </a:r>
            <a:r>
              <a:rPr lang="en-US" altLang="zh-CN" b="1" i="1" u="wavyHeavy" dirty="0">
                <a:solidFill>
                  <a:schemeClr val="tx2"/>
                </a:solidFill>
                <a:uFill>
                  <a:solidFill>
                    <a:srgbClr val="D43CFE"/>
                  </a:solidFill>
                </a:uFill>
                <a:latin typeface="Times New Roman" pitchFamily="18" charset="0"/>
              </a:rPr>
              <a:t>LIKE</a:t>
            </a:r>
            <a:r>
              <a:rPr lang="en-US" altLang="zh-CN" b="1" i="1" u="wavyHeavy" dirty="0">
                <a:uFill>
                  <a:solidFill>
                    <a:srgbClr val="D43CFE"/>
                  </a:solidFill>
                </a:uFill>
                <a:latin typeface="Times New Roman" pitchFamily="18" charset="0"/>
              </a:rPr>
              <a:t> '%computers%')</a:t>
            </a:r>
            <a:r>
              <a:rPr lang="en-US" altLang="zh-CN" b="1" dirty="0">
                <a:latin typeface="Times New Roman" pitchFamily="18" charset="0"/>
              </a:rPr>
              <a:t> </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a:solidFill>
                  <a:schemeClr val="folHlink"/>
                </a:solidFill>
                <a:latin typeface="Times New Roman" pitchFamily="18" charset="0"/>
              </a:rPr>
              <a:t>AS</a:t>
            </a:r>
            <a:r>
              <a:rPr lang="en-US" altLang="zh-CN" b="1" i="1" dirty="0">
                <a:latin typeface="Times New Roman" pitchFamily="18" charset="0"/>
              </a:rPr>
              <a:t> a  </a:t>
            </a:r>
            <a:r>
              <a:rPr lang="en-US" altLang="zh-CN" b="1" i="1" dirty="0">
                <a:solidFill>
                  <a:schemeClr val="hlink"/>
                </a:solidFill>
                <a:latin typeface="Times New Roman" pitchFamily="18" charset="0"/>
              </a:rPr>
              <a:t>INNER JOIN</a:t>
            </a:r>
            <a:r>
              <a:rPr lang="en-US" altLang="zh-CN" b="1" i="1" dirty="0">
                <a:latin typeface="Times New Roman" pitchFamily="18" charset="0"/>
              </a:rPr>
              <a:t> titles </a:t>
            </a:r>
            <a:r>
              <a:rPr lang="en-US" altLang="zh-CN" b="1" i="1" dirty="0">
                <a:solidFill>
                  <a:schemeClr val="folHlink"/>
                </a:solidFill>
                <a:latin typeface="Times New Roman" pitchFamily="18" charset="0"/>
              </a:rPr>
              <a:t>AS</a:t>
            </a:r>
            <a:r>
              <a:rPr lang="en-US" altLang="zh-CN" b="1" i="1" dirty="0">
                <a:latin typeface="Times New Roman" pitchFamily="18" charset="0"/>
              </a:rPr>
              <a:t> b  </a:t>
            </a:r>
            <a:r>
              <a:rPr lang="en-US" altLang="zh-CN" b="1" i="1" dirty="0">
                <a:solidFill>
                  <a:schemeClr val="hlink"/>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a.title_id</a:t>
            </a:r>
            <a:r>
              <a:rPr lang="en-US" altLang="zh-CN" b="1" i="1" dirty="0">
                <a:latin typeface="Times New Roman" pitchFamily="18" charset="0"/>
              </a:rPr>
              <a:t>=</a:t>
            </a:r>
            <a:r>
              <a:rPr lang="en-US" altLang="zh-CN" b="1" i="1" dirty="0" err="1">
                <a:latin typeface="Times New Roman" pitchFamily="18" charset="0"/>
              </a:rPr>
              <a:t>b.title_id</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titles.title</a:t>
            </a:r>
            <a:r>
              <a:rPr lang="en-US" altLang="zh-CN" b="1" i="1" dirty="0">
                <a:latin typeface="Times New Roman" pitchFamily="18" charset="0"/>
              </a:rPr>
              <a:t> </a:t>
            </a:r>
            <a:r>
              <a:rPr lang="en-US" altLang="zh-CN" b="1" i="1" dirty="0">
                <a:solidFill>
                  <a:schemeClr val="tx2"/>
                </a:solidFill>
                <a:latin typeface="Times New Roman" pitchFamily="18" charset="0"/>
              </a:rPr>
              <a:t>LIKE</a:t>
            </a:r>
            <a:r>
              <a:rPr lang="en-US" altLang="zh-CN" b="1" i="1" dirty="0">
                <a:latin typeface="Times New Roman" pitchFamily="18" charset="0"/>
              </a:rPr>
              <a:t> '%computers%' </a:t>
            </a:r>
          </a:p>
          <a:p>
            <a:pPr algn="l">
              <a:spcBef>
                <a:spcPct val="20000"/>
              </a:spcBef>
              <a:buClr>
                <a:srgbClr val="ECB51A"/>
              </a:buClr>
              <a:buFont typeface="Wingdings" pitchFamily="2" charset="2"/>
              <a:buNone/>
            </a:pPr>
            <a:r>
              <a:rPr lang="en-US" altLang="zh-CN" b="1" dirty="0">
                <a:latin typeface="Arial Narrow" pitchFamily="34" charset="0"/>
              </a:rPr>
              <a:t>Notice that the former two operations are equivalent.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authors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u="wavyHeavy" dirty="0">
                <a:solidFill>
                  <a:srgbClr val="00B0F0"/>
                </a:solidFill>
                <a:uFill>
                  <a:solidFill>
                    <a:srgbClr val="D43CFE"/>
                  </a:solidFill>
                </a:uFill>
                <a:latin typeface="Times New Roman" pitchFamily="18" charset="0"/>
              </a:rPr>
              <a:t>(SELECT TOP 10 * FROM authors )</a:t>
            </a:r>
            <a:r>
              <a:rPr lang="en-US" altLang="zh-CN" b="1" i="1" dirty="0">
                <a:solidFill>
                  <a:srgbClr val="00B0F0"/>
                </a:solidFill>
                <a:uFill>
                  <a:solidFill>
                    <a:srgbClr val="D43CFE"/>
                  </a:solidFill>
                </a:uFill>
                <a:latin typeface="Times New Roman" pitchFamily="18" charset="0"/>
              </a:rPr>
              <a:t> </a:t>
            </a:r>
            <a:r>
              <a:rPr lang="en-US" altLang="zh-CN" b="1" i="1" dirty="0">
                <a:solidFill>
                  <a:schemeClr val="folHlink"/>
                </a:solidFill>
                <a:latin typeface="Times New Roman" pitchFamily="18" charset="0"/>
              </a:rPr>
              <a:t>AS</a:t>
            </a:r>
            <a:r>
              <a:rPr lang="en-US" altLang="zh-CN" b="1" i="1" dirty="0">
                <a:latin typeface="Times New Roman" pitchFamily="18" charset="0"/>
              </a:rPr>
              <a:t> t1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authors.au_id</a:t>
            </a:r>
            <a:r>
              <a:rPr lang="en-US" altLang="zh-CN" b="1" i="1" dirty="0">
                <a:latin typeface="Times New Roman" pitchFamily="18" charset="0"/>
              </a:rPr>
              <a:t> = t1.au_id</a:t>
            </a:r>
          </a:p>
        </p:txBody>
      </p:sp>
      <p:pic>
        <p:nvPicPr>
          <p:cNvPr id="360452"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linds(vertical)">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blinds(vertical)">
                                      <p:cBhvr>
                                        <p:cTn id="12" dur="500"/>
                                        <p:tgtEl>
                                          <p:spTgt spid="360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60451">
                                            <p:txEl>
                                              <p:pRg st="2" end="2"/>
                                            </p:txEl>
                                          </p:spTgt>
                                        </p:tgtEl>
                                        <p:attrNameLst>
                                          <p:attrName>style.visibility</p:attrName>
                                        </p:attrNameLst>
                                      </p:cBhvr>
                                      <p:to>
                                        <p:strVal val="visible"/>
                                      </p:to>
                                    </p:set>
                                    <p:animEffect transition="in" filter="blinds(vertical)">
                                      <p:cBhvr>
                                        <p:cTn id="17" dur="500"/>
                                        <p:tgtEl>
                                          <p:spTgt spid="360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60451">
                                            <p:txEl>
                                              <p:pRg st="3" end="3"/>
                                            </p:txEl>
                                          </p:spTgt>
                                        </p:tgtEl>
                                        <p:attrNameLst>
                                          <p:attrName>style.visibility</p:attrName>
                                        </p:attrNameLst>
                                      </p:cBhvr>
                                      <p:to>
                                        <p:strVal val="visible"/>
                                      </p:to>
                                    </p:set>
                                    <p:animEffect transition="in" filter="blinds(vertical)">
                                      <p:cBhvr>
                                        <p:cTn id="22" dur="500"/>
                                        <p:tgtEl>
                                          <p:spTgt spid="360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60451">
                                            <p:txEl>
                                              <p:pRg st="4" end="4"/>
                                            </p:txEl>
                                          </p:spTgt>
                                        </p:tgtEl>
                                        <p:attrNameLst>
                                          <p:attrName>style.visibility</p:attrName>
                                        </p:attrNameLst>
                                      </p:cBhvr>
                                      <p:to>
                                        <p:strVal val="visible"/>
                                      </p:to>
                                    </p:set>
                                    <p:animEffect transition="in" filter="blinds(vertical)">
                                      <p:cBhvr>
                                        <p:cTn id="27" dur="500"/>
                                        <p:tgtEl>
                                          <p:spTgt spid="360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60451">
                                            <p:txEl>
                                              <p:pRg st="5" end="5"/>
                                            </p:txEl>
                                          </p:spTgt>
                                        </p:tgtEl>
                                        <p:attrNameLst>
                                          <p:attrName>style.visibility</p:attrName>
                                        </p:attrNameLst>
                                      </p:cBhvr>
                                      <p:to>
                                        <p:strVal val="visible"/>
                                      </p:to>
                                    </p:set>
                                    <p:animEffect transition="in" filter="blinds(vertical)">
                                      <p:cBhvr>
                                        <p:cTn id="32" dur="500"/>
                                        <p:tgtEl>
                                          <p:spTgt spid="360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60451">
                                            <p:txEl>
                                              <p:pRg st="6" end="6"/>
                                            </p:txEl>
                                          </p:spTgt>
                                        </p:tgtEl>
                                        <p:attrNameLst>
                                          <p:attrName>style.visibility</p:attrName>
                                        </p:attrNameLst>
                                      </p:cBhvr>
                                      <p:to>
                                        <p:strVal val="visible"/>
                                      </p:to>
                                    </p:set>
                                    <p:animEffect transition="in" filter="blinds(vertical)">
                                      <p:cBhvr>
                                        <p:cTn id="37" dur="500"/>
                                        <p:tgtEl>
                                          <p:spTgt spid="36045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60452"/>
                                        </p:tgtEl>
                                        <p:attrNameLst>
                                          <p:attrName>style.visibility</p:attrName>
                                        </p:attrNameLst>
                                      </p:cBhvr>
                                      <p:to>
                                        <p:strVal val="visible"/>
                                      </p:to>
                                    </p:set>
                                    <p:anim calcmode="lin" valueType="num">
                                      <p:cBhvr additive="base">
                                        <p:cTn id="41" dur="500" fill="hold"/>
                                        <p:tgtEl>
                                          <p:spTgt spid="360452"/>
                                        </p:tgtEl>
                                        <p:attrNameLst>
                                          <p:attrName>ppt_x</p:attrName>
                                        </p:attrNameLst>
                                      </p:cBhvr>
                                      <p:tavLst>
                                        <p:tav tm="0">
                                          <p:val>
                                            <p:strVal val="0-#ppt_w/2"/>
                                          </p:val>
                                        </p:tav>
                                        <p:tav tm="100000">
                                          <p:val>
                                            <p:strVal val="#ppt_x"/>
                                          </p:val>
                                        </p:tav>
                                      </p:tavLst>
                                    </p:anim>
                                    <p:anim calcmode="lin" valueType="num">
                                      <p:cBhvr additive="base">
                                        <p:cTn id="42"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4EA9106-70D3-4567-A794-B9CE5956B39F}" type="slidenum">
              <a:rPr lang="en-US" altLang="zh-CN"/>
              <a:pPr/>
              <a:t>65</a:t>
            </a:fld>
            <a:endParaRPr lang="en-US" altLang="zh-CN"/>
          </a:p>
        </p:txBody>
      </p:sp>
      <p:sp>
        <p:nvSpPr>
          <p:cNvPr id="195586" name="Rectangle 2"/>
          <p:cNvSpPr>
            <a:spLocks noGrp="1" noChangeArrowheads="1"/>
          </p:cNvSpPr>
          <p:nvPr>
            <p:ph type="title"/>
          </p:nvPr>
        </p:nvSpPr>
        <p:spPr/>
        <p:txBody>
          <a:bodyPr/>
          <a:lstStyle/>
          <a:p>
            <a:r>
              <a:rPr lang="en-US" altLang="zh-CN">
                <a:latin typeface="Arial Narrow" pitchFamily="34" charset="0"/>
              </a:rPr>
              <a:t>SELECT</a:t>
            </a:r>
          </a:p>
        </p:txBody>
      </p:sp>
      <p:sp>
        <p:nvSpPr>
          <p:cNvPr id="195587" name="Text Box 3"/>
          <p:cNvSpPr txBox="1">
            <a:spLocks noChangeArrowheads="1"/>
          </p:cNvSpPr>
          <p:nvPr/>
        </p:nvSpPr>
        <p:spPr bwMode="auto">
          <a:xfrm>
            <a:off x="611188" y="692150"/>
            <a:ext cx="8153400" cy="596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en-US" b="1" dirty="0">
                <a:solidFill>
                  <a:schemeClr val="folHlink"/>
                </a:solidFill>
                <a:latin typeface="Arial Narrow" pitchFamily="34" charset="0"/>
                <a:ea typeface="楷体_GB2312" pitchFamily="49" charset="-122"/>
              </a:rPr>
              <a:t>SELECT</a:t>
            </a:r>
            <a:r>
              <a:rPr kumimoji="0" lang="en-US" altLang="zh-CN" b="1" dirty="0">
                <a:solidFill>
                  <a:schemeClr val="folHlink"/>
                </a:solidFill>
                <a:latin typeface="Arial Narrow" pitchFamily="34" charset="0"/>
                <a:ea typeface="楷体_GB2312" pitchFamily="49" charset="-122"/>
              </a:rPr>
              <a:t>: </a:t>
            </a:r>
            <a:r>
              <a:rPr lang="en-US" altLang="zh-CN" b="1" dirty="0">
                <a:solidFill>
                  <a:srgbClr val="000000"/>
                </a:solidFill>
                <a:latin typeface="Arial Narrow" pitchFamily="34" charset="0"/>
              </a:rPr>
              <a:t>Retrieves rows from the database and allows the selection of one or many rows or columns from one or many tables. The full syntax of the SELECT statement is complex, but the main clauses can be summarized as:</a:t>
            </a:r>
            <a:endParaRPr lang="en-US" altLang="zh-CN" b="1" dirty="0">
              <a:latin typeface="Arial Narrow" pitchFamily="34" charset="0"/>
            </a:endParaRP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a:t>
            </a:r>
          </a:p>
          <a:p>
            <a:pPr algn="l">
              <a:spcBef>
                <a:spcPct val="20000"/>
              </a:spcBef>
            </a:pPr>
            <a:r>
              <a:rPr lang="en-US" altLang="zh-CN" b="1" dirty="0">
                <a:solidFill>
                  <a:schemeClr val="hlink"/>
                </a:solidFill>
                <a:latin typeface="Times New Roman" pitchFamily="18" charset="0"/>
              </a:rPr>
              <a:t>SELECT</a:t>
            </a:r>
            <a:r>
              <a:rPr lang="en-US" altLang="zh-CN" b="1" dirty="0">
                <a:latin typeface="Times New Roman" pitchFamily="18" charset="0"/>
              </a:rPr>
              <a:t> </a:t>
            </a:r>
            <a:r>
              <a:rPr lang="en-US" altLang="zh-CN" b="1" i="1" dirty="0" err="1">
                <a:latin typeface="Times New Roman" pitchFamily="18" charset="0"/>
              </a:rPr>
              <a:t>select_list</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INTO</a:t>
            </a:r>
            <a:r>
              <a:rPr lang="en-US" altLang="zh-CN" b="1" dirty="0">
                <a:latin typeface="Times New Roman" pitchFamily="18" charset="0"/>
              </a:rPr>
              <a:t> </a:t>
            </a:r>
            <a:r>
              <a:rPr lang="en-US" altLang="zh-CN" b="1" i="1" dirty="0" err="1">
                <a:latin typeface="Times New Roman" pitchFamily="18" charset="0"/>
              </a:rPr>
              <a:t>new_table</a:t>
            </a:r>
            <a:r>
              <a:rPr lang="en-US" altLang="zh-CN" b="1" dirty="0">
                <a:latin typeface="Times New Roman" pitchFamily="18" charset="0"/>
              </a:rPr>
              <a:t> ] </a:t>
            </a:r>
            <a:br>
              <a:rPr lang="en-US" altLang="zh-CN" b="1" dirty="0">
                <a:latin typeface="Times New Roman" pitchFamily="18" charset="0"/>
              </a:rPr>
            </a:br>
            <a:r>
              <a:rPr lang="en-US" altLang="zh-CN" b="1" dirty="0">
                <a:solidFill>
                  <a:schemeClr val="hlink"/>
                </a:solidFill>
                <a:latin typeface="Times New Roman" pitchFamily="18" charset="0"/>
              </a:rPr>
              <a:t>FROM</a:t>
            </a:r>
            <a:r>
              <a:rPr lang="en-US" altLang="zh-CN" b="1" dirty="0">
                <a:latin typeface="Times New Roman" pitchFamily="18" charset="0"/>
              </a:rPr>
              <a:t> </a:t>
            </a:r>
            <a:r>
              <a:rPr lang="en-US" altLang="zh-CN" b="1" i="1" dirty="0" err="1">
                <a:latin typeface="Times New Roman" pitchFamily="18" charset="0"/>
              </a:rPr>
              <a:t>table_source</a:t>
            </a:r>
            <a:r>
              <a:rPr lang="en-US" altLang="zh-CN" b="1" i="1" dirty="0">
                <a:latin typeface="Times New Roman" pitchFamily="18" charset="0"/>
              </a:rPr>
              <a:t> </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WHERE</a:t>
            </a:r>
            <a:r>
              <a:rPr lang="en-US" altLang="zh-CN" b="1" dirty="0">
                <a:latin typeface="Times New Roman" pitchFamily="18" charset="0"/>
              </a:rPr>
              <a:t> </a:t>
            </a:r>
            <a:r>
              <a:rPr lang="en-US" altLang="zh-CN" b="1" i="1" dirty="0" err="1">
                <a:latin typeface="Times New Roman" pitchFamily="18" charset="0"/>
              </a:rPr>
              <a:t>search_condition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GROUP BY</a:t>
            </a:r>
            <a:r>
              <a:rPr lang="en-US" altLang="zh-CN" b="1" dirty="0">
                <a:latin typeface="Times New Roman" pitchFamily="18" charset="0"/>
              </a:rPr>
              <a:t> </a:t>
            </a:r>
            <a:r>
              <a:rPr lang="en-US" altLang="zh-CN" b="1" i="1" dirty="0" err="1">
                <a:latin typeface="Times New Roman" pitchFamily="18" charset="0"/>
              </a:rPr>
              <a:t>group_by_expression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smtClean="0">
                <a:solidFill>
                  <a:schemeClr val="hlink"/>
                </a:solidFill>
                <a:latin typeface="Times New Roman" pitchFamily="18" charset="0"/>
              </a:rPr>
              <a:t>HAVING</a:t>
            </a:r>
            <a:r>
              <a:rPr lang="en-US" altLang="zh-CN" b="1" dirty="0" smtClean="0">
                <a:latin typeface="Times New Roman" pitchFamily="18" charset="0"/>
              </a:rPr>
              <a:t> </a:t>
            </a:r>
            <a:r>
              <a:rPr lang="en-US" altLang="zh-CN" b="1" i="1" dirty="0" err="1">
                <a:latin typeface="Times New Roman" pitchFamily="18" charset="0"/>
              </a:rPr>
              <a:t>search_condition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ORDER BY</a:t>
            </a:r>
            <a:r>
              <a:rPr lang="en-US" altLang="zh-CN" b="1" dirty="0">
                <a:latin typeface="Times New Roman" pitchFamily="18" charset="0"/>
              </a:rPr>
              <a:t> </a:t>
            </a:r>
            <a:r>
              <a:rPr lang="en-US" altLang="zh-CN" b="1" i="1" dirty="0" err="1">
                <a:latin typeface="Times New Roman" pitchFamily="18" charset="0"/>
              </a:rPr>
              <a:t>order_expression</a:t>
            </a:r>
            <a:r>
              <a:rPr lang="en-US" altLang="zh-CN" b="1" dirty="0">
                <a:latin typeface="Times New Roman" pitchFamily="18" charset="0"/>
              </a:rPr>
              <a:t> [ ASC | DESC ] ] </a:t>
            </a:r>
          </a:p>
          <a:p>
            <a:pPr algn="l">
              <a:spcBef>
                <a:spcPct val="20000"/>
              </a:spcBef>
              <a:buClr>
                <a:schemeClr val="folHlink"/>
              </a:buClr>
              <a:buFont typeface="Wingdings" pitchFamily="2" charset="2"/>
              <a:buChar char="§"/>
            </a:pPr>
            <a:r>
              <a:rPr lang="en-US" altLang="zh-CN" b="1" dirty="0">
                <a:latin typeface="Arial Narrow" pitchFamily="34" charset="0"/>
              </a:rPr>
              <a:t>SELECT:</a:t>
            </a:r>
            <a:r>
              <a:rPr lang="en-US" altLang="zh-CN" dirty="0">
                <a:latin typeface="Arial Narrow" pitchFamily="34" charset="0"/>
              </a:rPr>
              <a:t> </a:t>
            </a:r>
            <a:r>
              <a:rPr lang="en-US" altLang="zh-CN" b="1" dirty="0">
                <a:latin typeface="Arial Narrow" pitchFamily="34" charset="0"/>
              </a:rPr>
              <a:t>Specifies the columns to be returned by the query.</a:t>
            </a:r>
          </a:p>
          <a:p>
            <a:pPr algn="l">
              <a:spcBef>
                <a:spcPct val="20000"/>
              </a:spcBef>
              <a:buClr>
                <a:schemeClr val="folHlink"/>
              </a:buClr>
              <a:buFont typeface="Wingdings" pitchFamily="2" charset="2"/>
              <a:buChar char="§"/>
            </a:pPr>
            <a:r>
              <a:rPr lang="en-US" altLang="zh-CN" b="1" dirty="0">
                <a:latin typeface="Arial Narrow" pitchFamily="34" charset="0"/>
              </a:rPr>
              <a:t>INTO:</a:t>
            </a:r>
            <a:r>
              <a:rPr lang="en-US" altLang="zh-CN" dirty="0">
                <a:latin typeface="Arial Narrow" pitchFamily="34" charset="0"/>
              </a:rPr>
              <a:t> </a:t>
            </a:r>
            <a:r>
              <a:rPr lang="en-US" altLang="zh-CN" b="1" dirty="0">
                <a:latin typeface="Arial Narrow" pitchFamily="34" charset="0"/>
              </a:rPr>
              <a:t>Creates a new table and inserts the resulting rows from the query into it.</a:t>
            </a:r>
          </a:p>
        </p:txBody>
      </p:sp>
      <p:pic>
        <p:nvPicPr>
          <p:cNvPr id="19558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linds(vertical)">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linds(vertical)">
                                      <p:cBhvr>
                                        <p:cTn id="12" dur="500"/>
                                        <p:tgtEl>
                                          <p:spTgt spid="195587">
                                            <p:txEl>
                                              <p:pRg st="1" end="1"/>
                                            </p:txEl>
                                          </p:spTgt>
                                        </p:tgtEl>
                                      </p:cBhvr>
                                    </p:animEffect>
                                  </p:childTnLst>
                                </p:cTn>
                              </p:par>
                            </p:childTnLst>
                          </p:cTn>
                        </p:par>
                        <p:par>
                          <p:cTn id="13" fill="hold" nodeType="with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195587">
                                            <p:txEl>
                                              <p:pRg st="2" end="2"/>
                                            </p:txEl>
                                          </p:spTgt>
                                        </p:tgtEl>
                                        <p:attrNameLst>
                                          <p:attrName>style.visibility</p:attrName>
                                        </p:attrNameLst>
                                      </p:cBhvr>
                                      <p:to>
                                        <p:strVal val="visible"/>
                                      </p:to>
                                    </p:set>
                                    <p:animEffect transition="in" filter="blinds(vertical)">
                                      <p:cBhvr>
                                        <p:cTn id="16" dur="500"/>
                                        <p:tgtEl>
                                          <p:spTgt spid="19558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95587">
                                            <p:txEl>
                                              <p:pRg st="3" end="3"/>
                                            </p:txEl>
                                          </p:spTgt>
                                        </p:tgtEl>
                                        <p:attrNameLst>
                                          <p:attrName>style.visibility</p:attrName>
                                        </p:attrNameLst>
                                      </p:cBhvr>
                                      <p:to>
                                        <p:strVal val="visible"/>
                                      </p:to>
                                    </p:set>
                                    <p:animEffect transition="in" filter="blinds(vertical)">
                                      <p:cBhvr>
                                        <p:cTn id="21" dur="500"/>
                                        <p:tgtEl>
                                          <p:spTgt spid="19558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95587">
                                            <p:txEl>
                                              <p:pRg st="4" end="4"/>
                                            </p:txEl>
                                          </p:spTgt>
                                        </p:tgtEl>
                                        <p:attrNameLst>
                                          <p:attrName>style.visibility</p:attrName>
                                        </p:attrNameLst>
                                      </p:cBhvr>
                                      <p:to>
                                        <p:strVal val="visible"/>
                                      </p:to>
                                    </p:set>
                                    <p:animEffect transition="in" filter="blinds(vertical)">
                                      <p:cBhvr>
                                        <p:cTn id="26" dur="500"/>
                                        <p:tgtEl>
                                          <p:spTgt spid="195587">
                                            <p:txEl>
                                              <p:pRg st="4" end="4"/>
                                            </p:txEl>
                                          </p:spTgt>
                                        </p:tgtEl>
                                      </p:cBhvr>
                                    </p:animEffect>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195589"/>
                                        </p:tgtEl>
                                        <p:attrNameLst>
                                          <p:attrName>style.visibility</p:attrName>
                                        </p:attrNameLst>
                                      </p:cBhvr>
                                      <p:to>
                                        <p:strVal val="visible"/>
                                      </p:to>
                                    </p:set>
                                    <p:anim calcmode="lin" valueType="num">
                                      <p:cBhvr additive="base">
                                        <p:cTn id="30" dur="500" fill="hold"/>
                                        <p:tgtEl>
                                          <p:spTgt spid="195589"/>
                                        </p:tgtEl>
                                        <p:attrNameLst>
                                          <p:attrName>ppt_x</p:attrName>
                                        </p:attrNameLst>
                                      </p:cBhvr>
                                      <p:tavLst>
                                        <p:tav tm="0">
                                          <p:val>
                                            <p:strVal val="0-#ppt_w/2"/>
                                          </p:val>
                                        </p:tav>
                                        <p:tav tm="100000">
                                          <p:val>
                                            <p:strVal val="#ppt_x"/>
                                          </p:val>
                                        </p:tav>
                                      </p:tavLst>
                                    </p:anim>
                                    <p:anim calcmode="lin" valueType="num">
                                      <p:cBhvr additive="base">
                                        <p:cTn id="31" dur="500" fill="hold"/>
                                        <p:tgtEl>
                                          <p:spTgt spid="195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C4B734C-CBB7-46CB-90DA-5E778899050E}" type="slidenum">
              <a:rPr lang="en-US" altLang="zh-CN"/>
              <a:pPr/>
              <a:t>66</a:t>
            </a:fld>
            <a:endParaRPr lang="en-US" altLang="zh-CN"/>
          </a:p>
        </p:txBody>
      </p:sp>
      <p:sp>
        <p:nvSpPr>
          <p:cNvPr id="400386" name="Rectangle 2"/>
          <p:cNvSpPr>
            <a:spLocks noGrp="1" noChangeArrowheads="1"/>
          </p:cNvSpPr>
          <p:nvPr>
            <p:ph type="title"/>
          </p:nvPr>
        </p:nvSpPr>
        <p:spPr/>
        <p:txBody>
          <a:bodyPr/>
          <a:lstStyle/>
          <a:p>
            <a:r>
              <a:rPr lang="en-US" altLang="zh-CN">
                <a:latin typeface="Arial Narrow" pitchFamily="34" charset="0"/>
              </a:rPr>
              <a:t>SELECT</a:t>
            </a:r>
          </a:p>
        </p:txBody>
      </p:sp>
      <p:sp>
        <p:nvSpPr>
          <p:cNvPr id="400387" name="Text Box 3"/>
          <p:cNvSpPr txBox="1">
            <a:spLocks noChangeArrowheads="1"/>
          </p:cNvSpPr>
          <p:nvPr/>
        </p:nvSpPr>
        <p:spPr bwMode="auto">
          <a:xfrm>
            <a:off x="611188" y="692150"/>
            <a:ext cx="8153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Times New Roman" pitchFamily="18" charset="0"/>
              </a:rPr>
              <a:t>SELECT</a:t>
            </a:r>
            <a:r>
              <a:rPr lang="en-US" altLang="zh-CN" b="1" dirty="0">
                <a:latin typeface="Times New Roman" pitchFamily="18" charset="0"/>
              </a:rPr>
              <a:t> </a:t>
            </a:r>
            <a:r>
              <a:rPr lang="en-US" altLang="zh-CN" b="1" i="1" dirty="0" err="1">
                <a:latin typeface="Times New Roman" pitchFamily="18" charset="0"/>
              </a:rPr>
              <a:t>select_list</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INTO</a:t>
            </a:r>
            <a:r>
              <a:rPr lang="en-US" altLang="zh-CN" b="1" dirty="0">
                <a:latin typeface="Times New Roman" pitchFamily="18" charset="0"/>
              </a:rPr>
              <a:t> </a:t>
            </a:r>
            <a:r>
              <a:rPr lang="en-US" altLang="zh-CN" b="1" i="1" dirty="0" err="1">
                <a:latin typeface="Times New Roman" pitchFamily="18" charset="0"/>
              </a:rPr>
              <a:t>new_table</a:t>
            </a:r>
            <a:r>
              <a:rPr lang="en-US" altLang="zh-CN" b="1" dirty="0">
                <a:latin typeface="Times New Roman" pitchFamily="18" charset="0"/>
              </a:rPr>
              <a:t> ] </a:t>
            </a:r>
            <a:br>
              <a:rPr lang="en-US" altLang="zh-CN" b="1" dirty="0">
                <a:latin typeface="Times New Roman" pitchFamily="18" charset="0"/>
              </a:rPr>
            </a:br>
            <a:r>
              <a:rPr lang="en-US" altLang="zh-CN" b="1" dirty="0">
                <a:solidFill>
                  <a:schemeClr val="hlink"/>
                </a:solidFill>
                <a:latin typeface="Times New Roman" pitchFamily="18" charset="0"/>
              </a:rPr>
              <a:t>FROM</a:t>
            </a:r>
            <a:r>
              <a:rPr lang="en-US" altLang="zh-CN" b="1" dirty="0">
                <a:latin typeface="Times New Roman" pitchFamily="18" charset="0"/>
              </a:rPr>
              <a:t> </a:t>
            </a:r>
            <a:r>
              <a:rPr lang="en-US" altLang="zh-CN" b="1" i="1" dirty="0" err="1">
                <a:latin typeface="Times New Roman" pitchFamily="18" charset="0"/>
              </a:rPr>
              <a:t>table_source</a:t>
            </a:r>
            <a:r>
              <a:rPr lang="en-US" altLang="zh-CN" b="1" i="1" dirty="0">
                <a:latin typeface="Times New Roman" pitchFamily="18" charset="0"/>
              </a:rPr>
              <a:t> </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WHERE</a:t>
            </a:r>
            <a:r>
              <a:rPr lang="en-US" altLang="zh-CN" b="1" dirty="0">
                <a:latin typeface="Times New Roman" pitchFamily="18" charset="0"/>
              </a:rPr>
              <a:t> </a:t>
            </a:r>
            <a:r>
              <a:rPr lang="en-US" altLang="zh-CN" b="1" i="1" dirty="0" err="1">
                <a:latin typeface="Times New Roman" pitchFamily="18" charset="0"/>
              </a:rPr>
              <a:t>search_condition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GROUP BY</a:t>
            </a:r>
            <a:r>
              <a:rPr lang="en-US" altLang="zh-CN" b="1" dirty="0">
                <a:latin typeface="Times New Roman" pitchFamily="18" charset="0"/>
              </a:rPr>
              <a:t> </a:t>
            </a:r>
            <a:r>
              <a:rPr lang="en-US" altLang="zh-CN" b="1" i="1" dirty="0" err="1">
                <a:latin typeface="Times New Roman" pitchFamily="18" charset="0"/>
              </a:rPr>
              <a:t>group_by_expression</a:t>
            </a:r>
            <a:r>
              <a:rPr lang="en-US" altLang="zh-CN" b="1" i="1" dirty="0">
                <a:latin typeface="Times New Roman" pitchFamily="18" charset="0"/>
              </a:rPr>
              <a:t> </a:t>
            </a:r>
            <a:r>
              <a:rPr lang="en-US" altLang="zh-CN" b="1" dirty="0">
                <a:latin typeface="Times New Roman" pitchFamily="18" charset="0"/>
              </a:rPr>
              <a:t>] </a:t>
            </a:r>
            <a:endParaRPr lang="en-US" altLang="zh-CN" b="1" dirty="0" smtClean="0">
              <a:latin typeface="Times New Roman" pitchFamily="18" charset="0"/>
            </a:endParaRPr>
          </a:p>
          <a:p>
            <a:pPr algn="l">
              <a:spcBef>
                <a:spcPct val="20000"/>
              </a:spcBef>
            </a:pPr>
            <a:r>
              <a:rPr lang="en-US" altLang="zh-CN" b="1" dirty="0" smtClean="0">
                <a:latin typeface="Times New Roman" pitchFamily="18" charset="0"/>
              </a:rPr>
              <a:t>[ </a:t>
            </a:r>
            <a:r>
              <a:rPr lang="en-US" altLang="zh-CN" b="1" dirty="0" smtClean="0">
                <a:solidFill>
                  <a:schemeClr val="hlink"/>
                </a:solidFill>
                <a:latin typeface="Times New Roman" pitchFamily="18" charset="0"/>
              </a:rPr>
              <a:t>HAVING</a:t>
            </a:r>
            <a:r>
              <a:rPr lang="en-US" altLang="zh-CN" b="1" dirty="0" smtClean="0">
                <a:latin typeface="Times New Roman" pitchFamily="18" charset="0"/>
              </a:rPr>
              <a:t> </a:t>
            </a:r>
            <a:r>
              <a:rPr lang="en-US" altLang="zh-CN" b="1" i="1" dirty="0" err="1" smtClean="0">
                <a:latin typeface="Times New Roman" pitchFamily="18" charset="0"/>
              </a:rPr>
              <a:t>search_condition</a:t>
            </a:r>
            <a:r>
              <a:rPr lang="en-US" altLang="zh-CN" b="1" i="1" dirty="0" smtClean="0">
                <a:latin typeface="Times New Roman" pitchFamily="18" charset="0"/>
              </a:rPr>
              <a:t> </a:t>
            </a:r>
            <a:r>
              <a:rPr lang="en-US" altLang="zh-CN" b="1" dirty="0" smtClean="0">
                <a:latin typeface="Times New Roman" pitchFamily="18" charset="0"/>
              </a:rPr>
              <a:t>] </a:t>
            </a:r>
            <a:br>
              <a:rPr lang="en-US" altLang="zh-CN" b="1" dirty="0" smtClean="0">
                <a:latin typeface="Times New Roman" pitchFamily="18" charset="0"/>
              </a:rPr>
            </a:br>
            <a:r>
              <a:rPr lang="en-US" altLang="zh-CN" b="1" dirty="0" smtClean="0">
                <a:latin typeface="Times New Roman" pitchFamily="18" charset="0"/>
              </a:rPr>
              <a:t>[ </a:t>
            </a:r>
            <a:r>
              <a:rPr lang="en-US" altLang="zh-CN" b="1" dirty="0" smtClean="0">
                <a:solidFill>
                  <a:schemeClr val="hlink"/>
                </a:solidFill>
                <a:latin typeface="Times New Roman" pitchFamily="18" charset="0"/>
              </a:rPr>
              <a:t>ORDER BY</a:t>
            </a:r>
            <a:r>
              <a:rPr lang="en-US" altLang="zh-CN" b="1" dirty="0" smtClean="0">
                <a:latin typeface="Times New Roman" pitchFamily="18" charset="0"/>
              </a:rPr>
              <a:t> </a:t>
            </a:r>
            <a:r>
              <a:rPr lang="en-US" altLang="zh-CN" b="1" i="1" dirty="0" err="1" smtClean="0">
                <a:latin typeface="Times New Roman" pitchFamily="18" charset="0"/>
              </a:rPr>
              <a:t>order_expression</a:t>
            </a:r>
            <a:r>
              <a:rPr lang="en-US" altLang="zh-CN" b="1" dirty="0" smtClean="0">
                <a:latin typeface="Times New Roman" pitchFamily="18" charset="0"/>
              </a:rPr>
              <a:t> [ ASC | DESC ] ] </a:t>
            </a:r>
          </a:p>
          <a:p>
            <a:pPr algn="l">
              <a:spcBef>
                <a:spcPct val="20000"/>
              </a:spcBef>
              <a:buClr>
                <a:schemeClr val="folHlink"/>
              </a:buClr>
              <a:buFont typeface="Wingdings" pitchFamily="2" charset="2"/>
              <a:buChar char="§"/>
            </a:pPr>
            <a:r>
              <a:rPr lang="en-US" altLang="zh-CN" b="1" dirty="0" smtClean="0">
                <a:latin typeface="Arial Narrow" pitchFamily="34" charset="0"/>
              </a:rPr>
              <a:t>FROM</a:t>
            </a:r>
            <a:r>
              <a:rPr lang="en-US" altLang="zh-CN" b="1" dirty="0">
                <a:latin typeface="Arial Narrow" pitchFamily="34" charset="0"/>
              </a:rPr>
              <a:t>:</a:t>
            </a:r>
            <a:r>
              <a:rPr lang="en-US" altLang="zh-CN" dirty="0">
                <a:latin typeface="Arial Narrow" pitchFamily="34" charset="0"/>
              </a:rPr>
              <a:t> </a:t>
            </a:r>
            <a:r>
              <a:rPr lang="en-US" altLang="zh-CN" b="1" dirty="0">
                <a:latin typeface="Arial Narrow" pitchFamily="34" charset="0"/>
              </a:rPr>
              <a:t>Specifies</a:t>
            </a:r>
            <a:r>
              <a:rPr lang="en-US" altLang="zh-CN" b="1" dirty="0">
                <a:solidFill>
                  <a:srgbClr val="000000"/>
                </a:solidFill>
                <a:latin typeface="Arial Narrow" pitchFamily="34" charset="0"/>
              </a:rPr>
              <a:t> the tables, views, derived tables, and joined tables used in the statements.</a:t>
            </a:r>
          </a:p>
          <a:p>
            <a:pPr algn="l">
              <a:spcBef>
                <a:spcPct val="20000"/>
              </a:spcBef>
              <a:buClr>
                <a:schemeClr val="folHlink"/>
              </a:buClr>
              <a:buFont typeface="Wingdings" pitchFamily="2" charset="2"/>
              <a:buChar char="§"/>
            </a:pPr>
            <a:r>
              <a:rPr lang="en-US" altLang="zh-CN" b="1" dirty="0">
                <a:latin typeface="Arial Narrow" pitchFamily="34" charset="0"/>
              </a:rPr>
              <a:t>WHERE:</a:t>
            </a:r>
            <a:r>
              <a:rPr lang="en-US" altLang="zh-CN" dirty="0">
                <a:latin typeface="Arial Narrow" pitchFamily="34" charset="0"/>
              </a:rPr>
              <a:t> </a:t>
            </a:r>
            <a:r>
              <a:rPr lang="en-US" altLang="zh-CN" b="1" dirty="0">
                <a:solidFill>
                  <a:srgbClr val="000000"/>
                </a:solidFill>
                <a:latin typeface="Arial Narrow" pitchFamily="34" charset="0"/>
              </a:rPr>
              <a:t>Specifies a search condition to restrict the rows returned.</a:t>
            </a:r>
            <a:endParaRPr lang="en-US" altLang="zh-CN" b="1" dirty="0">
              <a:latin typeface="Arial Narrow" pitchFamily="34" charset="0"/>
            </a:endParaRPr>
          </a:p>
          <a:p>
            <a:pPr algn="l">
              <a:spcBef>
                <a:spcPct val="20000"/>
              </a:spcBef>
              <a:buClr>
                <a:schemeClr val="folHlink"/>
              </a:buClr>
              <a:buFont typeface="Wingdings" pitchFamily="2" charset="2"/>
              <a:buChar char="§"/>
            </a:pPr>
            <a:r>
              <a:rPr lang="en-US" altLang="zh-CN" b="1" dirty="0">
                <a:latin typeface="Arial Narrow" pitchFamily="34" charset="0"/>
              </a:rPr>
              <a:t>GROUP BY: Specifies the groups into which output rows are to be placed.</a:t>
            </a:r>
          </a:p>
          <a:p>
            <a:pPr algn="l">
              <a:spcBef>
                <a:spcPct val="20000"/>
              </a:spcBef>
              <a:buClr>
                <a:schemeClr val="folHlink"/>
              </a:buClr>
              <a:buFont typeface="Wingdings" pitchFamily="2" charset="2"/>
              <a:buChar char="§"/>
            </a:pPr>
            <a:r>
              <a:rPr lang="en-US" altLang="zh-CN" b="1" dirty="0">
                <a:latin typeface="Arial Narrow" pitchFamily="34" charset="0"/>
              </a:rPr>
              <a:t>ORDER BY: Specifies the sort for the result set.</a:t>
            </a:r>
          </a:p>
        </p:txBody>
      </p:sp>
      <p:pic>
        <p:nvPicPr>
          <p:cNvPr id="40038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400389" name="Line 5"/>
          <p:cNvSpPr>
            <a:spLocks noChangeShapeType="1"/>
          </p:cNvSpPr>
          <p:nvPr/>
        </p:nvSpPr>
        <p:spPr bwMode="auto">
          <a:xfrm>
            <a:off x="684213" y="1082675"/>
            <a:ext cx="2590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0" name="Line 6"/>
          <p:cNvSpPr>
            <a:spLocks noChangeShapeType="1"/>
          </p:cNvSpPr>
          <p:nvPr/>
        </p:nvSpPr>
        <p:spPr bwMode="auto">
          <a:xfrm>
            <a:off x="684213" y="1844675"/>
            <a:ext cx="2590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00387">
                                            <p:txEl>
                                              <p:pRg st="2" end="2"/>
                                            </p:txEl>
                                          </p:spTgt>
                                        </p:tgtEl>
                                        <p:attrNameLst>
                                          <p:attrName>style.visibility</p:attrName>
                                        </p:attrNameLst>
                                      </p:cBhvr>
                                      <p:to>
                                        <p:strVal val="visible"/>
                                      </p:to>
                                    </p:set>
                                    <p:animEffect transition="in" filter="blinds(vertical)">
                                      <p:cBhvr>
                                        <p:cTn id="7" dur="500"/>
                                        <p:tgtEl>
                                          <p:spTgt spid="400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0387">
                                            <p:txEl>
                                              <p:pRg st="3" end="3"/>
                                            </p:txEl>
                                          </p:spTgt>
                                        </p:tgtEl>
                                        <p:attrNameLst>
                                          <p:attrName>style.visibility</p:attrName>
                                        </p:attrNameLst>
                                      </p:cBhvr>
                                      <p:to>
                                        <p:strVal val="visible"/>
                                      </p:to>
                                    </p:set>
                                    <p:animEffect transition="in" filter="blinds(vertical)">
                                      <p:cBhvr>
                                        <p:cTn id="12" dur="500"/>
                                        <p:tgtEl>
                                          <p:spTgt spid="4003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00387">
                                            <p:txEl>
                                              <p:pRg st="4" end="4"/>
                                            </p:txEl>
                                          </p:spTgt>
                                        </p:tgtEl>
                                        <p:attrNameLst>
                                          <p:attrName>style.visibility</p:attrName>
                                        </p:attrNameLst>
                                      </p:cBhvr>
                                      <p:to>
                                        <p:strVal val="visible"/>
                                      </p:to>
                                    </p:set>
                                    <p:animEffect transition="in" filter="blinds(vertical)">
                                      <p:cBhvr>
                                        <p:cTn id="17" dur="500"/>
                                        <p:tgtEl>
                                          <p:spTgt spid="4003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00387">
                                            <p:txEl>
                                              <p:pRg st="5" end="5"/>
                                            </p:txEl>
                                          </p:spTgt>
                                        </p:tgtEl>
                                        <p:attrNameLst>
                                          <p:attrName>style.visibility</p:attrName>
                                        </p:attrNameLst>
                                      </p:cBhvr>
                                      <p:to>
                                        <p:strVal val="visible"/>
                                      </p:to>
                                    </p:set>
                                    <p:animEffect transition="in" filter="blinds(vertical)">
                                      <p:cBhvr>
                                        <p:cTn id="22" dur="500"/>
                                        <p:tgtEl>
                                          <p:spTgt spid="4003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0389"/>
                                        </p:tgtEl>
                                        <p:attrNameLst>
                                          <p:attrName>style.visibility</p:attrName>
                                        </p:attrNameLst>
                                      </p:cBhvr>
                                      <p:to>
                                        <p:strVal val="visible"/>
                                      </p:to>
                                    </p:set>
                                    <p:animEffect transition="in" filter="wipe(left)">
                                      <p:cBhvr>
                                        <p:cTn id="27" dur="500"/>
                                        <p:tgtEl>
                                          <p:spTgt spid="4003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0390"/>
                                        </p:tgtEl>
                                        <p:attrNameLst>
                                          <p:attrName>style.visibility</p:attrName>
                                        </p:attrNameLst>
                                      </p:cBhvr>
                                      <p:to>
                                        <p:strVal val="visible"/>
                                      </p:to>
                                    </p:set>
                                    <p:animEffect transition="in" filter="wipe(left)">
                                      <p:cBhvr>
                                        <p:cTn id="32" dur="500"/>
                                        <p:tgtEl>
                                          <p:spTgt spid="400390"/>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0388"/>
                                        </p:tgtEl>
                                        <p:attrNameLst>
                                          <p:attrName>style.visibility</p:attrName>
                                        </p:attrNameLst>
                                      </p:cBhvr>
                                      <p:to>
                                        <p:strVal val="visible"/>
                                      </p:to>
                                    </p:set>
                                    <p:anim calcmode="lin" valueType="num">
                                      <p:cBhvr additive="base">
                                        <p:cTn id="36" dur="500" fill="hold"/>
                                        <p:tgtEl>
                                          <p:spTgt spid="400388"/>
                                        </p:tgtEl>
                                        <p:attrNameLst>
                                          <p:attrName>ppt_x</p:attrName>
                                        </p:attrNameLst>
                                      </p:cBhvr>
                                      <p:tavLst>
                                        <p:tav tm="0">
                                          <p:val>
                                            <p:strVal val="0-#ppt_w/2"/>
                                          </p:val>
                                        </p:tav>
                                        <p:tav tm="100000">
                                          <p:val>
                                            <p:strVal val="#ppt_x"/>
                                          </p:val>
                                        </p:tav>
                                      </p:tavLst>
                                    </p:anim>
                                    <p:anim calcmode="lin" valueType="num">
                                      <p:cBhvr additive="base">
                                        <p:cTn id="37" dur="500" fill="hold"/>
                                        <p:tgtEl>
                                          <p:spTgt spid="400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autoUpdateAnimBg="0"/>
      <p:bldP spid="400389" grpId="0" animBg="1"/>
      <p:bldP spid="40039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373F4E1-8EF1-4BCC-93E4-A06DF199C5B9}" type="slidenum">
              <a:rPr lang="en-US" altLang="zh-CN"/>
              <a:pPr/>
              <a:t>67</a:t>
            </a:fld>
            <a:endParaRPr lang="en-US" altLang="zh-CN"/>
          </a:p>
        </p:txBody>
      </p:sp>
      <p:sp>
        <p:nvSpPr>
          <p:cNvPr id="196610" name="Rectangle 2"/>
          <p:cNvSpPr>
            <a:spLocks noGrp="1" noChangeArrowheads="1"/>
          </p:cNvSpPr>
          <p:nvPr>
            <p:ph type="title"/>
          </p:nvPr>
        </p:nvSpPr>
        <p:spPr/>
        <p:txBody>
          <a:bodyPr/>
          <a:lstStyle/>
          <a:p>
            <a:r>
              <a:rPr lang="en-US" altLang="zh-CN">
                <a:latin typeface="Arial Narrow" pitchFamily="34" charset="0"/>
              </a:rPr>
              <a:t>SELECT Clause</a:t>
            </a:r>
          </a:p>
        </p:txBody>
      </p:sp>
      <p:sp>
        <p:nvSpPr>
          <p:cNvPr id="196611" name="Text Box 3"/>
          <p:cNvSpPr txBox="1">
            <a:spLocks noChangeArrowheads="1"/>
          </p:cNvSpPr>
          <p:nvPr/>
        </p:nvSpPr>
        <p:spPr bwMode="auto">
          <a:xfrm>
            <a:off x="539750" y="692150"/>
            <a:ext cx="8305800"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20000"/>
              </a:spcBef>
              <a:buClr>
                <a:schemeClr val="folHlink"/>
              </a:buClr>
              <a:buFont typeface="Wingdings" pitchFamily="2" charset="2"/>
              <a:buNone/>
            </a:pPr>
            <a:r>
              <a:rPr lang="en-US" altLang="zh-CN" b="1" dirty="0">
                <a:solidFill>
                  <a:schemeClr val="hlink"/>
                </a:solidFill>
                <a:latin typeface="Times New Roman" pitchFamily="18" charset="0"/>
              </a:rPr>
              <a:t>SELECT</a:t>
            </a:r>
            <a:r>
              <a:rPr lang="en-US" altLang="zh-CN" b="1" dirty="0">
                <a:latin typeface="Times New Roman" pitchFamily="18" charset="0"/>
              </a:rPr>
              <a:t>[ALL|DISTINCT][TOP </a:t>
            </a:r>
            <a:r>
              <a:rPr lang="en-US" altLang="zh-CN" b="1" i="1" dirty="0">
                <a:latin typeface="Times New Roman" pitchFamily="18" charset="0"/>
              </a:rPr>
              <a:t>n</a:t>
            </a:r>
            <a:r>
              <a:rPr lang="en-US" altLang="zh-CN" b="1" dirty="0">
                <a:latin typeface="Times New Roman" pitchFamily="18" charset="0"/>
              </a:rPr>
              <a:t> [PERCENT]] &lt;</a:t>
            </a:r>
            <a:r>
              <a:rPr lang="en-US" altLang="zh-CN" b="1" i="1" dirty="0" err="1">
                <a:latin typeface="Times New Roman" pitchFamily="18" charset="0"/>
              </a:rPr>
              <a:t>select_list</a:t>
            </a:r>
            <a:r>
              <a:rPr lang="en-US" altLang="zh-CN" b="1" dirty="0">
                <a:latin typeface="Times New Roman" pitchFamily="18" charset="0"/>
              </a:rPr>
              <a:t>&gt;</a:t>
            </a:r>
          </a:p>
          <a:p>
            <a:pPr algn="l">
              <a:spcBef>
                <a:spcPct val="20000"/>
              </a:spcBef>
              <a:buClr>
                <a:schemeClr val="folHlink"/>
              </a:buClr>
              <a:buFont typeface="Wingdings" pitchFamily="2" charset="2"/>
              <a:buChar char="§"/>
            </a:pPr>
            <a:r>
              <a:rPr lang="en-US" altLang="zh-CN" b="1" dirty="0">
                <a:latin typeface="Arial Narrow" pitchFamily="34" charset="0"/>
              </a:rPr>
              <a:t>ALL|DISTINCT: ALL is the default. Null values are considered equal for the purposes of the DISTINCT keyword.</a:t>
            </a:r>
          </a:p>
          <a:p>
            <a:pPr algn="l">
              <a:spcBef>
                <a:spcPct val="20000"/>
              </a:spcBef>
              <a:buClr>
                <a:schemeClr val="folHlink"/>
              </a:buClr>
              <a:buFont typeface="Wingdings" pitchFamily="2" charset="2"/>
              <a:buChar char="§"/>
            </a:pPr>
            <a:r>
              <a:rPr lang="en-US" altLang="zh-CN" b="1" dirty="0">
                <a:latin typeface="Arial Narrow" pitchFamily="34" charset="0"/>
              </a:rPr>
              <a:t>TOP </a:t>
            </a:r>
            <a:r>
              <a:rPr lang="en-US" altLang="zh-CN" b="1" i="1" dirty="0">
                <a:latin typeface="Arial Narrow" pitchFamily="34" charset="0"/>
              </a:rPr>
              <a:t>n</a:t>
            </a:r>
            <a:r>
              <a:rPr lang="en-US" altLang="zh-CN" b="1" dirty="0">
                <a:latin typeface="Arial Narrow" pitchFamily="34" charset="0"/>
              </a:rPr>
              <a:t> [PERCENT]: </a:t>
            </a:r>
            <a:r>
              <a:rPr lang="en-US" altLang="zh-CN" b="1" dirty="0">
                <a:solidFill>
                  <a:srgbClr val="000000"/>
                </a:solidFill>
                <a:latin typeface="Arial Narrow" pitchFamily="34" charset="0"/>
              </a:rPr>
              <a:t>Specifies that only the first </a:t>
            </a:r>
            <a:r>
              <a:rPr lang="en-US" altLang="zh-CN" b="1" i="1" dirty="0">
                <a:solidFill>
                  <a:srgbClr val="000000"/>
                </a:solidFill>
                <a:latin typeface="Arial Narrow" pitchFamily="34" charset="0"/>
              </a:rPr>
              <a:t>n </a:t>
            </a:r>
            <a:r>
              <a:rPr lang="en-US" altLang="zh-CN" b="1" dirty="0">
                <a:solidFill>
                  <a:srgbClr val="000000"/>
                </a:solidFill>
                <a:latin typeface="Arial Narrow" pitchFamily="34" charset="0"/>
              </a:rPr>
              <a:t>[percent] rows are to be output from the query result set. </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When specified with PERCENT, </a:t>
            </a:r>
            <a:r>
              <a:rPr lang="en-US" altLang="zh-CN" b="1" i="1" dirty="0">
                <a:solidFill>
                  <a:srgbClr val="000000"/>
                </a:solidFill>
                <a:latin typeface="Arial Narrow" pitchFamily="34" charset="0"/>
              </a:rPr>
              <a:t>n</a:t>
            </a:r>
            <a:r>
              <a:rPr lang="en-US" altLang="zh-CN" b="1" dirty="0">
                <a:solidFill>
                  <a:srgbClr val="000000"/>
                </a:solidFill>
                <a:latin typeface="Arial Narrow" pitchFamily="34" charset="0"/>
              </a:rPr>
              <a:t> must be an integer between 0 and 100.</a:t>
            </a:r>
            <a:endParaRPr lang="en-US" altLang="zh-CN" b="1" dirty="0">
              <a:latin typeface="Arial Narrow" pitchFamily="34" charset="0"/>
            </a:endParaRP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If the query includes an ORDER BY clause, the first </a:t>
            </a:r>
            <a:r>
              <a:rPr lang="en-US" altLang="zh-CN" b="1" i="1" dirty="0">
                <a:solidFill>
                  <a:srgbClr val="000000"/>
                </a:solidFill>
                <a:latin typeface="Arial Narrow" pitchFamily="34" charset="0"/>
              </a:rPr>
              <a:t>n</a:t>
            </a:r>
            <a:r>
              <a:rPr lang="en-US" altLang="zh-CN" b="1" dirty="0">
                <a:solidFill>
                  <a:srgbClr val="000000"/>
                </a:solidFill>
                <a:latin typeface="Arial Narrow" pitchFamily="34" charset="0"/>
              </a:rPr>
              <a:t> rows (or </a:t>
            </a:r>
            <a:r>
              <a:rPr lang="en-US" altLang="zh-CN" b="1" i="1" dirty="0">
                <a:solidFill>
                  <a:srgbClr val="000000"/>
                </a:solidFill>
                <a:latin typeface="Arial Narrow" pitchFamily="34" charset="0"/>
              </a:rPr>
              <a:t>n</a:t>
            </a:r>
            <a:r>
              <a:rPr lang="en-US" altLang="zh-CN" b="1" dirty="0">
                <a:solidFill>
                  <a:srgbClr val="000000"/>
                </a:solidFill>
                <a:latin typeface="Arial Narrow" pitchFamily="34" charset="0"/>
              </a:rPr>
              <a:t> percent of rows) ordered by the ORDER BY clause are output.</a:t>
            </a:r>
            <a:endParaRPr lang="en-US" altLang="zh-CN" b="1" dirty="0">
              <a:latin typeface="Arial Narrow" pitchFamily="34" charset="0"/>
            </a:endParaRPr>
          </a:p>
          <a:p>
            <a:pPr algn="l">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SELECT </a:t>
            </a:r>
            <a:r>
              <a:rPr lang="en-US" altLang="zh-CN" b="1" i="1" dirty="0">
                <a:solidFill>
                  <a:schemeClr val="folHlink"/>
                </a:solidFill>
                <a:latin typeface="Times New Roman" pitchFamily="18" charset="0"/>
              </a:rPr>
              <a:t>DISTINCT TOP</a:t>
            </a:r>
            <a:r>
              <a:rPr lang="en-US" altLang="zh-CN" b="1" i="1" dirty="0">
                <a:latin typeface="Times New Roman" pitchFamily="18" charset="0"/>
              </a:rPr>
              <a:t> 10 </a:t>
            </a:r>
            <a:r>
              <a:rPr lang="en-US" altLang="zh-CN" b="1" i="1" dirty="0" err="1">
                <a:latin typeface="Times New Roman" pitchFamily="18" charset="0"/>
              </a:rPr>
              <a:t>Eng_score</a:t>
            </a:r>
            <a:endParaRPr lang="en-US" altLang="zh-CN" b="1" i="1" dirty="0">
              <a:latin typeface="Times New Roman" pitchFamily="18" charset="0"/>
            </a:endParaRPr>
          </a:p>
          <a:p>
            <a:pPr algn="l">
              <a:spcBef>
                <a:spcPct val="20000"/>
              </a:spcBef>
            </a:pP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ORDER </a:t>
            </a:r>
            <a:r>
              <a:rPr lang="en-US" altLang="zh-CN" b="1" i="1" dirty="0">
                <a:solidFill>
                  <a:schemeClr val="hlink"/>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Eng_score</a:t>
            </a:r>
            <a:r>
              <a:rPr lang="en-US" altLang="zh-CN" b="1" i="1" dirty="0">
                <a:latin typeface="Times New Roman" pitchFamily="18" charset="0"/>
              </a:rPr>
              <a:t> </a:t>
            </a:r>
            <a:r>
              <a:rPr lang="en-US" altLang="zh-CN" b="1" i="1" dirty="0">
                <a:solidFill>
                  <a:schemeClr val="folHlink"/>
                </a:solidFill>
                <a:latin typeface="Times New Roman" pitchFamily="18" charset="0"/>
              </a:rPr>
              <a:t>ASC</a:t>
            </a:r>
          </a:p>
          <a:p>
            <a:pPr algn="l">
              <a:spcBef>
                <a:spcPct val="20000"/>
              </a:spcBef>
            </a:pPr>
            <a:r>
              <a:rPr lang="en-US" altLang="zh-CN" b="1" dirty="0">
                <a:latin typeface="Arial Narrow" pitchFamily="34" charset="0"/>
              </a:rPr>
              <a:t>Output the lowest 10 English scores.</a:t>
            </a:r>
          </a:p>
        </p:txBody>
      </p:sp>
      <p:pic>
        <p:nvPicPr>
          <p:cNvPr id="19661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linds(vertical)">
                                      <p:cBhvr>
                                        <p:cTn id="7" dur="500"/>
                                        <p:tgtEl>
                                          <p:spTgt spid="196611">
                                            <p:txEl>
                                              <p:pRg st="0" end="0"/>
                                            </p:txEl>
                                          </p:spTgt>
                                        </p:tgtEl>
                                      </p:cBhvr>
                                    </p:animEffect>
                                  </p:childTnLst>
                                </p:cTn>
                              </p:par>
                            </p:childTnLst>
                          </p:cTn>
                        </p:par>
                        <p:par>
                          <p:cTn id="8" fill="hold" nodeType="with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animEffect transition="in" filter="blinds(vertical)">
                                      <p:cBhvr>
                                        <p:cTn id="11" dur="500"/>
                                        <p:tgtEl>
                                          <p:spTgt spid="19661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96611">
                                            <p:txEl>
                                              <p:pRg st="2" end="2"/>
                                            </p:txEl>
                                          </p:spTgt>
                                        </p:tgtEl>
                                        <p:attrNameLst>
                                          <p:attrName>style.visibility</p:attrName>
                                        </p:attrNameLst>
                                      </p:cBhvr>
                                      <p:to>
                                        <p:strVal val="visible"/>
                                      </p:to>
                                    </p:set>
                                    <p:animEffect transition="in" filter="blinds(vertical)">
                                      <p:cBhvr>
                                        <p:cTn id="16" dur="500"/>
                                        <p:tgtEl>
                                          <p:spTgt spid="19661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96611">
                                            <p:txEl>
                                              <p:pRg st="3" end="3"/>
                                            </p:txEl>
                                          </p:spTgt>
                                        </p:tgtEl>
                                        <p:attrNameLst>
                                          <p:attrName>style.visibility</p:attrName>
                                        </p:attrNameLst>
                                      </p:cBhvr>
                                      <p:to>
                                        <p:strVal val="visible"/>
                                      </p:to>
                                    </p:set>
                                    <p:animEffect transition="in" filter="blinds(vertical)">
                                      <p:cBhvr>
                                        <p:cTn id="21" dur="500"/>
                                        <p:tgtEl>
                                          <p:spTgt spid="19661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96611">
                                            <p:txEl>
                                              <p:pRg st="4" end="4"/>
                                            </p:txEl>
                                          </p:spTgt>
                                        </p:tgtEl>
                                        <p:attrNameLst>
                                          <p:attrName>style.visibility</p:attrName>
                                        </p:attrNameLst>
                                      </p:cBhvr>
                                      <p:to>
                                        <p:strVal val="visible"/>
                                      </p:to>
                                    </p:set>
                                    <p:animEffect transition="in" filter="blinds(vertical)">
                                      <p:cBhvr>
                                        <p:cTn id="26" dur="500"/>
                                        <p:tgtEl>
                                          <p:spTgt spid="19661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96611">
                                            <p:txEl>
                                              <p:pRg st="5" end="5"/>
                                            </p:txEl>
                                          </p:spTgt>
                                        </p:tgtEl>
                                        <p:attrNameLst>
                                          <p:attrName>style.visibility</p:attrName>
                                        </p:attrNameLst>
                                      </p:cBhvr>
                                      <p:to>
                                        <p:strVal val="visible"/>
                                      </p:to>
                                    </p:set>
                                    <p:animEffect transition="in" filter="blinds(vertical)">
                                      <p:cBhvr>
                                        <p:cTn id="31" dur="500"/>
                                        <p:tgtEl>
                                          <p:spTgt spid="19661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196611">
                                            <p:txEl>
                                              <p:pRg st="6" end="6"/>
                                            </p:txEl>
                                          </p:spTgt>
                                        </p:tgtEl>
                                        <p:attrNameLst>
                                          <p:attrName>style.visibility</p:attrName>
                                        </p:attrNameLst>
                                      </p:cBhvr>
                                      <p:to>
                                        <p:strVal val="visible"/>
                                      </p:to>
                                    </p:set>
                                    <p:animEffect transition="in" filter="blinds(vertical)">
                                      <p:cBhvr>
                                        <p:cTn id="36" dur="500"/>
                                        <p:tgtEl>
                                          <p:spTgt spid="196611">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96611">
                                            <p:txEl>
                                              <p:pRg st="7" end="7"/>
                                            </p:txEl>
                                          </p:spTgt>
                                        </p:tgtEl>
                                        <p:attrNameLst>
                                          <p:attrName>style.visibility</p:attrName>
                                        </p:attrNameLst>
                                      </p:cBhvr>
                                      <p:to>
                                        <p:strVal val="visible"/>
                                      </p:to>
                                    </p:set>
                                    <p:animEffect transition="in" filter="blinds(vertical)">
                                      <p:cBhvr>
                                        <p:cTn id="41" dur="500"/>
                                        <p:tgtEl>
                                          <p:spTgt spid="196611">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196611">
                                            <p:txEl>
                                              <p:pRg st="8" end="8"/>
                                            </p:txEl>
                                          </p:spTgt>
                                        </p:tgtEl>
                                        <p:attrNameLst>
                                          <p:attrName>style.visibility</p:attrName>
                                        </p:attrNameLst>
                                      </p:cBhvr>
                                      <p:to>
                                        <p:strVal val="visible"/>
                                      </p:to>
                                    </p:set>
                                    <p:animEffect transition="in" filter="blinds(vertical)">
                                      <p:cBhvr>
                                        <p:cTn id="46" dur="500"/>
                                        <p:tgtEl>
                                          <p:spTgt spid="196611">
                                            <p:txEl>
                                              <p:pRg st="8" end="8"/>
                                            </p:txEl>
                                          </p:spTgt>
                                        </p:tgtEl>
                                      </p:cBhvr>
                                    </p:animEffect>
                                  </p:childTnLst>
                                </p:cTn>
                              </p:par>
                            </p:childTnLst>
                          </p:cTn>
                        </p:par>
                        <p:par>
                          <p:cTn id="47" fill="hold" nodeType="afterGroup">
                            <p:stCondLst>
                              <p:cond delay="500"/>
                            </p:stCondLst>
                            <p:childTnLst>
                              <p:par>
                                <p:cTn id="48" presetID="2" presetClass="entr" presetSubtype="8" fill="hold" nodeType="afterEffect">
                                  <p:stCondLst>
                                    <p:cond delay="0"/>
                                  </p:stCondLst>
                                  <p:childTnLst>
                                    <p:set>
                                      <p:cBhvr>
                                        <p:cTn id="49" dur="1" fill="hold">
                                          <p:stCondLst>
                                            <p:cond delay="0"/>
                                          </p:stCondLst>
                                        </p:cTn>
                                        <p:tgtEl>
                                          <p:spTgt spid="196613"/>
                                        </p:tgtEl>
                                        <p:attrNameLst>
                                          <p:attrName>style.visibility</p:attrName>
                                        </p:attrNameLst>
                                      </p:cBhvr>
                                      <p:to>
                                        <p:strVal val="visible"/>
                                      </p:to>
                                    </p:set>
                                    <p:anim calcmode="lin" valueType="num">
                                      <p:cBhvr additive="base">
                                        <p:cTn id="50" dur="500" fill="hold"/>
                                        <p:tgtEl>
                                          <p:spTgt spid="196613"/>
                                        </p:tgtEl>
                                        <p:attrNameLst>
                                          <p:attrName>ppt_x</p:attrName>
                                        </p:attrNameLst>
                                      </p:cBhvr>
                                      <p:tavLst>
                                        <p:tav tm="0">
                                          <p:val>
                                            <p:strVal val="0-#ppt_w/2"/>
                                          </p:val>
                                        </p:tav>
                                        <p:tav tm="100000">
                                          <p:val>
                                            <p:strVal val="#ppt_x"/>
                                          </p:val>
                                        </p:tav>
                                      </p:tavLst>
                                    </p:anim>
                                    <p:anim calcmode="lin" valueType="num">
                                      <p:cBhvr additive="base">
                                        <p:cTn id="51"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uiExpand="1"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CC4CAD1-5428-46DF-8CAB-B5552CFB53B6}" type="slidenum">
              <a:rPr lang="en-US" altLang="zh-CN"/>
              <a:pPr/>
              <a:t>68</a:t>
            </a:fld>
            <a:endParaRPr lang="en-US" altLang="zh-CN"/>
          </a:p>
        </p:txBody>
      </p:sp>
      <p:sp>
        <p:nvSpPr>
          <p:cNvPr id="305154" name="Rectangle 2"/>
          <p:cNvSpPr>
            <a:spLocks noGrp="1" noChangeArrowheads="1"/>
          </p:cNvSpPr>
          <p:nvPr>
            <p:ph type="title"/>
          </p:nvPr>
        </p:nvSpPr>
        <p:spPr/>
        <p:txBody>
          <a:bodyPr/>
          <a:lstStyle/>
          <a:p>
            <a:r>
              <a:rPr lang="en-US" altLang="zh-CN" dirty="0">
                <a:latin typeface="Arial Narrow" pitchFamily="34" charset="0"/>
              </a:rPr>
              <a:t>AS</a:t>
            </a:r>
          </a:p>
        </p:txBody>
      </p:sp>
      <p:sp>
        <p:nvSpPr>
          <p:cNvPr id="305155" name="Text Box 3"/>
          <p:cNvSpPr txBox="1">
            <a:spLocks noChangeArrowheads="1"/>
          </p:cNvSpPr>
          <p:nvPr/>
        </p:nvSpPr>
        <p:spPr bwMode="auto">
          <a:xfrm>
            <a:off x="684213" y="692150"/>
            <a:ext cx="8208962" cy="589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10000"/>
              </a:spcBef>
              <a:buClr>
                <a:schemeClr val="folHlink"/>
              </a:buClr>
              <a:buFont typeface="Wingdings" pitchFamily="2" charset="2"/>
              <a:buNone/>
            </a:pPr>
            <a:r>
              <a:rPr lang="en-US" altLang="zh-CN" b="1" dirty="0">
                <a:latin typeface="Times New Roman" pitchFamily="18" charset="0"/>
              </a:rPr>
              <a:t>AS </a:t>
            </a:r>
            <a:r>
              <a:rPr lang="en-US" altLang="zh-CN" b="1" i="1" dirty="0" err="1">
                <a:solidFill>
                  <a:srgbClr val="000000"/>
                </a:solidFill>
                <a:latin typeface="Times New Roman" pitchFamily="18" charset="0"/>
              </a:rPr>
              <a:t>column</a:t>
            </a:r>
            <a:r>
              <a:rPr lang="en-US" altLang="zh-CN" b="1" dirty="0" err="1">
                <a:solidFill>
                  <a:srgbClr val="000000"/>
                </a:solidFill>
                <a:latin typeface="Times New Roman" pitchFamily="18" charset="0"/>
              </a:rPr>
              <a:t>_</a:t>
            </a:r>
            <a:r>
              <a:rPr lang="en-US" altLang="zh-CN" b="1" i="1" dirty="0" err="1">
                <a:solidFill>
                  <a:srgbClr val="000000"/>
                </a:solidFill>
                <a:latin typeface="Times New Roman" pitchFamily="18" charset="0"/>
              </a:rPr>
              <a:t>alias</a:t>
            </a:r>
            <a:endParaRPr lang="en-US" altLang="zh-CN" b="1" i="1" dirty="0">
              <a:solidFill>
                <a:srgbClr val="000000"/>
              </a:solidFill>
              <a:latin typeface="Times New Roman" pitchFamily="18" charset="0"/>
            </a:endParaRPr>
          </a:p>
          <a:p>
            <a:pPr algn="l">
              <a:spcBef>
                <a:spcPct val="10000"/>
              </a:spcBef>
            </a:pPr>
            <a:r>
              <a:rPr lang="en-US" altLang="zh-CN" b="1" dirty="0">
                <a:solidFill>
                  <a:srgbClr val="000000"/>
                </a:solidFill>
                <a:latin typeface="Arial Narrow" pitchFamily="34" charset="0"/>
              </a:rPr>
              <a:t>assigns an alternative name to replace the column name in the query result set. </a:t>
            </a:r>
          </a:p>
          <a:p>
            <a:pPr algn="l">
              <a:spcBef>
                <a:spcPct val="10000"/>
              </a:spcBef>
            </a:pPr>
            <a:r>
              <a:rPr kumimoji="0" lang="en-US" altLang="zh-CN" b="1" dirty="0">
                <a:solidFill>
                  <a:schemeClr val="tx2"/>
                </a:solidFill>
                <a:latin typeface="Arial Narrow" pitchFamily="34" charset="0"/>
              </a:rPr>
              <a:t>【e.g.】</a:t>
            </a:r>
            <a:r>
              <a:rPr lang="en-US" altLang="zh-CN"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EmpSSN</a:t>
            </a:r>
            <a:r>
              <a:rPr lang="en-US" altLang="zh-CN" b="1" i="1" dirty="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"Employee Social Security Number"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dirty="0" err="1">
                <a:latin typeface="Times New Roman" pitchFamily="18" charset="0"/>
              </a:rPr>
              <a:t>EmpTable</a:t>
            </a:r>
            <a:r>
              <a:rPr lang="en-US" altLang="zh-CN" b="1" dirty="0">
                <a:latin typeface="Arial Narrow" pitchFamily="34" charset="0"/>
              </a:rPr>
              <a:t> </a:t>
            </a:r>
          </a:p>
          <a:p>
            <a:pPr algn="l">
              <a:spcBef>
                <a:spcPct val="10000"/>
              </a:spcBef>
              <a:buClr>
                <a:srgbClr val="ECB51A"/>
              </a:buClr>
              <a:buFont typeface="Wingdings" pitchFamily="2" charset="2"/>
              <a:buNone/>
            </a:pPr>
            <a:r>
              <a:rPr kumimoji="0" lang="en-US" altLang="zh-CN" b="1" dirty="0">
                <a:solidFill>
                  <a:schemeClr val="tx2"/>
                </a:solidFill>
                <a:latin typeface="Arial Narrow" pitchFamily="34" charset="0"/>
              </a:rPr>
              <a:t>【e.g.】</a:t>
            </a:r>
            <a:r>
              <a:rPr lang="en-US" altLang="zh-CN" dirty="0">
                <a:latin typeface="Arial Narrow" pitchFamily="34" charset="0"/>
              </a:rPr>
              <a:t> </a:t>
            </a: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 Write a single select </a:t>
            </a:r>
            <a:r>
              <a:rPr lang="en-US" altLang="zh-CN" b="1" dirty="0">
                <a:solidFill>
                  <a:srgbClr val="000000"/>
                </a:solidFill>
                <a:latin typeface="Arial Narrow" pitchFamily="34" charset="0"/>
              </a:rPr>
              <a:t>statement</a:t>
            </a:r>
            <a:r>
              <a:rPr kumimoji="0" lang="en-US" altLang="zh-CN" b="1" dirty="0">
                <a:latin typeface="Arial Narrow" pitchFamily="34" charset="0"/>
              </a:rPr>
              <a:t> to find out the average English scores for each grade.</a:t>
            </a:r>
            <a:endParaRPr lang="en-US" altLang="zh-CN" b="1" dirty="0">
              <a:solidFill>
                <a:schemeClr val="hlink"/>
              </a:solidFill>
              <a:latin typeface="Arial Narrow" pitchFamily="34" charset="0"/>
            </a:endParaRPr>
          </a:p>
          <a:p>
            <a:pPr algn="l">
              <a:spcBef>
                <a:spcPct val="10000"/>
              </a:spcBef>
              <a:buClr>
                <a:srgbClr val="ECB51A"/>
              </a:buClr>
              <a:buFont typeface="Wingdings" pitchFamily="2" charset="2"/>
              <a:buNone/>
            </a:pPr>
            <a:r>
              <a:rPr lang="en-US" altLang="zh-CN" b="1" i="1" dirty="0">
                <a:solidFill>
                  <a:schemeClr val="hlink"/>
                </a:solidFill>
                <a:latin typeface="Times New Roman" pitchFamily="18" charset="0"/>
              </a:rPr>
              <a:t>SELECT</a:t>
            </a:r>
            <a:r>
              <a:rPr lang="en-US" altLang="zh-CN" b="1" i="1" dirty="0">
                <a:latin typeface="Times New Roman" pitchFamily="18" charset="0"/>
              </a:rPr>
              <a:t> Left(st_id,4) </a:t>
            </a:r>
            <a:r>
              <a:rPr lang="en-US" altLang="zh-CN" b="1" i="1" dirty="0">
                <a:solidFill>
                  <a:schemeClr val="hlink"/>
                </a:solidFill>
                <a:latin typeface="Times New Roman" pitchFamily="18" charset="0"/>
              </a:rPr>
              <a:t>AS</a:t>
            </a:r>
            <a:r>
              <a:rPr lang="en-US" altLang="zh-CN" b="1" i="1" dirty="0">
                <a:latin typeface="Times New Roman" pitchFamily="18" charset="0"/>
              </a:rPr>
              <a:t> grade# , </a:t>
            </a:r>
            <a:r>
              <a:rPr lang="en-US" altLang="zh-CN" b="1" i="1" dirty="0" err="1" smtClean="0">
                <a:latin typeface="Times New Roman" pitchFamily="18" charset="0"/>
              </a:rPr>
              <a:t>Avg</a:t>
            </a:r>
            <a:r>
              <a:rPr lang="en-US" altLang="zh-CN" b="1" i="1" dirty="0" smtClean="0">
                <a:latin typeface="Times New Roman" pitchFamily="18" charset="0"/>
              </a:rPr>
              <a:t>(</a:t>
            </a:r>
            <a:r>
              <a:rPr lang="en-US" altLang="zh-CN" b="1" i="1" dirty="0" err="1" smtClean="0">
                <a:latin typeface="Times New Roman" pitchFamily="18" charset="0"/>
              </a:rPr>
              <a:t>Eng_score</a:t>
            </a:r>
            <a:r>
              <a:rPr lang="en-US" altLang="zh-CN" b="1" i="1" dirty="0" smtClean="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a:t>
            </a:r>
            <a:r>
              <a:rPr lang="en-US" altLang="zh-CN" b="1" i="1" dirty="0" err="1" smtClean="0">
                <a:latin typeface="Times New Roman" pitchFamily="18" charset="0"/>
              </a:rPr>
              <a:t>Avg_Eng</a:t>
            </a:r>
            <a:endParaRPr lang="en-US" altLang="zh-CN" b="1" i="1" dirty="0" smtClean="0">
              <a:latin typeface="Times New Roman" pitchFamily="18" charset="0"/>
            </a:endParaRPr>
          </a:p>
          <a:p>
            <a:pPr algn="l">
              <a:spcBef>
                <a:spcPct val="10000"/>
              </a:spcBef>
              <a:buClr>
                <a:srgbClr val="ECB51A"/>
              </a:buClr>
              <a:buFont typeface="Wingdings" pitchFamily="2" charset="2"/>
              <a:buNone/>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GROUP </a:t>
            </a:r>
            <a:r>
              <a:rPr lang="en-US" altLang="zh-CN" b="1" i="1" dirty="0">
                <a:solidFill>
                  <a:schemeClr val="hlink"/>
                </a:solidFill>
                <a:latin typeface="Times New Roman" pitchFamily="18" charset="0"/>
              </a:rPr>
              <a:t>BY</a:t>
            </a:r>
            <a:r>
              <a:rPr lang="en-US" altLang="zh-CN" b="1" i="1" dirty="0">
                <a:latin typeface="Times New Roman" pitchFamily="18" charset="0"/>
              </a:rPr>
              <a:t> Left(st_id,4)				        </a:t>
            </a:r>
            <a:r>
              <a:rPr lang="en-US" altLang="zh-CN" b="1" i="1" dirty="0" smtClean="0">
                <a:latin typeface="Times New Roman" pitchFamily="18" charset="0"/>
              </a:rPr>
              <a:t>	</a:t>
            </a:r>
            <a:r>
              <a:rPr lang="en-US" altLang="zh-CN" b="1" i="1" dirty="0" smtClean="0">
                <a:solidFill>
                  <a:schemeClr val="bg1">
                    <a:lumMod val="65000"/>
                  </a:schemeClr>
                </a:solidFill>
                <a:latin typeface="Times New Roman" pitchFamily="18" charset="0"/>
              </a:rPr>
              <a:t>ORDER </a:t>
            </a:r>
            <a:r>
              <a:rPr lang="en-US" altLang="zh-CN" b="1" i="1" dirty="0">
                <a:solidFill>
                  <a:schemeClr val="bg1">
                    <a:lumMod val="65000"/>
                  </a:schemeClr>
                </a:solidFill>
                <a:latin typeface="Times New Roman" pitchFamily="18" charset="0"/>
              </a:rPr>
              <a:t>BY grade# ASC</a:t>
            </a:r>
          </a:p>
          <a:p>
            <a:pPr algn="l">
              <a:spcBef>
                <a:spcPct val="10000"/>
              </a:spcBef>
              <a:buClr>
                <a:srgbClr val="ECB51A"/>
              </a:buClr>
              <a:buFont typeface="Wingdings" pitchFamily="2" charset="2"/>
              <a:buNone/>
            </a:pPr>
            <a:r>
              <a:rPr lang="en-US" altLang="zh-CN" b="1" dirty="0">
                <a:latin typeface="Arial Narrow" pitchFamily="34" charset="0"/>
              </a:rPr>
              <a:t>Notice that the alias name</a:t>
            </a:r>
            <a:r>
              <a:rPr lang="en-US" altLang="zh-CN" b="1" dirty="0">
                <a:solidFill>
                  <a:schemeClr val="folHlink"/>
                </a:solidFill>
                <a:latin typeface="Arial Narrow" pitchFamily="34" charset="0"/>
              </a:rPr>
              <a:t> </a:t>
            </a:r>
            <a:r>
              <a:rPr lang="en-US" altLang="zh-CN" b="1" i="1" dirty="0">
                <a:latin typeface="Times New Roman" pitchFamily="18" charset="0"/>
              </a:rPr>
              <a:t>grade#</a:t>
            </a:r>
            <a:r>
              <a:rPr lang="en-US" altLang="zh-CN" b="1" dirty="0" smtClean="0">
                <a:latin typeface="Arial Narrow" pitchFamily="34" charset="0"/>
              </a:rPr>
              <a:t> </a:t>
            </a:r>
            <a:r>
              <a:rPr lang="en-US" altLang="zh-CN" b="1" dirty="0">
                <a:latin typeface="Arial Narrow" pitchFamily="34" charset="0"/>
              </a:rPr>
              <a:t>cannot be used in GROUP BY clause.</a:t>
            </a:r>
          </a:p>
        </p:txBody>
      </p:sp>
      <p:pic>
        <p:nvPicPr>
          <p:cNvPr id="3051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896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vertical)">
                                      <p:cBhvr>
                                        <p:cTn id="7" dur="500"/>
                                        <p:tgtEl>
                                          <p:spTgt spid="305155">
                                            <p:txEl>
                                              <p:pRg st="0" end="0"/>
                                            </p:txEl>
                                          </p:spTgt>
                                        </p:tgtEl>
                                      </p:cBhvr>
                                    </p:animEffect>
                                  </p:childTnLst>
                                </p:cTn>
                              </p:par>
                            </p:childTnLst>
                          </p:cTn>
                        </p:par>
                        <p:par>
                          <p:cTn id="8" fill="hold" nodeType="with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305155">
                                            <p:txEl>
                                              <p:pRg st="1" end="1"/>
                                            </p:txEl>
                                          </p:spTgt>
                                        </p:tgtEl>
                                        <p:attrNameLst>
                                          <p:attrName>style.visibility</p:attrName>
                                        </p:attrNameLst>
                                      </p:cBhvr>
                                      <p:to>
                                        <p:strVal val="visible"/>
                                      </p:to>
                                    </p:set>
                                    <p:animEffect transition="in" filter="blinds(vertical)">
                                      <p:cBhvr>
                                        <p:cTn id="11" dur="500"/>
                                        <p:tgtEl>
                                          <p:spTgt spid="30515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305155">
                                            <p:txEl>
                                              <p:pRg st="2" end="2"/>
                                            </p:txEl>
                                          </p:spTgt>
                                        </p:tgtEl>
                                        <p:attrNameLst>
                                          <p:attrName>style.visibility</p:attrName>
                                        </p:attrNameLst>
                                      </p:cBhvr>
                                      <p:to>
                                        <p:strVal val="visible"/>
                                      </p:to>
                                    </p:set>
                                    <p:animEffect transition="in" filter="blinds(vertical)">
                                      <p:cBhvr>
                                        <p:cTn id="16" dur="500"/>
                                        <p:tgtEl>
                                          <p:spTgt spid="30515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linds(vertical)">
                                      <p:cBhvr>
                                        <p:cTn id="21" dur="500"/>
                                        <p:tgtEl>
                                          <p:spTgt spid="30515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05155">
                                            <p:txEl>
                                              <p:pRg st="4" end="4"/>
                                            </p:txEl>
                                          </p:spTgt>
                                        </p:tgtEl>
                                        <p:attrNameLst>
                                          <p:attrName>style.visibility</p:attrName>
                                        </p:attrNameLst>
                                      </p:cBhvr>
                                      <p:to>
                                        <p:strVal val="visible"/>
                                      </p:to>
                                    </p:set>
                                    <p:animEffect transition="in" filter="blinds(vertical)">
                                      <p:cBhvr>
                                        <p:cTn id="26" dur="500"/>
                                        <p:tgtEl>
                                          <p:spTgt spid="30515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305155">
                                            <p:txEl>
                                              <p:pRg st="5" end="5"/>
                                            </p:txEl>
                                          </p:spTgt>
                                        </p:tgtEl>
                                        <p:attrNameLst>
                                          <p:attrName>style.visibility</p:attrName>
                                        </p:attrNameLst>
                                      </p:cBhvr>
                                      <p:to>
                                        <p:strVal val="visible"/>
                                      </p:to>
                                    </p:set>
                                    <p:animEffect transition="in" filter="blinds(vertical)">
                                      <p:cBhvr>
                                        <p:cTn id="31" dur="500"/>
                                        <p:tgtEl>
                                          <p:spTgt spid="30515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305155">
                                            <p:txEl>
                                              <p:pRg st="6" end="6"/>
                                            </p:txEl>
                                          </p:spTgt>
                                        </p:tgtEl>
                                        <p:attrNameLst>
                                          <p:attrName>style.visibility</p:attrName>
                                        </p:attrNameLst>
                                      </p:cBhvr>
                                      <p:to>
                                        <p:strVal val="visible"/>
                                      </p:to>
                                    </p:set>
                                    <p:animEffect transition="in" filter="blinds(vertical)">
                                      <p:cBhvr>
                                        <p:cTn id="36" dur="500"/>
                                        <p:tgtEl>
                                          <p:spTgt spid="305155">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305155">
                                            <p:txEl>
                                              <p:pRg st="7" end="7"/>
                                            </p:txEl>
                                          </p:spTgt>
                                        </p:tgtEl>
                                        <p:attrNameLst>
                                          <p:attrName>style.visibility</p:attrName>
                                        </p:attrNameLst>
                                      </p:cBhvr>
                                      <p:to>
                                        <p:strVal val="visible"/>
                                      </p:to>
                                    </p:set>
                                    <p:animEffect transition="in" filter="blinds(vertical)">
                                      <p:cBhvr>
                                        <p:cTn id="41" dur="500"/>
                                        <p:tgtEl>
                                          <p:spTgt spid="305155">
                                            <p:txEl>
                                              <p:pRg st="7" end="7"/>
                                            </p:txEl>
                                          </p:spTgt>
                                        </p:tgtEl>
                                      </p:cBhvr>
                                    </p:animEffect>
                                  </p:childTnLst>
                                </p:cTn>
                              </p:par>
                            </p:childTnLst>
                          </p:cTn>
                        </p:par>
                        <p:par>
                          <p:cTn id="42" fill="hold" nodeType="afterGroup">
                            <p:stCondLst>
                              <p:cond delay="500"/>
                            </p:stCondLst>
                            <p:childTnLst>
                              <p:par>
                                <p:cTn id="43" presetID="2" presetClass="entr" presetSubtype="8" fill="hold" nodeType="afterEffect">
                                  <p:stCondLst>
                                    <p:cond delay="0"/>
                                  </p:stCondLst>
                                  <p:childTnLst>
                                    <p:set>
                                      <p:cBhvr>
                                        <p:cTn id="44" dur="1" fill="hold">
                                          <p:stCondLst>
                                            <p:cond delay="0"/>
                                          </p:stCondLst>
                                        </p:cTn>
                                        <p:tgtEl>
                                          <p:spTgt spid="305156"/>
                                        </p:tgtEl>
                                        <p:attrNameLst>
                                          <p:attrName>style.visibility</p:attrName>
                                        </p:attrNameLst>
                                      </p:cBhvr>
                                      <p:to>
                                        <p:strVal val="visible"/>
                                      </p:to>
                                    </p:set>
                                    <p:anim calcmode="lin" valueType="num">
                                      <p:cBhvr additive="base">
                                        <p:cTn id="45" dur="500" fill="hold"/>
                                        <p:tgtEl>
                                          <p:spTgt spid="305156"/>
                                        </p:tgtEl>
                                        <p:attrNameLst>
                                          <p:attrName>ppt_x</p:attrName>
                                        </p:attrNameLst>
                                      </p:cBhvr>
                                      <p:tavLst>
                                        <p:tav tm="0">
                                          <p:val>
                                            <p:strVal val="0-#ppt_w/2"/>
                                          </p:val>
                                        </p:tav>
                                        <p:tav tm="100000">
                                          <p:val>
                                            <p:strVal val="#ppt_x"/>
                                          </p:val>
                                        </p:tav>
                                      </p:tavLst>
                                    </p:anim>
                                    <p:anim calcmode="lin" valueType="num">
                                      <p:cBhvr additive="base">
                                        <p:cTn id="46" dur="500" fill="hold"/>
                                        <p:tgtEl>
                                          <p:spTgt spid="305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uiExpan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BF86BC2-F29C-4BAD-8B7F-0676E53A9F51}" type="slidenum">
              <a:rPr lang="en-US" altLang="zh-CN"/>
              <a:pPr/>
              <a:t>69</a:t>
            </a:fld>
            <a:endParaRPr lang="en-US" altLang="zh-CN"/>
          </a:p>
        </p:txBody>
      </p:sp>
      <p:sp>
        <p:nvSpPr>
          <p:cNvPr id="325634" name="Rectangle 2"/>
          <p:cNvSpPr>
            <a:spLocks noGrp="1" noChangeArrowheads="1"/>
          </p:cNvSpPr>
          <p:nvPr>
            <p:ph type="title"/>
          </p:nvPr>
        </p:nvSpPr>
        <p:spPr/>
        <p:txBody>
          <a:bodyPr/>
          <a:lstStyle/>
          <a:p>
            <a:r>
              <a:rPr lang="en-US" altLang="zh-CN">
                <a:latin typeface="Arial Narrow" pitchFamily="34" charset="0"/>
              </a:rPr>
              <a:t>UNION </a:t>
            </a:r>
            <a:r>
              <a:rPr lang="en-US" altLang="en-US">
                <a:latin typeface="Arial Narrow" pitchFamily="34" charset="0"/>
              </a:rPr>
              <a:t>Operator</a:t>
            </a:r>
            <a:endParaRPr lang="en-US" altLang="zh-CN">
              <a:latin typeface="Arial Narrow" pitchFamily="34" charset="0"/>
            </a:endParaRPr>
          </a:p>
        </p:txBody>
      </p:sp>
      <p:sp>
        <p:nvSpPr>
          <p:cNvPr id="325635" name="Text Box 3"/>
          <p:cNvSpPr txBox="1">
            <a:spLocks noChangeArrowheads="1"/>
          </p:cNvSpPr>
          <p:nvPr/>
        </p:nvSpPr>
        <p:spPr bwMode="auto">
          <a:xfrm>
            <a:off x="611188" y="692150"/>
            <a:ext cx="8353425"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◆UNION Operator</a:t>
            </a:r>
            <a:r>
              <a:rPr lang="en-US" altLang="zh-CN" b="1" dirty="0">
                <a:latin typeface="Arial Narrow" pitchFamily="34" charset="0"/>
              </a:rPr>
              <a:t>: combines the results of two or more queries into a single result set consisting of all the rows belonging to all queries in the union. </a:t>
            </a:r>
          </a:p>
          <a:p>
            <a:pPr algn="l">
              <a:spcBef>
                <a:spcPct val="20000"/>
              </a:spcBef>
              <a:buClr>
                <a:schemeClr val="folHlink"/>
              </a:buClr>
              <a:buFont typeface="Wingdings" pitchFamily="2" charset="2"/>
              <a:buChar char="§"/>
            </a:pPr>
            <a:r>
              <a:rPr lang="en-US" altLang="zh-CN" b="1" dirty="0">
                <a:latin typeface="Arial Narrow" pitchFamily="34" charset="0"/>
              </a:rPr>
              <a:t>The number and the order of the columns must be identical in all queries.</a:t>
            </a:r>
          </a:p>
          <a:p>
            <a:pPr algn="l">
              <a:spcBef>
                <a:spcPct val="20000"/>
              </a:spcBef>
              <a:buClr>
                <a:schemeClr val="folHlink"/>
              </a:buClr>
              <a:buFont typeface="Wingdings" pitchFamily="2" charset="2"/>
              <a:buChar char="§"/>
            </a:pPr>
            <a:r>
              <a:rPr lang="en-US" altLang="zh-CN" b="1" dirty="0">
                <a:latin typeface="Arial Narrow" pitchFamily="34" charset="0"/>
              </a:rPr>
              <a:t>The data </a:t>
            </a:r>
            <a:r>
              <a:rPr lang="en-US" altLang="zh-CN" b="1" dirty="0">
                <a:solidFill>
                  <a:schemeClr val="hlink"/>
                </a:solidFill>
                <a:latin typeface="Arial Narrow" pitchFamily="34" charset="0"/>
              </a:rPr>
              <a:t>types</a:t>
            </a:r>
            <a:r>
              <a:rPr lang="en-US" altLang="zh-CN" b="1" dirty="0">
                <a:latin typeface="Arial Narrow" pitchFamily="34" charset="0"/>
              </a:rPr>
              <a:t> must be compatible. The second select results will be converted to the types of the first select results if they are not with the same types.</a:t>
            </a:r>
          </a:p>
          <a:p>
            <a:pPr algn="l">
              <a:spcBef>
                <a:spcPct val="20000"/>
              </a:spcBef>
              <a:buClr>
                <a:schemeClr val="folHlink"/>
              </a:buClr>
              <a:buFont typeface="Wingdings" pitchFamily="2" charset="2"/>
              <a:buChar char="§"/>
            </a:pPr>
            <a:r>
              <a:rPr lang="en-US" altLang="zh-CN" b="1" dirty="0">
                <a:latin typeface="Arial Narrow" pitchFamily="34" charset="0"/>
              </a:rPr>
              <a:t>The column </a:t>
            </a:r>
            <a:r>
              <a:rPr lang="en-US" altLang="zh-CN" b="1" dirty="0">
                <a:solidFill>
                  <a:schemeClr val="hlink"/>
                </a:solidFill>
                <a:latin typeface="Arial Narrow" pitchFamily="34" charset="0"/>
              </a:rPr>
              <a:t>names</a:t>
            </a:r>
            <a:r>
              <a:rPr lang="en-US" altLang="zh-CN" b="1" dirty="0">
                <a:latin typeface="Arial Narrow" pitchFamily="34" charset="0"/>
              </a:rPr>
              <a:t> shown in the result are those of the first one SELECT </a:t>
            </a:r>
            <a:r>
              <a:rPr lang="en-US" altLang="zh-CN" b="1" dirty="0">
                <a:solidFill>
                  <a:srgbClr val="000000"/>
                </a:solidFill>
                <a:latin typeface="Arial Narrow" pitchFamily="34" charset="0"/>
              </a:rPr>
              <a:t>statement</a:t>
            </a:r>
            <a:r>
              <a:rPr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lang="en-US" altLang="zh-CN"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 </a:t>
            </a:r>
            <a:r>
              <a:rPr lang="en-US" altLang="zh-CN" b="1" i="1" dirty="0">
                <a:solidFill>
                  <a:schemeClr val="hlink"/>
                </a:solidFill>
                <a:latin typeface="Times New Roman" pitchFamily="18" charset="0"/>
              </a:rPr>
              <a:t>FROM</a:t>
            </a:r>
            <a:r>
              <a:rPr lang="en-US" altLang="zh-CN" b="1" i="1" dirty="0">
                <a:latin typeface="Times New Roman" pitchFamily="18" charset="0"/>
              </a:rPr>
              <a:t> TestStu2</a:t>
            </a:r>
          </a:p>
          <a:p>
            <a:pPr algn="l">
              <a:buClr>
                <a:srgbClr val="ECB51A"/>
              </a:buClr>
              <a:buFont typeface="Wingdings" pitchFamily="2" charset="2"/>
              <a:buNone/>
            </a:pPr>
            <a:r>
              <a:rPr lang="en-US" altLang="zh-CN" b="1" i="1" dirty="0">
                <a:latin typeface="Times New Roman" pitchFamily="18" charset="0"/>
              </a:rPr>
              <a:t>		</a:t>
            </a:r>
            <a:r>
              <a:rPr lang="en-US" altLang="zh-CN" b="1" i="1" dirty="0">
                <a:solidFill>
                  <a:srgbClr val="00B0F0"/>
                </a:solidFill>
                <a:latin typeface="Times New Roman" pitchFamily="18" charset="0"/>
              </a:rPr>
              <a:t>UNION</a:t>
            </a:r>
            <a:r>
              <a:rPr lang="en-US" altLang="zh-CN" b="1" i="1" dirty="0">
                <a:latin typeface="Times New Roman" pitchFamily="18"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 </a:t>
            </a:r>
            <a:r>
              <a:rPr lang="en-US" altLang="zh-CN" b="1" i="1" dirty="0">
                <a:solidFill>
                  <a:schemeClr val="hlink"/>
                </a:solidFill>
                <a:latin typeface="Times New Roman" pitchFamily="18" charset="0"/>
              </a:rPr>
              <a:t>FROM</a:t>
            </a:r>
            <a:r>
              <a:rPr lang="en-US" altLang="zh-CN" b="1" i="1" dirty="0">
                <a:latin typeface="Times New Roman" pitchFamily="18" charset="0"/>
              </a:rPr>
              <a:t> TestStu1</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	SELECT</a:t>
            </a:r>
            <a:r>
              <a:rPr lang="en-US" altLang="zh-CN" b="1" i="1" dirty="0">
                <a:latin typeface="Times New Roman" pitchFamily="18" charset="0"/>
              </a:rPr>
              <a:t> * </a:t>
            </a:r>
            <a:r>
              <a:rPr lang="en-US" altLang="zh-CN" b="1" i="1" dirty="0">
                <a:solidFill>
                  <a:schemeClr val="hlink"/>
                </a:solidFill>
                <a:latin typeface="Times New Roman" pitchFamily="18" charset="0"/>
              </a:rPr>
              <a:t>FROM</a:t>
            </a:r>
            <a:r>
              <a:rPr lang="en-US" altLang="zh-CN" b="1" i="1" dirty="0">
                <a:latin typeface="Times New Roman" pitchFamily="18" charset="0"/>
              </a:rPr>
              <a:t> TestStu1</a:t>
            </a:r>
          </a:p>
          <a:p>
            <a:pPr algn="l">
              <a:buClr>
                <a:srgbClr val="ECB51A"/>
              </a:buClr>
              <a:buFont typeface="Wingdings" pitchFamily="2" charset="2"/>
              <a:buNone/>
            </a:pPr>
            <a:r>
              <a:rPr lang="en-US" altLang="zh-CN" b="1" i="1" dirty="0">
                <a:latin typeface="Times New Roman" pitchFamily="18" charset="0"/>
              </a:rPr>
              <a:t>		</a:t>
            </a:r>
            <a:r>
              <a:rPr lang="en-US" altLang="zh-CN" b="1" i="1" dirty="0">
                <a:solidFill>
                  <a:srgbClr val="00B0F0"/>
                </a:solidFill>
                <a:latin typeface="Times New Roman" pitchFamily="18" charset="0"/>
              </a:rPr>
              <a:t>UNION</a:t>
            </a:r>
            <a:r>
              <a:rPr lang="en-US" altLang="zh-CN" b="1" i="1" dirty="0">
                <a:solidFill>
                  <a:schemeClr val="hlink"/>
                </a:solidFill>
                <a:latin typeface="Times New Roman" pitchFamily="18" charset="0"/>
              </a:rPr>
              <a:t> SELECT </a:t>
            </a:r>
            <a:r>
              <a:rPr lang="en-US" altLang="zh-CN" b="1" i="1" dirty="0">
                <a:latin typeface="Times New Roman" pitchFamily="18" charset="0"/>
              </a:rPr>
              <a:t>*</a:t>
            </a:r>
            <a:r>
              <a:rPr lang="en-US" altLang="zh-CN" b="1" i="1" dirty="0">
                <a:solidFill>
                  <a:schemeClr val="hlink"/>
                </a:solidFill>
                <a:latin typeface="Times New Roman" pitchFamily="18" charset="0"/>
              </a:rPr>
              <a:t> FROM</a:t>
            </a:r>
            <a:r>
              <a:rPr lang="en-US" altLang="zh-CN" b="1" i="1" dirty="0">
                <a:latin typeface="Times New Roman" pitchFamily="18" charset="0"/>
              </a:rPr>
              <a:t> TestStu2</a:t>
            </a:r>
          </a:p>
          <a:p>
            <a:pPr algn="l">
              <a:spcBef>
                <a:spcPct val="20000"/>
              </a:spcBef>
              <a:buClr>
                <a:srgbClr val="ECB51A"/>
              </a:buClr>
              <a:buFont typeface="Wingdings" pitchFamily="2" charset="2"/>
              <a:buNone/>
            </a:pPr>
            <a:r>
              <a:rPr lang="en-US" altLang="zh-CN" b="1" dirty="0">
                <a:latin typeface="Arial Narrow" pitchFamily="34" charset="0"/>
              </a:rPr>
              <a:t>These two select results are different.</a:t>
            </a:r>
          </a:p>
        </p:txBody>
      </p:sp>
      <p:pic>
        <p:nvPicPr>
          <p:cNvPr id="32563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linds(vertical)">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blinds(vertical)">
                                      <p:cBhvr>
                                        <p:cTn id="12" dur="500"/>
                                        <p:tgtEl>
                                          <p:spTgt spid="32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blinds(vertical)">
                                      <p:cBhvr>
                                        <p:cTn id="17" dur="500"/>
                                        <p:tgtEl>
                                          <p:spTgt spid="32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5635">
                                            <p:txEl>
                                              <p:pRg st="3" end="3"/>
                                            </p:txEl>
                                          </p:spTgt>
                                        </p:tgtEl>
                                        <p:attrNameLst>
                                          <p:attrName>style.visibility</p:attrName>
                                        </p:attrNameLst>
                                      </p:cBhvr>
                                      <p:to>
                                        <p:strVal val="visible"/>
                                      </p:to>
                                    </p:set>
                                    <p:animEffect transition="in" filter="blinds(vertical)">
                                      <p:cBhvr>
                                        <p:cTn id="22" dur="500"/>
                                        <p:tgtEl>
                                          <p:spTgt spid="325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5635">
                                            <p:txEl>
                                              <p:pRg st="4" end="4"/>
                                            </p:txEl>
                                          </p:spTgt>
                                        </p:tgtEl>
                                        <p:attrNameLst>
                                          <p:attrName>style.visibility</p:attrName>
                                        </p:attrNameLst>
                                      </p:cBhvr>
                                      <p:to>
                                        <p:strVal val="visible"/>
                                      </p:to>
                                    </p:set>
                                    <p:animEffect transition="in" filter="blinds(vertical)">
                                      <p:cBhvr>
                                        <p:cTn id="27" dur="500"/>
                                        <p:tgtEl>
                                          <p:spTgt spid="325635">
                                            <p:txEl>
                                              <p:pRg st="4" end="4"/>
                                            </p:txEl>
                                          </p:spTgt>
                                        </p:tgtEl>
                                      </p:cBhvr>
                                    </p:animEffect>
                                  </p:childTnLst>
                                </p:cTn>
                              </p:par>
                            </p:childTnLst>
                          </p:cTn>
                        </p:par>
                        <p:par>
                          <p:cTn id="28" fill="hold" nodeType="afterGroup">
                            <p:stCondLst>
                              <p:cond delay="500"/>
                            </p:stCondLst>
                            <p:childTnLst>
                              <p:par>
                                <p:cTn id="29" presetID="3" presetClass="entr" presetSubtype="5" fill="hold" grpId="0" nodeType="afterEffect">
                                  <p:stCondLst>
                                    <p:cond delay="0"/>
                                  </p:stCondLst>
                                  <p:childTnLst>
                                    <p:set>
                                      <p:cBhvr>
                                        <p:cTn id="30" dur="1" fill="hold">
                                          <p:stCondLst>
                                            <p:cond delay="0"/>
                                          </p:stCondLst>
                                        </p:cTn>
                                        <p:tgtEl>
                                          <p:spTgt spid="325635">
                                            <p:txEl>
                                              <p:pRg st="5" end="5"/>
                                            </p:txEl>
                                          </p:spTgt>
                                        </p:tgtEl>
                                        <p:attrNameLst>
                                          <p:attrName>style.visibility</p:attrName>
                                        </p:attrNameLst>
                                      </p:cBhvr>
                                      <p:to>
                                        <p:strVal val="visible"/>
                                      </p:to>
                                    </p:set>
                                    <p:animEffect transition="in" filter="blinds(vertical)">
                                      <p:cBhvr>
                                        <p:cTn id="31" dur="500"/>
                                        <p:tgtEl>
                                          <p:spTgt spid="325635">
                                            <p:txEl>
                                              <p:pRg st="5" end="5"/>
                                            </p:txEl>
                                          </p:spTgt>
                                        </p:tgtEl>
                                      </p:cBhvr>
                                    </p:animEffect>
                                  </p:childTnLst>
                                </p:cTn>
                              </p:par>
                            </p:childTnLst>
                          </p:cTn>
                        </p:par>
                        <p:par>
                          <p:cTn id="32" fill="hold" nodeType="afterGroup">
                            <p:stCondLst>
                              <p:cond delay="1000"/>
                            </p:stCondLst>
                            <p:childTnLst>
                              <p:par>
                                <p:cTn id="33" presetID="3" presetClass="entr" presetSubtype="5" fill="hold" grpId="0" nodeType="afterEffect">
                                  <p:stCondLst>
                                    <p:cond delay="0"/>
                                  </p:stCondLst>
                                  <p:childTnLst>
                                    <p:set>
                                      <p:cBhvr>
                                        <p:cTn id="34" dur="1" fill="hold">
                                          <p:stCondLst>
                                            <p:cond delay="0"/>
                                          </p:stCondLst>
                                        </p:cTn>
                                        <p:tgtEl>
                                          <p:spTgt spid="325635">
                                            <p:txEl>
                                              <p:pRg st="6" end="6"/>
                                            </p:txEl>
                                          </p:spTgt>
                                        </p:tgtEl>
                                        <p:attrNameLst>
                                          <p:attrName>style.visibility</p:attrName>
                                        </p:attrNameLst>
                                      </p:cBhvr>
                                      <p:to>
                                        <p:strVal val="visible"/>
                                      </p:to>
                                    </p:set>
                                    <p:animEffect transition="in" filter="blinds(vertical)">
                                      <p:cBhvr>
                                        <p:cTn id="35" dur="500"/>
                                        <p:tgtEl>
                                          <p:spTgt spid="325635">
                                            <p:txEl>
                                              <p:pRg st="6" end="6"/>
                                            </p:txEl>
                                          </p:spTgt>
                                        </p:tgtEl>
                                      </p:cBhvr>
                                    </p:animEffect>
                                  </p:childTnLst>
                                </p:cTn>
                              </p:par>
                            </p:childTnLst>
                          </p:cTn>
                        </p:par>
                        <p:par>
                          <p:cTn id="36" fill="hold" nodeType="afterGroup">
                            <p:stCondLst>
                              <p:cond delay="1500"/>
                            </p:stCondLst>
                            <p:childTnLst>
                              <p:par>
                                <p:cTn id="37" presetID="3" presetClass="entr" presetSubtype="5" fill="hold" grpId="0" nodeType="afterEffect">
                                  <p:stCondLst>
                                    <p:cond delay="0"/>
                                  </p:stCondLst>
                                  <p:childTnLst>
                                    <p:set>
                                      <p:cBhvr>
                                        <p:cTn id="38" dur="1" fill="hold">
                                          <p:stCondLst>
                                            <p:cond delay="0"/>
                                          </p:stCondLst>
                                        </p:cTn>
                                        <p:tgtEl>
                                          <p:spTgt spid="325635">
                                            <p:txEl>
                                              <p:pRg st="7" end="7"/>
                                            </p:txEl>
                                          </p:spTgt>
                                        </p:tgtEl>
                                        <p:attrNameLst>
                                          <p:attrName>style.visibility</p:attrName>
                                        </p:attrNameLst>
                                      </p:cBhvr>
                                      <p:to>
                                        <p:strVal val="visible"/>
                                      </p:to>
                                    </p:set>
                                    <p:animEffect transition="in" filter="blinds(vertical)">
                                      <p:cBhvr>
                                        <p:cTn id="39" dur="500"/>
                                        <p:tgtEl>
                                          <p:spTgt spid="32563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325635">
                                            <p:txEl>
                                              <p:pRg st="8" end="8"/>
                                            </p:txEl>
                                          </p:spTgt>
                                        </p:tgtEl>
                                        <p:attrNameLst>
                                          <p:attrName>style.visibility</p:attrName>
                                        </p:attrNameLst>
                                      </p:cBhvr>
                                      <p:to>
                                        <p:strVal val="visible"/>
                                      </p:to>
                                    </p:set>
                                    <p:animEffect transition="in" filter="blinds(vertical)">
                                      <p:cBhvr>
                                        <p:cTn id="44" dur="500"/>
                                        <p:tgtEl>
                                          <p:spTgt spid="325635">
                                            <p:txEl>
                                              <p:pRg st="8" end="8"/>
                                            </p:txEl>
                                          </p:spTgt>
                                        </p:tgtEl>
                                      </p:cBhvr>
                                    </p:animEffect>
                                  </p:childTnLst>
                                </p:cTn>
                              </p:par>
                            </p:childTnLst>
                          </p:cTn>
                        </p:par>
                        <p:par>
                          <p:cTn id="45" fill="hold" nodeType="afterGroup">
                            <p:stCondLst>
                              <p:cond delay="500"/>
                            </p:stCondLst>
                            <p:childTnLst>
                              <p:par>
                                <p:cTn id="46" presetID="2" presetClass="entr" presetSubtype="8" fill="hold" nodeType="afterEffect">
                                  <p:stCondLst>
                                    <p:cond delay="0"/>
                                  </p:stCondLst>
                                  <p:childTnLst>
                                    <p:set>
                                      <p:cBhvr>
                                        <p:cTn id="47" dur="1" fill="hold">
                                          <p:stCondLst>
                                            <p:cond delay="0"/>
                                          </p:stCondLst>
                                        </p:cTn>
                                        <p:tgtEl>
                                          <p:spTgt spid="325636"/>
                                        </p:tgtEl>
                                        <p:attrNameLst>
                                          <p:attrName>style.visibility</p:attrName>
                                        </p:attrNameLst>
                                      </p:cBhvr>
                                      <p:to>
                                        <p:strVal val="visible"/>
                                      </p:to>
                                    </p:set>
                                    <p:anim calcmode="lin" valueType="num">
                                      <p:cBhvr additive="base">
                                        <p:cTn id="48" dur="500" fill="hold"/>
                                        <p:tgtEl>
                                          <p:spTgt spid="325636"/>
                                        </p:tgtEl>
                                        <p:attrNameLst>
                                          <p:attrName>ppt_x</p:attrName>
                                        </p:attrNameLst>
                                      </p:cBhvr>
                                      <p:tavLst>
                                        <p:tav tm="0">
                                          <p:val>
                                            <p:strVal val="0-#ppt_w/2"/>
                                          </p:val>
                                        </p:tav>
                                        <p:tav tm="100000">
                                          <p:val>
                                            <p:strVal val="#ppt_x"/>
                                          </p:val>
                                        </p:tav>
                                      </p:tavLst>
                                    </p:anim>
                                    <p:anim calcmode="lin" valueType="num">
                                      <p:cBhvr additive="base">
                                        <p:cTn id="49" dur="500" fill="hold"/>
                                        <p:tgtEl>
                                          <p:spTgt spid="325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93213E76-CC2F-43EF-85B2-BDF0CB70DFD1}" type="slidenum">
              <a:rPr lang="en-US" altLang="zh-CN"/>
              <a:pPr/>
              <a:t>7</a:t>
            </a:fld>
            <a:endParaRPr lang="en-US" altLang="zh-CN"/>
          </a:p>
        </p:txBody>
      </p:sp>
      <p:sp>
        <p:nvSpPr>
          <p:cNvPr id="246786" name="Rectangle 2"/>
          <p:cNvSpPr>
            <a:spLocks noGrp="1" noChangeArrowheads="1"/>
          </p:cNvSpPr>
          <p:nvPr>
            <p:ph type="title"/>
          </p:nvPr>
        </p:nvSpPr>
        <p:spPr/>
        <p:txBody>
          <a:bodyPr/>
          <a:lstStyle/>
          <a:p>
            <a:r>
              <a:rPr lang="en-US" altLang="zh-CN">
                <a:latin typeface="Arial Narrow" pitchFamily="34" charset="0"/>
              </a:rPr>
              <a:t>Relational Database</a:t>
            </a:r>
          </a:p>
        </p:txBody>
      </p:sp>
      <p:sp>
        <p:nvSpPr>
          <p:cNvPr id="246787" name="Text Box 3"/>
          <p:cNvSpPr txBox="1">
            <a:spLocks noChangeArrowheads="1"/>
          </p:cNvSpPr>
          <p:nvPr/>
        </p:nvSpPr>
        <p:spPr bwMode="auto">
          <a:xfrm>
            <a:off x="609600" y="2139950"/>
            <a:ext cx="83058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stored procedure</a:t>
            </a:r>
            <a:r>
              <a:rPr lang="en-US" altLang="zh-CN" b="1">
                <a:latin typeface="Arial Narrow" pitchFamily="34" charset="0"/>
              </a:rPr>
              <a:t>: is a saved collection of Transact-SQL statements that can take and return user-supplied parameters. </a:t>
            </a:r>
          </a:p>
          <a:p>
            <a:pPr algn="just">
              <a:spcBef>
                <a:spcPct val="20000"/>
              </a:spcBef>
              <a:buClr>
                <a:schemeClr val="folHlink"/>
              </a:buClr>
              <a:buFont typeface="Wingdings" pitchFamily="2" charset="2"/>
              <a:buChar char="u"/>
            </a:pPr>
            <a:r>
              <a:rPr kumimoji="0" lang="en-US" altLang="zh-CN" b="1">
                <a:solidFill>
                  <a:schemeClr val="hlink"/>
                </a:solidFill>
                <a:latin typeface="Arial Narrow" pitchFamily="34" charset="0"/>
                <a:ea typeface="楷体_GB2312" pitchFamily="49" charset="-122"/>
              </a:rPr>
              <a:t>trigger</a:t>
            </a:r>
            <a:r>
              <a:rPr lang="en-US" altLang="zh-CN" b="1">
                <a:latin typeface="Arial Narrow" pitchFamily="34" charset="0"/>
              </a:rPr>
              <a:t>: is a</a:t>
            </a:r>
            <a:r>
              <a:rPr lang="en-US" altLang="zh-CN" b="1">
                <a:solidFill>
                  <a:srgbClr val="000000"/>
                </a:solidFill>
                <a:latin typeface="Arial Narrow" pitchFamily="34" charset="0"/>
              </a:rPr>
              <a:t> special kind of stored procedure that executes automatically when a user attempts the specified data-modification statement on the specified table.</a:t>
            </a:r>
            <a:r>
              <a:rPr lang="en-US" altLang="zh-CN" b="1">
                <a:latin typeface="Arial Narrow" pitchFamily="34" charset="0"/>
              </a:rPr>
              <a:t> </a:t>
            </a:r>
          </a:p>
          <a:p>
            <a:pPr algn="just">
              <a:spcBef>
                <a:spcPct val="20000"/>
              </a:spcBef>
              <a:buClr>
                <a:schemeClr val="folHlink"/>
              </a:buClr>
              <a:buFont typeface="Wingdings" pitchFamily="2" charset="2"/>
              <a:buNone/>
            </a:pPr>
            <a:r>
              <a:rPr lang="en-US" altLang="zh-CN" b="1">
                <a:latin typeface="Arial Narrow" pitchFamily="34" charset="0"/>
              </a:rPr>
              <a:t>Trigger is used to protect the </a:t>
            </a:r>
            <a:r>
              <a:rPr lang="en-US" altLang="en-US" b="1">
                <a:latin typeface="Arial Narrow" pitchFamily="34" charset="0"/>
              </a:rPr>
              <a:t>consistency</a:t>
            </a:r>
            <a:r>
              <a:rPr lang="en-US" altLang="zh-CN" b="1">
                <a:latin typeface="Arial Narrow" pitchFamily="34" charset="0"/>
              </a:rPr>
              <a:t> of data .</a:t>
            </a:r>
          </a:p>
        </p:txBody>
      </p:sp>
      <p:sp>
        <p:nvSpPr>
          <p:cNvPr id="246791" name="Rectangle 7"/>
          <p:cNvSpPr>
            <a:spLocks noChangeArrowheads="1"/>
          </p:cNvSpPr>
          <p:nvPr/>
        </p:nvSpPr>
        <p:spPr bwMode="auto">
          <a:xfrm>
            <a:off x="611188" y="760413"/>
            <a:ext cx="38163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table </a:t>
            </a:r>
            <a:r>
              <a:rPr lang="en-US" altLang="zh-CN" b="1">
                <a:latin typeface="Arial Narrow" pitchFamily="34" charset="0"/>
              </a:rPr>
              <a:t>(or relation):</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index</a:t>
            </a:r>
          </a:p>
        </p:txBody>
      </p:sp>
      <p:pic>
        <p:nvPicPr>
          <p:cNvPr id="246816" name="Picture 32"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blinds(vertical)">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blinds(vertical)">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blinds(vertical)">
                                      <p:cBhvr>
                                        <p:cTn id="17" dur="500"/>
                                        <p:tgtEl>
                                          <p:spTgt spid="246787">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246816"/>
                                        </p:tgtEl>
                                        <p:attrNameLst>
                                          <p:attrName>style.visibility</p:attrName>
                                        </p:attrNameLst>
                                      </p:cBhvr>
                                      <p:to>
                                        <p:strVal val="visible"/>
                                      </p:to>
                                    </p:set>
                                    <p:anim calcmode="lin" valueType="num">
                                      <p:cBhvr additive="base">
                                        <p:cTn id="21" dur="500" fill="hold"/>
                                        <p:tgtEl>
                                          <p:spTgt spid="246816"/>
                                        </p:tgtEl>
                                        <p:attrNameLst>
                                          <p:attrName>ppt_x</p:attrName>
                                        </p:attrNameLst>
                                      </p:cBhvr>
                                      <p:tavLst>
                                        <p:tav tm="0">
                                          <p:val>
                                            <p:strVal val="0-#ppt_w/2"/>
                                          </p:val>
                                        </p:tav>
                                        <p:tav tm="100000">
                                          <p:val>
                                            <p:strVal val="#ppt_x"/>
                                          </p:val>
                                        </p:tav>
                                      </p:tavLst>
                                    </p:anim>
                                    <p:anim calcmode="lin" valueType="num">
                                      <p:cBhvr additive="base">
                                        <p:cTn id="22" dur="500" fill="hold"/>
                                        <p:tgtEl>
                                          <p:spTgt spid="246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262DDB2-A32B-4BDB-A972-EC4C86D43C56}" type="slidenum">
              <a:rPr lang="en-US" altLang="zh-CN"/>
              <a:pPr/>
              <a:t>70</a:t>
            </a:fld>
            <a:endParaRPr lang="en-US" altLang="zh-CN"/>
          </a:p>
        </p:txBody>
      </p:sp>
      <p:sp>
        <p:nvSpPr>
          <p:cNvPr id="32768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327683" name="Text Box 3"/>
          <p:cNvSpPr txBox="1">
            <a:spLocks noChangeArrowheads="1"/>
          </p:cNvSpPr>
          <p:nvPr/>
        </p:nvSpPr>
        <p:spPr bwMode="auto">
          <a:xfrm>
            <a:off x="611560" y="838200"/>
            <a:ext cx="842493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en-US" altLang="zh-CN" b="1" dirty="0">
                <a:latin typeface="Arial Narrow" pitchFamily="34" charset="0"/>
              </a:rPr>
              <a:t>Customers(</a:t>
            </a:r>
            <a:r>
              <a:rPr lang="en-US" altLang="zh-CN" b="1" dirty="0" err="1">
                <a:latin typeface="Arial Narrow" pitchFamily="34" charset="0"/>
              </a:rPr>
              <a:t>Cust_Name,Country,City,Phone</a:t>
            </a:r>
            <a:r>
              <a:rPr lang="en-US" altLang="zh-CN" b="1" dirty="0">
                <a:latin typeface="Arial Narrow" pitchFamily="34" charset="0"/>
              </a:rPr>
              <a:t>) </a:t>
            </a:r>
            <a:r>
              <a:rPr lang="en-US" altLang="zh-CN" b="1" dirty="0" err="1">
                <a:latin typeface="Arial Narrow" pitchFamily="34" charset="0"/>
              </a:rPr>
              <a:t>SouthAmericanCustomers</a:t>
            </a:r>
            <a:r>
              <a:rPr lang="en-US" altLang="zh-CN" b="1" dirty="0">
                <a:latin typeface="Arial Narrow" pitchFamily="34" charset="0"/>
              </a:rPr>
              <a:t> (</a:t>
            </a:r>
            <a:r>
              <a:rPr lang="en-US" altLang="zh-CN" b="1" dirty="0" err="1">
                <a:latin typeface="Arial Narrow" pitchFamily="34" charset="0"/>
              </a:rPr>
              <a:t>Cust_Name,Country,City,Phone</a:t>
            </a:r>
            <a:r>
              <a:rPr lang="en-US" altLang="zh-CN" b="1" dirty="0">
                <a:latin typeface="Arial Narrow" pitchFamily="34" charset="0"/>
              </a:rPr>
              <a:t>) </a:t>
            </a:r>
          </a:p>
          <a:p>
            <a:pPr algn="l">
              <a:spcBef>
                <a:spcPct val="20000"/>
              </a:spcBef>
            </a:pP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Cust_Name</a:t>
            </a:r>
            <a:r>
              <a:rPr lang="en-US" altLang="zh-CN" b="1" i="1" dirty="0" smtClean="0">
                <a:latin typeface="Times New Roman" pitchFamily="18" charset="0"/>
              </a:rPr>
              <a:t>, Country, City, Phone   </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INTO</a:t>
            </a:r>
            <a:r>
              <a:rPr lang="en-US" altLang="zh-CN" b="1" i="1" dirty="0" smtClean="0">
                <a:latin typeface="Times New Roman" pitchFamily="18" charset="0"/>
              </a:rPr>
              <a:t> </a:t>
            </a:r>
            <a:r>
              <a:rPr lang="en-US" altLang="zh-CN" b="1" i="1" dirty="0">
                <a:latin typeface="Times New Roman" pitchFamily="18" charset="0"/>
              </a:rPr>
              <a:t>#</a:t>
            </a:r>
            <a:r>
              <a:rPr lang="en-US" altLang="zh-CN" b="1" i="1" dirty="0" err="1">
                <a:latin typeface="Times New Roman" pitchFamily="18" charset="0"/>
              </a:rPr>
              <a:t>CustomerResults</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Customers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Country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b="1" i="1" dirty="0" err="1">
                <a:latin typeface="Times New Roman" pitchFamily="18" charset="0"/>
              </a:rPr>
              <a:t>USA','Canada</a:t>
            </a:r>
            <a:r>
              <a:rPr lang="en-US" altLang="zh-CN" b="1" i="1" dirty="0" smtClean="0">
                <a:latin typeface="Times New Roman" pitchFamily="18" charset="0"/>
              </a:rPr>
              <a:t>')       </a:t>
            </a:r>
            <a:r>
              <a:rPr lang="en-US" altLang="zh-CN" sz="2000" b="1" i="1" dirty="0" smtClean="0">
                <a:latin typeface="Times New Roman" pitchFamily="18" charset="0"/>
              </a:rPr>
              <a:t>--</a:t>
            </a:r>
            <a:r>
              <a:rPr kumimoji="0" lang="en-US" altLang="zh-CN" sz="2000" b="1" i="1" dirty="0" err="1">
                <a:latin typeface="Times New Roman" pitchFamily="18" charset="0"/>
              </a:rPr>
              <a:t>NorthAmerican</a:t>
            </a:r>
            <a:endParaRPr lang="en-US" altLang="zh-CN" sz="2000" b="1" i="1" dirty="0">
              <a:latin typeface="Times New Roman" pitchFamily="18" charset="0"/>
            </a:endParaRPr>
          </a:p>
          <a:p>
            <a:pPr algn="l">
              <a:spcBef>
                <a:spcPct val="20000"/>
              </a:spcBef>
            </a:pPr>
            <a:r>
              <a:rPr lang="en-US" altLang="zh-CN" b="1" i="1" dirty="0">
                <a:solidFill>
                  <a:srgbClr val="00B0F0"/>
                </a:solidFill>
                <a:latin typeface="Times New Roman" pitchFamily="18" charset="0"/>
              </a:rPr>
              <a:t>UNION</a:t>
            </a: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Cust_Name</a:t>
            </a:r>
            <a:r>
              <a:rPr lang="en-US" altLang="zh-CN" b="1" i="1" dirty="0" smtClean="0">
                <a:latin typeface="Times New Roman" pitchFamily="18" charset="0"/>
              </a:rPr>
              <a:t>, Country, City, Phone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SouthAmericanCustomers</a:t>
            </a:r>
            <a:r>
              <a:rPr lang="en-US" altLang="zh-CN" b="1" i="1" dirty="0">
                <a:latin typeface="Times New Roman" pitchFamily="18" charset="0"/>
              </a:rPr>
              <a:t> 	</a:t>
            </a:r>
            <a:r>
              <a:rPr lang="en-US" altLang="zh-CN" b="1" dirty="0">
                <a:latin typeface="Arial Narrow" pitchFamily="34" charset="0"/>
              </a:rPr>
              <a:t>	</a:t>
            </a:r>
          </a:p>
          <a:p>
            <a:pPr algn="l">
              <a:spcBef>
                <a:spcPct val="20000"/>
              </a:spcBef>
            </a:pPr>
            <a:r>
              <a:rPr lang="en-US" altLang="zh-CN" b="1" dirty="0">
                <a:latin typeface="Arial Narrow" pitchFamily="34" charset="0"/>
              </a:rPr>
              <a:t>INTO  clause indicates that the table </a:t>
            </a:r>
            <a:r>
              <a:rPr lang="en-US" altLang="zh-CN" b="1" i="1" dirty="0">
                <a:latin typeface="Times New Roman" pitchFamily="18" charset="0"/>
              </a:rPr>
              <a:t>#</a:t>
            </a:r>
            <a:r>
              <a:rPr lang="en-US" altLang="zh-CN" b="1" i="1" dirty="0" err="1">
                <a:latin typeface="Times New Roman" pitchFamily="18" charset="0"/>
              </a:rPr>
              <a:t>CustomerResults</a:t>
            </a:r>
            <a:r>
              <a:rPr lang="en-US" altLang="zh-CN" b="1" dirty="0">
                <a:latin typeface="Arial Narrow" pitchFamily="34" charset="0"/>
              </a:rPr>
              <a:t> contains the query results from table </a:t>
            </a:r>
            <a:r>
              <a:rPr lang="en-US" altLang="zh-CN" b="1" i="1" dirty="0">
                <a:latin typeface="Times New Roman" pitchFamily="18" charset="0"/>
              </a:rPr>
              <a:t>Customers</a:t>
            </a:r>
            <a:r>
              <a:rPr lang="en-US" altLang="zh-CN" b="1" dirty="0">
                <a:latin typeface="Arial Narrow" pitchFamily="34" charset="0"/>
              </a:rPr>
              <a:t> and </a:t>
            </a:r>
            <a:r>
              <a:rPr lang="en-US" altLang="zh-CN" b="1" i="1" dirty="0" err="1">
                <a:latin typeface="Times New Roman" pitchFamily="18" charset="0"/>
              </a:rPr>
              <a:t>SouthAmericanCustomers</a:t>
            </a:r>
            <a:r>
              <a:rPr lang="en-US" altLang="zh-CN" b="1" dirty="0">
                <a:latin typeface="Arial Narrow" pitchFamily="34" charset="0"/>
              </a:rPr>
              <a:t>.</a:t>
            </a:r>
          </a:p>
        </p:txBody>
      </p:sp>
      <p:pic>
        <p:nvPicPr>
          <p:cNvPr id="32768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7683">
                                            <p:txEl>
                                              <p:pRg st="2" end="2"/>
                                            </p:txEl>
                                          </p:spTgt>
                                        </p:tgtEl>
                                        <p:attrNameLst>
                                          <p:attrName>style.visibility</p:attrName>
                                        </p:attrNameLst>
                                      </p:cBhvr>
                                      <p:to>
                                        <p:strVal val="visible"/>
                                      </p:to>
                                    </p:set>
                                    <p:animEffect transition="in" filter="blinds(vertical)">
                                      <p:cBhvr>
                                        <p:cTn id="7" dur="500"/>
                                        <p:tgtEl>
                                          <p:spTgt spid="3276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7683">
                                            <p:txEl>
                                              <p:pRg st="3" end="3"/>
                                            </p:txEl>
                                          </p:spTgt>
                                        </p:tgtEl>
                                        <p:attrNameLst>
                                          <p:attrName>style.visibility</p:attrName>
                                        </p:attrNameLst>
                                      </p:cBhvr>
                                      <p:to>
                                        <p:strVal val="visible"/>
                                      </p:to>
                                    </p:set>
                                    <p:animEffect transition="in" filter="blinds(vertical)">
                                      <p:cBhvr>
                                        <p:cTn id="12" dur="500"/>
                                        <p:tgtEl>
                                          <p:spTgt spid="3276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7683">
                                            <p:txEl>
                                              <p:pRg st="4" end="4"/>
                                            </p:txEl>
                                          </p:spTgt>
                                        </p:tgtEl>
                                        <p:attrNameLst>
                                          <p:attrName>style.visibility</p:attrName>
                                        </p:attrNameLst>
                                      </p:cBhvr>
                                      <p:to>
                                        <p:strVal val="visible"/>
                                      </p:to>
                                    </p:set>
                                    <p:animEffect transition="in" filter="blinds(vertical)">
                                      <p:cBhvr>
                                        <p:cTn id="17" dur="500"/>
                                        <p:tgtEl>
                                          <p:spTgt spid="3276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7683">
                                            <p:txEl>
                                              <p:pRg st="5" end="5"/>
                                            </p:txEl>
                                          </p:spTgt>
                                        </p:tgtEl>
                                        <p:attrNameLst>
                                          <p:attrName>style.visibility</p:attrName>
                                        </p:attrNameLst>
                                      </p:cBhvr>
                                      <p:to>
                                        <p:strVal val="visible"/>
                                      </p:to>
                                    </p:set>
                                    <p:animEffect transition="in" filter="blinds(vertical)">
                                      <p:cBhvr>
                                        <p:cTn id="22" dur="500"/>
                                        <p:tgtEl>
                                          <p:spTgt spid="327683">
                                            <p:txEl>
                                              <p:pRg st="5" end="5"/>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27685"/>
                                        </p:tgtEl>
                                        <p:attrNameLst>
                                          <p:attrName>style.visibility</p:attrName>
                                        </p:attrNameLst>
                                      </p:cBhvr>
                                      <p:to>
                                        <p:strVal val="visible"/>
                                      </p:to>
                                    </p:set>
                                    <p:anim calcmode="lin" valueType="num">
                                      <p:cBhvr additive="base">
                                        <p:cTn id="26" dur="500" fill="hold"/>
                                        <p:tgtEl>
                                          <p:spTgt spid="327685"/>
                                        </p:tgtEl>
                                        <p:attrNameLst>
                                          <p:attrName>ppt_x</p:attrName>
                                        </p:attrNameLst>
                                      </p:cBhvr>
                                      <p:tavLst>
                                        <p:tav tm="0">
                                          <p:val>
                                            <p:strVal val="0-#ppt_w/2"/>
                                          </p:val>
                                        </p:tav>
                                        <p:tav tm="100000">
                                          <p:val>
                                            <p:strVal val="#ppt_x"/>
                                          </p:val>
                                        </p:tav>
                                      </p:tavLst>
                                    </p:anim>
                                    <p:anim calcmode="lin" valueType="num">
                                      <p:cBhvr additive="base">
                                        <p:cTn id="27" dur="500" fill="hold"/>
                                        <p:tgtEl>
                                          <p:spTgt spid="327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CD6AFB0-556E-46C9-A4E8-0E188031FF71}" type="slidenum">
              <a:rPr lang="en-US" altLang="zh-CN"/>
              <a:pPr/>
              <a:t>71</a:t>
            </a:fld>
            <a:endParaRPr lang="en-US" altLang="zh-CN"/>
          </a:p>
        </p:txBody>
      </p:sp>
      <p:sp>
        <p:nvSpPr>
          <p:cNvPr id="201730"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201731" name="Text Box 3"/>
          <p:cNvSpPr txBox="1">
            <a:spLocks noChangeArrowheads="1"/>
          </p:cNvSpPr>
          <p:nvPr/>
        </p:nvSpPr>
        <p:spPr bwMode="auto">
          <a:xfrm>
            <a:off x="683568" y="914400"/>
            <a:ext cx="8352928"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kumimoji="0" lang="en-US" altLang="zh-CN" b="1" dirty="0" err="1" smtClean="0">
                <a:latin typeface="Arial Narrow" pitchFamily="34" charset="0"/>
              </a:rPr>
              <a:t>st_score</a:t>
            </a:r>
            <a:r>
              <a:rPr kumimoji="0" lang="en-US" altLang="zh-CN" b="1" dirty="0" smtClean="0">
                <a:latin typeface="Arial Narrow" pitchFamily="34" charset="0"/>
              </a:rPr>
              <a:t>(</a:t>
            </a:r>
            <a:r>
              <a:rPr kumimoji="0" lang="en-US" altLang="zh-CN" b="1" dirty="0" err="1" smtClean="0">
                <a:latin typeface="Arial Narrow" pitchFamily="34" charset="0"/>
              </a:rPr>
              <a:t>st_id,Eng_score,Math_score,AC_score</a:t>
            </a:r>
            <a:r>
              <a:rPr kumimoji="0" lang="en-US" altLang="zh-CN" b="1" dirty="0" smtClean="0">
                <a:latin typeface="Arial Narrow" pitchFamily="34" charset="0"/>
              </a:rPr>
              <a:t>)</a:t>
            </a:r>
          </a:p>
          <a:p>
            <a:pPr algn="l">
              <a:spcBef>
                <a:spcPct val="20000"/>
              </a:spcBef>
            </a:pPr>
            <a:r>
              <a:rPr kumimoji="0" lang="en-US" altLang="zh-CN" b="1" dirty="0" smtClean="0">
                <a:latin typeface="Arial Narrow" pitchFamily="34" charset="0"/>
              </a:rPr>
              <a:t>students(</a:t>
            </a:r>
            <a:r>
              <a:rPr kumimoji="0" lang="en-US" altLang="zh-CN" b="1" dirty="0" err="1" smtClean="0">
                <a:latin typeface="Arial Narrow" pitchFamily="34" charset="0"/>
              </a:rPr>
              <a:t>st_id,st_name,pwd,birthday,st_dept</a:t>
            </a:r>
            <a:r>
              <a:rPr kumimoji="0" lang="en-US" altLang="zh-CN" b="1" dirty="0" smtClean="0">
                <a:latin typeface="Arial Narrow" pitchFamily="34" charset="0"/>
              </a:rPr>
              <a:t>)</a:t>
            </a:r>
            <a:endParaRPr kumimoji="0" lang="en-US" altLang="zh-CN" b="1" dirty="0" smtClean="0">
              <a:solidFill>
                <a:schemeClr val="tx2"/>
              </a:solidFill>
              <a:latin typeface="Arial Narrow" pitchFamily="34" charset="0"/>
            </a:endParaRPr>
          </a:p>
          <a:p>
            <a:pPr algn="l">
              <a:spcBef>
                <a:spcPct val="20000"/>
              </a:spcBef>
            </a:pPr>
            <a:r>
              <a:rPr kumimoji="0" lang="en-US" altLang="zh-CN" b="1" dirty="0" smtClean="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Write</a:t>
            </a:r>
            <a:r>
              <a:rPr lang="en-US" altLang="zh-CN" b="1" dirty="0">
                <a:latin typeface="Arial Narrow" pitchFamily="34" charset="0"/>
              </a:rPr>
              <a:t> a single select </a:t>
            </a:r>
            <a:r>
              <a:rPr lang="en-US" altLang="zh-CN" b="1" dirty="0">
                <a:solidFill>
                  <a:srgbClr val="000000"/>
                </a:solidFill>
                <a:latin typeface="Arial Narrow" pitchFamily="34" charset="0"/>
              </a:rPr>
              <a:t>statement </a:t>
            </a:r>
            <a:r>
              <a:rPr lang="en-US" altLang="zh-CN" b="1" dirty="0">
                <a:latin typeface="Arial Narrow" pitchFamily="34" charset="0"/>
              </a:rPr>
              <a:t>to </a:t>
            </a:r>
            <a:r>
              <a:rPr lang="en-US" altLang="zh-CN" b="1" dirty="0">
                <a:solidFill>
                  <a:srgbClr val="000000"/>
                </a:solidFill>
                <a:latin typeface="Arial Narrow" pitchFamily="34" charset="0"/>
              </a:rPr>
              <a:t>find out </a:t>
            </a:r>
            <a:r>
              <a:rPr lang="en-US" altLang="zh-CN" b="1" dirty="0">
                <a:latin typeface="Arial Narrow" pitchFamily="34" charset="0"/>
              </a:rPr>
              <a:t>the student numbers and their English scores for those who have got the highest English score.</a:t>
            </a: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smtClean="0">
                <a:latin typeface="Times New Roman" pitchFamily="18" charset="0"/>
              </a:rPr>
              <a:t>st_id</a:t>
            </a:r>
            <a:r>
              <a:rPr lang="en-US" altLang="zh-CN" b="1" i="1" dirty="0" smtClean="0">
                <a:latin typeface="Times New Roman" pitchFamily="18" charset="0"/>
              </a:rPr>
              <a:t>, </a:t>
            </a:r>
            <a:r>
              <a:rPr lang="en-US" altLang="zh-CN" b="1" i="1" dirty="0" err="1" smtClean="0">
                <a:latin typeface="Times New Roman" pitchFamily="18" charset="0"/>
              </a:rPr>
              <a:t>Eng_score</a:t>
            </a:r>
            <a:endParaRPr lang="en-US" altLang="zh-CN" b="1" i="1" dirty="0" smtClean="0">
              <a:latin typeface="Times New Roman" pitchFamily="18" charset="0"/>
            </a:endParaRPr>
          </a:p>
          <a:p>
            <a:pPr algn="l">
              <a:spcBef>
                <a:spcPct val="20000"/>
              </a:spcBef>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err="1" smtClean="0">
                <a:latin typeface="Times New Roman" pitchFamily="18" charset="0"/>
              </a:rPr>
              <a:t>st_score</a:t>
            </a:r>
            <a:endParaRPr lang="en-US" altLang="zh-CN" b="1" i="1" dirty="0" smtClean="0">
              <a:latin typeface="Times New Roman" pitchFamily="18" charset="0"/>
            </a:endParaRPr>
          </a:p>
          <a:p>
            <a:pPr algn="l">
              <a:spcBef>
                <a:spcPct val="20000"/>
              </a:spcBef>
            </a:pPr>
            <a:r>
              <a:rPr lang="en-US" altLang="zh-CN" b="1" i="1" dirty="0" smtClean="0">
                <a:solidFill>
                  <a:schemeClr val="hlink"/>
                </a:solidFill>
                <a:latin typeface="Times New Roman" pitchFamily="18" charset="0"/>
              </a:rPr>
              <a:t>	WHERE</a:t>
            </a:r>
            <a:r>
              <a:rPr lang="en-US" altLang="zh-CN" b="1" i="1" dirty="0" smtClean="0">
                <a:latin typeface="Times New Roman" pitchFamily="18" charset="0"/>
              </a:rPr>
              <a:t> </a:t>
            </a:r>
            <a:r>
              <a:rPr lang="en-US" altLang="zh-CN" sz="2000" b="1" i="1" dirty="0" err="1" smtClean="0">
                <a:latin typeface="Times New Roman" pitchFamily="18" charset="0"/>
              </a:rPr>
              <a:t>Eng_score</a:t>
            </a:r>
            <a:r>
              <a:rPr lang="en-US" altLang="zh-CN" sz="2000" b="1" i="1" dirty="0" smtClean="0">
                <a:latin typeface="Times New Roman" pitchFamily="18" charset="0"/>
              </a:rPr>
              <a:t>= </a:t>
            </a:r>
            <a:r>
              <a:rPr lang="en-US" altLang="zh-CN" sz="2000" b="1" i="1" u="wavyHeavy" dirty="0" smtClean="0">
                <a:solidFill>
                  <a:srgbClr val="00B0F0"/>
                </a:solidFill>
                <a:uFill>
                  <a:solidFill>
                    <a:srgbClr val="D43CFE"/>
                  </a:solidFill>
                </a:uFill>
                <a:latin typeface="Times New Roman" pitchFamily="18" charset="0"/>
              </a:rPr>
              <a:t>(</a:t>
            </a:r>
            <a:r>
              <a:rPr lang="en-US" altLang="zh-CN" sz="2000" b="1" i="1" u="wavyHeavy" dirty="0" smtClean="0">
                <a:solidFill>
                  <a:srgbClr val="00B0F0"/>
                </a:solidFill>
                <a:uFill>
                  <a:solidFill>
                    <a:srgbClr val="D43CFE"/>
                  </a:solidFill>
                </a:uFill>
                <a:latin typeface="Times New Roman" pitchFamily="18" charset="0"/>
              </a:rPr>
              <a:t>SELECT Max(</a:t>
            </a:r>
            <a:r>
              <a:rPr lang="en-US" altLang="zh-CN" sz="2000" b="1" i="1" u="wavyHeavy" dirty="0" err="1" smtClean="0">
                <a:solidFill>
                  <a:srgbClr val="00B0F0"/>
                </a:solidFill>
                <a:uFill>
                  <a:solidFill>
                    <a:srgbClr val="D43CFE"/>
                  </a:solidFill>
                </a:uFill>
                <a:latin typeface="Times New Roman" pitchFamily="18" charset="0"/>
              </a:rPr>
              <a:t>Eng_score</a:t>
            </a:r>
            <a:r>
              <a:rPr lang="en-US" altLang="zh-CN" sz="2000" b="1" i="1" u="wavyHeavy" dirty="0">
                <a:solidFill>
                  <a:srgbClr val="00B0F0"/>
                </a:solidFill>
                <a:uFill>
                  <a:solidFill>
                    <a:srgbClr val="D43CFE"/>
                  </a:solidFill>
                </a:uFill>
                <a:latin typeface="Times New Roman" pitchFamily="18" charset="0"/>
              </a:rPr>
              <a:t>) FROM </a:t>
            </a:r>
            <a:r>
              <a:rPr lang="en-US" altLang="zh-CN" sz="2000" b="1" i="1" u="wavyHeavy" dirty="0" err="1" smtClean="0">
                <a:solidFill>
                  <a:srgbClr val="00B0F0"/>
                </a:solidFill>
                <a:uFill>
                  <a:solidFill>
                    <a:srgbClr val="D43CFE"/>
                  </a:solidFill>
                </a:uFill>
                <a:latin typeface="Times New Roman" pitchFamily="18" charset="0"/>
              </a:rPr>
              <a:t>st_score</a:t>
            </a:r>
            <a:r>
              <a:rPr lang="en-US" altLang="zh-CN" sz="2000" b="1" i="1" u="wavyHeavy" dirty="0" smtClean="0">
                <a:solidFill>
                  <a:srgbClr val="00B0F0"/>
                </a:solidFill>
                <a:uFill>
                  <a:solidFill>
                    <a:srgbClr val="D43CFE"/>
                  </a:solidFill>
                </a:uFill>
                <a:latin typeface="Times New Roman" pitchFamily="18" charset="0"/>
              </a:rPr>
              <a:t>)</a:t>
            </a:r>
            <a:r>
              <a:rPr lang="en-US" altLang="zh-CN" b="1" i="1" dirty="0" smtClean="0">
                <a:solidFill>
                  <a:srgbClr val="00B0F0"/>
                </a:solidFill>
                <a:latin typeface="Times New Roman" pitchFamily="18" charset="0"/>
              </a:rPr>
              <a:t> </a:t>
            </a:r>
          </a:p>
          <a:p>
            <a:pPr algn="l">
              <a:spcBef>
                <a:spcPct val="20000"/>
              </a:spcBef>
            </a:pPr>
            <a:r>
              <a:rPr lang="en-US" altLang="zh-CN" b="1" i="1" dirty="0" smtClean="0">
                <a:solidFill>
                  <a:schemeClr val="hlink"/>
                </a:solidFill>
                <a:latin typeface="Times New Roman" pitchFamily="18" charset="0"/>
              </a:rPr>
              <a:t>	</a:t>
            </a:r>
            <a:r>
              <a:rPr lang="en-US" altLang="zh-CN" b="1" i="1" dirty="0" smtClean="0">
                <a:solidFill>
                  <a:schemeClr val="bg1">
                    <a:lumMod val="65000"/>
                  </a:schemeClr>
                </a:solidFill>
                <a:latin typeface="Times New Roman" pitchFamily="18" charset="0"/>
              </a:rPr>
              <a:t>ORDER </a:t>
            </a:r>
            <a:r>
              <a:rPr lang="en-US" altLang="zh-CN" b="1" i="1" dirty="0">
                <a:solidFill>
                  <a:schemeClr val="bg1">
                    <a:lumMod val="65000"/>
                  </a:schemeClr>
                </a:solidFill>
                <a:latin typeface="Times New Roman" pitchFamily="18" charset="0"/>
              </a:rPr>
              <a:t>BY </a:t>
            </a:r>
            <a:r>
              <a:rPr lang="en-US" altLang="zh-CN" b="1" i="1" dirty="0" err="1">
                <a:solidFill>
                  <a:schemeClr val="bg1">
                    <a:lumMod val="65000"/>
                  </a:schemeClr>
                </a:solidFill>
                <a:latin typeface="Times New Roman" pitchFamily="18" charset="0"/>
              </a:rPr>
              <a:t>st_id</a:t>
            </a:r>
            <a:endParaRPr lang="en-US" altLang="zh-CN" b="1" i="1" dirty="0">
              <a:solidFill>
                <a:schemeClr val="bg1">
                  <a:lumMod val="65000"/>
                </a:schemeClr>
              </a:solidFill>
              <a:latin typeface="Times New Roman" pitchFamily="18" charset="0"/>
            </a:endParaRPr>
          </a:p>
        </p:txBody>
      </p:sp>
      <p:pic>
        <p:nvPicPr>
          <p:cNvPr id="2017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1731">
                                            <p:txEl>
                                              <p:pRg st="3" end="3"/>
                                            </p:txEl>
                                          </p:spTgt>
                                        </p:tgtEl>
                                        <p:attrNameLst>
                                          <p:attrName>style.visibility</p:attrName>
                                        </p:attrNameLst>
                                      </p:cBhvr>
                                      <p:to>
                                        <p:strVal val="visible"/>
                                      </p:to>
                                    </p:set>
                                    <p:animEffect transition="in" filter="blinds(vertical)">
                                      <p:cBhvr>
                                        <p:cTn id="7" dur="500"/>
                                        <p:tgtEl>
                                          <p:spTgt spid="201731">
                                            <p:txEl>
                                              <p:pRg st="3" end="3"/>
                                            </p:txEl>
                                          </p:spTgt>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01731">
                                            <p:txEl>
                                              <p:pRg st="4" end="4"/>
                                            </p:txEl>
                                          </p:spTgt>
                                        </p:tgtEl>
                                        <p:attrNameLst>
                                          <p:attrName>style.visibility</p:attrName>
                                        </p:attrNameLst>
                                      </p:cBhvr>
                                      <p:to>
                                        <p:strVal val="visible"/>
                                      </p:to>
                                    </p:set>
                                    <p:animEffect transition="in" filter="blinds(vertical)">
                                      <p:cBhvr>
                                        <p:cTn id="11" dur="500"/>
                                        <p:tgtEl>
                                          <p:spTgt spid="201731">
                                            <p:txEl>
                                              <p:pRg st="4" end="4"/>
                                            </p:txEl>
                                          </p:spTgt>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01731">
                                            <p:txEl>
                                              <p:pRg st="5" end="5"/>
                                            </p:txEl>
                                          </p:spTgt>
                                        </p:tgtEl>
                                        <p:attrNameLst>
                                          <p:attrName>style.visibility</p:attrName>
                                        </p:attrNameLst>
                                      </p:cBhvr>
                                      <p:to>
                                        <p:strVal val="visible"/>
                                      </p:to>
                                    </p:set>
                                    <p:animEffect transition="in" filter="blinds(vertical)">
                                      <p:cBhvr>
                                        <p:cTn id="15" dur="500"/>
                                        <p:tgtEl>
                                          <p:spTgt spid="201731">
                                            <p:txEl>
                                              <p:pRg st="5" end="5"/>
                                            </p:txEl>
                                          </p:spTgt>
                                        </p:tgtEl>
                                      </p:cBhvr>
                                    </p:animEffect>
                                  </p:childTnLst>
                                </p:cTn>
                              </p:par>
                            </p:childTnLst>
                          </p:cTn>
                        </p:par>
                        <p:par>
                          <p:cTn id="16" fill="hold">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201731">
                                            <p:txEl>
                                              <p:pRg st="6" end="6"/>
                                            </p:txEl>
                                          </p:spTgt>
                                        </p:tgtEl>
                                        <p:attrNameLst>
                                          <p:attrName>style.visibility</p:attrName>
                                        </p:attrNameLst>
                                      </p:cBhvr>
                                      <p:to>
                                        <p:strVal val="visible"/>
                                      </p:to>
                                    </p:set>
                                    <p:animEffect transition="in" filter="blinds(vertical)">
                                      <p:cBhvr>
                                        <p:cTn id="19" dur="500"/>
                                        <p:tgtEl>
                                          <p:spTgt spid="201731">
                                            <p:txEl>
                                              <p:pRg st="6" end="6"/>
                                            </p:txEl>
                                          </p:spTgt>
                                        </p:tgtEl>
                                      </p:cBhvr>
                                    </p:animEffect>
                                  </p:childTnLst>
                                </p:cTn>
                              </p:par>
                            </p:childTnLst>
                          </p:cTn>
                        </p:par>
                        <p:par>
                          <p:cTn id="20" fill="hold" nodeType="afterGroup">
                            <p:stCondLst>
                              <p:cond delay="2000"/>
                            </p:stCondLst>
                            <p:childTnLst>
                              <p:par>
                                <p:cTn id="21" presetID="2" presetClass="entr" presetSubtype="8" fill="hold" nodeType="afterEffect">
                                  <p:stCondLst>
                                    <p:cond delay="0"/>
                                  </p:stCondLst>
                                  <p:childTnLst>
                                    <p:set>
                                      <p:cBhvr>
                                        <p:cTn id="22" dur="1" fill="hold">
                                          <p:stCondLst>
                                            <p:cond delay="0"/>
                                          </p:stCondLst>
                                        </p:cTn>
                                        <p:tgtEl>
                                          <p:spTgt spid="201733"/>
                                        </p:tgtEl>
                                        <p:attrNameLst>
                                          <p:attrName>style.visibility</p:attrName>
                                        </p:attrNameLst>
                                      </p:cBhvr>
                                      <p:to>
                                        <p:strVal val="visible"/>
                                      </p:to>
                                    </p:set>
                                    <p:anim calcmode="lin" valueType="num">
                                      <p:cBhvr additive="base">
                                        <p:cTn id="23" dur="500" fill="hold"/>
                                        <p:tgtEl>
                                          <p:spTgt spid="201733"/>
                                        </p:tgtEl>
                                        <p:attrNameLst>
                                          <p:attrName>ppt_x</p:attrName>
                                        </p:attrNameLst>
                                      </p:cBhvr>
                                      <p:tavLst>
                                        <p:tav tm="0">
                                          <p:val>
                                            <p:strVal val="0-#ppt_w/2"/>
                                          </p:val>
                                        </p:tav>
                                        <p:tav tm="100000">
                                          <p:val>
                                            <p:strVal val="#ppt_x"/>
                                          </p:val>
                                        </p:tav>
                                      </p:tavLst>
                                    </p:anim>
                                    <p:anim calcmode="lin" valueType="num">
                                      <p:cBhvr additive="base">
                                        <p:cTn id="24"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uiExpand="1"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CFC914-1DE7-42BC-A953-1C85E5DE8284}" type="slidenum">
              <a:rPr lang="en-US" altLang="zh-CN"/>
              <a:pPr/>
              <a:t>72</a:t>
            </a:fld>
            <a:endParaRPr lang="en-US" altLang="zh-CN"/>
          </a:p>
        </p:txBody>
      </p:sp>
      <p:sp>
        <p:nvSpPr>
          <p:cNvPr id="344066"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344067" name="Text Box 3"/>
          <p:cNvSpPr txBox="1">
            <a:spLocks noChangeArrowheads="1"/>
          </p:cNvSpPr>
          <p:nvPr/>
        </p:nvSpPr>
        <p:spPr bwMode="auto">
          <a:xfrm>
            <a:off x="609600" y="838200"/>
            <a:ext cx="7848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dirty="0">
                <a:latin typeface="Arial Narrow" pitchFamily="34" charset="0"/>
              </a:rPr>
              <a:t>titles (</a:t>
            </a:r>
            <a:r>
              <a:rPr lang="en-US" altLang="zh-CN" b="1" dirty="0" err="1">
                <a:latin typeface="Arial Narrow" pitchFamily="34" charset="0"/>
              </a:rPr>
              <a:t>title_id</a:t>
            </a:r>
            <a:r>
              <a:rPr lang="en-US" altLang="zh-CN" b="1" dirty="0">
                <a:latin typeface="Arial Narrow" pitchFamily="34" charset="0"/>
              </a:rPr>
              <a:t>, </a:t>
            </a:r>
            <a:r>
              <a:rPr lang="en-US" altLang="zh-CN" b="1" dirty="0" err="1">
                <a:latin typeface="Arial Narrow" pitchFamily="34" charset="0"/>
              </a:rPr>
              <a:t>ytd_sales</a:t>
            </a:r>
            <a:r>
              <a:rPr kumimoji="0" lang="en-US" altLang="zh-CN" b="1" dirty="0">
                <a:latin typeface="Arial Narrow" pitchFamily="34" charset="0"/>
              </a:rPr>
              <a:t>)</a:t>
            </a:r>
          </a:p>
          <a:p>
            <a:pPr algn="l"/>
            <a:r>
              <a:rPr kumimoji="0" lang="en-US" altLang="zh-CN" b="1" dirty="0" err="1">
                <a:latin typeface="Arial Narrow" pitchFamily="34" charset="0"/>
              </a:rPr>
              <a:t>titleauthor</a:t>
            </a:r>
            <a:r>
              <a:rPr kumimoji="0" lang="en-US" altLang="zh-CN" b="1" dirty="0">
                <a:latin typeface="Arial Narrow" pitchFamily="34" charset="0"/>
              </a:rPr>
              <a:t> (</a:t>
            </a:r>
            <a:r>
              <a:rPr lang="en-US" altLang="zh-CN" b="1" dirty="0" err="1">
                <a:latin typeface="Arial Narrow" pitchFamily="34" charset="0"/>
              </a:rPr>
              <a:t>title_id</a:t>
            </a:r>
            <a:r>
              <a:rPr lang="en-US" altLang="zh-CN" b="1" dirty="0">
                <a:latin typeface="Arial Narrow" pitchFamily="34" charset="0"/>
              </a:rPr>
              <a:t>, </a:t>
            </a:r>
            <a:r>
              <a:rPr lang="en-US" altLang="zh-CN" b="1" dirty="0" err="1">
                <a:latin typeface="Arial Narrow" pitchFamily="34" charset="0"/>
              </a:rPr>
              <a:t>au_id</a:t>
            </a:r>
            <a:r>
              <a:rPr lang="en-US" altLang="zh-CN" b="1" dirty="0">
                <a:latin typeface="Arial Narrow" pitchFamily="34" charset="0"/>
              </a:rPr>
              <a:t> </a:t>
            </a:r>
            <a:r>
              <a:rPr kumimoji="0" lang="en-US" altLang="zh-CN" b="1" dirty="0">
                <a:latin typeface="Arial Narrow" pitchFamily="34" charset="0"/>
              </a:rPr>
              <a:t>)</a:t>
            </a:r>
          </a:p>
          <a:p>
            <a:pPr algn="l"/>
            <a:r>
              <a:rPr lang="en-US" altLang="zh-CN" b="1" dirty="0">
                <a:latin typeface="Arial Narrow" pitchFamily="34" charset="0"/>
              </a:rPr>
              <a:t>authors </a:t>
            </a:r>
            <a:r>
              <a:rPr kumimoji="0" lang="en-US" altLang="zh-CN" b="1" dirty="0">
                <a:latin typeface="Arial Narrow" pitchFamily="34" charset="0"/>
              </a:rPr>
              <a:t>(</a:t>
            </a:r>
            <a:r>
              <a:rPr lang="en-US" altLang="zh-CN" b="1" dirty="0" err="1">
                <a:latin typeface="Arial Narrow" pitchFamily="34" charset="0"/>
              </a:rPr>
              <a:t>au_id</a:t>
            </a:r>
            <a:r>
              <a:rPr lang="en-US" altLang="zh-CN" b="1" dirty="0">
                <a:latin typeface="Arial Narrow" pitchFamily="34" charset="0"/>
              </a:rPr>
              <a:t>, </a:t>
            </a:r>
            <a:r>
              <a:rPr lang="en-US" altLang="zh-CN" b="1" dirty="0" err="1">
                <a:latin typeface="Arial Narrow" pitchFamily="34" charset="0"/>
              </a:rPr>
              <a:t>au_fname</a:t>
            </a:r>
            <a:r>
              <a:rPr lang="en-US" altLang="zh-CN" b="1" dirty="0">
                <a:latin typeface="Arial Narrow" pitchFamily="34" charset="0"/>
              </a:rPr>
              <a:t>, </a:t>
            </a:r>
            <a:r>
              <a:rPr lang="en-US" altLang="zh-CN" b="1" dirty="0" err="1">
                <a:latin typeface="Arial Narrow" pitchFamily="34" charset="0"/>
              </a:rPr>
              <a:t>au_lname</a:t>
            </a:r>
            <a:r>
              <a:rPr lang="en-US" altLang="zh-CN" b="1" dirty="0">
                <a:latin typeface="Arial Narrow" pitchFamily="34" charset="0"/>
              </a:rPr>
              <a:t> </a:t>
            </a:r>
            <a:r>
              <a:rPr kumimoji="0" lang="en-US" altLang="zh-CN" b="1" dirty="0">
                <a:latin typeface="Arial Narrow" pitchFamily="34" charset="0"/>
              </a:rPr>
              <a:t>)</a:t>
            </a:r>
          </a:p>
          <a:p>
            <a:pPr algn="l">
              <a:spcBef>
                <a:spcPct val="50000"/>
              </a:spcBef>
            </a:pPr>
            <a:r>
              <a:rPr kumimoji="0" lang="en-US" altLang="zh-CN" b="1" dirty="0" smtClean="0">
                <a:solidFill>
                  <a:schemeClr val="tx2"/>
                </a:solidFill>
                <a:latin typeface="Arial Narrow" pitchFamily="34" charset="0"/>
              </a:rPr>
              <a:t>【e.g.】 </a:t>
            </a:r>
            <a:r>
              <a:rPr lang="en-US" altLang="zh-CN" b="1" i="1" dirty="0" smtClean="0">
                <a:solidFill>
                  <a:schemeClr val="hlink"/>
                </a:solidFill>
                <a:latin typeface="Times New Roman" pitchFamily="18" charset="0"/>
              </a:rPr>
              <a:t>SELECT</a:t>
            </a:r>
            <a:r>
              <a:rPr lang="en-US" altLang="zh-CN" b="1" i="1" dirty="0" smtClean="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Sales, </a:t>
            </a:r>
            <a:r>
              <a:rPr lang="en-US" altLang="zh-CN" b="1" i="1" dirty="0" smtClean="0">
                <a:latin typeface="Times New Roman" pitchFamily="18" charset="0"/>
              </a:rPr>
              <a:t>	              </a:t>
            </a:r>
            <a:r>
              <a:rPr lang="en-US" altLang="zh-CN" b="1" i="1" dirty="0" err="1" smtClean="0">
                <a:latin typeface="Times New Roman" pitchFamily="18" charset="0"/>
              </a:rPr>
              <a:t>authors.au_fname</a:t>
            </a:r>
            <a:r>
              <a:rPr lang="en-US" altLang="zh-CN" b="1" i="1" dirty="0" smtClean="0">
                <a:latin typeface="Times New Roman" pitchFamily="18" charset="0"/>
              </a:rPr>
              <a:t> </a:t>
            </a:r>
            <a:r>
              <a:rPr lang="en-US" altLang="zh-CN" b="1" i="1" dirty="0">
                <a:latin typeface="Times New Roman" pitchFamily="18" charset="0"/>
              </a:rPr>
              <a:t>+ ' ' + </a:t>
            </a:r>
            <a:r>
              <a:rPr lang="en-US" altLang="zh-CN" b="1" i="1" dirty="0" err="1">
                <a:latin typeface="Times New Roman" pitchFamily="18" charset="0"/>
              </a:rPr>
              <a:t>authors.au_lname</a:t>
            </a:r>
            <a:r>
              <a:rPr lang="en-US" altLang="zh-CN" b="1" i="1" dirty="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Author</a:t>
            </a:r>
          </a:p>
          <a:p>
            <a:pPr algn="l">
              <a:spcBef>
                <a:spcPct val="50000"/>
              </a:spcBef>
            </a:pPr>
            <a:r>
              <a:rPr lang="en-US" altLang="zh-CN" b="1" i="1" dirty="0" smtClean="0">
                <a:solidFill>
                  <a:schemeClr val="hlink"/>
                </a:solidFill>
                <a:latin typeface="Times New Roman" pitchFamily="18" charset="0"/>
              </a:rPr>
              <a:t>	INTO</a:t>
            </a:r>
            <a:r>
              <a:rPr lang="en-US" altLang="zh-CN" b="1" i="1" dirty="0" smtClean="0">
                <a:latin typeface="Times New Roman" pitchFamily="18" charset="0"/>
              </a:rPr>
              <a:t> </a:t>
            </a:r>
            <a:r>
              <a:rPr lang="en-US" altLang="zh-CN" b="1" i="1" dirty="0">
                <a:latin typeface="Times New Roman" pitchFamily="18" charset="0"/>
              </a:rPr>
              <a:t>#</a:t>
            </a:r>
            <a:r>
              <a:rPr lang="en-US" altLang="zh-CN" b="1" i="1" dirty="0" err="1">
                <a:latin typeface="Times New Roman" pitchFamily="18" charset="0"/>
              </a:rPr>
              <a:t>Tmp_count</a:t>
            </a:r>
            <a:endParaRPr lang="en-US" altLang="zh-CN" b="1" i="1" dirty="0">
              <a:latin typeface="Times New Roman" pitchFamily="18" charset="0"/>
            </a:endParaRPr>
          </a:p>
          <a:p>
            <a:pPr algn="l">
              <a:spcBef>
                <a:spcPct val="50000"/>
              </a:spcBef>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titles </a:t>
            </a:r>
            <a:r>
              <a:rPr lang="en-US" altLang="zh-CN" b="1" i="1" dirty="0">
                <a:solidFill>
                  <a:schemeClr val="hlink"/>
                </a:solidFill>
                <a:latin typeface="Times New Roman" pitchFamily="18" charset="0"/>
              </a:rPr>
              <a:t>INNER JOIN</a:t>
            </a:r>
            <a:r>
              <a:rPr lang="en-US" altLang="zh-CN" b="1" i="1" dirty="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a:solidFill>
                  <a:schemeClr val="hlink"/>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titles.title_id</a:t>
            </a:r>
            <a:r>
              <a:rPr lang="en-US" altLang="zh-CN" b="1" i="1" dirty="0">
                <a:latin typeface="Times New Roman" pitchFamily="18" charset="0"/>
              </a:rPr>
              <a:t> = </a:t>
            </a:r>
            <a:r>
              <a:rPr lang="en-US" altLang="zh-CN" b="1" i="1" dirty="0" err="1">
                <a:latin typeface="Times New Roman" pitchFamily="18" charset="0"/>
              </a:rPr>
              <a:t>titleauthor.title_id</a:t>
            </a:r>
            <a:r>
              <a:rPr lang="en-US" altLang="zh-CN" b="1" i="1" dirty="0">
                <a:latin typeface="Times New Roman" pitchFamily="18" charset="0"/>
              </a:rPr>
              <a:t> </a:t>
            </a:r>
            <a:r>
              <a:rPr lang="en-US" altLang="zh-CN" b="1" i="1" dirty="0">
                <a:solidFill>
                  <a:schemeClr val="hlink"/>
                </a:solidFill>
                <a:latin typeface="Times New Roman" pitchFamily="18" charset="0"/>
              </a:rPr>
              <a:t>INNER JOIN</a:t>
            </a:r>
            <a:r>
              <a:rPr lang="en-US" altLang="zh-CN" b="1" i="1" dirty="0">
                <a:latin typeface="Times New Roman" pitchFamily="18" charset="0"/>
              </a:rPr>
              <a:t> authors </a:t>
            </a:r>
            <a:r>
              <a:rPr lang="en-US" altLang="zh-CN" b="1" i="1" dirty="0">
                <a:solidFill>
                  <a:schemeClr val="hlink"/>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titleauthor.au_id</a:t>
            </a:r>
            <a:r>
              <a:rPr lang="en-US" altLang="zh-CN" b="1" i="1" dirty="0">
                <a:latin typeface="Times New Roman" pitchFamily="18" charset="0"/>
              </a:rPr>
              <a:t> = </a:t>
            </a:r>
            <a:r>
              <a:rPr lang="en-US" altLang="zh-CN" b="1" i="1" dirty="0" err="1">
                <a:latin typeface="Times New Roman" pitchFamily="18" charset="0"/>
              </a:rPr>
              <a:t>authors.au_id</a:t>
            </a:r>
            <a:r>
              <a:rPr lang="en-US" altLang="zh-CN" b="1" i="1" dirty="0">
                <a:latin typeface="Times New Roman" pitchFamily="18" charset="0"/>
              </a:rPr>
              <a:t> </a:t>
            </a:r>
          </a:p>
          <a:p>
            <a:pPr algn="l">
              <a:spcBef>
                <a:spcPct val="50000"/>
              </a:spcBef>
            </a:pPr>
            <a:r>
              <a:rPr lang="en-US" altLang="zh-CN" b="1" i="1" dirty="0" smtClean="0">
                <a:solidFill>
                  <a:schemeClr val="hlink"/>
                </a:solidFill>
                <a:latin typeface="Times New Roman" pitchFamily="18" charset="0"/>
              </a:rPr>
              <a:t>	ORDER </a:t>
            </a:r>
            <a:r>
              <a:rPr lang="en-US" altLang="zh-CN" b="1" i="1" dirty="0">
                <a:solidFill>
                  <a:schemeClr val="hlink"/>
                </a:solidFill>
                <a:latin typeface="Times New Roman" pitchFamily="18" charset="0"/>
              </a:rPr>
              <a:t>BY</a:t>
            </a:r>
            <a:r>
              <a:rPr lang="en-US" altLang="zh-CN" b="1" i="1" dirty="0">
                <a:latin typeface="Times New Roman" pitchFamily="18" charset="0"/>
              </a:rPr>
              <a:t> Sales </a:t>
            </a:r>
            <a:r>
              <a:rPr lang="en-US" altLang="zh-CN" b="1" i="1" dirty="0">
                <a:solidFill>
                  <a:schemeClr val="folHlink"/>
                </a:solidFill>
                <a:latin typeface="Times New Roman" pitchFamily="18" charset="0"/>
              </a:rPr>
              <a:t>DESC</a:t>
            </a:r>
            <a:r>
              <a:rPr lang="en-US" altLang="zh-CN" b="1" i="1" dirty="0">
                <a:latin typeface="Times New Roman" pitchFamily="18" charset="0"/>
              </a:rPr>
              <a:t>, Author </a:t>
            </a:r>
            <a:r>
              <a:rPr lang="en-US" altLang="zh-CN" b="1" i="1" dirty="0">
                <a:solidFill>
                  <a:schemeClr val="folHlink"/>
                </a:solidFill>
                <a:latin typeface="Times New Roman" pitchFamily="18" charset="0"/>
              </a:rPr>
              <a:t>ASC</a:t>
            </a:r>
            <a:r>
              <a:rPr lang="en-US" altLang="zh-CN" b="1" i="1" dirty="0">
                <a:latin typeface="Times New Roman" pitchFamily="18" charset="0"/>
              </a:rPr>
              <a:t> </a:t>
            </a:r>
          </a:p>
        </p:txBody>
      </p:sp>
      <p:pic>
        <p:nvPicPr>
          <p:cNvPr id="3440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4067">
                                            <p:txEl>
                                              <p:pRg st="3" end="3"/>
                                            </p:txEl>
                                          </p:spTgt>
                                        </p:tgtEl>
                                        <p:attrNameLst>
                                          <p:attrName>style.visibility</p:attrName>
                                        </p:attrNameLst>
                                      </p:cBhvr>
                                      <p:to>
                                        <p:strVal val="visible"/>
                                      </p:to>
                                    </p:set>
                                    <p:animEffect transition="in" filter="blinds(vertical)">
                                      <p:cBhvr>
                                        <p:cTn id="7" dur="500"/>
                                        <p:tgtEl>
                                          <p:spTgt spid="3440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4067">
                                            <p:txEl>
                                              <p:pRg st="4" end="4"/>
                                            </p:txEl>
                                          </p:spTgt>
                                        </p:tgtEl>
                                        <p:attrNameLst>
                                          <p:attrName>style.visibility</p:attrName>
                                        </p:attrNameLst>
                                      </p:cBhvr>
                                      <p:to>
                                        <p:strVal val="visible"/>
                                      </p:to>
                                    </p:set>
                                    <p:animEffect transition="in" filter="blinds(vertical)">
                                      <p:cBhvr>
                                        <p:cTn id="12" dur="500"/>
                                        <p:tgtEl>
                                          <p:spTgt spid="34406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4067">
                                            <p:txEl>
                                              <p:pRg st="5" end="5"/>
                                            </p:txEl>
                                          </p:spTgt>
                                        </p:tgtEl>
                                        <p:attrNameLst>
                                          <p:attrName>style.visibility</p:attrName>
                                        </p:attrNameLst>
                                      </p:cBhvr>
                                      <p:to>
                                        <p:strVal val="visible"/>
                                      </p:to>
                                    </p:set>
                                    <p:animEffect transition="in" filter="blinds(vertical)">
                                      <p:cBhvr>
                                        <p:cTn id="17" dur="500"/>
                                        <p:tgtEl>
                                          <p:spTgt spid="34406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4067">
                                            <p:txEl>
                                              <p:pRg st="6" end="6"/>
                                            </p:txEl>
                                          </p:spTgt>
                                        </p:tgtEl>
                                        <p:attrNameLst>
                                          <p:attrName>style.visibility</p:attrName>
                                        </p:attrNameLst>
                                      </p:cBhvr>
                                      <p:to>
                                        <p:strVal val="visible"/>
                                      </p:to>
                                    </p:set>
                                    <p:animEffect transition="in" filter="blinds(vertical)">
                                      <p:cBhvr>
                                        <p:cTn id="22" dur="500"/>
                                        <p:tgtEl>
                                          <p:spTgt spid="344067">
                                            <p:txEl>
                                              <p:pRg st="6" end="6"/>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44068"/>
                                        </p:tgtEl>
                                        <p:attrNameLst>
                                          <p:attrName>style.visibility</p:attrName>
                                        </p:attrNameLst>
                                      </p:cBhvr>
                                      <p:to>
                                        <p:strVal val="visible"/>
                                      </p:to>
                                    </p:set>
                                    <p:anim calcmode="lin" valueType="num">
                                      <p:cBhvr additive="base">
                                        <p:cTn id="26" dur="500" fill="hold"/>
                                        <p:tgtEl>
                                          <p:spTgt spid="344068"/>
                                        </p:tgtEl>
                                        <p:attrNameLst>
                                          <p:attrName>ppt_x</p:attrName>
                                        </p:attrNameLst>
                                      </p:cBhvr>
                                      <p:tavLst>
                                        <p:tav tm="0">
                                          <p:val>
                                            <p:strVal val="0-#ppt_w/2"/>
                                          </p:val>
                                        </p:tav>
                                        <p:tav tm="100000">
                                          <p:val>
                                            <p:strVal val="#ppt_x"/>
                                          </p:val>
                                        </p:tav>
                                      </p:tavLst>
                                    </p:anim>
                                    <p:anim calcmode="lin" valueType="num">
                                      <p:cBhvr additive="base">
                                        <p:cTn id="27" dur="500" fill="hold"/>
                                        <p:tgtEl>
                                          <p:spTgt spid="344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uiExpand="1"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E480A6C-40D6-4884-BAB4-C91971EA53A3}" type="slidenum">
              <a:rPr lang="en-US" altLang="zh-CN"/>
              <a:pPr/>
              <a:t>73</a:t>
            </a:fld>
            <a:endParaRPr lang="en-US" altLang="zh-CN"/>
          </a:p>
        </p:txBody>
      </p:sp>
      <p:sp>
        <p:nvSpPr>
          <p:cNvPr id="313346"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313347" name="Text Box 3"/>
          <p:cNvSpPr txBox="1">
            <a:spLocks noChangeArrowheads="1"/>
          </p:cNvSpPr>
          <p:nvPr/>
        </p:nvSpPr>
        <p:spPr bwMode="auto">
          <a:xfrm>
            <a:off x="685800" y="685800"/>
            <a:ext cx="8229600" cy="589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a:t>
            </a:r>
          </a:p>
          <a:p>
            <a:pPr algn="l"/>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a:t>
            </a:r>
          </a:p>
          <a:p>
            <a:pPr algn="l"/>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Find</a:t>
            </a:r>
            <a:r>
              <a:rPr lang="en-US" altLang="zh-CN" b="1" dirty="0">
                <a:latin typeface="Arial Narrow" pitchFamily="34" charset="0"/>
              </a:rPr>
              <a:t> out the student’s names for those who got 100 for English test and put the results into a </a:t>
            </a:r>
            <a:r>
              <a:rPr lang="en-US" altLang="en-US" b="1" dirty="0">
                <a:latin typeface="Arial Narrow" pitchFamily="34" charset="0"/>
              </a:rPr>
              <a:t>temporary </a:t>
            </a:r>
            <a:r>
              <a:rPr lang="en-US" altLang="zh-CN" b="1" dirty="0">
                <a:latin typeface="Arial Narrow" pitchFamily="34" charset="0"/>
              </a:rPr>
              <a:t>table #</a:t>
            </a:r>
            <a:r>
              <a:rPr lang="en-US" altLang="zh-CN" b="1" dirty="0" err="1">
                <a:latin typeface="Arial Narrow" pitchFamily="34" charset="0"/>
              </a:rPr>
              <a:t>highscore</a:t>
            </a:r>
            <a:r>
              <a:rPr lang="en-US" altLang="zh-CN" b="1" dirty="0">
                <a:latin typeface="Arial Narrow" pitchFamily="34" charset="0"/>
              </a:rPr>
              <a:t>.</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st_name</a:t>
            </a:r>
            <a:r>
              <a:rPr lang="en-US" altLang="zh-CN" b="1" i="1" dirty="0">
                <a:latin typeface="Times New Roman" pitchFamily="18" charset="0"/>
              </a:rPr>
              <a:t> INTO #</a:t>
            </a:r>
            <a:r>
              <a:rPr lang="en-US" altLang="zh-CN" b="1" i="1" dirty="0" err="1">
                <a:latin typeface="Times New Roman" pitchFamily="18" charset="0"/>
              </a:rPr>
              <a:t>highscore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100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sz="2000" b="1" i="1" u="wavyHeavy" dirty="0">
                <a:solidFill>
                  <a:srgbClr val="0070C0"/>
                </a:solidFill>
                <a:uFill>
                  <a:solidFill>
                    <a:srgbClr val="D43CFE"/>
                  </a:solidFill>
                </a:uFill>
                <a:latin typeface="Times New Roman" pitchFamily="18" charset="0"/>
              </a:rPr>
              <a:t>(SELECT </a:t>
            </a:r>
            <a:r>
              <a:rPr lang="en-US" altLang="zh-CN" sz="2000" b="1" i="1" u="wavyHeavy" dirty="0" err="1">
                <a:solidFill>
                  <a:srgbClr val="0070C0"/>
                </a:solidFill>
                <a:uFill>
                  <a:solidFill>
                    <a:srgbClr val="D43CFE"/>
                  </a:solidFill>
                </a:uFill>
                <a:latin typeface="Times New Roman" pitchFamily="18" charset="0"/>
              </a:rPr>
              <a:t>Eng_score</a:t>
            </a:r>
            <a:r>
              <a:rPr lang="en-US" altLang="zh-CN" sz="2000" b="1" i="1" u="wavyHeavy" dirty="0">
                <a:solidFill>
                  <a:srgbClr val="0070C0"/>
                </a:solidFill>
                <a:uFill>
                  <a:solidFill>
                    <a:srgbClr val="D43CFE"/>
                  </a:solidFill>
                </a:uFill>
                <a:latin typeface="Times New Roman" pitchFamily="18" charset="0"/>
              </a:rPr>
              <a:t> FROM </a:t>
            </a:r>
            <a:r>
              <a:rPr lang="en-US" altLang="zh-CN" sz="2000" b="1" i="1" u="wavyHeavy" dirty="0" err="1">
                <a:solidFill>
                  <a:srgbClr val="0070C0"/>
                </a:solidFill>
                <a:uFill>
                  <a:solidFill>
                    <a:srgbClr val="D43CFE"/>
                  </a:solidFill>
                </a:uFill>
                <a:latin typeface="Times New Roman" pitchFamily="18" charset="0"/>
              </a:rPr>
              <a:t>st_score</a:t>
            </a:r>
            <a:r>
              <a:rPr lang="en-US" altLang="zh-CN" sz="2000" b="1" i="1" u="wavyHeavy" dirty="0">
                <a:solidFill>
                  <a:srgbClr val="0070C0"/>
                </a:solidFill>
                <a:uFill>
                  <a:solidFill>
                    <a:srgbClr val="D43CFE"/>
                  </a:solidFill>
                </a:uFill>
                <a:latin typeface="Times New Roman" pitchFamily="18" charset="0"/>
              </a:rPr>
              <a:t> WHERE </a:t>
            </a:r>
            <a:r>
              <a:rPr lang="en-US" altLang="zh-CN" sz="2000" b="1" i="1" u="wavyHeavy" dirty="0" err="1">
                <a:solidFill>
                  <a:srgbClr val="0070C0"/>
                </a:solidFill>
                <a:uFill>
                  <a:solidFill>
                    <a:srgbClr val="D43CFE"/>
                  </a:solidFill>
                </a:uFill>
                <a:latin typeface="Times New Roman" pitchFamily="18" charset="0"/>
              </a:rPr>
              <a:t>st_score.st_id</a:t>
            </a:r>
            <a:r>
              <a:rPr lang="en-US" altLang="zh-CN" sz="2000" b="1" i="1" u="wavyHeavy" dirty="0">
                <a:solidFill>
                  <a:srgbClr val="0070C0"/>
                </a:solidFill>
                <a:uFill>
                  <a:solidFill>
                    <a:srgbClr val="D43CFE"/>
                  </a:solidFill>
                </a:uFill>
                <a:latin typeface="Times New Roman" pitchFamily="18" charset="0"/>
              </a:rPr>
              <a:t> = </a:t>
            </a:r>
            <a:r>
              <a:rPr lang="en-US" altLang="zh-CN" sz="2000" b="1" i="1" u="wavyHeavy" dirty="0" err="1">
                <a:solidFill>
                  <a:srgbClr val="0070C0"/>
                </a:solidFill>
                <a:uFill>
                  <a:solidFill>
                    <a:srgbClr val="D43CFE"/>
                  </a:solidFill>
                </a:uFill>
                <a:latin typeface="Times New Roman" pitchFamily="18" charset="0"/>
              </a:rPr>
              <a:t>students.st_id</a:t>
            </a:r>
            <a:r>
              <a:rPr lang="en-US" altLang="zh-CN" sz="2000" b="1" i="1" u="wavyHeavy" dirty="0">
                <a:solidFill>
                  <a:srgbClr val="0070C0"/>
                </a:solidFill>
                <a:uFill>
                  <a:solidFill>
                    <a:srgbClr val="D43CFE"/>
                  </a:solidFill>
                </a:uFill>
                <a:latin typeface="Times New Roman" pitchFamily="18" charset="0"/>
              </a:rPr>
              <a:t>)</a:t>
            </a:r>
            <a:r>
              <a:rPr lang="en-US" altLang="zh-CN" sz="2000" b="1" i="1" dirty="0">
                <a:latin typeface="Times New Roman" pitchFamily="18" charset="0"/>
              </a:rPr>
              <a:t> </a:t>
            </a:r>
          </a:p>
          <a:p>
            <a:pPr algn="l">
              <a:spcBef>
                <a:spcPts val="1200"/>
              </a:spcBef>
              <a:buClr>
                <a:srgbClr val="ECB51A"/>
              </a:buClr>
              <a:buFont typeface="Wingdings" pitchFamily="2" charset="2"/>
              <a:buNone/>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st_name</a:t>
            </a:r>
            <a:r>
              <a:rPr lang="en-US" altLang="zh-CN" b="1" i="1" dirty="0">
                <a:latin typeface="Times New Roman" pitchFamily="18" charset="0"/>
              </a:rPr>
              <a:t> INTO #</a:t>
            </a:r>
            <a:r>
              <a:rPr lang="en-US" altLang="zh-CN" b="1" i="1" dirty="0" err="1">
                <a:latin typeface="Times New Roman" pitchFamily="18" charset="0"/>
              </a:rPr>
              <a:t>highscore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st_id</a:t>
            </a:r>
            <a:r>
              <a:rPr lang="en-US" altLang="zh-CN" b="1" i="1" dirty="0">
                <a:latin typeface="Times New Roman" pitchFamily="18" charset="0"/>
              </a:rPr>
              <a:t>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sz="2000" b="1" i="1" u="wavyHeavy" dirty="0">
                <a:solidFill>
                  <a:srgbClr val="0070C0"/>
                </a:solidFill>
                <a:uFill>
                  <a:solidFill>
                    <a:srgbClr val="D43CFE"/>
                  </a:solidFill>
                </a:uFill>
                <a:latin typeface="Times New Roman" pitchFamily="18" charset="0"/>
              </a:rPr>
              <a:t>(SELECT </a:t>
            </a:r>
            <a:r>
              <a:rPr lang="en-US" altLang="zh-CN" sz="2000" b="1" i="1" u="wavyHeavy" dirty="0" err="1">
                <a:solidFill>
                  <a:srgbClr val="0070C0"/>
                </a:solidFill>
                <a:uFill>
                  <a:solidFill>
                    <a:srgbClr val="D43CFE"/>
                  </a:solidFill>
                </a:uFill>
                <a:latin typeface="Times New Roman" pitchFamily="18" charset="0"/>
              </a:rPr>
              <a:t>st_id</a:t>
            </a:r>
            <a:r>
              <a:rPr lang="en-US" altLang="zh-CN" sz="2000" b="1" i="1" u="wavyHeavy" dirty="0">
                <a:solidFill>
                  <a:srgbClr val="0070C0"/>
                </a:solidFill>
                <a:uFill>
                  <a:solidFill>
                    <a:srgbClr val="D43CFE"/>
                  </a:solidFill>
                </a:uFill>
                <a:latin typeface="Times New Roman" pitchFamily="18" charset="0"/>
              </a:rPr>
              <a:t> FROM </a:t>
            </a:r>
            <a:r>
              <a:rPr lang="en-US" altLang="zh-CN" sz="2000" b="1" i="1" u="wavyHeavy" dirty="0" err="1">
                <a:solidFill>
                  <a:srgbClr val="0070C0"/>
                </a:solidFill>
                <a:uFill>
                  <a:solidFill>
                    <a:srgbClr val="D43CFE"/>
                  </a:solidFill>
                </a:uFill>
                <a:latin typeface="Times New Roman" pitchFamily="18" charset="0"/>
              </a:rPr>
              <a:t>st_score</a:t>
            </a:r>
            <a:r>
              <a:rPr lang="en-US" altLang="zh-CN" sz="2000" b="1" i="1" u="wavyHeavy" dirty="0">
                <a:solidFill>
                  <a:srgbClr val="0070C0"/>
                </a:solidFill>
                <a:uFill>
                  <a:solidFill>
                    <a:srgbClr val="D43CFE"/>
                  </a:solidFill>
                </a:uFill>
                <a:latin typeface="Times New Roman" pitchFamily="18" charset="0"/>
              </a:rPr>
              <a:t> WHERE </a:t>
            </a:r>
            <a:r>
              <a:rPr lang="en-US" altLang="zh-CN" sz="2000" b="1" i="1" u="wavyHeavy" dirty="0" err="1">
                <a:solidFill>
                  <a:srgbClr val="0070C0"/>
                </a:solidFill>
                <a:uFill>
                  <a:solidFill>
                    <a:srgbClr val="D43CFE"/>
                  </a:solidFill>
                </a:uFill>
                <a:latin typeface="Times New Roman" pitchFamily="18" charset="0"/>
              </a:rPr>
              <a:t>st_score.Eng_score</a:t>
            </a:r>
            <a:r>
              <a:rPr lang="en-US" altLang="zh-CN" sz="2000" b="1" i="1" u="wavyHeavy" dirty="0">
                <a:solidFill>
                  <a:srgbClr val="0070C0"/>
                </a:solidFill>
                <a:uFill>
                  <a:solidFill>
                    <a:srgbClr val="D43CFE"/>
                  </a:solidFill>
                </a:uFill>
                <a:latin typeface="Times New Roman" pitchFamily="18" charset="0"/>
              </a:rPr>
              <a:t> = 100</a:t>
            </a:r>
            <a:r>
              <a:rPr lang="en-US" altLang="zh-CN" sz="2000" b="1" i="1" u="wavyHeavy" dirty="0" smtClean="0">
                <a:solidFill>
                  <a:srgbClr val="0070C0"/>
                </a:solidFill>
                <a:uFill>
                  <a:solidFill>
                    <a:srgbClr val="D43CFE"/>
                  </a:solidFill>
                </a:uFill>
                <a:latin typeface="Times New Roman" pitchFamily="18" charset="0"/>
              </a:rPr>
              <a:t>)</a:t>
            </a:r>
            <a:endParaRPr lang="en-US" altLang="zh-CN" sz="2000" b="1" i="1" u="wavyHeavy" dirty="0">
              <a:solidFill>
                <a:srgbClr val="0070C0"/>
              </a:solidFill>
              <a:uFill>
                <a:solidFill>
                  <a:srgbClr val="D43CFE"/>
                </a:solidFill>
              </a:uFill>
              <a:latin typeface="Times New Roman" pitchFamily="18" charset="0"/>
            </a:endParaRPr>
          </a:p>
          <a:p>
            <a:pPr algn="l">
              <a:spcBef>
                <a:spcPts val="1200"/>
              </a:spcBef>
              <a:buClr>
                <a:srgbClr val="ECB51A"/>
              </a:buClr>
              <a:buFont typeface="Wingdings" pitchFamily="2" charset="2"/>
              <a:buNone/>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st_name</a:t>
            </a:r>
            <a:r>
              <a:rPr lang="en-US" altLang="zh-CN" b="1" i="1" dirty="0">
                <a:latin typeface="Times New Roman" pitchFamily="18" charset="0"/>
              </a:rPr>
              <a:t> INTO #</a:t>
            </a:r>
            <a:r>
              <a:rPr lang="en-US" altLang="zh-CN" b="1" i="1" dirty="0" err="1">
                <a:latin typeface="Times New Roman" pitchFamily="18" charset="0"/>
              </a:rPr>
              <a:t>highscore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a:t>
            </a:r>
            <a:r>
              <a:rPr lang="en-US" altLang="zh-CN" b="1" i="1" dirty="0" smtClean="0">
                <a:latin typeface="Times New Roman" pitchFamily="18" charset="0"/>
              </a:rPr>
              <a:t>, </a:t>
            </a:r>
            <a:r>
              <a:rPr lang="en-US" altLang="zh-CN" b="1" i="1" dirty="0" err="1" smtClean="0">
                <a:latin typeface="Times New Roman" pitchFamily="18" charset="0"/>
              </a:rPr>
              <a:t>st_score</a:t>
            </a:r>
            <a:r>
              <a:rPr lang="en-US" altLang="zh-CN" b="1" i="1" dirty="0" smtClean="0">
                <a:latin typeface="Times New Roman" pitchFamily="18" charset="0"/>
              </a:rPr>
              <a:t> </a:t>
            </a:r>
            <a:r>
              <a:rPr lang="en-US" altLang="zh-CN" b="1" i="1" dirty="0">
                <a:latin typeface="Times New Roman" pitchFamily="18" charset="0"/>
              </a:rPr>
              <a:t>b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a.st_id</a:t>
            </a:r>
            <a:r>
              <a:rPr lang="en-US" altLang="zh-CN" b="1" i="1" dirty="0">
                <a:latin typeface="Times New Roman" pitchFamily="18" charset="0"/>
              </a:rPr>
              <a:t> = </a:t>
            </a:r>
            <a:r>
              <a:rPr lang="en-US" altLang="zh-CN" b="1" i="1" dirty="0" err="1">
                <a:latin typeface="Times New Roman" pitchFamily="18" charset="0"/>
              </a:rPr>
              <a:t>b.st_id</a:t>
            </a:r>
            <a:r>
              <a:rPr lang="en-US" altLang="zh-CN" b="1" i="1" dirty="0">
                <a:latin typeface="Times New Roman" pitchFamily="18" charset="0"/>
              </a:rPr>
              <a:t> AND </a:t>
            </a:r>
            <a:r>
              <a:rPr lang="en-US" altLang="zh-CN" b="1" i="1" dirty="0" err="1" smtClean="0">
                <a:latin typeface="Times New Roman" pitchFamily="18" charset="0"/>
              </a:rPr>
              <a:t>b.Eng_score</a:t>
            </a:r>
            <a:r>
              <a:rPr lang="en-US" altLang="zh-CN" b="1" i="1" dirty="0" smtClean="0">
                <a:latin typeface="Times New Roman" pitchFamily="18" charset="0"/>
              </a:rPr>
              <a:t> </a:t>
            </a:r>
            <a:r>
              <a:rPr lang="en-US" altLang="zh-CN" b="1" i="1" dirty="0">
                <a:latin typeface="Times New Roman" pitchFamily="18" charset="0"/>
              </a:rPr>
              <a:t>= 100</a:t>
            </a:r>
          </a:p>
        </p:txBody>
      </p:sp>
      <p:pic>
        <p:nvPicPr>
          <p:cNvPr id="31334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3347">
                                            <p:txEl>
                                              <p:pRg st="3" end="3"/>
                                            </p:txEl>
                                          </p:spTgt>
                                        </p:tgtEl>
                                        <p:attrNameLst>
                                          <p:attrName>style.visibility</p:attrName>
                                        </p:attrNameLst>
                                      </p:cBhvr>
                                      <p:to>
                                        <p:strVal val="visible"/>
                                      </p:to>
                                    </p:set>
                                    <p:animEffect transition="in" filter="blinds(vertical)">
                                      <p:cBhvr>
                                        <p:cTn id="7" dur="500"/>
                                        <p:tgtEl>
                                          <p:spTgt spid="3133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13347">
                                            <p:txEl>
                                              <p:pRg st="4" end="4"/>
                                            </p:txEl>
                                          </p:spTgt>
                                        </p:tgtEl>
                                        <p:attrNameLst>
                                          <p:attrName>style.visibility</p:attrName>
                                        </p:attrNameLst>
                                      </p:cBhvr>
                                      <p:to>
                                        <p:strVal val="visible"/>
                                      </p:to>
                                    </p:set>
                                    <p:animEffect transition="in" filter="blinds(vertical)">
                                      <p:cBhvr>
                                        <p:cTn id="12" dur="500"/>
                                        <p:tgtEl>
                                          <p:spTgt spid="31334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13347">
                                            <p:txEl>
                                              <p:pRg st="5" end="5"/>
                                            </p:txEl>
                                          </p:spTgt>
                                        </p:tgtEl>
                                        <p:attrNameLst>
                                          <p:attrName>style.visibility</p:attrName>
                                        </p:attrNameLst>
                                      </p:cBhvr>
                                      <p:to>
                                        <p:strVal val="visible"/>
                                      </p:to>
                                    </p:set>
                                    <p:animEffect transition="in" filter="blinds(vertical)">
                                      <p:cBhvr>
                                        <p:cTn id="17" dur="500"/>
                                        <p:tgtEl>
                                          <p:spTgt spid="313347">
                                            <p:txEl>
                                              <p:pRg st="5" end="5"/>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13348"/>
                                        </p:tgtEl>
                                        <p:attrNameLst>
                                          <p:attrName>style.visibility</p:attrName>
                                        </p:attrNameLst>
                                      </p:cBhvr>
                                      <p:to>
                                        <p:strVal val="visible"/>
                                      </p:to>
                                    </p:set>
                                    <p:anim calcmode="lin" valueType="num">
                                      <p:cBhvr additive="base">
                                        <p:cTn id="21" dur="500" fill="hold"/>
                                        <p:tgtEl>
                                          <p:spTgt spid="313348"/>
                                        </p:tgtEl>
                                        <p:attrNameLst>
                                          <p:attrName>ppt_x</p:attrName>
                                        </p:attrNameLst>
                                      </p:cBhvr>
                                      <p:tavLst>
                                        <p:tav tm="0">
                                          <p:val>
                                            <p:strVal val="0-#ppt_w/2"/>
                                          </p:val>
                                        </p:tav>
                                        <p:tav tm="100000">
                                          <p:val>
                                            <p:strVal val="#ppt_x"/>
                                          </p:val>
                                        </p:tav>
                                      </p:tavLst>
                                    </p:anim>
                                    <p:anim calcmode="lin" valueType="num">
                                      <p:cBhvr additive="base">
                                        <p:cTn id="22" dur="500" fill="hold"/>
                                        <p:tgtEl>
                                          <p:spTgt spid="313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2A61EAA-10F7-4CA9-82FC-C432FCA7EABB}" type="slidenum">
              <a:rPr lang="en-US" altLang="zh-CN"/>
              <a:pPr/>
              <a:t>74</a:t>
            </a:fld>
            <a:endParaRPr lang="en-US" altLang="zh-CN"/>
          </a:p>
        </p:txBody>
      </p:sp>
      <p:sp>
        <p:nvSpPr>
          <p:cNvPr id="203778"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3779" name="Text Box 3"/>
          <p:cNvSpPr txBox="1">
            <a:spLocks noChangeArrowheads="1"/>
          </p:cNvSpPr>
          <p:nvPr/>
        </p:nvSpPr>
        <p:spPr bwMode="auto">
          <a:xfrm>
            <a:off x="684212" y="692150"/>
            <a:ext cx="8352283"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0" lang="en-US" altLang="zh-CN" b="1" dirty="0">
                <a:latin typeface="Arial Narrow" pitchFamily="34" charset="0"/>
              </a:rPr>
              <a:t>customers(</a:t>
            </a:r>
            <a:r>
              <a:rPr kumimoji="0" lang="en-US" altLang="zh-CN" b="1" dirty="0" err="1">
                <a:latin typeface="Arial Narrow" pitchFamily="34" charset="0"/>
              </a:rPr>
              <a:t>cust_name,address,postcode,acc_id</a:t>
            </a:r>
            <a:r>
              <a:rPr kumimoji="0" lang="en-US" altLang="zh-CN" b="1" dirty="0">
                <a:latin typeface="Arial Narrow" pitchFamily="34" charset="0"/>
              </a:rPr>
              <a:t>)</a:t>
            </a:r>
          </a:p>
          <a:p>
            <a:pPr algn="l"/>
            <a:r>
              <a:rPr kumimoji="0" lang="en-US" altLang="zh-CN" b="1" dirty="0">
                <a:latin typeface="Arial Narrow" pitchFamily="34" charset="0"/>
              </a:rPr>
              <a:t>accounts(</a:t>
            </a:r>
            <a:r>
              <a:rPr kumimoji="0" lang="en-US" altLang="zh-CN" b="1" dirty="0" err="1">
                <a:latin typeface="Arial Narrow" pitchFamily="34" charset="0"/>
              </a:rPr>
              <a:t>acc_id,type,balance,fdtime</a:t>
            </a:r>
            <a:r>
              <a:rPr kumimoji="0" lang="en-US" altLang="zh-CN" b="1" dirty="0">
                <a:latin typeface="Arial Narrow" pitchFamily="34" charset="0"/>
              </a:rPr>
              <a:t>)</a:t>
            </a:r>
          </a:p>
          <a:p>
            <a:pPr algn="l"/>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Find</a:t>
            </a:r>
            <a:r>
              <a:rPr lang="en-US" altLang="zh-CN" b="1" dirty="0">
                <a:latin typeface="Arial Narrow" pitchFamily="34" charset="0"/>
              </a:rPr>
              <a:t> out names for those who </a:t>
            </a:r>
            <a:r>
              <a:rPr lang="en-US" altLang="zh-CN" b="1" dirty="0" smtClean="0">
                <a:latin typeface="Arial Narrow" pitchFamily="34" charset="0"/>
              </a:rPr>
              <a:t>have account </a:t>
            </a:r>
            <a:r>
              <a:rPr lang="en-US" altLang="zh-CN" b="1" dirty="0">
                <a:latin typeface="Arial Narrow" pitchFamily="34" charset="0"/>
              </a:rPr>
              <a:t>of type ‘check’.</a:t>
            </a:r>
            <a:endParaRPr lang="en-US" altLang="zh-CN" b="1" dirty="0">
              <a:solidFill>
                <a:schemeClr val="hlink"/>
              </a:solidFill>
              <a:latin typeface="Arial Narrow" pitchFamily="34" charset="0"/>
            </a:endParaRPr>
          </a:p>
          <a:p>
            <a:pPr algn="l">
              <a:buClr>
                <a:srgbClr val="ECB51A"/>
              </a:buClr>
              <a:buFont typeface="Wingdings" pitchFamily="2" charset="2"/>
              <a:buNone/>
            </a:pPr>
            <a:r>
              <a:rPr lang="en-US" altLang="zh-CN" b="1" i="1" dirty="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cust_name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customers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EXISTS </a:t>
            </a:r>
            <a:r>
              <a:rPr lang="en-US" altLang="zh-CN" sz="2000" b="1" i="1" u="wavyHeavy" dirty="0">
                <a:solidFill>
                  <a:srgbClr val="0070C0"/>
                </a:solidFill>
                <a:uFill>
                  <a:solidFill>
                    <a:srgbClr val="D43CFE"/>
                  </a:solidFill>
                </a:uFill>
                <a:latin typeface="Times New Roman" pitchFamily="18" charset="0"/>
              </a:rPr>
              <a:t>(SELECT * FROM accounts WHERE </a:t>
            </a:r>
            <a:r>
              <a:rPr lang="en-US" altLang="zh-CN" sz="2000" b="1" i="1" u="wavyHeavy" dirty="0" err="1">
                <a:solidFill>
                  <a:srgbClr val="0070C0"/>
                </a:solidFill>
                <a:uFill>
                  <a:solidFill>
                    <a:srgbClr val="D43CFE"/>
                  </a:solidFill>
                </a:uFill>
                <a:latin typeface="Times New Roman" pitchFamily="18" charset="0"/>
              </a:rPr>
              <a:t>acc_id</a:t>
            </a:r>
            <a:r>
              <a:rPr lang="en-US" altLang="zh-CN" sz="2000" b="1" i="1" u="wavyHeavy" dirty="0">
                <a:solidFill>
                  <a:srgbClr val="0070C0"/>
                </a:solidFill>
                <a:uFill>
                  <a:solidFill>
                    <a:srgbClr val="D43CFE"/>
                  </a:solidFill>
                </a:uFill>
                <a:latin typeface="Times New Roman" pitchFamily="18" charset="0"/>
              </a:rPr>
              <a:t> = </a:t>
            </a:r>
            <a:r>
              <a:rPr lang="en-US" altLang="zh-CN" sz="2000" b="1" i="1" u="wavyHeavy" dirty="0" err="1">
                <a:solidFill>
                  <a:srgbClr val="0070C0"/>
                </a:solidFill>
                <a:uFill>
                  <a:solidFill>
                    <a:srgbClr val="D43CFE"/>
                  </a:solidFill>
                </a:uFill>
                <a:latin typeface="Times New Roman" pitchFamily="18" charset="0"/>
              </a:rPr>
              <a:t>customers.acc_id</a:t>
            </a:r>
            <a:r>
              <a:rPr lang="en-US" altLang="zh-CN" sz="2000" b="1" i="1" u="wavyHeavy" dirty="0">
                <a:solidFill>
                  <a:srgbClr val="0070C0"/>
                </a:solidFill>
                <a:uFill>
                  <a:solidFill>
                    <a:srgbClr val="D43CFE"/>
                  </a:solidFill>
                </a:uFill>
                <a:latin typeface="Times New Roman" pitchFamily="18" charset="0"/>
              </a:rPr>
              <a:t> AND type = 'check')</a:t>
            </a:r>
            <a:r>
              <a:rPr lang="en-US" altLang="zh-CN" sz="2000" b="1" dirty="0">
                <a:solidFill>
                  <a:srgbClr val="0070C0"/>
                </a:solidFill>
                <a:latin typeface="Times New Roman" pitchFamily="18" charset="0"/>
              </a:rPr>
              <a:t> </a:t>
            </a:r>
          </a:p>
          <a:p>
            <a:pPr algn="l">
              <a:spcBef>
                <a:spcPts val="1200"/>
              </a:spcBef>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cust_name</a:t>
            </a:r>
            <a:r>
              <a:rPr lang="en-US" altLang="zh-CN" b="1" i="1" dirty="0">
                <a:latin typeface="Times New Roman" pitchFamily="18" charset="0"/>
              </a:rPr>
              <a:t> 			          	</a:t>
            </a:r>
            <a:r>
              <a:rPr lang="en-US" altLang="zh-CN" b="1" i="1" dirty="0">
                <a:solidFill>
                  <a:schemeClr val="hlink"/>
                </a:solidFill>
                <a:latin typeface="Times New Roman" pitchFamily="18" charset="0"/>
              </a:rPr>
              <a:t>FROM</a:t>
            </a:r>
            <a:r>
              <a:rPr lang="en-US" altLang="zh-CN" b="1" i="1" dirty="0">
                <a:latin typeface="Times New Roman" pitchFamily="18" charset="0"/>
              </a:rPr>
              <a:t> customers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acc_id</a:t>
            </a:r>
            <a:r>
              <a:rPr lang="en-US" altLang="zh-CN" b="1" i="1" dirty="0">
                <a:latin typeface="Times New Roman" pitchFamily="18" charset="0"/>
              </a:rPr>
              <a:t> IN </a:t>
            </a:r>
            <a:r>
              <a:rPr lang="en-US" altLang="zh-CN" sz="2000" b="1" i="1" u="wavyHeavy" dirty="0">
                <a:solidFill>
                  <a:srgbClr val="0070C0"/>
                </a:solidFill>
                <a:uFill>
                  <a:solidFill>
                    <a:srgbClr val="D43CFE"/>
                  </a:solidFill>
                </a:uFill>
                <a:latin typeface="Times New Roman" pitchFamily="18" charset="0"/>
              </a:rPr>
              <a:t>(SELECT </a:t>
            </a:r>
            <a:r>
              <a:rPr lang="en-US" altLang="zh-CN" sz="2000" b="1" i="1" u="wavyHeavy" dirty="0" err="1">
                <a:solidFill>
                  <a:srgbClr val="0070C0"/>
                </a:solidFill>
                <a:uFill>
                  <a:solidFill>
                    <a:srgbClr val="D43CFE"/>
                  </a:solidFill>
                </a:uFill>
                <a:latin typeface="Times New Roman" pitchFamily="18" charset="0"/>
              </a:rPr>
              <a:t>acc_id</a:t>
            </a:r>
            <a:r>
              <a:rPr lang="en-US" altLang="zh-CN" sz="2000" b="1" i="1" u="wavyHeavy" dirty="0">
                <a:solidFill>
                  <a:srgbClr val="0070C0"/>
                </a:solidFill>
                <a:uFill>
                  <a:solidFill>
                    <a:srgbClr val="D43CFE"/>
                  </a:solidFill>
                </a:uFill>
                <a:latin typeface="Times New Roman" pitchFamily="18" charset="0"/>
              </a:rPr>
              <a:t> FROM accounts </a:t>
            </a:r>
            <a:r>
              <a:rPr lang="en-US" altLang="zh-CN" sz="2000" b="1" i="1" u="wavyHeavy" dirty="0" smtClean="0">
                <a:solidFill>
                  <a:srgbClr val="0070C0"/>
                </a:solidFill>
                <a:uFill>
                  <a:solidFill>
                    <a:srgbClr val="D43CFE"/>
                  </a:solidFill>
                </a:uFill>
                <a:latin typeface="Times New Roman" pitchFamily="18" charset="0"/>
              </a:rPr>
              <a:t> WHERE </a:t>
            </a:r>
            <a:r>
              <a:rPr lang="en-US" altLang="zh-CN" sz="2000" b="1" i="1" u="wavyHeavy" dirty="0">
                <a:solidFill>
                  <a:srgbClr val="0070C0"/>
                </a:solidFill>
                <a:uFill>
                  <a:solidFill>
                    <a:srgbClr val="D43CFE"/>
                  </a:solidFill>
                </a:uFill>
                <a:latin typeface="Times New Roman" pitchFamily="18" charset="0"/>
              </a:rPr>
              <a:t>type = 'check')</a:t>
            </a:r>
            <a:r>
              <a:rPr lang="en-US" altLang="zh-CN" b="1" i="1" u="wavyHeavy" dirty="0">
                <a:uFill>
                  <a:solidFill>
                    <a:srgbClr val="D43CFE"/>
                  </a:solidFill>
                </a:uFill>
                <a:latin typeface="Times New Roman" pitchFamily="18" charset="0"/>
              </a:rPr>
              <a:t> </a:t>
            </a:r>
          </a:p>
          <a:p>
            <a:pPr algn="l">
              <a:spcBef>
                <a:spcPts val="1200"/>
              </a:spcBef>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cust_name</a:t>
            </a:r>
            <a:r>
              <a:rPr lang="en-US" altLang="zh-CN" b="1" i="1" dirty="0">
                <a:latin typeface="Times New Roman" pitchFamily="18" charset="0"/>
              </a:rPr>
              <a:t> 	</a:t>
            </a:r>
          </a:p>
          <a:p>
            <a:pPr algn="l">
              <a:buClr>
                <a:srgbClr val="ECB51A"/>
              </a:buClr>
              <a:buFont typeface="Wingdings" pitchFamily="2" charset="2"/>
              <a:buNone/>
            </a:pPr>
            <a:r>
              <a:rPr lang="en-US" altLang="zh-CN" b="1" i="1" dirty="0">
                <a:solidFill>
                  <a:schemeClr val="hlink"/>
                </a:solidFill>
                <a:latin typeface="Times New Roman" pitchFamily="18" charset="0"/>
              </a:rPr>
              <a:t>	FROM</a:t>
            </a:r>
            <a:r>
              <a:rPr lang="en-US" altLang="zh-CN" b="1" i="1" dirty="0">
                <a:latin typeface="Times New Roman" pitchFamily="18" charset="0"/>
              </a:rPr>
              <a:t> customers AS a </a:t>
            </a:r>
            <a:r>
              <a:rPr lang="en-US" altLang="zh-CN" b="1" i="1" dirty="0" smtClean="0">
                <a:solidFill>
                  <a:schemeClr val="tx2"/>
                </a:solidFill>
                <a:latin typeface="Times New Roman" pitchFamily="18" charset="0"/>
              </a:rPr>
              <a:t>INNER </a:t>
            </a:r>
            <a:r>
              <a:rPr lang="en-US" altLang="zh-CN" b="1" i="1" dirty="0">
                <a:solidFill>
                  <a:schemeClr val="tx2"/>
                </a:solidFill>
                <a:latin typeface="Times New Roman" pitchFamily="18" charset="0"/>
              </a:rPr>
              <a:t>JOIN</a:t>
            </a:r>
            <a:r>
              <a:rPr lang="en-US" altLang="zh-CN" b="1" i="1" dirty="0">
                <a:latin typeface="Times New Roman" pitchFamily="18" charset="0"/>
              </a:rPr>
              <a:t> accounts AS b </a:t>
            </a:r>
            <a:r>
              <a:rPr lang="en-US" altLang="zh-CN" b="1" i="1" dirty="0">
                <a:solidFill>
                  <a:schemeClr val="tx2"/>
                </a:solidFill>
                <a:latin typeface="Times New Roman" pitchFamily="18" charset="0"/>
              </a:rPr>
              <a:t>ON</a:t>
            </a:r>
            <a:r>
              <a:rPr lang="en-US" altLang="zh-CN" b="1" i="1" dirty="0">
                <a:latin typeface="Times New Roman" pitchFamily="18" charset="0"/>
              </a:rPr>
              <a:t> a. </a:t>
            </a:r>
            <a:r>
              <a:rPr lang="en-US" altLang="zh-CN" b="1" i="1" dirty="0" err="1">
                <a:latin typeface="Times New Roman" pitchFamily="18" charset="0"/>
              </a:rPr>
              <a:t>acc_id</a:t>
            </a:r>
            <a:r>
              <a:rPr lang="en-US" altLang="zh-CN" b="1" i="1" dirty="0">
                <a:latin typeface="Times New Roman" pitchFamily="18" charset="0"/>
              </a:rPr>
              <a:t> = b. </a:t>
            </a:r>
            <a:r>
              <a:rPr lang="en-US" altLang="zh-CN" b="1" i="1" dirty="0" err="1" smtClean="0">
                <a:latin typeface="Times New Roman" pitchFamily="18" charset="0"/>
              </a:rPr>
              <a:t>acc_id</a:t>
            </a:r>
            <a:endParaRPr lang="en-US" altLang="zh-CN" b="1" i="1" dirty="0" smtClean="0">
              <a:latin typeface="Times New Roman" pitchFamily="18" charset="0"/>
            </a:endParaRPr>
          </a:p>
          <a:p>
            <a:pPr algn="l">
              <a:buClr>
                <a:srgbClr val="ECB51A"/>
              </a:buClr>
              <a:buFont typeface="Wingdings" pitchFamily="2" charset="2"/>
              <a:buNone/>
            </a:pPr>
            <a:r>
              <a:rPr lang="en-US" altLang="zh-CN" b="1" i="1" dirty="0">
                <a:solidFill>
                  <a:schemeClr val="hlink"/>
                </a:solidFill>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b. type = 'check'</a:t>
            </a:r>
          </a:p>
        </p:txBody>
      </p:sp>
      <p:pic>
        <p:nvPicPr>
          <p:cNvPr id="2037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3779">
                                            <p:txEl>
                                              <p:pRg st="3" end="3"/>
                                            </p:txEl>
                                          </p:spTgt>
                                        </p:tgtEl>
                                        <p:attrNameLst>
                                          <p:attrName>style.visibility</p:attrName>
                                        </p:attrNameLst>
                                      </p:cBhvr>
                                      <p:to>
                                        <p:strVal val="visible"/>
                                      </p:to>
                                    </p:set>
                                    <p:animEffect transition="in" filter="blinds(vertical)">
                                      <p:cBhvr>
                                        <p:cTn id="7" dur="500"/>
                                        <p:tgtEl>
                                          <p:spTgt spid="2037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3779">
                                            <p:txEl>
                                              <p:pRg st="4" end="4"/>
                                            </p:txEl>
                                          </p:spTgt>
                                        </p:tgtEl>
                                        <p:attrNameLst>
                                          <p:attrName>style.visibility</p:attrName>
                                        </p:attrNameLst>
                                      </p:cBhvr>
                                      <p:to>
                                        <p:strVal val="visible"/>
                                      </p:to>
                                    </p:set>
                                    <p:animEffect transition="in" filter="blinds(vertical)">
                                      <p:cBhvr>
                                        <p:cTn id="12" dur="500"/>
                                        <p:tgtEl>
                                          <p:spTgt spid="2037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3779">
                                            <p:txEl>
                                              <p:pRg st="5" end="5"/>
                                            </p:txEl>
                                          </p:spTgt>
                                        </p:tgtEl>
                                        <p:attrNameLst>
                                          <p:attrName>style.visibility</p:attrName>
                                        </p:attrNameLst>
                                      </p:cBhvr>
                                      <p:to>
                                        <p:strVal val="visible"/>
                                      </p:to>
                                    </p:set>
                                    <p:animEffect transition="in" filter="blinds(vertical)">
                                      <p:cBhvr>
                                        <p:cTn id="17" dur="500"/>
                                        <p:tgtEl>
                                          <p:spTgt spid="203779">
                                            <p:txEl>
                                              <p:pRg st="5" end="5"/>
                                            </p:txEl>
                                          </p:spTgt>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03779">
                                            <p:txEl>
                                              <p:pRg st="6" end="6"/>
                                            </p:txEl>
                                          </p:spTgt>
                                        </p:tgtEl>
                                        <p:attrNameLst>
                                          <p:attrName>style.visibility</p:attrName>
                                        </p:attrNameLst>
                                      </p:cBhvr>
                                      <p:to>
                                        <p:strVal val="visible"/>
                                      </p:to>
                                    </p:set>
                                    <p:animEffect transition="in" filter="blinds(vertical)">
                                      <p:cBhvr>
                                        <p:cTn id="20" dur="500"/>
                                        <p:tgtEl>
                                          <p:spTgt spid="203779">
                                            <p:txEl>
                                              <p:pRg st="6" end="6"/>
                                            </p:txEl>
                                          </p:spTgt>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03779">
                                            <p:txEl>
                                              <p:pRg st="7" end="7"/>
                                            </p:txEl>
                                          </p:spTgt>
                                        </p:tgtEl>
                                        <p:attrNameLst>
                                          <p:attrName>style.visibility</p:attrName>
                                        </p:attrNameLst>
                                      </p:cBhvr>
                                      <p:to>
                                        <p:strVal val="visible"/>
                                      </p:to>
                                    </p:set>
                                    <p:animEffect transition="in" filter="blinds(vertical)">
                                      <p:cBhvr>
                                        <p:cTn id="23" dur="500"/>
                                        <p:tgtEl>
                                          <p:spTgt spid="203779">
                                            <p:txEl>
                                              <p:pRg st="7" end="7"/>
                                            </p:txEl>
                                          </p:spTgt>
                                        </p:tgtEl>
                                      </p:cBhvr>
                                    </p:animEffect>
                                  </p:childTnLst>
                                </p:cTn>
                              </p:par>
                            </p:childTnLst>
                          </p:cTn>
                        </p:par>
                        <p:par>
                          <p:cTn id="24" fill="hold" nodeType="afterGroup">
                            <p:stCondLst>
                              <p:cond delay="500"/>
                            </p:stCondLst>
                            <p:childTnLst>
                              <p:par>
                                <p:cTn id="25" presetID="2" presetClass="entr" presetSubtype="8" fill="hold" nodeType="afterEffect">
                                  <p:stCondLst>
                                    <p:cond delay="0"/>
                                  </p:stCondLst>
                                  <p:childTnLst>
                                    <p:set>
                                      <p:cBhvr>
                                        <p:cTn id="26" dur="1" fill="hold">
                                          <p:stCondLst>
                                            <p:cond delay="0"/>
                                          </p:stCondLst>
                                        </p:cTn>
                                        <p:tgtEl>
                                          <p:spTgt spid="203781"/>
                                        </p:tgtEl>
                                        <p:attrNameLst>
                                          <p:attrName>style.visibility</p:attrName>
                                        </p:attrNameLst>
                                      </p:cBhvr>
                                      <p:to>
                                        <p:strVal val="visible"/>
                                      </p:to>
                                    </p:set>
                                    <p:anim calcmode="lin" valueType="num">
                                      <p:cBhvr additive="base">
                                        <p:cTn id="27" dur="500" fill="hold"/>
                                        <p:tgtEl>
                                          <p:spTgt spid="203781"/>
                                        </p:tgtEl>
                                        <p:attrNameLst>
                                          <p:attrName>ppt_x</p:attrName>
                                        </p:attrNameLst>
                                      </p:cBhvr>
                                      <p:tavLst>
                                        <p:tav tm="0">
                                          <p:val>
                                            <p:strVal val="0-#ppt_w/2"/>
                                          </p:val>
                                        </p:tav>
                                        <p:tav tm="100000">
                                          <p:val>
                                            <p:strVal val="#ppt_x"/>
                                          </p:val>
                                        </p:tav>
                                      </p:tavLst>
                                    </p:anim>
                                    <p:anim calcmode="lin" valueType="num">
                                      <p:cBhvr additive="base">
                                        <p:cTn id="28" dur="500" fill="hold"/>
                                        <p:tgtEl>
                                          <p:spTgt spid="203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uiExpand="1"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D00124A-0E87-47E9-B588-ABEF51EDA0D2}" type="slidenum">
              <a:rPr lang="en-US" altLang="zh-CN"/>
              <a:pPr/>
              <a:t>75</a:t>
            </a:fld>
            <a:endParaRPr lang="en-US" altLang="zh-CN"/>
          </a:p>
        </p:txBody>
      </p:sp>
      <p:sp>
        <p:nvSpPr>
          <p:cNvPr id="306178" name="Rectangle 2"/>
          <p:cNvSpPr>
            <a:spLocks noGrp="1" noChangeArrowheads="1"/>
          </p:cNvSpPr>
          <p:nvPr>
            <p:ph type="title"/>
          </p:nvPr>
        </p:nvSpPr>
        <p:spPr/>
        <p:txBody>
          <a:bodyPr/>
          <a:lstStyle/>
          <a:p>
            <a:r>
              <a:rPr lang="en-US" altLang="zh-CN">
                <a:latin typeface="Arial Narrow" pitchFamily="34" charset="0"/>
              </a:rPr>
              <a:t>SELECT</a:t>
            </a:r>
          </a:p>
        </p:txBody>
      </p:sp>
      <p:sp>
        <p:nvSpPr>
          <p:cNvPr id="306180" name="Text Box 4"/>
          <p:cNvSpPr txBox="1">
            <a:spLocks noChangeArrowheads="1"/>
          </p:cNvSpPr>
          <p:nvPr/>
        </p:nvSpPr>
        <p:spPr bwMode="auto">
          <a:xfrm>
            <a:off x="611188" y="692150"/>
            <a:ext cx="83820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defRPr kumimoji="1" sz="2400">
                <a:solidFill>
                  <a:schemeClr val="tx1"/>
                </a:solidFill>
                <a:latin typeface="Times New Roman" pitchFamily="18" charset="0"/>
                <a:ea typeface="宋体" pitchFamily="2" charset="-122"/>
              </a:defRPr>
            </a:lvl1pPr>
            <a:lvl2pPr marL="1066800" indent="-609600" algn="l">
              <a:defRPr kumimoji="1" sz="2400">
                <a:solidFill>
                  <a:schemeClr val="tx1"/>
                </a:solidFill>
                <a:latin typeface="Times New Roman" pitchFamily="18" charset="0"/>
                <a:ea typeface="宋体" pitchFamily="2" charset="-122"/>
              </a:defRPr>
            </a:lvl2pPr>
            <a:lvl3pPr marL="1524000" indent="-609600" algn="l">
              <a:defRPr kumimoji="1" sz="2400">
                <a:solidFill>
                  <a:schemeClr val="tx1"/>
                </a:solidFill>
                <a:latin typeface="Times New Roman" pitchFamily="18" charset="0"/>
                <a:ea typeface="宋体" pitchFamily="2" charset="-122"/>
              </a:defRPr>
            </a:lvl3pPr>
            <a:lvl4pPr marL="1981200" indent="-609600" algn="l">
              <a:defRPr kumimoji="1" sz="2400">
                <a:solidFill>
                  <a:schemeClr val="tx1"/>
                </a:solidFill>
                <a:latin typeface="Times New Roman" pitchFamily="18" charset="0"/>
                <a:ea typeface="宋体" pitchFamily="2" charset="-122"/>
              </a:defRPr>
            </a:lvl4pPr>
            <a:lvl5pPr marL="2438400" indent="-609600" algn="l">
              <a:defRPr kumimoji="1" sz="2400">
                <a:solidFill>
                  <a:schemeClr val="tx1"/>
                </a:solidFill>
                <a:latin typeface="Times New Roman" pitchFamily="18" charset="0"/>
                <a:ea typeface="宋体" pitchFamily="2" charset="-122"/>
              </a:defRPr>
            </a:lvl5pPr>
            <a:lvl6pPr marL="2895600" indent="-609600" fontAlgn="base">
              <a:spcBef>
                <a:spcPct val="0"/>
              </a:spcBef>
              <a:spcAft>
                <a:spcPct val="0"/>
              </a:spcAft>
              <a:defRPr kumimoji="1" sz="2400">
                <a:solidFill>
                  <a:schemeClr val="tx1"/>
                </a:solidFill>
                <a:latin typeface="Times New Roman" pitchFamily="18" charset="0"/>
                <a:ea typeface="宋体" pitchFamily="2" charset="-122"/>
              </a:defRPr>
            </a:lvl6pPr>
            <a:lvl7pPr marL="3352800" indent="-609600" fontAlgn="base">
              <a:spcBef>
                <a:spcPct val="0"/>
              </a:spcBef>
              <a:spcAft>
                <a:spcPct val="0"/>
              </a:spcAft>
              <a:defRPr kumimoji="1" sz="2400">
                <a:solidFill>
                  <a:schemeClr val="tx1"/>
                </a:solidFill>
                <a:latin typeface="Times New Roman" pitchFamily="18" charset="0"/>
                <a:ea typeface="宋体" pitchFamily="2" charset="-122"/>
              </a:defRPr>
            </a:lvl7pPr>
            <a:lvl8pPr marL="3810000" indent="-609600" fontAlgn="base">
              <a:spcBef>
                <a:spcPct val="0"/>
              </a:spcBef>
              <a:spcAft>
                <a:spcPct val="0"/>
              </a:spcAft>
              <a:defRPr kumimoji="1" sz="2400">
                <a:solidFill>
                  <a:schemeClr val="tx1"/>
                </a:solidFill>
                <a:latin typeface="Times New Roman" pitchFamily="18" charset="0"/>
                <a:ea typeface="宋体" pitchFamily="2" charset="-122"/>
              </a:defRPr>
            </a:lvl8pPr>
            <a:lvl9pPr marL="4267200" indent="-609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30000"/>
              </a:spcBef>
              <a:buClr>
                <a:schemeClr val="hlink"/>
              </a:buClr>
            </a:pPr>
            <a:r>
              <a:rPr lang="en-US" altLang="zh-CN" b="1" dirty="0">
                <a:latin typeface="Arial Narrow" pitchFamily="34" charset="0"/>
              </a:rPr>
              <a:t>To write a select </a:t>
            </a:r>
            <a:r>
              <a:rPr lang="en-US" altLang="zh-CN" b="1" dirty="0">
                <a:solidFill>
                  <a:srgbClr val="000000"/>
                </a:solidFill>
                <a:latin typeface="Arial Narrow" pitchFamily="34" charset="0"/>
              </a:rPr>
              <a:t>statement</a:t>
            </a:r>
            <a:r>
              <a:rPr lang="en-US" altLang="zh-CN" b="1" dirty="0">
                <a:latin typeface="Arial Narrow" pitchFamily="34" charset="0"/>
              </a:rPr>
              <a:t>, pay attention to the following items.</a:t>
            </a:r>
          </a:p>
          <a:p>
            <a:pPr>
              <a:spcBef>
                <a:spcPct val="30000"/>
              </a:spcBef>
              <a:buClr>
                <a:schemeClr val="hlink"/>
              </a:buClr>
              <a:buFont typeface="Wingdings" pitchFamily="2" charset="2"/>
              <a:buChar char="w"/>
            </a:pPr>
            <a:r>
              <a:rPr lang="en-US" altLang="zh-CN" b="1" dirty="0">
                <a:latin typeface="Arial Narrow" pitchFamily="34" charset="0"/>
              </a:rPr>
              <a:t>Find out in which tables the query contents and conditions are contained.</a:t>
            </a:r>
          </a:p>
          <a:p>
            <a:pPr>
              <a:spcBef>
                <a:spcPct val="30000"/>
              </a:spcBef>
              <a:buClr>
                <a:schemeClr val="hlink"/>
              </a:buClr>
              <a:buFont typeface="Wingdings" pitchFamily="2" charset="2"/>
              <a:buChar char="w"/>
            </a:pPr>
            <a:r>
              <a:rPr lang="en-US" altLang="zh-CN" b="1" dirty="0">
                <a:latin typeface="Arial Narrow" pitchFamily="34" charset="0"/>
              </a:rPr>
              <a:t>SELECT clause should contain all the query contents.</a:t>
            </a:r>
          </a:p>
          <a:p>
            <a:pPr>
              <a:spcBef>
                <a:spcPct val="30000"/>
              </a:spcBef>
              <a:buClr>
                <a:schemeClr val="hlink"/>
              </a:buClr>
              <a:buFont typeface="Wingdings" pitchFamily="2" charset="2"/>
              <a:buChar char="w"/>
            </a:pPr>
            <a:r>
              <a:rPr lang="en-US" altLang="zh-CN" b="1" dirty="0">
                <a:latin typeface="Arial Narrow" pitchFamily="34" charset="0"/>
              </a:rPr>
              <a:t>FROM clause should contain all the involved tables.</a:t>
            </a:r>
          </a:p>
          <a:p>
            <a:pPr>
              <a:spcBef>
                <a:spcPct val="30000"/>
              </a:spcBef>
              <a:buClr>
                <a:schemeClr val="hlink"/>
              </a:buClr>
              <a:buFont typeface="Wingdings" pitchFamily="2" charset="2"/>
              <a:buChar char="w"/>
            </a:pPr>
            <a:r>
              <a:rPr lang="en-US" altLang="zh-CN" b="1" dirty="0">
                <a:latin typeface="Arial Narrow" pitchFamily="34" charset="0"/>
              </a:rPr>
              <a:t>WHERE clause should contain all the search conditions.</a:t>
            </a:r>
          </a:p>
          <a:p>
            <a:pPr>
              <a:spcBef>
                <a:spcPct val="30000"/>
              </a:spcBef>
              <a:buClr>
                <a:schemeClr val="folHlink"/>
              </a:buClr>
              <a:buFont typeface="Wingdings" pitchFamily="2" charset="2"/>
              <a:buChar char="§"/>
            </a:pPr>
            <a:r>
              <a:rPr lang="en-US" altLang="zh-CN" b="1" dirty="0">
                <a:latin typeface="Arial Narrow" pitchFamily="34" charset="0"/>
              </a:rPr>
              <a:t>Notice to use the </a:t>
            </a:r>
            <a:r>
              <a:rPr lang="en-US" altLang="zh-CN" b="1" dirty="0" err="1">
                <a:latin typeface="Arial Narrow" pitchFamily="34" charset="0"/>
              </a:rPr>
              <a:t>prefixion</a:t>
            </a:r>
            <a:r>
              <a:rPr lang="en-US" altLang="zh-CN" b="1" dirty="0">
                <a:latin typeface="Arial Narrow" pitchFamily="34" charset="0"/>
              </a:rPr>
              <a:t> ‘</a:t>
            </a:r>
            <a:r>
              <a:rPr lang="en-US" altLang="zh-CN" b="1" i="1" dirty="0" err="1">
                <a:latin typeface="Arial Narrow" pitchFamily="34" charset="0"/>
              </a:rPr>
              <a:t>tablename</a:t>
            </a:r>
            <a:r>
              <a:rPr lang="en-US" altLang="zh-CN" b="1" dirty="0">
                <a:latin typeface="Arial Narrow" pitchFamily="34" charset="0"/>
              </a:rPr>
              <a:t>.’ to specify that the column is belong to the table with the name </a:t>
            </a:r>
            <a:r>
              <a:rPr lang="en-US" altLang="zh-CN" b="1" i="1" dirty="0" err="1"/>
              <a:t>tablename</a:t>
            </a:r>
            <a:r>
              <a:rPr lang="en-US" altLang="zh-CN" b="1" dirty="0">
                <a:latin typeface="Arial Narrow" pitchFamily="34" charset="0"/>
              </a:rPr>
              <a:t>.</a:t>
            </a:r>
          </a:p>
          <a:p>
            <a:pPr>
              <a:spcBef>
                <a:spcPct val="30000"/>
              </a:spcBef>
              <a:buClr>
                <a:schemeClr val="folHlink"/>
              </a:buClr>
              <a:buFont typeface="Wingdings" pitchFamily="2" charset="2"/>
              <a:buChar char="§"/>
            </a:pPr>
            <a:r>
              <a:rPr lang="en-US" altLang="zh-CN" b="1" dirty="0">
                <a:latin typeface="Arial Narrow" pitchFamily="34" charset="0"/>
              </a:rPr>
              <a:t>Use GROUP BY to specify the groups.</a:t>
            </a:r>
          </a:p>
          <a:p>
            <a:pPr>
              <a:spcBef>
                <a:spcPct val="30000"/>
              </a:spcBef>
              <a:buClr>
                <a:schemeClr val="folHlink"/>
              </a:buClr>
              <a:buFont typeface="Wingdings" pitchFamily="2" charset="2"/>
              <a:buChar char="§"/>
            </a:pPr>
            <a:r>
              <a:rPr lang="en-US" altLang="zh-CN" b="1" dirty="0">
                <a:latin typeface="Arial Narrow" pitchFamily="34" charset="0"/>
              </a:rPr>
              <a:t>Use ORDER BY to specify the sort for the result set.</a:t>
            </a:r>
          </a:p>
          <a:p>
            <a:pPr>
              <a:spcBef>
                <a:spcPct val="30000"/>
              </a:spcBef>
              <a:buClr>
                <a:schemeClr val="folHlink"/>
              </a:buClr>
              <a:buFont typeface="Wingdings" pitchFamily="2" charset="2"/>
              <a:buChar char="§"/>
            </a:pPr>
            <a:r>
              <a:rPr lang="en-US" altLang="zh-CN" b="1" dirty="0">
                <a:latin typeface="Arial Narrow" pitchFamily="34" charset="0"/>
              </a:rPr>
              <a:t>Use INTO to insert the resulting rows into a </a:t>
            </a:r>
            <a:r>
              <a:rPr lang="en-US" altLang="en-US" b="1" dirty="0">
                <a:latin typeface="Arial Narrow" pitchFamily="34" charset="0"/>
              </a:rPr>
              <a:t>temporary </a:t>
            </a:r>
            <a:r>
              <a:rPr lang="en-US" altLang="zh-CN" b="1" dirty="0">
                <a:latin typeface="Arial Narrow" pitchFamily="34" charset="0"/>
              </a:rPr>
              <a:t>table.</a:t>
            </a:r>
          </a:p>
        </p:txBody>
      </p:sp>
      <p:pic>
        <p:nvPicPr>
          <p:cNvPr id="3061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06180">
                                            <p:txEl>
                                              <p:pRg st="0" end="0"/>
                                            </p:txEl>
                                          </p:spTgt>
                                        </p:tgtEl>
                                        <p:attrNameLst>
                                          <p:attrName>style.visibility</p:attrName>
                                        </p:attrNameLst>
                                      </p:cBhvr>
                                      <p:to>
                                        <p:strVal val="visible"/>
                                      </p:to>
                                    </p:set>
                                    <p:animEffect transition="in" filter="blinds(vertical)">
                                      <p:cBhvr>
                                        <p:cTn id="7" dur="500"/>
                                        <p:tgtEl>
                                          <p:spTgt spid="306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06180">
                                            <p:txEl>
                                              <p:pRg st="1" end="1"/>
                                            </p:txEl>
                                          </p:spTgt>
                                        </p:tgtEl>
                                        <p:attrNameLst>
                                          <p:attrName>style.visibility</p:attrName>
                                        </p:attrNameLst>
                                      </p:cBhvr>
                                      <p:to>
                                        <p:strVal val="visible"/>
                                      </p:to>
                                    </p:set>
                                    <p:animEffect transition="in" filter="blinds(vertical)">
                                      <p:cBhvr>
                                        <p:cTn id="12" dur="500"/>
                                        <p:tgtEl>
                                          <p:spTgt spid="306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06180">
                                            <p:txEl>
                                              <p:pRg st="2" end="2"/>
                                            </p:txEl>
                                          </p:spTgt>
                                        </p:tgtEl>
                                        <p:attrNameLst>
                                          <p:attrName>style.visibility</p:attrName>
                                        </p:attrNameLst>
                                      </p:cBhvr>
                                      <p:to>
                                        <p:strVal val="visible"/>
                                      </p:to>
                                    </p:set>
                                    <p:animEffect transition="in" filter="blinds(vertical)">
                                      <p:cBhvr>
                                        <p:cTn id="17" dur="500"/>
                                        <p:tgtEl>
                                          <p:spTgt spid="3061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06180">
                                            <p:txEl>
                                              <p:pRg st="3" end="3"/>
                                            </p:txEl>
                                          </p:spTgt>
                                        </p:tgtEl>
                                        <p:attrNameLst>
                                          <p:attrName>style.visibility</p:attrName>
                                        </p:attrNameLst>
                                      </p:cBhvr>
                                      <p:to>
                                        <p:strVal val="visible"/>
                                      </p:to>
                                    </p:set>
                                    <p:animEffect transition="in" filter="blinds(vertical)">
                                      <p:cBhvr>
                                        <p:cTn id="22" dur="500"/>
                                        <p:tgtEl>
                                          <p:spTgt spid="3061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06180">
                                            <p:txEl>
                                              <p:pRg st="4" end="4"/>
                                            </p:txEl>
                                          </p:spTgt>
                                        </p:tgtEl>
                                        <p:attrNameLst>
                                          <p:attrName>style.visibility</p:attrName>
                                        </p:attrNameLst>
                                      </p:cBhvr>
                                      <p:to>
                                        <p:strVal val="visible"/>
                                      </p:to>
                                    </p:set>
                                    <p:animEffect transition="in" filter="blinds(vertical)">
                                      <p:cBhvr>
                                        <p:cTn id="27" dur="500"/>
                                        <p:tgtEl>
                                          <p:spTgt spid="3061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06180">
                                            <p:txEl>
                                              <p:pRg st="5" end="5"/>
                                            </p:txEl>
                                          </p:spTgt>
                                        </p:tgtEl>
                                        <p:attrNameLst>
                                          <p:attrName>style.visibility</p:attrName>
                                        </p:attrNameLst>
                                      </p:cBhvr>
                                      <p:to>
                                        <p:strVal val="visible"/>
                                      </p:to>
                                    </p:set>
                                    <p:animEffect transition="in" filter="blinds(vertical)">
                                      <p:cBhvr>
                                        <p:cTn id="32" dur="500"/>
                                        <p:tgtEl>
                                          <p:spTgt spid="3061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06180">
                                            <p:txEl>
                                              <p:pRg st="6" end="6"/>
                                            </p:txEl>
                                          </p:spTgt>
                                        </p:tgtEl>
                                        <p:attrNameLst>
                                          <p:attrName>style.visibility</p:attrName>
                                        </p:attrNameLst>
                                      </p:cBhvr>
                                      <p:to>
                                        <p:strVal val="visible"/>
                                      </p:to>
                                    </p:set>
                                    <p:animEffect transition="in" filter="blinds(vertical)">
                                      <p:cBhvr>
                                        <p:cTn id="37" dur="500"/>
                                        <p:tgtEl>
                                          <p:spTgt spid="30618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06180">
                                            <p:txEl>
                                              <p:pRg st="7" end="7"/>
                                            </p:txEl>
                                          </p:spTgt>
                                        </p:tgtEl>
                                        <p:attrNameLst>
                                          <p:attrName>style.visibility</p:attrName>
                                        </p:attrNameLst>
                                      </p:cBhvr>
                                      <p:to>
                                        <p:strVal val="visible"/>
                                      </p:to>
                                    </p:set>
                                    <p:animEffect transition="in" filter="blinds(vertical)">
                                      <p:cBhvr>
                                        <p:cTn id="42" dur="500"/>
                                        <p:tgtEl>
                                          <p:spTgt spid="30618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06180">
                                            <p:txEl>
                                              <p:pRg st="8" end="8"/>
                                            </p:txEl>
                                          </p:spTgt>
                                        </p:tgtEl>
                                        <p:attrNameLst>
                                          <p:attrName>style.visibility</p:attrName>
                                        </p:attrNameLst>
                                      </p:cBhvr>
                                      <p:to>
                                        <p:strVal val="visible"/>
                                      </p:to>
                                    </p:set>
                                    <p:animEffect transition="in" filter="blinds(vertical)">
                                      <p:cBhvr>
                                        <p:cTn id="47" dur="500"/>
                                        <p:tgtEl>
                                          <p:spTgt spid="306180">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06181"/>
                                        </p:tgtEl>
                                        <p:attrNameLst>
                                          <p:attrName>style.visibility</p:attrName>
                                        </p:attrNameLst>
                                      </p:cBhvr>
                                      <p:to>
                                        <p:strVal val="visible"/>
                                      </p:to>
                                    </p:set>
                                    <p:anim calcmode="lin" valueType="num">
                                      <p:cBhvr additive="base">
                                        <p:cTn id="51" dur="500" fill="hold"/>
                                        <p:tgtEl>
                                          <p:spTgt spid="306181"/>
                                        </p:tgtEl>
                                        <p:attrNameLst>
                                          <p:attrName>ppt_x</p:attrName>
                                        </p:attrNameLst>
                                      </p:cBhvr>
                                      <p:tavLst>
                                        <p:tav tm="0">
                                          <p:val>
                                            <p:strVal val="0-#ppt_w/2"/>
                                          </p:val>
                                        </p:tav>
                                        <p:tav tm="100000">
                                          <p:val>
                                            <p:strVal val="#ppt_x"/>
                                          </p:val>
                                        </p:tav>
                                      </p:tavLst>
                                    </p:anim>
                                    <p:anim calcmode="lin" valueType="num">
                                      <p:cBhvr additive="base">
                                        <p:cTn id="52" dur="500" fill="hold"/>
                                        <p:tgtEl>
                                          <p:spTgt spid="306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90319DF-5E3B-4E2D-B227-9DF8137F6171}" type="slidenum">
              <a:rPr lang="en-US" altLang="zh-CN"/>
              <a:pPr/>
              <a:t>76</a:t>
            </a:fld>
            <a:endParaRPr lang="en-US" altLang="zh-CN"/>
          </a:p>
        </p:txBody>
      </p:sp>
      <p:sp>
        <p:nvSpPr>
          <p:cNvPr id="30720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307204" name="Text Box 4"/>
          <p:cNvSpPr txBox="1">
            <a:spLocks noChangeArrowheads="1"/>
          </p:cNvSpPr>
          <p:nvPr/>
        </p:nvSpPr>
        <p:spPr bwMode="auto">
          <a:xfrm>
            <a:off x="578296" y="692150"/>
            <a:ext cx="8458200"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a:t>
            </a:r>
          </a:p>
          <a:p>
            <a:pPr algn="l">
              <a:spcBef>
                <a:spcPts val="0"/>
              </a:spcBef>
            </a:pPr>
            <a:r>
              <a:rPr kumimoji="0" lang="en-US" altLang="zh-CN" b="1" dirty="0" err="1">
                <a:latin typeface="Arial Narrow" pitchFamily="34" charset="0"/>
              </a:rPr>
              <a:t>st_highscore</a:t>
            </a:r>
            <a:r>
              <a:rPr kumimoji="0" lang="en-US" altLang="zh-CN" b="1" dirty="0">
                <a:latin typeface="Arial Narrow" pitchFamily="34" charset="0"/>
              </a:rPr>
              <a:t>(</a:t>
            </a:r>
            <a:r>
              <a:rPr kumimoji="0" lang="en-US" altLang="zh-CN" b="1" dirty="0" err="1">
                <a:latin typeface="Arial Narrow" pitchFamily="34" charset="0"/>
              </a:rPr>
              <a:t>st_id,score,course_id</a:t>
            </a:r>
            <a:r>
              <a:rPr kumimoji="0" lang="en-US" altLang="zh-CN" b="1" dirty="0">
                <a:latin typeface="Arial Narrow" pitchFamily="34" charset="0"/>
              </a:rPr>
              <a:t>)</a:t>
            </a:r>
          </a:p>
          <a:p>
            <a:pPr algn="l">
              <a:spcBef>
                <a:spcPts val="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kumimoji="0" lang="en-US" altLang="zh-CN" b="1" dirty="0" err="1">
                <a:latin typeface="Arial Narrow" pitchFamily="34" charset="0"/>
              </a:rPr>
              <a:t>Write</a:t>
            </a:r>
            <a:r>
              <a:rPr kumimoji="0" lang="en-US" altLang="zh-CN" b="1" dirty="0">
                <a:latin typeface="Arial Narrow" pitchFamily="34" charset="0"/>
              </a:rPr>
              <a:t> T-SQL </a:t>
            </a:r>
            <a:r>
              <a:rPr lang="en-US" altLang="zh-CN" b="1" dirty="0">
                <a:solidFill>
                  <a:srgbClr val="000000"/>
                </a:solidFill>
                <a:latin typeface="Arial Narrow" pitchFamily="34" charset="0"/>
              </a:rPr>
              <a:t>statements </a:t>
            </a:r>
            <a:r>
              <a:rPr kumimoji="0" lang="en-US" altLang="zh-CN" b="1" dirty="0">
                <a:latin typeface="Arial Narrow" pitchFamily="34" charset="0"/>
              </a:rPr>
              <a:t>to find out the students who got the highest scores in one course, and save the information to the table </a:t>
            </a:r>
            <a:r>
              <a:rPr kumimoji="0" lang="en-US" altLang="zh-CN" b="1" i="1" dirty="0" err="1">
                <a:latin typeface="Arial Narrow" pitchFamily="34" charset="0"/>
              </a:rPr>
              <a:t>st_highscore</a:t>
            </a:r>
            <a:r>
              <a:rPr kumimoji="0" lang="en-US" altLang="zh-CN" b="1" i="1" dirty="0">
                <a:latin typeface="Arial Narrow" pitchFamily="34" charset="0"/>
              </a:rPr>
              <a:t>.</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a:t>
            </a:r>
            <a:r>
              <a:rPr kumimoji="0" lang="en-US" altLang="zh-CN" b="1" i="1" dirty="0" err="1">
                <a:latin typeface="Times New Roman" pitchFamily="18" charset="0"/>
              </a:rPr>
              <a:t>st_highscore</a:t>
            </a:r>
            <a:r>
              <a:rPr lang="en-US" altLang="zh-CN" b="1" i="1" dirty="0">
                <a:latin typeface="Times New Roman" pitchFamily="18" charset="0"/>
              </a:rPr>
              <a:t> </a:t>
            </a:r>
            <a:r>
              <a:rPr kumimoji="0" lang="en-US" altLang="zh-CN" b="1" i="1" dirty="0">
                <a:latin typeface="Times New Roman" pitchFamily="18" charset="0"/>
              </a:rPr>
              <a:t>(</a:t>
            </a:r>
            <a:r>
              <a:rPr kumimoji="0" lang="en-US" altLang="zh-CN" b="1" i="1" dirty="0" err="1">
                <a:latin typeface="Times New Roman" pitchFamily="18" charset="0"/>
              </a:rPr>
              <a:t>st_id,score,course_id</a:t>
            </a:r>
            <a:r>
              <a:rPr kumimoji="0" lang="en-US" altLang="zh-CN" b="1" i="1" dirty="0">
                <a:latin typeface="Times New Roman" pitchFamily="18" charset="0"/>
              </a:rPr>
              <a:t>)</a:t>
            </a:r>
            <a:r>
              <a:rPr lang="en-US" altLang="zh-CN" b="1" i="1" dirty="0">
                <a:latin typeface="Times New Roman" pitchFamily="18"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a.st_id,a.Eng_score,b.</a:t>
            </a:r>
            <a:r>
              <a:rPr kumimoji="0" lang="en-US" altLang="zh-CN" b="1" i="1" dirty="0" err="1">
                <a:latin typeface="Times New Roman" pitchFamily="18" charset="0"/>
              </a:rPr>
              <a:t>course_id</a:t>
            </a:r>
            <a:r>
              <a:rPr lang="en-US" altLang="zh-CN" b="1" i="1" dirty="0">
                <a:latin typeface="Times New Roman" pitchFamily="18" charset="0"/>
              </a:rPr>
              <a:t>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 courses b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Eng_score</a:t>
            </a:r>
            <a:r>
              <a:rPr lang="en-US" altLang="zh-CN" b="1" i="1" dirty="0">
                <a:latin typeface="Times New Roman" pitchFamily="18" charset="0"/>
              </a:rPr>
              <a:t> = </a:t>
            </a:r>
            <a:r>
              <a:rPr lang="en-US" altLang="zh-CN" b="1" i="1" u="wavyHeavy" dirty="0" smtClean="0">
                <a:solidFill>
                  <a:schemeClr val="tx2"/>
                </a:solidFill>
                <a:uFill>
                  <a:solidFill>
                    <a:srgbClr val="D43CFE"/>
                  </a:solidFill>
                </a:uFill>
                <a:latin typeface="Times New Roman" pitchFamily="18" charset="0"/>
              </a:rPr>
              <a:t>(SELECT </a:t>
            </a:r>
            <a:r>
              <a:rPr lang="en-US" altLang="zh-CN" b="1" i="1" u="wavyHeavy" dirty="0">
                <a:solidFill>
                  <a:schemeClr val="tx2"/>
                </a:solidFill>
                <a:uFill>
                  <a:solidFill>
                    <a:srgbClr val="D43CFE"/>
                  </a:solidFill>
                </a:uFill>
                <a:latin typeface="Times New Roman" pitchFamily="18" charset="0"/>
              </a:rPr>
              <a:t>Max(</a:t>
            </a:r>
            <a:r>
              <a:rPr lang="en-US" altLang="zh-CN" b="1" i="1" u="wavyHeavy" dirty="0" err="1">
                <a:solidFill>
                  <a:schemeClr val="tx2"/>
                </a:solidFill>
                <a:uFill>
                  <a:solidFill>
                    <a:srgbClr val="D43CFE"/>
                  </a:solidFill>
                </a:uFill>
                <a:latin typeface="Times New Roman" pitchFamily="18" charset="0"/>
              </a:rPr>
              <a:t>Eng_score</a:t>
            </a:r>
            <a:r>
              <a:rPr lang="en-US" altLang="zh-CN" b="1" i="1" u="wavyHeavy" dirty="0">
                <a:solidFill>
                  <a:schemeClr val="tx2"/>
                </a:solidFill>
                <a:uFill>
                  <a:solidFill>
                    <a:srgbClr val="D43CFE"/>
                  </a:solidFill>
                </a:uFill>
                <a:latin typeface="Times New Roman" pitchFamily="18" charset="0"/>
              </a:rPr>
              <a:t>)</a:t>
            </a:r>
            <a:r>
              <a:rPr lang="en-US" altLang="zh-CN" b="1" i="1" dirty="0">
                <a:solidFill>
                  <a:schemeClr val="tx2"/>
                </a:solidFill>
                <a:uFill>
                  <a:solidFill>
                    <a:srgbClr val="D43CFE"/>
                  </a:solidFill>
                </a:uFill>
                <a:latin typeface="Times New Roman" pitchFamily="18" charset="0"/>
              </a:rPr>
              <a:t> 			</a:t>
            </a:r>
            <a:r>
              <a:rPr lang="en-US" altLang="zh-CN" b="1" i="1" u="wavyHeavy" dirty="0">
                <a:solidFill>
                  <a:schemeClr val="tx2"/>
                </a:solidFill>
                <a:uFill>
                  <a:solidFill>
                    <a:srgbClr val="D43CFE"/>
                  </a:solidFill>
                </a:uFill>
                <a:latin typeface="Times New Roman" pitchFamily="18" charset="0"/>
              </a:rPr>
              <a:t>FROM </a:t>
            </a:r>
            <a:r>
              <a:rPr lang="en-US" altLang="zh-CN" b="1" i="1" u="wavyHeavy" dirty="0" err="1">
                <a:solidFill>
                  <a:schemeClr val="tx2"/>
                </a:solidFill>
                <a:uFill>
                  <a:solidFill>
                    <a:srgbClr val="D43CFE"/>
                  </a:solidFill>
                </a:uFill>
                <a:latin typeface="Times New Roman" pitchFamily="18" charset="0"/>
              </a:rPr>
              <a:t>st_score</a:t>
            </a:r>
            <a:r>
              <a:rPr lang="en-US" altLang="zh-CN" b="1" i="1" u="wavyHeavy" dirty="0">
                <a:solidFill>
                  <a:schemeClr val="tx2"/>
                </a:solidFill>
                <a:uFill>
                  <a:solidFill>
                    <a:srgbClr val="D43CFE"/>
                  </a:solidFill>
                </a:uFill>
                <a:latin typeface="Times New Roman" pitchFamily="18" charset="0"/>
              </a:rPr>
              <a:t> )</a:t>
            </a:r>
            <a:r>
              <a:rPr lang="en-US" altLang="zh-CN" b="1" i="1" dirty="0">
                <a:latin typeface="Times New Roman" pitchFamily="18" charset="0"/>
              </a:rPr>
              <a:t> AND </a:t>
            </a:r>
            <a:r>
              <a:rPr lang="en-US" altLang="zh-CN" b="1" i="1" dirty="0" err="1">
                <a:latin typeface="Times New Roman" pitchFamily="18" charset="0"/>
              </a:rPr>
              <a:t>b.course_name</a:t>
            </a:r>
            <a:r>
              <a:rPr lang="en-US" altLang="zh-CN" b="1" i="1" dirty="0">
                <a:latin typeface="Times New Roman" pitchFamily="18" charset="0"/>
              </a:rPr>
              <a:t> = 'English'</a:t>
            </a:r>
          </a:p>
          <a:p>
            <a:pPr algn="l">
              <a:spcBef>
                <a:spcPct val="20000"/>
              </a:spcBef>
              <a:buClr>
                <a:srgbClr val="ECB51A"/>
              </a:buClr>
              <a:buFont typeface="Wingdings" pitchFamily="2" charset="2"/>
              <a:buNone/>
            </a:pPr>
            <a:r>
              <a:rPr lang="en-US" altLang="zh-CN" b="1" dirty="0">
                <a:latin typeface="Arial Narrow" pitchFamily="34" charset="0"/>
              </a:rPr>
              <a:t>This will find out the students who got the highest English score. The other courses can be handled similarly.</a:t>
            </a:r>
          </a:p>
          <a:p>
            <a:pPr algn="l">
              <a:spcBef>
                <a:spcPct val="20000"/>
              </a:spcBef>
              <a:buSzPct val="200000"/>
              <a:buFontTx/>
              <a:buBlip>
                <a:blip r:embed="rId2"/>
              </a:buBlip>
            </a:pPr>
            <a:r>
              <a:rPr kumimoji="0" lang="en-US" altLang="zh-CN" b="1" dirty="0">
                <a:latin typeface="Arial Narrow" pitchFamily="34" charset="0"/>
              </a:rPr>
              <a:t>If the schema is </a:t>
            </a: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st_id,course_id,score</a:t>
            </a:r>
            <a:r>
              <a:rPr kumimoji="0" lang="en-US" altLang="zh-CN" b="1" dirty="0">
                <a:latin typeface="Arial Narrow" pitchFamily="34" charset="0"/>
              </a:rPr>
              <a:t>), how to write the query </a:t>
            </a:r>
            <a:r>
              <a:rPr lang="en-US" altLang="zh-CN" b="1" dirty="0">
                <a:solidFill>
                  <a:srgbClr val="000000"/>
                </a:solidFill>
                <a:latin typeface="Arial Narrow" pitchFamily="34" charset="0"/>
              </a:rPr>
              <a:t>statement</a:t>
            </a:r>
            <a:r>
              <a:rPr kumimoji="0" lang="en-US" altLang="zh-CN" b="1" dirty="0">
                <a:latin typeface="Arial Narrow" pitchFamily="34" charset="0"/>
              </a:rPr>
              <a:t>?</a:t>
            </a:r>
          </a:p>
        </p:txBody>
      </p:sp>
      <p:pic>
        <p:nvPicPr>
          <p:cNvPr id="307205"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07204">
                                            <p:txEl>
                                              <p:pRg st="4" end="4"/>
                                            </p:txEl>
                                          </p:spTgt>
                                        </p:tgtEl>
                                        <p:attrNameLst>
                                          <p:attrName>style.visibility</p:attrName>
                                        </p:attrNameLst>
                                      </p:cBhvr>
                                      <p:to>
                                        <p:strVal val="visible"/>
                                      </p:to>
                                    </p:set>
                                    <p:animEffect transition="in" filter="blinds(vertical)">
                                      <p:cBhvr>
                                        <p:cTn id="7" dur="500"/>
                                        <p:tgtEl>
                                          <p:spTgt spid="30720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4">
                                            <p:txEl>
                                              <p:pRg st="5" end="5"/>
                                            </p:txEl>
                                          </p:spTgt>
                                        </p:tgtEl>
                                        <p:attrNameLst>
                                          <p:attrName>style.visibility</p:attrName>
                                        </p:attrNameLst>
                                      </p:cBhvr>
                                      <p:to>
                                        <p:strVal val="visible"/>
                                      </p:to>
                                    </p:set>
                                    <p:animEffect transition="in" filter="wipe(left)">
                                      <p:cBhvr>
                                        <p:cTn id="12" dur="500"/>
                                        <p:tgtEl>
                                          <p:spTgt spid="30720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04">
                                            <p:txEl>
                                              <p:pRg st="6" end="6"/>
                                            </p:txEl>
                                          </p:spTgt>
                                        </p:tgtEl>
                                        <p:attrNameLst>
                                          <p:attrName>style.visibility</p:attrName>
                                        </p:attrNameLst>
                                      </p:cBhvr>
                                      <p:to>
                                        <p:strVal val="visible"/>
                                      </p:to>
                                    </p:set>
                                    <p:animEffect transition="in" filter="wipe(left)">
                                      <p:cBhvr>
                                        <p:cTn id="17" dur="500"/>
                                        <p:tgtEl>
                                          <p:spTgt spid="307204">
                                            <p:txEl>
                                              <p:pRg st="6" end="6"/>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07205"/>
                                        </p:tgtEl>
                                        <p:attrNameLst>
                                          <p:attrName>style.visibility</p:attrName>
                                        </p:attrNameLst>
                                      </p:cBhvr>
                                      <p:to>
                                        <p:strVal val="visible"/>
                                      </p:to>
                                    </p:set>
                                    <p:anim calcmode="lin" valueType="num">
                                      <p:cBhvr additive="base">
                                        <p:cTn id="21" dur="500" fill="hold"/>
                                        <p:tgtEl>
                                          <p:spTgt spid="307205"/>
                                        </p:tgtEl>
                                        <p:attrNameLst>
                                          <p:attrName>ppt_x</p:attrName>
                                        </p:attrNameLst>
                                      </p:cBhvr>
                                      <p:tavLst>
                                        <p:tav tm="0">
                                          <p:val>
                                            <p:strVal val="0-#ppt_w/2"/>
                                          </p:val>
                                        </p:tav>
                                        <p:tav tm="100000">
                                          <p:val>
                                            <p:strVal val="#ppt_x"/>
                                          </p:val>
                                        </p:tav>
                                      </p:tavLst>
                                    </p:anim>
                                    <p:anim calcmode="lin" valueType="num">
                                      <p:cBhvr additive="base">
                                        <p:cTn id="22" dur="500" fill="hold"/>
                                        <p:tgtEl>
                                          <p:spTgt spid="307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3E0063C-EDF1-4393-9F13-AE0EC14B39A3}" type="slidenum">
              <a:rPr lang="en-US" altLang="zh-CN"/>
              <a:pPr/>
              <a:t>77</a:t>
            </a:fld>
            <a:endParaRPr lang="en-US" altLang="zh-CN"/>
          </a:p>
        </p:txBody>
      </p:sp>
      <p:sp>
        <p:nvSpPr>
          <p:cNvPr id="41472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414723" name="Text Box 3"/>
          <p:cNvSpPr txBox="1">
            <a:spLocks noChangeArrowheads="1"/>
          </p:cNvSpPr>
          <p:nvPr/>
        </p:nvSpPr>
        <p:spPr bwMode="auto">
          <a:xfrm>
            <a:off x="601216" y="692150"/>
            <a:ext cx="8507288"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pP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st_id,course_id,score</a:t>
            </a:r>
            <a:r>
              <a:rPr kumimoji="0" lang="en-US" altLang="zh-CN" b="1" dirty="0">
                <a:latin typeface="Arial Narrow" pitchFamily="34" charset="0"/>
              </a:rPr>
              <a:t>)</a:t>
            </a:r>
          </a:p>
          <a:p>
            <a:pPr algn="l">
              <a:spcBef>
                <a:spcPts val="0"/>
              </a:spcBef>
            </a:pPr>
            <a:r>
              <a:rPr kumimoji="0" lang="en-US" altLang="zh-CN" b="1" dirty="0" err="1">
                <a:latin typeface="Arial Narrow" pitchFamily="34" charset="0"/>
              </a:rPr>
              <a:t>st_highscore</a:t>
            </a:r>
            <a:r>
              <a:rPr kumimoji="0" lang="en-US" altLang="zh-CN" b="1" dirty="0">
                <a:latin typeface="Arial Narrow" pitchFamily="34" charset="0"/>
              </a:rPr>
              <a:t>(</a:t>
            </a:r>
            <a:r>
              <a:rPr kumimoji="0" lang="en-US" altLang="zh-CN" b="1" dirty="0" err="1">
                <a:latin typeface="Arial Narrow" pitchFamily="34" charset="0"/>
              </a:rPr>
              <a:t>st_id,score,course_id</a:t>
            </a:r>
            <a:r>
              <a:rPr kumimoji="0" lang="en-US" altLang="zh-CN" b="1" dirty="0">
                <a:latin typeface="Arial Narrow" pitchFamily="34" charset="0"/>
              </a:rPr>
              <a:t>)</a:t>
            </a:r>
          </a:p>
          <a:p>
            <a:pPr algn="l">
              <a:spcBef>
                <a:spcPts val="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kumimoji="0" lang="en-US" altLang="zh-CN" b="1" dirty="0" err="1">
                <a:latin typeface="Arial Narrow" pitchFamily="34" charset="0"/>
              </a:rPr>
              <a:t>Write</a:t>
            </a:r>
            <a:r>
              <a:rPr kumimoji="0" lang="en-US" altLang="zh-CN" b="1" dirty="0">
                <a:latin typeface="Arial Narrow" pitchFamily="34" charset="0"/>
              </a:rPr>
              <a:t> ONE single T-SQL statement to find out the students who got the highest scores in one course, and save the information to the table </a:t>
            </a:r>
            <a:r>
              <a:rPr kumimoji="0" lang="en-US" altLang="zh-CN" b="1" dirty="0" err="1">
                <a:latin typeface="Arial Narrow" pitchFamily="34" charset="0"/>
              </a:rPr>
              <a:t>st_highscore</a:t>
            </a:r>
            <a:r>
              <a:rPr kumimoji="0" lang="en-US" altLang="zh-CN" b="1" dirty="0">
                <a:latin typeface="Arial Narrow" pitchFamily="34" charset="0"/>
              </a:rPr>
              <a:t>.</a:t>
            </a:r>
          </a:p>
          <a:p>
            <a:pPr algn="l">
              <a:lnSpc>
                <a:spcPct val="90000"/>
              </a:lnSpc>
              <a:spcBef>
                <a:spcPct val="20000"/>
              </a:spcBef>
              <a:buClr>
                <a:srgbClr val="ECB51A"/>
              </a:buClr>
              <a:buFont typeface="Wingdings" pitchFamily="2" charset="2"/>
              <a:buNone/>
            </a:pPr>
            <a:r>
              <a:rPr lang="en-US" altLang="zh-CN" b="1" i="1" dirty="0">
                <a:solidFill>
                  <a:srgbClr val="FF0000"/>
                </a:solidFill>
                <a:latin typeface="Times New Roman" pitchFamily="18" charset="0"/>
              </a:rPr>
              <a:t>INSERT</a:t>
            </a:r>
            <a:r>
              <a:rPr lang="en-US" altLang="zh-CN" b="1" i="1" dirty="0">
                <a:solidFill>
                  <a:srgbClr val="000000"/>
                </a:solidFill>
                <a:latin typeface="Times New Roman" pitchFamily="18" charset="0"/>
              </a:rPr>
              <a:t> </a:t>
            </a:r>
            <a:r>
              <a:rPr kumimoji="0" lang="en-US" altLang="zh-CN" b="1" i="1" dirty="0" err="1">
                <a:solidFill>
                  <a:srgbClr val="000000"/>
                </a:solidFill>
                <a:latin typeface="Times New Roman" pitchFamily="18" charset="0"/>
              </a:rPr>
              <a:t>st_highscore</a:t>
            </a:r>
            <a:endParaRPr kumimoji="0" lang="en-US" altLang="zh-CN" b="1" i="1" dirty="0">
              <a:solidFill>
                <a:srgbClr val="000000"/>
              </a:solidFill>
              <a:latin typeface="Times New Roman" pitchFamily="18" charset="0"/>
            </a:endParaRPr>
          </a:p>
          <a:p>
            <a:pPr algn="l">
              <a:lnSpc>
                <a:spcPct val="90000"/>
              </a:lnSpc>
              <a:spcBef>
                <a:spcPct val="20000"/>
              </a:spcBef>
              <a:buClr>
                <a:srgbClr val="ECB51A"/>
              </a:buClr>
              <a:buFont typeface="Wingdings" pitchFamily="2" charset="2"/>
              <a:buNone/>
            </a:pPr>
            <a:r>
              <a:rPr lang="en-US" altLang="en-US" b="1" i="1" dirty="0" smtClean="0">
                <a:solidFill>
                  <a:srgbClr val="FF0000"/>
                </a:solidFill>
                <a:latin typeface="Times New Roman" pitchFamily="18" charset="0"/>
              </a:rPr>
              <a:t>SELECT</a:t>
            </a:r>
            <a:r>
              <a:rPr lang="en-US" altLang="en-US" b="1" i="1" dirty="0" smtClean="0">
                <a:solidFill>
                  <a:srgbClr val="000000"/>
                </a:solidFill>
                <a:latin typeface="Times New Roman" pitchFamily="18" charset="0"/>
              </a:rPr>
              <a:t> </a:t>
            </a:r>
            <a:r>
              <a:rPr lang="en-US" altLang="en-US" b="1" i="1" dirty="0" err="1">
                <a:solidFill>
                  <a:srgbClr val="000000"/>
                </a:solidFill>
                <a:latin typeface="Times New Roman" pitchFamily="18" charset="0"/>
              </a:rPr>
              <a:t>st_id</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score,</a:t>
            </a:r>
            <a:r>
              <a:rPr lang="en-US" altLang="zh-CN" b="1" i="1" dirty="0">
                <a:solidFill>
                  <a:srgbClr val="000000"/>
                </a:solidFill>
                <a:latin typeface="Times New Roman" pitchFamily="18" charset="0"/>
              </a:rPr>
              <a:t> </a:t>
            </a:r>
            <a:r>
              <a:rPr lang="en-US" altLang="en-US" b="1" i="1" dirty="0" err="1" smtClean="0">
                <a:solidFill>
                  <a:srgbClr val="000000"/>
                </a:solidFill>
                <a:latin typeface="Times New Roman" pitchFamily="18" charset="0"/>
              </a:rPr>
              <a:t>course_id</a:t>
            </a:r>
            <a:endParaRPr lang="en-US" altLang="en-US" b="1" i="1" dirty="0">
              <a:solidFill>
                <a:srgbClr val="000000"/>
              </a:solidFill>
              <a:latin typeface="Times New Roman" pitchFamily="18" charset="0"/>
            </a:endParaRPr>
          </a:p>
          <a:p>
            <a:pPr algn="l">
              <a:lnSpc>
                <a:spcPct val="90000"/>
              </a:lnSpc>
              <a:spcBef>
                <a:spcPct val="20000"/>
              </a:spcBef>
              <a:buClr>
                <a:srgbClr val="ECB51A"/>
              </a:buClr>
              <a:buFont typeface="Wingdings" pitchFamily="2" charset="2"/>
              <a:buNone/>
            </a:pPr>
            <a:r>
              <a:rPr lang="en-US" altLang="en-US" b="1" i="1" dirty="0">
                <a:solidFill>
                  <a:srgbClr val="000000"/>
                </a:solidFill>
                <a:latin typeface="Times New Roman" pitchFamily="18" charset="0"/>
              </a:rPr>
              <a:t>	</a:t>
            </a:r>
            <a:r>
              <a:rPr lang="en-US" altLang="en-US" b="1" i="1" dirty="0" smtClean="0">
                <a:solidFill>
                  <a:srgbClr val="FF0000"/>
                </a:solidFill>
                <a:latin typeface="Times New Roman" pitchFamily="18" charset="0"/>
              </a:rPr>
              <a:t>FROM</a:t>
            </a:r>
            <a:r>
              <a:rPr lang="en-US" altLang="en-US" b="1" i="1" dirty="0" smtClean="0">
                <a:solidFill>
                  <a:srgbClr val="000000"/>
                </a:solidFill>
                <a:latin typeface="Times New Roman" pitchFamily="18" charset="0"/>
              </a:rPr>
              <a:t> </a:t>
            </a:r>
            <a:r>
              <a:rPr lang="en-US" altLang="en-US" b="1" i="1" dirty="0" err="1">
                <a:solidFill>
                  <a:srgbClr val="000000"/>
                </a:solidFill>
                <a:latin typeface="Times New Roman" pitchFamily="18" charset="0"/>
              </a:rPr>
              <a:t>st_score</a:t>
            </a:r>
            <a:r>
              <a:rPr lang="en-US" altLang="en-US" b="1" i="1" dirty="0">
                <a:solidFill>
                  <a:srgbClr val="000000"/>
                </a:solidFill>
                <a:latin typeface="Times New Roman" pitchFamily="18" charset="0"/>
              </a:rPr>
              <a:t> a,</a:t>
            </a:r>
            <a:endParaRPr lang="en-US" altLang="zh-CN" b="1" i="1" dirty="0">
              <a:solidFill>
                <a:srgbClr val="000000"/>
              </a:solidFill>
              <a:latin typeface="Times New Roman" pitchFamily="18" charset="0"/>
            </a:endParaRPr>
          </a:p>
          <a:p>
            <a:pPr algn="l">
              <a:lnSpc>
                <a:spcPct val="90000"/>
              </a:lnSpc>
              <a:spcBef>
                <a:spcPct val="20000"/>
              </a:spcBef>
              <a:buClr>
                <a:srgbClr val="ECB51A"/>
              </a:buClr>
              <a:buFont typeface="Wingdings" pitchFamily="2" charset="2"/>
              <a:buNone/>
            </a:pPr>
            <a:r>
              <a:rPr lang="en-US" altLang="zh-CN" b="1" i="1" dirty="0">
                <a:solidFill>
                  <a:srgbClr val="000000"/>
                </a:solidFill>
                <a:latin typeface="Times New Roman" pitchFamily="18" charset="0"/>
              </a:rPr>
              <a:t>                        </a:t>
            </a:r>
            <a:r>
              <a:rPr lang="en-US" altLang="en-US" b="1" i="1" dirty="0">
                <a:solidFill>
                  <a:srgbClr val="00B0F0"/>
                </a:solidFill>
                <a:latin typeface="Times New Roman" pitchFamily="18" charset="0"/>
              </a:rPr>
              <a:t>(SELECT Max(score) AS col1,course_id AS col2 FROM </a:t>
            </a:r>
            <a:r>
              <a:rPr lang="en-US" altLang="en-US" b="1" i="1" dirty="0" err="1">
                <a:solidFill>
                  <a:srgbClr val="00B0F0"/>
                </a:solidFill>
                <a:latin typeface="Times New Roman" pitchFamily="18" charset="0"/>
              </a:rPr>
              <a:t>st_score</a:t>
            </a:r>
            <a:r>
              <a:rPr lang="en-US" altLang="en-US" b="1" i="1" dirty="0">
                <a:solidFill>
                  <a:srgbClr val="00B0F0"/>
                </a:solidFill>
                <a:latin typeface="Times New Roman" pitchFamily="18" charset="0"/>
              </a:rPr>
              <a:t> GROUP BY </a:t>
            </a:r>
            <a:r>
              <a:rPr lang="en-US" altLang="en-US" b="1" i="1" dirty="0" err="1">
                <a:solidFill>
                  <a:srgbClr val="00B0F0"/>
                </a:solidFill>
                <a:latin typeface="Times New Roman" pitchFamily="18" charset="0"/>
              </a:rPr>
              <a:t>course_id</a:t>
            </a:r>
            <a:r>
              <a:rPr lang="en-US" altLang="en-US" b="1" i="1" dirty="0">
                <a:solidFill>
                  <a:srgbClr val="00B0F0"/>
                </a:solidFill>
                <a:latin typeface="Times New Roman" pitchFamily="18" charset="0"/>
              </a:rPr>
              <a:t>) AS b</a:t>
            </a:r>
          </a:p>
          <a:p>
            <a:pPr algn="l">
              <a:lnSpc>
                <a:spcPct val="90000"/>
              </a:lnSpc>
              <a:spcBef>
                <a:spcPct val="20000"/>
              </a:spcBef>
              <a:buClr>
                <a:srgbClr val="ECB51A"/>
              </a:buClr>
              <a:buFont typeface="Wingdings" pitchFamily="2" charset="2"/>
              <a:buNone/>
            </a:pPr>
            <a:r>
              <a:rPr lang="en-US" altLang="en-US" b="1" i="1" dirty="0">
                <a:solidFill>
                  <a:srgbClr val="000000"/>
                </a:solidFill>
                <a:latin typeface="Times New Roman" pitchFamily="18" charset="0"/>
              </a:rPr>
              <a:t>	</a:t>
            </a:r>
            <a:r>
              <a:rPr lang="en-US" altLang="en-US" b="1" i="1" dirty="0" smtClean="0">
                <a:solidFill>
                  <a:srgbClr val="FF0000"/>
                </a:solidFill>
                <a:latin typeface="Times New Roman" pitchFamily="18" charset="0"/>
              </a:rPr>
              <a:t>WHERE</a:t>
            </a:r>
            <a:r>
              <a:rPr lang="en-US" altLang="en-US" b="1" i="1" dirty="0" smtClean="0">
                <a:solidFill>
                  <a:srgbClr val="000000"/>
                </a:solidFill>
                <a:latin typeface="Times New Roman" pitchFamily="18" charset="0"/>
              </a:rPr>
              <a:t> </a:t>
            </a:r>
            <a:r>
              <a:rPr lang="en-US" altLang="en-US" b="1" i="1" dirty="0" err="1">
                <a:solidFill>
                  <a:srgbClr val="000000"/>
                </a:solidFill>
                <a:latin typeface="Times New Roman" pitchFamily="18" charset="0"/>
              </a:rPr>
              <a:t>a.score</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b.col1 AND </a:t>
            </a:r>
            <a:r>
              <a:rPr lang="en-US" altLang="en-US" b="1" i="1" dirty="0" err="1">
                <a:solidFill>
                  <a:srgbClr val="000000"/>
                </a:solidFill>
                <a:latin typeface="Times New Roman" pitchFamily="18" charset="0"/>
              </a:rPr>
              <a:t>a.course_id</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smtClean="0">
                <a:solidFill>
                  <a:srgbClr val="000000"/>
                </a:solidFill>
                <a:latin typeface="Times New Roman" pitchFamily="18" charset="0"/>
              </a:rPr>
              <a:t>b.col2</a:t>
            </a:r>
          </a:p>
          <a:p>
            <a:pPr algn="l">
              <a:lnSpc>
                <a:spcPct val="90000"/>
              </a:lnSpc>
              <a:spcBef>
                <a:spcPct val="20000"/>
              </a:spcBef>
              <a:buClr>
                <a:srgbClr val="ECB51A"/>
              </a:buClr>
              <a:buFont typeface="Wingdings" pitchFamily="2" charset="2"/>
              <a:buNone/>
            </a:pPr>
            <a:r>
              <a:rPr lang="en-US" altLang="en-US" b="1" i="1" dirty="0">
                <a:solidFill>
                  <a:srgbClr val="000000"/>
                </a:solidFill>
                <a:latin typeface="Times New Roman" pitchFamily="18" charset="0"/>
              </a:rPr>
              <a:t>	</a:t>
            </a:r>
            <a:r>
              <a:rPr lang="en-US" altLang="en-US" b="1" i="1" dirty="0" smtClean="0">
                <a:solidFill>
                  <a:schemeClr val="bg1">
                    <a:lumMod val="65000"/>
                  </a:schemeClr>
                </a:solidFill>
                <a:latin typeface="Times New Roman" pitchFamily="18" charset="0"/>
              </a:rPr>
              <a:t>ORDER </a:t>
            </a:r>
            <a:r>
              <a:rPr lang="en-US" altLang="en-US" b="1" i="1" dirty="0">
                <a:solidFill>
                  <a:schemeClr val="bg1">
                    <a:lumMod val="65000"/>
                  </a:schemeClr>
                </a:solidFill>
                <a:latin typeface="Times New Roman" pitchFamily="18" charset="0"/>
              </a:rPr>
              <a:t>BY </a:t>
            </a:r>
            <a:r>
              <a:rPr lang="en-US" altLang="en-US" b="1" i="1" dirty="0" err="1">
                <a:solidFill>
                  <a:schemeClr val="bg1">
                    <a:lumMod val="65000"/>
                  </a:schemeClr>
                </a:solidFill>
                <a:latin typeface="Times New Roman" pitchFamily="18" charset="0"/>
              </a:rPr>
              <a:t>course_id</a:t>
            </a:r>
            <a:r>
              <a:rPr lang="en-US" altLang="en-US" b="1" i="1" dirty="0">
                <a:solidFill>
                  <a:schemeClr val="bg1">
                    <a:lumMod val="65000"/>
                  </a:schemeClr>
                </a:solidFill>
                <a:latin typeface="Times New Roman" pitchFamily="18" charset="0"/>
              </a:rPr>
              <a:t>,</a:t>
            </a:r>
            <a:r>
              <a:rPr lang="en-US" altLang="zh-CN" b="1" i="1" dirty="0">
                <a:solidFill>
                  <a:schemeClr val="bg1">
                    <a:lumMod val="65000"/>
                  </a:schemeClr>
                </a:solidFill>
                <a:latin typeface="Times New Roman" pitchFamily="18" charset="0"/>
              </a:rPr>
              <a:t> </a:t>
            </a:r>
            <a:r>
              <a:rPr lang="en-US" altLang="en-US" b="1" i="1" dirty="0" err="1">
                <a:solidFill>
                  <a:schemeClr val="bg1">
                    <a:lumMod val="65000"/>
                  </a:schemeClr>
                </a:solidFill>
                <a:latin typeface="Times New Roman" pitchFamily="18" charset="0"/>
              </a:rPr>
              <a:t>st_id</a:t>
            </a:r>
            <a:endParaRPr lang="en-US" altLang="en-US" b="1" i="1" dirty="0">
              <a:solidFill>
                <a:schemeClr val="bg1">
                  <a:lumMod val="65000"/>
                </a:schemeClr>
              </a:solidFill>
              <a:latin typeface="Times New Roman" pitchFamily="18" charset="0"/>
            </a:endParaRPr>
          </a:p>
        </p:txBody>
      </p:sp>
      <p:pic>
        <p:nvPicPr>
          <p:cNvPr id="41472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14723">
                                            <p:txEl>
                                              <p:pRg st="4" end="4"/>
                                            </p:txEl>
                                          </p:spTgt>
                                        </p:tgtEl>
                                        <p:attrNameLst>
                                          <p:attrName>style.visibility</p:attrName>
                                        </p:attrNameLst>
                                      </p:cBhvr>
                                      <p:to>
                                        <p:strVal val="visible"/>
                                      </p:to>
                                    </p:set>
                                    <p:animEffect transition="in" filter="blinds(vertical)">
                                      <p:cBhvr>
                                        <p:cTn id="7" dur="500"/>
                                        <p:tgtEl>
                                          <p:spTgt spid="414723">
                                            <p:txEl>
                                              <p:pRg st="4" end="4"/>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14723">
                                            <p:txEl>
                                              <p:pRg st="5" end="5"/>
                                            </p:txEl>
                                          </p:spTgt>
                                        </p:tgtEl>
                                        <p:attrNameLst>
                                          <p:attrName>style.visibility</p:attrName>
                                        </p:attrNameLst>
                                      </p:cBhvr>
                                      <p:to>
                                        <p:strVal val="visible"/>
                                      </p:to>
                                    </p:set>
                                    <p:animEffect transition="in" filter="blinds(vertical)">
                                      <p:cBhvr>
                                        <p:cTn id="10" dur="500"/>
                                        <p:tgtEl>
                                          <p:spTgt spid="414723">
                                            <p:txEl>
                                              <p:pRg st="5" end="5"/>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414723">
                                            <p:txEl>
                                              <p:pRg st="6" end="6"/>
                                            </p:txEl>
                                          </p:spTgt>
                                        </p:tgtEl>
                                        <p:attrNameLst>
                                          <p:attrName>style.visibility</p:attrName>
                                        </p:attrNameLst>
                                      </p:cBhvr>
                                      <p:to>
                                        <p:strVal val="visible"/>
                                      </p:to>
                                    </p:set>
                                    <p:animEffect transition="in" filter="blinds(vertical)">
                                      <p:cBhvr>
                                        <p:cTn id="13" dur="500"/>
                                        <p:tgtEl>
                                          <p:spTgt spid="414723">
                                            <p:txEl>
                                              <p:pRg st="6" end="6"/>
                                            </p:txEl>
                                          </p:spTgt>
                                        </p:tgtEl>
                                      </p:cBhvr>
                                    </p:animEffect>
                                  </p:childTnLst>
                                </p:cTn>
                              </p:par>
                              <p:par>
                                <p:cTn id="14" presetID="3" presetClass="entr" presetSubtype="5" fill="hold" nodeType="withEffect">
                                  <p:stCondLst>
                                    <p:cond delay="0"/>
                                  </p:stCondLst>
                                  <p:childTnLst>
                                    <p:set>
                                      <p:cBhvr>
                                        <p:cTn id="15" dur="1" fill="hold">
                                          <p:stCondLst>
                                            <p:cond delay="0"/>
                                          </p:stCondLst>
                                        </p:cTn>
                                        <p:tgtEl>
                                          <p:spTgt spid="414723">
                                            <p:txEl>
                                              <p:pRg st="7" end="7"/>
                                            </p:txEl>
                                          </p:spTgt>
                                        </p:tgtEl>
                                        <p:attrNameLst>
                                          <p:attrName>style.visibility</p:attrName>
                                        </p:attrNameLst>
                                      </p:cBhvr>
                                      <p:to>
                                        <p:strVal val="visible"/>
                                      </p:to>
                                    </p:set>
                                    <p:animEffect transition="in" filter="blinds(vertical)">
                                      <p:cBhvr>
                                        <p:cTn id="16" dur="500"/>
                                        <p:tgtEl>
                                          <p:spTgt spid="414723">
                                            <p:txEl>
                                              <p:pRg st="7" end="7"/>
                                            </p:txEl>
                                          </p:spTgt>
                                        </p:tgtEl>
                                      </p:cBhvr>
                                    </p:animEffect>
                                  </p:childTnLst>
                                </p:cTn>
                              </p:par>
                              <p:par>
                                <p:cTn id="17" presetID="3" presetClass="entr" presetSubtype="5" fill="hold" nodeType="withEffect">
                                  <p:stCondLst>
                                    <p:cond delay="0"/>
                                  </p:stCondLst>
                                  <p:childTnLst>
                                    <p:set>
                                      <p:cBhvr>
                                        <p:cTn id="18" dur="1" fill="hold">
                                          <p:stCondLst>
                                            <p:cond delay="0"/>
                                          </p:stCondLst>
                                        </p:cTn>
                                        <p:tgtEl>
                                          <p:spTgt spid="414723">
                                            <p:txEl>
                                              <p:pRg st="8" end="8"/>
                                            </p:txEl>
                                          </p:spTgt>
                                        </p:tgtEl>
                                        <p:attrNameLst>
                                          <p:attrName>style.visibility</p:attrName>
                                        </p:attrNameLst>
                                      </p:cBhvr>
                                      <p:to>
                                        <p:strVal val="visible"/>
                                      </p:to>
                                    </p:set>
                                    <p:animEffect transition="in" filter="blinds(vertical)">
                                      <p:cBhvr>
                                        <p:cTn id="19" dur="500"/>
                                        <p:tgtEl>
                                          <p:spTgt spid="414723">
                                            <p:txEl>
                                              <p:pRg st="8" end="8"/>
                                            </p:txEl>
                                          </p:spTgt>
                                        </p:tgtEl>
                                      </p:cBhvr>
                                    </p:animEffect>
                                  </p:childTnLst>
                                </p:cTn>
                              </p:par>
                              <p:par>
                                <p:cTn id="20" presetID="3" presetClass="entr" presetSubtype="5" fill="hold" nodeType="withEffect">
                                  <p:stCondLst>
                                    <p:cond delay="0"/>
                                  </p:stCondLst>
                                  <p:childTnLst>
                                    <p:set>
                                      <p:cBhvr>
                                        <p:cTn id="21" dur="1" fill="hold">
                                          <p:stCondLst>
                                            <p:cond delay="0"/>
                                          </p:stCondLst>
                                        </p:cTn>
                                        <p:tgtEl>
                                          <p:spTgt spid="414723">
                                            <p:txEl>
                                              <p:pRg st="9" end="9"/>
                                            </p:txEl>
                                          </p:spTgt>
                                        </p:tgtEl>
                                        <p:attrNameLst>
                                          <p:attrName>style.visibility</p:attrName>
                                        </p:attrNameLst>
                                      </p:cBhvr>
                                      <p:to>
                                        <p:strVal val="visible"/>
                                      </p:to>
                                    </p:set>
                                    <p:animEffect transition="in" filter="blinds(vertical)">
                                      <p:cBhvr>
                                        <p:cTn id="22" dur="500"/>
                                        <p:tgtEl>
                                          <p:spTgt spid="414723">
                                            <p:txEl>
                                              <p:pRg st="9" end="9"/>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414724"/>
                                        </p:tgtEl>
                                        <p:attrNameLst>
                                          <p:attrName>style.visibility</p:attrName>
                                        </p:attrNameLst>
                                      </p:cBhvr>
                                      <p:to>
                                        <p:strVal val="visible"/>
                                      </p:to>
                                    </p:set>
                                    <p:anim calcmode="lin" valueType="num">
                                      <p:cBhvr additive="base">
                                        <p:cTn id="26" dur="500" fill="hold"/>
                                        <p:tgtEl>
                                          <p:spTgt spid="414724"/>
                                        </p:tgtEl>
                                        <p:attrNameLst>
                                          <p:attrName>ppt_x</p:attrName>
                                        </p:attrNameLst>
                                      </p:cBhvr>
                                      <p:tavLst>
                                        <p:tav tm="0">
                                          <p:val>
                                            <p:strVal val="0-#ppt_w/2"/>
                                          </p:val>
                                        </p:tav>
                                        <p:tav tm="100000">
                                          <p:val>
                                            <p:strVal val="#ppt_x"/>
                                          </p:val>
                                        </p:tav>
                                      </p:tavLst>
                                    </p:anim>
                                    <p:anim calcmode="lin" valueType="num">
                                      <p:cBhvr additive="base">
                                        <p:cTn id="27" dur="500" fill="hold"/>
                                        <p:tgtEl>
                                          <p:spTgt spid="414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78</a:t>
            </a:fld>
            <a:endParaRPr lang="en-US" altLang="zh-CN"/>
          </a:p>
        </p:txBody>
      </p:sp>
      <p:sp>
        <p:nvSpPr>
          <p:cNvPr id="20480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204803" name="Text Box 3"/>
          <p:cNvSpPr txBox="1">
            <a:spLocks noChangeArrowheads="1"/>
          </p:cNvSpPr>
          <p:nvPr/>
        </p:nvSpPr>
        <p:spPr bwMode="auto">
          <a:xfrm>
            <a:off x="468313" y="692150"/>
            <a:ext cx="8507412"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dirty="0">
                <a:latin typeface="Arial Narrow" pitchFamily="34" charset="0"/>
              </a:rPr>
              <a:t>Query that refers to three tables:</a:t>
            </a:r>
          </a:p>
          <a:p>
            <a:pPr algn="l">
              <a:spcBef>
                <a:spcPts val="0"/>
              </a:spcBef>
            </a:pPr>
            <a:r>
              <a:rPr kumimoji="0" lang="en-US" altLang="zh-CN" b="1" dirty="0" err="1">
                <a:latin typeface="Arial Narrow" pitchFamily="34" charset="0"/>
              </a:rPr>
              <a:t>st_highscore</a:t>
            </a:r>
            <a:r>
              <a:rPr kumimoji="0" lang="en-US" altLang="zh-CN" b="1" dirty="0">
                <a:latin typeface="Arial Narrow" pitchFamily="34" charset="0"/>
              </a:rPr>
              <a:t>(</a:t>
            </a:r>
            <a:r>
              <a:rPr kumimoji="0" lang="en-US" altLang="zh-CN" b="1" dirty="0" err="1">
                <a:latin typeface="Arial Narrow" pitchFamily="34" charset="0"/>
              </a:rPr>
              <a:t>st_id,score,course_id</a:t>
            </a:r>
            <a:r>
              <a:rPr kumimoji="0" lang="en-US" altLang="zh-CN" b="1" dirty="0">
                <a:latin typeface="Arial Narrow" pitchFamily="34" charset="0"/>
              </a:rPr>
              <a:t>)</a:t>
            </a:r>
          </a:p>
          <a:p>
            <a:pPr algn="l">
              <a:spcBef>
                <a:spcPts val="0"/>
              </a:spcBef>
            </a:pPr>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a:t>
            </a:r>
          </a:p>
          <a:p>
            <a:pPr algn="l">
              <a:spcBef>
                <a:spcPts val="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endParaRPr kumimoji="0" lang="en-US" altLang="zh-CN" b="1" dirty="0">
              <a:solidFill>
                <a:schemeClr val="tx2"/>
              </a:solidFill>
              <a:latin typeface="Arial Narrow" pitchFamily="34" charset="0"/>
            </a:endParaRP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Find</a:t>
            </a:r>
            <a:r>
              <a:rPr lang="en-US" altLang="zh-CN" b="1" dirty="0">
                <a:latin typeface="Arial Narrow" pitchFamily="34" charset="0"/>
              </a:rPr>
              <a:t> out the students’ name for those who got the highest score for the courses with type ‘import’.</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st_name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 </a:t>
            </a:r>
            <a:r>
              <a:rPr lang="en-US" altLang="zh-CN" b="1" i="1" dirty="0" err="1">
                <a:latin typeface="Times New Roman" pitchFamily="18" charset="0"/>
              </a:rPr>
              <a:t>st_highscore</a:t>
            </a:r>
            <a:r>
              <a:rPr lang="en-US" altLang="zh-CN" b="1" i="1" dirty="0">
                <a:latin typeface="Times New Roman" pitchFamily="18" charset="0"/>
              </a:rPr>
              <a:t> b, courses c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a.st_id</a:t>
            </a:r>
            <a:r>
              <a:rPr lang="en-US" altLang="zh-CN" b="1" i="1" dirty="0">
                <a:latin typeface="Times New Roman" pitchFamily="18" charset="0"/>
              </a:rPr>
              <a:t> = </a:t>
            </a:r>
            <a:r>
              <a:rPr lang="en-US" altLang="zh-CN" b="1" i="1" dirty="0" err="1">
                <a:latin typeface="Times New Roman" pitchFamily="18" charset="0"/>
              </a:rPr>
              <a:t>b.st_id</a:t>
            </a:r>
            <a:r>
              <a:rPr lang="en-US" altLang="zh-CN" b="1" i="1" dirty="0">
                <a:latin typeface="Times New Roman" pitchFamily="18" charset="0"/>
              </a:rPr>
              <a:t> AND </a:t>
            </a:r>
            <a:r>
              <a:rPr lang="en-US" altLang="zh-CN" b="1" i="1" dirty="0" err="1">
                <a:latin typeface="Times New Roman" pitchFamily="18" charset="0"/>
              </a:rPr>
              <a:t>b.course_id</a:t>
            </a:r>
            <a:r>
              <a:rPr lang="en-US" altLang="zh-CN" b="1" i="1" dirty="0">
                <a:latin typeface="Times New Roman" pitchFamily="18" charset="0"/>
              </a:rPr>
              <a:t> = </a:t>
            </a:r>
            <a:r>
              <a:rPr lang="en-US" altLang="zh-CN" b="1" i="1" dirty="0" err="1">
                <a:latin typeface="Times New Roman" pitchFamily="18" charset="0"/>
              </a:rPr>
              <a:t>c.course_id</a:t>
            </a:r>
            <a:r>
              <a:rPr lang="en-US" altLang="zh-CN" b="1" i="1" dirty="0">
                <a:latin typeface="Times New Roman" pitchFamily="18" charset="0"/>
              </a:rPr>
              <a:t> </a:t>
            </a:r>
            <a:r>
              <a:rPr lang="en-US" altLang="zh-CN" b="1" i="1" dirty="0">
                <a:solidFill>
                  <a:schemeClr val="hlink"/>
                </a:solidFill>
                <a:latin typeface="Times New Roman" pitchFamily="18" charset="0"/>
              </a:rPr>
              <a:t>AND</a:t>
            </a:r>
            <a:r>
              <a:rPr lang="en-US" altLang="zh-CN" b="1" i="1" dirty="0">
                <a:latin typeface="Times New Roman" pitchFamily="18" charset="0"/>
              </a:rPr>
              <a:t> </a:t>
            </a:r>
            <a:r>
              <a:rPr lang="en-US" altLang="zh-CN" b="1" i="1" dirty="0" err="1">
                <a:latin typeface="Times New Roman" pitchFamily="18" charset="0"/>
              </a:rPr>
              <a:t>c.type</a:t>
            </a:r>
            <a:r>
              <a:rPr lang="en-US" altLang="zh-CN" b="1" i="1" dirty="0">
                <a:latin typeface="Times New Roman" pitchFamily="18" charset="0"/>
              </a:rPr>
              <a:t> = 'import'</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st_name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st_id</a:t>
            </a:r>
            <a:r>
              <a:rPr lang="en-US" altLang="zh-CN" b="1" i="1" dirty="0">
                <a:latin typeface="Times New Roman" pitchFamily="18" charset="0"/>
              </a:rPr>
              <a:t>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b="1" i="1" dirty="0" smtClean="0">
                <a:solidFill>
                  <a:srgbClr val="D43CFE"/>
                </a:solidFill>
                <a:latin typeface="Times New Roman" pitchFamily="18" charset="0"/>
              </a:rPr>
              <a:t>( SELECT </a:t>
            </a:r>
            <a:r>
              <a:rPr lang="en-US" altLang="zh-CN" b="1" i="1" dirty="0" err="1">
                <a:solidFill>
                  <a:srgbClr val="D43CFE"/>
                </a:solidFill>
                <a:latin typeface="Times New Roman" pitchFamily="18" charset="0"/>
              </a:rPr>
              <a:t>st_id</a:t>
            </a:r>
            <a:r>
              <a:rPr lang="en-US" altLang="zh-CN" b="1" i="1" dirty="0">
                <a:solidFill>
                  <a:srgbClr val="D43CFE"/>
                </a:solidFill>
                <a:latin typeface="Times New Roman" pitchFamily="18" charset="0"/>
              </a:rPr>
              <a:t> FROM </a:t>
            </a:r>
            <a:r>
              <a:rPr lang="en-US" altLang="zh-CN" b="1" i="1" dirty="0" err="1">
                <a:solidFill>
                  <a:srgbClr val="D43CFE"/>
                </a:solidFill>
                <a:latin typeface="Times New Roman" pitchFamily="18" charset="0"/>
              </a:rPr>
              <a:t>st_highscore</a:t>
            </a:r>
            <a:r>
              <a:rPr lang="en-US" altLang="zh-CN" b="1" i="1" dirty="0">
                <a:solidFill>
                  <a:srgbClr val="D43CFE"/>
                </a:solidFill>
                <a:latin typeface="Times New Roman" pitchFamily="18" charset="0"/>
              </a:rPr>
              <a:t> WHERE </a:t>
            </a:r>
            <a:r>
              <a:rPr lang="en-US" altLang="zh-CN" b="1" i="1" dirty="0" err="1">
                <a:solidFill>
                  <a:srgbClr val="D43CFE"/>
                </a:solidFill>
                <a:latin typeface="Times New Roman" pitchFamily="18" charset="0"/>
              </a:rPr>
              <a:t>course_id</a:t>
            </a:r>
            <a:r>
              <a:rPr lang="en-US" altLang="zh-CN" b="1" i="1" dirty="0">
                <a:solidFill>
                  <a:srgbClr val="D43CFE"/>
                </a:solidFill>
                <a:latin typeface="Times New Roman" pitchFamily="18" charset="0"/>
              </a:rPr>
              <a:t> IN</a:t>
            </a:r>
            <a:r>
              <a:rPr lang="en-US" altLang="zh-CN" b="1" i="1" dirty="0">
                <a:latin typeface="Times New Roman" pitchFamily="18" charset="0"/>
              </a:rPr>
              <a:t> </a:t>
            </a:r>
            <a:r>
              <a:rPr lang="en-US" altLang="zh-CN" b="1" i="1" dirty="0">
                <a:solidFill>
                  <a:srgbClr val="00B0F0"/>
                </a:solidFill>
                <a:latin typeface="Times New Roman" pitchFamily="18" charset="0"/>
              </a:rPr>
              <a:t>(SELECT </a:t>
            </a:r>
            <a:r>
              <a:rPr lang="en-US" altLang="zh-CN" b="1" i="1" dirty="0" err="1">
                <a:solidFill>
                  <a:srgbClr val="00B0F0"/>
                </a:solidFill>
                <a:latin typeface="Times New Roman" pitchFamily="18" charset="0"/>
              </a:rPr>
              <a:t>course_id</a:t>
            </a:r>
            <a:r>
              <a:rPr lang="en-US" altLang="zh-CN" b="1" i="1" dirty="0">
                <a:solidFill>
                  <a:srgbClr val="00B0F0"/>
                </a:solidFill>
                <a:latin typeface="Times New Roman" pitchFamily="18" charset="0"/>
              </a:rPr>
              <a:t> FROM courses WHERE type = 'import</a:t>
            </a:r>
            <a:r>
              <a:rPr lang="en-US" altLang="zh-CN" b="1" i="1" dirty="0" smtClean="0">
                <a:solidFill>
                  <a:srgbClr val="00B0F0"/>
                </a:solidFill>
                <a:latin typeface="Times New Roman" pitchFamily="18" charset="0"/>
              </a:rPr>
              <a:t>') </a:t>
            </a:r>
            <a:r>
              <a:rPr lang="en-US" altLang="zh-CN" b="1" i="1" dirty="0" smtClean="0">
                <a:solidFill>
                  <a:srgbClr val="D43CFE"/>
                </a:solidFill>
                <a:latin typeface="Times New Roman" pitchFamily="18" charset="0"/>
              </a:rPr>
              <a:t>)</a:t>
            </a:r>
            <a:r>
              <a:rPr lang="en-US" altLang="zh-CN" b="1" i="1" dirty="0" smtClean="0">
                <a:latin typeface="Times New Roman" pitchFamily="18" charset="0"/>
              </a:rPr>
              <a:t> </a:t>
            </a:r>
            <a:endParaRPr lang="en-US" altLang="zh-CN" b="1" i="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4803">
                                            <p:txEl>
                                              <p:pRg st="5" end="5"/>
                                            </p:txEl>
                                          </p:spTgt>
                                        </p:tgtEl>
                                        <p:attrNameLst>
                                          <p:attrName>style.visibility</p:attrName>
                                        </p:attrNameLst>
                                      </p:cBhvr>
                                      <p:to>
                                        <p:strVal val="visible"/>
                                      </p:to>
                                    </p:set>
                                    <p:animEffect transition="in" filter="blinds(vertical)">
                                      <p:cBhvr>
                                        <p:cTn id="7" dur="500"/>
                                        <p:tgtEl>
                                          <p:spTgt spid="20480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4803">
                                            <p:txEl>
                                              <p:pRg st="6" end="6"/>
                                            </p:txEl>
                                          </p:spTgt>
                                        </p:tgtEl>
                                        <p:attrNameLst>
                                          <p:attrName>style.visibility</p:attrName>
                                        </p:attrNameLst>
                                      </p:cBhvr>
                                      <p:to>
                                        <p:strVal val="visible"/>
                                      </p:to>
                                    </p:set>
                                    <p:animEffect transition="in" filter="blinds(vertical)">
                                      <p:cBhvr>
                                        <p:cTn id="12" dur="500"/>
                                        <p:tgtEl>
                                          <p:spTgt spid="204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79</a:t>
            </a:fld>
            <a:endParaRPr lang="en-US" altLang="zh-CN"/>
          </a:p>
        </p:txBody>
      </p:sp>
      <p:sp>
        <p:nvSpPr>
          <p:cNvPr id="20480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204803" name="Text Box 3"/>
          <p:cNvSpPr txBox="1">
            <a:spLocks noChangeArrowheads="1"/>
          </p:cNvSpPr>
          <p:nvPr/>
        </p:nvSpPr>
        <p:spPr bwMode="auto">
          <a:xfrm>
            <a:off x="468313" y="692150"/>
            <a:ext cx="8507412" cy="44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pPr>
            <a:r>
              <a:rPr kumimoji="0" lang="en-US" altLang="zh-CN" b="1" dirty="0" smtClean="0">
                <a:solidFill>
                  <a:schemeClr val="tx2"/>
                </a:solidFill>
                <a:latin typeface="Arial Narrow" pitchFamily="34" charset="0"/>
              </a:rPr>
              <a:t>【</a:t>
            </a: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au_fname</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phone AS Telephone, city, state</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authors</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ORDER </a:t>
            </a:r>
            <a:r>
              <a:rPr lang="en-US" altLang="zh-CN" b="1" i="1" dirty="0">
                <a:solidFill>
                  <a:srgbClr val="FF0000"/>
                </a:solidFill>
                <a:latin typeface="Times New Roman" pitchFamily="18" charset="0"/>
              </a:rPr>
              <a:t>BY </a:t>
            </a:r>
            <a:r>
              <a:rPr lang="en-US" altLang="zh-CN" b="1" i="1" dirty="0" err="1">
                <a:latin typeface="Times New Roman" pitchFamily="18" charset="0"/>
              </a:rPr>
              <a:t>au_lname</a:t>
            </a:r>
            <a:r>
              <a:rPr lang="en-US" altLang="zh-CN" b="1" i="1" dirty="0">
                <a:latin typeface="Times New Roman" pitchFamily="18" charset="0"/>
              </a:rPr>
              <a:t> ASC, </a:t>
            </a:r>
            <a:r>
              <a:rPr lang="en-US" altLang="zh-CN" b="1" i="1" dirty="0" err="1">
                <a:latin typeface="Times New Roman" pitchFamily="18" charset="0"/>
              </a:rPr>
              <a:t>au_fname</a:t>
            </a:r>
            <a:r>
              <a:rPr lang="en-US" altLang="zh-CN" b="1" i="1" dirty="0">
                <a:latin typeface="Times New Roman" pitchFamily="18" charset="0"/>
              </a:rPr>
              <a:t> </a:t>
            </a:r>
            <a:r>
              <a:rPr lang="en-US" altLang="zh-CN" b="1" i="1" dirty="0" smtClean="0">
                <a:latin typeface="Times New Roman" pitchFamily="18" charset="0"/>
              </a:rPr>
              <a:t>ASC</a:t>
            </a:r>
          </a:p>
          <a:p>
            <a:pPr algn="l">
              <a:spcBef>
                <a:spcPct val="20000"/>
              </a:spcBef>
              <a:buClr>
                <a:srgbClr val="ECB51A"/>
              </a:buClr>
              <a:buFont typeface="Wingdings" pitchFamily="2" charset="2"/>
              <a:buNone/>
            </a:pPr>
            <a:endParaRPr lang="en-US" altLang="zh-CN" b="1" i="1" dirty="0">
              <a:latin typeface="Times New Roman" pitchFamily="18" charset="0"/>
            </a:endParaRPr>
          </a:p>
          <a:p>
            <a:pPr algn="l">
              <a:spcBef>
                <a:spcPct val="20000"/>
              </a:spcBef>
              <a:buClr>
                <a:srgbClr val="ECB51A"/>
              </a:buClr>
            </a:pP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 </a:t>
            </a:r>
            <a:r>
              <a:rPr lang="en-US" altLang="zh-CN" b="1" i="1" dirty="0" err="1">
                <a:latin typeface="Times New Roman" pitchFamily="18" charset="0"/>
              </a:rPr>
              <a:t>au_fname</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phone AS Telephone</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authors</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state = 'CA' and </a:t>
            </a:r>
            <a:r>
              <a:rPr lang="en-US" altLang="zh-CN" b="1" i="1" dirty="0" err="1">
                <a:latin typeface="Times New Roman" pitchFamily="18" charset="0"/>
              </a:rPr>
              <a:t>au_lname</a:t>
            </a:r>
            <a:r>
              <a:rPr lang="en-US" altLang="zh-CN" b="1" i="1" dirty="0">
                <a:latin typeface="Times New Roman" pitchFamily="18" charset="0"/>
              </a:rPr>
              <a:t> &lt;&gt; '</a:t>
            </a:r>
            <a:r>
              <a:rPr lang="en-US" altLang="zh-CN" b="1" i="1" dirty="0" err="1">
                <a:latin typeface="Times New Roman" pitchFamily="18" charset="0"/>
              </a:rPr>
              <a:t>McBadden</a:t>
            </a:r>
            <a:r>
              <a:rPr lang="en-US" altLang="zh-CN" b="1" i="1" dirty="0">
                <a:latin typeface="Times New Roman" pitchFamily="18" charset="0"/>
              </a:rPr>
              <a:t>'</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ORDER BY </a:t>
            </a:r>
            <a:r>
              <a:rPr lang="en-US" altLang="zh-CN" b="1" i="1" dirty="0" err="1">
                <a:latin typeface="Times New Roman" pitchFamily="18" charset="0"/>
              </a:rPr>
              <a:t>au_lname</a:t>
            </a:r>
            <a:r>
              <a:rPr lang="en-US" altLang="zh-CN" b="1" i="1" dirty="0">
                <a:latin typeface="Times New Roman" pitchFamily="18" charset="0"/>
              </a:rPr>
              <a:t> ASC, </a:t>
            </a:r>
            <a:r>
              <a:rPr lang="en-US" altLang="zh-CN" b="1" i="1" dirty="0" err="1">
                <a:latin typeface="Times New Roman" pitchFamily="18" charset="0"/>
              </a:rPr>
              <a:t>au_fname</a:t>
            </a:r>
            <a:r>
              <a:rPr lang="en-US" altLang="zh-CN" b="1" i="1" dirty="0">
                <a:latin typeface="Times New Roman" pitchFamily="18" charset="0"/>
              </a:rPr>
              <a:t> ASC</a:t>
            </a:r>
            <a:endParaRPr lang="en-US" altLang="zh-CN" b="1" i="1" dirty="0" smtClean="0">
              <a:latin typeface="Times New Roman" pitchFamily="18" charset="0"/>
            </a:endParaRPr>
          </a:p>
        </p:txBody>
      </p:sp>
    </p:spTree>
    <p:extLst>
      <p:ext uri="{BB962C8B-B14F-4D97-AF65-F5344CB8AC3E}">
        <p14:creationId xmlns:p14="http://schemas.microsoft.com/office/powerpoint/2010/main" val="1329148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A82C865D-2A19-4A32-80A0-454ED38FC379}" type="slidenum">
              <a:rPr lang="en-US" altLang="zh-CN"/>
              <a:pPr/>
              <a:t>8</a:t>
            </a:fld>
            <a:endParaRPr lang="en-US" altLang="zh-CN"/>
          </a:p>
        </p:txBody>
      </p:sp>
      <p:sp>
        <p:nvSpPr>
          <p:cNvPr id="391170" name="Rectangle 2"/>
          <p:cNvSpPr>
            <a:spLocks noGrp="1" noChangeArrowheads="1"/>
          </p:cNvSpPr>
          <p:nvPr>
            <p:ph type="title"/>
          </p:nvPr>
        </p:nvSpPr>
        <p:spPr/>
        <p:txBody>
          <a:bodyPr/>
          <a:lstStyle/>
          <a:p>
            <a:r>
              <a:rPr lang="en-US" altLang="zh-CN" dirty="0">
                <a:latin typeface="Arial Narrow" pitchFamily="34" charset="0"/>
              </a:rPr>
              <a:t>Relational Database</a:t>
            </a:r>
          </a:p>
        </p:txBody>
      </p:sp>
      <p:sp>
        <p:nvSpPr>
          <p:cNvPr id="391171" name="Text Box 3"/>
          <p:cNvSpPr txBox="1">
            <a:spLocks noChangeArrowheads="1"/>
          </p:cNvSpPr>
          <p:nvPr/>
        </p:nvSpPr>
        <p:spPr bwMode="auto">
          <a:xfrm>
            <a:off x="611188" y="2924175"/>
            <a:ext cx="8305800"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None/>
            </a:pPr>
            <a:r>
              <a:rPr kumimoji="0" lang="en-US" altLang="zh-CN" b="1" dirty="0">
                <a:solidFill>
                  <a:schemeClr val="folHlink"/>
                </a:solidFill>
                <a:latin typeface="Arial Narrow" pitchFamily="34" charset="0"/>
                <a:ea typeface="楷体_GB2312" pitchFamily="49" charset="-122"/>
              </a:rPr>
              <a:t>◆</a:t>
            </a:r>
            <a:r>
              <a:rPr kumimoji="0" lang="en-US" altLang="zh-CN" b="1" dirty="0">
                <a:solidFill>
                  <a:schemeClr val="hlink"/>
                </a:solidFill>
                <a:latin typeface="Arial Narrow" pitchFamily="34" charset="0"/>
                <a:ea typeface="楷体_GB2312" pitchFamily="49" charset="-122"/>
              </a:rPr>
              <a:t>view</a:t>
            </a:r>
            <a:r>
              <a:rPr lang="en-US" altLang="zh-CN" b="1" dirty="0">
                <a:latin typeface="Arial Narrow" pitchFamily="34" charset="0"/>
              </a:rPr>
              <a:t>: </a:t>
            </a:r>
            <a:r>
              <a:rPr lang="en-US" altLang="zh-CN" b="1" dirty="0">
                <a:solidFill>
                  <a:srgbClr val="000000"/>
                </a:solidFill>
                <a:latin typeface="Arial Narrow" pitchFamily="34" charset="0"/>
              </a:rPr>
              <a:t>a virtual table that represents the data in one or more tables in an alternative way. View will not be stored in the database as a special object, but the </a:t>
            </a:r>
            <a:r>
              <a:rPr lang="en-US" altLang="zh-CN" b="1" dirty="0">
                <a:latin typeface="Arial Narrow" pitchFamily="34" charset="0"/>
              </a:rPr>
              <a:t>SELECT clause which creates view is stored instead.</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the</a:t>
            </a:r>
            <a:r>
              <a:rPr lang="en-US" altLang="zh-CN" b="1" dirty="0">
                <a:latin typeface="Arial Narrow" pitchFamily="34" charset="0"/>
              </a:rPr>
              <a:t> following table is </a:t>
            </a:r>
            <a:r>
              <a:rPr lang="en-US" altLang="zh-CN" b="1" i="1" dirty="0">
                <a:latin typeface="Times New Roman" pitchFamily="18" charset="0"/>
              </a:rPr>
              <a:t>Students</a:t>
            </a:r>
            <a:r>
              <a:rPr lang="en-US" altLang="zh-CN" b="1" dirty="0">
                <a:latin typeface="Arial Narrow" pitchFamily="34" charset="0"/>
              </a:rPr>
              <a:t> table. ‘</a:t>
            </a:r>
            <a:r>
              <a:rPr lang="en-US" altLang="zh-CN" b="1" i="1" dirty="0">
                <a:solidFill>
                  <a:srgbClr val="D43CFE"/>
                </a:solidFill>
                <a:latin typeface="Arial Narrow" pitchFamily="34" charset="0"/>
              </a:rPr>
              <a:t>SELECT</a:t>
            </a:r>
            <a:r>
              <a:rPr lang="en-US" altLang="zh-CN" b="1" i="1" dirty="0">
                <a:latin typeface="Arial Narrow" pitchFamily="34" charset="0"/>
              </a:rPr>
              <a:t> code </a:t>
            </a:r>
            <a:r>
              <a:rPr lang="en-US" altLang="zh-CN" b="1" i="1" dirty="0">
                <a:solidFill>
                  <a:srgbClr val="D43CFE"/>
                </a:solidFill>
                <a:latin typeface="Arial Narrow" pitchFamily="34" charset="0"/>
              </a:rPr>
              <a:t>FROM</a:t>
            </a:r>
            <a:r>
              <a:rPr lang="en-US" altLang="zh-CN" b="1" i="1" dirty="0">
                <a:latin typeface="Arial Narrow" pitchFamily="34" charset="0"/>
              </a:rPr>
              <a:t> Students</a:t>
            </a:r>
            <a:r>
              <a:rPr lang="en-US" altLang="zh-CN" b="1" dirty="0">
                <a:latin typeface="Arial Narrow" pitchFamily="34" charset="0"/>
              </a:rPr>
              <a:t>’</a:t>
            </a:r>
          </a:p>
        </p:txBody>
      </p:sp>
      <p:pic>
        <p:nvPicPr>
          <p:cNvPr id="391172"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
        <p:nvSpPr>
          <p:cNvPr id="391173" name="Rectangle 5"/>
          <p:cNvSpPr>
            <a:spLocks noChangeArrowheads="1"/>
          </p:cNvSpPr>
          <p:nvPr/>
        </p:nvSpPr>
        <p:spPr bwMode="auto">
          <a:xfrm>
            <a:off x="611188" y="687388"/>
            <a:ext cx="38163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table </a:t>
            </a:r>
            <a:r>
              <a:rPr lang="en-US" altLang="zh-CN" b="1">
                <a:latin typeface="Arial Narrow" pitchFamily="34" charset="0"/>
              </a:rPr>
              <a:t>(or relation):</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index</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stored procedure</a:t>
            </a:r>
          </a:p>
          <a:p>
            <a:pPr algn="just">
              <a:spcBef>
                <a:spcPct val="20000"/>
              </a:spcBef>
              <a:buClr>
                <a:schemeClr val="folHlink"/>
              </a:buClr>
              <a:buFont typeface="Wingdings" pitchFamily="2" charset="2"/>
              <a:buChar char="u"/>
            </a:pPr>
            <a:r>
              <a:rPr kumimoji="0" lang="en-US" altLang="zh-CN" b="1">
                <a:solidFill>
                  <a:schemeClr val="hlink"/>
                </a:solidFill>
                <a:latin typeface="Arial Narrow" pitchFamily="34" charset="0"/>
                <a:ea typeface="楷体_GB2312" pitchFamily="49" charset="-122"/>
              </a:rPr>
              <a:t>trigger</a:t>
            </a:r>
          </a:p>
        </p:txBody>
      </p:sp>
      <p:graphicFrame>
        <p:nvGraphicFramePr>
          <p:cNvPr id="391199" name="Group 31"/>
          <p:cNvGraphicFramePr>
            <a:graphicFrameLocks noGrp="1"/>
          </p:cNvGraphicFramePr>
          <p:nvPr/>
        </p:nvGraphicFramePr>
        <p:xfrm>
          <a:off x="1331913" y="5229225"/>
          <a:ext cx="6553200" cy="1373188"/>
        </p:xfrm>
        <a:graphic>
          <a:graphicData uri="http://schemas.openxmlformats.org/drawingml/2006/table">
            <a:tbl>
              <a:tblPr/>
              <a:tblGrid>
                <a:gridCol w="2362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myname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birthday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200101184022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宋体" pitchFamily="2" charset="-122"/>
                        </a:rPr>
                        <a:t>Zidane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200201184358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宋体" pitchFamily="2" charset="-122"/>
                        </a:rPr>
                        <a:t>Sophia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1982/10/15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blinds(vertical)">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blinds(vertical)">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1199"/>
                                        </p:tgtEl>
                                        <p:attrNameLst>
                                          <p:attrName>style.visibility</p:attrName>
                                        </p:attrNameLst>
                                      </p:cBhvr>
                                      <p:to>
                                        <p:strVal val="visible"/>
                                      </p:to>
                                    </p:set>
                                    <p:animEffect transition="in" filter="box(in)">
                                      <p:cBhvr>
                                        <p:cTn id="17" dur="500"/>
                                        <p:tgtEl>
                                          <p:spTgt spid="391199"/>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91172"/>
                                        </p:tgtEl>
                                        <p:attrNameLst>
                                          <p:attrName>style.visibility</p:attrName>
                                        </p:attrNameLst>
                                      </p:cBhvr>
                                      <p:to>
                                        <p:strVal val="visible"/>
                                      </p:to>
                                    </p:set>
                                    <p:anim calcmode="lin" valueType="num">
                                      <p:cBhvr additive="base">
                                        <p:cTn id="21" dur="500" fill="hold"/>
                                        <p:tgtEl>
                                          <p:spTgt spid="391172"/>
                                        </p:tgtEl>
                                        <p:attrNameLst>
                                          <p:attrName>ppt_x</p:attrName>
                                        </p:attrNameLst>
                                      </p:cBhvr>
                                      <p:tavLst>
                                        <p:tav tm="0">
                                          <p:val>
                                            <p:strVal val="0-#ppt_w/2"/>
                                          </p:val>
                                        </p:tav>
                                        <p:tav tm="100000">
                                          <p:val>
                                            <p:strVal val="#ppt_x"/>
                                          </p:val>
                                        </p:tav>
                                      </p:tavLst>
                                    </p:anim>
                                    <p:anim calcmode="lin" valueType="num">
                                      <p:cBhvr additive="base">
                                        <p:cTn id="22" dur="500" fill="hold"/>
                                        <p:tgtEl>
                                          <p:spTgt spid="391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80</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3" y="692150"/>
            <a:ext cx="8507412" cy="61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SELECT</a:t>
            </a:r>
            <a:r>
              <a:rPr lang="en-US" altLang="zh-CN" b="1" i="1" dirty="0">
                <a:latin typeface="Times New Roman" pitchFamily="18" charset="0"/>
              </a:rPr>
              <a:t> </a:t>
            </a:r>
            <a:r>
              <a:rPr lang="en-US" altLang="zh-CN" sz="2000" b="1" i="1" dirty="0" err="1" smtClean="0">
                <a:latin typeface="Times New Roman" pitchFamily="18" charset="0"/>
              </a:rPr>
              <a:t>ytd_sales</a:t>
            </a:r>
            <a:r>
              <a:rPr lang="en-US" altLang="zh-CN" sz="2000" b="1" i="1" dirty="0" smtClean="0">
                <a:latin typeface="Times New Roman" pitchFamily="18" charset="0"/>
              </a:rPr>
              <a:t> </a:t>
            </a:r>
            <a:r>
              <a:rPr lang="en-US" altLang="zh-CN" sz="2000" b="1" i="1" dirty="0">
                <a:latin typeface="Times New Roman" pitchFamily="18" charset="0"/>
              </a:rPr>
              <a:t>AS Sales, </a:t>
            </a:r>
          </a:p>
          <a:p>
            <a:pPr algn="l">
              <a:spcBef>
                <a:spcPct val="20000"/>
              </a:spcBef>
              <a:buClr>
                <a:srgbClr val="ECB51A"/>
              </a:buClr>
              <a:buFont typeface="Wingdings" pitchFamily="2" charset="2"/>
              <a:buNone/>
            </a:pPr>
            <a:r>
              <a:rPr lang="en-US" altLang="zh-CN" sz="2000" b="1" i="1" dirty="0">
                <a:latin typeface="Times New Roman" pitchFamily="18" charset="0"/>
              </a:rPr>
              <a:t>   </a:t>
            </a:r>
            <a:r>
              <a:rPr lang="en-US" altLang="zh-CN" sz="2000" b="1" i="1" dirty="0" err="1">
                <a:latin typeface="Times New Roman" pitchFamily="18" charset="0"/>
              </a:rPr>
              <a:t>authors.au_fname</a:t>
            </a:r>
            <a:r>
              <a:rPr lang="en-US" altLang="zh-CN" sz="2000" b="1" i="1" dirty="0">
                <a:latin typeface="Times New Roman" pitchFamily="18" charset="0"/>
              </a:rPr>
              <a:t> + ' '+ </a:t>
            </a:r>
            <a:r>
              <a:rPr lang="en-US" altLang="zh-CN" sz="2000" b="1" i="1" dirty="0" err="1">
                <a:latin typeface="Times New Roman" pitchFamily="18" charset="0"/>
              </a:rPr>
              <a:t>authors.au_lname</a:t>
            </a:r>
            <a:r>
              <a:rPr lang="en-US" altLang="zh-CN" sz="2000" b="1" i="1" dirty="0">
                <a:latin typeface="Times New Roman" pitchFamily="18" charset="0"/>
              </a:rPr>
              <a:t> AS Author, </a:t>
            </a:r>
          </a:p>
          <a:p>
            <a:pPr algn="l">
              <a:spcBef>
                <a:spcPct val="20000"/>
              </a:spcBef>
              <a:buClr>
                <a:srgbClr val="ECB51A"/>
              </a:buClr>
              <a:buFont typeface="Wingdings" pitchFamily="2" charset="2"/>
              <a:buNone/>
            </a:pPr>
            <a:r>
              <a:rPr lang="en-US" altLang="zh-CN" sz="2000" b="1" i="1" dirty="0">
                <a:latin typeface="Times New Roman" pitchFamily="18" charset="0"/>
              </a:rPr>
              <a:t>   </a:t>
            </a:r>
            <a:r>
              <a:rPr lang="en-US" altLang="zh-CN" sz="2000" b="1" i="1" dirty="0" err="1">
                <a:latin typeface="Times New Roman" pitchFamily="18" charset="0"/>
              </a:rPr>
              <a:t>ToAuthor</a:t>
            </a:r>
            <a:r>
              <a:rPr lang="en-US" altLang="zh-CN" sz="2000" b="1" i="1" dirty="0">
                <a:latin typeface="Times New Roman" pitchFamily="18" charset="0"/>
              </a:rPr>
              <a:t> = (</a:t>
            </a:r>
            <a:r>
              <a:rPr lang="en-US" altLang="zh-CN" sz="2000" b="1" i="1" dirty="0" err="1">
                <a:latin typeface="Times New Roman" pitchFamily="18" charset="0"/>
              </a:rPr>
              <a:t>ytd_sales</a:t>
            </a:r>
            <a:r>
              <a:rPr lang="en-US" altLang="zh-CN" sz="2000" b="1" i="1" dirty="0">
                <a:latin typeface="Times New Roman" pitchFamily="18" charset="0"/>
              </a:rPr>
              <a:t> * royalty) / 100,</a:t>
            </a:r>
          </a:p>
          <a:p>
            <a:pPr algn="l">
              <a:spcBef>
                <a:spcPct val="20000"/>
              </a:spcBef>
              <a:buClr>
                <a:srgbClr val="ECB51A"/>
              </a:buClr>
              <a:buFont typeface="Wingdings" pitchFamily="2" charset="2"/>
              <a:buNone/>
            </a:pPr>
            <a:r>
              <a:rPr lang="en-US" altLang="zh-CN" sz="2000" b="1" i="1" dirty="0">
                <a:latin typeface="Times New Roman" pitchFamily="18" charset="0"/>
              </a:rPr>
              <a:t>   </a:t>
            </a:r>
            <a:r>
              <a:rPr lang="en-US" altLang="zh-CN" sz="2000" b="1" i="1" dirty="0" err="1">
                <a:latin typeface="Times New Roman" pitchFamily="18" charset="0"/>
              </a:rPr>
              <a:t>ToPublisher</a:t>
            </a:r>
            <a:r>
              <a:rPr lang="en-US" altLang="zh-CN" sz="2000" b="1" i="1" dirty="0">
                <a:latin typeface="Times New Roman" pitchFamily="18" charset="0"/>
              </a:rPr>
              <a:t> = </a:t>
            </a:r>
            <a:r>
              <a:rPr lang="en-US" altLang="zh-CN" sz="2000" b="1" i="1" dirty="0" err="1">
                <a:latin typeface="Times New Roman" pitchFamily="18" charset="0"/>
              </a:rPr>
              <a:t>ytd_sales</a:t>
            </a:r>
            <a:r>
              <a:rPr lang="en-US" altLang="zh-CN" sz="2000" b="1" i="1" dirty="0">
                <a:latin typeface="Times New Roman" pitchFamily="18" charset="0"/>
              </a:rPr>
              <a:t> - (</a:t>
            </a:r>
            <a:r>
              <a:rPr lang="en-US" altLang="zh-CN" sz="2000" b="1" i="1" dirty="0" err="1">
                <a:latin typeface="Times New Roman" pitchFamily="18" charset="0"/>
              </a:rPr>
              <a:t>ytd_sales</a:t>
            </a:r>
            <a:r>
              <a:rPr lang="en-US" altLang="zh-CN" sz="2000" b="1" i="1" dirty="0">
                <a:latin typeface="Times New Roman" pitchFamily="18" charset="0"/>
              </a:rPr>
              <a:t> * royalty) / 100</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titles </a:t>
            </a:r>
            <a:r>
              <a:rPr lang="en-US" altLang="zh-CN" b="1" i="1" dirty="0">
                <a:solidFill>
                  <a:srgbClr val="FF0000"/>
                </a:solidFill>
                <a:latin typeface="Times New Roman" pitchFamily="18" charset="0"/>
              </a:rPr>
              <a:t>INNER JOIN </a:t>
            </a:r>
            <a:r>
              <a:rPr lang="en-US" altLang="zh-CN" b="1" i="1" dirty="0" err="1">
                <a:latin typeface="Times New Roman" pitchFamily="18" charset="0"/>
              </a:rPr>
              <a:t>titleauthor</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a:latin typeface="Times New Roman" pitchFamily="18" charset="0"/>
              </a:rPr>
              <a:t>   </a:t>
            </a:r>
            <a:r>
              <a:rPr lang="en-US" altLang="zh-CN" b="1" i="1" dirty="0">
                <a:solidFill>
                  <a:srgbClr val="FF0000"/>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titles.title_id</a:t>
            </a:r>
            <a:r>
              <a:rPr lang="en-US" altLang="zh-CN" b="1" i="1" dirty="0">
                <a:latin typeface="Times New Roman" pitchFamily="18" charset="0"/>
              </a:rPr>
              <a:t> = </a:t>
            </a:r>
            <a:r>
              <a:rPr lang="en-US" altLang="zh-CN" b="1" i="1" dirty="0" err="1">
                <a:latin typeface="Times New Roman" pitchFamily="18" charset="0"/>
              </a:rPr>
              <a:t>titleauthor.title_id</a:t>
            </a:r>
            <a:r>
              <a:rPr lang="en-US" altLang="zh-CN" b="1" i="1" dirty="0">
                <a:latin typeface="Times New Roman" pitchFamily="18" charset="0"/>
              </a:rPr>
              <a:t> </a:t>
            </a:r>
            <a:r>
              <a:rPr lang="en-US" altLang="zh-CN" b="1" i="1" dirty="0">
                <a:solidFill>
                  <a:srgbClr val="FF0000"/>
                </a:solidFill>
                <a:latin typeface="Times New Roman" pitchFamily="18" charset="0"/>
              </a:rPr>
              <a:t>INNER JOIN </a:t>
            </a:r>
            <a:r>
              <a:rPr lang="en-US" altLang="zh-CN" b="1" i="1" dirty="0">
                <a:latin typeface="Times New Roman" pitchFamily="18" charset="0"/>
              </a:rPr>
              <a:t>authors</a:t>
            </a:r>
          </a:p>
          <a:p>
            <a:pPr algn="l">
              <a:spcBef>
                <a:spcPct val="20000"/>
              </a:spcBef>
              <a:buClr>
                <a:srgbClr val="ECB51A"/>
              </a:buClr>
              <a:buFont typeface="Wingdings" pitchFamily="2" charset="2"/>
              <a:buNone/>
            </a:pPr>
            <a:r>
              <a:rPr lang="en-US" altLang="zh-CN" b="1" i="1" dirty="0">
                <a:latin typeface="Times New Roman" pitchFamily="18" charset="0"/>
              </a:rPr>
              <a:t>   </a:t>
            </a:r>
            <a:r>
              <a:rPr lang="en-US" altLang="zh-CN" b="1" i="1" dirty="0">
                <a:solidFill>
                  <a:srgbClr val="FF0000"/>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titleauthor.au_id</a:t>
            </a:r>
            <a:r>
              <a:rPr lang="en-US" altLang="zh-CN" b="1" i="1" dirty="0">
                <a:latin typeface="Times New Roman" pitchFamily="18" charset="0"/>
              </a:rPr>
              <a:t> = </a:t>
            </a:r>
            <a:r>
              <a:rPr lang="en-US" altLang="zh-CN" b="1" i="1" dirty="0" err="1">
                <a:latin typeface="Times New Roman" pitchFamily="18" charset="0"/>
              </a:rPr>
              <a:t>authors.au_id</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ORDER </a:t>
            </a:r>
            <a:r>
              <a:rPr lang="en-US" altLang="zh-CN" b="1" i="1" dirty="0">
                <a:solidFill>
                  <a:srgbClr val="FF0000"/>
                </a:solidFill>
                <a:latin typeface="Times New Roman" pitchFamily="18" charset="0"/>
              </a:rPr>
              <a:t>BY </a:t>
            </a:r>
            <a:r>
              <a:rPr lang="en-US" altLang="zh-CN" b="1" i="1" dirty="0">
                <a:latin typeface="Times New Roman" pitchFamily="18" charset="0"/>
              </a:rPr>
              <a:t>Sales DESC, Author </a:t>
            </a:r>
            <a:r>
              <a:rPr lang="en-US" altLang="zh-CN" b="1" i="1" dirty="0" smtClean="0">
                <a:latin typeface="Times New Roman" pitchFamily="18" charset="0"/>
              </a:rPr>
              <a:t>ASC</a:t>
            </a:r>
          </a:p>
          <a:p>
            <a:pPr algn="l">
              <a:spcBef>
                <a:spcPct val="20000"/>
              </a:spcBef>
              <a:buClr>
                <a:srgbClr val="ECB51A"/>
              </a:buClr>
              <a:buFont typeface="Wingdings" pitchFamily="2" charset="2"/>
              <a:buNone/>
            </a:pPr>
            <a:endParaRPr lang="en-US" altLang="zh-CN" sz="1800" b="1" i="1" dirty="0" smtClean="0">
              <a:latin typeface="Times New Roman" pitchFamily="18" charset="0"/>
            </a:endParaRP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Sales       Author                    </a:t>
            </a:r>
            <a:r>
              <a:rPr lang="en-US" altLang="zh-CN" sz="1800" b="1" i="1" dirty="0" err="1">
                <a:solidFill>
                  <a:srgbClr val="00B0F0"/>
                </a:solidFill>
                <a:latin typeface="宋体" pitchFamily="2" charset="-122"/>
              </a:rPr>
              <a:t>ToAuthor</a:t>
            </a:r>
            <a:r>
              <a:rPr lang="en-US" altLang="zh-CN" sz="1800" b="1" i="1" dirty="0">
                <a:solidFill>
                  <a:srgbClr val="00B0F0"/>
                </a:solidFill>
                <a:latin typeface="宋体" pitchFamily="2" charset="-122"/>
              </a:rPr>
              <a:t>    </a:t>
            </a:r>
            <a:r>
              <a:rPr lang="en-US" altLang="zh-CN" sz="1800" b="1" i="1" dirty="0" err="1">
                <a:solidFill>
                  <a:srgbClr val="00B0F0"/>
                </a:solidFill>
                <a:latin typeface="宋体" pitchFamily="2" charset="-122"/>
              </a:rPr>
              <a:t>ToPublisher</a:t>
            </a:r>
            <a:r>
              <a:rPr lang="en-US" altLang="zh-CN" sz="1800" b="1" i="1" dirty="0">
                <a:solidFill>
                  <a:srgbClr val="00B0F0"/>
                </a:solidFill>
                <a:latin typeface="宋体" pitchFamily="2" charset="-122"/>
              </a:rPr>
              <a:t>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 ------------------------- ----------- -----------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22246       Anne Ringer               5339        16907</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22246       Michel </a:t>
            </a:r>
            <a:r>
              <a:rPr lang="en-US" altLang="zh-CN" sz="1800" b="1" i="1" dirty="0" err="1">
                <a:solidFill>
                  <a:srgbClr val="00B0F0"/>
                </a:solidFill>
                <a:latin typeface="宋体" pitchFamily="2" charset="-122"/>
              </a:rPr>
              <a:t>DeFrance</a:t>
            </a:r>
            <a:r>
              <a:rPr lang="en-US" altLang="zh-CN" sz="1800" b="1" i="1" dirty="0">
                <a:solidFill>
                  <a:srgbClr val="00B0F0"/>
                </a:solidFill>
                <a:latin typeface="宋体" pitchFamily="2" charset="-122"/>
              </a:rPr>
              <a:t>           5339        16907</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18722       Marjorie Green            4493        14229</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15096       Reginald </a:t>
            </a:r>
            <a:r>
              <a:rPr lang="en-US" altLang="zh-CN" sz="1800" b="1" i="1" dirty="0" err="1">
                <a:solidFill>
                  <a:srgbClr val="00B0F0"/>
                </a:solidFill>
                <a:latin typeface="宋体" pitchFamily="2" charset="-122"/>
              </a:rPr>
              <a:t>Blotchet</a:t>
            </a:r>
            <a:r>
              <a:rPr lang="en-US" altLang="zh-CN" sz="1800" b="1" i="1" dirty="0">
                <a:solidFill>
                  <a:srgbClr val="00B0F0"/>
                </a:solidFill>
                <a:latin typeface="宋体" pitchFamily="2" charset="-122"/>
              </a:rPr>
              <a:t>-Halls   2113        12983</a:t>
            </a:r>
            <a:endParaRPr lang="en-US" altLang="zh-CN" sz="1800" b="1" i="1" dirty="0" smtClean="0">
              <a:solidFill>
                <a:srgbClr val="00B0F0"/>
              </a:solidFill>
              <a:latin typeface="宋体" pitchFamily="2" charset="-122"/>
            </a:endParaRPr>
          </a:p>
        </p:txBody>
      </p:sp>
    </p:spTree>
    <p:extLst>
      <p:ext uri="{BB962C8B-B14F-4D97-AF65-F5344CB8AC3E}">
        <p14:creationId xmlns:p14="http://schemas.microsoft.com/office/powerpoint/2010/main" val="2604192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81</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2" y="692150"/>
            <a:ext cx="8568183" cy="581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SELECT</a:t>
            </a:r>
            <a:r>
              <a:rPr lang="en-US" altLang="zh-CN" b="1" i="1" dirty="0" smtClean="0">
                <a:latin typeface="Times New Roman" pitchFamily="18" charset="0"/>
              </a:rPr>
              <a:t> </a:t>
            </a:r>
            <a:r>
              <a:rPr lang="en-US" altLang="zh-CN" sz="2000" b="1" i="1" dirty="0">
                <a:latin typeface="Times New Roman" pitchFamily="18" charset="0"/>
              </a:rPr>
              <a:t>'Total income is', </a:t>
            </a:r>
            <a:r>
              <a:rPr lang="en-US" altLang="zh-CN" sz="2000" b="1" i="1" dirty="0" smtClean="0">
                <a:latin typeface="Times New Roman" pitchFamily="18" charset="0"/>
              </a:rPr>
              <a:t>price*</a:t>
            </a:r>
            <a:r>
              <a:rPr lang="en-US" altLang="zh-CN" sz="2000" b="1" i="1" dirty="0" err="1" smtClean="0">
                <a:latin typeface="Times New Roman" pitchFamily="18" charset="0"/>
              </a:rPr>
              <a:t>ytd_sales</a:t>
            </a:r>
            <a:r>
              <a:rPr lang="en-US" altLang="zh-CN" sz="2000" b="1" i="1" dirty="0" smtClean="0">
                <a:latin typeface="Times New Roman" pitchFamily="18" charset="0"/>
              </a:rPr>
              <a:t> </a:t>
            </a:r>
            <a:r>
              <a:rPr lang="en-US" altLang="zh-CN" sz="2000" b="1" i="1" dirty="0">
                <a:latin typeface="Times New Roman" pitchFamily="18" charset="0"/>
              </a:rPr>
              <a:t>AS Revenue</a:t>
            </a:r>
            <a:r>
              <a:rPr lang="en-US" altLang="zh-CN" sz="2000" b="1" i="1" dirty="0" smtClean="0">
                <a:latin typeface="Times New Roman" pitchFamily="18" charset="0"/>
              </a:rPr>
              <a:t>, 'for</a:t>
            </a:r>
            <a:r>
              <a:rPr lang="en-US" altLang="zh-CN" sz="2000" b="1" i="1" dirty="0">
                <a:latin typeface="Times New Roman" pitchFamily="18" charset="0"/>
              </a:rPr>
              <a:t>', </a:t>
            </a:r>
            <a:r>
              <a:rPr lang="en-US" altLang="zh-CN" sz="2000" b="1" i="1" dirty="0" err="1">
                <a:latin typeface="Times New Roman" pitchFamily="18" charset="0"/>
              </a:rPr>
              <a:t>title_id</a:t>
            </a:r>
            <a:r>
              <a:rPr lang="en-US" altLang="zh-CN" sz="2000" b="1" i="1" dirty="0">
                <a:latin typeface="Times New Roman" pitchFamily="18" charset="0"/>
              </a:rPr>
              <a:t> AS </a:t>
            </a:r>
            <a:r>
              <a:rPr lang="en-US" altLang="zh-CN" sz="2000" b="1" i="1" dirty="0" smtClean="0">
                <a:latin typeface="Times New Roman" pitchFamily="18" charset="0"/>
              </a:rPr>
              <a:t>Book</a:t>
            </a:r>
            <a:r>
              <a:rPr lang="en-US" altLang="zh-CN" sz="2000" b="1" i="1" dirty="0">
                <a:latin typeface="Times New Roman" pitchFamily="18" charset="0"/>
              </a:rPr>
              <a:t>#</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 </a:t>
            </a:r>
            <a:r>
              <a:rPr lang="en-US" altLang="zh-CN" b="1" i="1" dirty="0">
                <a:latin typeface="Times New Roman" pitchFamily="18" charset="0"/>
              </a:rPr>
              <a:t>titles</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ORDER BY </a:t>
            </a:r>
            <a:r>
              <a:rPr lang="en-US" altLang="zh-CN" b="1" i="1" dirty="0">
                <a:latin typeface="Times New Roman" pitchFamily="18" charset="0"/>
              </a:rPr>
              <a:t>Book# </a:t>
            </a:r>
            <a:r>
              <a:rPr lang="en-US" altLang="zh-CN" b="1" i="1" dirty="0" smtClean="0">
                <a:latin typeface="Times New Roman" pitchFamily="18" charset="0"/>
              </a:rPr>
              <a:t>ASC</a:t>
            </a:r>
          </a:p>
          <a:p>
            <a:pPr algn="l">
              <a:spcBef>
                <a:spcPct val="20000"/>
              </a:spcBef>
              <a:buClr>
                <a:srgbClr val="ECB51A"/>
              </a:buClr>
              <a:buFont typeface="Wingdings" pitchFamily="2" charset="2"/>
              <a:buNone/>
            </a:pPr>
            <a:endParaRPr lang="en-US" altLang="zh-CN" b="1" i="1" dirty="0" smtClean="0">
              <a:latin typeface="Times New Roman" pitchFamily="18" charset="0"/>
            </a:endParaRP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Revenue                                    Book#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 --------------------- ---- ------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81859.0500            for  BU1032</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46318.2000            for  BU1111</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55978.7800            for  BU2075</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81859.0500            for  BU7832</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40619.6800            for  MC2222</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66515.5400            for  MC3021</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NULL                  for  MC3026</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201501.0000           for  PC1035</a:t>
            </a:r>
            <a:endParaRPr lang="en-US" altLang="zh-CN" sz="1800" b="1" i="1" dirty="0" smtClean="0">
              <a:solidFill>
                <a:srgbClr val="00B0F0"/>
              </a:solidFill>
              <a:latin typeface="宋体" pitchFamily="2" charset="-122"/>
            </a:endParaRPr>
          </a:p>
        </p:txBody>
      </p:sp>
    </p:spTree>
    <p:extLst>
      <p:ext uri="{BB962C8B-B14F-4D97-AF65-F5344CB8AC3E}">
        <p14:creationId xmlns:p14="http://schemas.microsoft.com/office/powerpoint/2010/main" val="14136307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82</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2" y="692150"/>
            <a:ext cx="85681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type, </a:t>
            </a:r>
            <a:r>
              <a:rPr lang="en-US" altLang="zh-CN" b="1" i="1" dirty="0" err="1">
                <a:latin typeface="Times New Roman" pitchFamily="18" charset="0"/>
              </a:rPr>
              <a:t>pub_id</a:t>
            </a:r>
            <a:r>
              <a:rPr lang="en-US" altLang="zh-CN" b="1" i="1" dirty="0">
                <a:latin typeface="Times New Roman" pitchFamily="18" charset="0"/>
              </a:rPr>
              <a:t>, AVG(price) AS '</a:t>
            </a:r>
            <a:r>
              <a:rPr lang="en-US" altLang="zh-CN" b="1" i="1" dirty="0" err="1">
                <a:latin typeface="Times New Roman" pitchFamily="18" charset="0"/>
              </a:rPr>
              <a:t>avg</a:t>
            </a:r>
            <a:r>
              <a:rPr lang="en-US" altLang="zh-CN" b="1" i="1" dirty="0">
                <a:latin typeface="Times New Roman" pitchFamily="18" charset="0"/>
              </a:rPr>
              <a:t>', sum(</a:t>
            </a:r>
            <a:r>
              <a:rPr lang="en-US" altLang="zh-CN" b="1" i="1" dirty="0" err="1">
                <a:latin typeface="Times New Roman" pitchFamily="18" charset="0"/>
              </a:rPr>
              <a:t>ytd_sales</a:t>
            </a:r>
            <a:r>
              <a:rPr lang="en-US" altLang="zh-CN" b="1" i="1" dirty="0">
                <a:latin typeface="Times New Roman" pitchFamily="18" charset="0"/>
              </a:rPr>
              <a:t>) AS 'sum'</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titles</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GROUP</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type, </a:t>
            </a:r>
            <a:r>
              <a:rPr lang="en-US" altLang="zh-CN" b="1" i="1" dirty="0" err="1">
                <a:latin typeface="Times New Roman" pitchFamily="18" charset="0"/>
              </a:rPr>
              <a:t>pub_id</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ORDER</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type, </a:t>
            </a:r>
            <a:r>
              <a:rPr lang="en-US" altLang="zh-CN" b="1" i="1" dirty="0" err="1">
                <a:latin typeface="Times New Roman" pitchFamily="18" charset="0"/>
              </a:rPr>
              <a:t>pub_id</a:t>
            </a:r>
            <a:endParaRPr lang="en-US" altLang="zh-CN" b="1" i="1" dirty="0" smtClean="0">
              <a:latin typeface="Times New Roman" pitchFamily="18" charset="0"/>
            </a:endParaRPr>
          </a:p>
          <a:p>
            <a:pPr algn="l">
              <a:spcBef>
                <a:spcPct val="20000"/>
              </a:spcBef>
              <a:buClr>
                <a:srgbClr val="ECB51A"/>
              </a:buClr>
              <a:buFont typeface="Wingdings" pitchFamily="2" charset="2"/>
              <a:buNone/>
            </a:pPr>
            <a:endParaRPr lang="en-US" altLang="zh-CN" b="1" i="1" dirty="0" smtClean="0">
              <a:latin typeface="Times New Roman" pitchFamily="18" charset="0"/>
            </a:endParaRP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type         </a:t>
            </a:r>
            <a:r>
              <a:rPr lang="en-US" altLang="zh-CN" sz="1800" b="1" i="1" dirty="0" err="1">
                <a:solidFill>
                  <a:srgbClr val="00B0F0"/>
                </a:solidFill>
                <a:latin typeface="宋体" pitchFamily="2" charset="-122"/>
              </a:rPr>
              <a:t>pub_id</a:t>
            </a:r>
            <a:r>
              <a:rPr lang="en-US" altLang="zh-CN" sz="1800" b="1" i="1" dirty="0">
                <a:solidFill>
                  <a:srgbClr val="00B0F0"/>
                </a:solidFill>
                <a:latin typeface="宋体" pitchFamily="2" charset="-122"/>
              </a:rPr>
              <a:t> </a:t>
            </a:r>
            <a:r>
              <a:rPr lang="en-US" altLang="zh-CN" sz="1800" b="1" i="1" dirty="0" err="1">
                <a:solidFill>
                  <a:srgbClr val="00B0F0"/>
                </a:solidFill>
                <a:latin typeface="宋体" pitchFamily="2" charset="-122"/>
              </a:rPr>
              <a:t>avg</a:t>
            </a:r>
            <a:r>
              <a:rPr lang="en-US" altLang="zh-CN" sz="1800" b="1" i="1" dirty="0">
                <a:solidFill>
                  <a:srgbClr val="00B0F0"/>
                </a:solidFill>
                <a:latin typeface="宋体" pitchFamily="2" charset="-122"/>
              </a:rPr>
              <a:t>                   sum         </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 ------ --------------------- ----------- </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business     0736   2.9900                18722</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business     1389   17.3100               12066</a:t>
            </a:r>
          </a:p>
          <a:p>
            <a:pPr algn="l">
              <a:spcBef>
                <a:spcPts val="0"/>
              </a:spcBef>
              <a:buClr>
                <a:srgbClr val="ECB51A"/>
              </a:buClr>
              <a:buFont typeface="Wingdings" pitchFamily="2" charset="2"/>
              <a:buNone/>
            </a:pPr>
            <a:r>
              <a:rPr lang="en-US" altLang="zh-CN" sz="1800" b="1" i="1" dirty="0" err="1">
                <a:solidFill>
                  <a:srgbClr val="00B0F0"/>
                </a:solidFill>
                <a:latin typeface="宋体" pitchFamily="2" charset="-122"/>
              </a:rPr>
              <a:t>mod_cook</a:t>
            </a:r>
            <a:r>
              <a:rPr lang="en-US" altLang="zh-CN" sz="1800" b="1" i="1" dirty="0">
                <a:solidFill>
                  <a:srgbClr val="00B0F0"/>
                </a:solidFill>
                <a:latin typeface="宋体" pitchFamily="2" charset="-122"/>
              </a:rPr>
              <a:t>     0877   11.4900               24278</a:t>
            </a:r>
          </a:p>
          <a:p>
            <a:pPr algn="l">
              <a:spcBef>
                <a:spcPts val="0"/>
              </a:spcBef>
              <a:buClr>
                <a:srgbClr val="ECB51A"/>
              </a:buClr>
              <a:buFont typeface="Wingdings" pitchFamily="2" charset="2"/>
              <a:buNone/>
            </a:pPr>
            <a:r>
              <a:rPr lang="en-US" altLang="zh-CN" sz="1800" b="1" i="1" dirty="0" err="1">
                <a:solidFill>
                  <a:srgbClr val="00B0F0"/>
                </a:solidFill>
                <a:latin typeface="宋体" pitchFamily="2" charset="-122"/>
              </a:rPr>
              <a:t>popular_comp</a:t>
            </a:r>
            <a:r>
              <a:rPr lang="en-US" altLang="zh-CN" sz="1800" b="1" i="1" dirty="0">
                <a:solidFill>
                  <a:srgbClr val="00B0F0"/>
                </a:solidFill>
                <a:latin typeface="宋体" pitchFamily="2" charset="-122"/>
              </a:rPr>
              <a:t> 1389   21.4750               12875</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psychology   0736   11.4825               9564</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psychology   0877   21.5900               </a:t>
            </a:r>
            <a:r>
              <a:rPr lang="en-US" altLang="zh-CN" sz="1800" b="1" i="1" dirty="0" smtClean="0">
                <a:solidFill>
                  <a:srgbClr val="00B0F0"/>
                </a:solidFill>
                <a:latin typeface="宋体" pitchFamily="2" charset="-122"/>
              </a:rPr>
              <a:t>375</a:t>
            </a:r>
            <a:endParaRPr lang="en-US" altLang="zh-CN" sz="1800" b="1" i="1" dirty="0">
              <a:solidFill>
                <a:srgbClr val="00B0F0"/>
              </a:solidFill>
              <a:latin typeface="宋体" pitchFamily="2" charset="-122"/>
            </a:endParaRPr>
          </a:p>
        </p:txBody>
      </p:sp>
    </p:spTree>
    <p:extLst>
      <p:ext uri="{BB962C8B-B14F-4D97-AF65-F5344CB8AC3E}">
        <p14:creationId xmlns:p14="http://schemas.microsoft.com/office/powerpoint/2010/main" val="13329124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83</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2" y="692150"/>
            <a:ext cx="8568183"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pP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AVG(</a:t>
            </a:r>
            <a:r>
              <a:rPr lang="en-US" altLang="zh-CN" b="1" i="1" dirty="0" err="1">
                <a:latin typeface="Times New Roman" pitchFamily="18" charset="0"/>
              </a:rPr>
              <a:t>ytd_sales</a:t>
            </a:r>
            <a:r>
              <a:rPr lang="en-US" altLang="zh-CN" b="1" i="1" dirty="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 royalty</a:t>
            </a: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	FROM</a:t>
            </a:r>
            <a:r>
              <a:rPr lang="en-US" altLang="zh-CN" b="1" i="1" dirty="0">
                <a:latin typeface="Times New Roman" pitchFamily="18" charset="0"/>
              </a:rPr>
              <a:t> titles</a:t>
            </a: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	GROUP</a:t>
            </a:r>
            <a:r>
              <a:rPr lang="en-US" altLang="zh-CN" b="1" i="1" dirty="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 royalty</a:t>
            </a: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	ORDER</a:t>
            </a:r>
            <a:r>
              <a:rPr lang="en-US" altLang="zh-CN" b="1" i="1" dirty="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 royalty</a:t>
            </a:r>
          </a:p>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pub_id</a:t>
            </a:r>
            <a:r>
              <a:rPr lang="en-US" altLang="zh-CN" b="1" i="1" dirty="0">
                <a:latin typeface="Times New Roman" pitchFamily="18" charset="0"/>
              </a:rPr>
              <a:t>, SUM(advance), AVG(price)</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titles</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WHERE</a:t>
            </a:r>
            <a:r>
              <a:rPr lang="en-US" altLang="zh-CN" b="1" i="1" dirty="0" smtClean="0">
                <a:latin typeface="Times New Roman" pitchFamily="18" charset="0"/>
              </a:rPr>
              <a:t> </a:t>
            </a:r>
            <a:r>
              <a:rPr lang="en-US" altLang="zh-CN" b="1" i="1" dirty="0">
                <a:latin typeface="Times New Roman" pitchFamily="18" charset="0"/>
              </a:rPr>
              <a:t>price &gt;= $5</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GROUP</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pub_id</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HAVING</a:t>
            </a:r>
            <a:r>
              <a:rPr lang="en-US" altLang="zh-CN" b="1" i="1" dirty="0" smtClean="0">
                <a:latin typeface="Times New Roman" pitchFamily="18" charset="0"/>
              </a:rPr>
              <a:t> </a:t>
            </a:r>
            <a:r>
              <a:rPr lang="en-US" altLang="zh-CN" b="1" i="1" dirty="0">
                <a:latin typeface="Times New Roman" pitchFamily="18" charset="0"/>
              </a:rPr>
              <a:t>SUM(advance) &gt; $</a:t>
            </a:r>
            <a:r>
              <a:rPr lang="en-US" altLang="zh-CN" b="1" i="1" dirty="0" smtClean="0">
                <a:latin typeface="Times New Roman" pitchFamily="18" charset="0"/>
              </a:rPr>
              <a:t>15000  </a:t>
            </a:r>
            <a:r>
              <a:rPr lang="en-US" altLang="zh-CN" b="1" i="1" dirty="0">
                <a:latin typeface="Times New Roman" pitchFamily="18" charset="0"/>
              </a:rPr>
              <a:t>AND AVG(price) &lt; $20</a:t>
            </a:r>
          </a:p>
          <a:p>
            <a:pPr algn="l">
              <a:spcBef>
                <a:spcPct val="20000"/>
              </a:spcBef>
              <a:buClr>
                <a:srgbClr val="ECB51A"/>
              </a:buClr>
              <a:buFont typeface="Wingdings" pitchFamily="2" charset="2"/>
              <a:buNone/>
            </a:pPr>
            <a:r>
              <a:rPr lang="en-US" altLang="zh-CN" b="1" i="1" dirty="0">
                <a:latin typeface="Times New Roman" pitchFamily="18" charset="0"/>
              </a:rPr>
              <a:t>   AND </a:t>
            </a:r>
            <a:r>
              <a:rPr lang="en-US" altLang="zh-CN" b="1" i="1" dirty="0" err="1">
                <a:latin typeface="Times New Roman" pitchFamily="18" charset="0"/>
              </a:rPr>
              <a:t>pub_id</a:t>
            </a:r>
            <a:r>
              <a:rPr lang="en-US" altLang="zh-CN" b="1" i="1" dirty="0">
                <a:latin typeface="Times New Roman" pitchFamily="18" charset="0"/>
              </a:rPr>
              <a:t> &gt; '0800'</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ORDER</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smtClean="0">
                <a:latin typeface="Times New Roman" pitchFamily="18" charset="0"/>
              </a:rPr>
              <a:t>pub_id</a:t>
            </a:r>
            <a:endParaRPr lang="en-US" altLang="zh-CN" b="1" i="1" dirty="0" smtClean="0">
              <a:latin typeface="Times New Roman" pitchFamily="18" charset="0"/>
            </a:endParaRPr>
          </a:p>
        </p:txBody>
      </p:sp>
      <p:pic>
        <p:nvPicPr>
          <p:cNvPr id="6" name="Picture 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99200"/>
            <a:ext cx="6858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0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57F79489-9F0D-4F84-9262-A88AAA21561E}" type="slidenum">
              <a:rPr lang="en-US" altLang="zh-CN"/>
              <a:pPr/>
              <a:t>84</a:t>
            </a:fld>
            <a:endParaRPr lang="en-US" altLang="zh-CN"/>
          </a:p>
        </p:txBody>
      </p:sp>
      <p:sp>
        <p:nvSpPr>
          <p:cNvPr id="345090"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pic>
        <p:nvPicPr>
          <p:cNvPr id="34509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pic>
        <p:nvPicPr>
          <p:cNvPr id="345094" name="Picture 6" descr="u=1293629469,1701118040&amp;gp=4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836613"/>
            <a:ext cx="1323975" cy="1247775"/>
          </a:xfrm>
          <a:prstGeom prst="rect">
            <a:avLst/>
          </a:prstGeom>
          <a:noFill/>
          <a:extLst>
            <a:ext uri="{909E8E84-426E-40DD-AFC4-6F175D3DCCD1}">
              <a14:hiddenFill xmlns:a14="http://schemas.microsoft.com/office/drawing/2010/main">
                <a:solidFill>
                  <a:srgbClr val="FFFFFF"/>
                </a:solidFill>
              </a14:hiddenFill>
            </a:ext>
          </a:extLst>
        </p:spPr>
      </p:pic>
      <p:sp>
        <p:nvSpPr>
          <p:cNvPr id="345105" name="AutoShape 17"/>
          <p:cNvSpPr>
            <a:spLocks noChangeArrowheads="1"/>
          </p:cNvSpPr>
          <p:nvPr/>
        </p:nvSpPr>
        <p:spPr bwMode="auto">
          <a:xfrm>
            <a:off x="2916238" y="2492375"/>
            <a:ext cx="2016125" cy="1368425"/>
          </a:xfrm>
          <a:prstGeom prst="cloudCallout">
            <a:avLst>
              <a:gd name="adj1" fmla="val 33148"/>
              <a:gd name="adj2" fmla="val 21347"/>
            </a:avLst>
          </a:prstGeom>
          <a:gradFill rotWithShape="1">
            <a:gsLst>
              <a:gs pos="0">
                <a:schemeClr val="bg1"/>
              </a:gs>
              <a:gs pos="100000">
                <a:schemeClr val="accent1"/>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latin typeface="Arial Narrow" pitchFamily="34" charset="0"/>
              </a:rPr>
              <a:t>Network</a:t>
            </a:r>
          </a:p>
        </p:txBody>
      </p:sp>
      <p:sp>
        <p:nvSpPr>
          <p:cNvPr id="345106" name="Line 18"/>
          <p:cNvSpPr>
            <a:spLocks noChangeShapeType="1"/>
          </p:cNvSpPr>
          <p:nvPr/>
        </p:nvSpPr>
        <p:spPr bwMode="auto">
          <a:xfrm>
            <a:off x="1835150" y="2276475"/>
            <a:ext cx="1512888" cy="5048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7" name="Text Box 19"/>
          <p:cNvSpPr txBox="1">
            <a:spLocks noChangeArrowheads="1"/>
          </p:cNvSpPr>
          <p:nvPr/>
        </p:nvSpPr>
        <p:spPr bwMode="auto">
          <a:xfrm>
            <a:off x="323850" y="90805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Database Server</a:t>
            </a:r>
          </a:p>
        </p:txBody>
      </p:sp>
      <p:sp>
        <p:nvSpPr>
          <p:cNvPr id="345108" name="Text Box 20"/>
          <p:cNvSpPr txBox="1">
            <a:spLocks noChangeArrowheads="1"/>
          </p:cNvSpPr>
          <p:nvPr/>
        </p:nvSpPr>
        <p:spPr bwMode="auto">
          <a:xfrm>
            <a:off x="6732588" y="1125538"/>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Client</a:t>
            </a:r>
          </a:p>
        </p:txBody>
      </p:sp>
      <p:pic>
        <p:nvPicPr>
          <p:cNvPr id="345115" name="Picture 27"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916113"/>
            <a:ext cx="7334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45116" name="Picture 28" descr="images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221163"/>
            <a:ext cx="1162050" cy="1066800"/>
          </a:xfrm>
          <a:prstGeom prst="rect">
            <a:avLst/>
          </a:prstGeom>
          <a:noFill/>
          <a:extLst>
            <a:ext uri="{909E8E84-426E-40DD-AFC4-6F175D3DCCD1}">
              <a14:hiddenFill xmlns:a14="http://schemas.microsoft.com/office/drawing/2010/main">
                <a:solidFill>
                  <a:srgbClr val="FFFFFF"/>
                </a:solidFill>
              </a14:hiddenFill>
            </a:ext>
          </a:extLst>
        </p:spPr>
      </p:pic>
      <p:sp>
        <p:nvSpPr>
          <p:cNvPr id="345117" name="Line 29"/>
          <p:cNvSpPr>
            <a:spLocks noChangeShapeType="1"/>
          </p:cNvSpPr>
          <p:nvPr/>
        </p:nvSpPr>
        <p:spPr bwMode="auto">
          <a:xfrm>
            <a:off x="4500563" y="3573463"/>
            <a:ext cx="1441450" cy="9366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8" name="Line 30"/>
          <p:cNvSpPr>
            <a:spLocks noChangeShapeType="1"/>
          </p:cNvSpPr>
          <p:nvPr/>
        </p:nvSpPr>
        <p:spPr bwMode="auto">
          <a:xfrm flipV="1">
            <a:off x="4572000" y="1700213"/>
            <a:ext cx="863600" cy="9366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5119" name="Picture 31" descr="u=1293629469,1701118040&amp;gp=4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2205038"/>
            <a:ext cx="1323975" cy="1247775"/>
          </a:xfrm>
          <a:prstGeom prst="rect">
            <a:avLst/>
          </a:prstGeom>
          <a:noFill/>
          <a:extLst>
            <a:ext uri="{909E8E84-426E-40DD-AFC4-6F175D3DCCD1}">
              <a14:hiddenFill xmlns:a14="http://schemas.microsoft.com/office/drawing/2010/main">
                <a:solidFill>
                  <a:srgbClr val="FFFFFF"/>
                </a:solidFill>
              </a14:hiddenFill>
            </a:ext>
          </a:extLst>
        </p:spPr>
      </p:pic>
      <p:sp>
        <p:nvSpPr>
          <p:cNvPr id="345120" name="Text Box 32"/>
          <p:cNvSpPr txBox="1">
            <a:spLocks noChangeArrowheads="1"/>
          </p:cNvSpPr>
          <p:nvPr/>
        </p:nvSpPr>
        <p:spPr bwMode="auto">
          <a:xfrm>
            <a:off x="7380288" y="270827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Client</a:t>
            </a:r>
          </a:p>
        </p:txBody>
      </p:sp>
      <p:sp>
        <p:nvSpPr>
          <p:cNvPr id="345123" name="Line 35"/>
          <p:cNvSpPr>
            <a:spLocks noChangeShapeType="1"/>
          </p:cNvSpPr>
          <p:nvPr/>
        </p:nvSpPr>
        <p:spPr bwMode="auto">
          <a:xfrm flipV="1">
            <a:off x="4787900" y="2852738"/>
            <a:ext cx="1439863" cy="14446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4" name="Text Box 36"/>
          <p:cNvSpPr txBox="1">
            <a:spLocks noChangeArrowheads="1"/>
          </p:cNvSpPr>
          <p:nvPr/>
        </p:nvSpPr>
        <p:spPr bwMode="auto">
          <a:xfrm>
            <a:off x="6948488" y="436562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Client</a:t>
            </a:r>
          </a:p>
        </p:txBody>
      </p:sp>
      <p:sp>
        <p:nvSpPr>
          <p:cNvPr id="345125" name="Line 37"/>
          <p:cNvSpPr>
            <a:spLocks noChangeShapeType="1"/>
          </p:cNvSpPr>
          <p:nvPr/>
        </p:nvSpPr>
        <p:spPr bwMode="auto">
          <a:xfrm flipH="1" flipV="1">
            <a:off x="4500563" y="3860800"/>
            <a:ext cx="1150937" cy="8636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6" name="Text Box 38"/>
          <p:cNvSpPr txBox="1">
            <a:spLocks noChangeArrowheads="1"/>
          </p:cNvSpPr>
          <p:nvPr/>
        </p:nvSpPr>
        <p:spPr bwMode="auto">
          <a:xfrm>
            <a:off x="3851275" y="4292600"/>
            <a:ext cx="201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Data Operation</a:t>
            </a:r>
          </a:p>
        </p:txBody>
      </p:sp>
      <p:sp>
        <p:nvSpPr>
          <p:cNvPr id="345127" name="Line 39"/>
          <p:cNvSpPr>
            <a:spLocks noChangeShapeType="1"/>
          </p:cNvSpPr>
          <p:nvPr/>
        </p:nvSpPr>
        <p:spPr bwMode="auto">
          <a:xfrm flipH="1" flipV="1">
            <a:off x="2124075" y="2636838"/>
            <a:ext cx="863600" cy="287337"/>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8" name="Line 40"/>
          <p:cNvSpPr>
            <a:spLocks noChangeShapeType="1"/>
          </p:cNvSpPr>
          <p:nvPr/>
        </p:nvSpPr>
        <p:spPr bwMode="auto">
          <a:xfrm>
            <a:off x="2268538" y="2133600"/>
            <a:ext cx="1081087" cy="360363"/>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9" name="Text Box 41"/>
          <p:cNvSpPr txBox="1">
            <a:spLocks noChangeArrowheads="1"/>
          </p:cNvSpPr>
          <p:nvPr/>
        </p:nvSpPr>
        <p:spPr bwMode="auto">
          <a:xfrm>
            <a:off x="2411413" y="1557338"/>
            <a:ext cx="20177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Operation Result</a:t>
            </a:r>
          </a:p>
        </p:txBody>
      </p:sp>
      <p:sp>
        <p:nvSpPr>
          <p:cNvPr id="345130" name="Line 42"/>
          <p:cNvSpPr>
            <a:spLocks noChangeShapeType="1"/>
          </p:cNvSpPr>
          <p:nvPr/>
        </p:nvSpPr>
        <p:spPr bwMode="auto">
          <a:xfrm>
            <a:off x="4932363" y="3573463"/>
            <a:ext cx="1008062" cy="6477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31" name="Text Box 43"/>
          <p:cNvSpPr txBox="1">
            <a:spLocks noChangeArrowheads="1"/>
          </p:cNvSpPr>
          <p:nvPr/>
        </p:nvSpPr>
        <p:spPr bwMode="auto">
          <a:xfrm>
            <a:off x="250825" y="5373688"/>
            <a:ext cx="8604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Arial Narrow" pitchFamily="34" charset="0"/>
              </a:rPr>
              <a:t>If the result set is very large, it will take long time for transfer and the transfer rate relies on the network resource.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5126"/>
                                        </p:tgtEl>
                                        <p:attrNameLst>
                                          <p:attrName>style.visibility</p:attrName>
                                        </p:attrNameLst>
                                      </p:cBhvr>
                                      <p:to>
                                        <p:strVal val="visible"/>
                                      </p:to>
                                    </p:set>
                                    <p:animEffect transition="in" filter="box(in)">
                                      <p:cBhvr>
                                        <p:cTn id="7" dur="500"/>
                                        <p:tgtEl>
                                          <p:spTgt spid="345126"/>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5125"/>
                                        </p:tgtEl>
                                        <p:attrNameLst>
                                          <p:attrName>style.visibility</p:attrName>
                                        </p:attrNameLst>
                                      </p:cBhvr>
                                      <p:to>
                                        <p:strVal val="visible"/>
                                      </p:to>
                                    </p:set>
                                    <p:animEffect transition="in" filter="wipe(down)">
                                      <p:cBhvr>
                                        <p:cTn id="11" dur="1000"/>
                                        <p:tgtEl>
                                          <p:spTgt spid="345125"/>
                                        </p:tgtEl>
                                      </p:cBhvr>
                                    </p:animEffect>
                                  </p:childTnLst>
                                </p:cTn>
                              </p:par>
                            </p:childTnLst>
                          </p:cTn>
                        </p:par>
                        <p:par>
                          <p:cTn id="12" fill="hold" nodeType="afterGroup">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45127"/>
                                        </p:tgtEl>
                                        <p:attrNameLst>
                                          <p:attrName>style.visibility</p:attrName>
                                        </p:attrNameLst>
                                      </p:cBhvr>
                                      <p:to>
                                        <p:strVal val="visible"/>
                                      </p:to>
                                    </p:set>
                                    <p:animEffect transition="in" filter="wipe(down)">
                                      <p:cBhvr>
                                        <p:cTn id="15" dur="1000"/>
                                        <p:tgtEl>
                                          <p:spTgt spid="345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5129"/>
                                        </p:tgtEl>
                                        <p:attrNameLst>
                                          <p:attrName>style.visibility</p:attrName>
                                        </p:attrNameLst>
                                      </p:cBhvr>
                                      <p:to>
                                        <p:strVal val="visible"/>
                                      </p:to>
                                    </p:set>
                                    <p:animEffect transition="in" filter="blinds(horizontal)">
                                      <p:cBhvr>
                                        <p:cTn id="20" dur="500"/>
                                        <p:tgtEl>
                                          <p:spTgt spid="34512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45128"/>
                                        </p:tgtEl>
                                        <p:attrNameLst>
                                          <p:attrName>style.visibility</p:attrName>
                                        </p:attrNameLst>
                                      </p:cBhvr>
                                      <p:to>
                                        <p:strVal val="visible"/>
                                      </p:to>
                                    </p:set>
                                    <p:animEffect transition="in" filter="wipe(left)">
                                      <p:cBhvr>
                                        <p:cTn id="24" dur="1000"/>
                                        <p:tgtEl>
                                          <p:spTgt spid="345128"/>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45130"/>
                                        </p:tgtEl>
                                        <p:attrNameLst>
                                          <p:attrName>style.visibility</p:attrName>
                                        </p:attrNameLst>
                                      </p:cBhvr>
                                      <p:to>
                                        <p:strVal val="visible"/>
                                      </p:to>
                                    </p:set>
                                    <p:animEffect transition="in" filter="wipe(left)">
                                      <p:cBhvr>
                                        <p:cTn id="28" dur="1000"/>
                                        <p:tgtEl>
                                          <p:spTgt spid="3451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5131"/>
                                        </p:tgtEl>
                                        <p:attrNameLst>
                                          <p:attrName>style.visibility</p:attrName>
                                        </p:attrNameLst>
                                      </p:cBhvr>
                                      <p:to>
                                        <p:strVal val="visible"/>
                                      </p:to>
                                    </p:set>
                                    <p:animEffect transition="in" filter="wipe(left)">
                                      <p:cBhvr>
                                        <p:cTn id="33" dur="500"/>
                                        <p:tgtEl>
                                          <p:spTgt spid="3451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345092"/>
                                        </p:tgtEl>
                                        <p:attrNameLst>
                                          <p:attrName>style.visibility</p:attrName>
                                        </p:attrNameLst>
                                      </p:cBhvr>
                                      <p:to>
                                        <p:strVal val="visible"/>
                                      </p:to>
                                    </p:set>
                                    <p:anim calcmode="lin" valueType="num">
                                      <p:cBhvr additive="base">
                                        <p:cTn id="38" dur="500" fill="hold"/>
                                        <p:tgtEl>
                                          <p:spTgt spid="345092"/>
                                        </p:tgtEl>
                                        <p:attrNameLst>
                                          <p:attrName>ppt_x</p:attrName>
                                        </p:attrNameLst>
                                      </p:cBhvr>
                                      <p:tavLst>
                                        <p:tav tm="0">
                                          <p:val>
                                            <p:strVal val="0-#ppt_w/2"/>
                                          </p:val>
                                        </p:tav>
                                        <p:tav tm="100000">
                                          <p:val>
                                            <p:strVal val="#ppt_x"/>
                                          </p:val>
                                        </p:tav>
                                      </p:tavLst>
                                    </p:anim>
                                    <p:anim calcmode="lin" valueType="num">
                                      <p:cBhvr additive="base">
                                        <p:cTn id="39" dur="500" fill="hold"/>
                                        <p:tgtEl>
                                          <p:spTgt spid="345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25" grpId="0" animBg="1"/>
      <p:bldP spid="345126" grpId="0"/>
      <p:bldP spid="345127" grpId="0" animBg="1"/>
      <p:bldP spid="345128" grpId="0" animBg="1"/>
      <p:bldP spid="345129" grpId="0"/>
      <p:bldP spid="345130" grpId="0" animBg="1"/>
      <p:bldP spid="34513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113B737-25C5-4A3A-8D9B-77783BEB716F}" type="slidenum">
              <a:rPr lang="en-US" altLang="zh-CN"/>
              <a:pPr/>
              <a:t>85</a:t>
            </a:fld>
            <a:endParaRPr lang="en-US" altLang="zh-CN"/>
          </a:p>
        </p:txBody>
      </p:sp>
      <p:sp>
        <p:nvSpPr>
          <p:cNvPr id="346114"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sp>
        <p:nvSpPr>
          <p:cNvPr id="346115" name="Text Box 3"/>
          <p:cNvSpPr txBox="1">
            <a:spLocks noChangeArrowheads="1"/>
          </p:cNvSpPr>
          <p:nvPr/>
        </p:nvSpPr>
        <p:spPr bwMode="auto">
          <a:xfrm>
            <a:off x="684213" y="765175"/>
            <a:ext cx="81534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dirty="0">
                <a:latin typeface="Arial Narrow" pitchFamily="34" charset="0"/>
              </a:rPr>
              <a:t>The benefits of using stored procedures in SQL Server rather than application code stored locally on client computers include:</a:t>
            </a:r>
          </a:p>
          <a:p>
            <a:pPr algn="just">
              <a:spcBef>
                <a:spcPct val="50000"/>
              </a:spcBef>
              <a:buClr>
                <a:schemeClr val="folHlink"/>
              </a:buClr>
              <a:buFont typeface="Wingdings" pitchFamily="2" charset="2"/>
              <a:buChar char="ü"/>
            </a:pPr>
            <a:r>
              <a:rPr lang="en-US" altLang="zh-CN" b="1" dirty="0">
                <a:latin typeface="Arial Narrow" pitchFamily="34" charset="0"/>
              </a:rPr>
              <a:t>They allow modular programming. </a:t>
            </a:r>
          </a:p>
          <a:p>
            <a:pPr algn="just">
              <a:spcBef>
                <a:spcPct val="50000"/>
              </a:spcBef>
              <a:buClr>
                <a:schemeClr val="folHlink"/>
              </a:buClr>
              <a:buFont typeface="Wingdings" pitchFamily="2" charset="2"/>
              <a:buNone/>
            </a:pPr>
            <a:r>
              <a:rPr lang="en-US" altLang="zh-CN" b="1" dirty="0">
                <a:latin typeface="Arial Narrow" pitchFamily="34" charset="0"/>
              </a:rPr>
              <a:t>You can create a stored procedure once, store it in the database, and call it any number of times in your program. </a:t>
            </a:r>
          </a:p>
          <a:p>
            <a:pPr algn="just">
              <a:spcBef>
                <a:spcPct val="50000"/>
              </a:spcBef>
              <a:buClr>
                <a:schemeClr val="folHlink"/>
              </a:buClr>
              <a:buFont typeface="Wingdings" pitchFamily="2" charset="2"/>
              <a:buNone/>
            </a:pPr>
            <a:r>
              <a:rPr lang="en-US" altLang="zh-CN" b="1" dirty="0">
                <a:latin typeface="Arial Narrow" pitchFamily="34" charset="0"/>
              </a:rPr>
              <a:t>You can modify stored procedures independently of the program source code — the application doesn't have to be recompiled when/if the SQL is altered.</a:t>
            </a:r>
          </a:p>
        </p:txBody>
      </p:sp>
      <p:pic>
        <p:nvPicPr>
          <p:cNvPr id="3461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ox(in)">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box(in)">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box(in)">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box(in)">
                                      <p:cBhvr>
                                        <p:cTn id="22" dur="500"/>
                                        <p:tgtEl>
                                          <p:spTgt spid="346115">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46116"/>
                                        </p:tgtEl>
                                        <p:attrNameLst>
                                          <p:attrName>style.visibility</p:attrName>
                                        </p:attrNameLst>
                                      </p:cBhvr>
                                      <p:to>
                                        <p:strVal val="visible"/>
                                      </p:to>
                                    </p:set>
                                    <p:anim calcmode="lin" valueType="num">
                                      <p:cBhvr additive="base">
                                        <p:cTn id="26" dur="500" fill="hold"/>
                                        <p:tgtEl>
                                          <p:spTgt spid="346116"/>
                                        </p:tgtEl>
                                        <p:attrNameLst>
                                          <p:attrName>ppt_x</p:attrName>
                                        </p:attrNameLst>
                                      </p:cBhvr>
                                      <p:tavLst>
                                        <p:tav tm="0">
                                          <p:val>
                                            <p:strVal val="0-#ppt_w/2"/>
                                          </p:val>
                                        </p:tav>
                                        <p:tav tm="100000">
                                          <p:val>
                                            <p:strVal val="#ppt_x"/>
                                          </p:val>
                                        </p:tav>
                                      </p:tavLst>
                                    </p:anim>
                                    <p:anim calcmode="lin" valueType="num">
                                      <p:cBhvr additive="base">
                                        <p:cTn id="27"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A55D7D0-5264-4C71-A749-70F74C7EFD5C}" type="slidenum">
              <a:rPr lang="en-US" altLang="zh-CN"/>
              <a:pPr/>
              <a:t>86</a:t>
            </a:fld>
            <a:endParaRPr lang="en-US" altLang="zh-CN"/>
          </a:p>
        </p:txBody>
      </p:sp>
      <p:sp>
        <p:nvSpPr>
          <p:cNvPr id="404482"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sp>
        <p:nvSpPr>
          <p:cNvPr id="404483" name="Text Box 3"/>
          <p:cNvSpPr txBox="1">
            <a:spLocks noChangeArrowheads="1"/>
          </p:cNvSpPr>
          <p:nvPr/>
        </p:nvSpPr>
        <p:spPr bwMode="auto">
          <a:xfrm>
            <a:off x="684213" y="765175"/>
            <a:ext cx="8153400"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Char char="ü"/>
            </a:pPr>
            <a:r>
              <a:rPr lang="en-US" altLang="zh-CN" b="1">
                <a:latin typeface="Arial Narrow" pitchFamily="34" charset="0"/>
              </a:rPr>
              <a:t>They allow modular programming. </a:t>
            </a:r>
          </a:p>
          <a:p>
            <a:pPr algn="just">
              <a:spcBef>
                <a:spcPct val="30000"/>
              </a:spcBef>
              <a:buClr>
                <a:schemeClr val="folHlink"/>
              </a:buClr>
              <a:buFont typeface="Wingdings" pitchFamily="2" charset="2"/>
              <a:buChar char="ü"/>
            </a:pPr>
            <a:r>
              <a:rPr lang="en-US" altLang="zh-CN" b="1">
                <a:latin typeface="Arial Narrow" pitchFamily="34" charset="0"/>
              </a:rPr>
              <a:t>They allow faster execution. </a:t>
            </a:r>
          </a:p>
          <a:p>
            <a:pPr algn="just">
              <a:spcBef>
                <a:spcPct val="30000"/>
              </a:spcBef>
            </a:pPr>
            <a:r>
              <a:rPr lang="en-US" altLang="zh-CN" b="1">
                <a:latin typeface="Arial Narrow" pitchFamily="34" charset="0"/>
              </a:rPr>
              <a:t>If the operation requires a large amount of T-SQL code or is performed repetitively, stored procedures can be faster than batches of T-SQL code. </a:t>
            </a:r>
          </a:p>
          <a:p>
            <a:pPr algn="just">
              <a:spcBef>
                <a:spcPct val="30000"/>
              </a:spcBef>
            </a:pPr>
            <a:r>
              <a:rPr lang="en-US" altLang="zh-CN" b="1">
                <a:latin typeface="Arial Narrow" pitchFamily="34" charset="0"/>
              </a:rPr>
              <a:t>During creation, stored procedures are parsed and optimized, and you can use an in-memory version of the procedure after the procedure executes the first time. Each time a T-SQL statement from the client is run, SQL Server compiles, optimizes, and executes the statement.</a:t>
            </a:r>
          </a:p>
        </p:txBody>
      </p:sp>
      <p:pic>
        <p:nvPicPr>
          <p:cNvPr id="40448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box(in)">
                                      <p:cBhvr>
                                        <p:cTn id="7" dur="500"/>
                                        <p:tgtEl>
                                          <p:spTgt spid="40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ox(in)">
                                      <p:cBhvr>
                                        <p:cTn id="12" dur="500"/>
                                        <p:tgtEl>
                                          <p:spTgt spid="404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ox(in)">
                                      <p:cBhvr>
                                        <p:cTn id="17" dur="500"/>
                                        <p:tgtEl>
                                          <p:spTgt spid="404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box(in)">
                                      <p:cBhvr>
                                        <p:cTn id="22" dur="500"/>
                                        <p:tgtEl>
                                          <p:spTgt spid="40448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404484"/>
                                        </p:tgtEl>
                                        <p:attrNameLst>
                                          <p:attrName>style.visibility</p:attrName>
                                        </p:attrNameLst>
                                      </p:cBhvr>
                                      <p:to>
                                        <p:strVal val="visible"/>
                                      </p:to>
                                    </p:set>
                                    <p:anim calcmode="lin" valueType="num">
                                      <p:cBhvr additive="base">
                                        <p:cTn id="26" dur="500" fill="hold"/>
                                        <p:tgtEl>
                                          <p:spTgt spid="404484"/>
                                        </p:tgtEl>
                                        <p:attrNameLst>
                                          <p:attrName>ppt_x</p:attrName>
                                        </p:attrNameLst>
                                      </p:cBhvr>
                                      <p:tavLst>
                                        <p:tav tm="0">
                                          <p:val>
                                            <p:strVal val="0-#ppt_w/2"/>
                                          </p:val>
                                        </p:tav>
                                        <p:tav tm="100000">
                                          <p:val>
                                            <p:strVal val="#ppt_x"/>
                                          </p:val>
                                        </p:tav>
                                      </p:tavLst>
                                    </p:anim>
                                    <p:anim calcmode="lin" valueType="num">
                                      <p:cBhvr additive="base">
                                        <p:cTn id="27" dur="500" fill="hold"/>
                                        <p:tgtEl>
                                          <p:spTgt spid="404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1BBA8FD-D3DD-4690-B3A9-F02C00F6F578}" type="slidenum">
              <a:rPr lang="en-US" altLang="zh-CN"/>
              <a:pPr/>
              <a:t>87</a:t>
            </a:fld>
            <a:endParaRPr lang="en-US" altLang="zh-CN"/>
          </a:p>
        </p:txBody>
      </p:sp>
      <p:sp>
        <p:nvSpPr>
          <p:cNvPr id="405506"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sp>
        <p:nvSpPr>
          <p:cNvPr id="405507" name="Text Box 3"/>
          <p:cNvSpPr txBox="1">
            <a:spLocks noChangeArrowheads="1"/>
          </p:cNvSpPr>
          <p:nvPr/>
        </p:nvSpPr>
        <p:spPr bwMode="auto">
          <a:xfrm>
            <a:off x="684213" y="765175"/>
            <a:ext cx="81534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Char char="ü"/>
            </a:pPr>
            <a:r>
              <a:rPr lang="en-US" altLang="zh-CN" b="1">
                <a:latin typeface="Arial Narrow" pitchFamily="34" charset="0"/>
              </a:rPr>
              <a:t>They allow modular programming. </a:t>
            </a:r>
          </a:p>
          <a:p>
            <a:pPr algn="just">
              <a:spcBef>
                <a:spcPct val="30000"/>
              </a:spcBef>
              <a:buClr>
                <a:schemeClr val="folHlink"/>
              </a:buClr>
              <a:buFont typeface="Wingdings" pitchFamily="2" charset="2"/>
              <a:buChar char="ü"/>
            </a:pPr>
            <a:r>
              <a:rPr lang="en-US" altLang="zh-CN" b="1">
                <a:latin typeface="Arial Narrow" pitchFamily="34" charset="0"/>
              </a:rPr>
              <a:t>They allow faster execution. </a:t>
            </a:r>
          </a:p>
          <a:p>
            <a:pPr algn="just">
              <a:spcBef>
                <a:spcPct val="30000"/>
              </a:spcBef>
              <a:buClr>
                <a:schemeClr val="folHlink"/>
              </a:buClr>
              <a:buFont typeface="Wingdings" pitchFamily="2" charset="2"/>
              <a:buChar char="ü"/>
            </a:pPr>
            <a:r>
              <a:rPr lang="en-US" altLang="zh-CN" b="1">
                <a:latin typeface="Arial Narrow" pitchFamily="34" charset="0"/>
              </a:rPr>
              <a:t>They can reduce network traffic. </a:t>
            </a:r>
          </a:p>
          <a:p>
            <a:pPr algn="just">
              <a:spcBef>
                <a:spcPct val="30000"/>
              </a:spcBef>
            </a:pPr>
            <a:r>
              <a:rPr lang="en-US" altLang="zh-CN" b="1">
                <a:latin typeface="Arial Narrow" pitchFamily="34" charset="0"/>
              </a:rPr>
              <a:t>You can perform an operation that requires hundreds of lines of T-SQL code through a single statement that executes the code in a procedure, rather than by sending hundreds of lines of code over the network.</a:t>
            </a:r>
          </a:p>
          <a:p>
            <a:pPr algn="just">
              <a:spcBef>
                <a:spcPct val="30000"/>
              </a:spcBef>
              <a:buClr>
                <a:schemeClr val="folHlink"/>
              </a:buClr>
              <a:buFont typeface="Wingdings" pitchFamily="2" charset="2"/>
              <a:buChar char="ü"/>
            </a:pPr>
            <a:r>
              <a:rPr lang="en-US" altLang="zh-CN" b="1">
                <a:latin typeface="Arial Narrow" pitchFamily="34" charset="0"/>
              </a:rPr>
              <a:t>They can be used as a security mechanism.</a:t>
            </a:r>
          </a:p>
          <a:p>
            <a:pPr algn="just">
              <a:spcBef>
                <a:spcPct val="30000"/>
              </a:spcBef>
            </a:pPr>
            <a:r>
              <a:rPr lang="en-US" altLang="zh-CN" b="1">
                <a:latin typeface="Arial Narrow" pitchFamily="34" charset="0"/>
              </a:rPr>
              <a:t>You can grant users permission to execute a stored procedure even if they don't have permission to execute the procedure's statements directly.</a:t>
            </a:r>
          </a:p>
        </p:txBody>
      </p:sp>
      <p:pic>
        <p:nvPicPr>
          <p:cNvPr id="40550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box(in)">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box(in)">
                                      <p:cBhvr>
                                        <p:cTn id="12" dur="500"/>
                                        <p:tgtEl>
                                          <p:spTgt spid="405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box(in)">
                                      <p:cBhvr>
                                        <p:cTn id="17" dur="500"/>
                                        <p:tgtEl>
                                          <p:spTgt spid="405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box(in)">
                                      <p:cBhvr>
                                        <p:cTn id="22" dur="500"/>
                                        <p:tgtEl>
                                          <p:spTgt spid="405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box(in)">
                                      <p:cBhvr>
                                        <p:cTn id="27" dur="500"/>
                                        <p:tgtEl>
                                          <p:spTgt spid="405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box(in)">
                                      <p:cBhvr>
                                        <p:cTn id="32" dur="500"/>
                                        <p:tgtEl>
                                          <p:spTgt spid="40550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5508"/>
                                        </p:tgtEl>
                                        <p:attrNameLst>
                                          <p:attrName>style.visibility</p:attrName>
                                        </p:attrNameLst>
                                      </p:cBhvr>
                                      <p:to>
                                        <p:strVal val="visible"/>
                                      </p:to>
                                    </p:set>
                                    <p:anim calcmode="lin" valueType="num">
                                      <p:cBhvr additive="base">
                                        <p:cTn id="36" dur="500" fill="hold"/>
                                        <p:tgtEl>
                                          <p:spTgt spid="405508"/>
                                        </p:tgtEl>
                                        <p:attrNameLst>
                                          <p:attrName>ppt_x</p:attrName>
                                        </p:attrNameLst>
                                      </p:cBhvr>
                                      <p:tavLst>
                                        <p:tav tm="0">
                                          <p:val>
                                            <p:strVal val="0-#ppt_w/2"/>
                                          </p:val>
                                        </p:tav>
                                        <p:tav tm="100000">
                                          <p:val>
                                            <p:strVal val="#ppt_x"/>
                                          </p:val>
                                        </p:tav>
                                      </p:tavLst>
                                    </p:anim>
                                    <p:anim calcmode="lin" valueType="num">
                                      <p:cBhvr additive="base">
                                        <p:cTn id="37"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842060E-ADB9-4D6A-9D40-6D05EC5122E1}" type="slidenum">
              <a:rPr lang="en-US" altLang="zh-CN"/>
              <a:pPr/>
              <a:t>88</a:t>
            </a:fld>
            <a:endParaRPr lang="en-US" altLang="zh-CN"/>
          </a:p>
        </p:txBody>
      </p:sp>
      <p:sp>
        <p:nvSpPr>
          <p:cNvPr id="349186" name="Rectangle 2"/>
          <p:cNvSpPr>
            <a:spLocks noGrp="1" noChangeArrowheads="1"/>
          </p:cNvSpPr>
          <p:nvPr>
            <p:ph type="title"/>
          </p:nvPr>
        </p:nvSpPr>
        <p:spPr/>
        <p:txBody>
          <a:bodyPr/>
          <a:lstStyle/>
          <a:p>
            <a:r>
              <a:rPr lang="en-US" altLang="zh-CN">
                <a:latin typeface="Arial Narrow" pitchFamily="34" charset="0"/>
              </a:rPr>
              <a:t>Create Stored Procedure</a:t>
            </a:r>
          </a:p>
        </p:txBody>
      </p:sp>
      <p:sp>
        <p:nvSpPr>
          <p:cNvPr id="349187" name="Text Box 3"/>
          <p:cNvSpPr txBox="1">
            <a:spLocks noChangeArrowheads="1"/>
          </p:cNvSpPr>
          <p:nvPr/>
        </p:nvSpPr>
        <p:spPr bwMode="auto">
          <a:xfrm>
            <a:off x="533400" y="692150"/>
            <a:ext cx="8610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pPr>
            <a:r>
              <a:rPr lang="en-US" altLang="zh-CN" b="1">
                <a:solidFill>
                  <a:schemeClr val="hlink"/>
                </a:solidFill>
                <a:latin typeface="Times New Roman" pitchFamily="18" charset="0"/>
              </a:rPr>
              <a:t>CREATE PROC</a:t>
            </a:r>
            <a:r>
              <a:rPr lang="en-US" altLang="zh-CN" b="1">
                <a:solidFill>
                  <a:srgbClr val="000000"/>
                </a:solidFill>
                <a:latin typeface="Times New Roman" pitchFamily="18" charset="0"/>
              </a:rPr>
              <a:t>[EDURE] </a:t>
            </a:r>
            <a:r>
              <a:rPr lang="en-US" altLang="zh-CN" b="1" i="1">
                <a:solidFill>
                  <a:srgbClr val="000000"/>
                </a:solidFill>
                <a:latin typeface="Times New Roman" pitchFamily="18" charset="0"/>
              </a:rPr>
              <a:t>procedure_name </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number</a:t>
            </a:r>
            <a:r>
              <a:rPr lang="en-US" altLang="zh-CN" b="1">
                <a:solidFill>
                  <a:srgbClr val="000000"/>
                </a:solidFill>
                <a:latin typeface="Times New Roman" pitchFamily="18" charset="0"/>
              </a:rPr>
              <a:t>]</a:t>
            </a:r>
            <a:br>
              <a:rPr lang="en-US" altLang="zh-CN" b="1">
                <a:solidFill>
                  <a:srgbClr val="000000"/>
                </a:solidFill>
                <a:latin typeface="Times New Roman" pitchFamily="18" charset="0"/>
              </a:rPr>
            </a:br>
            <a:r>
              <a:rPr lang="en-US" altLang="zh-CN" b="1">
                <a:solidFill>
                  <a:srgbClr val="000000"/>
                </a:solidFill>
                <a:latin typeface="Times New Roman" pitchFamily="18" charset="0"/>
              </a:rPr>
              <a:t>[{@</a:t>
            </a:r>
            <a:r>
              <a:rPr lang="en-US" altLang="zh-CN" b="1" i="1">
                <a:solidFill>
                  <a:srgbClr val="000000"/>
                </a:solidFill>
                <a:latin typeface="Times New Roman" pitchFamily="18" charset="0"/>
              </a:rPr>
              <a:t>parameter data_type </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default</a:t>
            </a:r>
            <a:r>
              <a:rPr lang="en-US" altLang="zh-CN" b="1">
                <a:solidFill>
                  <a:srgbClr val="000000"/>
                </a:solidFill>
                <a:latin typeface="Times New Roman" pitchFamily="18" charset="0"/>
              </a:rPr>
              <a:t>] [</a:t>
            </a:r>
            <a:r>
              <a:rPr lang="en-US" altLang="zh-CN" b="1">
                <a:solidFill>
                  <a:schemeClr val="tx2"/>
                </a:solidFill>
                <a:latin typeface="Times New Roman" pitchFamily="18" charset="0"/>
              </a:rPr>
              <a:t>OUTPUT</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n</a:t>
            </a:r>
            <a:r>
              <a:rPr lang="en-US" altLang="zh-CN" b="1">
                <a:solidFill>
                  <a:srgbClr val="000000"/>
                </a:solidFill>
                <a:latin typeface="Times New Roman" pitchFamily="18" charset="0"/>
              </a:rPr>
              <a:t>]</a:t>
            </a:r>
            <a:br>
              <a:rPr lang="en-US" altLang="zh-CN" b="1">
                <a:solidFill>
                  <a:srgbClr val="000000"/>
                </a:solidFill>
                <a:latin typeface="Times New Roman" pitchFamily="18" charset="0"/>
              </a:rPr>
            </a:br>
            <a:r>
              <a:rPr lang="en-US" altLang="zh-CN" b="1">
                <a:solidFill>
                  <a:srgbClr val="000000"/>
                </a:solidFill>
                <a:latin typeface="Times New Roman" pitchFamily="18" charset="0"/>
              </a:rPr>
              <a:t>[</a:t>
            </a:r>
            <a:r>
              <a:rPr lang="en-US" altLang="zh-CN" b="1">
                <a:solidFill>
                  <a:schemeClr val="hlink"/>
                </a:solidFill>
                <a:latin typeface="Times New Roman" pitchFamily="18" charset="0"/>
              </a:rPr>
              <a:t>WITH</a:t>
            </a:r>
            <a:r>
              <a:rPr lang="en-US" altLang="zh-CN" b="1">
                <a:solidFill>
                  <a:srgbClr val="000000"/>
                </a:solidFill>
                <a:latin typeface="Times New Roman" pitchFamily="18" charset="0"/>
              </a:rPr>
              <a:t>{</a:t>
            </a:r>
            <a:r>
              <a:rPr lang="en-US" altLang="zh-CN" b="1">
                <a:solidFill>
                  <a:schemeClr val="tx2"/>
                </a:solidFill>
                <a:latin typeface="Times New Roman" pitchFamily="18" charset="0"/>
              </a:rPr>
              <a:t>RECOMPILE</a:t>
            </a:r>
            <a:r>
              <a:rPr lang="zh-CN" altLang="en-US" b="1">
                <a:solidFill>
                  <a:schemeClr val="tx2"/>
                </a:solidFill>
                <a:latin typeface="Times New Roman" pitchFamily="18" charset="0"/>
              </a:rPr>
              <a:t>，</a:t>
            </a:r>
            <a:r>
              <a:rPr lang="en-US" altLang="zh-CN" b="1">
                <a:solidFill>
                  <a:schemeClr val="tx2"/>
                </a:solidFill>
                <a:latin typeface="Times New Roman" pitchFamily="18" charset="0"/>
              </a:rPr>
              <a:t>ENCRYPTION</a:t>
            </a:r>
            <a:r>
              <a:rPr lang="en-US" altLang="zh-CN" b="1">
                <a:solidFill>
                  <a:srgbClr val="000000"/>
                </a:solidFill>
                <a:latin typeface="Times New Roman" pitchFamily="18" charset="0"/>
              </a:rPr>
              <a:t>}]  </a:t>
            </a:r>
          </a:p>
          <a:p>
            <a:pPr algn="l">
              <a:spcBef>
                <a:spcPct val="20000"/>
              </a:spcBef>
            </a:pPr>
            <a:r>
              <a:rPr lang="en-US" altLang="zh-CN" b="1">
                <a:solidFill>
                  <a:schemeClr val="hlink"/>
                </a:solidFill>
                <a:latin typeface="Times New Roman" pitchFamily="18" charset="0"/>
              </a:rPr>
              <a:t>AS</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sql_statement</a:t>
            </a:r>
            <a:r>
              <a:rPr lang="en-US" altLang="zh-CN" b="1">
                <a:latin typeface="Times New Roman" pitchFamily="18" charset="0"/>
              </a:rPr>
              <a:t> </a:t>
            </a: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i="1">
                <a:latin typeface="Arial Narrow" pitchFamily="34" charset="0"/>
              </a:rPr>
              <a:t>Number</a:t>
            </a:r>
            <a:r>
              <a:rPr lang="en-US" altLang="zh-CN" b="1">
                <a:solidFill>
                  <a:srgbClr val="000000"/>
                </a:solidFill>
                <a:latin typeface="Arial Narrow" pitchFamily="34" charset="0"/>
              </a:rPr>
              <a:t>: is an optional integer used to group procedures of the same name so they can be dropped together with a single DROP PROCEDURE statement.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 </a:t>
            </a:r>
            <a:r>
              <a:rPr lang="en-US" altLang="zh-CN" b="1">
                <a:solidFill>
                  <a:srgbClr val="000000"/>
                </a:solidFill>
                <a:latin typeface="Arial Narrow" pitchFamily="34" charset="0"/>
              </a:rPr>
              <a:t>the procedures used with an application called orders may be named </a:t>
            </a:r>
            <a:r>
              <a:rPr lang="en-US" altLang="zh-CN" b="1" i="1">
                <a:solidFill>
                  <a:srgbClr val="000000"/>
                </a:solidFill>
                <a:latin typeface="Times New Roman" pitchFamily="18" charset="0"/>
              </a:rPr>
              <a:t>orderproc;</a:t>
            </a:r>
            <a:r>
              <a:rPr lang="en-US" altLang="zh-CN" b="1">
                <a:solidFill>
                  <a:srgbClr val="000000"/>
                </a:solidFill>
                <a:latin typeface="Times New Roman" pitchFamily="18" charset="0"/>
              </a:rPr>
              <a:t>1</a:t>
            </a:r>
            <a:r>
              <a:rPr lang="en-US" altLang="zh-CN" b="1">
                <a:solidFill>
                  <a:srgbClr val="000000"/>
                </a:solidFill>
                <a:latin typeface="Arial Narrow" pitchFamily="34" charset="0"/>
              </a:rPr>
              <a:t>, </a:t>
            </a:r>
            <a:r>
              <a:rPr lang="en-US" altLang="zh-CN" b="1" i="1">
                <a:solidFill>
                  <a:srgbClr val="000000"/>
                </a:solidFill>
                <a:latin typeface="Times New Roman" pitchFamily="18" charset="0"/>
              </a:rPr>
              <a:t>orderproc;</a:t>
            </a:r>
            <a:r>
              <a:rPr lang="en-US" altLang="zh-CN" b="1">
                <a:solidFill>
                  <a:srgbClr val="000000"/>
                </a:solidFill>
                <a:latin typeface="Arial Narrow" pitchFamily="34" charset="0"/>
              </a:rPr>
              <a:t>2, and so on. The statement </a:t>
            </a:r>
          </a:p>
          <a:p>
            <a:pPr algn="l">
              <a:spcBef>
                <a:spcPct val="20000"/>
              </a:spcBef>
              <a:buClr>
                <a:schemeClr val="folHlink"/>
              </a:buClr>
              <a:buFont typeface="Wingdings" pitchFamily="2" charset="2"/>
              <a:buNone/>
            </a:pPr>
            <a:r>
              <a:rPr lang="en-US" altLang="zh-CN" b="1" i="1">
                <a:solidFill>
                  <a:srgbClr val="000000"/>
                </a:solidFill>
                <a:latin typeface="Times New Roman" pitchFamily="18" charset="0"/>
              </a:rPr>
              <a:t>DROP PROCEDURE orderproc</a:t>
            </a:r>
            <a:r>
              <a:rPr lang="en-US" altLang="zh-CN" b="1">
                <a:solidFill>
                  <a:srgbClr val="000000"/>
                </a:solidFill>
                <a:latin typeface="Arial Narrow" pitchFamily="34" charset="0"/>
              </a:rPr>
              <a:t> </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drops the entire group.</a:t>
            </a:r>
          </a:p>
        </p:txBody>
      </p:sp>
      <p:pic>
        <p:nvPicPr>
          <p:cNvPr id="349188"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6263"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blinds(vertical)">
                                      <p:cBhvr>
                                        <p:cTn id="7" dur="500"/>
                                        <p:tgtEl>
                                          <p:spTgt spid="349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blinds(vertical)">
                                      <p:cBhvr>
                                        <p:cTn id="12" dur="500"/>
                                        <p:tgtEl>
                                          <p:spTgt spid="349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blinds(vertical)">
                                      <p:cBhvr>
                                        <p:cTn id="17" dur="500"/>
                                        <p:tgtEl>
                                          <p:spTgt spid="349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9187">
                                            <p:txEl>
                                              <p:pRg st="3" end="3"/>
                                            </p:txEl>
                                          </p:spTgt>
                                        </p:tgtEl>
                                        <p:attrNameLst>
                                          <p:attrName>style.visibility</p:attrName>
                                        </p:attrNameLst>
                                      </p:cBhvr>
                                      <p:to>
                                        <p:strVal val="visible"/>
                                      </p:to>
                                    </p:set>
                                    <p:animEffect transition="in" filter="blinds(vertical)">
                                      <p:cBhvr>
                                        <p:cTn id="22" dur="500"/>
                                        <p:tgtEl>
                                          <p:spTgt spid="349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9187">
                                            <p:txEl>
                                              <p:pRg st="4" end="4"/>
                                            </p:txEl>
                                          </p:spTgt>
                                        </p:tgtEl>
                                        <p:attrNameLst>
                                          <p:attrName>style.visibility</p:attrName>
                                        </p:attrNameLst>
                                      </p:cBhvr>
                                      <p:to>
                                        <p:strVal val="visible"/>
                                      </p:to>
                                    </p:set>
                                    <p:animEffect transition="in" filter="blinds(vertical)">
                                      <p:cBhvr>
                                        <p:cTn id="27" dur="500"/>
                                        <p:tgtEl>
                                          <p:spTgt spid="349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9187">
                                            <p:txEl>
                                              <p:pRg st="5" end="5"/>
                                            </p:txEl>
                                          </p:spTgt>
                                        </p:tgtEl>
                                        <p:attrNameLst>
                                          <p:attrName>style.visibility</p:attrName>
                                        </p:attrNameLst>
                                      </p:cBhvr>
                                      <p:to>
                                        <p:strVal val="visible"/>
                                      </p:to>
                                    </p:set>
                                    <p:animEffect transition="in" filter="blinds(vertical)">
                                      <p:cBhvr>
                                        <p:cTn id="32" dur="500"/>
                                        <p:tgtEl>
                                          <p:spTgt spid="3491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49187">
                                            <p:txEl>
                                              <p:pRg st="6" end="6"/>
                                            </p:txEl>
                                          </p:spTgt>
                                        </p:tgtEl>
                                        <p:attrNameLst>
                                          <p:attrName>style.visibility</p:attrName>
                                        </p:attrNameLst>
                                      </p:cBhvr>
                                      <p:to>
                                        <p:strVal val="visible"/>
                                      </p:to>
                                    </p:set>
                                    <p:animEffect transition="in" filter="blinds(vertical)">
                                      <p:cBhvr>
                                        <p:cTn id="37" dur="500"/>
                                        <p:tgtEl>
                                          <p:spTgt spid="3491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49187">
                                            <p:txEl>
                                              <p:pRg st="7" end="7"/>
                                            </p:txEl>
                                          </p:spTgt>
                                        </p:tgtEl>
                                        <p:attrNameLst>
                                          <p:attrName>style.visibility</p:attrName>
                                        </p:attrNameLst>
                                      </p:cBhvr>
                                      <p:to>
                                        <p:strVal val="visible"/>
                                      </p:to>
                                    </p:set>
                                    <p:animEffect transition="in" filter="blinds(vertical)">
                                      <p:cBhvr>
                                        <p:cTn id="42" dur="500"/>
                                        <p:tgtEl>
                                          <p:spTgt spid="34918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49188"/>
                                        </p:tgtEl>
                                        <p:attrNameLst>
                                          <p:attrName>style.visibility</p:attrName>
                                        </p:attrNameLst>
                                      </p:cBhvr>
                                      <p:to>
                                        <p:strVal val="visible"/>
                                      </p:to>
                                    </p:set>
                                    <p:anim calcmode="lin" valueType="num">
                                      <p:cBhvr additive="base">
                                        <p:cTn id="46" dur="500" fill="hold"/>
                                        <p:tgtEl>
                                          <p:spTgt spid="349188"/>
                                        </p:tgtEl>
                                        <p:attrNameLst>
                                          <p:attrName>ppt_x</p:attrName>
                                        </p:attrNameLst>
                                      </p:cBhvr>
                                      <p:tavLst>
                                        <p:tav tm="0">
                                          <p:val>
                                            <p:strVal val="0-#ppt_w/2"/>
                                          </p:val>
                                        </p:tav>
                                        <p:tav tm="100000">
                                          <p:val>
                                            <p:strVal val="#ppt_x"/>
                                          </p:val>
                                        </p:tav>
                                      </p:tavLst>
                                    </p:anim>
                                    <p:anim calcmode="lin" valueType="num">
                                      <p:cBhvr additive="base">
                                        <p:cTn id="47"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7C9EDC6-601E-41F5-AC87-B1E61AC3F8C2}" type="slidenum">
              <a:rPr lang="en-US" altLang="zh-CN"/>
              <a:pPr/>
              <a:t>89</a:t>
            </a:fld>
            <a:endParaRPr lang="en-US" altLang="zh-CN"/>
          </a:p>
        </p:txBody>
      </p:sp>
      <p:sp>
        <p:nvSpPr>
          <p:cNvPr id="401410" name="Rectangle 2"/>
          <p:cNvSpPr>
            <a:spLocks noGrp="1" noChangeArrowheads="1"/>
          </p:cNvSpPr>
          <p:nvPr>
            <p:ph type="title"/>
          </p:nvPr>
        </p:nvSpPr>
        <p:spPr/>
        <p:txBody>
          <a:bodyPr/>
          <a:lstStyle/>
          <a:p>
            <a:r>
              <a:rPr lang="en-US" altLang="zh-CN">
                <a:latin typeface="Arial Narrow" pitchFamily="34" charset="0"/>
              </a:rPr>
              <a:t>Create Stored Procedure</a:t>
            </a:r>
          </a:p>
        </p:txBody>
      </p:sp>
      <p:sp>
        <p:nvSpPr>
          <p:cNvPr id="401411" name="Text Box 3"/>
          <p:cNvSpPr txBox="1">
            <a:spLocks noChangeArrowheads="1"/>
          </p:cNvSpPr>
          <p:nvPr/>
        </p:nvSpPr>
        <p:spPr bwMode="auto">
          <a:xfrm>
            <a:off x="533400" y="692150"/>
            <a:ext cx="86106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a:solidFill>
                  <a:srgbClr val="000000"/>
                </a:solidFill>
                <a:latin typeface="Arial Narrow" pitchFamily="34" charset="0"/>
              </a:rPr>
              <a:t>@</a:t>
            </a:r>
            <a:r>
              <a:rPr lang="en-US" altLang="zh-CN" b="1" i="1">
                <a:solidFill>
                  <a:srgbClr val="000000"/>
                </a:solidFill>
                <a:latin typeface="Arial Narrow" pitchFamily="34" charset="0"/>
              </a:rPr>
              <a:t>parameter</a:t>
            </a:r>
            <a:r>
              <a:rPr lang="en-US" altLang="zh-CN" b="1">
                <a:latin typeface="Arial Narrow" pitchFamily="34" charset="0"/>
              </a:rPr>
              <a:t>: i</a:t>
            </a:r>
            <a:r>
              <a:rPr lang="en-US" altLang="zh-CN" b="1">
                <a:solidFill>
                  <a:srgbClr val="000000"/>
                </a:solidFill>
                <a:latin typeface="Arial Narrow" pitchFamily="34" charset="0"/>
              </a:rPr>
              <a:t>s a parameter in the procedure. One or more parameters can be declared in a CREATE PROCEDURE statement.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The value of each declared parameter must be supplied by the user when the procedure is executed (unless a default for the parameter is defined).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A stored procedure can have a maximum of 2,100 parameters.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Parameters are local to the procedure;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The same parameter names can be used in other procedures.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By default, parameters can take the place only of constants; they cannot be used in place of table names, column names, or the names of other database objects.</a:t>
            </a:r>
            <a:r>
              <a:rPr lang="en-US" altLang="zh-CN" b="1">
                <a:latin typeface="Arial Narrow" pitchFamily="34" charset="0"/>
              </a:rPr>
              <a:t> </a:t>
            </a:r>
          </a:p>
        </p:txBody>
      </p:sp>
      <p:pic>
        <p:nvPicPr>
          <p:cNvPr id="40141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6263"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Effect transition="in" filter="blinds(vertical)">
                                      <p:cBhvr>
                                        <p:cTn id="7" dur="500"/>
                                        <p:tgtEl>
                                          <p:spTgt spid="401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1411">
                                            <p:txEl>
                                              <p:pRg st="1" end="1"/>
                                            </p:txEl>
                                          </p:spTgt>
                                        </p:tgtEl>
                                        <p:attrNameLst>
                                          <p:attrName>style.visibility</p:attrName>
                                        </p:attrNameLst>
                                      </p:cBhvr>
                                      <p:to>
                                        <p:strVal val="visible"/>
                                      </p:to>
                                    </p:set>
                                    <p:animEffect transition="in" filter="blinds(vertical)">
                                      <p:cBhvr>
                                        <p:cTn id="12" dur="500"/>
                                        <p:tgtEl>
                                          <p:spTgt spid="401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01411">
                                            <p:txEl>
                                              <p:pRg st="2" end="2"/>
                                            </p:txEl>
                                          </p:spTgt>
                                        </p:tgtEl>
                                        <p:attrNameLst>
                                          <p:attrName>style.visibility</p:attrName>
                                        </p:attrNameLst>
                                      </p:cBhvr>
                                      <p:to>
                                        <p:strVal val="visible"/>
                                      </p:to>
                                    </p:set>
                                    <p:animEffect transition="in" filter="blinds(vertical)">
                                      <p:cBhvr>
                                        <p:cTn id="17" dur="500"/>
                                        <p:tgtEl>
                                          <p:spTgt spid="401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01411">
                                            <p:txEl>
                                              <p:pRg st="3" end="3"/>
                                            </p:txEl>
                                          </p:spTgt>
                                        </p:tgtEl>
                                        <p:attrNameLst>
                                          <p:attrName>style.visibility</p:attrName>
                                        </p:attrNameLst>
                                      </p:cBhvr>
                                      <p:to>
                                        <p:strVal val="visible"/>
                                      </p:to>
                                    </p:set>
                                    <p:animEffect transition="in" filter="blinds(vertical)">
                                      <p:cBhvr>
                                        <p:cTn id="22" dur="500"/>
                                        <p:tgtEl>
                                          <p:spTgt spid="401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01411">
                                            <p:txEl>
                                              <p:pRg st="4" end="4"/>
                                            </p:txEl>
                                          </p:spTgt>
                                        </p:tgtEl>
                                        <p:attrNameLst>
                                          <p:attrName>style.visibility</p:attrName>
                                        </p:attrNameLst>
                                      </p:cBhvr>
                                      <p:to>
                                        <p:strVal val="visible"/>
                                      </p:to>
                                    </p:set>
                                    <p:animEffect transition="in" filter="blinds(vertical)">
                                      <p:cBhvr>
                                        <p:cTn id="27" dur="500"/>
                                        <p:tgtEl>
                                          <p:spTgt spid="401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01411">
                                            <p:txEl>
                                              <p:pRg st="5" end="5"/>
                                            </p:txEl>
                                          </p:spTgt>
                                        </p:tgtEl>
                                        <p:attrNameLst>
                                          <p:attrName>style.visibility</p:attrName>
                                        </p:attrNameLst>
                                      </p:cBhvr>
                                      <p:to>
                                        <p:strVal val="visible"/>
                                      </p:to>
                                    </p:set>
                                    <p:animEffect transition="in" filter="blinds(vertical)">
                                      <p:cBhvr>
                                        <p:cTn id="32" dur="500"/>
                                        <p:tgtEl>
                                          <p:spTgt spid="401411">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1412"/>
                                        </p:tgtEl>
                                        <p:attrNameLst>
                                          <p:attrName>style.visibility</p:attrName>
                                        </p:attrNameLst>
                                      </p:cBhvr>
                                      <p:to>
                                        <p:strVal val="visible"/>
                                      </p:to>
                                    </p:set>
                                    <p:anim calcmode="lin" valueType="num">
                                      <p:cBhvr additive="base">
                                        <p:cTn id="36" dur="500" fill="hold"/>
                                        <p:tgtEl>
                                          <p:spTgt spid="401412"/>
                                        </p:tgtEl>
                                        <p:attrNameLst>
                                          <p:attrName>ppt_x</p:attrName>
                                        </p:attrNameLst>
                                      </p:cBhvr>
                                      <p:tavLst>
                                        <p:tav tm="0">
                                          <p:val>
                                            <p:strVal val="0-#ppt_w/2"/>
                                          </p:val>
                                        </p:tav>
                                        <p:tav tm="100000">
                                          <p:val>
                                            <p:strVal val="#ppt_x"/>
                                          </p:val>
                                        </p:tav>
                                      </p:tavLst>
                                    </p:anim>
                                    <p:anim calcmode="lin" valueType="num">
                                      <p:cBhvr additive="base">
                                        <p:cTn id="37" dur="500" fill="hold"/>
                                        <p:tgtEl>
                                          <p:spTgt spid="401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FAB38B2-8364-4120-8749-7248F16EA00C}" type="slidenum">
              <a:rPr lang="en-US" altLang="zh-CN"/>
              <a:pPr/>
              <a:t>9</a:t>
            </a:fld>
            <a:endParaRPr lang="en-US" altLang="zh-CN"/>
          </a:p>
        </p:txBody>
      </p:sp>
      <p:sp>
        <p:nvSpPr>
          <p:cNvPr id="329730" name="Rectangle 2"/>
          <p:cNvSpPr>
            <a:spLocks noGrp="1" noChangeArrowheads="1"/>
          </p:cNvSpPr>
          <p:nvPr>
            <p:ph type="title"/>
          </p:nvPr>
        </p:nvSpPr>
        <p:spPr/>
        <p:txBody>
          <a:bodyPr/>
          <a:lstStyle/>
          <a:p>
            <a:r>
              <a:rPr lang="en-US" altLang="zh-CN">
                <a:latin typeface="Arial Narrow" pitchFamily="34" charset="0"/>
              </a:rPr>
              <a:t>Development of SQL</a:t>
            </a:r>
          </a:p>
        </p:txBody>
      </p:sp>
      <p:sp>
        <p:nvSpPr>
          <p:cNvPr id="329731" name="Text Box 3"/>
          <p:cNvSpPr txBox="1">
            <a:spLocks noChangeArrowheads="1"/>
          </p:cNvSpPr>
          <p:nvPr/>
        </p:nvSpPr>
        <p:spPr bwMode="auto">
          <a:xfrm>
            <a:off x="611188" y="692150"/>
            <a:ext cx="8353425"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b="1">
                <a:latin typeface="Arial Narrow" pitchFamily="34" charset="0"/>
              </a:rPr>
              <a:t>SQL: stands for “Structured Query Language”.</a:t>
            </a:r>
          </a:p>
          <a:p>
            <a:pPr algn="l">
              <a:spcBef>
                <a:spcPct val="30000"/>
              </a:spcBef>
              <a:buClr>
                <a:schemeClr val="folHlink"/>
              </a:buClr>
              <a:buFont typeface="Wingdings" pitchFamily="2" charset="2"/>
              <a:buChar char="§"/>
            </a:pPr>
            <a:r>
              <a:rPr lang="en-US" altLang="zh-CN" b="1">
                <a:latin typeface="Arial Narrow" pitchFamily="34" charset="0"/>
              </a:rPr>
              <a:t>In 1974, </a:t>
            </a:r>
            <a:r>
              <a:rPr lang="en-US" altLang="zh-CN" b="1">
                <a:solidFill>
                  <a:schemeClr val="hlink"/>
                </a:solidFill>
                <a:latin typeface="Arial Narrow" pitchFamily="34" charset="0"/>
              </a:rPr>
              <a:t>SEQUEL</a:t>
            </a:r>
            <a:r>
              <a:rPr lang="en-US" altLang="zh-CN" b="1">
                <a:latin typeface="Arial Narrow" pitchFamily="34" charset="0"/>
              </a:rPr>
              <a:t> (A Structured English Query Language) was proposed by CHAMBERLIN and BOYEE. After that, IBM modified it and used it in SYSTEM R, a kind of relational database system.</a:t>
            </a:r>
          </a:p>
          <a:p>
            <a:pPr algn="l">
              <a:spcBef>
                <a:spcPct val="30000"/>
              </a:spcBef>
              <a:buClr>
                <a:schemeClr val="folHlink"/>
              </a:buClr>
              <a:buFont typeface="Wingdings" pitchFamily="2" charset="2"/>
              <a:buChar char="§"/>
            </a:pPr>
            <a:r>
              <a:rPr lang="en-US" altLang="zh-CN" b="1">
                <a:latin typeface="Arial Narrow" pitchFamily="34" charset="0"/>
              </a:rPr>
              <a:t>In 1976, the second edition, </a:t>
            </a:r>
            <a:r>
              <a:rPr lang="en-US" altLang="zh-CN" b="1">
                <a:solidFill>
                  <a:schemeClr val="hlink"/>
                </a:solidFill>
                <a:latin typeface="Arial Narrow" pitchFamily="34" charset="0"/>
              </a:rPr>
              <a:t>SEQUEL/S</a:t>
            </a:r>
            <a:r>
              <a:rPr lang="en-US" altLang="zh-CN" b="1">
                <a:latin typeface="Arial Narrow" pitchFamily="34" charset="0"/>
              </a:rPr>
              <a:t> was proposed.</a:t>
            </a:r>
          </a:p>
          <a:p>
            <a:pPr algn="l">
              <a:spcBef>
                <a:spcPct val="30000"/>
              </a:spcBef>
              <a:buClr>
                <a:schemeClr val="folHlink"/>
              </a:buClr>
              <a:buFont typeface="Wingdings" pitchFamily="2" charset="2"/>
              <a:buChar char="§"/>
            </a:pPr>
            <a:r>
              <a:rPr lang="en-US" altLang="zh-CN" b="1">
                <a:latin typeface="Arial Narrow" pitchFamily="34" charset="0"/>
              </a:rPr>
              <a:t>In 1980, SEQUEL was renamed as </a:t>
            </a:r>
            <a:r>
              <a:rPr lang="en-US" altLang="zh-CN" b="1">
                <a:solidFill>
                  <a:schemeClr val="hlink"/>
                </a:solidFill>
                <a:latin typeface="Arial Narrow" pitchFamily="34" charset="0"/>
              </a:rPr>
              <a:t>SQL</a:t>
            </a:r>
            <a:r>
              <a:rPr lang="en-US" altLang="zh-CN" b="1">
                <a:latin typeface="Arial Narrow" pitchFamily="34" charset="0"/>
              </a:rPr>
              <a:t>.</a:t>
            </a:r>
          </a:p>
          <a:p>
            <a:pPr algn="l">
              <a:spcBef>
                <a:spcPct val="30000"/>
              </a:spcBef>
              <a:buClr>
                <a:schemeClr val="folHlink"/>
              </a:buClr>
              <a:buFont typeface="Wingdings" pitchFamily="2" charset="2"/>
              <a:buChar char="§"/>
            </a:pPr>
            <a:r>
              <a:rPr lang="en-US" altLang="zh-CN" b="1">
                <a:latin typeface="Arial Narrow" pitchFamily="34" charset="0"/>
              </a:rPr>
              <a:t>In 1982, ANSI (American National Standards Institute) started working on the standard of SQL, and in 1986 the first standard was published, named SQL86. In 1987, ISO adopted </a:t>
            </a:r>
            <a:r>
              <a:rPr lang="en-US" altLang="zh-CN" b="1">
                <a:solidFill>
                  <a:schemeClr val="hlink"/>
                </a:solidFill>
                <a:latin typeface="Arial Narrow" pitchFamily="34" charset="0"/>
              </a:rPr>
              <a:t>SQL86</a:t>
            </a:r>
            <a:r>
              <a:rPr lang="en-US" altLang="zh-CN" b="1">
                <a:latin typeface="Arial Narrow" pitchFamily="34" charset="0"/>
              </a:rPr>
              <a:t>.</a:t>
            </a:r>
          </a:p>
          <a:p>
            <a:pPr algn="l">
              <a:spcBef>
                <a:spcPct val="30000"/>
              </a:spcBef>
              <a:buClr>
                <a:schemeClr val="folHlink"/>
              </a:buClr>
              <a:buFont typeface="Wingdings" pitchFamily="2" charset="2"/>
              <a:buChar char="§"/>
            </a:pPr>
            <a:r>
              <a:rPr lang="en-US" altLang="zh-CN" b="1">
                <a:latin typeface="Arial Narrow" pitchFamily="34" charset="0"/>
              </a:rPr>
              <a:t>In 1989, ISO made some complement for SQL86, and published </a:t>
            </a:r>
            <a:r>
              <a:rPr lang="en-US" altLang="zh-CN" b="1">
                <a:solidFill>
                  <a:schemeClr val="hlink"/>
                </a:solidFill>
                <a:latin typeface="Arial Narrow" pitchFamily="34" charset="0"/>
              </a:rPr>
              <a:t>SQL89</a:t>
            </a:r>
            <a:r>
              <a:rPr lang="en-US" altLang="zh-CN" b="1">
                <a:latin typeface="Arial Narrow" pitchFamily="34" charset="0"/>
              </a:rPr>
              <a:t>.</a:t>
            </a:r>
          </a:p>
        </p:txBody>
      </p:sp>
      <p:pic>
        <p:nvPicPr>
          <p:cNvPr id="32973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linds(horizontal)">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2" dur="500"/>
                                        <p:tgtEl>
                                          <p:spTgt spid="329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27" dur="500"/>
                                        <p:tgtEl>
                                          <p:spTgt spid="3297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2" dur="500"/>
                                        <p:tgtEl>
                                          <p:spTgt spid="329731">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29732"/>
                                        </p:tgtEl>
                                        <p:attrNameLst>
                                          <p:attrName>style.visibility</p:attrName>
                                        </p:attrNameLst>
                                      </p:cBhvr>
                                      <p:to>
                                        <p:strVal val="visible"/>
                                      </p:to>
                                    </p:set>
                                    <p:anim calcmode="lin" valueType="num">
                                      <p:cBhvr additive="base">
                                        <p:cTn id="36" dur="500" fill="hold"/>
                                        <p:tgtEl>
                                          <p:spTgt spid="329732"/>
                                        </p:tgtEl>
                                        <p:attrNameLst>
                                          <p:attrName>ppt_x</p:attrName>
                                        </p:attrNameLst>
                                      </p:cBhvr>
                                      <p:tavLst>
                                        <p:tav tm="0">
                                          <p:val>
                                            <p:strVal val="0-#ppt_w/2"/>
                                          </p:val>
                                        </p:tav>
                                        <p:tav tm="100000">
                                          <p:val>
                                            <p:strVal val="#ppt_x"/>
                                          </p:val>
                                        </p:tav>
                                      </p:tavLst>
                                    </p:anim>
                                    <p:anim calcmode="lin" valueType="num">
                                      <p:cBhvr additive="base">
                                        <p:cTn id="37" dur="500" fill="hold"/>
                                        <p:tgtEl>
                                          <p:spTgt spid="329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BC22307-DBC9-434A-AFFB-20D9EBAD4C5C}" type="slidenum">
              <a:rPr lang="en-US" altLang="zh-CN"/>
              <a:pPr/>
              <a:t>90</a:t>
            </a:fld>
            <a:endParaRPr lang="en-US" altLang="zh-CN"/>
          </a:p>
        </p:txBody>
      </p:sp>
      <p:sp>
        <p:nvSpPr>
          <p:cNvPr id="351234" name="Rectangle 2"/>
          <p:cNvSpPr>
            <a:spLocks noGrp="1" noChangeArrowheads="1"/>
          </p:cNvSpPr>
          <p:nvPr>
            <p:ph type="title"/>
          </p:nvPr>
        </p:nvSpPr>
        <p:spPr/>
        <p:txBody>
          <a:bodyPr/>
          <a:lstStyle/>
          <a:p>
            <a:r>
              <a:rPr lang="en-US" altLang="zh-CN">
                <a:latin typeface="Arial Narrow" pitchFamily="34" charset="0"/>
              </a:rPr>
              <a:t>Create Stored Procedure</a:t>
            </a:r>
          </a:p>
        </p:txBody>
      </p:sp>
      <p:sp>
        <p:nvSpPr>
          <p:cNvPr id="351235" name="Text Box 3"/>
          <p:cNvSpPr txBox="1">
            <a:spLocks noChangeArrowheads="1"/>
          </p:cNvSpPr>
          <p:nvPr/>
        </p:nvSpPr>
        <p:spPr bwMode="auto">
          <a:xfrm>
            <a:off x="539750" y="620713"/>
            <a:ext cx="83534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zh-CN" b="1" i="1">
                <a:latin typeface="Arial Narrow" pitchFamily="34" charset="0"/>
              </a:rPr>
              <a:t>Default</a:t>
            </a:r>
            <a:r>
              <a:rPr lang="en-US" altLang="zh-CN" b="1">
                <a:latin typeface="Arial Narrow" pitchFamily="34" charset="0"/>
              </a:rPr>
              <a:t>: </a:t>
            </a:r>
            <a:r>
              <a:rPr lang="en-US" altLang="zh-CN" b="1">
                <a:solidFill>
                  <a:srgbClr val="000000"/>
                </a:solidFill>
                <a:latin typeface="Arial Narrow" pitchFamily="34" charset="0"/>
              </a:rPr>
              <a:t>is a default value for the parameter. If a default is defined, the procedure can be executed without specifying a value for that parameter. The default must be a </a:t>
            </a:r>
            <a:r>
              <a:rPr lang="en-US" altLang="zh-CN" b="1">
                <a:solidFill>
                  <a:schemeClr val="hlink"/>
                </a:solidFill>
                <a:latin typeface="Arial Narrow" pitchFamily="34" charset="0"/>
              </a:rPr>
              <a:t>constant</a:t>
            </a:r>
            <a:r>
              <a:rPr lang="en-US" altLang="zh-CN" b="1">
                <a:solidFill>
                  <a:srgbClr val="000000"/>
                </a:solidFill>
                <a:latin typeface="Arial Narrow" pitchFamily="34" charset="0"/>
              </a:rPr>
              <a:t> or it can be </a:t>
            </a:r>
            <a:r>
              <a:rPr lang="en-US" altLang="zh-CN" b="1">
                <a:solidFill>
                  <a:schemeClr val="hlink"/>
                </a:solidFill>
                <a:latin typeface="Arial Narrow" pitchFamily="34" charset="0"/>
              </a:rPr>
              <a:t>NULL</a:t>
            </a:r>
            <a:r>
              <a:rPr lang="en-US" altLang="zh-CN" b="1">
                <a:solidFill>
                  <a:srgbClr val="000000"/>
                </a:solidFill>
                <a:latin typeface="Arial Narrow" pitchFamily="34" charset="0"/>
              </a:rPr>
              <a:t>.</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OUTPUT: </a:t>
            </a:r>
            <a:r>
              <a:rPr lang="en-US" altLang="zh-CN" b="1">
                <a:solidFill>
                  <a:srgbClr val="000000"/>
                </a:solidFill>
                <a:latin typeface="Arial Narrow" pitchFamily="34" charset="0"/>
              </a:rPr>
              <a:t>indicates that the parameter is a </a:t>
            </a:r>
            <a:r>
              <a:rPr lang="en-US" altLang="zh-CN" b="1">
                <a:solidFill>
                  <a:schemeClr val="hlink"/>
                </a:solidFill>
                <a:latin typeface="Arial Narrow" pitchFamily="34" charset="0"/>
              </a:rPr>
              <a:t>return</a:t>
            </a:r>
            <a:r>
              <a:rPr lang="en-US" altLang="zh-CN" b="1">
                <a:solidFill>
                  <a:srgbClr val="000000"/>
                </a:solidFill>
                <a:latin typeface="Arial Narrow" pitchFamily="34" charset="0"/>
              </a:rPr>
              <a:t> parameter. The value of this option can be returned to </a:t>
            </a:r>
            <a:r>
              <a:rPr lang="en-US" altLang="zh-CN" b="1">
                <a:solidFill>
                  <a:schemeClr val="hlink"/>
                </a:solidFill>
                <a:latin typeface="Arial Narrow" pitchFamily="34" charset="0"/>
              </a:rPr>
              <a:t>EXEC</a:t>
            </a:r>
            <a:r>
              <a:rPr lang="en-US" altLang="zh-CN" b="1">
                <a:solidFill>
                  <a:srgbClr val="000000"/>
                </a:solidFill>
                <a:latin typeface="Arial Narrow" pitchFamily="34" charset="0"/>
              </a:rPr>
              <a:t>[UTE].</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RECOMPILE: </a:t>
            </a:r>
            <a:r>
              <a:rPr lang="en-US" altLang="zh-CN" b="1">
                <a:solidFill>
                  <a:srgbClr val="000000"/>
                </a:solidFill>
                <a:latin typeface="Arial Narrow" pitchFamily="34" charset="0"/>
              </a:rPr>
              <a:t>indicates that SQL Server does not cache a plan for this procedure and the procedure is recompiled at run time. </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ENCRYPTION: </a:t>
            </a:r>
            <a:r>
              <a:rPr lang="en-US" altLang="zh-CN" b="1">
                <a:solidFill>
                  <a:srgbClr val="000000"/>
                </a:solidFill>
                <a:latin typeface="Arial Narrow" pitchFamily="34" charset="0"/>
              </a:rPr>
              <a:t>indicates that SQL Server encrypts the </a:t>
            </a:r>
            <a:r>
              <a:rPr lang="en-US" altLang="zh-CN" b="1" i="1">
                <a:solidFill>
                  <a:schemeClr val="hlink"/>
                </a:solidFill>
                <a:latin typeface="Times New Roman" pitchFamily="18" charset="0"/>
              </a:rPr>
              <a:t>syscomments</a:t>
            </a:r>
            <a:r>
              <a:rPr lang="en-US" altLang="zh-CN" b="1">
                <a:solidFill>
                  <a:srgbClr val="000000"/>
                </a:solidFill>
                <a:latin typeface="Arial Narrow" pitchFamily="34" charset="0"/>
              </a:rPr>
              <a:t> table entry containing the text of the CREATE PROCEDURE statement. </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AS: </a:t>
            </a:r>
            <a:r>
              <a:rPr lang="en-US" altLang="zh-CN" b="1">
                <a:solidFill>
                  <a:srgbClr val="000000"/>
                </a:solidFill>
                <a:latin typeface="Arial Narrow" pitchFamily="34" charset="0"/>
              </a:rPr>
              <a:t>specifies the actions the procedure is to take.</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In the creation of procedure, </a:t>
            </a:r>
            <a:r>
              <a:rPr lang="en-US" altLang="zh-CN" b="1">
                <a:solidFill>
                  <a:schemeClr val="hlink"/>
                </a:solidFill>
                <a:latin typeface="Arial Narrow" pitchFamily="34" charset="0"/>
              </a:rPr>
              <a:t>RAISERROR</a:t>
            </a:r>
            <a:r>
              <a:rPr lang="en-US" altLang="zh-CN" b="1">
                <a:solidFill>
                  <a:srgbClr val="000000"/>
                </a:solidFill>
                <a:latin typeface="Arial Narrow" pitchFamily="34" charset="0"/>
              </a:rPr>
              <a:t> function can be used to return a user-defined error message and set a system flag to record that an error has occurred.</a:t>
            </a:r>
            <a:r>
              <a:rPr lang="en-US" altLang="zh-CN" b="1">
                <a:latin typeface="Arial Narrow" pitchFamily="34" charset="0"/>
              </a:rPr>
              <a:t> </a:t>
            </a:r>
          </a:p>
        </p:txBody>
      </p:sp>
      <p:pic>
        <p:nvPicPr>
          <p:cNvPr id="35123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blinds(horizontal)">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blinds(horizontal)">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blinds(horizontal)">
                                      <p:cBhvr>
                                        <p:cTn id="17" dur="500"/>
                                        <p:tgtEl>
                                          <p:spTgt spid="351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1235">
                                            <p:txEl>
                                              <p:pRg st="3" end="3"/>
                                            </p:txEl>
                                          </p:spTgt>
                                        </p:tgtEl>
                                        <p:attrNameLst>
                                          <p:attrName>style.visibility</p:attrName>
                                        </p:attrNameLst>
                                      </p:cBhvr>
                                      <p:to>
                                        <p:strVal val="visible"/>
                                      </p:to>
                                    </p:set>
                                    <p:animEffect transition="in" filter="blinds(horizontal)">
                                      <p:cBhvr>
                                        <p:cTn id="22" dur="500"/>
                                        <p:tgtEl>
                                          <p:spTgt spid="351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1235">
                                            <p:txEl>
                                              <p:pRg st="4" end="4"/>
                                            </p:txEl>
                                          </p:spTgt>
                                        </p:tgtEl>
                                        <p:attrNameLst>
                                          <p:attrName>style.visibility</p:attrName>
                                        </p:attrNameLst>
                                      </p:cBhvr>
                                      <p:to>
                                        <p:strVal val="visible"/>
                                      </p:to>
                                    </p:set>
                                    <p:animEffect transition="in" filter="blinds(horizontal)">
                                      <p:cBhvr>
                                        <p:cTn id="27" dur="500"/>
                                        <p:tgtEl>
                                          <p:spTgt spid="351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1235">
                                            <p:txEl>
                                              <p:pRg st="5" end="5"/>
                                            </p:txEl>
                                          </p:spTgt>
                                        </p:tgtEl>
                                        <p:attrNameLst>
                                          <p:attrName>style.visibility</p:attrName>
                                        </p:attrNameLst>
                                      </p:cBhvr>
                                      <p:to>
                                        <p:strVal val="visible"/>
                                      </p:to>
                                    </p:set>
                                    <p:animEffect transition="in" filter="blinds(horizontal)">
                                      <p:cBhvr>
                                        <p:cTn id="32" dur="500"/>
                                        <p:tgtEl>
                                          <p:spTgt spid="35123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51236"/>
                                        </p:tgtEl>
                                        <p:attrNameLst>
                                          <p:attrName>style.visibility</p:attrName>
                                        </p:attrNameLst>
                                      </p:cBhvr>
                                      <p:to>
                                        <p:strVal val="visible"/>
                                      </p:to>
                                    </p:set>
                                    <p:anim calcmode="lin" valueType="num">
                                      <p:cBhvr additive="base">
                                        <p:cTn id="36" dur="500" fill="hold"/>
                                        <p:tgtEl>
                                          <p:spTgt spid="351236"/>
                                        </p:tgtEl>
                                        <p:attrNameLst>
                                          <p:attrName>ppt_x</p:attrName>
                                        </p:attrNameLst>
                                      </p:cBhvr>
                                      <p:tavLst>
                                        <p:tav tm="0">
                                          <p:val>
                                            <p:strVal val="0-#ppt_w/2"/>
                                          </p:val>
                                        </p:tav>
                                        <p:tav tm="100000">
                                          <p:val>
                                            <p:strVal val="#ppt_x"/>
                                          </p:val>
                                        </p:tav>
                                      </p:tavLst>
                                    </p:anim>
                                    <p:anim calcmode="lin" valueType="num">
                                      <p:cBhvr additive="base">
                                        <p:cTn id="37"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ECF4D78-10A2-4B76-9DC4-74C48A8761F7}" type="slidenum">
              <a:rPr lang="en-US" altLang="zh-CN"/>
              <a:pPr/>
              <a:t>91</a:t>
            </a:fld>
            <a:endParaRPr lang="en-US" altLang="zh-CN"/>
          </a:p>
        </p:txBody>
      </p:sp>
      <p:sp>
        <p:nvSpPr>
          <p:cNvPr id="353282" name="Rectangle 2"/>
          <p:cNvSpPr>
            <a:spLocks noGrp="1" noChangeArrowheads="1"/>
          </p:cNvSpPr>
          <p:nvPr>
            <p:ph type="title"/>
          </p:nvPr>
        </p:nvSpPr>
        <p:spPr/>
        <p:txBody>
          <a:bodyPr/>
          <a:lstStyle/>
          <a:p>
            <a:r>
              <a:rPr lang="en-US" altLang="zh-CN">
                <a:latin typeface="Arial Narrow" pitchFamily="34" charset="0"/>
              </a:rPr>
              <a:t>Execute procedure</a:t>
            </a:r>
          </a:p>
        </p:txBody>
      </p:sp>
      <p:sp>
        <p:nvSpPr>
          <p:cNvPr id="353283" name="Text Box 3"/>
          <p:cNvSpPr txBox="1">
            <a:spLocks noChangeArrowheads="1"/>
          </p:cNvSpPr>
          <p:nvPr/>
        </p:nvSpPr>
        <p:spPr bwMode="auto">
          <a:xfrm>
            <a:off x="611188" y="620713"/>
            <a:ext cx="8353425"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buClr>
                <a:srgbClr val="ECB51A"/>
              </a:buClr>
              <a:buFont typeface="Wingdings" pitchFamily="2" charset="2"/>
              <a:buNone/>
            </a:pPr>
            <a:r>
              <a:rPr lang="en-US" altLang="zh-CN" b="1">
                <a:solidFill>
                  <a:schemeClr val="hlink"/>
                </a:solidFill>
                <a:latin typeface="Times New Roman" pitchFamily="18" charset="0"/>
              </a:rPr>
              <a:t>EXEC</a:t>
            </a:r>
            <a:r>
              <a:rPr lang="en-US" altLang="zh-CN" b="1">
                <a:latin typeface="Times New Roman" pitchFamily="18" charset="0"/>
              </a:rPr>
              <a:t>[UTE]{[@return_status = ]{</a:t>
            </a:r>
            <a:r>
              <a:rPr lang="zh-CN" altLang="zh-CN" b="1">
                <a:latin typeface="Times New Roman" pitchFamily="18" charset="0"/>
              </a:rPr>
              <a:t>procedure_name </a:t>
            </a:r>
            <a:r>
              <a:rPr lang="en-US" altLang="zh-CN" b="1">
                <a:latin typeface="Times New Roman" pitchFamily="18" charset="0"/>
              </a:rPr>
              <a:t>[;number]|@procedure_name_var}[[@</a:t>
            </a:r>
            <a:r>
              <a:rPr lang="zh-CN" altLang="zh-CN" b="1">
                <a:latin typeface="Times New Roman" pitchFamily="18" charset="0"/>
              </a:rPr>
              <a:t>parameter </a:t>
            </a:r>
            <a:r>
              <a:rPr lang="en-US" altLang="zh-CN" b="1">
                <a:latin typeface="Times New Roman" pitchFamily="18" charset="0"/>
              </a:rPr>
              <a:t>=]{value|@variable[</a:t>
            </a:r>
            <a:r>
              <a:rPr lang="en-US" altLang="zh-CN" b="1">
                <a:solidFill>
                  <a:schemeClr val="folHlink"/>
                </a:solidFill>
                <a:latin typeface="Times New Roman" pitchFamily="18" charset="0"/>
              </a:rPr>
              <a:t>OUTPUT</a:t>
            </a:r>
            <a:r>
              <a:rPr lang="en-US" altLang="zh-CN" b="1">
                <a:latin typeface="Times New Roman" pitchFamily="18" charset="0"/>
              </a:rPr>
              <a:t>]|[</a:t>
            </a:r>
            <a:r>
              <a:rPr lang="en-US" altLang="zh-CN" b="1">
                <a:solidFill>
                  <a:schemeClr val="folHlink"/>
                </a:solidFill>
                <a:latin typeface="Times New Roman" pitchFamily="18" charset="0"/>
              </a:rPr>
              <a:t>DEFAULT</a:t>
            </a:r>
            <a:r>
              <a:rPr lang="en-US" altLang="zh-CN" b="1">
                <a:latin typeface="Times New Roman" pitchFamily="18" charset="0"/>
              </a:rPr>
              <a:t>]]</a:t>
            </a: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@return_status: </a:t>
            </a:r>
            <a:r>
              <a:rPr lang="en-US" altLang="zh-CN" b="1">
                <a:solidFill>
                  <a:srgbClr val="000000"/>
                </a:solidFill>
                <a:latin typeface="Arial Narrow" pitchFamily="34" charset="0"/>
              </a:rPr>
              <a:t>is an optional integer variable that stores the </a:t>
            </a:r>
            <a:r>
              <a:rPr lang="en-US" altLang="zh-CN" b="1">
                <a:solidFill>
                  <a:schemeClr val="hlink"/>
                </a:solidFill>
                <a:latin typeface="Arial Narrow" pitchFamily="34" charset="0"/>
              </a:rPr>
              <a:t>return status</a:t>
            </a:r>
            <a:r>
              <a:rPr lang="en-US" altLang="zh-CN" b="1">
                <a:solidFill>
                  <a:srgbClr val="000000"/>
                </a:solidFill>
                <a:latin typeface="Arial Narrow" pitchFamily="34" charset="0"/>
              </a:rPr>
              <a:t> of a stored procedure. This variable must be declared before it is used in an EXECUTE statement.</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@procedure_name_var: </a:t>
            </a:r>
            <a:r>
              <a:rPr lang="en-US" altLang="zh-CN" b="1">
                <a:solidFill>
                  <a:srgbClr val="000000"/>
                </a:solidFill>
                <a:latin typeface="Arial Narrow" pitchFamily="34" charset="0"/>
              </a:rPr>
              <a:t>is the name of a locally defined variable that represents a stored procedure name.</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OUTPUT: </a:t>
            </a:r>
            <a:r>
              <a:rPr lang="en-US" altLang="zh-CN" b="1">
                <a:solidFill>
                  <a:srgbClr val="000000"/>
                </a:solidFill>
                <a:latin typeface="Arial Narrow" pitchFamily="34" charset="0"/>
              </a:rPr>
              <a:t>specifies that the stored procedure </a:t>
            </a:r>
            <a:r>
              <a:rPr lang="en-US" altLang="zh-CN" b="1">
                <a:solidFill>
                  <a:schemeClr val="hlink"/>
                </a:solidFill>
                <a:latin typeface="Arial Narrow" pitchFamily="34" charset="0"/>
              </a:rPr>
              <a:t>returns</a:t>
            </a:r>
            <a:r>
              <a:rPr lang="en-US" altLang="zh-CN" b="1">
                <a:solidFill>
                  <a:srgbClr val="000000"/>
                </a:solidFill>
                <a:latin typeface="Arial Narrow" pitchFamily="34" charset="0"/>
              </a:rPr>
              <a:t> a parameter. The matching parameter in the stored procedure must also have been created with the keyword OUTPUT.</a:t>
            </a:r>
            <a:endParaRPr lang="en-US" altLang="zh-CN" b="1">
              <a:latin typeface="Arial Narrow" pitchFamily="34" charset="0"/>
            </a:endParaRP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If OUTPUT parameters are being used, the value of the parameter must be passed as a </a:t>
            </a:r>
            <a:r>
              <a:rPr lang="en-US" altLang="zh-CN" b="1">
                <a:solidFill>
                  <a:schemeClr val="hlink"/>
                </a:solidFill>
                <a:latin typeface="Arial Narrow" pitchFamily="34" charset="0"/>
              </a:rPr>
              <a:t>variable</a:t>
            </a:r>
            <a:r>
              <a:rPr lang="en-US" altLang="zh-CN" b="1">
                <a:solidFill>
                  <a:srgbClr val="000000"/>
                </a:solidFill>
                <a:latin typeface="Arial Narrow" pitchFamily="34" charset="0"/>
              </a:rPr>
              <a:t> (that is, </a:t>
            </a:r>
            <a:r>
              <a:rPr lang="en-US" altLang="zh-CN" b="1" i="1">
                <a:solidFill>
                  <a:srgbClr val="000000"/>
                </a:solidFill>
                <a:latin typeface="Arial Narrow" pitchFamily="34" charset="0"/>
              </a:rPr>
              <a:t>@</a:t>
            </a:r>
            <a:r>
              <a:rPr lang="en-US" altLang="zh-CN" b="1" i="1">
                <a:solidFill>
                  <a:srgbClr val="000000"/>
                </a:solidFill>
                <a:latin typeface="Times New Roman" pitchFamily="18" charset="0"/>
              </a:rPr>
              <a:t>parameter</a:t>
            </a:r>
            <a:r>
              <a:rPr lang="en-US" altLang="zh-CN" b="1" i="1">
                <a:solidFill>
                  <a:srgbClr val="000000"/>
                </a:solidFill>
                <a:latin typeface="Arial Narrow" pitchFamily="34" charset="0"/>
              </a:rPr>
              <a:t> </a:t>
            </a:r>
            <a:r>
              <a:rPr lang="en-US" altLang="zh-CN" b="1">
                <a:solidFill>
                  <a:srgbClr val="000000"/>
                </a:solidFill>
                <a:latin typeface="Arial Narrow" pitchFamily="34" charset="0"/>
              </a:rPr>
              <a:t>=</a:t>
            </a:r>
            <a:r>
              <a:rPr lang="en-US" altLang="zh-CN" b="1" i="1">
                <a:solidFill>
                  <a:srgbClr val="000000"/>
                </a:solidFill>
                <a:latin typeface="Arial Narrow" pitchFamily="34" charset="0"/>
              </a:rPr>
              <a:t> @</a:t>
            </a:r>
            <a:r>
              <a:rPr lang="en-US" altLang="zh-CN" b="1" i="1">
                <a:solidFill>
                  <a:srgbClr val="000000"/>
                </a:solidFill>
                <a:latin typeface="Times New Roman" pitchFamily="18" charset="0"/>
              </a:rPr>
              <a:t>variable</a:t>
            </a:r>
            <a:r>
              <a:rPr lang="en-US" altLang="zh-CN" b="1">
                <a:solidFill>
                  <a:srgbClr val="000000"/>
                </a:solidFill>
                <a:latin typeface="Arial Narrow" pitchFamily="34" charset="0"/>
              </a:rPr>
              <a:t>).</a:t>
            </a:r>
          </a:p>
        </p:txBody>
      </p:sp>
      <p:pic>
        <p:nvPicPr>
          <p:cNvPr id="35328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896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blinds(horizontal)">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blinds(horizontal)">
                                      <p:cBhvr>
                                        <p:cTn id="12" dur="500"/>
                                        <p:tgtEl>
                                          <p:spTgt spid="35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blinds(horizontal)">
                                      <p:cBhvr>
                                        <p:cTn id="17" dur="500"/>
                                        <p:tgtEl>
                                          <p:spTgt spid="35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blinds(horizontal)">
                                      <p:cBhvr>
                                        <p:cTn id="22" dur="500"/>
                                        <p:tgtEl>
                                          <p:spTgt spid="353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blinds(horizontal)">
                                      <p:cBhvr>
                                        <p:cTn id="27" dur="500"/>
                                        <p:tgtEl>
                                          <p:spTgt spid="353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blinds(horizontal)">
                                      <p:cBhvr>
                                        <p:cTn id="32" dur="500"/>
                                        <p:tgtEl>
                                          <p:spTgt spid="353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3283">
                                            <p:txEl>
                                              <p:pRg st="6" end="6"/>
                                            </p:txEl>
                                          </p:spTgt>
                                        </p:tgtEl>
                                        <p:attrNameLst>
                                          <p:attrName>style.visibility</p:attrName>
                                        </p:attrNameLst>
                                      </p:cBhvr>
                                      <p:to>
                                        <p:strVal val="visible"/>
                                      </p:to>
                                    </p:set>
                                    <p:animEffect transition="in" filter="blinds(horizontal)">
                                      <p:cBhvr>
                                        <p:cTn id="37" dur="500"/>
                                        <p:tgtEl>
                                          <p:spTgt spid="353283">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53285"/>
                                        </p:tgtEl>
                                        <p:attrNameLst>
                                          <p:attrName>style.visibility</p:attrName>
                                        </p:attrNameLst>
                                      </p:cBhvr>
                                      <p:to>
                                        <p:strVal val="visible"/>
                                      </p:to>
                                    </p:set>
                                    <p:anim calcmode="lin" valueType="num">
                                      <p:cBhvr additive="base">
                                        <p:cTn id="41" dur="500" fill="hold"/>
                                        <p:tgtEl>
                                          <p:spTgt spid="353285"/>
                                        </p:tgtEl>
                                        <p:attrNameLst>
                                          <p:attrName>ppt_x</p:attrName>
                                        </p:attrNameLst>
                                      </p:cBhvr>
                                      <p:tavLst>
                                        <p:tav tm="0">
                                          <p:val>
                                            <p:strVal val="0-#ppt_w/2"/>
                                          </p:val>
                                        </p:tav>
                                        <p:tav tm="100000">
                                          <p:val>
                                            <p:strVal val="#ppt_x"/>
                                          </p:val>
                                        </p:tav>
                                      </p:tavLst>
                                    </p:anim>
                                    <p:anim calcmode="lin" valueType="num">
                                      <p:cBhvr additive="base">
                                        <p:cTn id="42" dur="500" fill="hold"/>
                                        <p:tgtEl>
                                          <p:spTgt spid="353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7692990-77E9-4CF5-8CC5-6B46E854042F}" type="slidenum">
              <a:rPr lang="en-US" altLang="zh-CN"/>
              <a:pPr/>
              <a:t>92</a:t>
            </a:fld>
            <a:endParaRPr lang="en-US" altLang="zh-CN"/>
          </a:p>
        </p:txBody>
      </p:sp>
      <p:sp>
        <p:nvSpPr>
          <p:cNvPr id="354306" name="Rectangle 2"/>
          <p:cNvSpPr>
            <a:spLocks noGrp="1" noChangeArrowheads="1"/>
          </p:cNvSpPr>
          <p:nvPr>
            <p:ph type="title"/>
          </p:nvPr>
        </p:nvSpPr>
        <p:spPr/>
        <p:txBody>
          <a:bodyPr/>
          <a:lstStyle/>
          <a:p>
            <a:r>
              <a:rPr lang="en-US" altLang="zh-CN">
                <a:latin typeface="Arial Narrow" pitchFamily="34" charset="0"/>
              </a:rPr>
              <a:t>Drop the Procedure</a:t>
            </a:r>
          </a:p>
        </p:txBody>
      </p:sp>
      <p:sp>
        <p:nvSpPr>
          <p:cNvPr id="354307" name="Text Box 3"/>
          <p:cNvSpPr txBox="1">
            <a:spLocks noChangeArrowheads="1"/>
          </p:cNvSpPr>
          <p:nvPr/>
        </p:nvSpPr>
        <p:spPr bwMode="auto">
          <a:xfrm>
            <a:off x="685800" y="1066800"/>
            <a:ext cx="8001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ECB51A"/>
              </a:buClr>
              <a:buFont typeface="Wingdings" pitchFamily="2" charset="2"/>
              <a:buNone/>
            </a:pPr>
            <a:r>
              <a:rPr lang="en-US" altLang="zh-CN" b="1">
                <a:latin typeface="Arial Narrow" pitchFamily="34" charset="0"/>
              </a:rPr>
              <a:t>DROP PROCEDURE:</a:t>
            </a:r>
          </a:p>
          <a:p>
            <a:pPr algn="l">
              <a:spcBef>
                <a:spcPct val="50000"/>
              </a:spcBef>
              <a:buClr>
                <a:srgbClr val="ECB51A"/>
              </a:buClr>
              <a:buFont typeface="Wingdings" pitchFamily="2" charset="2"/>
              <a:buNone/>
            </a:pPr>
            <a:r>
              <a:rPr lang="en-US" altLang="zh-CN" b="1">
                <a:solidFill>
                  <a:srgbClr val="000000"/>
                </a:solidFill>
                <a:latin typeface="Arial Narrow" pitchFamily="34" charset="0"/>
              </a:rPr>
              <a:t>Removes one or more stored procedures or procedure groups from the current database.</a:t>
            </a:r>
            <a:endParaRPr lang="en-US" altLang="zh-CN" b="1">
              <a:latin typeface="Arial Narrow" pitchFamily="34" charset="0"/>
            </a:endParaRPr>
          </a:p>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buClr>
                <a:srgbClr val="ECB51A"/>
              </a:buClr>
              <a:buFont typeface="Wingdings" pitchFamily="2" charset="2"/>
              <a:buNone/>
            </a:pPr>
            <a:r>
              <a:rPr lang="en-US" altLang="zh-CN" b="1">
                <a:solidFill>
                  <a:schemeClr val="hlink"/>
                </a:solidFill>
                <a:latin typeface="Times New Roman" pitchFamily="18" charset="0"/>
              </a:rPr>
              <a:t>DROP PROCEDURE</a:t>
            </a:r>
            <a:r>
              <a:rPr lang="en-US" altLang="zh-CN" b="1">
                <a:latin typeface="Times New Roman" pitchFamily="18" charset="0"/>
              </a:rPr>
              <a:t> { </a:t>
            </a:r>
            <a:r>
              <a:rPr lang="en-US" altLang="zh-CN" b="1" i="1">
                <a:latin typeface="Times New Roman" pitchFamily="18" charset="0"/>
              </a:rPr>
              <a:t>procedure </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i="1">
                <a:latin typeface="Times New Roman" pitchFamily="18" charset="0"/>
              </a:rPr>
              <a:t>procedure</a:t>
            </a:r>
            <a:r>
              <a:rPr lang="en-US" altLang="zh-CN" b="1">
                <a:latin typeface="Arial Narrow" pitchFamily="34" charset="0"/>
              </a:rPr>
              <a:t>: </a:t>
            </a:r>
            <a:r>
              <a:rPr lang="en-US" altLang="zh-CN" b="1">
                <a:solidFill>
                  <a:srgbClr val="000000"/>
                </a:solidFill>
                <a:latin typeface="Arial Narrow" pitchFamily="34" charset="0"/>
              </a:rPr>
              <a:t>is name of the stored procedure or stored procedure group to be removed.</a:t>
            </a:r>
          </a:p>
        </p:txBody>
      </p:sp>
      <p:pic>
        <p:nvPicPr>
          <p:cNvPr id="35430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linds(horizontal)">
                                      <p:cBhvr>
                                        <p:cTn id="7" dur="500"/>
                                        <p:tgtEl>
                                          <p:spTgt spid="354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linds(horizontal)">
                                      <p:cBhvr>
                                        <p:cTn id="12" dur="500"/>
                                        <p:tgtEl>
                                          <p:spTgt spid="354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blinds(horizontal)">
                                      <p:cBhvr>
                                        <p:cTn id="17" dur="500"/>
                                        <p:tgtEl>
                                          <p:spTgt spid="354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4307">
                                            <p:txEl>
                                              <p:pRg st="3" end="3"/>
                                            </p:txEl>
                                          </p:spTgt>
                                        </p:tgtEl>
                                        <p:attrNameLst>
                                          <p:attrName>style.visibility</p:attrName>
                                        </p:attrNameLst>
                                      </p:cBhvr>
                                      <p:to>
                                        <p:strVal val="visible"/>
                                      </p:to>
                                    </p:set>
                                    <p:animEffect transition="in" filter="blinds(horizontal)">
                                      <p:cBhvr>
                                        <p:cTn id="22" dur="500"/>
                                        <p:tgtEl>
                                          <p:spTgt spid="354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4307">
                                            <p:txEl>
                                              <p:pRg st="4" end="4"/>
                                            </p:txEl>
                                          </p:spTgt>
                                        </p:tgtEl>
                                        <p:attrNameLst>
                                          <p:attrName>style.visibility</p:attrName>
                                        </p:attrNameLst>
                                      </p:cBhvr>
                                      <p:to>
                                        <p:strVal val="visible"/>
                                      </p:to>
                                    </p:set>
                                    <p:animEffect transition="in" filter="blinds(horizontal)">
                                      <p:cBhvr>
                                        <p:cTn id="27" dur="500"/>
                                        <p:tgtEl>
                                          <p:spTgt spid="3543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4307">
                                            <p:txEl>
                                              <p:pRg st="5" end="5"/>
                                            </p:txEl>
                                          </p:spTgt>
                                        </p:tgtEl>
                                        <p:attrNameLst>
                                          <p:attrName>style.visibility</p:attrName>
                                        </p:attrNameLst>
                                      </p:cBhvr>
                                      <p:to>
                                        <p:strVal val="visible"/>
                                      </p:to>
                                    </p:set>
                                    <p:animEffect transition="in" filter="blinds(horizontal)">
                                      <p:cBhvr>
                                        <p:cTn id="32" dur="500"/>
                                        <p:tgtEl>
                                          <p:spTgt spid="35430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54309"/>
                                        </p:tgtEl>
                                        <p:attrNameLst>
                                          <p:attrName>style.visibility</p:attrName>
                                        </p:attrNameLst>
                                      </p:cBhvr>
                                      <p:to>
                                        <p:strVal val="visible"/>
                                      </p:to>
                                    </p:set>
                                    <p:anim calcmode="lin" valueType="num">
                                      <p:cBhvr additive="base">
                                        <p:cTn id="36" dur="500" fill="hold"/>
                                        <p:tgtEl>
                                          <p:spTgt spid="354309"/>
                                        </p:tgtEl>
                                        <p:attrNameLst>
                                          <p:attrName>ppt_x</p:attrName>
                                        </p:attrNameLst>
                                      </p:cBhvr>
                                      <p:tavLst>
                                        <p:tav tm="0">
                                          <p:val>
                                            <p:strVal val="0-#ppt_w/2"/>
                                          </p:val>
                                        </p:tav>
                                        <p:tav tm="100000">
                                          <p:val>
                                            <p:strVal val="#ppt_x"/>
                                          </p:val>
                                        </p:tav>
                                      </p:tavLst>
                                    </p:anim>
                                    <p:anim calcmode="lin" valueType="num">
                                      <p:cBhvr additive="base">
                                        <p:cTn id="37" dur="500" fill="hold"/>
                                        <p:tgtEl>
                                          <p:spTgt spid="354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350C9E-D97B-462A-9AC8-6D8A66DC1EA7}" type="slidenum">
              <a:rPr lang="en-US" altLang="zh-CN"/>
              <a:pPr/>
              <a:t>93</a:t>
            </a:fld>
            <a:endParaRPr lang="en-US" altLang="zh-CN"/>
          </a:p>
        </p:txBody>
      </p:sp>
      <p:sp>
        <p:nvSpPr>
          <p:cNvPr id="355330" name="Rectangle 2"/>
          <p:cNvSpPr>
            <a:spLocks noGrp="1" noChangeArrowheads="1"/>
          </p:cNvSpPr>
          <p:nvPr>
            <p:ph type="title"/>
          </p:nvPr>
        </p:nvSpPr>
        <p:spPr/>
        <p:txBody>
          <a:bodyPr/>
          <a:lstStyle/>
          <a:p>
            <a:r>
              <a:rPr lang="en-US" altLang="zh-CN">
                <a:latin typeface="Arial Narrow" pitchFamily="34" charset="0"/>
              </a:rPr>
              <a:t>Stored Procedure-Example</a:t>
            </a:r>
          </a:p>
        </p:txBody>
      </p:sp>
      <p:sp>
        <p:nvSpPr>
          <p:cNvPr id="355331" name="Text Box 3"/>
          <p:cNvSpPr txBox="1">
            <a:spLocks noChangeArrowheads="1"/>
          </p:cNvSpPr>
          <p:nvPr/>
        </p:nvSpPr>
        <p:spPr bwMode="auto">
          <a:xfrm>
            <a:off x="685800" y="692150"/>
            <a:ext cx="80772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0" lang="en-US" altLang="zh-CN" b="1">
                <a:latin typeface="Arial Narrow" pitchFamily="34" charset="0"/>
              </a:rPr>
              <a:t>st_score(st_id,course_id,score)</a:t>
            </a:r>
            <a:endParaRPr kumimoji="0" lang="en-US" altLang="zh-CN" b="1">
              <a:solidFill>
                <a:schemeClr val="tx2"/>
              </a:solidFill>
              <a:latin typeface="Arial Narrow" pitchFamily="34" charset="0"/>
            </a:endParaRPr>
          </a:p>
          <a:p>
            <a:pPr algn="just">
              <a:spcBef>
                <a:spcPct val="50000"/>
              </a:spcBef>
            </a:pPr>
            <a:r>
              <a:rPr kumimoji="0" lang="en-US" altLang="zh-CN" b="1">
                <a:solidFill>
                  <a:schemeClr val="tx2"/>
                </a:solidFill>
                <a:latin typeface="Arial Narrow" pitchFamily="34" charset="0"/>
              </a:rPr>
              <a:t>【e.g.】</a:t>
            </a:r>
            <a:r>
              <a:rPr lang="en-US" altLang="zh-CN">
                <a:latin typeface="Arial Narrow" pitchFamily="34" charset="0"/>
              </a:rPr>
              <a:t> </a:t>
            </a:r>
            <a:r>
              <a:rPr lang="en-US" altLang="zh-CN" b="1" i="1">
                <a:solidFill>
                  <a:schemeClr val="hlink"/>
                </a:solidFill>
                <a:latin typeface="Times New Roman" pitchFamily="18" charset="0"/>
              </a:rPr>
              <a:t>CREATE PROCEDURE</a:t>
            </a:r>
            <a:r>
              <a:rPr lang="en-US" altLang="zh-CN" b="1" i="1">
                <a:solidFill>
                  <a:srgbClr val="000000"/>
                </a:solidFill>
                <a:latin typeface="Times New Roman" pitchFamily="18" charset="0"/>
              </a:rPr>
              <a:t> prc_tot_score @grade int, @course_id string, @avg_score int OUTPUT</a:t>
            </a:r>
          </a:p>
          <a:p>
            <a:pPr algn="just">
              <a:spcBef>
                <a:spcPct val="50000"/>
              </a:spcBef>
            </a:pPr>
            <a:r>
              <a:rPr lang="en-US" altLang="zh-CN" b="1" i="1">
                <a:solidFill>
                  <a:schemeClr val="hlink"/>
                </a:solidFill>
                <a:latin typeface="Times New Roman" pitchFamily="18" charset="0"/>
              </a:rPr>
              <a:t>AS</a:t>
            </a:r>
          </a:p>
          <a:p>
            <a:pPr algn="just">
              <a:spcBef>
                <a:spcPct val="20000"/>
              </a:spcBef>
            </a:pPr>
            <a:r>
              <a:rPr lang="en-US" altLang="zh-CN" b="1" i="1">
                <a:solidFill>
                  <a:srgbClr val="000000"/>
                </a:solidFill>
                <a:latin typeface="Times New Roman" pitchFamily="18" charset="0"/>
              </a:rPr>
              <a:t>SELECT @avg_score=AVG(</a:t>
            </a:r>
            <a:r>
              <a:rPr kumimoji="0" lang="en-US" altLang="zh-CN" b="1" i="1">
                <a:latin typeface="Times New Roman" pitchFamily="18" charset="0"/>
              </a:rPr>
              <a:t>score</a:t>
            </a:r>
            <a:r>
              <a:rPr lang="en-US" altLang="zh-CN" b="1" i="1">
                <a:solidFill>
                  <a:srgbClr val="000000"/>
                </a:solidFill>
                <a:latin typeface="Times New Roman" pitchFamily="18" charset="0"/>
              </a:rPr>
              <a:t>)</a:t>
            </a:r>
          </a:p>
          <a:p>
            <a:pPr algn="just">
              <a:spcBef>
                <a:spcPct val="20000"/>
              </a:spcBef>
            </a:pPr>
            <a:r>
              <a:rPr lang="en-US" altLang="zh-CN" b="1" i="1">
                <a:solidFill>
                  <a:srgbClr val="000000"/>
                </a:solidFill>
                <a:latin typeface="Times New Roman" pitchFamily="18" charset="0"/>
              </a:rPr>
              <a:t>FROM </a:t>
            </a:r>
            <a:r>
              <a:rPr kumimoji="0" lang="en-US" altLang="zh-CN" b="1" i="1">
                <a:latin typeface="Times New Roman" pitchFamily="18" charset="0"/>
              </a:rPr>
              <a:t>st_score</a:t>
            </a:r>
            <a:endParaRPr lang="en-US" altLang="zh-CN" b="1" i="1">
              <a:solidFill>
                <a:srgbClr val="000000"/>
              </a:solidFill>
              <a:latin typeface="Times New Roman" pitchFamily="18" charset="0"/>
            </a:endParaRPr>
          </a:p>
          <a:p>
            <a:pPr algn="just">
              <a:spcBef>
                <a:spcPct val="20000"/>
              </a:spcBef>
            </a:pPr>
            <a:r>
              <a:rPr lang="en-US" altLang="zh-CN" b="1" i="1">
                <a:solidFill>
                  <a:srgbClr val="000000"/>
                </a:solidFill>
                <a:latin typeface="Times New Roman" pitchFamily="18" charset="0"/>
              </a:rPr>
              <a:t>WHERE Left(st_id,4)=@grade and course_id=@course_id</a:t>
            </a:r>
          </a:p>
          <a:p>
            <a:pPr algn="just">
              <a:spcBef>
                <a:spcPct val="50000"/>
              </a:spcBef>
            </a:pPr>
            <a:r>
              <a:rPr lang="en-US" altLang="zh-CN" b="1">
                <a:solidFill>
                  <a:srgbClr val="000000"/>
                </a:solidFill>
                <a:latin typeface="Arial Narrow" pitchFamily="34" charset="0"/>
              </a:rPr>
              <a:t>Let ‘0101’ be the code for English course. We want to find out the average English score for the grade 2001.</a:t>
            </a:r>
          </a:p>
          <a:p>
            <a:pPr algn="l">
              <a:spcBef>
                <a:spcPct val="50000"/>
              </a:spcBef>
            </a:pPr>
            <a:r>
              <a:rPr lang="en-US" altLang="zh-CN" b="1" i="1">
                <a:solidFill>
                  <a:srgbClr val="000000"/>
                </a:solidFill>
                <a:latin typeface="Times New Roman" pitchFamily="18" charset="0"/>
              </a:rPr>
              <a:t>DECLARE @tot_amt int</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EXECUTE prc_tot_score 2001,'0101',@tot_amt output</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SELECT @tot_amt</a:t>
            </a:r>
          </a:p>
        </p:txBody>
      </p:sp>
      <p:pic>
        <p:nvPicPr>
          <p:cNvPr id="35533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blinds(vertical)">
                                      <p:cBhvr>
                                        <p:cTn id="7" dur="500"/>
                                        <p:tgtEl>
                                          <p:spTgt spid="35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vertical)">
                                      <p:cBhvr>
                                        <p:cTn id="12" dur="500"/>
                                        <p:tgtEl>
                                          <p:spTgt spid="355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5331">
                                            <p:txEl>
                                              <p:pRg st="2" end="2"/>
                                            </p:txEl>
                                          </p:spTgt>
                                        </p:tgtEl>
                                        <p:attrNameLst>
                                          <p:attrName>style.visibility</p:attrName>
                                        </p:attrNameLst>
                                      </p:cBhvr>
                                      <p:to>
                                        <p:strVal val="visible"/>
                                      </p:to>
                                    </p:set>
                                    <p:animEffect transition="in" filter="blinds(vertical)">
                                      <p:cBhvr>
                                        <p:cTn id="17" dur="500"/>
                                        <p:tgtEl>
                                          <p:spTgt spid="355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5331">
                                            <p:txEl>
                                              <p:pRg st="3" end="3"/>
                                            </p:txEl>
                                          </p:spTgt>
                                        </p:tgtEl>
                                        <p:attrNameLst>
                                          <p:attrName>style.visibility</p:attrName>
                                        </p:attrNameLst>
                                      </p:cBhvr>
                                      <p:to>
                                        <p:strVal val="visible"/>
                                      </p:to>
                                    </p:set>
                                    <p:animEffect transition="in" filter="blinds(vertical)">
                                      <p:cBhvr>
                                        <p:cTn id="22" dur="500"/>
                                        <p:tgtEl>
                                          <p:spTgt spid="355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55331">
                                            <p:txEl>
                                              <p:pRg st="4" end="4"/>
                                            </p:txEl>
                                          </p:spTgt>
                                        </p:tgtEl>
                                        <p:attrNameLst>
                                          <p:attrName>style.visibility</p:attrName>
                                        </p:attrNameLst>
                                      </p:cBhvr>
                                      <p:to>
                                        <p:strVal val="visible"/>
                                      </p:to>
                                    </p:set>
                                    <p:animEffect transition="in" filter="blinds(vertical)">
                                      <p:cBhvr>
                                        <p:cTn id="27" dur="500"/>
                                        <p:tgtEl>
                                          <p:spTgt spid="3553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55331">
                                            <p:txEl>
                                              <p:pRg st="5" end="5"/>
                                            </p:txEl>
                                          </p:spTgt>
                                        </p:tgtEl>
                                        <p:attrNameLst>
                                          <p:attrName>style.visibility</p:attrName>
                                        </p:attrNameLst>
                                      </p:cBhvr>
                                      <p:to>
                                        <p:strVal val="visible"/>
                                      </p:to>
                                    </p:set>
                                    <p:animEffect transition="in" filter="blinds(vertical)">
                                      <p:cBhvr>
                                        <p:cTn id="32" dur="500"/>
                                        <p:tgtEl>
                                          <p:spTgt spid="3553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55331">
                                            <p:txEl>
                                              <p:pRg st="6" end="6"/>
                                            </p:txEl>
                                          </p:spTgt>
                                        </p:tgtEl>
                                        <p:attrNameLst>
                                          <p:attrName>style.visibility</p:attrName>
                                        </p:attrNameLst>
                                      </p:cBhvr>
                                      <p:to>
                                        <p:strVal val="visible"/>
                                      </p:to>
                                    </p:set>
                                    <p:animEffect transition="in" filter="blinds(vertical)">
                                      <p:cBhvr>
                                        <p:cTn id="37" dur="500"/>
                                        <p:tgtEl>
                                          <p:spTgt spid="3553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55331">
                                            <p:txEl>
                                              <p:pRg st="7" end="7"/>
                                            </p:txEl>
                                          </p:spTgt>
                                        </p:tgtEl>
                                        <p:attrNameLst>
                                          <p:attrName>style.visibility</p:attrName>
                                        </p:attrNameLst>
                                      </p:cBhvr>
                                      <p:to>
                                        <p:strVal val="visible"/>
                                      </p:to>
                                    </p:set>
                                    <p:animEffect transition="in" filter="blinds(vertical)">
                                      <p:cBhvr>
                                        <p:cTn id="42" dur="500"/>
                                        <p:tgtEl>
                                          <p:spTgt spid="355331">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55332"/>
                                        </p:tgtEl>
                                        <p:attrNameLst>
                                          <p:attrName>style.visibility</p:attrName>
                                        </p:attrNameLst>
                                      </p:cBhvr>
                                      <p:to>
                                        <p:strVal val="visible"/>
                                      </p:to>
                                    </p:set>
                                    <p:anim calcmode="lin" valueType="num">
                                      <p:cBhvr additive="base">
                                        <p:cTn id="46" dur="500" fill="hold"/>
                                        <p:tgtEl>
                                          <p:spTgt spid="355332"/>
                                        </p:tgtEl>
                                        <p:attrNameLst>
                                          <p:attrName>ppt_x</p:attrName>
                                        </p:attrNameLst>
                                      </p:cBhvr>
                                      <p:tavLst>
                                        <p:tav tm="0">
                                          <p:val>
                                            <p:strVal val="0-#ppt_w/2"/>
                                          </p:val>
                                        </p:tav>
                                        <p:tav tm="100000">
                                          <p:val>
                                            <p:strVal val="#ppt_x"/>
                                          </p:val>
                                        </p:tav>
                                      </p:tavLst>
                                    </p:anim>
                                    <p:anim calcmode="lin" valueType="num">
                                      <p:cBhvr additive="base">
                                        <p:cTn id="47"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83ADECD-84DB-40F3-9CA5-5FD6DC59C9BC}" type="slidenum">
              <a:rPr lang="en-US" altLang="zh-CN"/>
              <a:pPr/>
              <a:t>94</a:t>
            </a:fld>
            <a:endParaRPr lang="en-US" altLang="zh-CN"/>
          </a:p>
        </p:txBody>
      </p:sp>
      <p:sp>
        <p:nvSpPr>
          <p:cNvPr id="379906" name="Rectangle 2"/>
          <p:cNvSpPr>
            <a:spLocks noGrp="1" noChangeArrowheads="1"/>
          </p:cNvSpPr>
          <p:nvPr>
            <p:ph type="title"/>
          </p:nvPr>
        </p:nvSpPr>
        <p:spPr/>
        <p:txBody>
          <a:bodyPr/>
          <a:lstStyle/>
          <a:p>
            <a:r>
              <a:rPr lang="en-US" altLang="zh-CN">
                <a:latin typeface="Arial Narrow" pitchFamily="34" charset="0"/>
              </a:rPr>
              <a:t>Stored Procedure-Example</a:t>
            </a:r>
          </a:p>
        </p:txBody>
      </p:sp>
      <p:sp>
        <p:nvSpPr>
          <p:cNvPr id="379908" name="Text Box 4"/>
          <p:cNvSpPr txBox="1">
            <a:spLocks noChangeArrowheads="1"/>
          </p:cNvSpPr>
          <p:nvPr/>
        </p:nvSpPr>
        <p:spPr bwMode="auto">
          <a:xfrm>
            <a:off x="685800" y="762000"/>
            <a:ext cx="807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0" lang="en-US" altLang="zh-CN" b="1" dirty="0" err="1">
                <a:solidFill>
                  <a:srgbClr val="000000"/>
                </a:solidFill>
                <a:latin typeface="Arial Narrow" pitchFamily="34" charset="0"/>
              </a:rPr>
              <a:t>Userinfo</a:t>
            </a:r>
            <a:r>
              <a:rPr kumimoji="0" lang="en-US" altLang="zh-CN" b="1" dirty="0">
                <a:solidFill>
                  <a:srgbClr val="000000"/>
                </a:solidFill>
                <a:latin typeface="Arial Narrow" pitchFamily="34" charset="0"/>
              </a:rPr>
              <a:t> (id </a:t>
            </a:r>
            <a:r>
              <a:rPr kumimoji="0" lang="en-US" altLang="zh-CN" b="1" dirty="0" err="1">
                <a:solidFill>
                  <a:srgbClr val="000000"/>
                </a:solidFill>
                <a:latin typeface="Arial Narrow" pitchFamily="34" charset="0"/>
              </a:rPr>
              <a:t>int</a:t>
            </a:r>
            <a:r>
              <a:rPr kumimoji="0" lang="en-US" altLang="zh-CN" b="1" dirty="0">
                <a:solidFill>
                  <a:srgbClr val="000000"/>
                </a:solidFill>
                <a:latin typeface="Arial Narrow" pitchFamily="34" charset="0"/>
              </a:rPr>
              <a:t>(4) not null,</a:t>
            </a:r>
          </a:p>
          <a:p>
            <a:pPr algn="just"/>
            <a:r>
              <a:rPr kumimoji="0" lang="en-US" altLang="zh-CN" b="1" dirty="0" err="1">
                <a:solidFill>
                  <a:srgbClr val="000000"/>
                </a:solidFill>
                <a:latin typeface="Arial Narrow" pitchFamily="34" charset="0"/>
              </a:rPr>
              <a:t>fullname</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varchar</a:t>
            </a:r>
            <a:r>
              <a:rPr kumimoji="0" lang="en-US" altLang="zh-CN" b="1" dirty="0">
                <a:solidFill>
                  <a:srgbClr val="000000"/>
                </a:solidFill>
                <a:latin typeface="Arial Narrow" pitchFamily="34" charset="0"/>
              </a:rPr>
              <a:t>(50) not null,</a:t>
            </a:r>
          </a:p>
          <a:p>
            <a:pPr algn="just"/>
            <a:r>
              <a:rPr kumimoji="0" lang="en-US" altLang="zh-CN" b="1" dirty="0">
                <a:solidFill>
                  <a:srgbClr val="000000"/>
                </a:solidFill>
                <a:latin typeface="Arial Narrow" pitchFamily="34" charset="0"/>
              </a:rPr>
              <a:t>password </a:t>
            </a:r>
            <a:r>
              <a:rPr kumimoji="0" lang="en-US" altLang="zh-CN" b="1" dirty="0" err="1">
                <a:solidFill>
                  <a:srgbClr val="000000"/>
                </a:solidFill>
                <a:latin typeface="Arial Narrow" pitchFamily="34" charset="0"/>
              </a:rPr>
              <a:t>varchar</a:t>
            </a:r>
            <a:r>
              <a:rPr kumimoji="0" lang="en-US" altLang="zh-CN" b="1" dirty="0">
                <a:solidFill>
                  <a:srgbClr val="000000"/>
                </a:solidFill>
                <a:latin typeface="Arial Narrow" pitchFamily="34" charset="0"/>
              </a:rPr>
              <a:t>(20) not null,</a:t>
            </a:r>
          </a:p>
          <a:p>
            <a:pPr algn="just"/>
            <a:r>
              <a:rPr kumimoji="0" lang="en-US" altLang="zh-CN" b="1" dirty="0" err="1">
                <a:solidFill>
                  <a:srgbClr val="000000"/>
                </a:solidFill>
                <a:latin typeface="Arial Narrow" pitchFamily="34" charset="0"/>
              </a:rPr>
              <a:t>nikename</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varchar</a:t>
            </a:r>
            <a:r>
              <a:rPr kumimoji="0" lang="en-US" altLang="zh-CN" b="1" dirty="0">
                <a:solidFill>
                  <a:srgbClr val="000000"/>
                </a:solidFill>
                <a:latin typeface="Arial Narrow" pitchFamily="34" charset="0"/>
              </a:rPr>
              <a:t>(50) not null) </a:t>
            </a:r>
          </a:p>
          <a:p>
            <a:pPr algn="just"/>
            <a:r>
              <a:rPr kumimoji="0" lang="en-US" altLang="zh-CN" b="1" dirty="0">
                <a:solidFill>
                  <a:srgbClr val="000000"/>
                </a:solidFill>
                <a:latin typeface="Arial Narrow" pitchFamily="34" charset="0"/>
              </a:rPr>
              <a:t>Create a stored procedure to check if one user exists.</a:t>
            </a:r>
          </a:p>
          <a:p>
            <a:pPr algn="just">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i="1" dirty="0" err="1">
                <a:solidFill>
                  <a:schemeClr val="hlink"/>
                </a:solidFill>
                <a:latin typeface="Times New Roman" pitchFamily="18" charset="0"/>
              </a:rPr>
              <a:t>CREATE</a:t>
            </a:r>
            <a:r>
              <a:rPr lang="en-US" altLang="zh-CN" b="1" i="1" dirty="0">
                <a:solidFill>
                  <a:schemeClr val="hlink"/>
                </a:solidFill>
                <a:latin typeface="Times New Roman" pitchFamily="18" charset="0"/>
              </a:rPr>
              <a:t> PROCEDURE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usercheck</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infullname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(50), @</a:t>
            </a:r>
            <a:r>
              <a:rPr lang="en-US" altLang="zh-CN" b="1" i="1" dirty="0" err="1">
                <a:solidFill>
                  <a:srgbClr val="000000"/>
                </a:solidFill>
                <a:latin typeface="Times New Roman" pitchFamily="18" charset="0"/>
              </a:rPr>
              <a:t>inpassword</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(50), @</a:t>
            </a:r>
            <a:r>
              <a:rPr lang="en-US" altLang="zh-CN" b="1" i="1" dirty="0" err="1">
                <a:solidFill>
                  <a:srgbClr val="000000"/>
                </a:solidFill>
                <a:latin typeface="Times New Roman" pitchFamily="18" charset="0"/>
              </a:rPr>
              <a:t>outcheck</a:t>
            </a:r>
            <a:r>
              <a:rPr lang="en-US" altLang="zh-CN" b="1" i="1" dirty="0">
                <a:solidFill>
                  <a:srgbClr val="000000"/>
                </a:solidFill>
                <a:latin typeface="Times New Roman" pitchFamily="18" charset="0"/>
              </a:rPr>
              <a:t> char(3) </a:t>
            </a:r>
            <a:r>
              <a:rPr lang="en-US" altLang="zh-CN" b="1" i="1" dirty="0" smtClean="0">
                <a:solidFill>
                  <a:srgbClr val="000000"/>
                </a:solidFill>
                <a:latin typeface="Times New Roman" pitchFamily="18" charset="0"/>
              </a:rPr>
              <a:t>OUTPUT</a:t>
            </a:r>
          </a:p>
          <a:p>
            <a:pPr algn="l">
              <a:spcBef>
                <a:spcPct val="20000"/>
              </a:spcBef>
            </a:pPr>
            <a:r>
              <a:rPr lang="en-US" altLang="zh-CN" b="1" i="1" dirty="0" smtClean="0">
                <a:solidFill>
                  <a:schemeClr val="hlink"/>
                </a:solidFill>
                <a:latin typeface="Times New Roman" pitchFamily="18" charset="0"/>
              </a:rPr>
              <a:t>AS</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
            </a:r>
            <a:br>
              <a:rPr lang="en-US" altLang="zh-CN" b="1" i="1" dirty="0">
                <a:solidFill>
                  <a:srgbClr val="000000"/>
                </a:solidFill>
                <a:latin typeface="Times New Roman" pitchFamily="18" charset="0"/>
              </a:rPr>
            </a:br>
            <a:r>
              <a:rPr lang="en-US" altLang="zh-CN" b="1" i="1" dirty="0">
                <a:solidFill>
                  <a:srgbClr val="000000"/>
                </a:solidFill>
                <a:latin typeface="Times New Roman" pitchFamily="18" charset="0"/>
              </a:rPr>
              <a:t>if exists (select * from </a:t>
            </a:r>
            <a:r>
              <a:rPr lang="en-US" altLang="zh-CN" b="1" i="1" dirty="0" err="1">
                <a:solidFill>
                  <a:srgbClr val="000000"/>
                </a:solidFill>
                <a:latin typeface="Times New Roman" pitchFamily="18" charset="0"/>
              </a:rPr>
              <a:t>userinfo</a:t>
            </a:r>
            <a:r>
              <a:rPr lang="en-US" altLang="zh-CN" b="1" i="1" dirty="0">
                <a:solidFill>
                  <a:srgbClr val="000000"/>
                </a:solidFill>
                <a:latin typeface="Times New Roman" pitchFamily="18" charset="0"/>
              </a:rPr>
              <a:t> where </a:t>
            </a:r>
            <a:r>
              <a:rPr lang="en-US" altLang="zh-CN" b="1" i="1" dirty="0" err="1">
                <a:solidFill>
                  <a:srgbClr val="000000"/>
                </a:solidFill>
                <a:latin typeface="Times New Roman" pitchFamily="18" charset="0"/>
              </a:rPr>
              <a:t>fullname</a:t>
            </a:r>
            <a:r>
              <a:rPr lang="en-US" altLang="zh-CN" b="1" i="1" dirty="0">
                <a:solidFill>
                  <a:srgbClr val="000000"/>
                </a:solidFill>
                <a:latin typeface="Times New Roman" pitchFamily="18" charset="0"/>
              </a:rPr>
              <a:t>=@</a:t>
            </a:r>
            <a:r>
              <a:rPr lang="en-US" altLang="zh-CN" b="1" i="1" dirty="0" err="1">
                <a:solidFill>
                  <a:srgbClr val="000000"/>
                </a:solidFill>
                <a:latin typeface="Times New Roman" pitchFamily="18" charset="0"/>
              </a:rPr>
              <a:t>infullname</a:t>
            </a:r>
            <a:r>
              <a:rPr lang="en-US" altLang="zh-CN" b="1" i="1" dirty="0">
                <a:solidFill>
                  <a:srgbClr val="000000"/>
                </a:solidFill>
                <a:latin typeface="Times New Roman" pitchFamily="18" charset="0"/>
              </a:rPr>
              <a:t> and password=@</a:t>
            </a:r>
            <a:r>
              <a:rPr lang="en-US" altLang="zh-CN" b="1" i="1" dirty="0" err="1">
                <a:solidFill>
                  <a:srgbClr val="000000"/>
                </a:solidFill>
                <a:latin typeface="Times New Roman" pitchFamily="18" charset="0"/>
              </a:rPr>
              <a:t>inpassword</a:t>
            </a:r>
            <a:r>
              <a:rPr lang="en-US" altLang="zh-CN" b="1" i="1" dirty="0">
                <a:solidFill>
                  <a:srgbClr val="000000"/>
                </a:solidFill>
                <a:latin typeface="Times New Roman" pitchFamily="18" charset="0"/>
              </a:rPr>
              <a:t>)</a:t>
            </a:r>
          </a:p>
          <a:p>
            <a:pPr algn="just">
              <a:spcBef>
                <a:spcPct val="20000"/>
              </a:spcBef>
            </a:pPr>
            <a:r>
              <a:rPr lang="en-US" altLang="zh-CN" b="1" i="1" dirty="0">
                <a:solidFill>
                  <a:srgbClr val="000000"/>
                </a:solidFill>
                <a:latin typeface="Times New Roman" pitchFamily="18" charset="0"/>
              </a:rPr>
              <a:t>select @</a:t>
            </a:r>
            <a:r>
              <a:rPr lang="en-US" altLang="zh-CN" b="1" i="1" dirty="0" err="1">
                <a:solidFill>
                  <a:srgbClr val="000000"/>
                </a:solidFill>
                <a:latin typeface="Times New Roman" pitchFamily="18" charset="0"/>
              </a:rPr>
              <a:t>outcheck</a:t>
            </a:r>
            <a:r>
              <a:rPr lang="en-US" altLang="zh-CN" b="1" i="1" dirty="0">
                <a:solidFill>
                  <a:srgbClr val="000000"/>
                </a:solidFill>
                <a:latin typeface="Times New Roman" pitchFamily="18" charset="0"/>
              </a:rPr>
              <a:t>='yes’</a:t>
            </a:r>
          </a:p>
          <a:p>
            <a:pPr algn="just">
              <a:spcBef>
                <a:spcPct val="20000"/>
              </a:spcBef>
            </a:pPr>
            <a:r>
              <a:rPr lang="en-US" altLang="zh-CN" b="1" i="1" dirty="0">
                <a:solidFill>
                  <a:srgbClr val="000000"/>
                </a:solidFill>
                <a:latin typeface="Times New Roman" pitchFamily="18" charset="0"/>
              </a:rPr>
              <a:t>else</a:t>
            </a:r>
          </a:p>
          <a:p>
            <a:pPr algn="just">
              <a:spcBef>
                <a:spcPct val="20000"/>
              </a:spcBef>
            </a:pPr>
            <a:r>
              <a:rPr lang="en-US" altLang="zh-CN" b="1" i="1" dirty="0">
                <a:solidFill>
                  <a:srgbClr val="000000"/>
                </a:solidFill>
                <a:latin typeface="Times New Roman" pitchFamily="18" charset="0"/>
              </a:rPr>
              <a:t>select @</a:t>
            </a:r>
            <a:r>
              <a:rPr lang="en-US" altLang="zh-CN" b="1" i="1" dirty="0" err="1">
                <a:solidFill>
                  <a:srgbClr val="000000"/>
                </a:solidFill>
                <a:latin typeface="Times New Roman" pitchFamily="18" charset="0"/>
              </a:rPr>
              <a:t>outcheck</a:t>
            </a:r>
            <a:r>
              <a:rPr lang="en-US" altLang="zh-CN" b="1" i="1" dirty="0">
                <a:solidFill>
                  <a:srgbClr val="000000"/>
                </a:solidFill>
                <a:latin typeface="Times New Roman" pitchFamily="18" charset="0"/>
              </a:rPr>
              <a:t>='no'</a:t>
            </a:r>
          </a:p>
        </p:txBody>
      </p:sp>
      <p:pic>
        <p:nvPicPr>
          <p:cNvPr id="37990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9908">
                                            <p:txEl>
                                              <p:pRg st="0" end="0"/>
                                            </p:txEl>
                                          </p:spTgt>
                                        </p:tgtEl>
                                        <p:attrNameLst>
                                          <p:attrName>style.visibility</p:attrName>
                                        </p:attrNameLst>
                                      </p:cBhvr>
                                      <p:to>
                                        <p:strVal val="visible"/>
                                      </p:to>
                                    </p:set>
                                    <p:animEffect transition="in" filter="blinds(vertical)">
                                      <p:cBhvr>
                                        <p:cTn id="7" dur="500"/>
                                        <p:tgtEl>
                                          <p:spTgt spid="3799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79908">
                                            <p:txEl>
                                              <p:pRg st="1" end="1"/>
                                            </p:txEl>
                                          </p:spTgt>
                                        </p:tgtEl>
                                        <p:attrNameLst>
                                          <p:attrName>style.visibility</p:attrName>
                                        </p:attrNameLst>
                                      </p:cBhvr>
                                      <p:to>
                                        <p:strVal val="visible"/>
                                      </p:to>
                                    </p:set>
                                    <p:animEffect transition="in" filter="blinds(vertical)">
                                      <p:cBhvr>
                                        <p:cTn id="12" dur="500"/>
                                        <p:tgtEl>
                                          <p:spTgt spid="3799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79908">
                                            <p:txEl>
                                              <p:pRg st="2" end="2"/>
                                            </p:txEl>
                                          </p:spTgt>
                                        </p:tgtEl>
                                        <p:attrNameLst>
                                          <p:attrName>style.visibility</p:attrName>
                                        </p:attrNameLst>
                                      </p:cBhvr>
                                      <p:to>
                                        <p:strVal val="visible"/>
                                      </p:to>
                                    </p:set>
                                    <p:animEffect transition="in" filter="blinds(vertical)">
                                      <p:cBhvr>
                                        <p:cTn id="17" dur="500"/>
                                        <p:tgtEl>
                                          <p:spTgt spid="3799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79908">
                                            <p:txEl>
                                              <p:pRg st="3" end="3"/>
                                            </p:txEl>
                                          </p:spTgt>
                                        </p:tgtEl>
                                        <p:attrNameLst>
                                          <p:attrName>style.visibility</p:attrName>
                                        </p:attrNameLst>
                                      </p:cBhvr>
                                      <p:to>
                                        <p:strVal val="visible"/>
                                      </p:to>
                                    </p:set>
                                    <p:animEffect transition="in" filter="blinds(vertical)">
                                      <p:cBhvr>
                                        <p:cTn id="22" dur="500"/>
                                        <p:tgtEl>
                                          <p:spTgt spid="3799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79908">
                                            <p:txEl>
                                              <p:pRg st="4" end="4"/>
                                            </p:txEl>
                                          </p:spTgt>
                                        </p:tgtEl>
                                        <p:attrNameLst>
                                          <p:attrName>style.visibility</p:attrName>
                                        </p:attrNameLst>
                                      </p:cBhvr>
                                      <p:to>
                                        <p:strVal val="visible"/>
                                      </p:to>
                                    </p:set>
                                    <p:animEffect transition="in" filter="blinds(vertical)">
                                      <p:cBhvr>
                                        <p:cTn id="27" dur="500"/>
                                        <p:tgtEl>
                                          <p:spTgt spid="3799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79908">
                                            <p:txEl>
                                              <p:pRg st="5" end="5"/>
                                            </p:txEl>
                                          </p:spTgt>
                                        </p:tgtEl>
                                        <p:attrNameLst>
                                          <p:attrName>style.visibility</p:attrName>
                                        </p:attrNameLst>
                                      </p:cBhvr>
                                      <p:to>
                                        <p:strVal val="visible"/>
                                      </p:to>
                                    </p:set>
                                    <p:animEffect transition="in" filter="blinds(vertical)">
                                      <p:cBhvr>
                                        <p:cTn id="32" dur="500"/>
                                        <p:tgtEl>
                                          <p:spTgt spid="3799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79908">
                                            <p:txEl>
                                              <p:pRg st="6" end="6"/>
                                            </p:txEl>
                                          </p:spTgt>
                                        </p:tgtEl>
                                        <p:attrNameLst>
                                          <p:attrName>style.visibility</p:attrName>
                                        </p:attrNameLst>
                                      </p:cBhvr>
                                      <p:to>
                                        <p:strVal val="visible"/>
                                      </p:to>
                                    </p:set>
                                    <p:animEffect transition="in" filter="blinds(vertical)">
                                      <p:cBhvr>
                                        <p:cTn id="37" dur="500"/>
                                        <p:tgtEl>
                                          <p:spTgt spid="37990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79908">
                                            <p:txEl>
                                              <p:pRg st="7" end="7"/>
                                            </p:txEl>
                                          </p:spTgt>
                                        </p:tgtEl>
                                        <p:attrNameLst>
                                          <p:attrName>style.visibility</p:attrName>
                                        </p:attrNameLst>
                                      </p:cBhvr>
                                      <p:to>
                                        <p:strVal val="visible"/>
                                      </p:to>
                                    </p:set>
                                    <p:animEffect transition="in" filter="blinds(vertical)">
                                      <p:cBhvr>
                                        <p:cTn id="42" dur="500"/>
                                        <p:tgtEl>
                                          <p:spTgt spid="37990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79908">
                                            <p:txEl>
                                              <p:pRg st="8" end="8"/>
                                            </p:txEl>
                                          </p:spTgt>
                                        </p:tgtEl>
                                        <p:attrNameLst>
                                          <p:attrName>style.visibility</p:attrName>
                                        </p:attrNameLst>
                                      </p:cBhvr>
                                      <p:to>
                                        <p:strVal val="visible"/>
                                      </p:to>
                                    </p:set>
                                    <p:animEffect transition="in" filter="blinds(vertical)">
                                      <p:cBhvr>
                                        <p:cTn id="47" dur="500"/>
                                        <p:tgtEl>
                                          <p:spTgt spid="37990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79908">
                                            <p:txEl>
                                              <p:pRg st="9" end="9"/>
                                            </p:txEl>
                                          </p:spTgt>
                                        </p:tgtEl>
                                        <p:attrNameLst>
                                          <p:attrName>style.visibility</p:attrName>
                                        </p:attrNameLst>
                                      </p:cBhvr>
                                      <p:to>
                                        <p:strVal val="visible"/>
                                      </p:to>
                                    </p:set>
                                    <p:animEffect transition="in" filter="blinds(vertical)">
                                      <p:cBhvr>
                                        <p:cTn id="52" dur="500"/>
                                        <p:tgtEl>
                                          <p:spTgt spid="379908">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79909"/>
                                        </p:tgtEl>
                                        <p:attrNameLst>
                                          <p:attrName>style.visibility</p:attrName>
                                        </p:attrNameLst>
                                      </p:cBhvr>
                                      <p:to>
                                        <p:strVal val="visible"/>
                                      </p:to>
                                    </p:set>
                                    <p:anim calcmode="lin" valueType="num">
                                      <p:cBhvr additive="base">
                                        <p:cTn id="56" dur="500" fill="hold"/>
                                        <p:tgtEl>
                                          <p:spTgt spid="379909"/>
                                        </p:tgtEl>
                                        <p:attrNameLst>
                                          <p:attrName>ppt_x</p:attrName>
                                        </p:attrNameLst>
                                      </p:cBhvr>
                                      <p:tavLst>
                                        <p:tav tm="0">
                                          <p:val>
                                            <p:strVal val="0-#ppt_w/2"/>
                                          </p:val>
                                        </p:tav>
                                        <p:tav tm="100000">
                                          <p:val>
                                            <p:strVal val="#ppt_x"/>
                                          </p:val>
                                        </p:tav>
                                      </p:tavLst>
                                    </p:anim>
                                    <p:anim calcmode="lin" valueType="num">
                                      <p:cBhvr additive="base">
                                        <p:cTn id="57" dur="500" fill="hold"/>
                                        <p:tgtEl>
                                          <p:spTgt spid="379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378A091-0632-4909-BCC1-851FED6076BD}" type="slidenum">
              <a:rPr lang="en-US" altLang="zh-CN"/>
              <a:pPr/>
              <a:t>95</a:t>
            </a:fld>
            <a:endParaRPr lang="en-US" altLang="zh-CN"/>
          </a:p>
        </p:txBody>
      </p:sp>
      <p:sp>
        <p:nvSpPr>
          <p:cNvPr id="356354" name="Rectangle 2"/>
          <p:cNvSpPr>
            <a:spLocks noGrp="1" noChangeArrowheads="1"/>
          </p:cNvSpPr>
          <p:nvPr>
            <p:ph type="title"/>
          </p:nvPr>
        </p:nvSpPr>
        <p:spPr/>
        <p:txBody>
          <a:bodyPr/>
          <a:lstStyle/>
          <a:p>
            <a:r>
              <a:rPr lang="en-US" altLang="zh-CN">
                <a:latin typeface="Arial Narrow" pitchFamily="34" charset="0"/>
              </a:rPr>
              <a:t>Stored Procedure-Example</a:t>
            </a:r>
          </a:p>
        </p:txBody>
      </p:sp>
      <p:sp>
        <p:nvSpPr>
          <p:cNvPr id="356355" name="Text Box 3"/>
          <p:cNvSpPr txBox="1">
            <a:spLocks noChangeArrowheads="1"/>
          </p:cNvSpPr>
          <p:nvPr/>
        </p:nvSpPr>
        <p:spPr bwMode="auto">
          <a:xfrm>
            <a:off x="838200" y="990600"/>
            <a:ext cx="67579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dirty="0">
                <a:solidFill>
                  <a:srgbClr val="000000"/>
                </a:solidFill>
                <a:latin typeface="Arial Narrow" pitchFamily="34" charset="0"/>
              </a:rPr>
              <a:t>Titles (</a:t>
            </a:r>
            <a:r>
              <a:rPr lang="en-US" altLang="zh-CN" b="1" dirty="0" err="1">
                <a:solidFill>
                  <a:srgbClr val="000000"/>
                </a:solidFill>
                <a:latin typeface="Arial Narrow" pitchFamily="34" charset="0"/>
              </a:rPr>
              <a:t>title_id</a:t>
            </a:r>
            <a:r>
              <a:rPr lang="en-US" altLang="zh-CN" b="1" dirty="0">
                <a:solidFill>
                  <a:srgbClr val="000000"/>
                </a:solidFill>
                <a:latin typeface="Arial Narrow" pitchFamily="34" charset="0"/>
              </a:rPr>
              <a:t>, title, price, </a:t>
            </a:r>
            <a:r>
              <a:rPr lang="en-US" altLang="zh-CN" b="1" dirty="0" err="1">
                <a:solidFill>
                  <a:srgbClr val="000000"/>
                </a:solidFill>
                <a:latin typeface="Arial Narrow" pitchFamily="34" charset="0"/>
              </a:rPr>
              <a:t>publisherID</a:t>
            </a:r>
            <a:r>
              <a:rPr lang="en-US" altLang="zh-CN" b="1" dirty="0">
                <a:solidFill>
                  <a:srgbClr val="000000"/>
                </a:solidFill>
                <a:latin typeface="Arial Narrow" pitchFamily="34" charset="0"/>
              </a:rPr>
              <a:t>, </a:t>
            </a:r>
            <a:r>
              <a:rPr lang="en-US" altLang="zh-CN" b="1" dirty="0" err="1">
                <a:solidFill>
                  <a:srgbClr val="000000"/>
                </a:solidFill>
                <a:latin typeface="Arial Narrow" pitchFamily="34" charset="0"/>
              </a:rPr>
              <a:t>authorID</a:t>
            </a:r>
            <a:r>
              <a:rPr lang="en-US" altLang="zh-CN" b="1" dirty="0">
                <a:solidFill>
                  <a:srgbClr val="000000"/>
                </a:solidFill>
                <a:latin typeface="Arial Narrow" pitchFamily="34" charset="0"/>
              </a:rPr>
              <a:t>)</a:t>
            </a:r>
            <a:endParaRPr kumimoji="0" lang="en-US" altLang="zh-CN" b="1" dirty="0">
              <a:solidFill>
                <a:schemeClr val="tx2"/>
              </a:solidFill>
              <a:latin typeface="Arial Narrow" pitchFamily="34" charset="0"/>
            </a:endParaRPr>
          </a:p>
          <a:p>
            <a:pPr algn="just">
              <a:spcBef>
                <a:spcPct val="50000"/>
              </a:spcBef>
            </a:pPr>
            <a:r>
              <a:rPr kumimoji="0" lang="en-US" altLang="zh-CN" b="1" dirty="0">
                <a:solidFill>
                  <a:schemeClr val="tx2"/>
                </a:solidFill>
                <a:latin typeface="Arial Narrow" pitchFamily="34" charset="0"/>
              </a:rPr>
              <a:t>【e.g.】</a:t>
            </a:r>
            <a:endParaRPr lang="en-US" altLang="zh-CN" b="1" dirty="0">
              <a:solidFill>
                <a:srgbClr val="000000"/>
              </a:solidFill>
              <a:latin typeface="Arial Narrow" pitchFamily="34" charset="0"/>
            </a:endParaRPr>
          </a:p>
          <a:p>
            <a:pPr algn="just">
              <a:spcBef>
                <a:spcPct val="50000"/>
              </a:spcBef>
            </a:pPr>
            <a:r>
              <a:rPr lang="en-US" altLang="zh-CN" b="1" i="1" dirty="0">
                <a:solidFill>
                  <a:schemeClr val="hlink"/>
                </a:solidFill>
                <a:latin typeface="Times New Roman" pitchFamily="18" charset="0"/>
              </a:rPr>
              <a:t>CREATE PROCEDURE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titles_sum</a:t>
            </a:r>
            <a:r>
              <a:rPr lang="en-US" altLang="zh-CN" b="1" i="1" dirty="0">
                <a:solidFill>
                  <a:srgbClr val="000000"/>
                </a:solidFill>
                <a:latin typeface="Times New Roman" pitchFamily="18" charset="0"/>
              </a:rPr>
              <a:t> @@TITLE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(40)='%', @@SUM money </a:t>
            </a:r>
            <a:r>
              <a:rPr lang="en-US" altLang="zh-CN" b="1" i="1" dirty="0">
                <a:solidFill>
                  <a:schemeClr val="hlink"/>
                </a:solidFill>
                <a:latin typeface="Times New Roman" pitchFamily="18" charset="0"/>
              </a:rPr>
              <a:t>OUTPUT</a:t>
            </a:r>
            <a:r>
              <a:rPr lang="en-US" altLang="zh-CN" b="1" i="1" dirty="0">
                <a:solidFill>
                  <a:srgbClr val="000000"/>
                </a:solidFill>
                <a:latin typeface="Times New Roman" pitchFamily="18" charset="0"/>
              </a:rPr>
              <a:t> </a:t>
            </a:r>
          </a:p>
          <a:p>
            <a:pPr algn="just">
              <a:spcBef>
                <a:spcPct val="50000"/>
              </a:spcBef>
            </a:pPr>
            <a:r>
              <a:rPr lang="en-US" altLang="zh-CN" b="1" i="1" dirty="0">
                <a:solidFill>
                  <a:schemeClr val="hlink"/>
                </a:solidFill>
                <a:latin typeface="Times New Roman" pitchFamily="18" charset="0"/>
              </a:rPr>
              <a:t>AS</a:t>
            </a:r>
            <a:r>
              <a:rPr lang="en-US" altLang="zh-CN" b="1" i="1" dirty="0">
                <a:solidFill>
                  <a:srgbClr val="000000"/>
                </a:solidFill>
                <a:latin typeface="Times New Roman" pitchFamily="18" charset="0"/>
              </a:rPr>
              <a:t> </a:t>
            </a:r>
          </a:p>
          <a:p>
            <a:pPr algn="just">
              <a:spcBef>
                <a:spcPct val="50000"/>
              </a:spcBef>
            </a:pPr>
            <a:r>
              <a:rPr lang="en-US" altLang="zh-CN" b="1" i="1" dirty="0">
                <a:solidFill>
                  <a:schemeClr val="folHlink"/>
                </a:solidFill>
                <a:latin typeface="Times New Roman" pitchFamily="18" charset="0"/>
              </a:rPr>
              <a:t>SELECT</a:t>
            </a:r>
            <a:r>
              <a:rPr lang="en-US" altLang="zh-CN" b="1" i="1" dirty="0">
                <a:solidFill>
                  <a:srgbClr val="000000"/>
                </a:solidFill>
                <a:latin typeface="Times New Roman" pitchFamily="18" charset="0"/>
              </a:rPr>
              <a:t> 'Title Name' = title </a:t>
            </a:r>
          </a:p>
          <a:p>
            <a:pPr algn="just">
              <a:spcBef>
                <a:spcPct val="50000"/>
              </a:spcBef>
            </a:pPr>
            <a:r>
              <a:rPr lang="en-US" altLang="zh-CN" b="1" i="1" dirty="0" smtClean="0">
                <a:solidFill>
                  <a:schemeClr val="folHlink"/>
                </a:solidFill>
                <a:latin typeface="Times New Roman" pitchFamily="18" charset="0"/>
              </a:rPr>
              <a:t>	FROM</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titles </a:t>
            </a:r>
            <a:r>
              <a:rPr lang="en-US" altLang="zh-CN" b="1" i="1" dirty="0">
                <a:solidFill>
                  <a:schemeClr val="folHlink"/>
                </a:solidFill>
                <a:latin typeface="Times New Roman" pitchFamily="18" charset="0"/>
              </a:rPr>
              <a:t>WHERE</a:t>
            </a:r>
            <a:r>
              <a:rPr lang="en-US" altLang="zh-CN" b="1" i="1" dirty="0">
                <a:solidFill>
                  <a:srgbClr val="000000"/>
                </a:solidFill>
                <a:latin typeface="Times New Roman" pitchFamily="18" charset="0"/>
              </a:rPr>
              <a:t> title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@@TITLE </a:t>
            </a:r>
          </a:p>
          <a:p>
            <a:pPr algn="just">
              <a:spcBef>
                <a:spcPct val="50000"/>
              </a:spcBef>
            </a:pPr>
            <a:r>
              <a:rPr lang="en-US" altLang="zh-CN" b="1" i="1" dirty="0">
                <a:solidFill>
                  <a:schemeClr val="folHlink"/>
                </a:solidFill>
                <a:latin typeface="Times New Roman" pitchFamily="18" charset="0"/>
              </a:rPr>
              <a:t>SELECT</a:t>
            </a:r>
            <a:r>
              <a:rPr lang="en-US" altLang="zh-CN" b="1" i="1" dirty="0">
                <a:solidFill>
                  <a:srgbClr val="000000"/>
                </a:solidFill>
                <a:latin typeface="Times New Roman" pitchFamily="18" charset="0"/>
              </a:rPr>
              <a:t> @@SUM = SUM(price) </a:t>
            </a:r>
          </a:p>
          <a:p>
            <a:pPr algn="just">
              <a:spcBef>
                <a:spcPct val="50000"/>
              </a:spcBef>
            </a:pPr>
            <a:r>
              <a:rPr lang="en-US" altLang="zh-CN" b="1" i="1" dirty="0" smtClean="0">
                <a:solidFill>
                  <a:schemeClr val="folHlink"/>
                </a:solidFill>
                <a:latin typeface="Times New Roman" pitchFamily="18" charset="0"/>
              </a:rPr>
              <a:t>	FROM</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titles </a:t>
            </a:r>
            <a:r>
              <a:rPr lang="en-US" altLang="zh-CN" b="1" i="1" dirty="0">
                <a:solidFill>
                  <a:schemeClr val="folHlink"/>
                </a:solidFill>
                <a:latin typeface="Times New Roman" pitchFamily="18" charset="0"/>
              </a:rPr>
              <a:t>WHERE</a:t>
            </a:r>
            <a:r>
              <a:rPr lang="en-US" altLang="zh-CN" b="1" i="1" dirty="0">
                <a:solidFill>
                  <a:srgbClr val="000000"/>
                </a:solidFill>
                <a:latin typeface="Times New Roman" pitchFamily="18" charset="0"/>
              </a:rPr>
              <a:t> title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@@TITLE</a:t>
            </a:r>
          </a:p>
          <a:p>
            <a:pPr algn="just">
              <a:spcBef>
                <a:spcPct val="50000"/>
              </a:spcBef>
            </a:pPr>
            <a:r>
              <a:rPr lang="en-US" altLang="zh-CN" b="1" i="1" dirty="0">
                <a:solidFill>
                  <a:schemeClr val="hlink"/>
                </a:solidFill>
                <a:latin typeface="Times New Roman" pitchFamily="18" charset="0"/>
              </a:rPr>
              <a:t>GO</a:t>
            </a:r>
          </a:p>
        </p:txBody>
      </p:sp>
      <p:pic>
        <p:nvPicPr>
          <p:cNvPr id="3563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blinds(vertical)">
                                      <p:cBhvr>
                                        <p:cTn id="7" dur="500"/>
                                        <p:tgtEl>
                                          <p:spTgt spid="35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blinds(vertical)">
                                      <p:cBhvr>
                                        <p:cTn id="12" dur="500"/>
                                        <p:tgtEl>
                                          <p:spTgt spid="356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6355">
                                            <p:txEl>
                                              <p:pRg st="2" end="2"/>
                                            </p:txEl>
                                          </p:spTgt>
                                        </p:tgtEl>
                                        <p:attrNameLst>
                                          <p:attrName>style.visibility</p:attrName>
                                        </p:attrNameLst>
                                      </p:cBhvr>
                                      <p:to>
                                        <p:strVal val="visible"/>
                                      </p:to>
                                    </p:set>
                                    <p:animEffect transition="in" filter="blinds(vertical)">
                                      <p:cBhvr>
                                        <p:cTn id="17" dur="500"/>
                                        <p:tgtEl>
                                          <p:spTgt spid="356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6355">
                                            <p:txEl>
                                              <p:pRg st="3" end="3"/>
                                            </p:txEl>
                                          </p:spTgt>
                                        </p:tgtEl>
                                        <p:attrNameLst>
                                          <p:attrName>style.visibility</p:attrName>
                                        </p:attrNameLst>
                                      </p:cBhvr>
                                      <p:to>
                                        <p:strVal val="visible"/>
                                      </p:to>
                                    </p:set>
                                    <p:animEffect transition="in" filter="blinds(vertical)">
                                      <p:cBhvr>
                                        <p:cTn id="22" dur="500"/>
                                        <p:tgtEl>
                                          <p:spTgt spid="356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56355">
                                            <p:txEl>
                                              <p:pRg st="4" end="4"/>
                                            </p:txEl>
                                          </p:spTgt>
                                        </p:tgtEl>
                                        <p:attrNameLst>
                                          <p:attrName>style.visibility</p:attrName>
                                        </p:attrNameLst>
                                      </p:cBhvr>
                                      <p:to>
                                        <p:strVal val="visible"/>
                                      </p:to>
                                    </p:set>
                                    <p:animEffect transition="in" filter="blinds(vertical)">
                                      <p:cBhvr>
                                        <p:cTn id="27" dur="500"/>
                                        <p:tgtEl>
                                          <p:spTgt spid="356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56355">
                                            <p:txEl>
                                              <p:pRg st="5" end="5"/>
                                            </p:txEl>
                                          </p:spTgt>
                                        </p:tgtEl>
                                        <p:attrNameLst>
                                          <p:attrName>style.visibility</p:attrName>
                                        </p:attrNameLst>
                                      </p:cBhvr>
                                      <p:to>
                                        <p:strVal val="visible"/>
                                      </p:to>
                                    </p:set>
                                    <p:animEffect transition="in" filter="blinds(vertical)">
                                      <p:cBhvr>
                                        <p:cTn id="32" dur="500"/>
                                        <p:tgtEl>
                                          <p:spTgt spid="3563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56355">
                                            <p:txEl>
                                              <p:pRg st="6" end="6"/>
                                            </p:txEl>
                                          </p:spTgt>
                                        </p:tgtEl>
                                        <p:attrNameLst>
                                          <p:attrName>style.visibility</p:attrName>
                                        </p:attrNameLst>
                                      </p:cBhvr>
                                      <p:to>
                                        <p:strVal val="visible"/>
                                      </p:to>
                                    </p:set>
                                    <p:animEffect transition="in" filter="blinds(vertical)">
                                      <p:cBhvr>
                                        <p:cTn id="37" dur="500"/>
                                        <p:tgtEl>
                                          <p:spTgt spid="3563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56355">
                                            <p:txEl>
                                              <p:pRg st="7" end="7"/>
                                            </p:txEl>
                                          </p:spTgt>
                                        </p:tgtEl>
                                        <p:attrNameLst>
                                          <p:attrName>style.visibility</p:attrName>
                                        </p:attrNameLst>
                                      </p:cBhvr>
                                      <p:to>
                                        <p:strVal val="visible"/>
                                      </p:to>
                                    </p:set>
                                    <p:animEffect transition="in" filter="blinds(vertical)">
                                      <p:cBhvr>
                                        <p:cTn id="42" dur="500"/>
                                        <p:tgtEl>
                                          <p:spTgt spid="3563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56355">
                                            <p:txEl>
                                              <p:pRg st="8" end="8"/>
                                            </p:txEl>
                                          </p:spTgt>
                                        </p:tgtEl>
                                        <p:attrNameLst>
                                          <p:attrName>style.visibility</p:attrName>
                                        </p:attrNameLst>
                                      </p:cBhvr>
                                      <p:to>
                                        <p:strVal val="visible"/>
                                      </p:to>
                                    </p:set>
                                    <p:animEffect transition="in" filter="blinds(vertical)">
                                      <p:cBhvr>
                                        <p:cTn id="47" dur="500"/>
                                        <p:tgtEl>
                                          <p:spTgt spid="356355">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56356"/>
                                        </p:tgtEl>
                                        <p:attrNameLst>
                                          <p:attrName>style.visibility</p:attrName>
                                        </p:attrNameLst>
                                      </p:cBhvr>
                                      <p:to>
                                        <p:strVal val="visible"/>
                                      </p:to>
                                    </p:set>
                                    <p:anim calcmode="lin" valueType="num">
                                      <p:cBhvr additive="base">
                                        <p:cTn id="51" dur="500" fill="hold"/>
                                        <p:tgtEl>
                                          <p:spTgt spid="356356"/>
                                        </p:tgtEl>
                                        <p:attrNameLst>
                                          <p:attrName>ppt_x</p:attrName>
                                        </p:attrNameLst>
                                      </p:cBhvr>
                                      <p:tavLst>
                                        <p:tav tm="0">
                                          <p:val>
                                            <p:strVal val="0-#ppt_w/2"/>
                                          </p:val>
                                        </p:tav>
                                        <p:tav tm="100000">
                                          <p:val>
                                            <p:strVal val="#ppt_x"/>
                                          </p:val>
                                        </p:tav>
                                      </p:tavLst>
                                    </p:anim>
                                    <p:anim calcmode="lin" valueType="num">
                                      <p:cBhvr additive="base">
                                        <p:cTn id="52"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1317D2C-54D0-460B-8744-F4F31F1F67CE}" type="slidenum">
              <a:rPr lang="en-US" altLang="zh-CN"/>
              <a:pPr/>
              <a:t>96</a:t>
            </a:fld>
            <a:endParaRPr lang="en-US" altLang="zh-CN"/>
          </a:p>
        </p:txBody>
      </p:sp>
      <p:sp>
        <p:nvSpPr>
          <p:cNvPr id="357378" name="Rectangle 2"/>
          <p:cNvSpPr>
            <a:spLocks noGrp="1" noChangeArrowheads="1"/>
          </p:cNvSpPr>
          <p:nvPr>
            <p:ph type="title"/>
          </p:nvPr>
        </p:nvSpPr>
        <p:spPr>
          <a:xfrm>
            <a:off x="762000" y="79375"/>
            <a:ext cx="7793038" cy="685800"/>
          </a:xfrm>
        </p:spPr>
        <p:txBody>
          <a:bodyPr/>
          <a:lstStyle/>
          <a:p>
            <a:r>
              <a:rPr lang="en-US" altLang="zh-CN">
                <a:latin typeface="Arial Narrow" pitchFamily="34" charset="0"/>
              </a:rPr>
              <a:t>Stored Procedure-Example</a:t>
            </a:r>
          </a:p>
        </p:txBody>
      </p:sp>
      <p:sp>
        <p:nvSpPr>
          <p:cNvPr id="357379" name="Text Box 3"/>
          <p:cNvSpPr txBox="1">
            <a:spLocks noChangeArrowheads="1"/>
          </p:cNvSpPr>
          <p:nvPr/>
        </p:nvSpPr>
        <p:spPr bwMode="auto">
          <a:xfrm>
            <a:off x="684213" y="692150"/>
            <a:ext cx="8280400" cy="586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en-US" altLang="zh-CN" b="1" i="1" dirty="0">
                <a:solidFill>
                  <a:schemeClr val="hlink"/>
                </a:solidFill>
                <a:latin typeface="Times New Roman" pitchFamily="18" charset="0"/>
              </a:rPr>
              <a:t>CREATE PROCEDURE</a:t>
            </a:r>
            <a:r>
              <a:rPr lang="en-US" altLang="zh-CN" b="1" i="1" dirty="0">
                <a:solidFill>
                  <a:srgbClr val="000000"/>
                </a:solidFill>
                <a:latin typeface="Times New Roman" pitchFamily="18" charset="0"/>
              </a:rPr>
              <a:t> au_info2 @</a:t>
            </a:r>
            <a:r>
              <a:rPr lang="en-US" altLang="zh-CN" b="1" i="1" dirty="0" err="1">
                <a:solidFill>
                  <a:srgbClr val="000000"/>
                </a:solidFill>
                <a:latin typeface="Times New Roman" pitchFamily="18" charset="0"/>
              </a:rPr>
              <a:t>lastname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(30) = 'D%',  @</a:t>
            </a:r>
            <a:r>
              <a:rPr lang="en-US" altLang="zh-CN" b="1" i="1" dirty="0" err="1">
                <a:solidFill>
                  <a:srgbClr val="000000"/>
                </a:solidFill>
                <a:latin typeface="Times New Roman" pitchFamily="18" charset="0"/>
              </a:rPr>
              <a:t>firstname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(18) = '%' </a:t>
            </a:r>
            <a:endParaRPr lang="en-US" altLang="zh-CN" b="1" i="1" dirty="0" smtClean="0">
              <a:solidFill>
                <a:srgbClr val="000000"/>
              </a:solidFill>
              <a:latin typeface="Times New Roman" pitchFamily="18" charset="0"/>
            </a:endParaRPr>
          </a:p>
          <a:p>
            <a:pPr algn="just">
              <a:spcBef>
                <a:spcPct val="30000"/>
              </a:spcBef>
            </a:pPr>
            <a:r>
              <a:rPr lang="en-US" altLang="zh-CN" b="1" i="1" dirty="0" smtClean="0">
                <a:solidFill>
                  <a:schemeClr val="hlink"/>
                </a:solidFill>
                <a:latin typeface="Times New Roman" pitchFamily="18" charset="0"/>
              </a:rPr>
              <a:t>AS</a:t>
            </a:r>
            <a:r>
              <a:rPr lang="en-US" altLang="zh-CN" b="1" i="1" dirty="0">
                <a:solidFill>
                  <a:srgbClr val="000000"/>
                </a:solidFill>
                <a:latin typeface="Times New Roman" pitchFamily="18" charset="0"/>
              </a:rPr>
              <a:t>		</a:t>
            </a:r>
          </a:p>
          <a:p>
            <a:pPr algn="just">
              <a:spcBef>
                <a:spcPct val="30000"/>
              </a:spcBef>
            </a:pPr>
            <a:r>
              <a:rPr lang="en-US" altLang="zh-CN" b="1" i="1" dirty="0">
                <a:solidFill>
                  <a:schemeClr val="hlink"/>
                </a:solidFill>
                <a:latin typeface="Times New Roman" pitchFamily="18" charset="0"/>
              </a:rPr>
              <a:t>SELECT</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au_lname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au_fname</a:t>
            </a:r>
            <a:r>
              <a:rPr lang="en-US" altLang="zh-CN" b="1" i="1" dirty="0">
                <a:solidFill>
                  <a:srgbClr val="000000"/>
                </a:solidFill>
                <a:latin typeface="Times New Roman" pitchFamily="18" charset="0"/>
              </a:rPr>
              <a:t>, title, </a:t>
            </a:r>
            <a:r>
              <a:rPr lang="en-US" altLang="zh-CN" b="1" i="1" dirty="0" err="1">
                <a:solidFill>
                  <a:srgbClr val="000000"/>
                </a:solidFill>
                <a:latin typeface="Times New Roman" pitchFamily="18" charset="0"/>
              </a:rPr>
              <a:t>pub_name</a:t>
            </a:r>
            <a:endParaRPr lang="en-US" altLang="zh-CN" b="1" i="1" dirty="0">
              <a:solidFill>
                <a:srgbClr val="000000"/>
              </a:solidFill>
              <a:latin typeface="Times New Roman" pitchFamily="18" charset="0"/>
            </a:endParaRPr>
          </a:p>
          <a:p>
            <a:pPr algn="just">
              <a:spcBef>
                <a:spcPct val="30000"/>
              </a:spcBef>
            </a:pPr>
            <a:r>
              <a:rPr lang="en-US" altLang="zh-CN" b="1" i="1" dirty="0" smtClean="0">
                <a:solidFill>
                  <a:schemeClr val="hlink"/>
                </a:solidFill>
                <a:latin typeface="Times New Roman" pitchFamily="18" charset="0"/>
              </a:rPr>
              <a:t>	FROM</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authors a </a:t>
            </a:r>
            <a:r>
              <a:rPr lang="en-US" altLang="zh-CN" b="1" i="1" dirty="0">
                <a:solidFill>
                  <a:schemeClr val="folHlink"/>
                </a:solidFill>
                <a:latin typeface="Times New Roman" pitchFamily="18" charset="0"/>
              </a:rPr>
              <a:t>INNER JOIN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titleauthor</a:t>
            </a:r>
            <a:r>
              <a:rPr lang="en-US" altLang="zh-CN" b="1" i="1" dirty="0">
                <a:solidFill>
                  <a:srgbClr val="000000"/>
                </a:solidFill>
                <a:latin typeface="Times New Roman" pitchFamily="18" charset="0"/>
              </a:rPr>
              <a:t> ta </a:t>
            </a:r>
            <a:r>
              <a:rPr lang="en-US" altLang="zh-CN" b="1" i="1" dirty="0">
                <a:solidFill>
                  <a:schemeClr val="folHlink"/>
                </a:solidFill>
                <a:latin typeface="Times New Roman" pitchFamily="18" charset="0"/>
              </a:rPr>
              <a:t>ON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a.au_id</a:t>
            </a:r>
            <a:r>
              <a:rPr lang="en-US" altLang="zh-CN" b="1" i="1" dirty="0">
                <a:solidFill>
                  <a:srgbClr val="000000"/>
                </a:solidFill>
                <a:latin typeface="Times New Roman" pitchFamily="18" charset="0"/>
              </a:rPr>
              <a:t> = </a:t>
            </a:r>
            <a:r>
              <a:rPr lang="en-US" altLang="zh-CN" b="1" i="1" dirty="0" err="1">
                <a:solidFill>
                  <a:srgbClr val="000000"/>
                </a:solidFill>
                <a:latin typeface="Times New Roman" pitchFamily="18" charset="0"/>
              </a:rPr>
              <a:t>ta.au_id</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INNER JOIN</a:t>
            </a:r>
            <a:r>
              <a:rPr lang="en-US" altLang="zh-CN" b="1" i="1" dirty="0">
                <a:solidFill>
                  <a:srgbClr val="000000"/>
                </a:solidFill>
                <a:latin typeface="Times New Roman" pitchFamily="18" charset="0"/>
              </a:rPr>
              <a:t> titles t </a:t>
            </a:r>
            <a:r>
              <a:rPr lang="en-US" altLang="zh-CN" b="1" i="1" dirty="0">
                <a:solidFill>
                  <a:schemeClr val="folHlink"/>
                </a:solidFill>
                <a:latin typeface="Times New Roman" pitchFamily="18" charset="0"/>
              </a:rPr>
              <a:t>ON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t.title_id</a:t>
            </a:r>
            <a:r>
              <a:rPr lang="en-US" altLang="zh-CN" b="1" i="1" dirty="0">
                <a:solidFill>
                  <a:srgbClr val="000000"/>
                </a:solidFill>
                <a:latin typeface="Times New Roman" pitchFamily="18" charset="0"/>
              </a:rPr>
              <a:t> = </a:t>
            </a:r>
            <a:r>
              <a:rPr lang="en-US" altLang="zh-CN" b="1" i="1" dirty="0" err="1">
                <a:solidFill>
                  <a:srgbClr val="000000"/>
                </a:solidFill>
                <a:latin typeface="Times New Roman" pitchFamily="18" charset="0"/>
              </a:rPr>
              <a:t>ta.title_id</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INNER JOIN</a:t>
            </a:r>
            <a:r>
              <a:rPr lang="en-US" altLang="zh-CN" b="1" i="1" dirty="0">
                <a:solidFill>
                  <a:srgbClr val="000000"/>
                </a:solidFill>
                <a:latin typeface="Times New Roman" pitchFamily="18" charset="0"/>
              </a:rPr>
              <a:t> publishers p </a:t>
            </a:r>
            <a:r>
              <a:rPr lang="en-US" altLang="zh-CN" b="1" i="1" dirty="0">
                <a:solidFill>
                  <a:schemeClr val="folHlink"/>
                </a:solidFill>
                <a:latin typeface="Times New Roman" pitchFamily="18" charset="0"/>
              </a:rPr>
              <a:t>ON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t.pub_id</a:t>
            </a:r>
            <a:r>
              <a:rPr lang="en-US" altLang="zh-CN" b="1" i="1" dirty="0">
                <a:solidFill>
                  <a:srgbClr val="000000"/>
                </a:solidFill>
                <a:latin typeface="Times New Roman" pitchFamily="18" charset="0"/>
              </a:rPr>
              <a:t> = </a:t>
            </a:r>
            <a:r>
              <a:rPr lang="en-US" altLang="zh-CN" b="1" i="1" dirty="0" err="1">
                <a:solidFill>
                  <a:srgbClr val="000000"/>
                </a:solidFill>
                <a:latin typeface="Times New Roman" pitchFamily="18" charset="0"/>
              </a:rPr>
              <a:t>p.pub_id</a:t>
            </a:r>
            <a:endParaRPr lang="en-US" altLang="zh-CN" b="1" i="1" dirty="0">
              <a:solidFill>
                <a:srgbClr val="000000"/>
              </a:solidFill>
              <a:latin typeface="Times New Roman" pitchFamily="18" charset="0"/>
            </a:endParaRPr>
          </a:p>
          <a:p>
            <a:pPr algn="just">
              <a:spcBef>
                <a:spcPct val="30000"/>
              </a:spcBef>
            </a:pPr>
            <a:r>
              <a:rPr lang="en-US" altLang="zh-CN" b="1" i="1" dirty="0" smtClean="0">
                <a:solidFill>
                  <a:schemeClr val="hlink"/>
                </a:solidFill>
                <a:latin typeface="Times New Roman" pitchFamily="18" charset="0"/>
              </a:rPr>
              <a:t>	WHERE</a:t>
            </a:r>
            <a:r>
              <a:rPr lang="en-US" altLang="zh-CN" b="1" i="1" dirty="0" smtClean="0">
                <a:solidFill>
                  <a:srgbClr val="000000"/>
                </a:solidFill>
                <a:latin typeface="Times New Roman" pitchFamily="18" charset="0"/>
              </a:rPr>
              <a:t> </a:t>
            </a:r>
            <a:r>
              <a:rPr lang="en-US" altLang="zh-CN" b="1" i="1" dirty="0" err="1">
                <a:solidFill>
                  <a:srgbClr val="000000"/>
                </a:solidFill>
                <a:latin typeface="Times New Roman" pitchFamily="18" charset="0"/>
              </a:rPr>
              <a:t>au_fname</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firstname</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AND</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au_lname</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lastname</a:t>
            </a:r>
            <a:r>
              <a:rPr lang="en-US" altLang="zh-CN" b="1" i="1" dirty="0">
                <a:solidFill>
                  <a:srgbClr val="000000"/>
                </a:solidFill>
                <a:latin typeface="Times New Roman" pitchFamily="18" charset="0"/>
              </a:rPr>
              <a:t> </a:t>
            </a:r>
          </a:p>
          <a:p>
            <a:pPr algn="just">
              <a:spcBef>
                <a:spcPts val="120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au_info2</a:t>
            </a:r>
          </a:p>
          <a:p>
            <a:pPr algn="just">
              <a:spcBef>
                <a:spcPts val="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t>
            </a:r>
            <a:r>
              <a:rPr lang="en-US" altLang="zh-CN" b="1" dirty="0">
                <a:solidFill>
                  <a:srgbClr val="000000"/>
                </a:solidFill>
                <a:latin typeface="Arial Narrow" pitchFamily="34" charset="0"/>
              </a:rPr>
              <a:t>au_info2 '</a:t>
            </a:r>
            <a:r>
              <a:rPr lang="en-US" altLang="zh-CN" b="1" dirty="0" err="1">
                <a:solidFill>
                  <a:srgbClr val="000000"/>
                </a:solidFill>
                <a:latin typeface="Arial Narrow" pitchFamily="34" charset="0"/>
              </a:rPr>
              <a:t>Wh</a:t>
            </a:r>
            <a:r>
              <a:rPr lang="en-US" altLang="zh-CN" b="1" dirty="0" smtClean="0">
                <a:solidFill>
                  <a:srgbClr val="000000"/>
                </a:solidFill>
                <a:latin typeface="Arial Narrow" pitchFamily="34" charset="0"/>
              </a:rPr>
              <a:t>%'</a:t>
            </a:r>
          </a:p>
          <a:p>
            <a:pPr algn="just">
              <a:spcBef>
                <a:spcPts val="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t>
            </a:r>
            <a:r>
              <a:rPr lang="en-US" altLang="zh-CN" b="1" dirty="0">
                <a:solidFill>
                  <a:srgbClr val="000000"/>
                </a:solidFill>
                <a:latin typeface="Arial Narrow" pitchFamily="34" charset="0"/>
              </a:rPr>
              <a:t>au_info2 @</a:t>
            </a:r>
            <a:r>
              <a:rPr lang="en-US" altLang="zh-CN" b="1" dirty="0" err="1">
                <a:solidFill>
                  <a:srgbClr val="000000"/>
                </a:solidFill>
                <a:latin typeface="Arial Narrow" pitchFamily="34" charset="0"/>
              </a:rPr>
              <a:t>firstname</a:t>
            </a:r>
            <a:r>
              <a:rPr lang="en-US" altLang="zh-CN" b="1" dirty="0">
                <a:solidFill>
                  <a:srgbClr val="000000"/>
                </a:solidFill>
                <a:latin typeface="Arial Narrow" pitchFamily="34" charset="0"/>
              </a:rPr>
              <a:t> = 'A</a:t>
            </a:r>
            <a:r>
              <a:rPr lang="en-US" altLang="zh-CN" b="1" dirty="0" smtClean="0">
                <a:solidFill>
                  <a:srgbClr val="000000"/>
                </a:solidFill>
                <a:latin typeface="Arial Narrow" pitchFamily="34" charset="0"/>
              </a:rPr>
              <a:t>%'</a:t>
            </a:r>
          </a:p>
          <a:p>
            <a:pPr algn="just">
              <a:spcBef>
                <a:spcPts val="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t>
            </a:r>
            <a:r>
              <a:rPr lang="en-US" altLang="zh-CN" b="1" dirty="0">
                <a:solidFill>
                  <a:srgbClr val="000000"/>
                </a:solidFill>
                <a:latin typeface="Arial Narrow" pitchFamily="34" charset="0"/>
              </a:rPr>
              <a:t>au_info2 'Hunter', '</a:t>
            </a:r>
            <a:r>
              <a:rPr lang="en-US" altLang="zh-CN" b="1" dirty="0" err="1">
                <a:solidFill>
                  <a:srgbClr val="000000"/>
                </a:solidFill>
                <a:latin typeface="Arial Narrow" pitchFamily="34" charset="0"/>
              </a:rPr>
              <a:t>Sherly</a:t>
            </a:r>
            <a:r>
              <a:rPr lang="en-US" altLang="zh-CN" b="1" dirty="0">
                <a:solidFill>
                  <a:srgbClr val="000000"/>
                </a:solidFill>
                <a:latin typeface="Arial Narrow" pitchFamily="34" charset="0"/>
              </a:rPr>
              <a:t>'</a:t>
            </a:r>
          </a:p>
          <a:p>
            <a:pPr algn="just">
              <a:spcBef>
                <a:spcPts val="0"/>
              </a:spcBef>
            </a:pPr>
            <a:r>
              <a:rPr lang="en-US" altLang="zh-CN" b="1" dirty="0">
                <a:solidFill>
                  <a:schemeClr val="hlink"/>
                </a:solidFill>
                <a:latin typeface="Arial Narrow" pitchFamily="34" charset="0"/>
              </a:rPr>
              <a:t>EXECUTE</a:t>
            </a:r>
            <a:r>
              <a:rPr lang="en-US" altLang="zh-CN" b="1" dirty="0">
                <a:solidFill>
                  <a:srgbClr val="000000"/>
                </a:solidFill>
                <a:latin typeface="Arial Narrow" pitchFamily="34" charset="0"/>
              </a:rPr>
              <a:t> au_info2 'H%', 'S%' </a:t>
            </a:r>
          </a:p>
        </p:txBody>
      </p:sp>
      <p:pic>
        <p:nvPicPr>
          <p:cNvPr id="357381" name="Picture 5" descr="002">
            <a:hlinkClick r:id="rId2" action="ppaction://hlinksldjump"/>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32763" y="6237288"/>
            <a:ext cx="687387" cy="515937"/>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blinds(vertical)">
                                      <p:cBhvr>
                                        <p:cTn id="7" dur="500"/>
                                        <p:tgtEl>
                                          <p:spTgt spid="357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blinds(vertical)">
                                      <p:cBhvr>
                                        <p:cTn id="12" dur="500"/>
                                        <p:tgtEl>
                                          <p:spTgt spid="357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7379">
                                            <p:txEl>
                                              <p:pRg st="2" end="2"/>
                                            </p:txEl>
                                          </p:spTgt>
                                        </p:tgtEl>
                                        <p:attrNameLst>
                                          <p:attrName>style.visibility</p:attrName>
                                        </p:attrNameLst>
                                      </p:cBhvr>
                                      <p:to>
                                        <p:strVal val="visible"/>
                                      </p:to>
                                    </p:set>
                                    <p:animEffect transition="in" filter="blinds(vertical)">
                                      <p:cBhvr>
                                        <p:cTn id="17" dur="500"/>
                                        <p:tgtEl>
                                          <p:spTgt spid="357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7379">
                                            <p:txEl>
                                              <p:pRg st="3" end="3"/>
                                            </p:txEl>
                                          </p:spTgt>
                                        </p:tgtEl>
                                        <p:attrNameLst>
                                          <p:attrName>style.visibility</p:attrName>
                                        </p:attrNameLst>
                                      </p:cBhvr>
                                      <p:to>
                                        <p:strVal val="visible"/>
                                      </p:to>
                                    </p:set>
                                    <p:animEffect transition="in" filter="blinds(vertical)">
                                      <p:cBhvr>
                                        <p:cTn id="22" dur="500"/>
                                        <p:tgtEl>
                                          <p:spTgt spid="357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57379">
                                            <p:txEl>
                                              <p:pRg st="4" end="4"/>
                                            </p:txEl>
                                          </p:spTgt>
                                        </p:tgtEl>
                                        <p:attrNameLst>
                                          <p:attrName>style.visibility</p:attrName>
                                        </p:attrNameLst>
                                      </p:cBhvr>
                                      <p:to>
                                        <p:strVal val="visible"/>
                                      </p:to>
                                    </p:set>
                                    <p:animEffect transition="in" filter="blinds(vertical)">
                                      <p:cBhvr>
                                        <p:cTn id="27" dur="500"/>
                                        <p:tgtEl>
                                          <p:spTgt spid="3573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57379">
                                            <p:txEl>
                                              <p:pRg st="5" end="5"/>
                                            </p:txEl>
                                          </p:spTgt>
                                        </p:tgtEl>
                                        <p:attrNameLst>
                                          <p:attrName>style.visibility</p:attrName>
                                        </p:attrNameLst>
                                      </p:cBhvr>
                                      <p:to>
                                        <p:strVal val="visible"/>
                                      </p:to>
                                    </p:set>
                                    <p:animEffect transition="in" filter="blinds(vertical)">
                                      <p:cBhvr>
                                        <p:cTn id="32" dur="500"/>
                                        <p:tgtEl>
                                          <p:spTgt spid="357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57379">
                                            <p:txEl>
                                              <p:pRg st="6" end="6"/>
                                            </p:txEl>
                                          </p:spTgt>
                                        </p:tgtEl>
                                        <p:attrNameLst>
                                          <p:attrName>style.visibility</p:attrName>
                                        </p:attrNameLst>
                                      </p:cBhvr>
                                      <p:to>
                                        <p:strVal val="visible"/>
                                      </p:to>
                                    </p:set>
                                    <p:animEffect transition="in" filter="blinds(vertical)">
                                      <p:cBhvr>
                                        <p:cTn id="37" dur="500"/>
                                        <p:tgtEl>
                                          <p:spTgt spid="357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57379">
                                            <p:txEl>
                                              <p:pRg st="7" end="7"/>
                                            </p:txEl>
                                          </p:spTgt>
                                        </p:tgtEl>
                                        <p:attrNameLst>
                                          <p:attrName>style.visibility</p:attrName>
                                        </p:attrNameLst>
                                      </p:cBhvr>
                                      <p:to>
                                        <p:strVal val="visible"/>
                                      </p:to>
                                    </p:set>
                                    <p:animEffect transition="in" filter="blinds(vertical)">
                                      <p:cBhvr>
                                        <p:cTn id="42" dur="500"/>
                                        <p:tgtEl>
                                          <p:spTgt spid="357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57379">
                                            <p:txEl>
                                              <p:pRg st="8" end="8"/>
                                            </p:txEl>
                                          </p:spTgt>
                                        </p:tgtEl>
                                        <p:attrNameLst>
                                          <p:attrName>style.visibility</p:attrName>
                                        </p:attrNameLst>
                                      </p:cBhvr>
                                      <p:to>
                                        <p:strVal val="visible"/>
                                      </p:to>
                                    </p:set>
                                    <p:animEffect transition="in" filter="blinds(vertical)">
                                      <p:cBhvr>
                                        <p:cTn id="47" dur="500"/>
                                        <p:tgtEl>
                                          <p:spTgt spid="3573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57379">
                                            <p:txEl>
                                              <p:pRg st="9" end="9"/>
                                            </p:txEl>
                                          </p:spTgt>
                                        </p:tgtEl>
                                        <p:attrNameLst>
                                          <p:attrName>style.visibility</p:attrName>
                                        </p:attrNameLst>
                                      </p:cBhvr>
                                      <p:to>
                                        <p:strVal val="visible"/>
                                      </p:to>
                                    </p:set>
                                    <p:animEffect transition="in" filter="blinds(vertical)">
                                      <p:cBhvr>
                                        <p:cTn id="52" dur="500"/>
                                        <p:tgtEl>
                                          <p:spTgt spid="357379">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57381"/>
                                        </p:tgtEl>
                                        <p:attrNameLst>
                                          <p:attrName>style.visibility</p:attrName>
                                        </p:attrNameLst>
                                      </p:cBhvr>
                                      <p:to>
                                        <p:strVal val="visible"/>
                                      </p:to>
                                    </p:set>
                                    <p:anim calcmode="lin" valueType="num">
                                      <p:cBhvr additive="base">
                                        <p:cTn id="56" dur="500" fill="hold"/>
                                        <p:tgtEl>
                                          <p:spTgt spid="357381"/>
                                        </p:tgtEl>
                                        <p:attrNameLst>
                                          <p:attrName>ppt_x</p:attrName>
                                        </p:attrNameLst>
                                      </p:cBhvr>
                                      <p:tavLst>
                                        <p:tav tm="0">
                                          <p:val>
                                            <p:strVal val="0-#ppt_w/2"/>
                                          </p:val>
                                        </p:tav>
                                        <p:tav tm="100000">
                                          <p:val>
                                            <p:strVal val="#ppt_x"/>
                                          </p:val>
                                        </p:tav>
                                      </p:tavLst>
                                    </p:anim>
                                    <p:anim calcmode="lin" valueType="num">
                                      <p:cBhvr additive="base">
                                        <p:cTn id="57" dur="500" fill="hold"/>
                                        <p:tgtEl>
                                          <p:spTgt spid="357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5F90495-50F9-4793-825E-775627F62EAD}" type="slidenum">
              <a:rPr lang="en-US" altLang="zh-CN"/>
              <a:pPr/>
              <a:t>97</a:t>
            </a:fld>
            <a:endParaRPr lang="en-US" altLang="zh-CN"/>
          </a:p>
        </p:txBody>
      </p:sp>
      <p:sp>
        <p:nvSpPr>
          <p:cNvPr id="361474" name="Rectangle 2"/>
          <p:cNvSpPr>
            <a:spLocks noGrp="1" noChangeArrowheads="1"/>
          </p:cNvSpPr>
          <p:nvPr>
            <p:ph type="title"/>
          </p:nvPr>
        </p:nvSpPr>
        <p:spPr/>
        <p:txBody>
          <a:bodyPr/>
          <a:lstStyle/>
          <a:p>
            <a:r>
              <a:rPr lang="en-US" altLang="zh-CN">
                <a:latin typeface="Arial Narrow" pitchFamily="34" charset="0"/>
              </a:rPr>
              <a:t>Trigger</a:t>
            </a:r>
          </a:p>
        </p:txBody>
      </p:sp>
      <p:sp>
        <p:nvSpPr>
          <p:cNvPr id="361475" name="Text Box 3"/>
          <p:cNvSpPr txBox="1">
            <a:spLocks noChangeArrowheads="1"/>
          </p:cNvSpPr>
          <p:nvPr/>
        </p:nvSpPr>
        <p:spPr bwMode="auto">
          <a:xfrm>
            <a:off x="611188" y="692150"/>
            <a:ext cx="8305800"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b="1">
                <a:latin typeface="Arial Narrow" pitchFamily="34" charset="0"/>
              </a:rPr>
              <a:t>a </a:t>
            </a:r>
            <a:r>
              <a:rPr lang="en-US" altLang="zh-CN" b="1">
                <a:solidFill>
                  <a:schemeClr val="hlink"/>
                </a:solidFill>
                <a:latin typeface="Arial Narrow" pitchFamily="34" charset="0"/>
              </a:rPr>
              <a:t>trigger</a:t>
            </a:r>
            <a:r>
              <a:rPr lang="en-US" altLang="zh-CN" b="1">
                <a:latin typeface="Arial Narrow" pitchFamily="34" charset="0"/>
              </a:rPr>
              <a:t>: is a special kind of stored procedure that executes </a:t>
            </a:r>
            <a:r>
              <a:rPr lang="en-US" altLang="zh-CN" b="1">
                <a:solidFill>
                  <a:schemeClr val="hlink"/>
                </a:solidFill>
                <a:latin typeface="Arial Narrow" pitchFamily="34" charset="0"/>
              </a:rPr>
              <a:t>automatically</a:t>
            </a:r>
            <a:r>
              <a:rPr lang="en-US" altLang="zh-CN" b="1">
                <a:latin typeface="Arial Narrow" pitchFamily="34" charset="0"/>
              </a:rPr>
              <a:t> when a user attempts the specified data-modification statement on the specified table.</a:t>
            </a:r>
          </a:p>
          <a:p>
            <a:pPr algn="l">
              <a:spcBef>
                <a:spcPct val="30000"/>
              </a:spcBef>
            </a:pPr>
            <a:r>
              <a:rPr lang="en-US" altLang="zh-CN" b="1">
                <a:latin typeface="Arial Narrow" pitchFamily="34" charset="0"/>
              </a:rPr>
              <a:t>SQL Server allows the creation of multiple triggers for any given INSERT, UPDATE, or DELETE statement. </a:t>
            </a:r>
          </a:p>
          <a:p>
            <a:pPr algn="l">
              <a:spcBef>
                <a:spcPct val="30000"/>
              </a:spcBef>
            </a:pPr>
            <a:r>
              <a:rPr lang="en-US" altLang="zh-CN" b="1">
                <a:latin typeface="Arial Narrow" pitchFamily="34" charset="0"/>
              </a:rPr>
              <a:t>Why to use trigger?</a:t>
            </a:r>
          </a:p>
          <a:p>
            <a:pPr algn="l">
              <a:spcBef>
                <a:spcPct val="30000"/>
              </a:spcBef>
              <a:buClr>
                <a:schemeClr val="folHlink"/>
              </a:buClr>
              <a:buSzPct val="200000"/>
              <a:buFont typeface="Wingdings" pitchFamily="2" charset="2"/>
              <a:buNone/>
            </a:pPr>
            <a:r>
              <a:rPr kumimoji="0" lang="en-US" altLang="zh-CN" b="1">
                <a:solidFill>
                  <a:schemeClr val="tx2"/>
                </a:solidFill>
                <a:latin typeface="Arial Narrow" pitchFamily="34" charset="0"/>
              </a:rPr>
              <a:t>【e.g.】</a:t>
            </a:r>
            <a:r>
              <a:rPr kumimoji="0" lang="en-US" altLang="zh-CN">
                <a:latin typeface="Arial Narrow" pitchFamily="34" charset="0"/>
              </a:rPr>
              <a:t> </a:t>
            </a:r>
            <a:r>
              <a:rPr lang="en-US" altLang="zh-CN" b="1" i="1">
                <a:latin typeface="Times New Roman" pitchFamily="18" charset="0"/>
              </a:rPr>
              <a:t>Student(StudentID,....)                           BorrowRecord(BorrowRecord, StudentID, BorrowDate, ReturnDate )</a:t>
            </a:r>
            <a:r>
              <a:rPr lang="en-US" altLang="zh-CN" b="1">
                <a:latin typeface="Arial Narrow" pitchFamily="34" charset="0"/>
              </a:rPr>
              <a:t>. We wish that</a:t>
            </a:r>
            <a:br>
              <a:rPr lang="en-US" altLang="zh-CN" b="1">
                <a:latin typeface="Arial Narrow" pitchFamily="34" charset="0"/>
              </a:rPr>
            </a:br>
            <a:r>
              <a:rPr lang="en-US" altLang="zh-CN" b="1">
                <a:latin typeface="Arial Narrow" pitchFamily="34" charset="0"/>
              </a:rPr>
              <a:t>1. If one student number is changed in </a:t>
            </a:r>
            <a:r>
              <a:rPr lang="en-US" altLang="zh-CN" b="1" i="1">
                <a:latin typeface="Times New Roman" pitchFamily="18" charset="0"/>
              </a:rPr>
              <a:t>Student</a:t>
            </a:r>
            <a:r>
              <a:rPr lang="en-US" altLang="zh-CN" b="1">
                <a:latin typeface="Arial Narrow" pitchFamily="34" charset="0"/>
              </a:rPr>
              <a:t>, the corresponding record in </a:t>
            </a:r>
            <a:r>
              <a:rPr lang="en-US" altLang="zh-CN" b="1" i="1">
                <a:latin typeface="Times New Roman" pitchFamily="18" charset="0"/>
              </a:rPr>
              <a:t>BorrowRecord</a:t>
            </a:r>
            <a:r>
              <a:rPr lang="en-US" altLang="zh-CN" b="1">
                <a:latin typeface="Arial Narrow" pitchFamily="34" charset="0"/>
              </a:rPr>
              <a:t> should also be changed. </a:t>
            </a:r>
            <a:br>
              <a:rPr lang="en-US" altLang="zh-CN" b="1">
                <a:latin typeface="Arial Narrow" pitchFamily="34" charset="0"/>
              </a:rPr>
            </a:br>
            <a:r>
              <a:rPr lang="en-US" altLang="zh-CN" b="1">
                <a:latin typeface="Arial Narrow" pitchFamily="34" charset="0"/>
              </a:rPr>
              <a:t>2. If the record of a student in </a:t>
            </a:r>
            <a:r>
              <a:rPr lang="en-US" altLang="zh-CN" b="1" i="1">
                <a:latin typeface="Times New Roman" pitchFamily="18" charset="0"/>
              </a:rPr>
              <a:t>Student</a:t>
            </a:r>
            <a:r>
              <a:rPr lang="en-US" altLang="zh-CN" b="1">
                <a:latin typeface="Arial Narrow" pitchFamily="34" charset="0"/>
              </a:rPr>
              <a:t> needs to be deleted for some reason, the corresponding record in </a:t>
            </a:r>
            <a:r>
              <a:rPr lang="en-US" altLang="zh-CN" b="1" i="1">
                <a:latin typeface="Times New Roman" pitchFamily="18" charset="0"/>
              </a:rPr>
              <a:t>BorrowRecord</a:t>
            </a:r>
            <a:r>
              <a:rPr lang="en-US" altLang="zh-CN" b="1">
                <a:latin typeface="Arial Narrow" pitchFamily="34" charset="0"/>
              </a:rPr>
              <a:t> should also be deleted.</a:t>
            </a:r>
          </a:p>
        </p:txBody>
      </p:sp>
      <p:pic>
        <p:nvPicPr>
          <p:cNvPr id="3614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box(in)">
                                      <p:cBhvr>
                                        <p:cTn id="7" dur="500"/>
                                        <p:tgtEl>
                                          <p:spTgt spid="361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1475">
                                            <p:txEl>
                                              <p:pRg st="1" end="1"/>
                                            </p:txEl>
                                          </p:spTgt>
                                        </p:tgtEl>
                                        <p:attrNameLst>
                                          <p:attrName>style.visibility</p:attrName>
                                        </p:attrNameLst>
                                      </p:cBhvr>
                                      <p:to>
                                        <p:strVal val="visible"/>
                                      </p:to>
                                    </p:set>
                                    <p:animEffect transition="in" filter="box(in)">
                                      <p:cBhvr>
                                        <p:cTn id="12" dur="500"/>
                                        <p:tgtEl>
                                          <p:spTgt spid="361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1475">
                                            <p:txEl>
                                              <p:pRg st="2" end="2"/>
                                            </p:txEl>
                                          </p:spTgt>
                                        </p:tgtEl>
                                        <p:attrNameLst>
                                          <p:attrName>style.visibility</p:attrName>
                                        </p:attrNameLst>
                                      </p:cBhvr>
                                      <p:to>
                                        <p:strVal val="visible"/>
                                      </p:to>
                                    </p:set>
                                    <p:animEffect transition="in" filter="box(in)">
                                      <p:cBhvr>
                                        <p:cTn id="17" dur="500"/>
                                        <p:tgtEl>
                                          <p:spTgt spid="361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1475">
                                            <p:txEl>
                                              <p:pRg st="3" end="3"/>
                                            </p:txEl>
                                          </p:spTgt>
                                        </p:tgtEl>
                                        <p:attrNameLst>
                                          <p:attrName>style.visibility</p:attrName>
                                        </p:attrNameLst>
                                      </p:cBhvr>
                                      <p:to>
                                        <p:strVal val="visible"/>
                                      </p:to>
                                    </p:set>
                                    <p:animEffect transition="in" filter="box(in)">
                                      <p:cBhvr>
                                        <p:cTn id="22" dur="500"/>
                                        <p:tgtEl>
                                          <p:spTgt spid="361475">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61476"/>
                                        </p:tgtEl>
                                        <p:attrNameLst>
                                          <p:attrName>style.visibility</p:attrName>
                                        </p:attrNameLst>
                                      </p:cBhvr>
                                      <p:to>
                                        <p:strVal val="visible"/>
                                      </p:to>
                                    </p:set>
                                    <p:anim calcmode="lin" valueType="num">
                                      <p:cBhvr additive="base">
                                        <p:cTn id="26" dur="500" fill="hold"/>
                                        <p:tgtEl>
                                          <p:spTgt spid="361476"/>
                                        </p:tgtEl>
                                        <p:attrNameLst>
                                          <p:attrName>ppt_x</p:attrName>
                                        </p:attrNameLst>
                                      </p:cBhvr>
                                      <p:tavLst>
                                        <p:tav tm="0">
                                          <p:val>
                                            <p:strVal val="0-#ppt_w/2"/>
                                          </p:val>
                                        </p:tav>
                                        <p:tav tm="100000">
                                          <p:val>
                                            <p:strVal val="#ppt_x"/>
                                          </p:val>
                                        </p:tav>
                                      </p:tavLst>
                                    </p:anim>
                                    <p:anim calcmode="lin" valueType="num">
                                      <p:cBhvr additive="base">
                                        <p:cTn id="27" dur="500" fill="hold"/>
                                        <p:tgtEl>
                                          <p:spTgt spid="361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F5B0901-7E21-44B3-A58B-79A19D5C6E1A}" type="slidenum">
              <a:rPr lang="en-US" altLang="zh-CN"/>
              <a:pPr/>
              <a:t>98</a:t>
            </a:fld>
            <a:endParaRPr lang="en-US" altLang="zh-CN"/>
          </a:p>
        </p:txBody>
      </p:sp>
      <p:sp>
        <p:nvSpPr>
          <p:cNvPr id="362498"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2499" name="Text Box 3"/>
          <p:cNvSpPr txBox="1">
            <a:spLocks noChangeArrowheads="1"/>
          </p:cNvSpPr>
          <p:nvPr/>
        </p:nvSpPr>
        <p:spPr bwMode="auto">
          <a:xfrm>
            <a:off x="609600" y="8382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pPr>
            <a:r>
              <a:rPr lang="en-US" altLang="zh-CN" b="1">
                <a:solidFill>
                  <a:schemeClr val="hlink"/>
                </a:solidFill>
                <a:latin typeface="Times New Roman" pitchFamily="18" charset="0"/>
              </a:rPr>
              <a:t>CREATE TRIGGER</a:t>
            </a:r>
            <a:r>
              <a:rPr lang="en-US" altLang="zh-CN" b="1">
                <a:latin typeface="Times New Roman" pitchFamily="18" charset="0"/>
              </a:rPr>
              <a:t> </a:t>
            </a:r>
            <a:r>
              <a:rPr lang="en-US" altLang="zh-CN" b="1" i="1">
                <a:latin typeface="Times New Roman" pitchFamily="18" charset="0"/>
              </a:rPr>
              <a:t>trigger_name  </a:t>
            </a:r>
            <a:r>
              <a:rPr lang="en-US" altLang="zh-CN" b="1">
                <a:solidFill>
                  <a:schemeClr val="hlink"/>
                </a:solidFill>
                <a:latin typeface="Times New Roman" pitchFamily="18" charset="0"/>
              </a:rPr>
              <a:t>ON</a:t>
            </a:r>
            <a:r>
              <a:rPr lang="en-US" altLang="zh-CN" b="1">
                <a:latin typeface="Times New Roman" pitchFamily="18" charset="0"/>
              </a:rPr>
              <a:t> { </a:t>
            </a:r>
            <a:r>
              <a:rPr lang="en-US" altLang="zh-CN" b="1" i="1">
                <a:latin typeface="Times New Roman" pitchFamily="18" charset="0"/>
              </a:rPr>
              <a:t>table</a:t>
            </a:r>
            <a:r>
              <a:rPr lang="en-US" altLang="zh-CN" b="1">
                <a:latin typeface="Times New Roman" pitchFamily="18" charset="0"/>
              </a:rPr>
              <a:t> | </a:t>
            </a:r>
            <a:r>
              <a:rPr lang="en-US" altLang="zh-CN" b="1" i="1">
                <a:latin typeface="Times New Roman" pitchFamily="18" charset="0"/>
              </a:rPr>
              <a:t>view </a:t>
            </a:r>
            <a:r>
              <a:rPr lang="en-US" altLang="zh-CN" b="1">
                <a:latin typeface="Times New Roman" pitchFamily="18" charset="0"/>
              </a:rPr>
              <a:t>} </a:t>
            </a:r>
            <a:br>
              <a:rPr lang="en-US" altLang="zh-CN" b="1">
                <a:latin typeface="Times New Roman" pitchFamily="18" charset="0"/>
              </a:rPr>
            </a:br>
            <a:r>
              <a:rPr lang="en-US" altLang="zh-CN" b="1">
                <a:latin typeface="Times New Roman" pitchFamily="18" charset="0"/>
              </a:rPr>
              <a:t>[ WITH ENCRYPTION ] </a:t>
            </a:r>
            <a:br>
              <a:rPr lang="en-US" altLang="zh-CN" b="1">
                <a:latin typeface="Times New Roman" pitchFamily="18" charset="0"/>
              </a:rPr>
            </a:br>
            <a:r>
              <a:rPr lang="en-US" altLang="zh-CN" b="1">
                <a:latin typeface="Times New Roman" pitchFamily="18" charset="0"/>
              </a:rPr>
              <a:t>{    { { </a:t>
            </a:r>
            <a:r>
              <a:rPr lang="en-US" altLang="zh-CN" b="1">
                <a:solidFill>
                  <a:srgbClr val="D43CFE"/>
                </a:solidFill>
                <a:latin typeface="Times New Roman" pitchFamily="18" charset="0"/>
              </a:rPr>
              <a:t>FOR</a:t>
            </a:r>
            <a:r>
              <a:rPr lang="en-US" altLang="zh-CN" b="1">
                <a:latin typeface="Times New Roman" pitchFamily="18" charset="0"/>
              </a:rPr>
              <a:t> | </a:t>
            </a:r>
            <a:r>
              <a:rPr lang="en-US" altLang="zh-CN" b="1">
                <a:latin typeface="Times New Roman" pitchFamily="18" charset="0"/>
                <a:hlinkClick r:id="rId2" action="ppaction://hlinksldjump"/>
              </a:rPr>
              <a:t>AFTER | INSTEAD OF </a:t>
            </a:r>
            <a:r>
              <a:rPr lang="en-US" altLang="zh-CN" b="1">
                <a:latin typeface="Times New Roman" pitchFamily="18" charset="0"/>
              </a:rPr>
              <a:t>} {</a:t>
            </a:r>
            <a:r>
              <a:rPr lang="en-US" altLang="zh-CN" b="1">
                <a:latin typeface="Times New Roman" pitchFamily="18" charset="0"/>
                <a:hlinkClick r:id="rId3" action="ppaction://hlinksldjump"/>
              </a:rPr>
              <a:t>[DELETE] [,]  [ INSERT ] [ , ] [ UPDATE ]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 </a:t>
            </a:r>
            <a:r>
              <a:rPr lang="en-US" altLang="zh-CN" b="1">
                <a:latin typeface="Times New Roman" pitchFamily="18" charset="0"/>
                <a:hlinkClick r:id="rId4" action="ppaction://hlinksldjump"/>
              </a:rPr>
              <a:t>NOT FOR REPLICATION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a:t>
            </a:r>
            <a:r>
              <a:rPr lang="en-US" altLang="zh-CN" b="1">
                <a:solidFill>
                  <a:schemeClr val="hlink"/>
                </a:solidFill>
                <a:latin typeface="Times New Roman" pitchFamily="18" charset="0"/>
              </a:rPr>
              <a:t>AS</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 </a:t>
            </a:r>
            <a:r>
              <a:rPr lang="en-US" altLang="zh-CN" b="1">
                <a:latin typeface="Times New Roman" pitchFamily="18" charset="0"/>
                <a:hlinkClick r:id="rId5" action="ppaction://hlinksldjump"/>
              </a:rPr>
              <a:t>IF UPDATE </a:t>
            </a:r>
            <a:r>
              <a:rPr lang="en-US" altLang="zh-CN" b="1">
                <a:latin typeface="Times New Roman" pitchFamily="18" charset="0"/>
              </a:rPr>
              <a:t>( </a:t>
            </a:r>
            <a:r>
              <a:rPr lang="en-US" altLang="zh-CN" b="1" i="1">
                <a:latin typeface="Times New Roman" pitchFamily="18" charset="0"/>
              </a:rPr>
              <a:t>column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 { </a:t>
            </a:r>
            <a:r>
              <a:rPr lang="en-US" altLang="zh-CN" b="1">
                <a:solidFill>
                  <a:srgbClr val="D43CFE"/>
                </a:solidFill>
                <a:latin typeface="Times New Roman" pitchFamily="18" charset="0"/>
              </a:rPr>
              <a:t>AND | OR</a:t>
            </a:r>
            <a:r>
              <a:rPr lang="en-US" altLang="zh-CN" b="1">
                <a:latin typeface="Times New Roman" pitchFamily="18" charset="0"/>
              </a:rPr>
              <a:t> } UPDATE ( </a:t>
            </a:r>
            <a:r>
              <a:rPr lang="en-US" altLang="zh-CN" b="1" i="1">
                <a:latin typeface="Times New Roman" pitchFamily="18" charset="0"/>
              </a:rPr>
              <a:t>column </a:t>
            </a:r>
            <a:r>
              <a:rPr lang="en-US" altLang="zh-CN" b="1">
                <a:latin typeface="Times New Roman" pitchFamily="18" charset="0"/>
              </a:rPr>
              <a:t>) ]</a:t>
            </a:r>
            <a:br>
              <a:rPr lang="en-US" altLang="zh-CN" b="1">
                <a:latin typeface="Times New Roman" pitchFamily="18" charset="0"/>
              </a:rPr>
            </a:b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a:t>
            </a:r>
            <a:r>
              <a:rPr lang="en-US" altLang="zh-CN" b="1" i="1">
                <a:latin typeface="Times New Roman" pitchFamily="18" charset="0"/>
                <a:hlinkClick r:id="rId6" action="ppaction://hlinksldjump"/>
              </a:rPr>
              <a:t>sql_statement</a:t>
            </a:r>
            <a:r>
              <a:rPr lang="en-US" altLang="zh-CN" b="1">
                <a:latin typeface="Times New Roman" pitchFamily="18" charset="0"/>
                <a:hlinkClick r:id="rId6" action="ppaction://hlinksldjump"/>
              </a:rPr>
              <a:t> </a:t>
            </a:r>
            <a:r>
              <a:rPr lang="en-US" altLang="zh-CN" b="1">
                <a:latin typeface="Times New Roman" pitchFamily="18" charset="0"/>
              </a:rPr>
              <a:t>[ ...</a:t>
            </a:r>
            <a:r>
              <a:rPr lang="en-US" altLang="zh-CN" b="1" i="1">
                <a:latin typeface="Times New Roman" pitchFamily="18" charset="0"/>
              </a:rPr>
              <a:t>n </a:t>
            </a:r>
            <a:r>
              <a:rPr lang="en-US" altLang="zh-CN" b="1">
                <a:latin typeface="Times New Roman" pitchFamily="18" charset="0"/>
              </a:rPr>
              <a:t>]   }  } </a:t>
            </a:r>
          </a:p>
        </p:txBody>
      </p:sp>
      <p:pic>
        <p:nvPicPr>
          <p:cNvPr id="362500" name="Picture 4" descr="arow003">
            <a:hlinkClick r:id="" action="ppaction://hlinkshowjump?jump=nextslide"/>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ox(in)">
                                      <p:cBhvr>
                                        <p:cTn id="7" dur="500"/>
                                        <p:tgtEl>
                                          <p:spTgt spid="362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box(in)">
                                      <p:cBhvr>
                                        <p:cTn id="12" dur="500"/>
                                        <p:tgtEl>
                                          <p:spTgt spid="362499">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62500"/>
                                        </p:tgtEl>
                                        <p:attrNameLst>
                                          <p:attrName>style.visibility</p:attrName>
                                        </p:attrNameLst>
                                      </p:cBhvr>
                                      <p:to>
                                        <p:strVal val="visible"/>
                                      </p:to>
                                    </p:set>
                                    <p:anim calcmode="lin" valueType="num">
                                      <p:cBhvr additive="base">
                                        <p:cTn id="16" dur="500" fill="hold"/>
                                        <p:tgtEl>
                                          <p:spTgt spid="362500"/>
                                        </p:tgtEl>
                                        <p:attrNameLst>
                                          <p:attrName>ppt_x</p:attrName>
                                        </p:attrNameLst>
                                      </p:cBhvr>
                                      <p:tavLst>
                                        <p:tav tm="0">
                                          <p:val>
                                            <p:strVal val="0-#ppt_w/2"/>
                                          </p:val>
                                        </p:tav>
                                        <p:tav tm="100000">
                                          <p:val>
                                            <p:strVal val="#ppt_x"/>
                                          </p:val>
                                        </p:tav>
                                      </p:tavLst>
                                    </p:anim>
                                    <p:anim calcmode="lin" valueType="num">
                                      <p:cBhvr additive="base">
                                        <p:cTn id="17" dur="500" fill="hold"/>
                                        <p:tgtEl>
                                          <p:spTgt spid="362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B11A85E-8763-4CBF-B06C-F6FEB874D984}" type="slidenum">
              <a:rPr lang="en-US" altLang="zh-CN"/>
              <a:pPr/>
              <a:t>99</a:t>
            </a:fld>
            <a:endParaRPr lang="en-US" altLang="zh-CN"/>
          </a:p>
        </p:txBody>
      </p:sp>
      <p:sp>
        <p:nvSpPr>
          <p:cNvPr id="370690" name="Rectangle 2"/>
          <p:cNvSpPr>
            <a:spLocks noGrp="1" noChangeArrowheads="1"/>
          </p:cNvSpPr>
          <p:nvPr>
            <p:ph type="title"/>
          </p:nvPr>
        </p:nvSpPr>
        <p:spPr/>
        <p:txBody>
          <a:bodyPr/>
          <a:lstStyle/>
          <a:p>
            <a:r>
              <a:rPr lang="en-US" altLang="zh-CN">
                <a:latin typeface="Arial Narrow" pitchFamily="34" charset="0"/>
              </a:rPr>
              <a:t>Create Trigger-Example</a:t>
            </a:r>
          </a:p>
        </p:txBody>
      </p:sp>
      <p:sp>
        <p:nvSpPr>
          <p:cNvPr id="370691" name="Text Box 3"/>
          <p:cNvSpPr txBox="1">
            <a:spLocks noChangeArrowheads="1"/>
          </p:cNvSpPr>
          <p:nvPr/>
        </p:nvSpPr>
        <p:spPr bwMode="auto">
          <a:xfrm>
            <a:off x="539750" y="620713"/>
            <a:ext cx="83820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latin typeface="Arial Narrow" pitchFamily="34" charset="0"/>
              </a:rPr>
              <a:t>Student(StudentID,....) </a:t>
            </a:r>
          </a:p>
          <a:p>
            <a:pPr algn="l">
              <a:spcBef>
                <a:spcPct val="50000"/>
              </a:spcBef>
              <a:buClr>
                <a:schemeClr val="folHlink"/>
              </a:buClr>
              <a:buFont typeface="Wingdings" pitchFamily="2" charset="2"/>
              <a:buNone/>
            </a:pPr>
            <a:r>
              <a:rPr lang="en-US" altLang="zh-CN" b="1">
                <a:latin typeface="Arial Narrow" pitchFamily="34" charset="0"/>
              </a:rPr>
              <a:t>BorrowRecord(BorrowRecord, StudentID, BorrowDate, ReturnDate )</a:t>
            </a: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CREATE TRIGGER</a:t>
            </a:r>
            <a:r>
              <a:rPr lang="en-US" altLang="zh-CN" b="1" i="1">
                <a:latin typeface="Times New Roman" pitchFamily="18" charset="0"/>
                <a:cs typeface="Arial" charset="0"/>
              </a:rPr>
              <a:t> truStudent </a:t>
            </a:r>
            <a:r>
              <a:rPr lang="en-US" altLang="zh-CN" b="1" i="1">
                <a:solidFill>
                  <a:schemeClr val="hlink"/>
                </a:solidFill>
                <a:latin typeface="Times New Roman" pitchFamily="18" charset="0"/>
                <a:ea typeface="Arial Unicode MS" pitchFamily="34" charset="-122"/>
                <a:cs typeface="Arial Unicode MS" pitchFamily="34" charset="-122"/>
              </a:rPr>
              <a:t>ON</a:t>
            </a:r>
            <a:r>
              <a:rPr lang="en-US" altLang="zh-CN" b="1" i="1">
                <a:latin typeface="Times New Roman" pitchFamily="18" charset="0"/>
                <a:cs typeface="Arial" charset="0"/>
              </a:rPr>
              <a:t> Student </a:t>
            </a:r>
            <a:r>
              <a:rPr lang="en-US" altLang="zh-CN" b="1" i="1">
                <a:solidFill>
                  <a:schemeClr val="hlink"/>
                </a:solidFill>
                <a:latin typeface="Times New Roman" pitchFamily="18" charset="0"/>
                <a:ea typeface="Arial Unicode MS" pitchFamily="34" charset="-122"/>
                <a:cs typeface="Arial Unicode MS" pitchFamily="34" charset="-122"/>
              </a:rPr>
              <a:t>FOR </a:t>
            </a:r>
            <a:r>
              <a:rPr lang="en-US" altLang="zh-CN" b="1" i="1">
                <a:latin typeface="Times New Roman" pitchFamily="18" charset="0"/>
                <a:cs typeface="Arial" charset="0"/>
              </a:rPr>
              <a:t>UPDATE </a:t>
            </a:r>
            <a:r>
              <a:rPr lang="en-US" altLang="zh-CN" b="1" i="1">
                <a:solidFill>
                  <a:schemeClr val="hlink"/>
                </a:solidFill>
                <a:latin typeface="Times New Roman" pitchFamily="18" charset="0"/>
                <a:cs typeface="Arial" charset="0"/>
              </a:rPr>
              <a:t>AS</a:t>
            </a:r>
            <a:r>
              <a:rPr lang="en-US" altLang="zh-CN" b="1" i="1">
                <a:latin typeface="Times New Roman" pitchFamily="18" charset="0"/>
                <a:cs typeface="Arial" charset="0"/>
              </a:rPr>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IF</a:t>
            </a:r>
            <a:r>
              <a:rPr lang="en-US" altLang="zh-CN" b="1" i="1">
                <a:latin typeface="Times New Roman" pitchFamily="18" charset="0"/>
                <a:cs typeface="Arial" charset="0"/>
              </a:rPr>
              <a:t> Update(StudentID)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BEGIN</a:t>
            </a:r>
            <a:r>
              <a:rPr lang="en-US" altLang="zh-CN" b="1" i="1">
                <a:latin typeface="Times New Roman" pitchFamily="18" charset="0"/>
                <a:cs typeface="Arial" charset="0"/>
              </a:rPr>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UPDATE</a:t>
            </a:r>
            <a:r>
              <a:rPr lang="en-US" altLang="zh-CN" b="1" i="1">
                <a:latin typeface="Times New Roman" pitchFamily="18" charset="0"/>
                <a:cs typeface="Arial" charset="0"/>
              </a:rPr>
              <a:t> BorrowRecord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SET</a:t>
            </a:r>
            <a:r>
              <a:rPr lang="en-US" altLang="zh-CN" b="1" i="1">
                <a:latin typeface="Times New Roman" pitchFamily="18" charset="0"/>
                <a:cs typeface="Arial" charset="0"/>
              </a:rPr>
              <a:t> StudentID=i.StudentID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FROM</a:t>
            </a:r>
            <a:r>
              <a:rPr lang="en-US" altLang="zh-CN" b="1" i="1">
                <a:latin typeface="Times New Roman" pitchFamily="18" charset="0"/>
                <a:cs typeface="Arial" charset="0"/>
              </a:rPr>
              <a:t> BorrowRecord br, </a:t>
            </a:r>
            <a:r>
              <a:rPr lang="en-US" altLang="zh-CN" b="1" i="1">
                <a:solidFill>
                  <a:schemeClr val="folHlink"/>
                </a:solidFill>
                <a:latin typeface="Times New Roman" pitchFamily="18" charset="0"/>
                <a:ea typeface="Arial Unicode MS" pitchFamily="34" charset="-122"/>
                <a:cs typeface="Arial Unicode MS" pitchFamily="34" charset="-122"/>
              </a:rPr>
              <a:t>Deleted</a:t>
            </a:r>
            <a:r>
              <a:rPr lang="en-US" altLang="zh-CN" b="1" i="1">
                <a:latin typeface="Times New Roman" pitchFamily="18" charset="0"/>
                <a:cs typeface="Arial" charset="0"/>
              </a:rPr>
              <a:t> d, </a:t>
            </a:r>
            <a:r>
              <a:rPr lang="en-US" altLang="zh-CN" b="1" i="1">
                <a:solidFill>
                  <a:schemeClr val="folHlink"/>
                </a:solidFill>
                <a:latin typeface="Times New Roman" pitchFamily="18" charset="0"/>
                <a:ea typeface="Arial Unicode MS" pitchFamily="34" charset="-122"/>
                <a:cs typeface="Arial Unicode MS" pitchFamily="34" charset="-122"/>
              </a:rPr>
              <a:t>Inserted</a:t>
            </a:r>
            <a:r>
              <a:rPr lang="en-US" altLang="zh-CN" b="1" i="1">
                <a:latin typeface="Times New Roman" pitchFamily="18" charset="0"/>
                <a:cs typeface="Arial" charset="0"/>
              </a:rPr>
              <a:t> i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WHERE</a:t>
            </a:r>
            <a:r>
              <a:rPr lang="en-US" altLang="zh-CN" b="1" i="1">
                <a:latin typeface="Times New Roman" pitchFamily="18" charset="0"/>
                <a:cs typeface="Arial" charset="0"/>
              </a:rPr>
              <a:t> br.StudentID=d.StudentID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END</a:t>
            </a:r>
          </a:p>
          <a:p>
            <a:pPr algn="l">
              <a:spcBef>
                <a:spcPct val="20000"/>
              </a:spcBef>
              <a:buClr>
                <a:schemeClr val="folHlink"/>
              </a:buClr>
              <a:buSzPct val="150000"/>
              <a:buFont typeface="Wingdings" pitchFamily="2" charset="2"/>
              <a:buBlip>
                <a:blip r:embed="rId2"/>
              </a:buBlip>
            </a:pPr>
            <a:r>
              <a:rPr lang="en-US" altLang="zh-CN" b="1">
                <a:solidFill>
                  <a:schemeClr val="hlink"/>
                </a:solidFill>
                <a:latin typeface="Arial Narrow" pitchFamily="34" charset="0"/>
              </a:rPr>
              <a:t>deleted</a:t>
            </a:r>
            <a:r>
              <a:rPr lang="en-US" altLang="zh-CN" b="1">
                <a:solidFill>
                  <a:srgbClr val="000000"/>
                </a:solidFill>
                <a:latin typeface="Arial Narrow" pitchFamily="34" charset="0"/>
              </a:rPr>
              <a:t> and </a:t>
            </a:r>
            <a:r>
              <a:rPr lang="en-US" altLang="zh-CN" b="1">
                <a:solidFill>
                  <a:schemeClr val="hlink"/>
                </a:solidFill>
                <a:latin typeface="Arial Narrow" pitchFamily="34" charset="0"/>
              </a:rPr>
              <a:t>inserted</a:t>
            </a:r>
            <a:r>
              <a:rPr lang="en-US" altLang="zh-CN" b="1">
                <a:solidFill>
                  <a:srgbClr val="000000"/>
                </a:solidFill>
                <a:latin typeface="Arial Narrow" pitchFamily="34" charset="0"/>
              </a:rPr>
              <a:t> are logical (conceptual) tables. </a:t>
            </a:r>
            <a:endParaRPr lang="en-US" altLang="zh-CN" b="1">
              <a:latin typeface="Arial Narrow" pitchFamily="34" charset="0"/>
            </a:endParaRPr>
          </a:p>
        </p:txBody>
      </p:sp>
      <p:pic>
        <p:nvPicPr>
          <p:cNvPr id="37069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6381750"/>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box(in)">
                                      <p:cBhvr>
                                        <p:cTn id="7" dur="500"/>
                                        <p:tgtEl>
                                          <p:spTgt spid="370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box(in)">
                                      <p:cBhvr>
                                        <p:cTn id="12" dur="500"/>
                                        <p:tgtEl>
                                          <p:spTgt spid="370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box(in)">
                                      <p:cBhvr>
                                        <p:cTn id="17" dur="500"/>
                                        <p:tgtEl>
                                          <p:spTgt spid="370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box(in)">
                                      <p:cBhvr>
                                        <p:cTn id="22" dur="500"/>
                                        <p:tgtEl>
                                          <p:spTgt spid="370691">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70692"/>
                                        </p:tgtEl>
                                        <p:attrNameLst>
                                          <p:attrName>style.visibility</p:attrName>
                                        </p:attrNameLst>
                                      </p:cBhvr>
                                      <p:to>
                                        <p:strVal val="visible"/>
                                      </p:to>
                                    </p:set>
                                    <p:anim calcmode="lin" valueType="num">
                                      <p:cBhvr additive="base">
                                        <p:cTn id="26" dur="500" fill="hold"/>
                                        <p:tgtEl>
                                          <p:spTgt spid="370692"/>
                                        </p:tgtEl>
                                        <p:attrNameLst>
                                          <p:attrName>ppt_x</p:attrName>
                                        </p:attrNameLst>
                                      </p:cBhvr>
                                      <p:tavLst>
                                        <p:tav tm="0">
                                          <p:val>
                                            <p:strVal val="0-#ppt_w/2"/>
                                          </p:val>
                                        </p:tav>
                                        <p:tav tm="100000">
                                          <p:val>
                                            <p:strVal val="#ppt_x"/>
                                          </p:val>
                                        </p:tav>
                                      </p:tavLst>
                                    </p:anim>
                                    <p:anim calcmode="lin" valueType="num">
                                      <p:cBhvr additive="base">
                                        <p:cTn id="27" dur="500" fill="hold"/>
                                        <p:tgtEl>
                                          <p:spTgt spid="370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5088</TotalTime>
  <Words>7836</Words>
  <Application>Microsoft Office PowerPoint</Application>
  <PresentationFormat>全屏显示(4:3)</PresentationFormat>
  <Paragraphs>1186</Paragraphs>
  <Slides>124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124</vt:i4>
      </vt:variant>
    </vt:vector>
  </HeadingPairs>
  <TitlesOfParts>
    <vt:vector size="134" baseType="lpstr">
      <vt:lpstr>Arial Unicode MS</vt:lpstr>
      <vt:lpstr>楷体_GB2312</vt:lpstr>
      <vt:lpstr>隶书</vt:lpstr>
      <vt:lpstr>宋体</vt:lpstr>
      <vt:lpstr>Arial</vt:lpstr>
      <vt:lpstr>Arial Narrow</vt:lpstr>
      <vt:lpstr>Tahoma</vt:lpstr>
      <vt:lpstr>Times New Roman</vt:lpstr>
      <vt:lpstr>Wingdings</vt:lpstr>
      <vt:lpstr>Blends</vt:lpstr>
      <vt:lpstr>SQL</vt:lpstr>
      <vt:lpstr>Components of DBS</vt:lpstr>
      <vt:lpstr>table</vt:lpstr>
      <vt:lpstr>index</vt:lpstr>
      <vt:lpstr>index</vt:lpstr>
      <vt:lpstr>index</vt:lpstr>
      <vt:lpstr>Relational Database</vt:lpstr>
      <vt:lpstr>Relational Database</vt:lpstr>
      <vt:lpstr>Development of SQL</vt:lpstr>
      <vt:lpstr>Development of SQL</vt:lpstr>
      <vt:lpstr>SQL Language</vt:lpstr>
      <vt:lpstr>Working Flow of SQL</vt:lpstr>
      <vt:lpstr>1. Rules for Identifiers</vt:lpstr>
      <vt:lpstr>Variable</vt:lpstr>
      <vt:lpstr>2. Basic data types</vt:lpstr>
      <vt:lpstr>data types</vt:lpstr>
      <vt:lpstr>data types</vt:lpstr>
      <vt:lpstr>3. Basic operators</vt:lpstr>
      <vt:lpstr>Basic operators</vt:lpstr>
      <vt:lpstr>Basic operators</vt:lpstr>
      <vt:lpstr>Wildcard Character </vt:lpstr>
      <vt:lpstr>Wildcard Character </vt:lpstr>
      <vt:lpstr>Basic operators</vt:lpstr>
      <vt:lpstr>Basic operators</vt:lpstr>
      <vt:lpstr>Basic operators</vt:lpstr>
      <vt:lpstr>Basic operators</vt:lpstr>
      <vt:lpstr>Basic operators</vt:lpstr>
      <vt:lpstr>4. Functions</vt:lpstr>
      <vt:lpstr>Functions</vt:lpstr>
      <vt:lpstr>Functions</vt:lpstr>
      <vt:lpstr>Functions</vt:lpstr>
      <vt:lpstr>Functions</vt:lpstr>
      <vt:lpstr>Functions</vt:lpstr>
      <vt:lpstr>5. Control-of-Flow </vt:lpstr>
      <vt:lpstr>Control-of-Flow </vt:lpstr>
      <vt:lpstr>Control-of-Flow-Example</vt:lpstr>
      <vt:lpstr>Control-of-Flow</vt:lpstr>
      <vt:lpstr>Control-of-Flow</vt:lpstr>
      <vt:lpstr>Control-of-Flow</vt:lpstr>
      <vt:lpstr>Control-of-Flow-Example</vt:lpstr>
      <vt:lpstr>Control-of-Flow</vt:lpstr>
      <vt:lpstr>Control-of-Flow</vt:lpstr>
      <vt:lpstr>Create and Drop Database </vt:lpstr>
      <vt:lpstr>Use Database</vt:lpstr>
      <vt:lpstr>Create Table</vt:lpstr>
      <vt:lpstr>Create Table</vt:lpstr>
      <vt:lpstr>Create Table-Example</vt:lpstr>
      <vt:lpstr>Create Table-Example</vt:lpstr>
      <vt:lpstr>Alter Table</vt:lpstr>
      <vt:lpstr>Alter Table-Example</vt:lpstr>
      <vt:lpstr>Drop Table</vt:lpstr>
      <vt:lpstr>Create Index</vt:lpstr>
      <vt:lpstr>Create and Drop Index</vt:lpstr>
      <vt:lpstr>Create View</vt:lpstr>
      <vt:lpstr>Create View-Example</vt:lpstr>
      <vt:lpstr>View</vt:lpstr>
      <vt:lpstr>View-Example</vt:lpstr>
      <vt:lpstr>INSERT</vt:lpstr>
      <vt:lpstr>INSERT</vt:lpstr>
      <vt:lpstr>INSERT</vt:lpstr>
      <vt:lpstr>UPDATE</vt:lpstr>
      <vt:lpstr>UPDATE</vt:lpstr>
      <vt:lpstr>DELETE</vt:lpstr>
      <vt:lpstr>DELETE</vt:lpstr>
      <vt:lpstr>SELECT</vt:lpstr>
      <vt:lpstr>SELECT</vt:lpstr>
      <vt:lpstr>SELECT Clause</vt:lpstr>
      <vt:lpstr>AS</vt:lpstr>
      <vt:lpstr>UNION Operator</vt:lpstr>
      <vt:lpstr>SELECT-Example</vt:lpstr>
      <vt:lpstr>SELECT-Example</vt:lpstr>
      <vt:lpstr>SELECT-Example</vt:lpstr>
      <vt:lpstr>SELECT-Example</vt:lpstr>
      <vt:lpstr>SELECT-Example</vt:lpstr>
      <vt:lpstr>SELECT</vt:lpstr>
      <vt:lpstr>SELECT-Example</vt:lpstr>
      <vt:lpstr>SELECT-Example</vt:lpstr>
      <vt:lpstr>SELECT-Example</vt:lpstr>
      <vt:lpstr>SELECT-Example</vt:lpstr>
      <vt:lpstr>SELECT-Example</vt:lpstr>
      <vt:lpstr>SELECT-Example</vt:lpstr>
      <vt:lpstr>SELECT-Example</vt:lpstr>
      <vt:lpstr>SELECT-Example</vt:lpstr>
      <vt:lpstr>Why use stored procedures</vt:lpstr>
      <vt:lpstr>Why use stored procedures</vt:lpstr>
      <vt:lpstr>Why use stored procedures</vt:lpstr>
      <vt:lpstr>Why use stored procedures</vt:lpstr>
      <vt:lpstr>Create Stored Procedure</vt:lpstr>
      <vt:lpstr>Create Stored Procedure</vt:lpstr>
      <vt:lpstr>Create Stored Procedure</vt:lpstr>
      <vt:lpstr>Execute procedure</vt:lpstr>
      <vt:lpstr>Drop the Procedure</vt:lpstr>
      <vt:lpstr>Stored Procedure-Example</vt:lpstr>
      <vt:lpstr>Stored Procedure-Example</vt:lpstr>
      <vt:lpstr>Stored Procedure-Example</vt:lpstr>
      <vt:lpstr>Stored Procedure-Example</vt:lpstr>
      <vt:lpstr>Trigger</vt:lpstr>
      <vt:lpstr>Create Trigger</vt:lpstr>
      <vt:lpstr>Create Trigger-Example</vt:lpstr>
      <vt:lpstr>Create Trigger-Example</vt:lpstr>
      <vt:lpstr>Trigger Limitations</vt:lpstr>
      <vt:lpstr>Alter Trigger</vt:lpstr>
      <vt:lpstr>Alter Trigger-Example</vt:lpstr>
      <vt:lpstr>Drop Trigger</vt:lpstr>
      <vt:lpstr>Create Trigger</vt:lpstr>
      <vt:lpstr>Create Trigger</vt:lpstr>
      <vt:lpstr>Create Trigger</vt:lpstr>
      <vt:lpstr>Create Trigger</vt:lpstr>
      <vt:lpstr>Create Trigger</vt:lpstr>
      <vt:lpstr>Create Trigger</vt:lpstr>
      <vt:lpstr>Cursor</vt:lpstr>
      <vt:lpstr>Declare Cursor-1</vt:lpstr>
      <vt:lpstr>Declare Cursor-1</vt:lpstr>
      <vt:lpstr>Declare Cursor-2</vt:lpstr>
      <vt:lpstr>Declare Cursor-2</vt:lpstr>
      <vt:lpstr>Cursor</vt:lpstr>
      <vt:lpstr>Cursor</vt:lpstr>
      <vt:lpstr>Cursor</vt:lpstr>
      <vt:lpstr>Cursor</vt:lpstr>
      <vt:lpstr>Cursor</vt:lpstr>
      <vt:lpstr>Cursor-Example</vt:lpstr>
      <vt:lpstr>Cursor</vt:lpstr>
      <vt:lpstr>Cursor</vt:lpstr>
      <vt:lpstr>Cursor</vt:lpstr>
    </vt:vector>
  </TitlesOfParts>
  <Company>Rules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Wang &amp; Xiao</dc:creator>
  <cp:lastModifiedBy>XJW</cp:lastModifiedBy>
  <cp:revision>748</cp:revision>
  <dcterms:created xsi:type="dcterms:W3CDTF">2002-07-24T13:03:52Z</dcterms:created>
  <dcterms:modified xsi:type="dcterms:W3CDTF">2022-04-25T11:41:04Z</dcterms:modified>
</cp:coreProperties>
</file>