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8"/>
  </p:notesMasterIdLst>
  <p:handoutMasterIdLst>
    <p:handoutMasterId r:id="rId49"/>
  </p:handoutMasterIdLst>
  <p:sldIdLst>
    <p:sldId id="256" r:id="rId2"/>
    <p:sldId id="292" r:id="rId3"/>
    <p:sldId id="516" r:id="rId4"/>
    <p:sldId id="460" r:id="rId5"/>
    <p:sldId id="295" r:id="rId6"/>
    <p:sldId id="458" r:id="rId7"/>
    <p:sldId id="297" r:id="rId8"/>
    <p:sldId id="299" r:id="rId9"/>
    <p:sldId id="520" r:id="rId10"/>
    <p:sldId id="300" r:id="rId11"/>
    <p:sldId id="301" r:id="rId12"/>
    <p:sldId id="302" r:id="rId13"/>
    <p:sldId id="517" r:id="rId14"/>
    <p:sldId id="303" r:id="rId15"/>
    <p:sldId id="304" r:id="rId16"/>
    <p:sldId id="305" r:id="rId17"/>
    <p:sldId id="306" r:id="rId18"/>
    <p:sldId id="518" r:id="rId19"/>
    <p:sldId id="308" r:id="rId20"/>
    <p:sldId id="459" r:id="rId21"/>
    <p:sldId id="323" r:id="rId22"/>
    <p:sldId id="310" r:id="rId23"/>
    <p:sldId id="312" r:id="rId24"/>
    <p:sldId id="313" r:id="rId25"/>
    <p:sldId id="319" r:id="rId26"/>
    <p:sldId id="461" r:id="rId27"/>
    <p:sldId id="462" r:id="rId28"/>
    <p:sldId id="463" r:id="rId29"/>
    <p:sldId id="315" r:id="rId30"/>
    <p:sldId id="519" r:id="rId31"/>
    <p:sldId id="318" r:id="rId32"/>
    <p:sldId id="523" r:id="rId33"/>
    <p:sldId id="498" r:id="rId34"/>
    <p:sldId id="521" r:id="rId35"/>
    <p:sldId id="522" r:id="rId36"/>
    <p:sldId id="345" r:id="rId37"/>
    <p:sldId id="340" r:id="rId38"/>
    <p:sldId id="342" r:id="rId39"/>
    <p:sldId id="499" r:id="rId40"/>
    <p:sldId id="500" r:id="rId41"/>
    <p:sldId id="511" r:id="rId42"/>
    <p:sldId id="512" r:id="rId43"/>
    <p:sldId id="513" r:id="rId44"/>
    <p:sldId id="514" r:id="rId45"/>
    <p:sldId id="515" r:id="rId46"/>
    <p:sldId id="510" r:id="rId47"/>
  </p:sldIdLst>
  <p:sldSz cx="9144000" cy="6858000" type="screen4x3"/>
  <p:notesSz cx="7099300" cy="10234613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 Narrow" pitchFamily="34" charset="0"/>
        <a:ea typeface="宋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 Narrow" pitchFamily="34" charset="0"/>
        <a:ea typeface="宋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 Narrow" pitchFamily="34" charset="0"/>
        <a:ea typeface="宋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 Narrow" pitchFamily="34" charset="0"/>
        <a:ea typeface="宋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 Narrow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Arial Narrow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Arial Narrow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Arial Narrow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Arial Narrow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2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  <a:srgbClr val="009900"/>
    <a:srgbClr val="FF7C80"/>
    <a:srgbClr val="FFBD03"/>
    <a:srgbClr val="DCA200"/>
    <a:srgbClr val="CC9600"/>
    <a:srgbClr val="CC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590" autoAdjust="0"/>
  </p:normalViewPr>
  <p:slideViewPr>
    <p:cSldViewPr>
      <p:cViewPr>
        <p:scale>
          <a:sx n="80" d="100"/>
          <a:sy n="80" d="100"/>
        </p:scale>
        <p:origin x="1347" y="326"/>
      </p:cViewPr>
      <p:guideLst>
        <p:guide orient="horz" pos="2160"/>
        <p:guide pos="29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16.png"/><Relationship Id="rId1" Type="http://schemas.openxmlformats.org/officeDocument/2006/relationships/image" Target="../media/image3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image" Target="../media/image19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4" Type="http://schemas.openxmlformats.org/officeDocument/2006/relationships/image" Target="../media/image2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>
              <a:defRPr sz="1300">
                <a:latin typeface="Tahoma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Tahoma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>
              <a:defRPr sz="1300">
                <a:latin typeface="Tahoma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Tahoma" pitchFamily="34" charset="0"/>
              </a:defRPr>
            </a:lvl1pPr>
          </a:lstStyle>
          <a:p>
            <a:fld id="{8A9E317A-0464-46EA-8ADD-6805001DF50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28903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>
              <a:defRPr sz="13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>
              <a:defRPr sz="13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Times New Roman" pitchFamily="18" charset="0"/>
              </a:defRPr>
            </a:lvl1pPr>
          </a:lstStyle>
          <a:p>
            <a:fld id="{084A2DB3-17BE-437D-AEE6-A2F73653034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1086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838200" y="762000"/>
            <a:ext cx="7772400" cy="1143000"/>
          </a:xfrm>
        </p:spPr>
        <p:txBody>
          <a:bodyPr/>
          <a:lstStyle>
            <a:lvl1pPr>
              <a:defRPr sz="4800" b="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11277" name="Rectangle 1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11278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0" sz="1400">
                <a:solidFill>
                  <a:schemeClr val="bg2"/>
                </a:solidFill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11279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en-US" altLang="zh-CN"/>
              <a:t>1</a:t>
            </a:r>
          </a:p>
        </p:txBody>
      </p:sp>
      <p:sp>
        <p:nvSpPr>
          <p:cNvPr id="11280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C7E39ED-BB03-4385-9031-508CB0CA36D5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11284" name="Picture 20" descr="bar_2"/>
          <p:cNvPicPr>
            <a:picLocks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2057400"/>
            <a:ext cx="8277225" cy="11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D9D2ACB-C73E-4FE3-B43B-889E98EFF92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8738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76200"/>
            <a:ext cx="2057400" cy="60499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76200"/>
            <a:ext cx="6019800" cy="6049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4F9D471-2CEF-4FEC-AECF-B4C95857BC2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7690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AE62BF2-17A9-498E-AFAD-463ED80797A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2761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675D77D-2844-42D8-920C-6CA6A397FB1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0148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EB71065-27CB-40D4-A86E-82AB8C24B6D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9613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78B781A-3DEE-4FC5-8CBE-AB5061BA012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4183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752A9F9-D98E-445A-B378-44A009E75A8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0825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9FDDE15-F110-4A04-AB5A-DE1FE469444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8740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B65CF64-54F6-45B1-A928-4CD53625049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9914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FB40112-CDC3-4D64-8417-F5D8BBB4CBA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0442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9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76200"/>
            <a:ext cx="7793038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5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4400" y="63246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>
                <a:latin typeface="+mn-lt"/>
              </a:defRPr>
            </a:lvl1pPr>
          </a:lstStyle>
          <a:p>
            <a:fld id="{646EB310-C609-4A4B-84CA-D6F00171F85F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10260" name="Picture 20" descr="bar_2"/>
          <p:cNvPicPr>
            <a:picLocks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" y="685800"/>
            <a:ext cx="8277225" cy="11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ahoma" pitchFamily="34" charset="0"/>
          <a:ea typeface="隶书" pitchFamily="49" charset="-122"/>
        </a:defRPr>
      </a:lvl2pPr>
      <a:lvl3pPr algn="l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ahoma" pitchFamily="34" charset="0"/>
          <a:ea typeface="隶书" pitchFamily="49" charset="-122"/>
        </a:defRPr>
      </a:lvl3pPr>
      <a:lvl4pPr algn="l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ahoma" pitchFamily="34" charset="0"/>
          <a:ea typeface="隶书" pitchFamily="49" charset="-122"/>
        </a:defRPr>
      </a:lvl4pPr>
      <a:lvl5pPr algn="l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ahoma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ahoma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ahoma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ahoma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ahoma" pitchFamily="34" charset="0"/>
          <a:ea typeface="隶书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17.xml"/><Relationship Id="rId13" Type="http://schemas.openxmlformats.org/officeDocument/2006/relationships/slide" Target="slide41.xml"/><Relationship Id="rId3" Type="http://schemas.openxmlformats.org/officeDocument/2006/relationships/slide" Target="slide2.xml"/><Relationship Id="rId7" Type="http://schemas.openxmlformats.org/officeDocument/2006/relationships/slide" Target="slide15.xml"/><Relationship Id="rId12" Type="http://schemas.openxmlformats.org/officeDocument/2006/relationships/slide" Target="slide29.xml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Relationship Id="rId6" Type="http://schemas.openxmlformats.org/officeDocument/2006/relationships/slide" Target="slide12.xml"/><Relationship Id="rId11" Type="http://schemas.openxmlformats.org/officeDocument/2006/relationships/slide" Target="slide26.xml"/><Relationship Id="rId5" Type="http://schemas.openxmlformats.org/officeDocument/2006/relationships/slide" Target="slide10.xml"/><Relationship Id="rId10" Type="http://schemas.openxmlformats.org/officeDocument/2006/relationships/slide" Target="slide25.xml"/><Relationship Id="rId4" Type="http://schemas.openxmlformats.org/officeDocument/2006/relationships/slide" Target="slide5.xml"/><Relationship Id="rId9" Type="http://schemas.openxmlformats.org/officeDocument/2006/relationships/slide" Target="slide22.xml"/><Relationship Id="rId14" Type="http://schemas.openxmlformats.org/officeDocument/2006/relationships/slide" Target="slide4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gif"/><Relationship Id="rId5" Type="http://schemas.openxmlformats.org/officeDocument/2006/relationships/image" Target="../media/image8.gif"/><Relationship Id="rId4" Type="http://schemas.openxmlformats.org/officeDocument/2006/relationships/image" Target="../media/image10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gif"/><Relationship Id="rId5" Type="http://schemas.openxmlformats.org/officeDocument/2006/relationships/slide" Target="slide1.xml"/><Relationship Id="rId4" Type="http://schemas.openxmlformats.org/officeDocument/2006/relationships/image" Target="../media/image11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3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gif"/><Relationship Id="rId5" Type="http://schemas.openxmlformats.org/officeDocument/2006/relationships/slide" Target="slide1.xml"/><Relationship Id="rId4" Type="http://schemas.openxmlformats.org/officeDocument/2006/relationships/image" Target="../media/image13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6.gif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7.gif"/><Relationship Id="rId5" Type="http://schemas.openxmlformats.org/officeDocument/2006/relationships/slide" Target="slide1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gi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gi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7" Type="http://schemas.openxmlformats.org/officeDocument/2006/relationships/image" Target="../media/image1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7.wmf"/><Relationship Id="rId4" Type="http://schemas.openxmlformats.org/officeDocument/2006/relationships/oleObject" Target="../embeddings/oleObject8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7" Type="http://schemas.openxmlformats.org/officeDocument/2006/relationships/image" Target="../media/image6.gi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6.png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9.w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image" Target="../media/image6.gif"/><Relationship Id="rId7" Type="http://schemas.openxmlformats.org/officeDocument/2006/relationships/image" Target="../media/image2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3.bin"/><Relationship Id="rId11" Type="http://schemas.openxmlformats.org/officeDocument/2006/relationships/image" Target="../media/image23.wmf"/><Relationship Id="rId5" Type="http://schemas.openxmlformats.org/officeDocument/2006/relationships/image" Target="../media/image20.wmf"/><Relationship Id="rId10" Type="http://schemas.openxmlformats.org/officeDocument/2006/relationships/oleObject" Target="../embeddings/oleObject15.bin"/><Relationship Id="rId4" Type="http://schemas.openxmlformats.org/officeDocument/2006/relationships/oleObject" Target="../embeddings/oleObject12.bin"/><Relationship Id="rId9" Type="http://schemas.openxmlformats.org/officeDocument/2006/relationships/image" Target="../media/image22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0.png"/><Relationship Id="rId5" Type="http://schemas.openxmlformats.org/officeDocument/2006/relationships/image" Target="../media/image24.wmf"/><Relationship Id="rId4" Type="http://schemas.openxmlformats.org/officeDocument/2006/relationships/oleObject" Target="../embeddings/oleObject16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6.png"/><Relationship Id="rId5" Type="http://schemas.openxmlformats.org/officeDocument/2006/relationships/image" Target="../media/image25.wmf"/><Relationship Id="rId4" Type="http://schemas.openxmlformats.org/officeDocument/2006/relationships/oleObject" Target="../embeddings/oleObject17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13" Type="http://schemas.openxmlformats.org/officeDocument/2006/relationships/slide" Target="slide1.xml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3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8.wmf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9.bin"/><Relationship Id="rId10" Type="http://schemas.openxmlformats.org/officeDocument/2006/relationships/image" Target="../media/image30.wmf"/><Relationship Id="rId4" Type="http://schemas.openxmlformats.org/officeDocument/2006/relationships/image" Target="../media/image27.wmf"/><Relationship Id="rId9" Type="http://schemas.openxmlformats.org/officeDocument/2006/relationships/oleObject" Target="../embeddings/oleObject21.bin"/><Relationship Id="rId14" Type="http://schemas.openxmlformats.org/officeDocument/2006/relationships/image" Target="../media/image7.gi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24.bin"/><Relationship Id="rId5" Type="http://schemas.openxmlformats.org/officeDocument/2006/relationships/image" Target="../media/image32.wmf"/><Relationship Id="rId4" Type="http://schemas.openxmlformats.org/officeDocument/2006/relationships/oleObject" Target="../embeddings/oleObject23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7" Type="http://schemas.openxmlformats.org/officeDocument/2006/relationships/image" Target="../media/image3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27.bin"/><Relationship Id="rId5" Type="http://schemas.openxmlformats.org/officeDocument/2006/relationships/image" Target="../media/image33.wmf"/><Relationship Id="rId4" Type="http://schemas.openxmlformats.org/officeDocument/2006/relationships/oleObject" Target="../embeddings/oleObject26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.gif"/><Relationship Id="rId5" Type="http://schemas.openxmlformats.org/officeDocument/2006/relationships/image" Target="../media/image8.gif"/><Relationship Id="rId4" Type="http://schemas.openxmlformats.org/officeDocument/2006/relationships/image" Target="../media/image35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36.wmf"/><Relationship Id="rId4" Type="http://schemas.openxmlformats.org/officeDocument/2006/relationships/oleObject" Target="../embeddings/oleObject29.bin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6.png"/><Relationship Id="rId5" Type="http://schemas.openxmlformats.org/officeDocument/2006/relationships/oleObject" Target="../embeddings/oleObject31.bin"/><Relationship Id="rId10" Type="http://schemas.openxmlformats.org/officeDocument/2006/relationships/image" Target="../media/image7.gif"/><Relationship Id="rId4" Type="http://schemas.openxmlformats.org/officeDocument/2006/relationships/image" Target="../media/image37.wmf"/><Relationship Id="rId9" Type="http://schemas.openxmlformats.org/officeDocument/2006/relationships/slide" Target="slide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0E98AC5D-F25E-45D1-A5FF-63452383DA8C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609600" y="685800"/>
            <a:ext cx="7772400" cy="763588"/>
          </a:xfrm>
          <a:noFill/>
        </p:spPr>
        <p:txBody>
          <a:bodyPr/>
          <a:lstStyle/>
          <a:p>
            <a:pPr algn="ctr"/>
            <a:r>
              <a:rPr lang="en-US" altLang="zh-CN" b="1">
                <a:latin typeface="Times New Roman" pitchFamily="18" charset="0"/>
              </a:rPr>
              <a:t>Relational Algebra</a:t>
            </a:r>
          </a:p>
        </p:txBody>
      </p:sp>
      <p:sp>
        <p:nvSpPr>
          <p:cNvPr id="2062" name="Text Box 14"/>
          <p:cNvSpPr txBox="1">
            <a:spLocks noChangeArrowheads="1"/>
          </p:cNvSpPr>
          <p:nvPr/>
        </p:nvSpPr>
        <p:spPr bwMode="auto">
          <a:xfrm>
            <a:off x="755650" y="2286000"/>
            <a:ext cx="3497263" cy="3725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Blip>
                <a:blip r:embed="rId2"/>
              </a:buBlip>
            </a:pPr>
            <a:r>
              <a:rPr lang="en-US" altLang="zh-CN" sz="2800" b="1">
                <a:ea typeface="楷体_GB2312" pitchFamily="49" charset="-122"/>
                <a:hlinkClick r:id="rId3" action="ppaction://hlinksldjump"/>
              </a:rPr>
              <a:t>Basic Conceptions</a:t>
            </a:r>
            <a:endParaRPr lang="en-US" altLang="zh-CN" sz="2800" b="1">
              <a:ea typeface="楷体_GB2312" pitchFamily="49" charset="-122"/>
            </a:endParaRPr>
          </a:p>
          <a:p>
            <a:pPr algn="l"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Blip>
                <a:blip r:embed="rId2"/>
              </a:buBlip>
            </a:pPr>
            <a:r>
              <a:rPr lang="en-US" altLang="zh-CN" sz="2800" b="1">
                <a:ea typeface="楷体_GB2312" pitchFamily="49" charset="-122"/>
                <a:hlinkClick r:id="rId4" action="ppaction://hlinksldjump"/>
              </a:rPr>
              <a:t>Set Operations</a:t>
            </a:r>
            <a:endParaRPr lang="en-US" altLang="zh-CN" sz="2800" b="1">
              <a:ea typeface="楷体_GB2312" pitchFamily="49" charset="-122"/>
            </a:endParaRPr>
          </a:p>
          <a:p>
            <a:pPr algn="l"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Blip>
                <a:blip r:embed="rId2"/>
              </a:buBlip>
            </a:pPr>
            <a:r>
              <a:rPr lang="en-US" altLang="zh-CN" sz="2800" b="1">
                <a:ea typeface="楷体_GB2312" pitchFamily="49" charset="-122"/>
                <a:hlinkClick r:id="rId5" action="ppaction://hlinksldjump"/>
              </a:rPr>
              <a:t>Projection</a:t>
            </a:r>
            <a:endParaRPr lang="en-US" altLang="zh-CN" sz="2800" b="1">
              <a:ea typeface="楷体_GB2312" pitchFamily="49" charset="-122"/>
            </a:endParaRPr>
          </a:p>
          <a:p>
            <a:pPr algn="l"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Blip>
                <a:blip r:embed="rId2"/>
              </a:buBlip>
            </a:pPr>
            <a:r>
              <a:rPr lang="en-US" altLang="zh-CN" sz="2800" b="1">
                <a:ea typeface="楷体_GB2312" pitchFamily="49" charset="-122"/>
                <a:hlinkClick r:id="rId6" action="ppaction://hlinksldjump"/>
              </a:rPr>
              <a:t>Selection</a:t>
            </a:r>
            <a:endParaRPr lang="en-US" altLang="zh-CN" sz="2800" b="1">
              <a:ea typeface="楷体_GB2312" pitchFamily="49" charset="-122"/>
            </a:endParaRPr>
          </a:p>
          <a:p>
            <a:pPr algn="l"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Blip>
                <a:blip r:embed="rId2"/>
              </a:buBlip>
            </a:pPr>
            <a:r>
              <a:rPr lang="en-US" altLang="zh-CN" sz="2800" b="1">
                <a:ea typeface="楷体_GB2312" pitchFamily="49" charset="-122"/>
                <a:hlinkClick r:id="rId7" action="ppaction://hlinksldjump"/>
              </a:rPr>
              <a:t>Cartesian Product</a:t>
            </a:r>
            <a:endParaRPr lang="en-US" altLang="zh-CN" sz="2800" b="1">
              <a:ea typeface="楷体_GB2312" pitchFamily="49" charset="-122"/>
            </a:endParaRPr>
          </a:p>
          <a:p>
            <a:pPr algn="l"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Blip>
                <a:blip r:embed="rId2"/>
              </a:buBlip>
            </a:pPr>
            <a:r>
              <a:rPr lang="en-US" altLang="zh-CN" sz="2800" b="1">
                <a:ea typeface="楷体_GB2312" pitchFamily="49" charset="-122"/>
                <a:hlinkClick r:id="rId8" action="ppaction://hlinksldjump"/>
              </a:rPr>
              <a:t>Natural Join</a:t>
            </a:r>
            <a:endParaRPr lang="en-US" altLang="zh-CN" sz="2800" b="1">
              <a:ea typeface="楷体_GB2312" pitchFamily="49" charset="-122"/>
            </a:endParaRPr>
          </a:p>
        </p:txBody>
      </p:sp>
      <p:sp>
        <p:nvSpPr>
          <p:cNvPr id="2064" name="Text Box 16"/>
          <p:cNvSpPr txBox="1">
            <a:spLocks noChangeArrowheads="1"/>
          </p:cNvSpPr>
          <p:nvPr/>
        </p:nvSpPr>
        <p:spPr bwMode="auto">
          <a:xfrm>
            <a:off x="4284663" y="2276475"/>
            <a:ext cx="4679950" cy="3725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Blip>
                <a:blip r:embed="rId2"/>
              </a:buBlip>
            </a:pPr>
            <a:r>
              <a:rPr lang="en-US" altLang="zh-CN" sz="2800" b="1" dirty="0">
                <a:ea typeface="楷体_GB2312" pitchFamily="49" charset="-122"/>
                <a:hlinkClick r:id="rId9" action="ppaction://hlinksldjump"/>
              </a:rPr>
              <a:t>Theta Join</a:t>
            </a:r>
            <a:endParaRPr lang="en-US" altLang="zh-CN" sz="2800" b="1" dirty="0">
              <a:ea typeface="楷体_GB2312" pitchFamily="49" charset="-122"/>
            </a:endParaRPr>
          </a:p>
          <a:p>
            <a:pPr algn="l"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Blip>
                <a:blip r:embed="rId2"/>
              </a:buBlip>
            </a:pPr>
            <a:r>
              <a:rPr lang="en-US" altLang="zh-CN" sz="2800" b="1" dirty="0">
                <a:ea typeface="楷体_GB2312" pitchFamily="49" charset="-122"/>
                <a:hlinkClick r:id="rId10" action="ppaction://hlinksldjump"/>
              </a:rPr>
              <a:t>Renaming</a:t>
            </a:r>
            <a:endParaRPr lang="en-US" altLang="zh-CN" sz="2800" b="1" dirty="0">
              <a:ea typeface="楷体_GB2312" pitchFamily="49" charset="-122"/>
            </a:endParaRPr>
          </a:p>
          <a:p>
            <a:pPr algn="l"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Blip>
                <a:blip r:embed="rId2"/>
              </a:buBlip>
            </a:pPr>
            <a:r>
              <a:rPr lang="en-US" altLang="zh-CN" sz="2800" b="1" dirty="0">
                <a:ea typeface="楷体_GB2312" pitchFamily="49" charset="-122"/>
                <a:hlinkClick r:id="rId11" action="ppaction://hlinksldjump"/>
              </a:rPr>
              <a:t>Division</a:t>
            </a:r>
            <a:endParaRPr lang="en-US" altLang="zh-CN" sz="2800" b="1" dirty="0">
              <a:ea typeface="楷体_GB2312" pitchFamily="49" charset="-122"/>
            </a:endParaRPr>
          </a:p>
          <a:p>
            <a:pPr algn="l"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Blip>
                <a:blip r:embed="rId2"/>
              </a:buBlip>
            </a:pPr>
            <a:r>
              <a:rPr lang="en-US" altLang="zh-CN" sz="2800" b="1" dirty="0">
                <a:ea typeface="楷体_GB2312" pitchFamily="49" charset="-122"/>
                <a:hlinkClick r:id="rId12" action="ppaction://hlinksldjump"/>
              </a:rPr>
              <a:t>Combining Operations</a:t>
            </a:r>
            <a:endParaRPr lang="en-US" altLang="zh-CN" sz="2800" b="1" dirty="0">
              <a:ea typeface="楷体_GB2312" pitchFamily="49" charset="-122"/>
            </a:endParaRPr>
          </a:p>
          <a:p>
            <a:pPr algn="l"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Blip>
                <a:blip r:embed="rId2"/>
              </a:buBlip>
            </a:pPr>
            <a:r>
              <a:rPr lang="en-US" altLang="zh-CN" sz="2800" b="1" dirty="0">
                <a:ea typeface="楷体_GB2312" pitchFamily="49" charset="-122"/>
                <a:hlinkClick r:id="rId13" action="ppaction://hlinksldjump"/>
              </a:rPr>
              <a:t>Constraints on Relations</a:t>
            </a:r>
            <a:endParaRPr lang="en-US" altLang="zh-CN" sz="2800" b="1" dirty="0">
              <a:ea typeface="楷体_GB2312" pitchFamily="49" charset="-122"/>
            </a:endParaRPr>
          </a:p>
          <a:p>
            <a:pPr algn="l"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Blip>
                <a:blip r:embed="rId2"/>
              </a:buBlip>
            </a:pPr>
            <a:r>
              <a:rPr lang="en-US" altLang="zh-CN" sz="2800" b="1" dirty="0">
                <a:ea typeface="楷体_GB2312" pitchFamily="49" charset="-122"/>
                <a:hlinkClick r:id="rId14" action="ppaction://hlinksldjump"/>
              </a:rPr>
              <a:t>Summary</a:t>
            </a:r>
            <a:endParaRPr lang="en-US" altLang="zh-CN" sz="2800" b="1" dirty="0"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0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0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0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0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0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0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0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0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0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4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0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2" grpId="0" build="p" autoUpdateAnimBg="0" advAuto="0"/>
      <p:bldP spid="2064" grpId="0" build="p" autoUpdateAnimBg="0" advAuto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942D9-8E0E-470C-B710-175BDAD6AC6D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99330" name="Rectangle 1026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>
                <a:latin typeface="Arial Narrow" pitchFamily="34" charset="0"/>
              </a:rPr>
              <a:t>2. Projection</a:t>
            </a:r>
          </a:p>
        </p:txBody>
      </p:sp>
      <p:sp>
        <p:nvSpPr>
          <p:cNvPr id="99331" name="Text Box 1027"/>
          <p:cNvSpPr txBox="1">
            <a:spLocks noChangeArrowheads="1"/>
          </p:cNvSpPr>
          <p:nvPr/>
        </p:nvSpPr>
        <p:spPr bwMode="auto">
          <a:xfrm>
            <a:off x="533400" y="764704"/>
            <a:ext cx="83597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Char char="u"/>
            </a:pPr>
            <a:r>
              <a:rPr lang="en-US" altLang="zh-CN" b="1" dirty="0"/>
              <a:t>The </a:t>
            </a:r>
            <a:r>
              <a:rPr lang="en-US" altLang="zh-CN" b="1" dirty="0">
                <a:solidFill>
                  <a:schemeClr val="hlink"/>
                </a:solidFill>
              </a:rPr>
              <a:t>projection</a:t>
            </a:r>
            <a:r>
              <a:rPr lang="en-US" altLang="zh-CN" b="1" dirty="0"/>
              <a:t> operator is used to produce from a relation </a:t>
            </a:r>
            <a:r>
              <a:rPr lang="en-US" altLang="zh-CN" b="1" i="1" dirty="0">
                <a:latin typeface="Times New Roman" pitchFamily="18" charset="0"/>
              </a:rPr>
              <a:t>R</a:t>
            </a:r>
            <a:r>
              <a:rPr lang="en-US" altLang="zh-CN" b="1" dirty="0"/>
              <a:t> a new relation that has only some of </a:t>
            </a:r>
            <a:r>
              <a:rPr lang="en-US" altLang="zh-CN" b="1" i="1" dirty="0">
                <a:latin typeface="Times New Roman" pitchFamily="18" charset="0"/>
              </a:rPr>
              <a:t>R</a:t>
            </a:r>
            <a:r>
              <a:rPr lang="en-US" altLang="zh-CN" b="1" dirty="0"/>
              <a:t>’s </a:t>
            </a:r>
            <a:r>
              <a:rPr lang="en-US" altLang="zh-CN" b="1" dirty="0">
                <a:solidFill>
                  <a:schemeClr val="hlink"/>
                </a:solidFill>
              </a:rPr>
              <a:t>columns</a:t>
            </a:r>
            <a:r>
              <a:rPr lang="en-US" altLang="zh-CN" b="1" dirty="0"/>
              <a:t>, which can be expressed as:</a:t>
            </a:r>
          </a:p>
        </p:txBody>
      </p:sp>
      <p:graphicFrame>
        <p:nvGraphicFramePr>
          <p:cNvPr id="99332" name="Object 1028"/>
          <p:cNvGraphicFramePr>
            <a:graphicFrameLocks/>
          </p:cNvGraphicFramePr>
          <p:nvPr/>
        </p:nvGraphicFramePr>
        <p:xfrm>
          <a:off x="3708400" y="1844675"/>
          <a:ext cx="1522413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81" name="公式" r:id="rId3" imgW="761760" imgH="266400" progId="Equation.3">
                  <p:embed/>
                </p:oleObj>
              </mc:Choice>
              <mc:Fallback>
                <p:oleObj name="公式" r:id="rId3" imgW="761760" imgH="266400" progId="Equation.3">
                  <p:embed/>
                  <p:pic>
                    <p:nvPicPr>
                      <p:cNvPr id="0" name="Object 1028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1844675"/>
                        <a:ext cx="1522413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33" name="Text Box 1029"/>
          <p:cNvSpPr txBox="1">
            <a:spLocks noChangeArrowheads="1"/>
          </p:cNvSpPr>
          <p:nvPr/>
        </p:nvSpPr>
        <p:spPr bwMode="auto">
          <a:xfrm>
            <a:off x="539750" y="2492375"/>
            <a:ext cx="8496746" cy="2899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altLang="zh-CN" b="1" dirty="0">
                <a:cs typeface="Times New Roman" pitchFamily="18" charset="0"/>
              </a:rPr>
              <a:t>π</a:t>
            </a:r>
            <a:r>
              <a:rPr lang="en-US" altLang="zh-CN" b="1" baseline="-25000" dirty="0"/>
              <a:t>A1,A2,…An</a:t>
            </a:r>
            <a:r>
              <a:rPr lang="en-US" altLang="zh-CN" b="1" dirty="0"/>
              <a:t>(R)={t[A</a:t>
            </a:r>
            <a:r>
              <a:rPr lang="en-US" altLang="zh-CN" b="1" baseline="-25000" dirty="0"/>
              <a:t>1</a:t>
            </a:r>
            <a:r>
              <a:rPr lang="en-US" altLang="zh-CN" b="1" dirty="0"/>
              <a:t>,A</a:t>
            </a:r>
            <a:r>
              <a:rPr lang="en-US" altLang="zh-CN" b="1" baseline="-25000" dirty="0"/>
              <a:t>2</a:t>
            </a:r>
            <a:r>
              <a:rPr lang="en-US" altLang="zh-CN" b="1" dirty="0"/>
              <a:t>,…A</a:t>
            </a:r>
            <a:r>
              <a:rPr lang="en-US" altLang="zh-CN" b="1" baseline="-25000" dirty="0"/>
              <a:t>n</a:t>
            </a:r>
            <a:r>
              <a:rPr lang="en-US" altLang="zh-CN" b="1" dirty="0"/>
              <a:t>]|</a:t>
            </a:r>
            <a:r>
              <a:rPr lang="en-US" altLang="zh-CN" b="1" dirty="0" err="1"/>
              <a:t>t∈R</a:t>
            </a:r>
            <a:r>
              <a:rPr lang="en-US" altLang="zh-CN" b="1" dirty="0"/>
              <a:t>}</a:t>
            </a:r>
          </a:p>
          <a:p>
            <a:pPr algn="l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altLang="zh-CN" b="1" dirty="0"/>
              <a:t>The </a:t>
            </a:r>
            <a:r>
              <a:rPr lang="en-US" altLang="zh-CN" b="1" dirty="0">
                <a:solidFill>
                  <a:schemeClr val="hlink"/>
                </a:solidFill>
              </a:rPr>
              <a:t>schema</a:t>
            </a:r>
            <a:r>
              <a:rPr lang="en-US" altLang="zh-CN" b="1" dirty="0"/>
              <a:t> for the resulting value is the set of attributes {A</a:t>
            </a:r>
            <a:r>
              <a:rPr lang="en-US" altLang="zh-CN" b="1" baseline="-25000" dirty="0"/>
              <a:t>1</a:t>
            </a:r>
            <a:r>
              <a:rPr lang="en-US" altLang="zh-CN" b="1" dirty="0"/>
              <a:t>,A</a:t>
            </a:r>
            <a:r>
              <a:rPr lang="en-US" altLang="zh-CN" b="1" baseline="-25000" dirty="0"/>
              <a:t>2</a:t>
            </a:r>
            <a:r>
              <a:rPr lang="en-US" altLang="zh-CN" b="1" dirty="0"/>
              <a:t>,…,A</a:t>
            </a:r>
            <a:r>
              <a:rPr lang="en-US" altLang="zh-CN" b="1" baseline="-25000" dirty="0"/>
              <a:t>n</a:t>
            </a:r>
            <a:r>
              <a:rPr lang="en-US" altLang="zh-CN" b="1" dirty="0"/>
              <a:t>}, which is shown in the order listed.</a:t>
            </a:r>
          </a:p>
          <a:p>
            <a:pPr algn="l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altLang="zh-CN" b="1" dirty="0"/>
              <a:t>It will be recorded only </a:t>
            </a:r>
            <a:r>
              <a:rPr lang="en-US" altLang="zh-CN" b="1" dirty="0">
                <a:solidFill>
                  <a:srgbClr val="FF3399"/>
                </a:solidFill>
              </a:rPr>
              <a:t>once</a:t>
            </a:r>
            <a:r>
              <a:rPr lang="en-US" altLang="zh-CN" b="1" dirty="0"/>
              <a:t> for the tuples that have the same value in their component for each attribute.</a:t>
            </a:r>
          </a:p>
          <a:p>
            <a:pPr algn="l">
              <a:spcBef>
                <a:spcPct val="20000"/>
              </a:spcBef>
              <a:buSzPct val="150000"/>
              <a:buFontTx/>
              <a:buBlip>
                <a:blip r:embed="rId5"/>
              </a:buBlip>
            </a:pPr>
            <a:r>
              <a:rPr lang="en-US" altLang="zh-CN" b="1" dirty="0"/>
              <a:t>The projection operator can be used to change the </a:t>
            </a:r>
            <a:r>
              <a:rPr lang="en-US" altLang="zh-CN" b="1" dirty="0">
                <a:solidFill>
                  <a:srgbClr val="FF3399"/>
                </a:solidFill>
              </a:rPr>
              <a:t>order</a:t>
            </a:r>
            <a:r>
              <a:rPr lang="en-US" altLang="zh-CN" b="1" dirty="0"/>
              <a:t> of the attributes.</a:t>
            </a:r>
          </a:p>
        </p:txBody>
      </p:sp>
      <p:sp>
        <p:nvSpPr>
          <p:cNvPr id="99362" name="Line 1058"/>
          <p:cNvSpPr>
            <a:spLocks noChangeShapeType="1"/>
          </p:cNvSpPr>
          <p:nvPr/>
        </p:nvSpPr>
        <p:spPr bwMode="auto">
          <a:xfrm>
            <a:off x="2268538" y="3716338"/>
            <a:ext cx="3959225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99366" name="Picture 1062" descr="arow003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75" y="6303963"/>
            <a:ext cx="479425" cy="46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9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9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93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93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993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993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99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9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9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1" grpId="0" build="p" autoUpdateAnimBg="0"/>
      <p:bldP spid="99333" grpId="0" build="p" autoUpdateAnimBg="0"/>
      <p:bldP spid="9936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EAC44-8181-4A53-AD1C-5C381823F585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100377" name="Rectangle 1049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>
                <a:latin typeface="Arial Narrow" pitchFamily="34" charset="0"/>
              </a:rPr>
              <a:t>Projection-Example</a:t>
            </a:r>
          </a:p>
        </p:txBody>
      </p:sp>
      <p:sp>
        <p:nvSpPr>
          <p:cNvPr id="100379" name="Text Box 1051"/>
          <p:cNvSpPr txBox="1">
            <a:spLocks noChangeArrowheads="1"/>
          </p:cNvSpPr>
          <p:nvPr/>
        </p:nvSpPr>
        <p:spPr bwMode="auto">
          <a:xfrm>
            <a:off x="685800" y="3962400"/>
            <a:ext cx="3957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b="1"/>
              <a:t>The resulting relation is:</a:t>
            </a:r>
          </a:p>
        </p:txBody>
      </p:sp>
      <p:graphicFrame>
        <p:nvGraphicFramePr>
          <p:cNvPr id="100380" name="Group 1052"/>
          <p:cNvGraphicFramePr>
            <a:graphicFrameLocks noGrp="1"/>
          </p:cNvGraphicFramePr>
          <p:nvPr/>
        </p:nvGraphicFramePr>
        <p:xfrm>
          <a:off x="827088" y="4495800"/>
          <a:ext cx="3810000" cy="1609344"/>
        </p:xfrm>
        <a:graphic>
          <a:graphicData uri="http://schemas.openxmlformats.org/drawingml/2006/table">
            <a:tbl>
              <a:tblPr/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7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title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year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length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00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Star Wars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Mighty Ducks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Wayne’s World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1977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1991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1992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124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104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95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0441" name="Group 1113"/>
          <p:cNvGraphicFramePr>
            <a:graphicFrameLocks noGrp="1"/>
          </p:cNvGraphicFramePr>
          <p:nvPr/>
        </p:nvGraphicFramePr>
        <p:xfrm>
          <a:off x="762000" y="1681163"/>
          <a:ext cx="7620000" cy="1463040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2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54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4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title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year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length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inColor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studioName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produc#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35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Star Wars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Mighty Ducks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Wayne’s World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1977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1991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1992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124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104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95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true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true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true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Fox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Disney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Paramount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11111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22222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33333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0434" name="Object 1106"/>
          <p:cNvGraphicFramePr>
            <a:graphicFrameLocks noChangeAspect="1"/>
          </p:cNvGraphicFramePr>
          <p:nvPr/>
        </p:nvGraphicFramePr>
        <p:xfrm>
          <a:off x="2286000" y="3213100"/>
          <a:ext cx="4038600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196" name="公式" r:id="rId3" imgW="1218960" imgH="241200" progId="Equation.3">
                  <p:embed/>
                </p:oleObj>
              </mc:Choice>
              <mc:Fallback>
                <p:oleObj name="公式" r:id="rId3" imgW="1218960" imgH="241200" progId="Equation.3">
                  <p:embed/>
                  <p:pic>
                    <p:nvPicPr>
                      <p:cNvPr id="0" name="Object 11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213100"/>
                        <a:ext cx="4038600" cy="801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436" name="Text Box 1108"/>
          <p:cNvSpPr txBox="1">
            <a:spLocks noChangeArrowheads="1"/>
          </p:cNvSpPr>
          <p:nvPr/>
        </p:nvSpPr>
        <p:spPr bwMode="auto">
          <a:xfrm>
            <a:off x="611188" y="765175"/>
            <a:ext cx="8153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</a:pPr>
            <a:r>
              <a:rPr kumimoji="0" lang="en-US" altLang="zh-CN" b="1">
                <a:solidFill>
                  <a:schemeClr val="tx2"/>
                </a:solidFill>
              </a:rPr>
              <a:t>【e.g.】</a:t>
            </a:r>
            <a:r>
              <a:rPr lang="en-US" altLang="zh-CN" b="1"/>
              <a:t>Consider the relation </a:t>
            </a:r>
            <a:r>
              <a:rPr lang="en-US" altLang="zh-CN" b="1" i="1">
                <a:latin typeface="Times New Roman" pitchFamily="18" charset="0"/>
              </a:rPr>
              <a:t>Movie</a:t>
            </a:r>
            <a:r>
              <a:rPr lang="en-US" altLang="zh-CN" b="1"/>
              <a:t>, we can project this relation onto the first three attributes:</a:t>
            </a:r>
          </a:p>
        </p:txBody>
      </p:sp>
      <p:pic>
        <p:nvPicPr>
          <p:cNvPr id="100437" name="Picture 1109" descr="002">
            <a:hlinkClick r:id="rId5" action="ppaction://hlinksldjump"/>
          </p:cNvPr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6237288"/>
            <a:ext cx="68580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0442" name="Text Box 1114"/>
          <p:cNvSpPr txBox="1">
            <a:spLocks noChangeArrowheads="1"/>
          </p:cNvSpPr>
          <p:nvPr/>
        </p:nvSpPr>
        <p:spPr bwMode="auto">
          <a:xfrm>
            <a:off x="4787900" y="5087938"/>
            <a:ext cx="43561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ts val="0"/>
              </a:spcBef>
            </a:pPr>
            <a:r>
              <a:rPr lang="en-US" altLang="zh-CN" b="1" i="1" dirty="0">
                <a:solidFill>
                  <a:srgbClr val="009900"/>
                </a:solidFill>
              </a:rPr>
              <a:t>SELECT </a:t>
            </a:r>
            <a:r>
              <a:rPr lang="en-US" altLang="zh-CN" b="1" i="1" dirty="0">
                <a:solidFill>
                  <a:srgbClr val="92D050"/>
                </a:solidFill>
              </a:rPr>
              <a:t>DISTINCT</a:t>
            </a:r>
            <a:r>
              <a:rPr lang="en-US" altLang="zh-CN" b="1" i="1" dirty="0">
                <a:solidFill>
                  <a:srgbClr val="009900"/>
                </a:solidFill>
              </a:rPr>
              <a:t> </a:t>
            </a:r>
            <a:r>
              <a:rPr lang="en-US" altLang="zh-CN" b="1" i="1" dirty="0" err="1">
                <a:solidFill>
                  <a:srgbClr val="009900"/>
                </a:solidFill>
              </a:rPr>
              <a:t>title,year,length</a:t>
            </a:r>
            <a:endParaRPr lang="en-US" altLang="zh-CN" b="1" i="1" dirty="0">
              <a:solidFill>
                <a:srgbClr val="009900"/>
              </a:solidFill>
            </a:endParaRPr>
          </a:p>
          <a:p>
            <a:pPr algn="l">
              <a:spcBef>
                <a:spcPts val="0"/>
              </a:spcBef>
            </a:pPr>
            <a:r>
              <a:rPr lang="en-US" altLang="zh-CN" b="1" i="1" dirty="0">
                <a:solidFill>
                  <a:srgbClr val="009900"/>
                </a:solidFill>
              </a:rPr>
              <a:t>       FROM Movie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03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03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03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0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0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0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0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0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79" grpId="0" autoUpdateAnimBg="0"/>
      <p:bldP spid="10044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9B8E2A-2A82-484D-A58E-14F6D6E52965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101378" name="Rectangle 1026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>
                <a:latin typeface="Arial Narrow" pitchFamily="34" charset="0"/>
              </a:rPr>
              <a:t>3. Selection</a:t>
            </a:r>
          </a:p>
        </p:txBody>
      </p:sp>
      <p:sp>
        <p:nvSpPr>
          <p:cNvPr id="101379" name="Text Box 1027"/>
          <p:cNvSpPr txBox="1">
            <a:spLocks noChangeArrowheads="1"/>
          </p:cNvSpPr>
          <p:nvPr/>
        </p:nvSpPr>
        <p:spPr bwMode="auto">
          <a:xfrm>
            <a:off x="533400" y="762000"/>
            <a:ext cx="8610600" cy="534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u"/>
            </a:pPr>
            <a:r>
              <a:rPr lang="en-US" altLang="zh-CN" b="1"/>
              <a:t>The </a:t>
            </a:r>
            <a:r>
              <a:rPr lang="en-US" altLang="zh-CN" b="1">
                <a:solidFill>
                  <a:schemeClr val="hlink"/>
                </a:solidFill>
              </a:rPr>
              <a:t>selection</a:t>
            </a:r>
            <a:r>
              <a:rPr lang="en-US" altLang="zh-CN" b="1"/>
              <a:t> operator, applied to a relation </a:t>
            </a:r>
            <a:r>
              <a:rPr lang="en-US" altLang="zh-CN" b="1" i="1">
                <a:latin typeface="Times New Roman" pitchFamily="18" charset="0"/>
              </a:rPr>
              <a:t>R</a:t>
            </a:r>
            <a:r>
              <a:rPr lang="en-US" altLang="zh-CN" b="1"/>
              <a:t>, produces a view relation with a subset of </a:t>
            </a:r>
            <a:r>
              <a:rPr lang="en-US" altLang="zh-CN" b="1" i="1">
                <a:latin typeface="Times New Roman" pitchFamily="18" charset="0"/>
              </a:rPr>
              <a:t>R</a:t>
            </a:r>
            <a:r>
              <a:rPr lang="en-US" altLang="zh-CN" b="1"/>
              <a:t>’s </a:t>
            </a:r>
            <a:r>
              <a:rPr lang="en-US" altLang="zh-CN" b="1">
                <a:solidFill>
                  <a:schemeClr val="hlink"/>
                </a:solidFill>
              </a:rPr>
              <a:t>tuples</a:t>
            </a:r>
            <a:r>
              <a:rPr lang="en-US" altLang="zh-CN" b="1"/>
              <a:t>. The tuples in the resulting relation are those that satisfy some </a:t>
            </a:r>
            <a:r>
              <a:rPr lang="en-US" altLang="zh-CN" b="1">
                <a:solidFill>
                  <a:schemeClr val="hlink"/>
                </a:solidFill>
              </a:rPr>
              <a:t>condition</a:t>
            </a:r>
            <a:r>
              <a:rPr lang="en-US" altLang="zh-CN" b="1"/>
              <a:t> </a:t>
            </a:r>
            <a:r>
              <a:rPr lang="en-US" altLang="zh-CN" b="1" i="1">
                <a:latin typeface="Times New Roman" pitchFamily="18" charset="0"/>
              </a:rPr>
              <a:t>C</a:t>
            </a:r>
            <a:r>
              <a:rPr lang="en-US" altLang="zh-CN" b="1"/>
              <a:t> that involves the attributes of </a:t>
            </a:r>
            <a:r>
              <a:rPr lang="en-US" altLang="zh-CN" b="1" i="1">
                <a:latin typeface="Times New Roman" pitchFamily="18" charset="0"/>
              </a:rPr>
              <a:t>R</a:t>
            </a:r>
            <a:r>
              <a:rPr lang="en-US" altLang="zh-CN" b="1"/>
              <a:t>, </a:t>
            </a:r>
          </a:p>
          <a:p>
            <a:pPr algn="l">
              <a:spcBef>
                <a:spcPct val="20000"/>
              </a:spcBef>
            </a:pPr>
            <a:r>
              <a:rPr lang="en-US" altLang="zh-CN" b="1"/>
              <a:t>we denote this operation</a:t>
            </a:r>
            <a:r>
              <a:rPr lang="en-US" altLang="zh-CN" b="1">
                <a:solidFill>
                  <a:schemeClr val="hlink"/>
                </a:solidFill>
                <a:cs typeface="Times New Roman" pitchFamily="18" charset="0"/>
              </a:rPr>
              <a:t>σ</a:t>
            </a:r>
            <a:r>
              <a:rPr lang="en-US" altLang="zh-CN" b="1" baseline="-25000">
                <a:solidFill>
                  <a:schemeClr val="hlink"/>
                </a:solidFill>
                <a:cs typeface="Times New Roman" pitchFamily="18" charset="0"/>
              </a:rPr>
              <a:t>C</a:t>
            </a:r>
            <a:r>
              <a:rPr lang="en-US" altLang="zh-CN" b="1">
                <a:solidFill>
                  <a:schemeClr val="hlink"/>
                </a:solidFill>
              </a:rPr>
              <a:t>(R)</a:t>
            </a:r>
            <a:r>
              <a:rPr lang="en-US" altLang="zh-CN" b="1"/>
              <a:t>.</a:t>
            </a:r>
          </a:p>
          <a:p>
            <a:pPr algn="l">
              <a:spcBef>
                <a:spcPct val="20000"/>
              </a:spcBef>
            </a:pPr>
            <a:r>
              <a:rPr lang="en-US" altLang="zh-CN" b="1"/>
              <a:t>σ</a:t>
            </a:r>
            <a:r>
              <a:rPr lang="en-US" altLang="zh-CN" b="1" baseline="-25000"/>
              <a:t>C</a:t>
            </a:r>
            <a:r>
              <a:rPr lang="en-US" altLang="zh-CN" b="1"/>
              <a:t>(R)={t | t∈R∧( C(t) is satisfied.) }</a:t>
            </a:r>
          </a:p>
          <a:p>
            <a:pPr algn="l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altLang="zh-CN" b="1"/>
              <a:t>The resulting relation keep the </a:t>
            </a:r>
            <a:r>
              <a:rPr lang="en-US" altLang="zh-CN" b="1">
                <a:solidFill>
                  <a:schemeClr val="hlink"/>
                </a:solidFill>
              </a:rPr>
              <a:t>same</a:t>
            </a:r>
            <a:r>
              <a:rPr lang="en-US" altLang="zh-CN" b="1"/>
              <a:t> order of attributes with </a:t>
            </a:r>
            <a:r>
              <a:rPr lang="en-US" altLang="zh-CN" b="1" i="1">
                <a:latin typeface="Times New Roman" pitchFamily="18" charset="0"/>
              </a:rPr>
              <a:t>R</a:t>
            </a:r>
            <a:r>
              <a:rPr lang="en-US" altLang="zh-CN" b="1"/>
              <a:t>.</a:t>
            </a:r>
          </a:p>
          <a:p>
            <a:pPr algn="l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altLang="zh-CN" b="1" i="1">
                <a:latin typeface="Times New Roman" pitchFamily="18" charset="0"/>
              </a:rPr>
              <a:t>C</a:t>
            </a:r>
            <a:r>
              <a:rPr lang="en-US" altLang="zh-CN" b="1"/>
              <a:t> is a conditional expression consisting of the operands and the operators.</a:t>
            </a:r>
          </a:p>
          <a:p>
            <a:pPr lvl="1" algn="l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ü"/>
            </a:pPr>
            <a:r>
              <a:rPr lang="en-US" altLang="zh-CN" b="1"/>
              <a:t>The </a:t>
            </a:r>
            <a:r>
              <a:rPr lang="en-US" altLang="zh-CN" b="1">
                <a:solidFill>
                  <a:schemeClr val="hlink"/>
                </a:solidFill>
              </a:rPr>
              <a:t>operands</a:t>
            </a:r>
            <a:r>
              <a:rPr lang="en-US" altLang="zh-CN" b="1"/>
              <a:t> in </a:t>
            </a:r>
            <a:r>
              <a:rPr lang="en-US" altLang="zh-CN" b="1" i="1">
                <a:latin typeface="Times New Roman" pitchFamily="18" charset="0"/>
              </a:rPr>
              <a:t>C</a:t>
            </a:r>
            <a:r>
              <a:rPr lang="en-US" altLang="zh-CN" b="1"/>
              <a:t> are either constants or attributes of </a:t>
            </a:r>
            <a:r>
              <a:rPr lang="en-US" altLang="zh-CN" b="1" i="1">
                <a:latin typeface="Times New Roman" pitchFamily="18" charset="0"/>
              </a:rPr>
              <a:t>R</a:t>
            </a:r>
            <a:r>
              <a:rPr lang="en-US" altLang="zh-CN" b="1"/>
              <a:t>.</a:t>
            </a:r>
          </a:p>
          <a:p>
            <a:pPr lvl="1" algn="l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ü"/>
            </a:pPr>
            <a:r>
              <a:rPr lang="en-US" altLang="zh-CN" b="1"/>
              <a:t>The </a:t>
            </a:r>
            <a:r>
              <a:rPr lang="en-US" altLang="zh-CN" b="1">
                <a:solidFill>
                  <a:schemeClr val="hlink"/>
                </a:solidFill>
              </a:rPr>
              <a:t>operators</a:t>
            </a:r>
            <a:r>
              <a:rPr lang="en-US" altLang="zh-CN" b="1"/>
              <a:t> can be the </a:t>
            </a:r>
            <a:r>
              <a:rPr lang="zh-CN" altLang="zh-CN" b="1">
                <a:solidFill>
                  <a:srgbClr val="FF3399"/>
                </a:solidFill>
              </a:rPr>
              <a:t>arithmetical</a:t>
            </a:r>
            <a:r>
              <a:rPr lang="en-US" altLang="zh-CN" b="1"/>
              <a:t> </a:t>
            </a:r>
            <a:r>
              <a:rPr lang="zh-CN" altLang="zh-CN" b="1"/>
              <a:t>comparison operator</a:t>
            </a:r>
            <a:r>
              <a:rPr lang="en-US" altLang="zh-CN" b="1"/>
              <a:t> (&gt;, ≥, &lt;, ≤, =, ≠) and the </a:t>
            </a:r>
            <a:r>
              <a:rPr lang="en-US" altLang="zh-CN" b="1">
                <a:solidFill>
                  <a:srgbClr val="FF3399"/>
                </a:solidFill>
              </a:rPr>
              <a:t>logical</a:t>
            </a:r>
            <a:r>
              <a:rPr lang="en-US" altLang="zh-CN" b="1"/>
              <a:t> operator (∧, ∨, ┐).</a:t>
            </a:r>
          </a:p>
          <a:p>
            <a:pPr algn="l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altLang="zh-CN" b="1"/>
              <a:t>The result of </a:t>
            </a:r>
            <a:r>
              <a:rPr lang="en-US" altLang="zh-CN" b="1" i="1">
                <a:latin typeface="Times New Roman" pitchFamily="18" charset="0"/>
              </a:rPr>
              <a:t>C</a:t>
            </a:r>
            <a:r>
              <a:rPr lang="en-US" altLang="zh-CN" b="1"/>
              <a:t> is either “</a:t>
            </a:r>
            <a:r>
              <a:rPr lang="en-US" altLang="zh-CN" b="1">
                <a:solidFill>
                  <a:schemeClr val="hlink"/>
                </a:solidFill>
              </a:rPr>
              <a:t>TURE</a:t>
            </a:r>
            <a:r>
              <a:rPr lang="en-US" altLang="zh-CN" b="1"/>
              <a:t>” or “</a:t>
            </a:r>
            <a:r>
              <a:rPr lang="en-US" altLang="zh-CN" b="1">
                <a:solidFill>
                  <a:schemeClr val="hlink"/>
                </a:solidFill>
              </a:rPr>
              <a:t>FALSE</a:t>
            </a:r>
            <a:r>
              <a:rPr lang="en-US" altLang="zh-CN" b="1"/>
              <a:t>”.</a:t>
            </a:r>
          </a:p>
        </p:txBody>
      </p:sp>
      <p:pic>
        <p:nvPicPr>
          <p:cNvPr id="101381" name="Picture 1029" descr="arow003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75" y="6303963"/>
            <a:ext cx="479425" cy="46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1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01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01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01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13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13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79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23416D-02BF-4870-9304-E3BDA63E4257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3389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>
                <a:latin typeface="Arial Narrow" pitchFamily="34" charset="0"/>
              </a:rPr>
              <a:t>Selection</a:t>
            </a:r>
          </a:p>
        </p:txBody>
      </p:sp>
      <p:sp>
        <p:nvSpPr>
          <p:cNvPr id="338947" name="Text Box 3"/>
          <p:cNvSpPr txBox="1">
            <a:spLocks noChangeArrowheads="1"/>
          </p:cNvSpPr>
          <p:nvPr/>
        </p:nvSpPr>
        <p:spPr bwMode="auto">
          <a:xfrm>
            <a:off x="533400" y="762000"/>
            <a:ext cx="8503096" cy="2899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altLang="zh-CN" b="1" dirty="0" smtClean="0"/>
              <a:t>For </a:t>
            </a:r>
            <a:r>
              <a:rPr lang="en-US" altLang="zh-CN" b="1" dirty="0" err="1" smtClean="0"/>
              <a:t>σ</a:t>
            </a:r>
            <a:r>
              <a:rPr lang="en-US" altLang="zh-CN" b="1" baseline="-25000" dirty="0" err="1" smtClean="0"/>
              <a:t>C</a:t>
            </a:r>
            <a:r>
              <a:rPr lang="en-US" altLang="zh-CN" b="1" dirty="0" smtClean="0"/>
              <a:t>(R</a:t>
            </a:r>
            <a:r>
              <a:rPr lang="en-US" altLang="zh-CN" b="1" dirty="0"/>
              <a:t>),</a:t>
            </a:r>
          </a:p>
          <a:p>
            <a:pPr algn="l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altLang="zh-CN" b="1" dirty="0"/>
              <a:t>How to check the condition </a:t>
            </a:r>
            <a:r>
              <a:rPr lang="en-US" altLang="zh-CN" b="1" i="1" dirty="0">
                <a:latin typeface="Times New Roman" pitchFamily="18" charset="0"/>
              </a:rPr>
              <a:t>C</a:t>
            </a:r>
            <a:r>
              <a:rPr lang="en-US" altLang="zh-CN" b="1" dirty="0"/>
              <a:t> and calculate the result?</a:t>
            </a:r>
          </a:p>
          <a:p>
            <a:pPr algn="l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altLang="zh-CN" b="1" dirty="0"/>
              <a:t>Apply </a:t>
            </a:r>
            <a:r>
              <a:rPr lang="en-US" altLang="zh-CN" b="1" i="1" dirty="0">
                <a:latin typeface="Times New Roman" pitchFamily="18" charset="0"/>
              </a:rPr>
              <a:t>C</a:t>
            </a:r>
            <a:r>
              <a:rPr lang="en-US" altLang="zh-CN" b="1" dirty="0"/>
              <a:t> to each tuple </a:t>
            </a:r>
            <a:r>
              <a:rPr lang="en-US" altLang="zh-CN" b="1" dirty="0">
                <a:solidFill>
                  <a:schemeClr val="hlink"/>
                </a:solidFill>
              </a:rPr>
              <a:t>t</a:t>
            </a:r>
            <a:r>
              <a:rPr lang="en-US" altLang="zh-CN" b="1" dirty="0"/>
              <a:t> of </a:t>
            </a:r>
            <a:r>
              <a:rPr lang="en-US" altLang="zh-CN" b="1" i="1" dirty="0">
                <a:latin typeface="Times New Roman" pitchFamily="18" charset="0"/>
              </a:rPr>
              <a:t>R</a:t>
            </a:r>
            <a:r>
              <a:rPr lang="en-US" altLang="zh-CN" b="1" dirty="0"/>
              <a:t> by substituting, for each attribute </a:t>
            </a:r>
            <a:r>
              <a:rPr lang="en-US" altLang="zh-CN" b="1" i="1" dirty="0">
                <a:latin typeface="Times New Roman" pitchFamily="18" charset="0"/>
              </a:rPr>
              <a:t>A</a:t>
            </a:r>
            <a:r>
              <a:rPr lang="en-US" altLang="zh-CN" b="1" dirty="0"/>
              <a:t> appearing in condition </a:t>
            </a:r>
            <a:r>
              <a:rPr lang="en-US" altLang="zh-CN" b="1" i="1" dirty="0">
                <a:latin typeface="Times New Roman" pitchFamily="18" charset="0"/>
              </a:rPr>
              <a:t>C</a:t>
            </a:r>
            <a:r>
              <a:rPr lang="en-US" altLang="zh-CN" b="1" dirty="0"/>
              <a:t>, the component of </a:t>
            </a:r>
            <a:r>
              <a:rPr lang="en-US" altLang="zh-CN" b="1" dirty="0">
                <a:solidFill>
                  <a:schemeClr val="hlink"/>
                </a:solidFill>
              </a:rPr>
              <a:t>t</a:t>
            </a:r>
            <a:r>
              <a:rPr lang="en-US" altLang="zh-CN" b="1" dirty="0"/>
              <a:t> for attribute </a:t>
            </a:r>
            <a:r>
              <a:rPr lang="en-US" altLang="zh-CN" b="1" i="1" dirty="0">
                <a:latin typeface="Times New Roman" pitchFamily="18" charset="0"/>
              </a:rPr>
              <a:t>A</a:t>
            </a:r>
            <a:r>
              <a:rPr lang="en-US" altLang="zh-CN" b="1" dirty="0"/>
              <a:t>.</a:t>
            </a:r>
          </a:p>
          <a:p>
            <a:pPr algn="l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altLang="zh-CN" b="1" dirty="0"/>
              <a:t>If after substituting for each attribute of </a:t>
            </a:r>
            <a:r>
              <a:rPr lang="en-US" altLang="zh-CN" b="1" i="1" dirty="0">
                <a:latin typeface="Times New Roman" pitchFamily="18" charset="0"/>
              </a:rPr>
              <a:t>C</a:t>
            </a:r>
            <a:r>
              <a:rPr lang="en-US" altLang="zh-CN" b="1" dirty="0"/>
              <a:t> the condition </a:t>
            </a:r>
            <a:r>
              <a:rPr lang="en-US" altLang="zh-CN" b="1" i="1" dirty="0">
                <a:latin typeface="Times New Roman" pitchFamily="18" charset="0"/>
              </a:rPr>
              <a:t>C</a:t>
            </a:r>
            <a:r>
              <a:rPr lang="en-US" altLang="zh-CN" b="1" dirty="0"/>
              <a:t> is </a:t>
            </a:r>
            <a:r>
              <a:rPr lang="en-US" altLang="zh-CN" b="1" dirty="0">
                <a:solidFill>
                  <a:schemeClr val="hlink"/>
                </a:solidFill>
              </a:rPr>
              <a:t>true</a:t>
            </a:r>
            <a:r>
              <a:rPr lang="en-US" altLang="zh-CN" b="1" dirty="0"/>
              <a:t>, then </a:t>
            </a:r>
            <a:r>
              <a:rPr lang="en-US" altLang="zh-CN" b="1" dirty="0">
                <a:solidFill>
                  <a:schemeClr val="hlink"/>
                </a:solidFill>
              </a:rPr>
              <a:t>t</a:t>
            </a:r>
            <a:r>
              <a:rPr lang="en-US" altLang="zh-CN" b="1" dirty="0"/>
              <a:t> is one of the tuples that appear in the resulting </a:t>
            </a:r>
            <a:r>
              <a:rPr lang="en-US" altLang="zh-CN" b="1" dirty="0" err="1"/>
              <a:t>σ</a:t>
            </a:r>
            <a:r>
              <a:rPr lang="en-US" altLang="zh-CN" b="1" baseline="-25000" dirty="0" err="1"/>
              <a:t>C</a:t>
            </a:r>
            <a:r>
              <a:rPr lang="en-US" altLang="zh-CN" b="1" dirty="0"/>
              <a:t>(R), </a:t>
            </a:r>
            <a:r>
              <a:rPr lang="en-US" altLang="zh-CN" b="1" dirty="0">
                <a:solidFill>
                  <a:srgbClr val="FF3399"/>
                </a:solidFill>
              </a:rPr>
              <a:t>otherwise</a:t>
            </a:r>
            <a:r>
              <a:rPr lang="en-US" altLang="zh-CN" b="1" dirty="0"/>
              <a:t>, t is not in the result.</a:t>
            </a:r>
          </a:p>
        </p:txBody>
      </p:sp>
      <p:pic>
        <p:nvPicPr>
          <p:cNvPr id="338948" name="Picture 4" descr="arow003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75" y="6303963"/>
            <a:ext cx="479425" cy="46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38949" name="Object 5"/>
          <p:cNvGraphicFramePr>
            <a:graphicFrameLocks noChangeAspect="1"/>
          </p:cNvGraphicFramePr>
          <p:nvPr/>
        </p:nvGraphicFramePr>
        <p:xfrm>
          <a:off x="5435600" y="5589588"/>
          <a:ext cx="2738438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011" name="公式" r:id="rId4" imgW="1091880" imgH="241200" progId="Equation.3">
                  <p:embed/>
                </p:oleObj>
              </mc:Choice>
              <mc:Fallback>
                <p:oleObj name="公式" r:id="rId4" imgW="1091880" imgH="241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5589588"/>
                        <a:ext cx="2738438" cy="604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973" name="Group 29"/>
          <p:cNvGraphicFramePr>
            <a:graphicFrameLocks noGrp="1"/>
          </p:cNvGraphicFramePr>
          <p:nvPr/>
        </p:nvGraphicFramePr>
        <p:xfrm>
          <a:off x="544513" y="3741738"/>
          <a:ext cx="8305800" cy="1463040"/>
        </p:xfrm>
        <a:graphic>
          <a:graphicData uri="http://schemas.openxmlformats.org/drawingml/2006/table">
            <a:tbl>
              <a:tblPr/>
              <a:tblGrid>
                <a:gridCol w="2243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2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272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287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4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title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year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length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inColor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studioName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produc#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2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Star Wars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Mighty Ducks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Wayne’s World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1977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1991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1992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124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104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95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true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true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true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Fox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Disney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Paramount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11111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22222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33333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38996" name="Text Box 52"/>
          <p:cNvSpPr txBox="1">
            <a:spLocks noChangeArrowheads="1"/>
          </p:cNvSpPr>
          <p:nvPr/>
        </p:nvSpPr>
        <p:spPr bwMode="auto">
          <a:xfrm>
            <a:off x="468313" y="5265738"/>
            <a:ext cx="50292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b="1"/>
              <a:t>Query for those films’ information of which the </a:t>
            </a:r>
            <a:r>
              <a:rPr lang="en-US" altLang="zh-CN" b="1" i="1">
                <a:latin typeface="Times New Roman" pitchFamily="18" charset="0"/>
              </a:rPr>
              <a:t>length</a:t>
            </a:r>
            <a:r>
              <a:rPr kumimoji="0" lang="en-US" altLang="zh-CN" b="1"/>
              <a:t> is not less than </a:t>
            </a:r>
            <a:r>
              <a:rPr lang="en-US" altLang="zh-CN" b="1"/>
              <a:t>100 minutes.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3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3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38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38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338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389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389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947" grpId="0" uiExpand="1" build="p" autoUpdateAnimBg="0"/>
      <p:bldP spid="33899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67DEA6-5734-4168-B20F-3F87E5543A11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1024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>
                <a:latin typeface="Arial Narrow" pitchFamily="34" charset="0"/>
              </a:rPr>
              <a:t>Selection-Example</a:t>
            </a:r>
          </a:p>
        </p:txBody>
      </p:sp>
      <p:graphicFrame>
        <p:nvGraphicFramePr>
          <p:cNvPr id="102429" name="Object 29"/>
          <p:cNvGraphicFramePr>
            <a:graphicFrameLocks noChangeAspect="1"/>
          </p:cNvGraphicFramePr>
          <p:nvPr/>
        </p:nvGraphicFramePr>
        <p:xfrm>
          <a:off x="773113" y="1989138"/>
          <a:ext cx="4910137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43" name="公式" r:id="rId3" imgW="1968480" imgH="253800" progId="Equation.3">
                  <p:embed/>
                </p:oleObj>
              </mc:Choice>
              <mc:Fallback>
                <p:oleObj name="公式" r:id="rId3" imgW="1968480" imgH="2538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3113" y="1989138"/>
                        <a:ext cx="4910137" cy="633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01" name="Group 101"/>
          <p:cNvGraphicFramePr>
            <a:graphicFrameLocks noGrp="1"/>
          </p:cNvGraphicFramePr>
          <p:nvPr/>
        </p:nvGraphicFramePr>
        <p:xfrm>
          <a:off x="603250" y="3330575"/>
          <a:ext cx="8001000" cy="788988"/>
        </p:xfrm>
        <a:graphic>
          <a:graphicData uri="http://schemas.openxmlformats.org/drawingml/2006/table">
            <a:tbl>
              <a:tblPr/>
              <a:tblGrid>
                <a:gridCol w="2000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0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9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68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6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68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title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year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length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inColor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studioName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produc#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Star Wars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1977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124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true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Fox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11111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2490" name="Oval 90"/>
          <p:cNvSpPr>
            <a:spLocks noChangeArrowheads="1"/>
          </p:cNvSpPr>
          <p:nvPr/>
        </p:nvSpPr>
        <p:spPr bwMode="auto">
          <a:xfrm>
            <a:off x="3714750" y="2205038"/>
            <a:ext cx="647700" cy="360362"/>
          </a:xfrm>
          <a:prstGeom prst="ellips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93" name="Rectangle 93"/>
          <p:cNvSpPr>
            <a:spLocks noChangeArrowheads="1"/>
          </p:cNvSpPr>
          <p:nvPr/>
        </p:nvSpPr>
        <p:spPr bwMode="auto">
          <a:xfrm>
            <a:off x="4168775" y="2632075"/>
            <a:ext cx="2960688" cy="495300"/>
          </a:xfrm>
          <a:prstGeom prst="rect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/>
              <a:t>single quotation marks</a:t>
            </a:r>
          </a:p>
        </p:txBody>
      </p:sp>
      <p:pic>
        <p:nvPicPr>
          <p:cNvPr id="102495" name="Picture 95" descr="002">
            <a:hlinkClick r:id="rId5" action="ppaction://hlinksldjump"/>
          </p:cNvPr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6237288"/>
            <a:ext cx="68580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2507" name="Group 107"/>
          <p:cNvGraphicFramePr>
            <a:graphicFrameLocks noGrp="1"/>
          </p:cNvGraphicFramePr>
          <p:nvPr/>
        </p:nvGraphicFramePr>
        <p:xfrm>
          <a:off x="611188" y="836613"/>
          <a:ext cx="8218487" cy="1224598"/>
        </p:xfrm>
        <a:graphic>
          <a:graphicData uri="http://schemas.openxmlformats.org/drawingml/2006/table">
            <a:tbl>
              <a:tblPr/>
              <a:tblGrid>
                <a:gridCol w="2170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10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51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160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title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year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length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inColor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studioName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produc#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8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Star Wars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Mighty Ducks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1977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1991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124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104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true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true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Fox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Disney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11111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22222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2530" name="Text Box 130"/>
          <p:cNvSpPr txBox="1">
            <a:spLocks noChangeArrowheads="1"/>
          </p:cNvSpPr>
          <p:nvPr/>
        </p:nvSpPr>
        <p:spPr bwMode="auto">
          <a:xfrm>
            <a:off x="755650" y="4437063"/>
            <a:ext cx="838835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ts val="0"/>
              </a:spcBef>
            </a:pPr>
            <a:r>
              <a:rPr lang="en-US" altLang="zh-CN" b="1" i="1" dirty="0">
                <a:solidFill>
                  <a:srgbClr val="009900"/>
                </a:solidFill>
              </a:rPr>
              <a:t>SELECT * FROM Movie</a:t>
            </a:r>
          </a:p>
          <a:p>
            <a:pPr algn="l">
              <a:spcBef>
                <a:spcPts val="0"/>
              </a:spcBef>
            </a:pPr>
            <a:r>
              <a:rPr lang="en-US" altLang="zh-CN" b="1" i="1" dirty="0">
                <a:solidFill>
                  <a:srgbClr val="009900"/>
                </a:solidFill>
              </a:rPr>
              <a:t>       WHERE length&gt;=100</a:t>
            </a:r>
          </a:p>
          <a:p>
            <a:pPr algn="l">
              <a:spcBef>
                <a:spcPct val="50000"/>
              </a:spcBef>
            </a:pPr>
            <a:r>
              <a:rPr lang="en-US" altLang="zh-CN" b="1" i="1" dirty="0">
                <a:solidFill>
                  <a:srgbClr val="009900"/>
                </a:solidFill>
              </a:rPr>
              <a:t>SELECT * FROM Movie</a:t>
            </a:r>
          </a:p>
          <a:p>
            <a:pPr algn="l">
              <a:spcBef>
                <a:spcPts val="0"/>
              </a:spcBef>
            </a:pPr>
            <a:r>
              <a:rPr lang="en-US" altLang="zh-CN" b="1" i="1" dirty="0">
                <a:solidFill>
                  <a:srgbClr val="009900"/>
                </a:solidFill>
              </a:rPr>
              <a:t>       WHERE length&gt;=100 AND </a:t>
            </a:r>
            <a:r>
              <a:rPr lang="en-US" altLang="zh-CN" b="1" i="1" dirty="0" err="1">
                <a:solidFill>
                  <a:srgbClr val="009900"/>
                </a:solidFill>
              </a:rPr>
              <a:t>studioName</a:t>
            </a:r>
            <a:r>
              <a:rPr lang="en-US" altLang="zh-CN" b="1" i="1" dirty="0">
                <a:solidFill>
                  <a:srgbClr val="009900"/>
                </a:solidFill>
              </a:rPr>
              <a:t>='Fox'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2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2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2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2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02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24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24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90" grpId="0" animBg="1"/>
      <p:bldP spid="102493" grpId="0" animBg="1" autoUpdateAnimBg="0"/>
      <p:bldP spid="10253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1D64EE-A10A-488D-9D1B-642192F407E0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10342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>
                <a:latin typeface="Arial Narrow" pitchFamily="34" charset="0"/>
              </a:rPr>
              <a:t>4.Cartesian Product</a:t>
            </a:r>
          </a:p>
        </p:txBody>
      </p:sp>
      <p:sp>
        <p:nvSpPr>
          <p:cNvPr id="103427" name="Text Box 3"/>
          <p:cNvSpPr txBox="1">
            <a:spLocks noChangeArrowheads="1"/>
          </p:cNvSpPr>
          <p:nvPr/>
        </p:nvSpPr>
        <p:spPr bwMode="auto">
          <a:xfrm>
            <a:off x="539750" y="692150"/>
            <a:ext cx="8496300" cy="5336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30000"/>
              </a:spcBef>
            </a:pPr>
            <a:r>
              <a:rPr kumimoji="0" lang="en-US" altLang="zh-CN" b="1" dirty="0">
                <a:solidFill>
                  <a:schemeClr val="folHlink"/>
                </a:solidFill>
                <a:ea typeface="楷体_GB2312" pitchFamily="49" charset="-122"/>
              </a:rPr>
              <a:t>◆</a:t>
            </a:r>
            <a:r>
              <a:rPr lang="en-US" altLang="zh-CN" b="1" dirty="0"/>
              <a:t>The </a:t>
            </a:r>
            <a:r>
              <a:rPr lang="en-US" altLang="zh-CN" b="1" dirty="0">
                <a:solidFill>
                  <a:schemeClr val="hlink"/>
                </a:solidFill>
              </a:rPr>
              <a:t>Cartesian product</a:t>
            </a:r>
            <a:r>
              <a:rPr lang="en-US" altLang="zh-CN" b="1" dirty="0"/>
              <a:t> (or just product) of two sets </a:t>
            </a:r>
            <a:r>
              <a:rPr lang="en-US" altLang="zh-CN" b="1" i="1" dirty="0">
                <a:latin typeface="Times New Roman" pitchFamily="18" charset="0"/>
              </a:rPr>
              <a:t>R</a:t>
            </a:r>
            <a:r>
              <a:rPr lang="en-US" altLang="zh-CN" b="1" dirty="0"/>
              <a:t> and </a:t>
            </a:r>
            <a:r>
              <a:rPr lang="en-US" altLang="zh-CN" b="1" i="1" dirty="0">
                <a:latin typeface="Times New Roman" pitchFamily="18" charset="0"/>
              </a:rPr>
              <a:t>S</a:t>
            </a:r>
            <a:r>
              <a:rPr lang="en-US" altLang="zh-CN" b="1" dirty="0"/>
              <a:t> </a:t>
            </a:r>
            <a:r>
              <a:rPr lang="en-US" altLang="zh-CN" b="1" dirty="0">
                <a:solidFill>
                  <a:srgbClr val="FF3399"/>
                </a:solidFill>
              </a:rPr>
              <a:t>is</a:t>
            </a:r>
            <a:r>
              <a:rPr lang="en-US" altLang="zh-CN" b="1" dirty="0"/>
              <a:t> the set of pairs </a:t>
            </a:r>
            <a:r>
              <a:rPr lang="en-US" altLang="zh-CN" b="1" dirty="0">
                <a:solidFill>
                  <a:srgbClr val="FF3399"/>
                </a:solidFill>
              </a:rPr>
              <a:t>that</a:t>
            </a:r>
            <a:r>
              <a:rPr lang="en-US" altLang="zh-CN" b="1" dirty="0"/>
              <a:t> can be formed by choosing the </a:t>
            </a:r>
            <a:r>
              <a:rPr lang="en-US" altLang="zh-CN" b="1" dirty="0">
                <a:solidFill>
                  <a:srgbClr val="FF3399"/>
                </a:solidFill>
              </a:rPr>
              <a:t>first</a:t>
            </a:r>
            <a:r>
              <a:rPr lang="en-US" altLang="zh-CN" b="1" dirty="0"/>
              <a:t> element of the pair to be any element of R and the </a:t>
            </a:r>
            <a:r>
              <a:rPr lang="en-US" altLang="zh-CN" b="1" dirty="0">
                <a:solidFill>
                  <a:srgbClr val="FF3399"/>
                </a:solidFill>
              </a:rPr>
              <a:t>second</a:t>
            </a:r>
            <a:r>
              <a:rPr lang="en-US" altLang="zh-CN" b="1" dirty="0"/>
              <a:t> an element of </a:t>
            </a:r>
            <a:r>
              <a:rPr lang="en-US" altLang="zh-CN" b="1" i="1" dirty="0">
                <a:latin typeface="Times New Roman" pitchFamily="18" charset="0"/>
              </a:rPr>
              <a:t>S</a:t>
            </a:r>
            <a:r>
              <a:rPr lang="en-US" altLang="zh-CN" b="1" dirty="0"/>
              <a:t>. This product is denoted </a:t>
            </a:r>
            <a:r>
              <a:rPr lang="en-US" altLang="zh-CN" b="1" dirty="0">
                <a:solidFill>
                  <a:schemeClr val="hlink"/>
                </a:solidFill>
              </a:rPr>
              <a:t>R</a:t>
            </a:r>
            <a:r>
              <a:rPr lang="en-US" altLang="zh-CN" sz="1800" b="1" dirty="0">
                <a:solidFill>
                  <a:schemeClr val="hlink"/>
                </a:solidFill>
                <a:cs typeface="Times New Roman" pitchFamily="18" charset="0"/>
              </a:rPr>
              <a:t>╳</a:t>
            </a:r>
            <a:r>
              <a:rPr lang="en-US" altLang="zh-CN" b="1" dirty="0">
                <a:solidFill>
                  <a:schemeClr val="hlink"/>
                </a:solidFill>
              </a:rPr>
              <a:t>S</a:t>
            </a:r>
            <a:r>
              <a:rPr lang="en-US" altLang="zh-CN" b="1" dirty="0"/>
              <a:t>.</a:t>
            </a:r>
          </a:p>
          <a:p>
            <a:pPr algn="l">
              <a:spcBef>
                <a:spcPct val="3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altLang="zh-CN" b="1" dirty="0"/>
              <a:t>The relation schema for the resulting relation is the </a:t>
            </a:r>
            <a:r>
              <a:rPr lang="en-US" altLang="zh-CN" b="1" dirty="0">
                <a:solidFill>
                  <a:schemeClr val="hlink"/>
                </a:solidFill>
              </a:rPr>
              <a:t>union</a:t>
            </a:r>
            <a:r>
              <a:rPr lang="en-US" altLang="zh-CN" b="1" dirty="0"/>
              <a:t> of the schemas for </a:t>
            </a:r>
            <a:r>
              <a:rPr lang="en-US" altLang="zh-CN" b="1" i="1" dirty="0">
                <a:latin typeface="Times New Roman" pitchFamily="18" charset="0"/>
              </a:rPr>
              <a:t>R</a:t>
            </a:r>
            <a:r>
              <a:rPr lang="en-US" altLang="zh-CN" b="1" dirty="0"/>
              <a:t> and </a:t>
            </a:r>
            <a:r>
              <a:rPr lang="en-US" altLang="zh-CN" b="1" i="1" dirty="0">
                <a:latin typeface="Times New Roman" pitchFamily="18" charset="0"/>
              </a:rPr>
              <a:t>S</a:t>
            </a:r>
            <a:r>
              <a:rPr lang="en-US" altLang="zh-CN" b="1" dirty="0"/>
              <a:t>. The components from </a:t>
            </a:r>
            <a:r>
              <a:rPr lang="en-US" altLang="zh-CN" b="1" i="1" dirty="0">
                <a:latin typeface="Times New Roman" pitchFamily="18" charset="0"/>
              </a:rPr>
              <a:t>R</a:t>
            </a:r>
            <a:r>
              <a:rPr lang="en-US" altLang="zh-CN" b="1" dirty="0"/>
              <a:t> </a:t>
            </a:r>
            <a:r>
              <a:rPr lang="en-US" altLang="zh-CN" b="1" dirty="0">
                <a:solidFill>
                  <a:srgbClr val="FF3399"/>
                </a:solidFill>
              </a:rPr>
              <a:t>precede</a:t>
            </a:r>
            <a:r>
              <a:rPr lang="en-US" altLang="zh-CN" b="1" dirty="0"/>
              <a:t> the components from </a:t>
            </a:r>
            <a:r>
              <a:rPr lang="en-US" altLang="zh-CN" b="1" i="1" dirty="0">
                <a:latin typeface="Times New Roman" pitchFamily="18" charset="0"/>
              </a:rPr>
              <a:t>S</a:t>
            </a:r>
            <a:r>
              <a:rPr lang="en-US" altLang="zh-CN" b="1" dirty="0"/>
              <a:t> in the order of the expression </a:t>
            </a:r>
            <a:r>
              <a:rPr lang="en-US" altLang="zh-CN" b="1" dirty="0">
                <a:solidFill>
                  <a:schemeClr val="hlink"/>
                </a:solidFill>
              </a:rPr>
              <a:t>R</a:t>
            </a:r>
            <a:r>
              <a:rPr lang="en-US" altLang="zh-CN" sz="1800" b="1" dirty="0">
                <a:solidFill>
                  <a:schemeClr val="hlink"/>
                </a:solidFill>
              </a:rPr>
              <a:t>╳</a:t>
            </a:r>
            <a:r>
              <a:rPr lang="en-US" altLang="zh-CN" b="1" dirty="0">
                <a:solidFill>
                  <a:schemeClr val="hlink"/>
                </a:solidFill>
              </a:rPr>
              <a:t>S</a:t>
            </a:r>
            <a:r>
              <a:rPr lang="en-US" altLang="zh-CN" b="1" dirty="0"/>
              <a:t>. </a:t>
            </a:r>
          </a:p>
          <a:p>
            <a:pPr algn="l">
              <a:spcBef>
                <a:spcPct val="3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altLang="zh-CN" b="1" dirty="0"/>
              <a:t>If </a:t>
            </a:r>
            <a:r>
              <a:rPr lang="en-US" altLang="zh-CN" b="1" i="1" dirty="0">
                <a:latin typeface="Times New Roman" pitchFamily="18" charset="0"/>
              </a:rPr>
              <a:t>R</a:t>
            </a:r>
            <a:r>
              <a:rPr lang="en-US" altLang="zh-CN" b="1" dirty="0"/>
              <a:t> has k</a:t>
            </a:r>
            <a:r>
              <a:rPr lang="en-US" altLang="zh-CN" b="1" baseline="-25000" dirty="0"/>
              <a:t>1</a:t>
            </a:r>
            <a:r>
              <a:rPr lang="en-US" altLang="zh-CN" b="1" dirty="0"/>
              <a:t> tuples and </a:t>
            </a:r>
            <a:r>
              <a:rPr lang="en-US" altLang="zh-CN" b="1" i="1" dirty="0">
                <a:latin typeface="Times New Roman" pitchFamily="18" charset="0"/>
              </a:rPr>
              <a:t>S</a:t>
            </a:r>
            <a:r>
              <a:rPr lang="en-US" altLang="zh-CN" b="1" dirty="0"/>
              <a:t> has k</a:t>
            </a:r>
            <a:r>
              <a:rPr lang="en-US" altLang="zh-CN" b="1" baseline="-25000" dirty="0"/>
              <a:t>2</a:t>
            </a:r>
            <a:r>
              <a:rPr lang="en-US" altLang="zh-CN" b="1" dirty="0"/>
              <a:t> tuples, then the </a:t>
            </a:r>
            <a:r>
              <a:rPr lang="en-US" altLang="zh-CN" b="1" dirty="0">
                <a:solidFill>
                  <a:srgbClr val="FF3399"/>
                </a:solidFill>
              </a:rPr>
              <a:t>resulting</a:t>
            </a:r>
            <a:r>
              <a:rPr lang="en-US" altLang="zh-CN" b="1" dirty="0"/>
              <a:t> relation of Cartesian product has k</a:t>
            </a:r>
            <a:r>
              <a:rPr lang="en-US" altLang="zh-CN" b="1" baseline="-25000" dirty="0"/>
              <a:t>1</a:t>
            </a:r>
            <a:r>
              <a:rPr lang="en-US" altLang="zh-CN" b="1" dirty="0"/>
              <a:t>*k</a:t>
            </a:r>
            <a:r>
              <a:rPr lang="en-US" altLang="zh-CN" b="1" baseline="-25000" dirty="0"/>
              <a:t>2</a:t>
            </a:r>
            <a:r>
              <a:rPr lang="en-US" altLang="zh-CN" b="1" dirty="0"/>
              <a:t> tuples.</a:t>
            </a:r>
          </a:p>
          <a:p>
            <a:pPr algn="l">
              <a:spcBef>
                <a:spcPct val="3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altLang="zh-CN" b="1" dirty="0"/>
              <a:t>If </a:t>
            </a:r>
            <a:r>
              <a:rPr lang="en-US" altLang="zh-CN" b="1" i="1" dirty="0">
                <a:latin typeface="Times New Roman" pitchFamily="18" charset="0"/>
              </a:rPr>
              <a:t>R</a:t>
            </a:r>
            <a:r>
              <a:rPr lang="en-US" altLang="zh-CN" b="1" dirty="0"/>
              <a:t> and </a:t>
            </a:r>
            <a:r>
              <a:rPr lang="en-US" altLang="zh-CN" b="1" i="1" dirty="0">
                <a:latin typeface="Times New Roman" pitchFamily="18" charset="0"/>
              </a:rPr>
              <a:t>S</a:t>
            </a:r>
            <a:r>
              <a:rPr lang="en-US" altLang="zh-CN" b="1" dirty="0"/>
              <a:t> have some attributes in common, then we need to invent </a:t>
            </a:r>
            <a:r>
              <a:rPr lang="en-US" altLang="zh-CN" b="1" dirty="0">
                <a:solidFill>
                  <a:srgbClr val="FF3399"/>
                </a:solidFill>
              </a:rPr>
              <a:t>new</a:t>
            </a:r>
            <a:r>
              <a:rPr lang="en-US" altLang="zh-CN" b="1" dirty="0"/>
              <a:t> names for at least one of each pair of identical attributes.</a:t>
            </a:r>
          </a:p>
          <a:p>
            <a:pPr algn="l">
              <a:spcBef>
                <a:spcPct val="30000"/>
              </a:spcBef>
            </a:pPr>
            <a:r>
              <a:rPr lang="en-US" altLang="zh-CN" b="1" dirty="0"/>
              <a:t>To disambiguate an attribute </a:t>
            </a:r>
            <a:r>
              <a:rPr lang="en-US" altLang="zh-CN" b="1" i="1" dirty="0">
                <a:latin typeface="Times New Roman" pitchFamily="18" charset="0"/>
              </a:rPr>
              <a:t>A</a:t>
            </a:r>
            <a:r>
              <a:rPr lang="en-US" altLang="zh-CN" b="1" dirty="0"/>
              <a:t> that is in the schemas of both </a:t>
            </a:r>
            <a:r>
              <a:rPr lang="en-US" altLang="zh-CN" b="1" i="1" dirty="0">
                <a:latin typeface="Times New Roman" pitchFamily="18" charset="0"/>
              </a:rPr>
              <a:t>R</a:t>
            </a:r>
            <a:r>
              <a:rPr lang="en-US" altLang="zh-CN" b="1" dirty="0"/>
              <a:t> and </a:t>
            </a:r>
            <a:r>
              <a:rPr lang="en-US" altLang="zh-CN" b="1" i="1" dirty="0">
                <a:latin typeface="Times New Roman" pitchFamily="18" charset="0"/>
              </a:rPr>
              <a:t>S</a:t>
            </a:r>
            <a:r>
              <a:rPr lang="en-US" altLang="zh-CN" b="1" dirty="0"/>
              <a:t>, use </a:t>
            </a:r>
            <a:r>
              <a:rPr lang="en-US" altLang="zh-CN" b="1" dirty="0">
                <a:solidFill>
                  <a:schemeClr val="hlink"/>
                </a:solidFill>
              </a:rPr>
              <a:t>R.A</a:t>
            </a:r>
            <a:r>
              <a:rPr lang="en-US" altLang="zh-CN" b="1" dirty="0"/>
              <a:t> for the attribute from </a:t>
            </a:r>
            <a:r>
              <a:rPr lang="en-US" altLang="zh-CN" b="1" i="1" dirty="0">
                <a:latin typeface="Times New Roman" pitchFamily="18" charset="0"/>
              </a:rPr>
              <a:t>R</a:t>
            </a:r>
            <a:r>
              <a:rPr lang="en-US" altLang="zh-CN" b="1" dirty="0"/>
              <a:t> and </a:t>
            </a:r>
            <a:r>
              <a:rPr lang="en-US" altLang="zh-CN" b="1" dirty="0">
                <a:solidFill>
                  <a:schemeClr val="hlink"/>
                </a:solidFill>
              </a:rPr>
              <a:t>S.A</a:t>
            </a:r>
            <a:r>
              <a:rPr lang="en-US" altLang="zh-CN" b="1" dirty="0"/>
              <a:t> for the attribute from </a:t>
            </a:r>
            <a:r>
              <a:rPr lang="en-US" altLang="zh-CN" b="1" i="1" dirty="0">
                <a:latin typeface="Times New Roman" pitchFamily="18" charset="0"/>
              </a:rPr>
              <a:t>S</a:t>
            </a:r>
            <a:r>
              <a:rPr lang="en-US" altLang="zh-CN" b="1" dirty="0"/>
              <a:t>.</a:t>
            </a:r>
          </a:p>
        </p:txBody>
      </p:sp>
      <p:pic>
        <p:nvPicPr>
          <p:cNvPr id="103429" name="Picture 5" descr="arow003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75" y="6303963"/>
            <a:ext cx="479425" cy="46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3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34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3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7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E03553-4655-4EBA-A57E-F8E982789648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10445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>
                <a:latin typeface="Arial Narrow" pitchFamily="34" charset="0"/>
              </a:rPr>
              <a:t>Product-Example</a:t>
            </a:r>
          </a:p>
        </p:txBody>
      </p:sp>
      <p:sp>
        <p:nvSpPr>
          <p:cNvPr id="104451" name="Text Box 3"/>
          <p:cNvSpPr txBox="1">
            <a:spLocks noChangeArrowheads="1"/>
          </p:cNvSpPr>
          <p:nvPr/>
        </p:nvSpPr>
        <p:spPr bwMode="auto">
          <a:xfrm>
            <a:off x="539750" y="765175"/>
            <a:ext cx="842486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b="1" dirty="0">
                <a:solidFill>
                  <a:schemeClr val="tx2"/>
                </a:solidFill>
              </a:rPr>
              <a:t>【</a:t>
            </a:r>
            <a:r>
              <a:rPr kumimoji="0" lang="en-US" altLang="zh-CN" b="1" dirty="0" err="1">
                <a:solidFill>
                  <a:schemeClr val="tx2"/>
                </a:solidFill>
              </a:rPr>
              <a:t>e.g.】</a:t>
            </a:r>
            <a:r>
              <a:rPr lang="en-US" altLang="zh-CN" b="1" dirty="0" err="1"/>
              <a:t>Let</a:t>
            </a:r>
            <a:r>
              <a:rPr lang="en-US" altLang="zh-CN" b="1" dirty="0"/>
              <a:t> relations </a:t>
            </a:r>
            <a:r>
              <a:rPr lang="en-US" altLang="zh-CN" b="1" i="1" dirty="0">
                <a:latin typeface="Times New Roman" pitchFamily="18" charset="0"/>
              </a:rPr>
              <a:t>R</a:t>
            </a:r>
            <a:r>
              <a:rPr lang="en-US" altLang="zh-CN" b="1" dirty="0"/>
              <a:t> and </a:t>
            </a:r>
            <a:r>
              <a:rPr lang="en-US" altLang="zh-CN" b="1" i="1" dirty="0">
                <a:latin typeface="Times New Roman" pitchFamily="18" charset="0"/>
              </a:rPr>
              <a:t>S</a:t>
            </a:r>
            <a:r>
              <a:rPr lang="en-US" altLang="zh-CN" b="1" dirty="0"/>
              <a:t> have the schemas and tuples shown in the following figures. Then the product R</a:t>
            </a:r>
            <a:r>
              <a:rPr lang="en-US" altLang="zh-CN" sz="1800" b="1" dirty="0">
                <a:cs typeface="Times New Roman" pitchFamily="18" charset="0"/>
              </a:rPr>
              <a:t>╳</a:t>
            </a:r>
            <a:r>
              <a:rPr lang="en-US" altLang="zh-CN" b="1" dirty="0"/>
              <a:t>S consists of the six tuples.</a:t>
            </a:r>
          </a:p>
        </p:txBody>
      </p:sp>
      <p:graphicFrame>
        <p:nvGraphicFramePr>
          <p:cNvPr id="104515" name="Group 67"/>
          <p:cNvGraphicFramePr>
            <a:graphicFrameLocks noGrp="1"/>
          </p:cNvGraphicFramePr>
          <p:nvPr/>
        </p:nvGraphicFramePr>
        <p:xfrm>
          <a:off x="541338" y="2514600"/>
          <a:ext cx="1143000" cy="1463675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6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4516" name="Group 68"/>
          <p:cNvGraphicFramePr>
            <a:graphicFrameLocks noGrp="1"/>
          </p:cNvGraphicFramePr>
          <p:nvPr/>
        </p:nvGraphicFramePr>
        <p:xfrm>
          <a:off x="2598738" y="2514600"/>
          <a:ext cx="1828800" cy="1792224"/>
        </p:xfrm>
        <a:graphic>
          <a:graphicData uri="http://schemas.openxmlformats.org/drawingml/2006/table">
            <a:tbl>
              <a:tblPr/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8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8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5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7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6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8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4477" name="Group 29"/>
          <p:cNvGraphicFramePr>
            <a:graphicFrameLocks noGrp="1"/>
          </p:cNvGraphicFramePr>
          <p:nvPr/>
        </p:nvGraphicFramePr>
        <p:xfrm>
          <a:off x="5105400" y="2286000"/>
          <a:ext cx="3505200" cy="3596640"/>
        </p:xfrm>
        <a:graphic>
          <a:graphicData uri="http://schemas.openxmlformats.org/drawingml/2006/table">
            <a:tbl>
              <a:tblPr/>
              <a:tblGrid>
                <a:gridCol w="47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96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69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8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R.B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S.B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9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5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7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10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5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7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6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8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11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6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8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4501" name="Line 53"/>
          <p:cNvSpPr>
            <a:spLocks noChangeShapeType="1"/>
          </p:cNvSpPr>
          <p:nvPr/>
        </p:nvSpPr>
        <p:spPr bwMode="auto">
          <a:xfrm flipV="1">
            <a:off x="1419225" y="3213100"/>
            <a:ext cx="12954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502" name="Rectangle 54"/>
          <p:cNvSpPr>
            <a:spLocks noChangeArrowheads="1"/>
          </p:cNvSpPr>
          <p:nvPr/>
        </p:nvSpPr>
        <p:spPr bwMode="auto">
          <a:xfrm>
            <a:off x="933450" y="2052638"/>
            <a:ext cx="365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/>
              <a:t>R</a:t>
            </a:r>
          </a:p>
        </p:txBody>
      </p:sp>
      <p:sp>
        <p:nvSpPr>
          <p:cNvPr id="104503" name="Rectangle 55"/>
          <p:cNvSpPr>
            <a:spLocks noChangeArrowheads="1"/>
          </p:cNvSpPr>
          <p:nvPr/>
        </p:nvSpPr>
        <p:spPr bwMode="auto">
          <a:xfrm>
            <a:off x="3133725" y="2052638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/>
              <a:t>S</a:t>
            </a:r>
          </a:p>
        </p:txBody>
      </p:sp>
      <p:sp>
        <p:nvSpPr>
          <p:cNvPr id="104505" name="Line 57"/>
          <p:cNvSpPr>
            <a:spLocks noChangeShapeType="1"/>
          </p:cNvSpPr>
          <p:nvPr/>
        </p:nvSpPr>
        <p:spPr bwMode="auto">
          <a:xfrm>
            <a:off x="1419225" y="3213100"/>
            <a:ext cx="1219200" cy="4572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506" name="Line 58"/>
          <p:cNvSpPr>
            <a:spLocks noChangeShapeType="1"/>
          </p:cNvSpPr>
          <p:nvPr/>
        </p:nvSpPr>
        <p:spPr bwMode="auto">
          <a:xfrm>
            <a:off x="1419225" y="3213100"/>
            <a:ext cx="1295400" cy="9144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507" name="Line 59"/>
          <p:cNvSpPr>
            <a:spLocks noChangeShapeType="1"/>
          </p:cNvSpPr>
          <p:nvPr/>
        </p:nvSpPr>
        <p:spPr bwMode="auto">
          <a:xfrm flipV="1">
            <a:off x="1419225" y="3213100"/>
            <a:ext cx="1295400" cy="533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508" name="Line 60"/>
          <p:cNvSpPr>
            <a:spLocks noChangeShapeType="1"/>
          </p:cNvSpPr>
          <p:nvPr/>
        </p:nvSpPr>
        <p:spPr bwMode="auto">
          <a:xfrm flipV="1">
            <a:off x="1419225" y="3670300"/>
            <a:ext cx="1295400" cy="76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509" name="Line 61"/>
          <p:cNvSpPr>
            <a:spLocks noChangeShapeType="1"/>
          </p:cNvSpPr>
          <p:nvPr/>
        </p:nvSpPr>
        <p:spPr bwMode="auto">
          <a:xfrm>
            <a:off x="1495425" y="3746500"/>
            <a:ext cx="1219200" cy="381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510" name="Oval 62"/>
          <p:cNvSpPr>
            <a:spLocks noChangeArrowheads="1"/>
          </p:cNvSpPr>
          <p:nvPr/>
        </p:nvSpPr>
        <p:spPr bwMode="auto">
          <a:xfrm>
            <a:off x="1150938" y="2362200"/>
            <a:ext cx="457200" cy="685800"/>
          </a:xfrm>
          <a:prstGeom prst="ellips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511" name="Oval 63"/>
          <p:cNvSpPr>
            <a:spLocks noChangeArrowheads="1"/>
          </p:cNvSpPr>
          <p:nvPr/>
        </p:nvSpPr>
        <p:spPr bwMode="auto">
          <a:xfrm>
            <a:off x="2598738" y="2362200"/>
            <a:ext cx="457200" cy="685800"/>
          </a:xfrm>
          <a:prstGeom prst="ellips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04512" name="Picture 64" descr="002">
            <a:hlinkClick r:id="rId2" action="ppaction://hlinksldjump"/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6237288"/>
            <a:ext cx="68580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517" name="Text Box 69"/>
          <p:cNvSpPr txBox="1">
            <a:spLocks noChangeArrowheads="1"/>
          </p:cNvSpPr>
          <p:nvPr/>
        </p:nvSpPr>
        <p:spPr bwMode="auto">
          <a:xfrm>
            <a:off x="611188" y="5376441"/>
            <a:ext cx="4392612" cy="1004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b="1" i="1" dirty="0">
                <a:solidFill>
                  <a:srgbClr val="009900"/>
                </a:solidFill>
              </a:rPr>
              <a:t>SELECT * FROM R,S</a:t>
            </a:r>
          </a:p>
          <a:p>
            <a:pPr algn="l">
              <a:spcBef>
                <a:spcPct val="50000"/>
              </a:spcBef>
            </a:pPr>
            <a:r>
              <a:rPr lang="en-US" altLang="zh-CN" b="1" i="1" dirty="0">
                <a:solidFill>
                  <a:srgbClr val="009900"/>
                </a:solidFill>
              </a:rPr>
              <a:t>SELECT * FROM R CROSS JOIN 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4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4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4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4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04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04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04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4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45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45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4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501" grpId="0" animBg="1"/>
      <p:bldP spid="104505" grpId="0" animBg="1"/>
      <p:bldP spid="104506" grpId="0" animBg="1"/>
      <p:bldP spid="104507" grpId="0" animBg="1"/>
      <p:bldP spid="104508" grpId="0" animBg="1"/>
      <p:bldP spid="104509" grpId="0" animBg="1"/>
      <p:bldP spid="104510" grpId="0" animBg="1"/>
      <p:bldP spid="104511" grpId="0" animBg="1"/>
      <p:bldP spid="1045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A5ACC4-9991-444E-9947-F7D55D228F5A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1054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>
                <a:latin typeface="Arial Narrow" pitchFamily="34" charset="0"/>
              </a:rPr>
              <a:t>5. Natural Joins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475" name="Text Box 3"/>
              <p:cNvSpPr txBox="1">
                <a:spLocks noChangeArrowheads="1"/>
              </p:cNvSpPr>
              <p:nvPr/>
            </p:nvSpPr>
            <p:spPr bwMode="auto">
              <a:xfrm>
                <a:off x="539750" y="692150"/>
                <a:ext cx="8496746" cy="40072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l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Char char="u"/>
                </a:pPr>
                <a:r>
                  <a:rPr kumimoji="0" lang="en-US" altLang="zh-CN" b="1" dirty="0">
                    <a:solidFill>
                      <a:schemeClr val="hlink"/>
                    </a:solidFill>
                    <a:ea typeface="楷体_GB2312" pitchFamily="49" charset="-122"/>
                  </a:rPr>
                  <a:t>Natural Joins</a:t>
                </a:r>
                <a:r>
                  <a:rPr lang="en-US" altLang="zh-CN" b="1" dirty="0"/>
                  <a:t>: The </a:t>
                </a:r>
                <a:r>
                  <a:rPr kumimoji="0" lang="en-US" altLang="zh-CN" b="1" dirty="0">
                    <a:ea typeface="楷体_GB2312" pitchFamily="49" charset="-122"/>
                  </a:rPr>
                  <a:t>natural join </a:t>
                </a:r>
                <a:r>
                  <a:rPr lang="en-US" altLang="zh-CN" b="1" dirty="0"/>
                  <a:t>of two sets </a:t>
                </a:r>
                <a:r>
                  <a:rPr lang="en-US" altLang="zh-CN" b="1" i="1" dirty="0">
                    <a:latin typeface="Times New Roman" pitchFamily="18" charset="0"/>
                  </a:rPr>
                  <a:t>R</a:t>
                </a:r>
                <a:r>
                  <a:rPr lang="en-US" altLang="zh-CN" b="1" dirty="0"/>
                  <a:t> and </a:t>
                </a:r>
                <a:r>
                  <a:rPr lang="en-US" altLang="zh-CN" b="1" i="1" dirty="0">
                    <a:latin typeface="Times New Roman" pitchFamily="18" charset="0"/>
                  </a:rPr>
                  <a:t>S</a:t>
                </a:r>
                <a:r>
                  <a:rPr lang="en-US" altLang="zh-CN" b="1" dirty="0"/>
                  <a:t>, denoted R</a:t>
                </a:r>
                <a14:m>
                  <m:oMath xmlns:m="http://schemas.openxmlformats.org/officeDocument/2006/math">
                    <m:r>
                      <a:rPr lang="en-US" altLang="zh-CN" i="1" spc="-200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|</m:t>
                    </m:r>
                    <m:r>
                      <a:rPr lang="en-US" altLang="zh-CN" sz="2000" b="1" i="1" spc="-200" dirty="0">
                        <a:latin typeface="Cambria Math" panose="02040503050406030204" pitchFamily="18" charset="0"/>
                        <a:cs typeface="Times New Roman" pitchFamily="18" charset="0"/>
                      </a:rPr>
                      <m:t>╳</m:t>
                    </m:r>
                    <m:r>
                      <a:rPr lang="en-US" altLang="zh-CN" i="1" spc="-200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|</m:t>
                    </m:r>
                  </m:oMath>
                </a14:m>
                <a:r>
                  <a:rPr lang="en-US" altLang="zh-CN" spc="-200" dirty="0" smtClean="0">
                    <a:cs typeface="Times New Roman" pitchFamily="18" charset="0"/>
                  </a:rPr>
                  <a:t> </a:t>
                </a:r>
                <a:r>
                  <a:rPr lang="en-US" altLang="zh-CN" b="1" dirty="0" smtClean="0"/>
                  <a:t>S </a:t>
                </a:r>
                <a:r>
                  <a:rPr lang="en-US" altLang="zh-CN" b="1" dirty="0"/>
                  <a:t>is the set of pairs that are from </a:t>
                </a:r>
                <a:r>
                  <a:rPr lang="en-US" altLang="zh-CN" b="1" i="1" dirty="0">
                    <a:latin typeface="Times New Roman" pitchFamily="18" charset="0"/>
                  </a:rPr>
                  <a:t>R</a:t>
                </a:r>
                <a:r>
                  <a:rPr lang="en-US" altLang="zh-CN" b="1" dirty="0"/>
                  <a:t> and </a:t>
                </a:r>
                <a:r>
                  <a:rPr lang="en-US" altLang="zh-CN" b="1" i="1" dirty="0">
                    <a:latin typeface="Times New Roman" pitchFamily="18" charset="0"/>
                  </a:rPr>
                  <a:t>S</a:t>
                </a:r>
                <a:r>
                  <a:rPr lang="en-US" altLang="zh-CN" b="1" dirty="0"/>
                  <a:t> </a:t>
                </a:r>
                <a:r>
                  <a:rPr lang="en-US" altLang="zh-CN" b="1" dirty="0">
                    <a:solidFill>
                      <a:schemeClr val="hlink"/>
                    </a:solidFill>
                  </a:rPr>
                  <a:t>and</a:t>
                </a:r>
                <a:r>
                  <a:rPr lang="en-US" altLang="zh-CN" b="1" dirty="0"/>
                  <a:t> agree in whatever attributes are </a:t>
                </a:r>
                <a:r>
                  <a:rPr lang="en-US" altLang="zh-CN" b="1" dirty="0">
                    <a:solidFill>
                      <a:schemeClr val="hlink"/>
                    </a:solidFill>
                  </a:rPr>
                  <a:t>common</a:t>
                </a:r>
                <a:r>
                  <a:rPr lang="en-US" altLang="zh-CN" b="1" dirty="0"/>
                  <a:t> to the schemas of </a:t>
                </a:r>
                <a:r>
                  <a:rPr lang="en-US" altLang="zh-CN" b="1" i="1" dirty="0">
                    <a:latin typeface="Times New Roman" pitchFamily="18" charset="0"/>
                  </a:rPr>
                  <a:t>R</a:t>
                </a:r>
                <a:r>
                  <a:rPr lang="en-US" altLang="zh-CN" b="1" dirty="0"/>
                  <a:t> and </a:t>
                </a:r>
                <a:r>
                  <a:rPr lang="en-US" altLang="zh-CN" b="1" i="1" dirty="0">
                    <a:latin typeface="Times New Roman" pitchFamily="18" charset="0"/>
                  </a:rPr>
                  <a:t>S</a:t>
                </a:r>
                <a:r>
                  <a:rPr lang="en-US" altLang="zh-CN" b="1" dirty="0"/>
                  <a:t>.</a:t>
                </a:r>
              </a:p>
              <a:p>
                <a:pPr algn="l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Char char="§"/>
                </a:pPr>
                <a:r>
                  <a:rPr lang="en-US" altLang="zh-CN" b="1" dirty="0"/>
                  <a:t>Common attributes of  </a:t>
                </a:r>
                <a:r>
                  <a:rPr lang="en-US" altLang="zh-CN" b="1" i="1" dirty="0">
                    <a:latin typeface="Times New Roman" pitchFamily="18" charset="0"/>
                  </a:rPr>
                  <a:t>R</a:t>
                </a:r>
                <a:r>
                  <a:rPr lang="en-US" altLang="zh-CN" b="1" dirty="0"/>
                  <a:t> and </a:t>
                </a:r>
                <a:r>
                  <a:rPr lang="en-US" altLang="zh-CN" b="1" i="1" dirty="0">
                    <a:latin typeface="Times New Roman" pitchFamily="18" charset="0"/>
                  </a:rPr>
                  <a:t>S</a:t>
                </a:r>
                <a:r>
                  <a:rPr lang="en-US" altLang="zh-CN" b="1" dirty="0"/>
                  <a:t> </a:t>
                </a:r>
                <a:r>
                  <a:rPr lang="en-US" altLang="zh-CN" b="1" dirty="0">
                    <a:solidFill>
                      <a:srgbClr val="FF3399"/>
                    </a:solidFill>
                  </a:rPr>
                  <a:t>refer</a:t>
                </a:r>
                <a:r>
                  <a:rPr lang="en-US" altLang="zh-CN" b="1" dirty="0"/>
                  <a:t> to the intersection of the attribute sets of </a:t>
                </a:r>
                <a:r>
                  <a:rPr lang="en-US" altLang="zh-CN" b="1" i="1" dirty="0">
                    <a:latin typeface="Times New Roman" pitchFamily="18" charset="0"/>
                  </a:rPr>
                  <a:t>R</a:t>
                </a:r>
                <a:r>
                  <a:rPr lang="en-US" altLang="zh-CN" b="1" dirty="0"/>
                  <a:t> and </a:t>
                </a:r>
                <a:r>
                  <a:rPr lang="en-US" altLang="zh-CN" b="1" i="1" dirty="0">
                    <a:latin typeface="Times New Roman" pitchFamily="18" charset="0"/>
                  </a:rPr>
                  <a:t>S</a:t>
                </a:r>
                <a:r>
                  <a:rPr lang="en-US" altLang="zh-CN" b="1" dirty="0"/>
                  <a:t>, i.e., the set of the attributes in </a:t>
                </a:r>
                <a:r>
                  <a:rPr lang="en-US" altLang="zh-CN" b="1" i="1" dirty="0">
                    <a:latin typeface="Times New Roman" pitchFamily="18" charset="0"/>
                  </a:rPr>
                  <a:t>R</a:t>
                </a:r>
                <a:r>
                  <a:rPr lang="en-US" altLang="zh-CN" b="1" dirty="0"/>
                  <a:t> and </a:t>
                </a:r>
                <a:r>
                  <a:rPr lang="en-US" altLang="zh-CN" b="1" i="1" dirty="0">
                    <a:latin typeface="Times New Roman" pitchFamily="18" charset="0"/>
                  </a:rPr>
                  <a:t>S</a:t>
                </a:r>
                <a:r>
                  <a:rPr lang="en-US" altLang="zh-CN" b="1" dirty="0"/>
                  <a:t> whose </a:t>
                </a:r>
                <a:r>
                  <a:rPr lang="en-US" altLang="zh-CN" b="1" dirty="0">
                    <a:solidFill>
                      <a:srgbClr val="FF3399"/>
                    </a:solidFill>
                  </a:rPr>
                  <a:t>name and type</a:t>
                </a:r>
                <a:r>
                  <a:rPr lang="en-US" altLang="zh-CN" b="1" dirty="0"/>
                  <a:t> are the same.</a:t>
                </a:r>
              </a:p>
              <a:p>
                <a:pPr algn="l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Char char="§"/>
                </a:pPr>
                <a:r>
                  <a:rPr lang="en-US" altLang="zh-CN" b="1" dirty="0"/>
                  <a:t>Common attributes appear in the result only once.</a:t>
                </a:r>
              </a:p>
              <a:p>
                <a:pPr algn="l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Char char="§"/>
                </a:pPr>
                <a:r>
                  <a:rPr lang="en-US" altLang="zh-CN" b="1" dirty="0"/>
                  <a:t>Let A</a:t>
                </a:r>
                <a:r>
                  <a:rPr lang="en-US" altLang="zh-CN" b="1" baseline="-25000" dirty="0"/>
                  <a:t>1</a:t>
                </a:r>
                <a:r>
                  <a:rPr lang="en-US" altLang="zh-CN" b="1" dirty="0"/>
                  <a:t>,A</a:t>
                </a:r>
                <a:r>
                  <a:rPr lang="en-US" altLang="zh-CN" b="1" baseline="-25000" dirty="0"/>
                  <a:t>2</a:t>
                </a:r>
                <a:r>
                  <a:rPr lang="en-US" altLang="zh-CN" b="1" dirty="0"/>
                  <a:t>,…,A</a:t>
                </a:r>
                <a:r>
                  <a:rPr lang="en-US" altLang="zh-CN" b="1" baseline="-25000" dirty="0"/>
                  <a:t>n</a:t>
                </a:r>
                <a:r>
                  <a:rPr lang="en-US" altLang="zh-CN" b="1" dirty="0"/>
                  <a:t> be the attributes in both the schema of </a:t>
                </a:r>
                <a:r>
                  <a:rPr lang="en-US" altLang="zh-CN" b="1" i="1" dirty="0">
                    <a:latin typeface="Times New Roman" pitchFamily="18" charset="0"/>
                  </a:rPr>
                  <a:t>R</a:t>
                </a:r>
                <a:r>
                  <a:rPr lang="en-US" altLang="zh-CN" b="1" dirty="0"/>
                  <a:t> and </a:t>
                </a:r>
                <a:r>
                  <a:rPr lang="en-US" altLang="zh-CN" b="1" i="1" dirty="0">
                    <a:latin typeface="Times New Roman" pitchFamily="18" charset="0"/>
                  </a:rPr>
                  <a:t>S</a:t>
                </a:r>
                <a:r>
                  <a:rPr lang="en-US" altLang="zh-CN" b="1" dirty="0"/>
                  <a:t>.  Then a tuple </a:t>
                </a:r>
                <a:r>
                  <a:rPr lang="en-US" altLang="zh-CN" b="1" i="1" dirty="0">
                    <a:latin typeface="Times New Roman" pitchFamily="18" charset="0"/>
                  </a:rPr>
                  <a:t>r </a:t>
                </a:r>
                <a:r>
                  <a:rPr lang="en-US" altLang="zh-CN" b="1" dirty="0"/>
                  <a:t>from </a:t>
                </a:r>
                <a:r>
                  <a:rPr lang="en-US" altLang="zh-CN" b="1" i="1" dirty="0">
                    <a:latin typeface="Times New Roman" pitchFamily="18" charset="0"/>
                  </a:rPr>
                  <a:t>R</a:t>
                </a:r>
                <a:r>
                  <a:rPr lang="en-US" altLang="zh-CN" b="1" dirty="0"/>
                  <a:t> and a tuple </a:t>
                </a:r>
                <a:r>
                  <a:rPr lang="en-US" altLang="zh-CN" b="1" i="1" dirty="0">
                    <a:latin typeface="Times New Roman" pitchFamily="18" charset="0"/>
                  </a:rPr>
                  <a:t>s</a:t>
                </a:r>
                <a:r>
                  <a:rPr lang="en-US" altLang="zh-CN" b="1" dirty="0"/>
                  <a:t> from </a:t>
                </a:r>
                <a:r>
                  <a:rPr lang="en-US" altLang="zh-CN" b="1" i="1" dirty="0">
                    <a:latin typeface="Times New Roman" pitchFamily="18" charset="0"/>
                  </a:rPr>
                  <a:t>S</a:t>
                </a:r>
                <a:r>
                  <a:rPr lang="en-US" altLang="zh-CN" b="1" dirty="0"/>
                  <a:t> are successfully </a:t>
                </a:r>
                <a:r>
                  <a:rPr lang="en-US" altLang="zh-CN" b="1" dirty="0">
                    <a:solidFill>
                      <a:schemeClr val="hlink"/>
                    </a:solidFill>
                  </a:rPr>
                  <a:t>paired</a:t>
                </a:r>
                <a:r>
                  <a:rPr lang="en-US" altLang="zh-CN" b="1" dirty="0"/>
                  <a:t> </a:t>
                </a:r>
                <a:r>
                  <a:rPr lang="en-US" altLang="zh-CN" b="1" u="sng" dirty="0"/>
                  <a:t>if and only if</a:t>
                </a:r>
                <a:r>
                  <a:rPr lang="en-US" altLang="zh-CN" b="1" dirty="0"/>
                  <a:t> </a:t>
                </a:r>
                <a:r>
                  <a:rPr lang="en-US" altLang="zh-CN" b="1" i="1" dirty="0">
                    <a:latin typeface="Times New Roman" pitchFamily="18" charset="0"/>
                  </a:rPr>
                  <a:t>r</a:t>
                </a:r>
                <a:r>
                  <a:rPr lang="en-US" altLang="zh-CN" b="1" dirty="0"/>
                  <a:t> and </a:t>
                </a:r>
                <a:r>
                  <a:rPr lang="en-US" altLang="zh-CN" b="1" i="1" dirty="0">
                    <a:latin typeface="Times New Roman" pitchFamily="18" charset="0"/>
                  </a:rPr>
                  <a:t>s </a:t>
                </a:r>
                <a:r>
                  <a:rPr lang="en-US" altLang="zh-CN" b="1" dirty="0">
                    <a:solidFill>
                      <a:schemeClr val="hlink"/>
                    </a:solidFill>
                  </a:rPr>
                  <a:t>agree</a:t>
                </a:r>
                <a:r>
                  <a:rPr lang="en-US" altLang="zh-CN" b="1" dirty="0"/>
                  <a:t> on each of the attributes A</a:t>
                </a:r>
                <a:r>
                  <a:rPr lang="en-US" altLang="zh-CN" b="1" baseline="-25000" dirty="0"/>
                  <a:t>1</a:t>
                </a:r>
                <a:r>
                  <a:rPr lang="en-US" altLang="zh-CN" b="1" dirty="0"/>
                  <a:t>,A</a:t>
                </a:r>
                <a:r>
                  <a:rPr lang="en-US" altLang="zh-CN" b="1" baseline="-25000" dirty="0"/>
                  <a:t>2</a:t>
                </a:r>
                <a:r>
                  <a:rPr lang="en-US" altLang="zh-CN" b="1" dirty="0"/>
                  <a:t>,…,A</a:t>
                </a:r>
                <a:r>
                  <a:rPr lang="en-US" altLang="zh-CN" b="1" baseline="-25000" dirty="0"/>
                  <a:t>n</a:t>
                </a:r>
                <a:r>
                  <a:rPr lang="en-US" altLang="zh-CN" b="1" dirty="0"/>
                  <a:t>.</a:t>
                </a:r>
              </a:p>
            </p:txBody>
          </p:sp>
        </mc:Choice>
        <mc:Fallback xmlns="">
          <p:sp>
            <p:nvSpPr>
              <p:cNvPr id="105475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750" y="692150"/>
                <a:ext cx="8496746" cy="4007251"/>
              </a:xfrm>
              <a:prstGeom prst="rect">
                <a:avLst/>
              </a:prstGeom>
              <a:blipFill>
                <a:blip r:embed="rId2"/>
                <a:stretch>
                  <a:fillRect l="-1149" t="-1370" r="-1149" b="-258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5479" name="Picture 7" descr="arow003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75" y="6303963"/>
            <a:ext cx="479425" cy="46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5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54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54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5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493839-F7A2-420E-93A8-F152C51BC152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3399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>
                <a:latin typeface="Arial Narrow" pitchFamily="34" charset="0"/>
              </a:rPr>
              <a:t>Natural Joins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9971" name="Text Box 3"/>
              <p:cNvSpPr txBox="1">
                <a:spLocks noChangeArrowheads="1"/>
              </p:cNvSpPr>
              <p:nvPr/>
            </p:nvSpPr>
            <p:spPr bwMode="auto">
              <a:xfrm>
                <a:off x="539750" y="692150"/>
                <a:ext cx="8424863" cy="31947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Char char="§"/>
                </a:pPr>
                <a:r>
                  <a:rPr lang="en-US" altLang="zh-CN" b="1" dirty="0"/>
                  <a:t>If the tuples </a:t>
                </a:r>
                <a:r>
                  <a:rPr lang="en-US" altLang="zh-CN" b="1" i="1" dirty="0">
                    <a:latin typeface="Times New Roman" pitchFamily="18" charset="0"/>
                  </a:rPr>
                  <a:t>r</a:t>
                </a:r>
                <a:r>
                  <a:rPr lang="en-US" altLang="zh-CN" b="1" dirty="0"/>
                  <a:t> and </a:t>
                </a:r>
                <a:r>
                  <a:rPr lang="en-US" altLang="zh-CN" b="1" i="1" dirty="0">
                    <a:latin typeface="Times New Roman" pitchFamily="18" charset="0"/>
                  </a:rPr>
                  <a:t>s </a:t>
                </a:r>
                <a:r>
                  <a:rPr lang="en-US" altLang="zh-CN" b="1" dirty="0"/>
                  <a:t>are successfully paired in the join </a:t>
                </a:r>
                <a:r>
                  <a:rPr lang="en-US" altLang="zh-CN" b="1" dirty="0" smtClean="0"/>
                  <a:t>R</a:t>
                </a:r>
                <a:r>
                  <a:rPr lang="en-US" altLang="zh-CN" spc="-200" dirty="0" smtClean="0">
                    <a:cs typeface="Times New Roman" pitchFamily="18" charset="0"/>
                  </a:rPr>
                  <a:t>|</a:t>
                </a:r>
                <a:r>
                  <a:rPr lang="en-US" altLang="zh-CN" sz="2000" b="1" spc="-200" dirty="0">
                    <a:cs typeface="Times New Roman" pitchFamily="18" charset="0"/>
                  </a:rPr>
                  <a:t>╳</a:t>
                </a:r>
                <a:r>
                  <a:rPr lang="en-US" altLang="zh-CN" spc="-200" dirty="0">
                    <a:cs typeface="Times New Roman" pitchFamily="18" charset="0"/>
                  </a:rPr>
                  <a:t>| </a:t>
                </a:r>
                <a:r>
                  <a:rPr lang="en-US" altLang="zh-CN" b="1" dirty="0" smtClean="0"/>
                  <a:t>S</a:t>
                </a:r>
                <a:r>
                  <a:rPr lang="en-US" altLang="zh-CN" b="1" dirty="0"/>
                  <a:t>, then the result of the pairing is a tuple, called the </a:t>
                </a:r>
                <a:r>
                  <a:rPr lang="en-US" altLang="zh-CN" b="1" dirty="0">
                    <a:solidFill>
                      <a:schemeClr val="hlink"/>
                    </a:solidFill>
                  </a:rPr>
                  <a:t>joined tuple</a:t>
                </a:r>
                <a:r>
                  <a:rPr lang="en-US" altLang="zh-CN" b="1" dirty="0"/>
                  <a:t>, with one component for each of the attributes in the union of the schemas of </a:t>
                </a:r>
                <a:r>
                  <a:rPr lang="en-US" altLang="zh-CN" b="1" i="1" dirty="0">
                    <a:latin typeface="Times New Roman" pitchFamily="18" charset="0"/>
                  </a:rPr>
                  <a:t>R</a:t>
                </a:r>
                <a:r>
                  <a:rPr lang="en-US" altLang="zh-CN" b="1" dirty="0"/>
                  <a:t> and </a:t>
                </a:r>
                <a:r>
                  <a:rPr lang="en-US" altLang="zh-CN" b="1" i="1" dirty="0">
                    <a:latin typeface="Times New Roman" pitchFamily="18" charset="0"/>
                  </a:rPr>
                  <a:t>S</a:t>
                </a:r>
                <a:r>
                  <a:rPr lang="en-US" altLang="zh-CN" b="1" dirty="0"/>
                  <a:t>.</a:t>
                </a:r>
              </a:p>
              <a:p>
                <a:pPr algn="l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Char char="§"/>
                </a:pPr>
                <a:r>
                  <a:rPr lang="en-US" altLang="zh-CN" b="1" dirty="0"/>
                  <a:t>A tuple that </a:t>
                </a:r>
                <a:r>
                  <a:rPr lang="en-US" altLang="zh-CN" b="1" dirty="0">
                    <a:solidFill>
                      <a:schemeClr val="hlink"/>
                    </a:solidFill>
                  </a:rPr>
                  <a:t>fails</a:t>
                </a:r>
                <a:r>
                  <a:rPr lang="en-US" altLang="zh-CN" b="1" dirty="0"/>
                  <a:t> to pair with any tuple of the other relation in join is said to be a</a:t>
                </a:r>
                <a:r>
                  <a:rPr lang="en-US" altLang="zh-CN" b="1" dirty="0">
                    <a:solidFill>
                      <a:schemeClr val="hlink"/>
                    </a:solidFill>
                  </a:rPr>
                  <a:t> dangling tuple</a:t>
                </a:r>
                <a:r>
                  <a:rPr lang="en-US" altLang="zh-CN" b="1" dirty="0"/>
                  <a:t>.</a:t>
                </a:r>
              </a:p>
              <a:p>
                <a:pPr algn="l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Char char="§"/>
                </a:pPr>
                <a:r>
                  <a:rPr lang="en-US" altLang="zh-CN" b="1" dirty="0"/>
                  <a:t>In the join </a:t>
                </a:r>
                <a:r>
                  <a:rPr lang="en-US" altLang="zh-CN" b="1" dirty="0" smtClean="0"/>
                  <a:t>R</a:t>
                </a:r>
                <a14:m>
                  <m:oMath xmlns:m="http://schemas.openxmlformats.org/officeDocument/2006/math">
                    <m:r>
                      <a:rPr lang="en-US" altLang="zh-CN" i="1" spc="-200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|</m:t>
                    </m:r>
                    <m:r>
                      <a:rPr lang="en-US" altLang="zh-CN" sz="2000" b="1" i="1" spc="-200" dirty="0">
                        <a:latin typeface="Cambria Math" panose="02040503050406030204" pitchFamily="18" charset="0"/>
                        <a:cs typeface="Times New Roman" pitchFamily="18" charset="0"/>
                      </a:rPr>
                      <m:t>╳</m:t>
                    </m:r>
                    <m:r>
                      <a:rPr lang="en-US" altLang="zh-CN" i="1" spc="-200" dirty="0">
                        <a:latin typeface="Cambria Math" panose="02040503050406030204" pitchFamily="18" charset="0"/>
                        <a:cs typeface="Times New Roman" pitchFamily="18" charset="0"/>
                      </a:rPr>
                      <m:t>|</m:t>
                    </m:r>
                  </m:oMath>
                </a14:m>
                <a:r>
                  <a:rPr lang="en-US" altLang="zh-CN" spc="-200" dirty="0">
                    <a:cs typeface="Times New Roman" pitchFamily="18" charset="0"/>
                  </a:rPr>
                  <a:t> </a:t>
                </a:r>
                <a:r>
                  <a:rPr lang="en-US" altLang="zh-CN" b="1" dirty="0" smtClean="0"/>
                  <a:t>S</a:t>
                </a:r>
                <a:r>
                  <a:rPr lang="en-US" altLang="zh-CN" b="1" dirty="0"/>
                  <a:t>, one tuple from </a:t>
                </a:r>
                <a:r>
                  <a:rPr lang="en-US" altLang="zh-CN" b="1" i="1" dirty="0">
                    <a:latin typeface="Times New Roman" pitchFamily="18" charset="0"/>
                  </a:rPr>
                  <a:t>R</a:t>
                </a:r>
                <a:r>
                  <a:rPr lang="en-US" altLang="zh-CN" b="1" dirty="0"/>
                  <a:t> may join with </a:t>
                </a:r>
                <a:r>
                  <a:rPr lang="en-US" altLang="zh-CN" b="1" dirty="0">
                    <a:solidFill>
                      <a:schemeClr val="hlink"/>
                    </a:solidFill>
                  </a:rPr>
                  <a:t>several</a:t>
                </a:r>
                <a:r>
                  <a:rPr lang="en-US" altLang="zh-CN" b="1" dirty="0"/>
                  <a:t> tuples from S.</a:t>
                </a:r>
              </a:p>
            </p:txBody>
          </p:sp>
        </mc:Choice>
        <mc:Fallback xmlns="">
          <p:sp>
            <p:nvSpPr>
              <p:cNvPr id="339971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750" y="692150"/>
                <a:ext cx="8424863" cy="3194721"/>
              </a:xfrm>
              <a:prstGeom prst="rect">
                <a:avLst/>
              </a:prstGeom>
              <a:blipFill>
                <a:blip r:embed="rId2"/>
                <a:stretch>
                  <a:fillRect l="-1158" t="-1718" r="-868" b="-343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39972" name="Picture 4" descr="arow003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75" y="6303963"/>
            <a:ext cx="479425" cy="46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9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9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39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399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399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9971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3DD5B-CBEC-4A8F-8BCB-1FCDC0310566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10752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>
                <a:latin typeface="Arial Narrow" pitchFamily="34" charset="0"/>
              </a:rPr>
              <a:t>Natural Joins-Example</a:t>
            </a:r>
          </a:p>
        </p:txBody>
      </p:sp>
      <p:graphicFrame>
        <p:nvGraphicFramePr>
          <p:cNvPr id="107573" name="Group 53"/>
          <p:cNvGraphicFramePr>
            <a:graphicFrameLocks noGrp="1"/>
          </p:cNvGraphicFramePr>
          <p:nvPr/>
        </p:nvGraphicFramePr>
        <p:xfrm>
          <a:off x="1219200" y="1066800"/>
          <a:ext cx="1143000" cy="1353312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7574" name="Group 54"/>
          <p:cNvGraphicFramePr>
            <a:graphicFrameLocks noGrp="1"/>
          </p:cNvGraphicFramePr>
          <p:nvPr/>
        </p:nvGraphicFramePr>
        <p:xfrm>
          <a:off x="3276600" y="1066800"/>
          <a:ext cx="1638300" cy="1792224"/>
        </p:xfrm>
        <a:graphic>
          <a:graphicData uri="http://schemas.openxmlformats.org/drawingml/2006/table">
            <a:tbl>
              <a:tblPr/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3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5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7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6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8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7549" name="Object 29"/>
          <p:cNvGraphicFramePr>
            <a:graphicFrameLocks noChangeAspect="1"/>
          </p:cNvGraphicFramePr>
          <p:nvPr/>
        </p:nvGraphicFramePr>
        <p:xfrm>
          <a:off x="2590800" y="1600200"/>
          <a:ext cx="381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232" name="位图图像" r:id="rId3" imgW="447856" imgH="447856" progId="Paint.Picture">
                  <p:embed/>
                </p:oleObj>
              </mc:Choice>
              <mc:Fallback>
                <p:oleObj name="位图图像" r:id="rId3" imgW="447856" imgH="447856" progId="Paint.Picture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1600200"/>
                        <a:ext cx="381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625" name="Group 105"/>
          <p:cNvGraphicFramePr>
            <a:graphicFrameLocks noGrp="1"/>
          </p:cNvGraphicFramePr>
          <p:nvPr/>
        </p:nvGraphicFramePr>
        <p:xfrm>
          <a:off x="5867400" y="1143000"/>
          <a:ext cx="2057400" cy="1353312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9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5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6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7567" name="Text Box 47"/>
          <p:cNvSpPr txBox="1">
            <a:spLocks noChangeArrowheads="1"/>
          </p:cNvSpPr>
          <p:nvPr/>
        </p:nvSpPr>
        <p:spPr bwMode="auto">
          <a:xfrm>
            <a:off x="5105400" y="1447800"/>
            <a:ext cx="457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3600" b="1">
                <a:latin typeface="Times New Roman" pitchFamily="18" charset="0"/>
              </a:rPr>
              <a:t>=</a:t>
            </a:r>
          </a:p>
        </p:txBody>
      </p:sp>
      <p:pic>
        <p:nvPicPr>
          <p:cNvPr id="107570" name="Picture 50" descr="arow003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75" y="6303963"/>
            <a:ext cx="479425" cy="46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7576" name="Group 56"/>
          <p:cNvGraphicFramePr>
            <a:graphicFrameLocks noGrp="1"/>
          </p:cNvGraphicFramePr>
          <p:nvPr/>
        </p:nvGraphicFramePr>
        <p:xfrm>
          <a:off x="3238500" y="3124200"/>
          <a:ext cx="1638300" cy="1792224"/>
        </p:xfrm>
        <a:graphic>
          <a:graphicData uri="http://schemas.openxmlformats.org/drawingml/2006/table">
            <a:tbl>
              <a:tblPr/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17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5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7590" name="Group 70"/>
          <p:cNvGraphicFramePr>
            <a:graphicFrameLocks noGrp="1"/>
          </p:cNvGraphicFramePr>
          <p:nvPr/>
        </p:nvGraphicFramePr>
        <p:xfrm>
          <a:off x="1028700" y="3124200"/>
          <a:ext cx="1638300" cy="1792224"/>
        </p:xfrm>
        <a:graphic>
          <a:graphicData uri="http://schemas.openxmlformats.org/drawingml/2006/table">
            <a:tbl>
              <a:tblPr/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6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6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7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8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7604" name="Object 84"/>
          <p:cNvGraphicFramePr>
            <a:graphicFrameLocks noChangeAspect="1"/>
          </p:cNvGraphicFramePr>
          <p:nvPr/>
        </p:nvGraphicFramePr>
        <p:xfrm>
          <a:off x="2781300" y="3657600"/>
          <a:ext cx="381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233" name="位图图像" r:id="rId6" imgW="447856" imgH="447856" progId="Paint.Picture">
                  <p:embed/>
                </p:oleObj>
              </mc:Choice>
              <mc:Fallback>
                <p:oleObj name="位图图像" r:id="rId6" imgW="447856" imgH="447856" progId="Paint.Picture">
                  <p:embed/>
                  <p:pic>
                    <p:nvPicPr>
                      <p:cNvPr id="0" name="Object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1300" y="3657600"/>
                        <a:ext cx="381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605" name="Text Box 85"/>
          <p:cNvSpPr txBox="1">
            <a:spLocks noChangeArrowheads="1"/>
          </p:cNvSpPr>
          <p:nvPr/>
        </p:nvSpPr>
        <p:spPr bwMode="auto">
          <a:xfrm>
            <a:off x="1042988" y="5105400"/>
            <a:ext cx="16589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b="1"/>
              <a:t>Relation U</a:t>
            </a:r>
          </a:p>
        </p:txBody>
      </p:sp>
      <p:sp>
        <p:nvSpPr>
          <p:cNvPr id="107606" name="Text Box 86"/>
          <p:cNvSpPr txBox="1">
            <a:spLocks noChangeArrowheads="1"/>
          </p:cNvSpPr>
          <p:nvPr/>
        </p:nvSpPr>
        <p:spPr bwMode="auto">
          <a:xfrm>
            <a:off x="3203575" y="5105400"/>
            <a:ext cx="1689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b="1"/>
              <a:t>Relation V</a:t>
            </a:r>
          </a:p>
        </p:txBody>
      </p:sp>
      <p:graphicFrame>
        <p:nvGraphicFramePr>
          <p:cNvPr id="107607" name="Group 87"/>
          <p:cNvGraphicFramePr>
            <a:graphicFrameLocks noGrp="1"/>
          </p:cNvGraphicFramePr>
          <p:nvPr/>
        </p:nvGraphicFramePr>
        <p:xfrm>
          <a:off x="5867400" y="3048000"/>
          <a:ext cx="2133600" cy="2011680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33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6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7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8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5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10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7624" name="Text Box 104"/>
          <p:cNvSpPr txBox="1">
            <a:spLocks noChangeArrowheads="1"/>
          </p:cNvSpPr>
          <p:nvPr/>
        </p:nvSpPr>
        <p:spPr bwMode="auto">
          <a:xfrm>
            <a:off x="5105400" y="3429000"/>
            <a:ext cx="457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3600" b="1">
                <a:latin typeface="Times New Roman" pitchFamily="18" charset="0"/>
              </a:rPr>
              <a:t>=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7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7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7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7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91CA6-EE03-4D00-917D-5E12076D75F5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91138" name="Rectangle 1026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>
                <a:latin typeface="Arial Narrow" pitchFamily="34" charset="0"/>
              </a:rPr>
              <a:t>Basic Conceptions</a:t>
            </a:r>
          </a:p>
        </p:txBody>
      </p:sp>
      <p:sp>
        <p:nvSpPr>
          <p:cNvPr id="91139" name="Text Box 1027"/>
          <p:cNvSpPr txBox="1">
            <a:spLocks noChangeArrowheads="1"/>
          </p:cNvSpPr>
          <p:nvPr/>
        </p:nvSpPr>
        <p:spPr bwMode="auto">
          <a:xfrm>
            <a:off x="611188" y="692150"/>
            <a:ext cx="8353425" cy="359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u"/>
            </a:pPr>
            <a:r>
              <a:rPr kumimoji="0" lang="en-US" altLang="zh-CN" b="1">
                <a:solidFill>
                  <a:schemeClr val="hlink"/>
                </a:solidFill>
                <a:ea typeface="楷体_GB2312" pitchFamily="49" charset="-122"/>
              </a:rPr>
              <a:t>Relational Algebra</a:t>
            </a:r>
            <a:r>
              <a:rPr lang="en-US" altLang="zh-CN" b="1"/>
              <a:t>: which is a kind of query operators </a:t>
            </a:r>
            <a:r>
              <a:rPr lang="en-US" altLang="zh-CN" b="1">
                <a:solidFill>
                  <a:srgbClr val="FF3399"/>
                </a:solidFill>
              </a:rPr>
              <a:t>that</a:t>
            </a:r>
            <a:r>
              <a:rPr lang="en-US" altLang="zh-CN" b="1"/>
              <a:t> studies the question of database queries from an abstract point of view.</a:t>
            </a:r>
          </a:p>
          <a:p>
            <a:pPr algn="l">
              <a:spcBef>
                <a:spcPct val="20000"/>
              </a:spcBef>
            </a:pPr>
            <a:r>
              <a:rPr lang="en-US" altLang="zh-CN" b="1"/>
              <a:t>In relational algebra, the </a:t>
            </a:r>
            <a:r>
              <a:rPr lang="en-US" altLang="zh-CN" b="1">
                <a:solidFill>
                  <a:schemeClr val="hlink"/>
                </a:solidFill>
              </a:rPr>
              <a:t>operand</a:t>
            </a:r>
            <a:r>
              <a:rPr lang="en-US" altLang="zh-CN" b="1"/>
              <a:t> in the expression is relation, which is represented by its name.</a:t>
            </a:r>
          </a:p>
          <a:p>
            <a:pPr algn="l">
              <a:spcBef>
                <a:spcPct val="20000"/>
              </a:spcBef>
            </a:pPr>
            <a:r>
              <a:rPr lang="en-US" altLang="zh-CN" b="1"/>
              <a:t>We can then build progressively more complex expressions </a:t>
            </a:r>
            <a:r>
              <a:rPr lang="en-US" altLang="zh-CN" b="1">
                <a:solidFill>
                  <a:srgbClr val="FF3399"/>
                </a:solidFill>
              </a:rPr>
              <a:t>by</a:t>
            </a:r>
            <a:r>
              <a:rPr lang="en-US" altLang="zh-CN" b="1"/>
              <a:t> applying any of the operators to be described below, </a:t>
            </a:r>
            <a:r>
              <a:rPr lang="en-US" altLang="zh-CN" b="1">
                <a:solidFill>
                  <a:srgbClr val="FF3399"/>
                </a:solidFill>
              </a:rPr>
              <a:t>either</a:t>
            </a:r>
            <a:r>
              <a:rPr lang="en-US" altLang="zh-CN" b="1"/>
              <a:t> to relations </a:t>
            </a:r>
            <a:r>
              <a:rPr lang="en-US" altLang="zh-CN" b="1">
                <a:solidFill>
                  <a:srgbClr val="FF3399"/>
                </a:solidFill>
              </a:rPr>
              <a:t>or</a:t>
            </a:r>
            <a:r>
              <a:rPr lang="en-US" altLang="zh-CN" b="1"/>
              <a:t> to simpler expressions of relational algebra.</a:t>
            </a:r>
          </a:p>
          <a:p>
            <a:pPr algn="l">
              <a:spcBef>
                <a:spcPct val="20000"/>
              </a:spcBef>
            </a:pPr>
            <a:r>
              <a:rPr lang="en-US" altLang="zh-CN" b="1"/>
              <a:t>A query is an expression of relational algebra.</a:t>
            </a:r>
          </a:p>
        </p:txBody>
      </p:sp>
      <p:pic>
        <p:nvPicPr>
          <p:cNvPr id="91141" name="Picture 1029" descr="arow003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75" y="6303963"/>
            <a:ext cx="479425" cy="46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1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1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9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44ACA-F9B8-4F88-A51C-C207F194E4FD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Arial Narrow" pitchFamily="34" charset="0"/>
              </a:rPr>
              <a:t>Natural Joins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7268" name="Text Box 4"/>
              <p:cNvSpPr txBox="1">
                <a:spLocks noChangeArrowheads="1"/>
              </p:cNvSpPr>
              <p:nvPr/>
            </p:nvSpPr>
            <p:spPr bwMode="auto">
              <a:xfrm>
                <a:off x="685800" y="692696"/>
                <a:ext cx="8153400" cy="48936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b="1" dirty="0"/>
                  <a:t>The </a:t>
                </a:r>
                <a:r>
                  <a:rPr kumimoji="0" lang="en-US" altLang="zh-CN" b="1" dirty="0">
                    <a:ea typeface="楷体_GB2312" pitchFamily="49" charset="-122"/>
                  </a:rPr>
                  <a:t>natural join </a:t>
                </a:r>
                <a:r>
                  <a:rPr lang="en-US" altLang="zh-CN" b="1" dirty="0"/>
                  <a:t>of two sets </a:t>
                </a:r>
                <a:r>
                  <a:rPr lang="en-US" altLang="zh-CN" b="1" i="1" dirty="0">
                    <a:latin typeface="Times New Roman" pitchFamily="18" charset="0"/>
                  </a:rPr>
                  <a:t>R</a:t>
                </a:r>
                <a:r>
                  <a:rPr lang="en-US" altLang="zh-CN" b="1" dirty="0"/>
                  <a:t> and </a:t>
                </a:r>
                <a:r>
                  <a:rPr lang="en-US" altLang="zh-CN" b="1" i="1" dirty="0">
                    <a:latin typeface="Times New Roman" pitchFamily="18" charset="0"/>
                  </a:rPr>
                  <a:t>S</a:t>
                </a:r>
                <a:r>
                  <a:rPr lang="en-US" altLang="zh-CN" b="1" dirty="0"/>
                  <a:t> can be expressed by </a:t>
                </a:r>
                <a:r>
                  <a:rPr lang="en-US" altLang="zh-CN" b="1" dirty="0">
                    <a:solidFill>
                      <a:srgbClr val="FF3399"/>
                    </a:solidFill>
                  </a:rPr>
                  <a:t>starting</a:t>
                </a:r>
                <a:r>
                  <a:rPr lang="en-US" altLang="zh-CN" b="1" dirty="0"/>
                  <a:t> with the </a:t>
                </a:r>
                <a:r>
                  <a:rPr lang="en-US" altLang="zh-CN" b="1" dirty="0">
                    <a:solidFill>
                      <a:schemeClr val="hlink"/>
                    </a:solidFill>
                  </a:rPr>
                  <a:t>product</a:t>
                </a:r>
                <a:r>
                  <a:rPr lang="en-US" altLang="zh-CN" b="1" dirty="0"/>
                  <a:t> R×S. We </a:t>
                </a:r>
                <a:r>
                  <a:rPr lang="en-US" altLang="zh-CN" b="1" dirty="0">
                    <a:solidFill>
                      <a:srgbClr val="FF3399"/>
                    </a:solidFill>
                  </a:rPr>
                  <a:t>then</a:t>
                </a:r>
                <a:r>
                  <a:rPr lang="en-US" altLang="zh-CN" b="1" dirty="0"/>
                  <a:t> apply the </a:t>
                </a:r>
                <a:r>
                  <a:rPr lang="en-US" altLang="zh-CN" b="1" dirty="0">
                    <a:solidFill>
                      <a:schemeClr val="hlink"/>
                    </a:solidFill>
                  </a:rPr>
                  <a:t>selection</a:t>
                </a:r>
                <a:r>
                  <a:rPr lang="en-US" altLang="zh-CN" b="1" dirty="0"/>
                  <a:t> operator with a condition </a:t>
                </a:r>
                <a:r>
                  <a:rPr lang="en-US" altLang="zh-CN" b="1" i="1" dirty="0">
                    <a:latin typeface="Times New Roman" pitchFamily="18" charset="0"/>
                  </a:rPr>
                  <a:t>C</a:t>
                </a:r>
                <a:r>
                  <a:rPr lang="en-US" altLang="zh-CN" b="1" dirty="0"/>
                  <a:t> of the form</a:t>
                </a:r>
              </a:p>
              <a:p>
                <a:pPr algn="l">
                  <a:spcBef>
                    <a:spcPct val="50000"/>
                  </a:spcBef>
                </a:pPr>
                <a:r>
                  <a:rPr lang="en-US" altLang="zh-CN" b="1" dirty="0"/>
                  <a:t>   R.A</a:t>
                </a:r>
                <a:r>
                  <a:rPr lang="en-US" altLang="zh-CN" b="1" baseline="-25000" dirty="0"/>
                  <a:t>1</a:t>
                </a:r>
                <a:r>
                  <a:rPr lang="en-US" altLang="zh-CN" b="1" dirty="0"/>
                  <a:t>=S.A</a:t>
                </a:r>
                <a:r>
                  <a:rPr lang="en-US" altLang="zh-CN" b="1" baseline="-25000" dirty="0"/>
                  <a:t>1 </a:t>
                </a:r>
                <a:r>
                  <a:rPr lang="en-US" altLang="zh-CN" b="1" dirty="0"/>
                  <a:t>AND R.A</a:t>
                </a:r>
                <a:r>
                  <a:rPr lang="en-US" altLang="zh-CN" b="1" baseline="-25000" dirty="0"/>
                  <a:t>2</a:t>
                </a:r>
                <a:r>
                  <a:rPr lang="en-US" altLang="zh-CN" b="1" dirty="0"/>
                  <a:t>=S.A</a:t>
                </a:r>
                <a:r>
                  <a:rPr lang="en-US" altLang="zh-CN" b="1" baseline="-25000" dirty="0"/>
                  <a:t>2 </a:t>
                </a:r>
                <a:r>
                  <a:rPr lang="en-US" altLang="zh-CN" b="1" dirty="0"/>
                  <a:t>AND … AND </a:t>
                </a:r>
                <a:r>
                  <a:rPr lang="en-US" altLang="zh-CN" b="1" dirty="0" err="1"/>
                  <a:t>R.A</a:t>
                </a:r>
                <a:r>
                  <a:rPr lang="en-US" altLang="zh-CN" b="1" baseline="-25000" dirty="0" err="1"/>
                  <a:t>n</a:t>
                </a:r>
                <a:r>
                  <a:rPr lang="en-US" altLang="zh-CN" b="1" dirty="0"/>
                  <a:t>=</a:t>
                </a:r>
                <a:r>
                  <a:rPr lang="en-US" altLang="zh-CN" b="1" dirty="0" err="1"/>
                  <a:t>S.A</a:t>
                </a:r>
                <a:r>
                  <a:rPr lang="en-US" altLang="zh-CN" b="1" baseline="-25000" dirty="0" err="1"/>
                  <a:t>n</a:t>
                </a:r>
                <a:endParaRPr lang="en-US" altLang="zh-CN" b="1" dirty="0"/>
              </a:p>
              <a:p>
                <a:pPr algn="l">
                  <a:spcBef>
                    <a:spcPct val="50000"/>
                  </a:spcBef>
                </a:pPr>
                <a:r>
                  <a:rPr lang="en-US" altLang="zh-CN" b="1" dirty="0"/>
                  <a:t>Where A</a:t>
                </a:r>
                <a:r>
                  <a:rPr lang="en-US" altLang="zh-CN" b="1" baseline="-25000" dirty="0"/>
                  <a:t>1</a:t>
                </a:r>
                <a:r>
                  <a:rPr lang="en-US" altLang="zh-CN" b="1" dirty="0"/>
                  <a:t>,A</a:t>
                </a:r>
                <a:r>
                  <a:rPr lang="en-US" altLang="zh-CN" b="1" baseline="-25000" dirty="0"/>
                  <a:t>2</a:t>
                </a:r>
                <a:r>
                  <a:rPr lang="en-US" altLang="zh-CN" b="1" dirty="0"/>
                  <a:t>,…,A</a:t>
                </a:r>
                <a:r>
                  <a:rPr lang="en-US" altLang="zh-CN" b="1" baseline="-25000" dirty="0"/>
                  <a:t>n</a:t>
                </a:r>
                <a:r>
                  <a:rPr lang="en-US" altLang="zh-CN" b="1" dirty="0"/>
                  <a:t> are all the attributes appearing in the schemas of </a:t>
                </a:r>
                <a:r>
                  <a:rPr lang="en-US" altLang="zh-CN" b="1" dirty="0">
                    <a:solidFill>
                      <a:srgbClr val="FF3399"/>
                    </a:solidFill>
                  </a:rPr>
                  <a:t>both</a:t>
                </a:r>
                <a:r>
                  <a:rPr lang="en-US" altLang="zh-CN" b="1" dirty="0"/>
                  <a:t> </a:t>
                </a:r>
                <a:r>
                  <a:rPr lang="en-US" altLang="zh-CN" b="1" i="1" dirty="0">
                    <a:latin typeface="Times New Roman" pitchFamily="18" charset="0"/>
                  </a:rPr>
                  <a:t>R</a:t>
                </a:r>
                <a:r>
                  <a:rPr lang="en-US" altLang="zh-CN" b="1" dirty="0"/>
                  <a:t> and </a:t>
                </a:r>
                <a:r>
                  <a:rPr lang="en-US" altLang="zh-CN" b="1" i="1" dirty="0">
                    <a:latin typeface="Times New Roman" pitchFamily="18" charset="0"/>
                  </a:rPr>
                  <a:t>S</a:t>
                </a:r>
                <a:r>
                  <a:rPr lang="en-US" altLang="zh-CN" b="1" dirty="0"/>
                  <a:t>. </a:t>
                </a:r>
                <a:r>
                  <a:rPr lang="en-US" altLang="zh-CN" b="1" dirty="0">
                    <a:solidFill>
                      <a:srgbClr val="FF3399"/>
                    </a:solidFill>
                  </a:rPr>
                  <a:t>Finally</a:t>
                </a:r>
                <a:r>
                  <a:rPr lang="en-US" altLang="zh-CN" b="1" dirty="0"/>
                  <a:t>, we must </a:t>
                </a:r>
                <a:r>
                  <a:rPr lang="en-US" altLang="zh-CN" b="1" dirty="0">
                    <a:solidFill>
                      <a:schemeClr val="hlink"/>
                    </a:solidFill>
                  </a:rPr>
                  <a:t>project</a:t>
                </a:r>
                <a:r>
                  <a:rPr lang="en-US" altLang="zh-CN" b="1" dirty="0"/>
                  <a:t> out one copy of each of the equated attributes.</a:t>
                </a:r>
              </a:p>
              <a:p>
                <a:pPr algn="l">
                  <a:spcBef>
                    <a:spcPct val="50000"/>
                  </a:spcBef>
                </a:pPr>
                <a:r>
                  <a:rPr kumimoji="0" lang="en-US" altLang="zh-CN" b="1" dirty="0">
                    <a:solidFill>
                      <a:schemeClr val="folHlink"/>
                    </a:solidFill>
                    <a:ea typeface="楷体_GB2312" pitchFamily="49" charset="-122"/>
                  </a:rPr>
                  <a:t>◆</a:t>
                </a:r>
                <a:r>
                  <a:rPr lang="en-US" altLang="zh-CN" b="1" dirty="0"/>
                  <a:t>Let L be the list of attributes in the schema of </a:t>
                </a:r>
                <a:r>
                  <a:rPr lang="en-US" altLang="zh-CN" b="1" i="1" dirty="0">
                    <a:latin typeface="Times New Roman" pitchFamily="18" charset="0"/>
                  </a:rPr>
                  <a:t>R</a:t>
                </a:r>
                <a:r>
                  <a:rPr lang="en-US" altLang="zh-CN" b="1" dirty="0"/>
                  <a:t> followed by those attributes in the schema of </a:t>
                </a:r>
                <a:r>
                  <a:rPr lang="en-US" altLang="zh-CN" b="1" i="1" dirty="0">
                    <a:latin typeface="Times New Roman" pitchFamily="18" charset="0"/>
                  </a:rPr>
                  <a:t>S</a:t>
                </a:r>
                <a:r>
                  <a:rPr lang="en-US" altLang="zh-CN" b="1" dirty="0"/>
                  <a:t> that are not also in the schema of </a:t>
                </a:r>
                <a:r>
                  <a:rPr lang="en-US" altLang="zh-CN" b="1" i="1" dirty="0">
                    <a:latin typeface="Times New Roman" pitchFamily="18" charset="0"/>
                  </a:rPr>
                  <a:t>R</a:t>
                </a:r>
                <a:r>
                  <a:rPr lang="en-US" altLang="zh-CN" b="1" dirty="0"/>
                  <a:t>. Then, </a:t>
                </a:r>
              </a:p>
              <a:p>
                <a:pPr algn="l">
                  <a:spcBef>
                    <a:spcPct val="50000"/>
                  </a:spcBef>
                </a:pPr>
                <a:r>
                  <a:rPr lang="en-US" altLang="zh-CN" b="1" dirty="0"/>
                  <a:t>	</a:t>
                </a:r>
                <a:r>
                  <a:rPr lang="en-US" altLang="zh-CN" b="1" dirty="0" smtClean="0"/>
                  <a:t>R</a:t>
                </a:r>
                <a14:m>
                  <m:oMath xmlns:m="http://schemas.openxmlformats.org/officeDocument/2006/math">
                    <m:r>
                      <a:rPr lang="en-US" altLang="zh-CN" i="1" spc="-200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|</m:t>
                    </m:r>
                    <m:r>
                      <a:rPr lang="en-US" altLang="zh-CN" sz="2000" b="1" i="1" spc="-200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╳</m:t>
                    </m:r>
                    <m:r>
                      <a:rPr lang="en-US" altLang="zh-CN" i="1" spc="-200" dirty="0">
                        <a:latin typeface="Cambria Math" panose="02040503050406030204" pitchFamily="18" charset="0"/>
                        <a:cs typeface="Times New Roman" pitchFamily="18" charset="0"/>
                      </a:rPr>
                      <m:t>|</m:t>
                    </m:r>
                  </m:oMath>
                </a14:m>
                <a:r>
                  <a:rPr lang="en-US" altLang="zh-CN" spc="-200" dirty="0">
                    <a:cs typeface="Times New Roman" pitchFamily="18" charset="0"/>
                  </a:rPr>
                  <a:t> </a:t>
                </a:r>
                <a:r>
                  <a:rPr lang="en-US" altLang="zh-CN" b="1" dirty="0" smtClean="0"/>
                  <a:t>S=</a:t>
                </a:r>
                <a:r>
                  <a:rPr lang="en-US" altLang="zh-CN" b="1" dirty="0" smtClean="0">
                    <a:cs typeface="Times New Roman" pitchFamily="18" charset="0"/>
                  </a:rPr>
                  <a:t>π</a:t>
                </a:r>
                <a:r>
                  <a:rPr lang="en-US" altLang="zh-CN" b="1" baseline="-25000" dirty="0" smtClean="0">
                    <a:cs typeface="Times New Roman" pitchFamily="18" charset="0"/>
                  </a:rPr>
                  <a:t>L</a:t>
                </a:r>
                <a:r>
                  <a:rPr lang="en-US" altLang="zh-CN" b="1" dirty="0" smtClean="0">
                    <a:cs typeface="Times New Roman" pitchFamily="18" charset="0"/>
                  </a:rPr>
                  <a:t>(</a:t>
                </a:r>
                <a:r>
                  <a:rPr lang="en-US" altLang="zh-CN" b="1" dirty="0" err="1" smtClean="0">
                    <a:cs typeface="Times New Roman" pitchFamily="18" charset="0"/>
                  </a:rPr>
                  <a:t>σ</a:t>
                </a:r>
                <a:r>
                  <a:rPr lang="en-US" altLang="zh-CN" b="1" baseline="-25000" dirty="0" err="1" smtClean="0">
                    <a:cs typeface="Times New Roman" pitchFamily="18" charset="0"/>
                  </a:rPr>
                  <a:t>C</a:t>
                </a:r>
                <a:r>
                  <a:rPr lang="en-US" altLang="zh-CN" b="1" dirty="0" smtClean="0"/>
                  <a:t>(R</a:t>
                </a:r>
                <a:r>
                  <a:rPr lang="en-US" altLang="zh-CN" sz="1800" b="1" dirty="0">
                    <a:cs typeface="Times New Roman" pitchFamily="18" charset="0"/>
                  </a:rPr>
                  <a:t>╳</a:t>
                </a:r>
                <a:r>
                  <a:rPr lang="en-US" altLang="zh-CN" b="1" dirty="0"/>
                  <a:t>S)</a:t>
                </a:r>
                <a:r>
                  <a:rPr lang="en-US" altLang="zh-CN" b="1" dirty="0">
                    <a:cs typeface="Times New Roman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267268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692696"/>
                <a:ext cx="8153400" cy="4893647"/>
              </a:xfrm>
              <a:prstGeom prst="rect">
                <a:avLst/>
              </a:prstGeom>
              <a:blipFill>
                <a:blip r:embed="rId2"/>
                <a:stretch>
                  <a:fillRect l="-1197" t="-1122" r="-1945" b="-199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7274" name="Picture 10" descr="arow003">
            <a:hlinkClick r:id="" action="ppaction://hlinkshowjump?jump=nextslide"/>
          </p:cNvPr>
          <p:cNvPicPr>
            <a:picLocks noGrp="1" noChangeAspect="1" noChangeArrowheads="1" noCro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8963" y="6303963"/>
            <a:ext cx="479425" cy="4683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7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67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67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67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67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7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7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68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CEFEFC-2BF2-4DB2-8649-DD5F676B5A2D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122882" name="Rectangle 1026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>
                <a:latin typeface="Arial Narrow" pitchFamily="34" charset="0"/>
              </a:rPr>
              <a:t>Natural Joins</a:t>
            </a:r>
          </a:p>
        </p:txBody>
      </p:sp>
      <p:graphicFrame>
        <p:nvGraphicFramePr>
          <p:cNvPr id="122920" name="Group 1064"/>
          <p:cNvGraphicFramePr>
            <a:graphicFrameLocks noGrp="1"/>
          </p:cNvGraphicFramePr>
          <p:nvPr/>
        </p:nvGraphicFramePr>
        <p:xfrm>
          <a:off x="3200400" y="692150"/>
          <a:ext cx="1638300" cy="1997075"/>
        </p:xfrm>
        <a:graphic>
          <a:graphicData uri="http://schemas.openxmlformats.org/drawingml/2006/table">
            <a:tbl>
              <a:tblPr/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3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7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5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2919" name="Group 1063"/>
          <p:cNvGraphicFramePr>
            <a:graphicFrameLocks noGrp="1"/>
          </p:cNvGraphicFramePr>
          <p:nvPr/>
        </p:nvGraphicFramePr>
        <p:xfrm>
          <a:off x="990600" y="692150"/>
          <a:ext cx="1638300" cy="1997075"/>
        </p:xfrm>
        <a:graphic>
          <a:graphicData uri="http://schemas.openxmlformats.org/drawingml/2006/table">
            <a:tbl>
              <a:tblPr/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3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6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7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8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2911" name="Object 1055"/>
          <p:cNvGraphicFramePr>
            <a:graphicFrameLocks noChangeAspect="1"/>
          </p:cNvGraphicFramePr>
          <p:nvPr/>
        </p:nvGraphicFramePr>
        <p:xfrm>
          <a:off x="2743200" y="1225550"/>
          <a:ext cx="381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5" name="位图图像" r:id="rId3" imgW="447856" imgH="447856" progId="Paint.Picture">
                  <p:embed/>
                </p:oleObj>
              </mc:Choice>
              <mc:Fallback>
                <p:oleObj name="位图图像" r:id="rId3" imgW="447856" imgH="447856" progId="Paint.Picture">
                  <p:embed/>
                  <p:pic>
                    <p:nvPicPr>
                      <p:cNvPr id="0" name="Object 10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1225550"/>
                        <a:ext cx="381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12" name="Text Box 1056"/>
          <p:cNvSpPr txBox="1">
            <a:spLocks noChangeArrowheads="1"/>
          </p:cNvSpPr>
          <p:nvPr/>
        </p:nvSpPr>
        <p:spPr bwMode="auto">
          <a:xfrm>
            <a:off x="468313" y="3141663"/>
            <a:ext cx="8382000" cy="3268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30000"/>
              </a:spcBef>
            </a:pPr>
            <a:r>
              <a:rPr lang="en-US" altLang="zh-CN" b="1" dirty="0"/>
              <a:t>The natural join of the relations </a:t>
            </a:r>
            <a:r>
              <a:rPr lang="en-US" altLang="zh-CN" b="1" i="1" dirty="0">
                <a:latin typeface="Times New Roman" pitchFamily="18" charset="0"/>
              </a:rPr>
              <a:t>U</a:t>
            </a:r>
            <a:r>
              <a:rPr lang="en-US" altLang="zh-CN" b="1" dirty="0"/>
              <a:t> and </a:t>
            </a:r>
            <a:r>
              <a:rPr lang="en-US" altLang="zh-CN" b="1" i="1" dirty="0">
                <a:latin typeface="Times New Roman" pitchFamily="18" charset="0"/>
              </a:rPr>
              <a:t>V</a:t>
            </a:r>
            <a:r>
              <a:rPr lang="en-US" altLang="zh-CN" b="1" dirty="0"/>
              <a:t> can be written in terms of product, selection, and projection as</a:t>
            </a:r>
          </a:p>
          <a:p>
            <a:pPr algn="l">
              <a:spcBef>
                <a:spcPct val="30000"/>
              </a:spcBef>
            </a:pPr>
            <a:r>
              <a:rPr lang="en-US" altLang="zh-CN" b="1" dirty="0">
                <a:cs typeface="Times New Roman" pitchFamily="18" charset="0"/>
              </a:rPr>
              <a:t>π</a:t>
            </a:r>
            <a:r>
              <a:rPr lang="en-US" altLang="zh-CN" b="1" baseline="-25000" dirty="0">
                <a:cs typeface="Times New Roman" pitchFamily="18" charset="0"/>
              </a:rPr>
              <a:t>A,U.B,U.C,D</a:t>
            </a:r>
            <a:r>
              <a:rPr lang="en-US" altLang="zh-CN" b="1" dirty="0">
                <a:cs typeface="Times New Roman" pitchFamily="18" charset="0"/>
              </a:rPr>
              <a:t>(σ</a:t>
            </a:r>
            <a:r>
              <a:rPr lang="en-US" altLang="zh-CN" b="1" baseline="-25000" dirty="0">
                <a:cs typeface="Times New Roman" pitchFamily="18" charset="0"/>
              </a:rPr>
              <a:t>(U.B=V.B)</a:t>
            </a:r>
            <a:r>
              <a:rPr lang="en-US" altLang="zh-CN" b="1" baseline="-25000" dirty="0"/>
              <a:t>∧</a:t>
            </a:r>
            <a:r>
              <a:rPr lang="en-US" altLang="zh-CN" b="1" baseline="-25000" dirty="0">
                <a:cs typeface="Times New Roman" pitchFamily="18" charset="0"/>
              </a:rPr>
              <a:t>(U.C=V.C)</a:t>
            </a:r>
            <a:r>
              <a:rPr lang="en-US" altLang="zh-CN" b="1" dirty="0"/>
              <a:t>(U</a:t>
            </a:r>
            <a:r>
              <a:rPr lang="en-US" altLang="zh-CN" sz="1800" b="1" dirty="0">
                <a:cs typeface="Times New Roman" pitchFamily="18" charset="0"/>
              </a:rPr>
              <a:t>╳</a:t>
            </a:r>
            <a:r>
              <a:rPr lang="en-US" altLang="zh-CN" b="1" dirty="0"/>
              <a:t>V)</a:t>
            </a:r>
            <a:r>
              <a:rPr lang="en-US" altLang="zh-CN" b="1" dirty="0">
                <a:cs typeface="Times New Roman" pitchFamily="18" charset="0"/>
              </a:rPr>
              <a:t>)</a:t>
            </a:r>
            <a:r>
              <a:rPr lang="zh-CN" altLang="en-US" b="1" dirty="0"/>
              <a:t>，</a:t>
            </a:r>
          </a:p>
          <a:p>
            <a:pPr algn="l">
              <a:spcBef>
                <a:spcPct val="30000"/>
              </a:spcBef>
            </a:pPr>
            <a:r>
              <a:rPr lang="en-US" altLang="zh-CN" b="1" dirty="0"/>
              <a:t>That is, we take the </a:t>
            </a:r>
            <a:r>
              <a:rPr lang="en-US" altLang="zh-CN" b="1" dirty="0">
                <a:solidFill>
                  <a:schemeClr val="hlink"/>
                </a:solidFill>
              </a:rPr>
              <a:t>product</a:t>
            </a:r>
            <a:r>
              <a:rPr lang="en-US" altLang="zh-CN" b="1" dirty="0"/>
              <a:t> U</a:t>
            </a:r>
            <a:r>
              <a:rPr lang="en-US" altLang="zh-CN" sz="1800" b="1" dirty="0">
                <a:cs typeface="Times New Roman" pitchFamily="18" charset="0"/>
              </a:rPr>
              <a:t>╳</a:t>
            </a:r>
            <a:r>
              <a:rPr lang="en-US" altLang="zh-CN" b="1" dirty="0"/>
              <a:t>V, then we </a:t>
            </a:r>
            <a:r>
              <a:rPr lang="en-US" altLang="zh-CN" b="1" dirty="0">
                <a:solidFill>
                  <a:schemeClr val="hlink"/>
                </a:solidFill>
              </a:rPr>
              <a:t>select</a:t>
            </a:r>
            <a:r>
              <a:rPr lang="en-US" altLang="zh-CN" b="1" dirty="0"/>
              <a:t> for equality between each pair of attributes with the same name (</a:t>
            </a:r>
            <a:r>
              <a:rPr lang="en-US" altLang="zh-CN" b="1" i="1" dirty="0">
                <a:latin typeface="Times New Roman" pitchFamily="18" charset="0"/>
              </a:rPr>
              <a:t>B</a:t>
            </a:r>
            <a:r>
              <a:rPr lang="en-US" altLang="zh-CN" b="1" dirty="0"/>
              <a:t> and </a:t>
            </a:r>
            <a:r>
              <a:rPr lang="en-US" altLang="zh-CN" b="1" i="1" dirty="0">
                <a:latin typeface="Times New Roman" pitchFamily="18" charset="0"/>
              </a:rPr>
              <a:t>C</a:t>
            </a:r>
            <a:r>
              <a:rPr lang="en-US" altLang="zh-CN" b="1" dirty="0"/>
              <a:t> in this example). Finally, we </a:t>
            </a:r>
            <a:r>
              <a:rPr lang="en-US" altLang="zh-CN" b="1" dirty="0">
                <a:solidFill>
                  <a:schemeClr val="hlink"/>
                </a:solidFill>
              </a:rPr>
              <a:t>project</a:t>
            </a:r>
            <a:r>
              <a:rPr lang="en-US" altLang="zh-CN" b="1" dirty="0"/>
              <a:t> onto all the attributes except one of the </a:t>
            </a:r>
            <a:r>
              <a:rPr lang="en-US" altLang="zh-CN" b="1" i="1" dirty="0">
                <a:latin typeface="Times New Roman" pitchFamily="18" charset="0"/>
              </a:rPr>
              <a:t>B</a:t>
            </a:r>
            <a:r>
              <a:rPr lang="en-US" altLang="zh-CN" b="1" dirty="0"/>
              <a:t>’s and one of the </a:t>
            </a:r>
            <a:r>
              <a:rPr lang="en-US" altLang="zh-CN" b="1" i="1" dirty="0">
                <a:latin typeface="Times New Roman" pitchFamily="18" charset="0"/>
              </a:rPr>
              <a:t>C</a:t>
            </a:r>
            <a:r>
              <a:rPr lang="en-US" altLang="zh-CN" b="1" dirty="0"/>
              <a:t>’s. we have to chosen to eliminate the attributes of </a:t>
            </a:r>
            <a:r>
              <a:rPr lang="en-US" altLang="zh-CN" b="1" i="1" dirty="0">
                <a:latin typeface="Times New Roman" pitchFamily="18" charset="0"/>
              </a:rPr>
              <a:t>V</a:t>
            </a:r>
            <a:r>
              <a:rPr lang="en-US" altLang="zh-CN" b="1" dirty="0"/>
              <a:t> whose names also appear in the schema of </a:t>
            </a:r>
            <a:r>
              <a:rPr lang="en-US" altLang="zh-CN" b="1" i="1" dirty="0">
                <a:latin typeface="Times New Roman" pitchFamily="18" charset="0"/>
              </a:rPr>
              <a:t>U</a:t>
            </a:r>
            <a:r>
              <a:rPr lang="en-US" altLang="zh-CN" b="1" dirty="0"/>
              <a:t>.</a:t>
            </a:r>
          </a:p>
        </p:txBody>
      </p:sp>
      <p:sp>
        <p:nvSpPr>
          <p:cNvPr id="122913" name="Text Box 1057"/>
          <p:cNvSpPr txBox="1">
            <a:spLocks noChangeArrowheads="1"/>
          </p:cNvSpPr>
          <p:nvPr/>
        </p:nvSpPr>
        <p:spPr bwMode="auto">
          <a:xfrm>
            <a:off x="3203575" y="2636838"/>
            <a:ext cx="1582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b="1"/>
              <a:t>Relation V</a:t>
            </a:r>
          </a:p>
        </p:txBody>
      </p:sp>
      <p:sp>
        <p:nvSpPr>
          <p:cNvPr id="122914" name="Rectangle 1058"/>
          <p:cNvSpPr>
            <a:spLocks noChangeArrowheads="1"/>
          </p:cNvSpPr>
          <p:nvPr/>
        </p:nvSpPr>
        <p:spPr bwMode="auto">
          <a:xfrm>
            <a:off x="971550" y="2632075"/>
            <a:ext cx="142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b="1"/>
              <a:t>Relation U</a:t>
            </a:r>
          </a:p>
        </p:txBody>
      </p:sp>
      <p:pic>
        <p:nvPicPr>
          <p:cNvPr id="122918" name="Picture 1062" descr="002">
            <a:hlinkClick r:id="rId5" action="ppaction://hlinksldjump"/>
          </p:cNvPr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6237288"/>
            <a:ext cx="68580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2921" name="Text Box 1065"/>
          <p:cNvSpPr txBox="1">
            <a:spLocks noChangeArrowheads="1"/>
          </p:cNvSpPr>
          <p:nvPr/>
        </p:nvSpPr>
        <p:spPr bwMode="auto">
          <a:xfrm>
            <a:off x="5003800" y="765175"/>
            <a:ext cx="396081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ts val="0"/>
              </a:spcBef>
            </a:pPr>
            <a:r>
              <a:rPr lang="en-US" altLang="zh-CN" b="1" i="1" dirty="0">
                <a:solidFill>
                  <a:srgbClr val="009900"/>
                </a:solidFill>
              </a:rPr>
              <a:t>SELECT A, U.B, U.C, D</a:t>
            </a:r>
          </a:p>
          <a:p>
            <a:pPr algn="l">
              <a:spcBef>
                <a:spcPts val="0"/>
              </a:spcBef>
            </a:pPr>
            <a:r>
              <a:rPr lang="en-US" altLang="zh-CN" b="1" i="1" dirty="0">
                <a:solidFill>
                  <a:srgbClr val="009900"/>
                </a:solidFill>
              </a:rPr>
              <a:t>       FROM U INNER JOIN V ON U.B=V.B AND U.C=V.C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29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29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2" grpId="0" autoUpdateAnimBg="0"/>
      <p:bldP spid="12292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AF18F-C8E3-4C0F-8049-FE7BD3707EB8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1095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>
                <a:latin typeface="Arial Narrow" pitchFamily="34" charset="0"/>
              </a:rPr>
              <a:t>6. </a:t>
            </a:r>
            <a:r>
              <a:rPr lang="en-US" altLang="zh-CN" dirty="0" smtClean="0">
                <a:latin typeface="Arial Narrow" pitchFamily="34" charset="0"/>
              </a:rPr>
              <a:t>Theta-Joins</a:t>
            </a:r>
            <a:endParaRPr lang="en-US" altLang="zh-CN" dirty="0">
              <a:latin typeface="Arial Narrow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571" name="Text Box 3"/>
              <p:cNvSpPr txBox="1">
                <a:spLocks noChangeArrowheads="1"/>
              </p:cNvSpPr>
              <p:nvPr/>
            </p:nvSpPr>
            <p:spPr bwMode="auto">
              <a:xfrm>
                <a:off x="611188" y="765175"/>
                <a:ext cx="8305800" cy="50783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Char char="u"/>
                </a:pPr>
                <a:r>
                  <a:rPr lang="en-US" altLang="zh-CN" b="1" dirty="0">
                    <a:solidFill>
                      <a:schemeClr val="hlink"/>
                    </a:solidFill>
                  </a:rPr>
                  <a:t>Theta-join</a:t>
                </a:r>
                <a:r>
                  <a:rPr lang="en-US" altLang="zh-CN" b="1" dirty="0"/>
                  <a:t> is a kind of operation that pair tuples from two relations on some conditions. The theta-join</a:t>
                </a:r>
                <a:r>
                  <a:rPr kumimoji="0" lang="en-US" altLang="zh-CN" b="1" dirty="0">
                    <a:ea typeface="楷体_GB2312" pitchFamily="49" charset="-122"/>
                  </a:rPr>
                  <a:t> </a:t>
                </a:r>
                <a:r>
                  <a:rPr lang="en-US" altLang="zh-CN" b="1" dirty="0"/>
                  <a:t>of two sets </a:t>
                </a:r>
                <a:r>
                  <a:rPr lang="en-US" altLang="zh-CN" b="1" i="1" dirty="0">
                    <a:latin typeface="Times New Roman" pitchFamily="18" charset="0"/>
                  </a:rPr>
                  <a:t>R</a:t>
                </a:r>
                <a:r>
                  <a:rPr lang="en-US" altLang="zh-CN" b="1" dirty="0"/>
                  <a:t> and </a:t>
                </a:r>
                <a:r>
                  <a:rPr lang="en-US" altLang="zh-CN" b="1" i="1" dirty="0">
                    <a:latin typeface="Times New Roman" pitchFamily="18" charset="0"/>
                  </a:rPr>
                  <a:t>S</a:t>
                </a:r>
                <a:r>
                  <a:rPr lang="en-US" altLang="zh-CN" b="1" dirty="0"/>
                  <a:t> based on condition </a:t>
                </a:r>
                <a:r>
                  <a:rPr lang="en-US" altLang="zh-CN" b="1" i="1" dirty="0">
                    <a:latin typeface="Times New Roman" pitchFamily="18" charset="0"/>
                  </a:rPr>
                  <a:t>C</a:t>
                </a:r>
                <a:r>
                  <a:rPr lang="en-US" altLang="zh-CN" b="1" dirty="0"/>
                  <a:t> is denoted as </a:t>
                </a:r>
                <a:r>
                  <a:rPr lang="en-US" altLang="zh-CN" b="1" dirty="0" smtClean="0"/>
                  <a:t>R</a:t>
                </a:r>
                <a:r>
                  <a:rPr lang="en-US" altLang="zh-CN" spc="-200" dirty="0" smtClean="0">
                    <a:cs typeface="Times New Roman" pitchFamily="18" charset="0"/>
                  </a:rPr>
                  <a:t>|</a:t>
                </a:r>
                <a:r>
                  <a:rPr lang="en-US" altLang="zh-CN" sz="2000" b="1" spc="-200" dirty="0">
                    <a:cs typeface="Times New Roman" pitchFamily="18" charset="0"/>
                  </a:rPr>
                  <a:t>╳</a:t>
                </a:r>
                <a:r>
                  <a:rPr lang="en-US" altLang="zh-CN" spc="-200" dirty="0">
                    <a:cs typeface="Times New Roman" pitchFamily="18" charset="0"/>
                  </a:rPr>
                  <a:t>| </a:t>
                </a:r>
                <a:r>
                  <a:rPr lang="en-US" altLang="zh-CN" b="1" baseline="-25000" dirty="0" smtClean="0">
                    <a:cs typeface="Times New Roman" pitchFamily="18" charset="0"/>
                  </a:rPr>
                  <a:t>C</a:t>
                </a:r>
                <a:r>
                  <a:rPr lang="en-US" altLang="zh-CN" b="1" dirty="0" smtClean="0"/>
                  <a:t>S</a:t>
                </a:r>
                <a:r>
                  <a:rPr lang="en-US" altLang="zh-CN" b="1" dirty="0"/>
                  <a:t>.</a:t>
                </a:r>
              </a:p>
              <a:p>
                <a:pPr algn="l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Char char="§"/>
                </a:pPr>
                <a:r>
                  <a:rPr lang="en-US" altLang="zh-CN" b="1" dirty="0"/>
                  <a:t>The result of this operation is constructed as follows:</a:t>
                </a:r>
              </a:p>
              <a:p>
                <a:pPr lvl="1" algn="l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Char char="Ø"/>
                </a:pPr>
                <a:r>
                  <a:rPr lang="en-US" altLang="zh-CN" b="1" dirty="0"/>
                  <a:t>Take the </a:t>
                </a:r>
                <a:r>
                  <a:rPr lang="en-US" altLang="zh-CN" b="1" dirty="0">
                    <a:solidFill>
                      <a:schemeClr val="hlink"/>
                    </a:solidFill>
                  </a:rPr>
                  <a:t>product</a:t>
                </a:r>
                <a:r>
                  <a:rPr lang="en-US" altLang="zh-CN" b="1" dirty="0"/>
                  <a:t> of </a:t>
                </a:r>
                <a:r>
                  <a:rPr lang="en-US" altLang="zh-CN" b="1" i="1" dirty="0">
                    <a:latin typeface="Times New Roman" pitchFamily="18" charset="0"/>
                  </a:rPr>
                  <a:t>R</a:t>
                </a:r>
                <a:r>
                  <a:rPr lang="en-US" altLang="zh-CN" b="1" dirty="0"/>
                  <a:t> and </a:t>
                </a:r>
                <a:r>
                  <a:rPr lang="en-US" altLang="zh-CN" b="1" i="1" dirty="0">
                    <a:latin typeface="Times New Roman" pitchFamily="18" charset="0"/>
                  </a:rPr>
                  <a:t>S</a:t>
                </a:r>
                <a:r>
                  <a:rPr lang="en-US" altLang="zh-CN" b="1" dirty="0"/>
                  <a:t>.</a:t>
                </a:r>
              </a:p>
              <a:p>
                <a:pPr lvl="1" algn="l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Char char="Ø"/>
                </a:pPr>
                <a:r>
                  <a:rPr lang="en-US" altLang="zh-CN" b="1" dirty="0">
                    <a:solidFill>
                      <a:schemeClr val="hlink"/>
                    </a:solidFill>
                  </a:rPr>
                  <a:t>Select</a:t>
                </a:r>
                <a:r>
                  <a:rPr lang="en-US" altLang="zh-CN" b="1" dirty="0"/>
                  <a:t> from the product only those tuples that satisfy the condition </a:t>
                </a:r>
                <a:r>
                  <a:rPr lang="en-US" altLang="zh-CN" b="1" i="1" dirty="0">
                    <a:latin typeface="Times New Roman" pitchFamily="18" charset="0"/>
                  </a:rPr>
                  <a:t>C</a:t>
                </a:r>
                <a:r>
                  <a:rPr lang="en-US" altLang="zh-CN" b="1" dirty="0"/>
                  <a:t>.</a:t>
                </a:r>
              </a:p>
              <a:p>
                <a:pPr algn="l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Char char="§"/>
                </a:pPr>
                <a:r>
                  <a:rPr lang="en-US" altLang="zh-CN" b="1" dirty="0"/>
                  <a:t>The </a:t>
                </a:r>
                <a:r>
                  <a:rPr lang="en-US" altLang="zh-CN" b="1" dirty="0">
                    <a:solidFill>
                      <a:schemeClr val="hlink"/>
                    </a:solidFill>
                  </a:rPr>
                  <a:t>schema</a:t>
                </a:r>
                <a:r>
                  <a:rPr lang="en-US" altLang="zh-CN" b="1" dirty="0"/>
                  <a:t> for the result is the union of the schemas of </a:t>
                </a:r>
                <a:r>
                  <a:rPr lang="en-US" altLang="zh-CN" b="1" i="1" dirty="0">
                    <a:latin typeface="Times New Roman" pitchFamily="18" charset="0"/>
                  </a:rPr>
                  <a:t>R</a:t>
                </a:r>
                <a:r>
                  <a:rPr lang="en-US" altLang="zh-CN" b="1" dirty="0"/>
                  <a:t> and </a:t>
                </a:r>
                <a:r>
                  <a:rPr lang="en-US" altLang="zh-CN" b="1" i="1" dirty="0">
                    <a:latin typeface="Times New Roman" pitchFamily="18" charset="0"/>
                  </a:rPr>
                  <a:t>S</a:t>
                </a:r>
                <a:r>
                  <a:rPr lang="en-US" altLang="zh-CN" b="1" dirty="0"/>
                  <a:t>, with “R.” or “S.” </a:t>
                </a:r>
                <a:r>
                  <a:rPr lang="en-US" altLang="zh-CN" b="1" dirty="0">
                    <a:solidFill>
                      <a:schemeClr val="hlink"/>
                    </a:solidFill>
                  </a:rPr>
                  <a:t>prefixed</a:t>
                </a:r>
                <a:r>
                  <a:rPr lang="en-US" altLang="zh-CN" b="1" dirty="0"/>
                  <a:t> to attributes if necessary to indicate from which schema the attribute came.</a:t>
                </a:r>
              </a:p>
              <a:p>
                <a:pPr algn="l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Char char="§"/>
                </a:pPr>
                <a:r>
                  <a:rPr lang="en-US" altLang="zh-CN" b="1" dirty="0">
                    <a:cs typeface="Times New Roman" pitchFamily="18" charset="0"/>
                  </a:rPr>
                  <a:t>Theta-join can be expressed by product and selection.</a:t>
                </a:r>
                <a:endParaRPr lang="en-US" altLang="zh-CN" b="1" dirty="0"/>
              </a:p>
              <a:p>
                <a:pPr algn="l">
                  <a:spcBef>
                    <a:spcPct val="50000"/>
                  </a:spcBef>
                </a:pPr>
                <a:r>
                  <a:rPr lang="en-US" altLang="zh-CN" b="1" dirty="0" smtClean="0"/>
                  <a:t>R</a:t>
                </a:r>
                <a14:m>
                  <m:oMath xmlns:m="http://schemas.openxmlformats.org/officeDocument/2006/math">
                    <m:r>
                      <a:rPr lang="en-US" altLang="zh-CN" i="1" spc="-200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|</m:t>
                    </m:r>
                    <m:r>
                      <a:rPr lang="en-US" altLang="zh-CN" sz="2000" b="1" i="1" spc="-200" dirty="0">
                        <a:latin typeface="Cambria Math" panose="02040503050406030204" pitchFamily="18" charset="0"/>
                        <a:cs typeface="Times New Roman" pitchFamily="18" charset="0"/>
                      </a:rPr>
                      <m:t>╳</m:t>
                    </m:r>
                    <m:r>
                      <a:rPr lang="en-US" altLang="zh-CN" i="1" spc="-200" dirty="0">
                        <a:latin typeface="Cambria Math" panose="02040503050406030204" pitchFamily="18" charset="0"/>
                        <a:cs typeface="Times New Roman" pitchFamily="18" charset="0"/>
                      </a:rPr>
                      <m:t>|</m:t>
                    </m:r>
                  </m:oMath>
                </a14:m>
                <a:r>
                  <a:rPr lang="en-US" altLang="zh-CN" spc="-200" dirty="0">
                    <a:cs typeface="Times New Roman" pitchFamily="18" charset="0"/>
                  </a:rPr>
                  <a:t> </a:t>
                </a:r>
                <a:r>
                  <a:rPr lang="en-US" altLang="zh-CN" b="1" baseline="-25000" dirty="0" smtClean="0">
                    <a:cs typeface="Times New Roman" pitchFamily="18" charset="0"/>
                  </a:rPr>
                  <a:t>C</a:t>
                </a:r>
                <a:r>
                  <a:rPr lang="en-US" altLang="zh-CN" b="1" dirty="0" smtClean="0"/>
                  <a:t>S=</a:t>
                </a:r>
                <a:r>
                  <a:rPr lang="en-US" altLang="zh-CN" b="1" dirty="0" err="1" smtClean="0">
                    <a:cs typeface="Times New Roman" pitchFamily="18" charset="0"/>
                  </a:rPr>
                  <a:t>σ</a:t>
                </a:r>
                <a:r>
                  <a:rPr lang="en-US" altLang="zh-CN" b="1" baseline="-25000" dirty="0" err="1" smtClean="0">
                    <a:cs typeface="Times New Roman" pitchFamily="18" charset="0"/>
                  </a:rPr>
                  <a:t>C</a:t>
                </a:r>
                <a:r>
                  <a:rPr lang="en-US" altLang="zh-CN" b="1" dirty="0" smtClean="0"/>
                  <a:t>(R</a:t>
                </a:r>
                <a:r>
                  <a:rPr lang="en-US" altLang="zh-CN" sz="1800" b="1" dirty="0">
                    <a:cs typeface="Times New Roman" pitchFamily="18" charset="0"/>
                  </a:rPr>
                  <a:t>╳</a:t>
                </a:r>
                <a:r>
                  <a:rPr lang="en-US" altLang="zh-CN" b="1" dirty="0"/>
                  <a:t>S)</a:t>
                </a:r>
              </a:p>
            </p:txBody>
          </p:sp>
        </mc:Choice>
        <mc:Fallback xmlns="">
          <p:sp>
            <p:nvSpPr>
              <p:cNvPr id="109571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1188" y="765175"/>
                <a:ext cx="8305800" cy="5078313"/>
              </a:xfrm>
              <a:prstGeom prst="rect">
                <a:avLst/>
              </a:prstGeom>
              <a:blipFill>
                <a:blip r:embed="rId2"/>
                <a:stretch>
                  <a:fillRect l="-1101" t="-960" r="-73" b="-180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9574" name="Picture 6" descr="arow003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75" y="6303963"/>
            <a:ext cx="479425" cy="46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0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09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09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95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95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1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E4D72-F1B3-430D-8C81-82DFB4812762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1116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 smtClean="0">
                <a:latin typeface="Arial Narrow" pitchFamily="34" charset="0"/>
              </a:rPr>
              <a:t>θ join-Example</a:t>
            </a:r>
            <a:endParaRPr lang="en-US" altLang="zh-CN" dirty="0">
              <a:latin typeface="Arial Narrow" pitchFamily="34" charset="0"/>
            </a:endParaRPr>
          </a:p>
        </p:txBody>
      </p:sp>
      <p:graphicFrame>
        <p:nvGraphicFramePr>
          <p:cNvPr id="111686" name="Group 70"/>
          <p:cNvGraphicFramePr>
            <a:graphicFrameLocks noGrp="1"/>
          </p:cNvGraphicFramePr>
          <p:nvPr/>
        </p:nvGraphicFramePr>
        <p:xfrm>
          <a:off x="2971800" y="1160463"/>
          <a:ext cx="1409700" cy="1792224"/>
        </p:xfrm>
        <a:graphic>
          <a:graphicData uri="http://schemas.openxmlformats.org/drawingml/2006/table">
            <a:tbl>
              <a:tblPr/>
              <a:tblGrid>
                <a:gridCol w="425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2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3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5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1685" name="Group 69"/>
          <p:cNvGraphicFramePr>
            <a:graphicFrameLocks noGrp="1"/>
          </p:cNvGraphicFramePr>
          <p:nvPr/>
        </p:nvGraphicFramePr>
        <p:xfrm>
          <a:off x="685800" y="1160463"/>
          <a:ext cx="1219200" cy="1792224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8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6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7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8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1648" name="Text Box 32"/>
          <p:cNvSpPr txBox="1">
            <a:spLocks noChangeArrowheads="1"/>
          </p:cNvSpPr>
          <p:nvPr/>
        </p:nvSpPr>
        <p:spPr bwMode="auto">
          <a:xfrm>
            <a:off x="4419600" y="1846263"/>
            <a:ext cx="457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3600" b="1">
                <a:latin typeface="Times New Roman" pitchFamily="18" charset="0"/>
              </a:rPr>
              <a:t>=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649" name="Text Box 33"/>
              <p:cNvSpPr txBox="1">
                <a:spLocks noChangeArrowheads="1"/>
              </p:cNvSpPr>
              <p:nvPr/>
            </p:nvSpPr>
            <p:spPr bwMode="auto">
              <a:xfrm>
                <a:off x="609600" y="2989263"/>
                <a:ext cx="3048000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b="1" dirty="0" smtClean="0"/>
                  <a:t>U</a:t>
                </a:r>
                <a14:m>
                  <m:oMath xmlns:m="http://schemas.openxmlformats.org/officeDocument/2006/math">
                    <m:r>
                      <a:rPr lang="en-US" altLang="zh-CN" i="1" spc="-200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|</m:t>
                    </m:r>
                    <m:r>
                      <a:rPr lang="en-US" altLang="zh-CN" sz="2000" b="1" i="1" spc="-200" dirty="0">
                        <a:latin typeface="Cambria Math" panose="02040503050406030204" pitchFamily="18" charset="0"/>
                        <a:cs typeface="Times New Roman" pitchFamily="18" charset="0"/>
                      </a:rPr>
                      <m:t>╳</m:t>
                    </m:r>
                    <m:r>
                      <a:rPr lang="en-US" altLang="zh-CN" i="1" spc="-200" dirty="0">
                        <a:latin typeface="Cambria Math" panose="02040503050406030204" pitchFamily="18" charset="0"/>
                        <a:cs typeface="Times New Roman" pitchFamily="18" charset="0"/>
                      </a:rPr>
                      <m:t>|</m:t>
                    </m:r>
                  </m:oMath>
                </a14:m>
                <a:r>
                  <a:rPr lang="en-US" altLang="zh-CN" spc="-200" dirty="0">
                    <a:cs typeface="Times New Roman" pitchFamily="18" charset="0"/>
                  </a:rPr>
                  <a:t> </a:t>
                </a:r>
                <a:r>
                  <a:rPr lang="en-US" altLang="zh-CN" sz="2800" b="1" baseline="-25000" dirty="0" smtClean="0"/>
                  <a:t>A&lt;D</a:t>
                </a:r>
                <a:r>
                  <a:rPr lang="en-US" altLang="zh-CN" b="1" dirty="0" smtClean="0"/>
                  <a:t>V</a:t>
                </a:r>
                <a:endParaRPr lang="en-US" altLang="zh-CN" b="1" dirty="0"/>
              </a:p>
            </p:txBody>
          </p:sp>
        </mc:Choice>
        <mc:Fallback xmlns="">
          <p:sp>
            <p:nvSpPr>
              <p:cNvPr id="111649" name="Text 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2989263"/>
                <a:ext cx="3048000" cy="457200"/>
              </a:xfrm>
              <a:prstGeom prst="rect">
                <a:avLst/>
              </a:prstGeom>
              <a:blipFill>
                <a:blip r:embed="rId2"/>
                <a:stretch>
                  <a:fillRect l="-3000" t="-10667" b="-3866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1681" name="Group 65"/>
          <p:cNvGraphicFramePr>
            <a:graphicFrameLocks noGrp="1"/>
          </p:cNvGraphicFramePr>
          <p:nvPr/>
        </p:nvGraphicFramePr>
        <p:xfrm>
          <a:off x="4953000" y="855663"/>
          <a:ext cx="3733800" cy="2670048"/>
        </p:xfrm>
        <a:graphic>
          <a:graphicData uri="http://schemas.openxmlformats.org/drawingml/2006/table">
            <a:tbl>
              <a:tblPr/>
              <a:tblGrid>
                <a:gridCol w="292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U.B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U.C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V.B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V.C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3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6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7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8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7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7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8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8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5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10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10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1675" name="Text Box 59"/>
          <p:cNvSpPr txBox="1">
            <a:spLocks noChangeArrowheads="1"/>
          </p:cNvSpPr>
          <p:nvPr/>
        </p:nvSpPr>
        <p:spPr bwMode="auto">
          <a:xfrm>
            <a:off x="539552" y="3598863"/>
            <a:ext cx="8496944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b="1" dirty="0"/>
              <a:t>The </a:t>
            </a:r>
            <a:r>
              <a:rPr lang="en-US" altLang="zh-CN" b="1" dirty="0">
                <a:solidFill>
                  <a:schemeClr val="hlink"/>
                </a:solidFill>
              </a:rPr>
              <a:t>schema</a:t>
            </a:r>
            <a:r>
              <a:rPr lang="en-US" altLang="zh-CN" b="1" dirty="0"/>
              <a:t> for the result consists of all six attributes, with </a:t>
            </a:r>
            <a:r>
              <a:rPr lang="en-US" altLang="zh-CN" b="1" i="1" dirty="0">
                <a:latin typeface="Times New Roman" pitchFamily="18" charset="0"/>
              </a:rPr>
              <a:t>U</a:t>
            </a:r>
            <a:r>
              <a:rPr lang="en-US" altLang="zh-CN" b="1" dirty="0"/>
              <a:t> and </a:t>
            </a:r>
            <a:r>
              <a:rPr lang="en-US" altLang="zh-CN" b="1" i="1" dirty="0">
                <a:latin typeface="Times New Roman" pitchFamily="18" charset="0"/>
              </a:rPr>
              <a:t>V</a:t>
            </a:r>
            <a:r>
              <a:rPr lang="en-US" altLang="zh-CN" b="1" dirty="0"/>
              <a:t> prefixed to their respective occurrences of attributes </a:t>
            </a:r>
            <a:r>
              <a:rPr lang="en-US" altLang="zh-CN" b="1" i="1" dirty="0">
                <a:latin typeface="Times New Roman" pitchFamily="18" charset="0"/>
              </a:rPr>
              <a:t>B</a:t>
            </a:r>
            <a:r>
              <a:rPr lang="en-US" altLang="zh-CN" b="1" dirty="0"/>
              <a:t> and </a:t>
            </a:r>
            <a:r>
              <a:rPr lang="en-US" altLang="zh-CN" b="1" i="1" dirty="0">
                <a:latin typeface="Times New Roman" pitchFamily="18" charset="0"/>
              </a:rPr>
              <a:t>C</a:t>
            </a:r>
            <a:r>
              <a:rPr lang="en-US" altLang="zh-CN" b="1" dirty="0"/>
              <a:t> to distinguish them.</a:t>
            </a:r>
          </a:p>
          <a:p>
            <a:pPr algn="l">
              <a:spcBef>
                <a:spcPct val="50000"/>
              </a:spcBef>
              <a:buSzPct val="200000"/>
              <a:buFontTx/>
              <a:buBlip>
                <a:blip r:embed="rId3"/>
              </a:buBlip>
            </a:pPr>
            <a:r>
              <a:rPr lang="en-US" altLang="zh-CN" b="1" dirty="0"/>
              <a:t>If the condition is that all the common attributes have the same values in theta-join, is it the same with natural join?</a:t>
            </a:r>
          </a:p>
          <a:p>
            <a:pPr algn="l">
              <a:spcBef>
                <a:spcPct val="50000"/>
              </a:spcBef>
            </a:pPr>
            <a:r>
              <a:rPr kumimoji="0" lang="en-US" altLang="zh-CN" b="1" dirty="0">
                <a:solidFill>
                  <a:schemeClr val="folHlink"/>
                </a:solidFill>
                <a:ea typeface="楷体_GB2312" pitchFamily="49" charset="-122"/>
              </a:rPr>
              <a:t>◆</a:t>
            </a:r>
            <a:r>
              <a:rPr lang="en-US" altLang="zh-CN" b="1" dirty="0"/>
              <a:t>No. In the natural join, </a:t>
            </a:r>
            <a:r>
              <a:rPr lang="en-US" altLang="zh-CN" b="1" spc="-20" dirty="0"/>
              <a:t>common attributes are merged into </a:t>
            </a:r>
            <a:r>
              <a:rPr lang="en-US" altLang="zh-CN" b="1" spc="-20" dirty="0">
                <a:solidFill>
                  <a:schemeClr val="hlink"/>
                </a:solidFill>
              </a:rPr>
              <a:t>one</a:t>
            </a:r>
            <a:r>
              <a:rPr lang="en-US" altLang="zh-CN" b="1" spc="-20" dirty="0"/>
              <a:t> copy.</a:t>
            </a:r>
          </a:p>
        </p:txBody>
      </p:sp>
      <p:pic>
        <p:nvPicPr>
          <p:cNvPr id="111677" name="Picture 61" descr="arow003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75" y="6303963"/>
            <a:ext cx="479425" cy="46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688" name="Line 72"/>
          <p:cNvSpPr>
            <a:spLocks noChangeShapeType="1"/>
          </p:cNvSpPr>
          <p:nvPr/>
        </p:nvSpPr>
        <p:spPr bwMode="auto">
          <a:xfrm>
            <a:off x="1676400" y="1846263"/>
            <a:ext cx="13716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1689" name="Line 73"/>
          <p:cNvSpPr>
            <a:spLocks noChangeShapeType="1"/>
          </p:cNvSpPr>
          <p:nvPr/>
        </p:nvSpPr>
        <p:spPr bwMode="auto">
          <a:xfrm>
            <a:off x="1676400" y="1846263"/>
            <a:ext cx="1371600" cy="457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1690" name="Line 74"/>
          <p:cNvSpPr>
            <a:spLocks noChangeShapeType="1"/>
          </p:cNvSpPr>
          <p:nvPr/>
        </p:nvSpPr>
        <p:spPr bwMode="auto">
          <a:xfrm>
            <a:off x="1676400" y="1846263"/>
            <a:ext cx="1371600" cy="914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1691" name="Line 75"/>
          <p:cNvSpPr>
            <a:spLocks noChangeShapeType="1"/>
          </p:cNvSpPr>
          <p:nvPr/>
        </p:nvSpPr>
        <p:spPr bwMode="auto">
          <a:xfrm>
            <a:off x="1752600" y="2303463"/>
            <a:ext cx="1219200" cy="4572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1692" name="Line 76"/>
          <p:cNvSpPr>
            <a:spLocks noChangeShapeType="1"/>
          </p:cNvSpPr>
          <p:nvPr/>
        </p:nvSpPr>
        <p:spPr bwMode="auto">
          <a:xfrm>
            <a:off x="1752600" y="2760663"/>
            <a:ext cx="1295400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1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1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1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1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1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11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1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11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11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16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16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75" grpId="0" build="p" autoUpdateAnimBg="0"/>
      <p:bldP spid="111688" grpId="0" animBg="1"/>
      <p:bldP spid="111689" grpId="0" animBg="1"/>
      <p:bldP spid="111690" grpId="0" animBg="1"/>
      <p:bldP spid="111691" grpId="0" animBg="1"/>
      <p:bldP spid="11169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F5EBA3-AD52-478E-8DB5-0FD58E8736E3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Arial Narrow" pitchFamily="34" charset="0"/>
              </a:rPr>
              <a:t>θ join-Example</a:t>
            </a:r>
            <a:endParaRPr lang="en-US" altLang="zh-CN" dirty="0">
              <a:latin typeface="Arial Narrow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643" name="Text Box 3"/>
              <p:cNvSpPr txBox="1">
                <a:spLocks noChangeArrowheads="1"/>
              </p:cNvSpPr>
              <p:nvPr/>
            </p:nvSpPr>
            <p:spPr bwMode="auto">
              <a:xfrm>
                <a:off x="762000" y="836712"/>
                <a:ext cx="3276600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b="1" dirty="0" smtClean="0"/>
                  <a:t>U</a:t>
                </a:r>
                <a14:m>
                  <m:oMath xmlns:m="http://schemas.openxmlformats.org/officeDocument/2006/math">
                    <m:r>
                      <a:rPr lang="en-US" altLang="zh-CN" i="1" spc="-200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|</m:t>
                    </m:r>
                    <m:r>
                      <a:rPr lang="en-US" altLang="zh-CN" sz="2000" b="1" i="1" spc="-200" dirty="0">
                        <a:latin typeface="Cambria Math" panose="02040503050406030204" pitchFamily="18" charset="0"/>
                        <a:cs typeface="Times New Roman" pitchFamily="18" charset="0"/>
                      </a:rPr>
                      <m:t>╳</m:t>
                    </m:r>
                    <m:r>
                      <a:rPr lang="en-US" altLang="zh-CN" i="1" spc="-200" dirty="0">
                        <a:latin typeface="Cambria Math" panose="02040503050406030204" pitchFamily="18" charset="0"/>
                        <a:cs typeface="Times New Roman" pitchFamily="18" charset="0"/>
                      </a:rPr>
                      <m:t>| </m:t>
                    </m:r>
                  </m:oMath>
                </a14:m>
                <a:r>
                  <a:rPr lang="en-US" altLang="zh-CN" b="1" baseline="-25000" dirty="0" smtClean="0"/>
                  <a:t>(</a:t>
                </a:r>
                <a:r>
                  <a:rPr lang="en-US" altLang="zh-CN" b="1" baseline="-25000" dirty="0"/>
                  <a:t>A&lt;D)∧(U.B</a:t>
                </a:r>
                <a:r>
                  <a:rPr lang="en-US" altLang="zh-CN" b="1" baseline="-25000" dirty="0">
                    <a:cs typeface="Times New Roman" pitchFamily="18" charset="0"/>
                  </a:rPr>
                  <a:t>≠</a:t>
                </a:r>
                <a:r>
                  <a:rPr lang="en-US" altLang="zh-CN" b="1" baseline="-25000" dirty="0"/>
                  <a:t>V.B)</a:t>
                </a:r>
                <a:r>
                  <a:rPr lang="en-US" altLang="zh-CN" b="1" dirty="0"/>
                  <a:t>V</a:t>
                </a:r>
              </a:p>
            </p:txBody>
          </p:sp>
        </mc:Choice>
        <mc:Fallback xmlns="">
          <p:sp>
            <p:nvSpPr>
              <p:cNvPr id="112643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0" y="836712"/>
                <a:ext cx="3276600" cy="457200"/>
              </a:xfrm>
              <a:prstGeom prst="rect">
                <a:avLst/>
              </a:prstGeom>
              <a:blipFill>
                <a:blip r:embed="rId2"/>
                <a:stretch>
                  <a:fillRect l="-2788" t="-10667" b="-3066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2702" name="Group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231043"/>
              </p:ext>
            </p:extLst>
          </p:nvPr>
        </p:nvGraphicFramePr>
        <p:xfrm>
          <a:off x="762000" y="4646712"/>
          <a:ext cx="3733800" cy="914400"/>
        </p:xfrm>
        <a:graphic>
          <a:graphicData uri="http://schemas.openxmlformats.org/drawingml/2006/table">
            <a:tbl>
              <a:tblPr/>
              <a:tblGrid>
                <a:gridCol w="292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U.B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U.C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V.B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V.C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2668" name="Text Box 28"/>
          <p:cNvSpPr txBox="1">
            <a:spLocks noChangeArrowheads="1"/>
          </p:cNvSpPr>
          <p:nvPr/>
        </p:nvSpPr>
        <p:spPr bwMode="auto">
          <a:xfrm>
            <a:off x="685800" y="3973612"/>
            <a:ext cx="396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b="1" dirty="0" err="1">
                <a:cs typeface="Times New Roman" pitchFamily="18" charset="0"/>
              </a:rPr>
              <a:t>σ</a:t>
            </a:r>
            <a:r>
              <a:rPr lang="en-US" altLang="zh-CN" b="1" baseline="-25000" dirty="0" err="1"/>
              <a:t>A</a:t>
            </a:r>
            <a:r>
              <a:rPr lang="en-US" altLang="zh-CN" b="1" baseline="-25000" dirty="0"/>
              <a:t>&lt;D ∧ U.B</a:t>
            </a:r>
            <a:r>
              <a:rPr lang="en-US" altLang="zh-CN" b="1" baseline="-25000" dirty="0">
                <a:cs typeface="Times New Roman" pitchFamily="18" charset="0"/>
              </a:rPr>
              <a:t>≠</a:t>
            </a:r>
            <a:r>
              <a:rPr lang="en-US" altLang="zh-CN" b="1" baseline="-25000" dirty="0"/>
              <a:t>V.B</a:t>
            </a:r>
            <a:r>
              <a:rPr lang="en-US" altLang="zh-CN" b="1" dirty="0"/>
              <a:t>(U</a:t>
            </a:r>
            <a:r>
              <a:rPr lang="en-US" altLang="zh-CN" sz="1800" b="1" dirty="0">
                <a:cs typeface="Times New Roman" pitchFamily="18" charset="0"/>
              </a:rPr>
              <a:t>╳</a:t>
            </a:r>
            <a:r>
              <a:rPr lang="en-US" altLang="zh-CN" b="1" dirty="0"/>
              <a:t>V)</a:t>
            </a:r>
          </a:p>
        </p:txBody>
      </p:sp>
      <p:graphicFrame>
        <p:nvGraphicFramePr>
          <p:cNvPr id="112734" name="Group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057071"/>
              </p:ext>
            </p:extLst>
          </p:nvPr>
        </p:nvGraphicFramePr>
        <p:xfrm>
          <a:off x="2667000" y="1370112"/>
          <a:ext cx="1828800" cy="1844675"/>
        </p:xfrm>
        <a:graphic>
          <a:graphicData uri="http://schemas.openxmlformats.org/drawingml/2006/table">
            <a:tbl>
              <a:tblPr/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8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8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87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5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2733" name="Group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613220"/>
              </p:ext>
            </p:extLst>
          </p:nvPr>
        </p:nvGraphicFramePr>
        <p:xfrm>
          <a:off x="762000" y="1370112"/>
          <a:ext cx="1638300" cy="1997075"/>
        </p:xfrm>
        <a:graphic>
          <a:graphicData uri="http://schemas.openxmlformats.org/drawingml/2006/table">
            <a:tbl>
              <a:tblPr/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3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6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7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8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2697" name="Text Box 57"/>
          <p:cNvSpPr txBox="1">
            <a:spLocks noChangeArrowheads="1"/>
          </p:cNvSpPr>
          <p:nvPr/>
        </p:nvSpPr>
        <p:spPr bwMode="auto">
          <a:xfrm>
            <a:off x="684213" y="3427512"/>
            <a:ext cx="172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b="1"/>
              <a:t>Relation U</a:t>
            </a:r>
          </a:p>
        </p:txBody>
      </p:sp>
      <p:sp>
        <p:nvSpPr>
          <p:cNvPr id="112698" name="Text Box 58"/>
          <p:cNvSpPr txBox="1">
            <a:spLocks noChangeArrowheads="1"/>
          </p:cNvSpPr>
          <p:nvPr/>
        </p:nvSpPr>
        <p:spPr bwMode="auto">
          <a:xfrm>
            <a:off x="2781300" y="3427512"/>
            <a:ext cx="1646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b="1"/>
              <a:t>Relation V</a:t>
            </a:r>
          </a:p>
        </p:txBody>
      </p:sp>
      <p:graphicFrame>
        <p:nvGraphicFramePr>
          <p:cNvPr id="112729" name="Group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9757287"/>
              </p:ext>
            </p:extLst>
          </p:nvPr>
        </p:nvGraphicFramePr>
        <p:xfrm>
          <a:off x="4953000" y="1065312"/>
          <a:ext cx="3733800" cy="4425696"/>
        </p:xfrm>
        <a:graphic>
          <a:graphicData uri="http://schemas.openxmlformats.org/drawingml/2006/table">
            <a:tbl>
              <a:tblPr/>
              <a:tblGrid>
                <a:gridCol w="292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U.B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U.C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V.B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V.C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6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6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6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9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9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7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7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7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7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7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8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8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8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8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8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7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7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8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8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5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10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5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10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5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12730" name="Picture 90" descr="002">
            <a:hlinkClick r:id="rId3" action="ppaction://hlinksldjump"/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6237288"/>
            <a:ext cx="68580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735" name="Text Box 95"/>
          <p:cNvSpPr txBox="1">
            <a:spLocks noChangeArrowheads="1"/>
          </p:cNvSpPr>
          <p:nvPr/>
        </p:nvSpPr>
        <p:spPr bwMode="auto">
          <a:xfrm>
            <a:off x="539750" y="5661248"/>
            <a:ext cx="705643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ts val="0"/>
              </a:spcBef>
            </a:pPr>
            <a:r>
              <a:rPr lang="en-US" altLang="zh-CN" b="1" i="1" dirty="0">
                <a:solidFill>
                  <a:srgbClr val="009900"/>
                </a:solidFill>
              </a:rPr>
              <a:t>SELECT A, U.B, U.C, V.B, V.C, D</a:t>
            </a:r>
          </a:p>
          <a:p>
            <a:pPr algn="l">
              <a:spcBef>
                <a:spcPts val="0"/>
              </a:spcBef>
            </a:pPr>
            <a:r>
              <a:rPr lang="en-US" altLang="zh-CN" b="1" i="1" dirty="0">
                <a:solidFill>
                  <a:srgbClr val="009900"/>
                </a:solidFill>
              </a:rPr>
              <a:t>       FROM U INNER JOIN V ON A&lt;D AND U.B&lt;&gt;V.B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2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2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27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27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27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27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8" grpId="0" autoUpdateAnimBg="0"/>
      <p:bldP spid="11273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FB42DD-D9C7-481F-BB4F-F6F0EB85F6D1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118786" name="Rectangle 1026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>
                <a:latin typeface="Arial Narrow" pitchFamily="34" charset="0"/>
              </a:rPr>
              <a:t>7. Renaming</a:t>
            </a:r>
          </a:p>
        </p:txBody>
      </p:sp>
      <p:sp>
        <p:nvSpPr>
          <p:cNvPr id="118787" name="Text Box 1027"/>
          <p:cNvSpPr txBox="1">
            <a:spLocks noChangeArrowheads="1"/>
          </p:cNvSpPr>
          <p:nvPr/>
        </p:nvSpPr>
        <p:spPr bwMode="auto">
          <a:xfrm>
            <a:off x="539552" y="692150"/>
            <a:ext cx="8568952" cy="2899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u"/>
            </a:pPr>
            <a:r>
              <a:rPr lang="en-US" altLang="zh-CN" b="1" dirty="0">
                <a:solidFill>
                  <a:schemeClr val="hlink"/>
                </a:solidFill>
              </a:rPr>
              <a:t>Renaming</a:t>
            </a:r>
            <a:r>
              <a:rPr lang="en-US" altLang="zh-CN" b="1" dirty="0"/>
              <a:t>: The operator </a:t>
            </a:r>
            <a:r>
              <a:rPr lang="en-US" altLang="zh-CN" b="1" spc="-150" dirty="0" err="1" smtClean="0">
                <a:cs typeface="Times New Roman" pitchFamily="18" charset="0"/>
              </a:rPr>
              <a:t>ρ</a:t>
            </a:r>
            <a:r>
              <a:rPr lang="en-US" altLang="zh-CN" b="1" spc="-150" baseline="-25000" dirty="0" err="1" smtClean="0">
                <a:cs typeface="Times New Roman" pitchFamily="18" charset="0"/>
              </a:rPr>
              <a:t>S</a:t>
            </a:r>
            <a:r>
              <a:rPr lang="en-US" altLang="zh-CN" b="1" spc="-150" baseline="-25000" dirty="0" smtClean="0"/>
              <a:t>(A</a:t>
            </a:r>
            <a:r>
              <a:rPr lang="en-US" altLang="zh-CN" b="1" spc="-150" baseline="-40000" dirty="0" smtClean="0"/>
              <a:t>1</a:t>
            </a:r>
            <a:r>
              <a:rPr lang="en-US" altLang="zh-CN" b="1" spc="-150" baseline="-25000" dirty="0" smtClean="0"/>
              <a:t>,A</a:t>
            </a:r>
            <a:r>
              <a:rPr lang="en-US" altLang="zh-CN" b="1" spc="-150" baseline="-40000" dirty="0"/>
              <a:t>2</a:t>
            </a:r>
            <a:r>
              <a:rPr lang="en-US" altLang="zh-CN" b="1" spc="-150" baseline="-25000" dirty="0"/>
              <a:t>,…,A</a:t>
            </a:r>
            <a:r>
              <a:rPr lang="en-US" altLang="zh-CN" b="1" spc="-150" baseline="-40000" dirty="0"/>
              <a:t>n</a:t>
            </a:r>
            <a:r>
              <a:rPr lang="en-US" altLang="zh-CN" b="1" spc="-150" baseline="-25000" dirty="0"/>
              <a:t>)</a:t>
            </a:r>
            <a:r>
              <a:rPr lang="en-US" altLang="zh-CN" b="1" spc="-150" dirty="0"/>
              <a:t>(R)</a:t>
            </a:r>
            <a:r>
              <a:rPr lang="en-US" altLang="zh-CN" b="1" dirty="0"/>
              <a:t> can rename the relation </a:t>
            </a:r>
            <a:r>
              <a:rPr lang="en-US" altLang="zh-CN" b="1" i="1" dirty="0">
                <a:latin typeface="Times New Roman" pitchFamily="18" charset="0"/>
              </a:rPr>
              <a:t>R</a:t>
            </a:r>
            <a:r>
              <a:rPr lang="en-US" altLang="zh-CN" b="1" dirty="0"/>
              <a:t>.</a:t>
            </a:r>
          </a:p>
          <a:p>
            <a:pPr algn="l">
              <a:spcBef>
                <a:spcPct val="20000"/>
              </a:spcBef>
            </a:pPr>
            <a:r>
              <a:rPr lang="en-US" altLang="zh-CN" b="1" dirty="0"/>
              <a:t>The resulting relation has exactly the </a:t>
            </a:r>
            <a:r>
              <a:rPr lang="en-US" altLang="zh-CN" b="1" dirty="0">
                <a:solidFill>
                  <a:schemeClr val="hlink"/>
                </a:solidFill>
              </a:rPr>
              <a:t>same</a:t>
            </a:r>
            <a:r>
              <a:rPr lang="en-US" altLang="zh-CN" b="1" dirty="0"/>
              <a:t> tuples as </a:t>
            </a:r>
            <a:r>
              <a:rPr lang="en-US" altLang="zh-CN" b="1" i="1" dirty="0">
                <a:latin typeface="Times New Roman" pitchFamily="18" charset="0"/>
              </a:rPr>
              <a:t>R</a:t>
            </a:r>
            <a:r>
              <a:rPr lang="en-US" altLang="zh-CN" b="1" dirty="0"/>
              <a:t>, but the </a:t>
            </a:r>
            <a:r>
              <a:rPr lang="en-US" altLang="zh-CN" b="1" dirty="0">
                <a:solidFill>
                  <a:schemeClr val="hlink"/>
                </a:solidFill>
              </a:rPr>
              <a:t>name</a:t>
            </a:r>
            <a:r>
              <a:rPr lang="en-US" altLang="zh-CN" b="1" dirty="0"/>
              <a:t> of the relation is </a:t>
            </a:r>
            <a:r>
              <a:rPr lang="en-US" altLang="zh-CN" b="1" i="1" dirty="0">
                <a:latin typeface="Times New Roman" pitchFamily="18" charset="0"/>
              </a:rPr>
              <a:t>S</a:t>
            </a:r>
            <a:r>
              <a:rPr lang="en-US" altLang="zh-CN" b="1" dirty="0"/>
              <a:t>. Moreover, the </a:t>
            </a:r>
            <a:r>
              <a:rPr lang="en-US" altLang="zh-CN" b="1" dirty="0">
                <a:solidFill>
                  <a:schemeClr val="hlink"/>
                </a:solidFill>
              </a:rPr>
              <a:t>attributes</a:t>
            </a:r>
            <a:r>
              <a:rPr lang="en-US" altLang="zh-CN" b="1" dirty="0"/>
              <a:t> of the result relation </a:t>
            </a:r>
            <a:r>
              <a:rPr lang="en-US" altLang="zh-CN" b="1" i="1" dirty="0">
                <a:latin typeface="Times New Roman" pitchFamily="18" charset="0"/>
              </a:rPr>
              <a:t>S</a:t>
            </a:r>
            <a:r>
              <a:rPr lang="en-US" altLang="zh-CN" b="1" dirty="0"/>
              <a:t> are named A</a:t>
            </a:r>
            <a:r>
              <a:rPr lang="en-US" altLang="zh-CN" b="1" baseline="-25000" dirty="0"/>
              <a:t>1</a:t>
            </a:r>
            <a:r>
              <a:rPr lang="en-US" altLang="zh-CN" b="1" dirty="0"/>
              <a:t>,A</a:t>
            </a:r>
            <a:r>
              <a:rPr lang="en-US" altLang="zh-CN" b="1" baseline="-25000" dirty="0"/>
              <a:t>2</a:t>
            </a:r>
            <a:r>
              <a:rPr lang="en-US" altLang="zh-CN" b="1" dirty="0"/>
              <a:t>,…,A</a:t>
            </a:r>
            <a:r>
              <a:rPr lang="en-US" altLang="zh-CN" b="1" baseline="-25000" dirty="0"/>
              <a:t>n</a:t>
            </a:r>
            <a:r>
              <a:rPr lang="en-US" altLang="zh-CN" b="1" dirty="0"/>
              <a:t>, in order from the left.</a:t>
            </a:r>
          </a:p>
          <a:p>
            <a:pPr algn="l">
              <a:spcBef>
                <a:spcPct val="20000"/>
              </a:spcBef>
            </a:pPr>
            <a:r>
              <a:rPr lang="en-US" altLang="zh-CN" b="1" dirty="0"/>
              <a:t>If we only want to change the </a:t>
            </a:r>
            <a:r>
              <a:rPr lang="en-US" altLang="zh-CN" b="1" dirty="0">
                <a:solidFill>
                  <a:schemeClr val="hlink"/>
                </a:solidFill>
              </a:rPr>
              <a:t>name</a:t>
            </a:r>
            <a:r>
              <a:rPr lang="en-US" altLang="zh-CN" b="1" dirty="0"/>
              <a:t> of the relation to </a:t>
            </a:r>
            <a:r>
              <a:rPr lang="en-US" altLang="zh-CN" b="1" i="1" dirty="0">
                <a:latin typeface="Times New Roman" pitchFamily="18" charset="0"/>
              </a:rPr>
              <a:t>S</a:t>
            </a:r>
            <a:r>
              <a:rPr lang="en-US" altLang="zh-CN" b="1" dirty="0"/>
              <a:t> and leave the attributes as they are in </a:t>
            </a:r>
            <a:r>
              <a:rPr lang="en-US" altLang="zh-CN" b="1" i="1" dirty="0">
                <a:latin typeface="Times New Roman" pitchFamily="18" charset="0"/>
              </a:rPr>
              <a:t>R</a:t>
            </a:r>
            <a:r>
              <a:rPr lang="en-US" altLang="zh-CN" b="1" dirty="0"/>
              <a:t>, we can </a:t>
            </a:r>
            <a:r>
              <a:rPr lang="en-US" altLang="zh-CN" b="1" dirty="0" smtClean="0"/>
              <a:t>use </a:t>
            </a:r>
            <a:r>
              <a:rPr lang="en-US" altLang="zh-CN" b="1" dirty="0" err="1" smtClean="0">
                <a:cs typeface="Times New Roman" pitchFamily="18" charset="0"/>
              </a:rPr>
              <a:t>ρ</a:t>
            </a:r>
            <a:r>
              <a:rPr lang="en-US" altLang="zh-CN" b="1" baseline="-25000" dirty="0" err="1" smtClean="0">
                <a:cs typeface="Times New Roman" pitchFamily="18" charset="0"/>
              </a:rPr>
              <a:t>S</a:t>
            </a:r>
            <a:r>
              <a:rPr lang="en-US" altLang="zh-CN" b="1" dirty="0" smtClean="0"/>
              <a:t>(R</a:t>
            </a:r>
            <a:r>
              <a:rPr lang="en-US" altLang="zh-CN" b="1" dirty="0"/>
              <a:t>).</a:t>
            </a:r>
          </a:p>
          <a:p>
            <a:pPr algn="l">
              <a:spcBef>
                <a:spcPct val="20000"/>
              </a:spcBef>
            </a:pPr>
            <a:r>
              <a:rPr kumimoji="0" lang="en-US" altLang="zh-CN" b="1" dirty="0">
                <a:solidFill>
                  <a:schemeClr val="tx2"/>
                </a:solidFill>
              </a:rPr>
              <a:t>【e.g.】</a:t>
            </a:r>
            <a:r>
              <a:rPr lang="en-US" altLang="zh-CN" b="1" dirty="0" err="1"/>
              <a:t>R</a:t>
            </a:r>
            <a:r>
              <a:rPr lang="en-US" altLang="zh-CN" sz="1800" b="1" dirty="0" err="1">
                <a:cs typeface="Times New Roman" pitchFamily="18" charset="0"/>
              </a:rPr>
              <a:t>╳</a:t>
            </a:r>
            <a:r>
              <a:rPr lang="en-US" altLang="zh-CN" b="1" dirty="0" err="1" smtClean="0">
                <a:cs typeface="Times New Roman" pitchFamily="18" charset="0"/>
              </a:rPr>
              <a:t>ρ</a:t>
            </a:r>
            <a:r>
              <a:rPr lang="en-US" altLang="zh-CN" b="1" baseline="-25000" dirty="0" err="1" smtClean="0">
                <a:cs typeface="Times New Roman" pitchFamily="18" charset="0"/>
              </a:rPr>
              <a:t>S</a:t>
            </a:r>
            <a:r>
              <a:rPr lang="en-US" altLang="zh-CN" b="1" baseline="-25000" dirty="0" smtClean="0">
                <a:cs typeface="Times New Roman" pitchFamily="18" charset="0"/>
              </a:rPr>
              <a:t>(X,C,D)</a:t>
            </a:r>
            <a:r>
              <a:rPr lang="en-US" altLang="zh-CN" b="1" dirty="0" smtClean="0"/>
              <a:t>(</a:t>
            </a:r>
            <a:r>
              <a:rPr lang="en-US" altLang="zh-CN" b="1" dirty="0"/>
              <a:t>S).</a:t>
            </a:r>
          </a:p>
        </p:txBody>
      </p:sp>
      <p:graphicFrame>
        <p:nvGraphicFramePr>
          <p:cNvPr id="118790" name="Group 1030"/>
          <p:cNvGraphicFramePr>
            <a:graphicFrameLocks noGrp="1"/>
          </p:cNvGraphicFramePr>
          <p:nvPr/>
        </p:nvGraphicFramePr>
        <p:xfrm>
          <a:off x="323850" y="3981450"/>
          <a:ext cx="1143000" cy="1446975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0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8837" name="Group 1077"/>
          <p:cNvGraphicFramePr>
            <a:graphicFrameLocks noGrp="1"/>
          </p:cNvGraphicFramePr>
          <p:nvPr/>
        </p:nvGraphicFramePr>
        <p:xfrm>
          <a:off x="1619250" y="4005263"/>
          <a:ext cx="1638300" cy="1830388"/>
        </p:xfrm>
        <a:graphic>
          <a:graphicData uri="http://schemas.openxmlformats.org/drawingml/2006/table">
            <a:tbl>
              <a:tblPr/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3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5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7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6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8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8815" name="Group 1055"/>
          <p:cNvGraphicFramePr>
            <a:graphicFrameLocks noGrp="1"/>
          </p:cNvGraphicFramePr>
          <p:nvPr/>
        </p:nvGraphicFramePr>
        <p:xfrm>
          <a:off x="5435600" y="3644900"/>
          <a:ext cx="2743200" cy="310896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9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5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7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10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5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7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6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8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11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6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8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8835" name="Text Box 1075"/>
          <p:cNvSpPr txBox="1">
            <a:spLocks noChangeArrowheads="1"/>
          </p:cNvSpPr>
          <p:nvPr/>
        </p:nvSpPr>
        <p:spPr bwMode="auto">
          <a:xfrm>
            <a:off x="68263" y="5419725"/>
            <a:ext cx="1695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b="1"/>
              <a:t>Relation R</a:t>
            </a:r>
          </a:p>
        </p:txBody>
      </p:sp>
      <p:sp>
        <p:nvSpPr>
          <p:cNvPr id="118836" name="Text Box 1076"/>
          <p:cNvSpPr txBox="1">
            <a:spLocks noChangeArrowheads="1"/>
          </p:cNvSpPr>
          <p:nvPr/>
        </p:nvSpPr>
        <p:spPr bwMode="auto">
          <a:xfrm>
            <a:off x="1673225" y="5834063"/>
            <a:ext cx="1819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b="1"/>
              <a:t>Relation S</a:t>
            </a:r>
          </a:p>
        </p:txBody>
      </p:sp>
      <p:graphicFrame>
        <p:nvGraphicFramePr>
          <p:cNvPr id="118838" name="Group 1078"/>
          <p:cNvGraphicFramePr>
            <a:graphicFrameLocks noGrp="1"/>
          </p:cNvGraphicFramePr>
          <p:nvPr/>
        </p:nvGraphicFramePr>
        <p:xfrm>
          <a:off x="3600450" y="4005263"/>
          <a:ext cx="1638300" cy="1830388"/>
        </p:xfrm>
        <a:graphic>
          <a:graphicData uri="http://schemas.openxmlformats.org/drawingml/2006/table">
            <a:tbl>
              <a:tblPr/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3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5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7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6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8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18852" name="Picture 1092" descr="002">
            <a:hlinkClick r:id="rId2" action="ppaction://hlinksldjump"/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6237288"/>
            <a:ext cx="68580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18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18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18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118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118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118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188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188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7" grpId="0" build="p" autoUpdateAnimBg="0"/>
      <p:bldP spid="118835" grpId="0" autoUpdateAnimBg="0"/>
      <p:bldP spid="118836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3AF551-A953-47C1-9008-D5ED37AC5101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Arial Narrow" pitchFamily="34" charset="0"/>
              </a:rPr>
              <a:t>8. Division</a:t>
            </a:r>
          </a:p>
        </p:txBody>
      </p:sp>
      <p:sp>
        <p:nvSpPr>
          <p:cNvPr id="269316" name="Text Box 4"/>
          <p:cNvSpPr txBox="1">
            <a:spLocks noChangeArrowheads="1"/>
          </p:cNvSpPr>
          <p:nvPr/>
        </p:nvSpPr>
        <p:spPr bwMode="auto">
          <a:xfrm>
            <a:off x="611560" y="692696"/>
            <a:ext cx="8458200" cy="5780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u"/>
            </a:pPr>
            <a:r>
              <a:rPr lang="en-US" altLang="zh-CN" b="1" dirty="0">
                <a:solidFill>
                  <a:schemeClr val="hlink"/>
                </a:solidFill>
              </a:rPr>
              <a:t>Division</a:t>
            </a:r>
            <a:r>
              <a:rPr lang="en-US" altLang="zh-CN" b="1" dirty="0"/>
              <a:t>: There are relations </a:t>
            </a:r>
            <a:r>
              <a:rPr lang="en-US" altLang="zh-CN" b="1" i="1" dirty="0">
                <a:latin typeface="Times New Roman" pitchFamily="18" charset="0"/>
              </a:rPr>
              <a:t>R</a:t>
            </a:r>
            <a:r>
              <a:rPr lang="en-US" altLang="zh-CN" b="1" dirty="0"/>
              <a:t>(</a:t>
            </a:r>
            <a:r>
              <a:rPr lang="en-US" altLang="zh-CN" b="1" i="1" dirty="0">
                <a:latin typeface="Times New Roman" pitchFamily="18" charset="0"/>
              </a:rPr>
              <a:t>X,Y</a:t>
            </a:r>
            <a:r>
              <a:rPr lang="en-US" altLang="zh-CN" b="1" dirty="0"/>
              <a:t>) and </a:t>
            </a:r>
            <a:r>
              <a:rPr lang="en-US" altLang="zh-CN" b="1" i="1" dirty="0">
                <a:latin typeface="Times New Roman" pitchFamily="18" charset="0"/>
              </a:rPr>
              <a:t>S</a:t>
            </a:r>
            <a:r>
              <a:rPr lang="en-US" altLang="zh-CN" b="1" dirty="0"/>
              <a:t>(</a:t>
            </a:r>
            <a:r>
              <a:rPr lang="en-US" altLang="zh-CN" b="1" i="1" dirty="0">
                <a:latin typeface="Times New Roman" pitchFamily="18" charset="0"/>
              </a:rPr>
              <a:t>Y,Z</a:t>
            </a:r>
            <a:r>
              <a:rPr lang="en-US" altLang="zh-CN" b="1" dirty="0"/>
              <a:t>), where </a:t>
            </a:r>
            <a:r>
              <a:rPr lang="en-US" altLang="zh-CN" b="1" i="1" dirty="0">
                <a:latin typeface="Times New Roman" pitchFamily="18" charset="0"/>
              </a:rPr>
              <a:t>X,Y,Z</a:t>
            </a:r>
            <a:r>
              <a:rPr lang="en-US" altLang="zh-CN" b="1" dirty="0"/>
              <a:t> are the sets of attributes. </a:t>
            </a:r>
            <a:r>
              <a:rPr lang="en-US" altLang="zh-CN" b="1" i="1" dirty="0">
                <a:latin typeface="Times New Roman" pitchFamily="18" charset="0"/>
              </a:rPr>
              <a:t>Y</a:t>
            </a:r>
            <a:r>
              <a:rPr lang="en-US" altLang="zh-CN" b="1" dirty="0"/>
              <a:t>’s in </a:t>
            </a:r>
            <a:r>
              <a:rPr lang="en-US" altLang="zh-CN" b="1" i="1" dirty="0">
                <a:latin typeface="Times New Roman" pitchFamily="18" charset="0"/>
              </a:rPr>
              <a:t>R</a:t>
            </a:r>
            <a:r>
              <a:rPr lang="en-US" altLang="zh-CN" b="1" dirty="0"/>
              <a:t> can have </a:t>
            </a:r>
            <a:r>
              <a:rPr lang="en-US" altLang="zh-CN" b="1" dirty="0">
                <a:solidFill>
                  <a:schemeClr val="hlink"/>
                </a:solidFill>
              </a:rPr>
              <a:t>different</a:t>
            </a:r>
            <a:r>
              <a:rPr lang="en-US" altLang="zh-CN" b="1" dirty="0"/>
              <a:t> names with </a:t>
            </a:r>
            <a:r>
              <a:rPr lang="en-US" altLang="zh-CN" b="1" i="1" dirty="0">
                <a:latin typeface="Times New Roman" pitchFamily="18" charset="0"/>
              </a:rPr>
              <a:t>Y</a:t>
            </a:r>
            <a:r>
              <a:rPr lang="en-US" altLang="zh-CN" b="1" dirty="0"/>
              <a:t>’s in </a:t>
            </a:r>
            <a:r>
              <a:rPr lang="en-US" altLang="zh-CN" b="1" i="1" dirty="0">
                <a:latin typeface="Times New Roman" pitchFamily="18" charset="0"/>
              </a:rPr>
              <a:t>S</a:t>
            </a:r>
            <a:r>
              <a:rPr lang="en-US" altLang="zh-CN" b="1" dirty="0"/>
              <a:t>, but they must be with the </a:t>
            </a:r>
            <a:r>
              <a:rPr lang="en-US" altLang="zh-CN" b="1" dirty="0">
                <a:solidFill>
                  <a:schemeClr val="hlink"/>
                </a:solidFill>
              </a:rPr>
              <a:t>same</a:t>
            </a:r>
            <a:r>
              <a:rPr lang="en-US" altLang="zh-CN" b="1" dirty="0"/>
              <a:t> type.</a:t>
            </a:r>
          </a:p>
          <a:p>
            <a:pPr algn="l">
              <a:spcBef>
                <a:spcPct val="20000"/>
              </a:spcBef>
            </a:pPr>
            <a:r>
              <a:rPr lang="en-US" altLang="zh-CN" b="1" dirty="0"/>
              <a:t>The resulting relation </a:t>
            </a:r>
            <a:r>
              <a:rPr lang="en-US" altLang="zh-CN" b="1" i="1" dirty="0">
                <a:latin typeface="Times New Roman" pitchFamily="18" charset="0"/>
              </a:rPr>
              <a:t>P</a:t>
            </a:r>
            <a:r>
              <a:rPr lang="en-US" altLang="zh-CN" b="1" dirty="0"/>
              <a:t>(</a:t>
            </a:r>
            <a:r>
              <a:rPr lang="en-US" altLang="zh-CN" b="1" i="1" dirty="0">
                <a:latin typeface="Times New Roman" pitchFamily="18" charset="0"/>
              </a:rPr>
              <a:t>X</a:t>
            </a:r>
            <a:r>
              <a:rPr lang="en-US" altLang="zh-CN" b="1" dirty="0"/>
              <a:t>) that is obtained by </a:t>
            </a:r>
            <a:r>
              <a:rPr lang="en-US" altLang="zh-CN" b="1" i="1" dirty="0">
                <a:latin typeface="Times New Roman" pitchFamily="18" charset="0"/>
              </a:rPr>
              <a:t>R</a:t>
            </a:r>
            <a:r>
              <a:rPr lang="en-US" altLang="zh-CN" b="1" dirty="0"/>
              <a:t> </a:t>
            </a:r>
            <a:r>
              <a:rPr lang="en-US" altLang="zh-CN" b="1" dirty="0">
                <a:solidFill>
                  <a:schemeClr val="hlink"/>
                </a:solidFill>
              </a:rPr>
              <a:t>divided</a:t>
            </a:r>
            <a:r>
              <a:rPr lang="en-US" altLang="zh-CN" b="1" dirty="0"/>
              <a:t> by </a:t>
            </a:r>
            <a:r>
              <a:rPr lang="en-US" altLang="zh-CN" b="1" i="1" dirty="0">
                <a:latin typeface="Times New Roman" pitchFamily="18" charset="0"/>
              </a:rPr>
              <a:t>S</a:t>
            </a:r>
            <a:r>
              <a:rPr lang="en-US" altLang="zh-CN" b="1" dirty="0"/>
              <a:t> is a new relation, which is the </a:t>
            </a:r>
            <a:r>
              <a:rPr lang="en-US" altLang="zh-CN" b="1" dirty="0">
                <a:solidFill>
                  <a:schemeClr val="hlink"/>
                </a:solidFill>
              </a:rPr>
              <a:t>projection</a:t>
            </a:r>
            <a:r>
              <a:rPr lang="en-US" altLang="zh-CN" b="1" dirty="0"/>
              <a:t> of </a:t>
            </a:r>
            <a:r>
              <a:rPr lang="en-US" altLang="zh-CN" b="1" i="1" dirty="0">
                <a:latin typeface="Times New Roman" pitchFamily="18" charset="0"/>
              </a:rPr>
              <a:t>R</a:t>
            </a:r>
            <a:r>
              <a:rPr lang="en-US" altLang="zh-CN" b="1" dirty="0"/>
              <a:t> </a:t>
            </a:r>
            <a:r>
              <a:rPr lang="en-US" altLang="zh-CN" b="1" dirty="0">
                <a:solidFill>
                  <a:srgbClr val="FF3399"/>
                </a:solidFill>
              </a:rPr>
              <a:t>onto</a:t>
            </a:r>
            <a:r>
              <a:rPr lang="en-US" altLang="zh-CN" b="1" dirty="0"/>
              <a:t> </a:t>
            </a:r>
            <a:r>
              <a:rPr lang="en-US" altLang="zh-CN" b="1" i="1" dirty="0">
                <a:latin typeface="Times New Roman" pitchFamily="18" charset="0"/>
              </a:rPr>
              <a:t>X</a:t>
            </a:r>
            <a:r>
              <a:rPr lang="en-US" altLang="zh-CN" b="1" dirty="0"/>
              <a:t> based on the following </a:t>
            </a:r>
            <a:r>
              <a:rPr lang="en-US" altLang="zh-CN" b="1" dirty="0" err="1">
                <a:solidFill>
                  <a:schemeClr val="hlink"/>
                </a:solidFill>
              </a:rPr>
              <a:t>conditon</a:t>
            </a:r>
            <a:r>
              <a:rPr lang="en-US" altLang="zh-CN" b="1" dirty="0"/>
              <a:t>:</a:t>
            </a:r>
          </a:p>
          <a:p>
            <a:pPr algn="l">
              <a:spcBef>
                <a:spcPct val="20000"/>
              </a:spcBef>
            </a:pPr>
            <a:r>
              <a:rPr lang="en-US" altLang="zh-CN" b="1" dirty="0"/>
              <a:t>The image set of </a:t>
            </a:r>
            <a:r>
              <a:rPr lang="en-US" altLang="zh-CN" b="1" i="1" dirty="0">
                <a:latin typeface="Times New Roman" pitchFamily="18" charset="0"/>
              </a:rPr>
              <a:t>x</a:t>
            </a:r>
            <a:r>
              <a:rPr lang="en-US" altLang="zh-CN" b="1" dirty="0"/>
              <a:t> (i.e., </a:t>
            </a:r>
            <a:r>
              <a:rPr lang="en-US" altLang="zh-CN" b="1" dirty="0" err="1"/>
              <a:t>Y</a:t>
            </a:r>
            <a:r>
              <a:rPr lang="en-US" altLang="zh-CN" b="1" baseline="-25000" dirty="0" err="1"/>
              <a:t>x</a:t>
            </a:r>
            <a:r>
              <a:rPr lang="en-US" altLang="zh-CN" b="1" dirty="0"/>
              <a:t>) </a:t>
            </a:r>
            <a:r>
              <a:rPr lang="en-US" altLang="zh-CN" b="1" dirty="0">
                <a:solidFill>
                  <a:srgbClr val="FF3399"/>
                </a:solidFill>
              </a:rPr>
              <a:t>contains</a:t>
            </a:r>
            <a:r>
              <a:rPr lang="en-US" altLang="zh-CN" b="1" dirty="0"/>
              <a:t> the set of the projection of </a:t>
            </a:r>
            <a:r>
              <a:rPr lang="en-US" altLang="zh-CN" b="1" i="1" dirty="0">
                <a:latin typeface="Times New Roman" pitchFamily="18" charset="0"/>
              </a:rPr>
              <a:t>S</a:t>
            </a:r>
            <a:r>
              <a:rPr lang="en-US" altLang="zh-CN" b="1" dirty="0"/>
              <a:t> onto </a:t>
            </a:r>
            <a:r>
              <a:rPr lang="en-US" altLang="zh-CN" b="1" i="1" dirty="0">
                <a:latin typeface="Times New Roman" pitchFamily="18" charset="0"/>
              </a:rPr>
              <a:t>Y</a:t>
            </a:r>
            <a:r>
              <a:rPr lang="en-US" altLang="zh-CN" b="1" dirty="0"/>
              <a:t>.</a:t>
            </a:r>
          </a:p>
          <a:p>
            <a:pPr algn="l">
              <a:spcBef>
                <a:spcPct val="20000"/>
              </a:spcBef>
            </a:pPr>
            <a:r>
              <a:rPr lang="en-US" altLang="zh-CN" b="1" dirty="0"/>
              <a:t>We denote the division as:</a:t>
            </a:r>
          </a:p>
          <a:p>
            <a:pPr algn="l">
              <a:spcBef>
                <a:spcPct val="20000"/>
              </a:spcBef>
            </a:pPr>
            <a:r>
              <a:rPr lang="en-US" altLang="zh-CN" b="1" dirty="0"/>
              <a:t>R÷S={</a:t>
            </a:r>
            <a:r>
              <a:rPr lang="en-US" altLang="zh-CN" b="1" dirty="0" err="1"/>
              <a:t>tr</a:t>
            </a:r>
            <a:r>
              <a:rPr lang="en-US" altLang="zh-CN" b="1" dirty="0"/>
              <a:t>[X] | </a:t>
            </a:r>
            <a:r>
              <a:rPr lang="en-US" altLang="zh-CN" b="1" dirty="0" err="1"/>
              <a:t>tr∈R</a:t>
            </a:r>
            <a:r>
              <a:rPr lang="en-US" altLang="zh-CN" b="1" dirty="0"/>
              <a:t>∧</a:t>
            </a:r>
            <a:r>
              <a:rPr lang="en-US" altLang="zh-CN" b="1" dirty="0">
                <a:cs typeface="Times New Roman" pitchFamily="18" charset="0"/>
              </a:rPr>
              <a:t>π</a:t>
            </a:r>
            <a:r>
              <a:rPr lang="en-US" altLang="zh-CN" b="1" baseline="-25000" dirty="0"/>
              <a:t>y</a:t>
            </a:r>
            <a:r>
              <a:rPr lang="en-US" altLang="zh-CN" b="1" dirty="0"/>
              <a:t>(S)</a:t>
            </a:r>
            <a:r>
              <a:rPr lang="en-US" altLang="zh-CN" b="1" dirty="0">
                <a:sym typeface="Symbol" pitchFamily="18" charset="2"/>
              </a:rPr>
              <a:t></a:t>
            </a:r>
            <a:r>
              <a:rPr lang="en-US" altLang="zh-CN" b="1" dirty="0" err="1"/>
              <a:t>Y</a:t>
            </a:r>
            <a:r>
              <a:rPr lang="en-US" altLang="zh-CN" b="1" baseline="-25000" dirty="0" err="1"/>
              <a:t>x</a:t>
            </a:r>
            <a:r>
              <a:rPr lang="en-US" altLang="zh-CN" b="1" dirty="0"/>
              <a:t>}</a:t>
            </a:r>
          </a:p>
          <a:p>
            <a:pPr algn="l">
              <a:spcBef>
                <a:spcPct val="20000"/>
              </a:spcBef>
            </a:pPr>
            <a:r>
              <a:rPr lang="en-US" altLang="zh-CN" b="1" dirty="0"/>
              <a:t>Where </a:t>
            </a:r>
            <a:r>
              <a:rPr lang="en-US" altLang="zh-CN" b="1" dirty="0" err="1"/>
              <a:t>Y</a:t>
            </a:r>
            <a:r>
              <a:rPr lang="en-US" altLang="zh-CN" b="1" baseline="-25000" dirty="0" err="1"/>
              <a:t>x</a:t>
            </a:r>
            <a:r>
              <a:rPr lang="en-US" altLang="zh-CN" b="1" dirty="0"/>
              <a:t> is the image set of </a:t>
            </a:r>
            <a:r>
              <a:rPr lang="en-US" altLang="zh-CN" b="1" i="1" dirty="0">
                <a:latin typeface="Times New Roman" pitchFamily="18" charset="0"/>
              </a:rPr>
              <a:t>x</a:t>
            </a:r>
            <a:r>
              <a:rPr lang="en-US" altLang="zh-CN" b="1" dirty="0"/>
              <a:t> in </a:t>
            </a:r>
            <a:r>
              <a:rPr lang="en-US" altLang="zh-CN" b="1" i="1" dirty="0">
                <a:latin typeface="Times New Roman" pitchFamily="18" charset="0"/>
              </a:rPr>
              <a:t>R</a:t>
            </a:r>
            <a:r>
              <a:rPr lang="en-US" altLang="zh-CN" b="1" dirty="0"/>
              <a:t>, </a:t>
            </a:r>
            <a:r>
              <a:rPr lang="en-US" altLang="zh-CN" b="1" i="1" dirty="0">
                <a:latin typeface="Times New Roman" pitchFamily="18" charset="0"/>
              </a:rPr>
              <a:t>x</a:t>
            </a:r>
            <a:r>
              <a:rPr lang="en-US" altLang="zh-CN" b="1" dirty="0"/>
              <a:t>=</a:t>
            </a:r>
            <a:r>
              <a:rPr lang="en-US" altLang="zh-CN" b="1" dirty="0" err="1"/>
              <a:t>tr</a:t>
            </a:r>
            <a:r>
              <a:rPr lang="en-US" altLang="zh-CN" b="1" dirty="0"/>
              <a:t>[X], </a:t>
            </a:r>
            <a:r>
              <a:rPr lang="en-US" altLang="zh-CN" b="1" dirty="0" err="1"/>
              <a:t>tr</a:t>
            </a:r>
            <a:r>
              <a:rPr lang="en-US" altLang="zh-CN" b="1" dirty="0"/>
              <a:t>[X] </a:t>
            </a:r>
            <a:r>
              <a:rPr lang="en-US" altLang="zh-CN" b="1" dirty="0">
                <a:solidFill>
                  <a:srgbClr val="FF3399"/>
                </a:solidFill>
              </a:rPr>
              <a:t>denotes</a:t>
            </a:r>
            <a:r>
              <a:rPr lang="en-US" altLang="zh-CN" b="1" dirty="0"/>
              <a:t> the component of attribute </a:t>
            </a:r>
            <a:r>
              <a:rPr lang="en-US" altLang="zh-CN" b="1" i="1" dirty="0">
                <a:latin typeface="Times New Roman" pitchFamily="18" charset="0"/>
              </a:rPr>
              <a:t>X</a:t>
            </a:r>
            <a:r>
              <a:rPr lang="en-US" altLang="zh-CN" b="1" dirty="0"/>
              <a:t> in </a:t>
            </a:r>
            <a:r>
              <a:rPr lang="en-US" altLang="zh-CN" b="1" dirty="0" err="1">
                <a:latin typeface="Times New Roman" pitchFamily="18" charset="0"/>
              </a:rPr>
              <a:t>tr</a:t>
            </a:r>
            <a:r>
              <a:rPr lang="en-US" altLang="zh-CN" b="1" dirty="0"/>
              <a:t> and </a:t>
            </a:r>
            <a:r>
              <a:rPr lang="en-US" altLang="zh-CN" b="1" dirty="0" err="1"/>
              <a:t>tr∈R</a:t>
            </a:r>
            <a:r>
              <a:rPr lang="en-US" altLang="zh-CN" b="1" dirty="0"/>
              <a:t>.</a:t>
            </a:r>
          </a:p>
          <a:p>
            <a:pPr algn="l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altLang="zh-CN" b="1" dirty="0">
                <a:cs typeface="Times New Roman" pitchFamily="18" charset="0"/>
              </a:rPr>
              <a:t>Division can be expressed as:</a:t>
            </a:r>
            <a:endParaRPr lang="en-US" altLang="zh-CN" b="1" dirty="0"/>
          </a:p>
          <a:p>
            <a:pPr algn="l">
              <a:spcBef>
                <a:spcPct val="20000"/>
              </a:spcBef>
            </a:pPr>
            <a:r>
              <a:rPr lang="en-US" altLang="zh-CN" b="1" dirty="0"/>
              <a:t>R÷S=</a:t>
            </a:r>
            <a:r>
              <a:rPr lang="en-US" altLang="zh-CN" b="1" dirty="0">
                <a:cs typeface="Times New Roman" pitchFamily="18" charset="0"/>
              </a:rPr>
              <a:t>π</a:t>
            </a:r>
            <a:r>
              <a:rPr lang="en-US" altLang="zh-CN" b="1" baseline="-25000" dirty="0"/>
              <a:t>x</a:t>
            </a:r>
            <a:r>
              <a:rPr lang="en-US" altLang="zh-CN" b="1" dirty="0"/>
              <a:t>(R)</a:t>
            </a:r>
            <a:r>
              <a:rPr lang="zh-CN" altLang="en-US" b="1" dirty="0"/>
              <a:t>－</a:t>
            </a:r>
            <a:r>
              <a:rPr lang="en-US" altLang="zh-CN" b="1" dirty="0">
                <a:cs typeface="Times New Roman" pitchFamily="18" charset="0"/>
              </a:rPr>
              <a:t>π</a:t>
            </a:r>
            <a:r>
              <a:rPr lang="en-US" altLang="zh-CN" b="1" baseline="-25000" dirty="0"/>
              <a:t>x</a:t>
            </a:r>
            <a:r>
              <a:rPr lang="en-US" altLang="zh-CN" b="1" dirty="0"/>
              <a:t>(</a:t>
            </a:r>
            <a:r>
              <a:rPr lang="en-US" altLang="zh-CN" b="1" dirty="0">
                <a:cs typeface="Times New Roman" pitchFamily="18" charset="0"/>
              </a:rPr>
              <a:t>π</a:t>
            </a:r>
            <a:r>
              <a:rPr lang="en-US" altLang="zh-CN" b="1" baseline="-25000" dirty="0"/>
              <a:t>x</a:t>
            </a:r>
            <a:r>
              <a:rPr lang="en-US" altLang="zh-CN" b="1" dirty="0"/>
              <a:t>(R)×</a:t>
            </a:r>
            <a:r>
              <a:rPr lang="en-US" altLang="zh-CN" b="1" dirty="0">
                <a:cs typeface="Times New Roman" pitchFamily="18" charset="0"/>
              </a:rPr>
              <a:t>π</a:t>
            </a:r>
            <a:r>
              <a:rPr lang="en-US" altLang="zh-CN" b="1" baseline="-25000" dirty="0"/>
              <a:t>y</a:t>
            </a:r>
            <a:r>
              <a:rPr lang="en-US" altLang="zh-CN" b="1" dirty="0"/>
              <a:t>(S)</a:t>
            </a:r>
            <a:r>
              <a:rPr lang="zh-CN" altLang="en-US" b="1" dirty="0"/>
              <a:t>－</a:t>
            </a:r>
            <a:r>
              <a:rPr lang="en-US" altLang="zh-CN" b="1" dirty="0"/>
              <a:t>R)</a:t>
            </a:r>
          </a:p>
        </p:txBody>
      </p:sp>
      <p:pic>
        <p:nvPicPr>
          <p:cNvPr id="269317" name="Picture 5" descr="arow003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75" y="6303963"/>
            <a:ext cx="479425" cy="46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69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269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269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269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269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269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7" dur="500"/>
                                        <p:tgtEl>
                                          <p:spTgt spid="2693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2" dur="500"/>
                                        <p:tgtEl>
                                          <p:spTgt spid="2693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69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69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316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D189F7-0BB6-46A1-A51C-30BBFDD1A519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Arial Narrow" pitchFamily="34" charset="0"/>
              </a:rPr>
              <a:t>Division-Example</a:t>
            </a:r>
          </a:p>
        </p:txBody>
      </p:sp>
      <p:grpSp>
        <p:nvGrpSpPr>
          <p:cNvPr id="270415" name="Group 79"/>
          <p:cNvGrpSpPr>
            <a:grpSpLocks/>
          </p:cNvGrpSpPr>
          <p:nvPr/>
        </p:nvGrpSpPr>
        <p:grpSpPr bwMode="auto">
          <a:xfrm>
            <a:off x="457200" y="1071563"/>
            <a:ext cx="3657600" cy="3038475"/>
            <a:chOff x="466" y="675"/>
            <a:chExt cx="1934" cy="1914"/>
          </a:xfrm>
        </p:grpSpPr>
        <p:grpSp>
          <p:nvGrpSpPr>
            <p:cNvPr id="270340" name="Group 4"/>
            <p:cNvGrpSpPr>
              <a:grpSpLocks/>
            </p:cNvGrpSpPr>
            <p:nvPr/>
          </p:nvGrpSpPr>
          <p:grpSpPr bwMode="auto">
            <a:xfrm>
              <a:off x="466" y="675"/>
              <a:ext cx="387" cy="383"/>
              <a:chOff x="0" y="0"/>
              <a:chExt cx="313" cy="403"/>
            </a:xfrm>
          </p:grpSpPr>
          <p:sp>
            <p:nvSpPr>
              <p:cNvPr id="270341" name="Rectangle 5"/>
              <p:cNvSpPr>
                <a:spLocks noChangeArrowheads="1"/>
              </p:cNvSpPr>
              <p:nvPr/>
            </p:nvSpPr>
            <p:spPr bwMode="auto">
              <a:xfrm>
                <a:off x="43" y="0"/>
                <a:ext cx="227" cy="4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/>
                <a:r>
                  <a:rPr lang="en-US" altLang="zh-CN" b="1"/>
                  <a:t>A</a:t>
                </a:r>
              </a:p>
              <a:p>
                <a:pPr algn="just" eaLnBrk="0" hangingPunct="0"/>
                <a:endParaRPr lang="en-US" altLang="zh-CN" b="1"/>
              </a:p>
            </p:txBody>
          </p:sp>
          <p:sp>
            <p:nvSpPr>
              <p:cNvPr id="270342" name="Rectangle 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13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70343" name="Group 7"/>
            <p:cNvGrpSpPr>
              <a:grpSpLocks/>
            </p:cNvGrpSpPr>
            <p:nvPr/>
          </p:nvGrpSpPr>
          <p:grpSpPr bwMode="auto">
            <a:xfrm>
              <a:off x="853" y="675"/>
              <a:ext cx="387" cy="383"/>
              <a:chOff x="313" y="0"/>
              <a:chExt cx="313" cy="403"/>
            </a:xfrm>
          </p:grpSpPr>
          <p:sp>
            <p:nvSpPr>
              <p:cNvPr id="270344" name="Rectangle 8"/>
              <p:cNvSpPr>
                <a:spLocks noChangeArrowheads="1"/>
              </p:cNvSpPr>
              <p:nvPr/>
            </p:nvSpPr>
            <p:spPr bwMode="auto">
              <a:xfrm>
                <a:off x="356" y="0"/>
                <a:ext cx="227" cy="4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/>
                <a:r>
                  <a:rPr lang="en-US" altLang="zh-CN" b="1"/>
                  <a:t>B</a:t>
                </a:r>
              </a:p>
              <a:p>
                <a:pPr algn="just" eaLnBrk="0" hangingPunct="0"/>
                <a:endParaRPr lang="en-US" altLang="zh-CN" b="1"/>
              </a:p>
            </p:txBody>
          </p:sp>
          <p:sp>
            <p:nvSpPr>
              <p:cNvPr id="270345" name="Rectangle 9"/>
              <p:cNvSpPr>
                <a:spLocks noChangeArrowheads="1"/>
              </p:cNvSpPr>
              <p:nvPr/>
            </p:nvSpPr>
            <p:spPr bwMode="auto">
              <a:xfrm>
                <a:off x="313" y="0"/>
                <a:ext cx="313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70346" name="Group 10"/>
            <p:cNvGrpSpPr>
              <a:grpSpLocks/>
            </p:cNvGrpSpPr>
            <p:nvPr/>
          </p:nvGrpSpPr>
          <p:grpSpPr bwMode="auto">
            <a:xfrm>
              <a:off x="1240" y="675"/>
              <a:ext cx="387" cy="383"/>
              <a:chOff x="626" y="0"/>
              <a:chExt cx="313" cy="403"/>
            </a:xfrm>
          </p:grpSpPr>
          <p:sp>
            <p:nvSpPr>
              <p:cNvPr id="270347" name="Rectangle 11"/>
              <p:cNvSpPr>
                <a:spLocks noChangeArrowheads="1"/>
              </p:cNvSpPr>
              <p:nvPr/>
            </p:nvSpPr>
            <p:spPr bwMode="auto">
              <a:xfrm>
                <a:off x="669" y="0"/>
                <a:ext cx="227" cy="4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/>
                <a:r>
                  <a:rPr lang="en-US" altLang="zh-CN" b="1" dirty="0">
                    <a:solidFill>
                      <a:srgbClr val="FF0000"/>
                    </a:solidFill>
                  </a:rPr>
                  <a:t>C</a:t>
                </a:r>
              </a:p>
              <a:p>
                <a:pPr algn="just" eaLnBrk="0" hangingPunct="0"/>
                <a:endParaRPr lang="en-US" altLang="zh-CN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70348" name="Rectangle 12"/>
              <p:cNvSpPr>
                <a:spLocks noChangeArrowheads="1"/>
              </p:cNvSpPr>
              <p:nvPr/>
            </p:nvSpPr>
            <p:spPr bwMode="auto">
              <a:xfrm>
                <a:off x="626" y="0"/>
                <a:ext cx="313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70349" name="Group 13"/>
            <p:cNvGrpSpPr>
              <a:grpSpLocks/>
            </p:cNvGrpSpPr>
            <p:nvPr/>
          </p:nvGrpSpPr>
          <p:grpSpPr bwMode="auto">
            <a:xfrm>
              <a:off x="1627" y="675"/>
              <a:ext cx="386" cy="383"/>
              <a:chOff x="939" y="0"/>
              <a:chExt cx="313" cy="403"/>
            </a:xfrm>
          </p:grpSpPr>
          <p:sp>
            <p:nvSpPr>
              <p:cNvPr id="270350" name="Rectangle 14"/>
              <p:cNvSpPr>
                <a:spLocks noChangeArrowheads="1"/>
              </p:cNvSpPr>
              <p:nvPr/>
            </p:nvSpPr>
            <p:spPr bwMode="auto">
              <a:xfrm>
                <a:off x="982" y="0"/>
                <a:ext cx="227" cy="4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/>
                <a:r>
                  <a:rPr lang="en-US" altLang="zh-CN" b="1">
                    <a:solidFill>
                      <a:srgbClr val="FF0000"/>
                    </a:solidFill>
                  </a:rPr>
                  <a:t>D</a:t>
                </a:r>
              </a:p>
              <a:p>
                <a:pPr algn="just" eaLnBrk="0" hangingPunct="0"/>
                <a:endParaRPr lang="en-US" altLang="zh-CN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70351" name="Rectangle 15"/>
              <p:cNvSpPr>
                <a:spLocks noChangeArrowheads="1"/>
              </p:cNvSpPr>
              <p:nvPr/>
            </p:nvSpPr>
            <p:spPr bwMode="auto">
              <a:xfrm>
                <a:off x="939" y="0"/>
                <a:ext cx="313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70352" name="Group 16"/>
            <p:cNvGrpSpPr>
              <a:grpSpLocks/>
            </p:cNvGrpSpPr>
            <p:nvPr/>
          </p:nvGrpSpPr>
          <p:grpSpPr bwMode="auto">
            <a:xfrm>
              <a:off x="2013" y="675"/>
              <a:ext cx="387" cy="383"/>
              <a:chOff x="1252" y="0"/>
              <a:chExt cx="313" cy="403"/>
            </a:xfrm>
          </p:grpSpPr>
          <p:sp>
            <p:nvSpPr>
              <p:cNvPr id="270353" name="Rectangle 17"/>
              <p:cNvSpPr>
                <a:spLocks noChangeArrowheads="1"/>
              </p:cNvSpPr>
              <p:nvPr/>
            </p:nvSpPr>
            <p:spPr bwMode="auto">
              <a:xfrm>
                <a:off x="1295" y="0"/>
                <a:ext cx="227" cy="4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/>
                <a:r>
                  <a:rPr lang="en-US" altLang="zh-CN" b="1"/>
                  <a:t>E</a:t>
                </a:r>
              </a:p>
              <a:p>
                <a:pPr algn="just" eaLnBrk="0" hangingPunct="0"/>
                <a:endParaRPr lang="en-US" altLang="zh-CN" b="1"/>
              </a:p>
            </p:txBody>
          </p:sp>
          <p:sp>
            <p:nvSpPr>
              <p:cNvPr id="270354" name="Rectangle 18"/>
              <p:cNvSpPr>
                <a:spLocks noChangeArrowheads="1"/>
              </p:cNvSpPr>
              <p:nvPr/>
            </p:nvSpPr>
            <p:spPr bwMode="auto">
              <a:xfrm>
                <a:off x="1252" y="0"/>
                <a:ext cx="313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70355" name="Group 19"/>
            <p:cNvGrpSpPr>
              <a:grpSpLocks/>
            </p:cNvGrpSpPr>
            <p:nvPr/>
          </p:nvGrpSpPr>
          <p:grpSpPr bwMode="auto">
            <a:xfrm>
              <a:off x="466" y="1058"/>
              <a:ext cx="387" cy="383"/>
              <a:chOff x="0" y="403"/>
              <a:chExt cx="313" cy="403"/>
            </a:xfrm>
          </p:grpSpPr>
          <p:sp>
            <p:nvSpPr>
              <p:cNvPr id="270356" name="Rectangle 20"/>
              <p:cNvSpPr>
                <a:spLocks noChangeArrowheads="1"/>
              </p:cNvSpPr>
              <p:nvPr/>
            </p:nvSpPr>
            <p:spPr bwMode="auto">
              <a:xfrm>
                <a:off x="43" y="403"/>
                <a:ext cx="227" cy="4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/>
                <a:r>
                  <a:rPr lang="en-US" altLang="zh-CN" b="1"/>
                  <a:t>a1</a:t>
                </a:r>
              </a:p>
              <a:p>
                <a:pPr algn="just" eaLnBrk="0" hangingPunct="0"/>
                <a:endParaRPr lang="en-US" altLang="zh-CN" b="1"/>
              </a:p>
            </p:txBody>
          </p:sp>
          <p:sp>
            <p:nvSpPr>
              <p:cNvPr id="270357" name="Rectangle 21"/>
              <p:cNvSpPr>
                <a:spLocks noChangeArrowheads="1"/>
              </p:cNvSpPr>
              <p:nvPr/>
            </p:nvSpPr>
            <p:spPr bwMode="auto">
              <a:xfrm>
                <a:off x="0" y="403"/>
                <a:ext cx="313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70358" name="Group 22"/>
            <p:cNvGrpSpPr>
              <a:grpSpLocks/>
            </p:cNvGrpSpPr>
            <p:nvPr/>
          </p:nvGrpSpPr>
          <p:grpSpPr bwMode="auto">
            <a:xfrm>
              <a:off x="853" y="1058"/>
              <a:ext cx="387" cy="383"/>
              <a:chOff x="313" y="403"/>
              <a:chExt cx="313" cy="403"/>
            </a:xfrm>
          </p:grpSpPr>
          <p:sp>
            <p:nvSpPr>
              <p:cNvPr id="270359" name="Rectangle 23"/>
              <p:cNvSpPr>
                <a:spLocks noChangeArrowheads="1"/>
              </p:cNvSpPr>
              <p:nvPr/>
            </p:nvSpPr>
            <p:spPr bwMode="auto">
              <a:xfrm>
                <a:off x="356" y="403"/>
                <a:ext cx="227" cy="4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/>
                <a:r>
                  <a:rPr lang="en-US" altLang="zh-CN" b="1"/>
                  <a:t>b2</a:t>
                </a:r>
              </a:p>
              <a:p>
                <a:pPr algn="just" eaLnBrk="0" hangingPunct="0"/>
                <a:endParaRPr lang="en-US" altLang="zh-CN" b="1"/>
              </a:p>
            </p:txBody>
          </p:sp>
          <p:sp>
            <p:nvSpPr>
              <p:cNvPr id="270360" name="Rectangle 24"/>
              <p:cNvSpPr>
                <a:spLocks noChangeArrowheads="1"/>
              </p:cNvSpPr>
              <p:nvPr/>
            </p:nvSpPr>
            <p:spPr bwMode="auto">
              <a:xfrm>
                <a:off x="313" y="403"/>
                <a:ext cx="313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70361" name="Group 25"/>
            <p:cNvGrpSpPr>
              <a:grpSpLocks/>
            </p:cNvGrpSpPr>
            <p:nvPr/>
          </p:nvGrpSpPr>
          <p:grpSpPr bwMode="auto">
            <a:xfrm>
              <a:off x="1240" y="1058"/>
              <a:ext cx="387" cy="383"/>
              <a:chOff x="626" y="403"/>
              <a:chExt cx="313" cy="403"/>
            </a:xfrm>
          </p:grpSpPr>
          <p:sp>
            <p:nvSpPr>
              <p:cNvPr id="270362" name="Rectangle 26"/>
              <p:cNvSpPr>
                <a:spLocks noChangeArrowheads="1"/>
              </p:cNvSpPr>
              <p:nvPr/>
            </p:nvSpPr>
            <p:spPr bwMode="auto">
              <a:xfrm>
                <a:off x="669" y="403"/>
                <a:ext cx="227" cy="4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/>
                <a:r>
                  <a:rPr lang="en-US" altLang="zh-CN" b="1" dirty="0">
                    <a:solidFill>
                      <a:srgbClr val="FF3399"/>
                    </a:solidFill>
                  </a:rPr>
                  <a:t>c3</a:t>
                </a:r>
              </a:p>
              <a:p>
                <a:pPr algn="just" eaLnBrk="0" hangingPunct="0"/>
                <a:endParaRPr lang="en-US" altLang="zh-CN" b="1" dirty="0">
                  <a:solidFill>
                    <a:srgbClr val="FF3399"/>
                  </a:solidFill>
                </a:endParaRPr>
              </a:p>
            </p:txBody>
          </p:sp>
          <p:sp>
            <p:nvSpPr>
              <p:cNvPr id="270363" name="Rectangle 27"/>
              <p:cNvSpPr>
                <a:spLocks noChangeArrowheads="1"/>
              </p:cNvSpPr>
              <p:nvPr/>
            </p:nvSpPr>
            <p:spPr bwMode="auto">
              <a:xfrm>
                <a:off x="626" y="403"/>
                <a:ext cx="313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70364" name="Group 28"/>
            <p:cNvGrpSpPr>
              <a:grpSpLocks/>
            </p:cNvGrpSpPr>
            <p:nvPr/>
          </p:nvGrpSpPr>
          <p:grpSpPr bwMode="auto">
            <a:xfrm>
              <a:off x="1627" y="1058"/>
              <a:ext cx="386" cy="383"/>
              <a:chOff x="939" y="403"/>
              <a:chExt cx="313" cy="403"/>
            </a:xfrm>
          </p:grpSpPr>
          <p:sp>
            <p:nvSpPr>
              <p:cNvPr id="270365" name="Rectangle 29"/>
              <p:cNvSpPr>
                <a:spLocks noChangeArrowheads="1"/>
              </p:cNvSpPr>
              <p:nvPr/>
            </p:nvSpPr>
            <p:spPr bwMode="auto">
              <a:xfrm>
                <a:off x="982" y="403"/>
                <a:ext cx="227" cy="4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/>
                <a:r>
                  <a:rPr lang="en-US" altLang="zh-CN" b="1">
                    <a:solidFill>
                      <a:srgbClr val="FF3399"/>
                    </a:solidFill>
                  </a:rPr>
                  <a:t>d5</a:t>
                </a:r>
              </a:p>
              <a:p>
                <a:pPr algn="just" eaLnBrk="0" hangingPunct="0"/>
                <a:endParaRPr lang="en-US" altLang="zh-CN" b="1">
                  <a:solidFill>
                    <a:srgbClr val="FF3399"/>
                  </a:solidFill>
                </a:endParaRPr>
              </a:p>
            </p:txBody>
          </p:sp>
          <p:sp>
            <p:nvSpPr>
              <p:cNvPr id="270366" name="Rectangle 30"/>
              <p:cNvSpPr>
                <a:spLocks noChangeArrowheads="1"/>
              </p:cNvSpPr>
              <p:nvPr/>
            </p:nvSpPr>
            <p:spPr bwMode="auto">
              <a:xfrm>
                <a:off x="939" y="403"/>
                <a:ext cx="313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70367" name="Group 31"/>
            <p:cNvGrpSpPr>
              <a:grpSpLocks/>
            </p:cNvGrpSpPr>
            <p:nvPr/>
          </p:nvGrpSpPr>
          <p:grpSpPr bwMode="auto">
            <a:xfrm>
              <a:off x="2013" y="1058"/>
              <a:ext cx="387" cy="383"/>
              <a:chOff x="1252" y="403"/>
              <a:chExt cx="313" cy="403"/>
            </a:xfrm>
          </p:grpSpPr>
          <p:sp>
            <p:nvSpPr>
              <p:cNvPr id="270368" name="Rectangle 32"/>
              <p:cNvSpPr>
                <a:spLocks noChangeArrowheads="1"/>
              </p:cNvSpPr>
              <p:nvPr/>
            </p:nvSpPr>
            <p:spPr bwMode="auto">
              <a:xfrm>
                <a:off x="1295" y="403"/>
                <a:ext cx="227" cy="4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/>
                <a:r>
                  <a:rPr lang="en-US" altLang="zh-CN" b="1"/>
                  <a:t>e1</a:t>
                </a:r>
              </a:p>
              <a:p>
                <a:pPr algn="just" eaLnBrk="0" hangingPunct="0"/>
                <a:endParaRPr lang="en-US" altLang="zh-CN" b="1"/>
              </a:p>
            </p:txBody>
          </p:sp>
          <p:sp>
            <p:nvSpPr>
              <p:cNvPr id="270369" name="Rectangle 33"/>
              <p:cNvSpPr>
                <a:spLocks noChangeArrowheads="1"/>
              </p:cNvSpPr>
              <p:nvPr/>
            </p:nvSpPr>
            <p:spPr bwMode="auto">
              <a:xfrm>
                <a:off x="1252" y="403"/>
                <a:ext cx="313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70370" name="Group 34"/>
            <p:cNvGrpSpPr>
              <a:grpSpLocks/>
            </p:cNvGrpSpPr>
            <p:nvPr/>
          </p:nvGrpSpPr>
          <p:grpSpPr bwMode="auto">
            <a:xfrm>
              <a:off x="466" y="1441"/>
              <a:ext cx="387" cy="382"/>
              <a:chOff x="0" y="806"/>
              <a:chExt cx="313" cy="403"/>
            </a:xfrm>
          </p:grpSpPr>
          <p:sp>
            <p:nvSpPr>
              <p:cNvPr id="270371" name="Rectangle 35"/>
              <p:cNvSpPr>
                <a:spLocks noChangeArrowheads="1"/>
              </p:cNvSpPr>
              <p:nvPr/>
            </p:nvSpPr>
            <p:spPr bwMode="auto">
              <a:xfrm>
                <a:off x="43" y="806"/>
                <a:ext cx="227" cy="4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/>
                <a:r>
                  <a:rPr lang="en-US" altLang="zh-CN" b="1"/>
                  <a:t>a1</a:t>
                </a:r>
              </a:p>
              <a:p>
                <a:pPr algn="just" eaLnBrk="0" hangingPunct="0"/>
                <a:endParaRPr lang="en-US" altLang="zh-CN" b="1"/>
              </a:p>
            </p:txBody>
          </p:sp>
          <p:sp>
            <p:nvSpPr>
              <p:cNvPr id="270372" name="Rectangle 36"/>
              <p:cNvSpPr>
                <a:spLocks noChangeArrowheads="1"/>
              </p:cNvSpPr>
              <p:nvPr/>
            </p:nvSpPr>
            <p:spPr bwMode="auto">
              <a:xfrm>
                <a:off x="0" y="806"/>
                <a:ext cx="313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70373" name="Group 37"/>
            <p:cNvGrpSpPr>
              <a:grpSpLocks/>
            </p:cNvGrpSpPr>
            <p:nvPr/>
          </p:nvGrpSpPr>
          <p:grpSpPr bwMode="auto">
            <a:xfrm>
              <a:off x="853" y="1441"/>
              <a:ext cx="387" cy="382"/>
              <a:chOff x="313" y="806"/>
              <a:chExt cx="313" cy="403"/>
            </a:xfrm>
          </p:grpSpPr>
          <p:sp>
            <p:nvSpPr>
              <p:cNvPr id="270374" name="Rectangle 38"/>
              <p:cNvSpPr>
                <a:spLocks noChangeArrowheads="1"/>
              </p:cNvSpPr>
              <p:nvPr/>
            </p:nvSpPr>
            <p:spPr bwMode="auto">
              <a:xfrm>
                <a:off x="356" y="806"/>
                <a:ext cx="227" cy="4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/>
                <a:r>
                  <a:rPr lang="en-US" altLang="zh-CN" b="1"/>
                  <a:t>b2</a:t>
                </a:r>
              </a:p>
              <a:p>
                <a:pPr algn="just" eaLnBrk="0" hangingPunct="0"/>
                <a:endParaRPr lang="en-US" altLang="zh-CN" b="1"/>
              </a:p>
            </p:txBody>
          </p:sp>
          <p:sp>
            <p:nvSpPr>
              <p:cNvPr id="270375" name="Rectangle 39"/>
              <p:cNvSpPr>
                <a:spLocks noChangeArrowheads="1"/>
              </p:cNvSpPr>
              <p:nvPr/>
            </p:nvSpPr>
            <p:spPr bwMode="auto">
              <a:xfrm>
                <a:off x="313" y="806"/>
                <a:ext cx="313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70376" name="Group 40"/>
            <p:cNvGrpSpPr>
              <a:grpSpLocks/>
            </p:cNvGrpSpPr>
            <p:nvPr/>
          </p:nvGrpSpPr>
          <p:grpSpPr bwMode="auto">
            <a:xfrm>
              <a:off x="1240" y="1441"/>
              <a:ext cx="387" cy="382"/>
              <a:chOff x="626" y="806"/>
              <a:chExt cx="313" cy="403"/>
            </a:xfrm>
          </p:grpSpPr>
          <p:sp>
            <p:nvSpPr>
              <p:cNvPr id="270377" name="Rectangle 41"/>
              <p:cNvSpPr>
                <a:spLocks noChangeArrowheads="1"/>
              </p:cNvSpPr>
              <p:nvPr/>
            </p:nvSpPr>
            <p:spPr bwMode="auto">
              <a:xfrm>
                <a:off x="669" y="806"/>
                <a:ext cx="227" cy="4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/>
                <a:r>
                  <a:rPr lang="en-US" altLang="zh-CN" b="1">
                    <a:solidFill>
                      <a:srgbClr val="FF3399"/>
                    </a:solidFill>
                  </a:rPr>
                  <a:t>c4</a:t>
                </a:r>
              </a:p>
              <a:p>
                <a:pPr algn="just" eaLnBrk="0" hangingPunct="0"/>
                <a:endParaRPr lang="en-US" altLang="zh-CN" b="1">
                  <a:solidFill>
                    <a:srgbClr val="FF3399"/>
                  </a:solidFill>
                </a:endParaRPr>
              </a:p>
            </p:txBody>
          </p:sp>
          <p:sp>
            <p:nvSpPr>
              <p:cNvPr id="270378" name="Rectangle 42"/>
              <p:cNvSpPr>
                <a:spLocks noChangeArrowheads="1"/>
              </p:cNvSpPr>
              <p:nvPr/>
            </p:nvSpPr>
            <p:spPr bwMode="auto">
              <a:xfrm>
                <a:off x="626" y="806"/>
                <a:ext cx="313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70379" name="Group 43"/>
            <p:cNvGrpSpPr>
              <a:grpSpLocks/>
            </p:cNvGrpSpPr>
            <p:nvPr/>
          </p:nvGrpSpPr>
          <p:grpSpPr bwMode="auto">
            <a:xfrm>
              <a:off x="1627" y="1441"/>
              <a:ext cx="386" cy="382"/>
              <a:chOff x="939" y="806"/>
              <a:chExt cx="313" cy="403"/>
            </a:xfrm>
          </p:grpSpPr>
          <p:sp>
            <p:nvSpPr>
              <p:cNvPr id="270380" name="Rectangle 44"/>
              <p:cNvSpPr>
                <a:spLocks noChangeArrowheads="1"/>
              </p:cNvSpPr>
              <p:nvPr/>
            </p:nvSpPr>
            <p:spPr bwMode="auto">
              <a:xfrm>
                <a:off x="982" y="806"/>
                <a:ext cx="227" cy="4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/>
                <a:r>
                  <a:rPr lang="en-US" altLang="zh-CN" b="1">
                    <a:solidFill>
                      <a:srgbClr val="FF3399"/>
                    </a:solidFill>
                  </a:rPr>
                  <a:t>d6</a:t>
                </a:r>
              </a:p>
              <a:p>
                <a:pPr algn="just" eaLnBrk="0" hangingPunct="0"/>
                <a:endParaRPr lang="en-US" altLang="zh-CN" b="1">
                  <a:solidFill>
                    <a:srgbClr val="FF3399"/>
                  </a:solidFill>
                </a:endParaRPr>
              </a:p>
            </p:txBody>
          </p:sp>
          <p:sp>
            <p:nvSpPr>
              <p:cNvPr id="270381" name="Rectangle 45"/>
              <p:cNvSpPr>
                <a:spLocks noChangeArrowheads="1"/>
              </p:cNvSpPr>
              <p:nvPr/>
            </p:nvSpPr>
            <p:spPr bwMode="auto">
              <a:xfrm>
                <a:off x="939" y="806"/>
                <a:ext cx="313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70382" name="Group 46"/>
            <p:cNvGrpSpPr>
              <a:grpSpLocks/>
            </p:cNvGrpSpPr>
            <p:nvPr/>
          </p:nvGrpSpPr>
          <p:grpSpPr bwMode="auto">
            <a:xfrm>
              <a:off x="2013" y="1441"/>
              <a:ext cx="387" cy="382"/>
              <a:chOff x="1252" y="806"/>
              <a:chExt cx="313" cy="403"/>
            </a:xfrm>
          </p:grpSpPr>
          <p:sp>
            <p:nvSpPr>
              <p:cNvPr id="270383" name="Rectangle 47"/>
              <p:cNvSpPr>
                <a:spLocks noChangeArrowheads="1"/>
              </p:cNvSpPr>
              <p:nvPr/>
            </p:nvSpPr>
            <p:spPr bwMode="auto">
              <a:xfrm>
                <a:off x="1295" y="806"/>
                <a:ext cx="227" cy="4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/>
                <a:r>
                  <a:rPr lang="en-US" altLang="zh-CN" b="1"/>
                  <a:t>e1</a:t>
                </a:r>
              </a:p>
              <a:p>
                <a:pPr algn="just" eaLnBrk="0" hangingPunct="0"/>
                <a:endParaRPr lang="en-US" altLang="zh-CN" b="1"/>
              </a:p>
            </p:txBody>
          </p:sp>
          <p:sp>
            <p:nvSpPr>
              <p:cNvPr id="270384" name="Rectangle 48"/>
              <p:cNvSpPr>
                <a:spLocks noChangeArrowheads="1"/>
              </p:cNvSpPr>
              <p:nvPr/>
            </p:nvSpPr>
            <p:spPr bwMode="auto">
              <a:xfrm>
                <a:off x="1252" y="806"/>
                <a:ext cx="313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70385" name="Group 49"/>
            <p:cNvGrpSpPr>
              <a:grpSpLocks/>
            </p:cNvGrpSpPr>
            <p:nvPr/>
          </p:nvGrpSpPr>
          <p:grpSpPr bwMode="auto">
            <a:xfrm>
              <a:off x="466" y="1823"/>
              <a:ext cx="387" cy="383"/>
              <a:chOff x="0" y="1209"/>
              <a:chExt cx="313" cy="403"/>
            </a:xfrm>
          </p:grpSpPr>
          <p:sp>
            <p:nvSpPr>
              <p:cNvPr id="270386" name="Rectangle 50"/>
              <p:cNvSpPr>
                <a:spLocks noChangeArrowheads="1"/>
              </p:cNvSpPr>
              <p:nvPr/>
            </p:nvSpPr>
            <p:spPr bwMode="auto">
              <a:xfrm>
                <a:off x="43" y="1209"/>
                <a:ext cx="227" cy="4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/>
                <a:r>
                  <a:rPr lang="en-US" altLang="zh-CN" b="1"/>
                  <a:t>a2</a:t>
                </a:r>
              </a:p>
              <a:p>
                <a:pPr algn="just" eaLnBrk="0" hangingPunct="0"/>
                <a:endParaRPr lang="en-US" altLang="zh-CN" b="1"/>
              </a:p>
            </p:txBody>
          </p:sp>
          <p:sp>
            <p:nvSpPr>
              <p:cNvPr id="270387" name="Rectangle 51"/>
              <p:cNvSpPr>
                <a:spLocks noChangeArrowheads="1"/>
              </p:cNvSpPr>
              <p:nvPr/>
            </p:nvSpPr>
            <p:spPr bwMode="auto">
              <a:xfrm>
                <a:off x="0" y="1209"/>
                <a:ext cx="313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70388" name="Group 52"/>
            <p:cNvGrpSpPr>
              <a:grpSpLocks/>
            </p:cNvGrpSpPr>
            <p:nvPr/>
          </p:nvGrpSpPr>
          <p:grpSpPr bwMode="auto">
            <a:xfrm>
              <a:off x="853" y="1823"/>
              <a:ext cx="387" cy="383"/>
              <a:chOff x="313" y="1209"/>
              <a:chExt cx="313" cy="403"/>
            </a:xfrm>
          </p:grpSpPr>
          <p:sp>
            <p:nvSpPr>
              <p:cNvPr id="270389" name="Rectangle 53"/>
              <p:cNvSpPr>
                <a:spLocks noChangeArrowheads="1"/>
              </p:cNvSpPr>
              <p:nvPr/>
            </p:nvSpPr>
            <p:spPr bwMode="auto">
              <a:xfrm>
                <a:off x="356" y="1209"/>
                <a:ext cx="227" cy="4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/>
                <a:r>
                  <a:rPr lang="en-US" altLang="zh-CN" b="1"/>
                  <a:t>b4</a:t>
                </a:r>
              </a:p>
              <a:p>
                <a:pPr algn="just" eaLnBrk="0" hangingPunct="0"/>
                <a:endParaRPr lang="en-US" altLang="zh-CN" b="1"/>
              </a:p>
            </p:txBody>
          </p:sp>
          <p:sp>
            <p:nvSpPr>
              <p:cNvPr id="270390" name="Rectangle 54"/>
              <p:cNvSpPr>
                <a:spLocks noChangeArrowheads="1"/>
              </p:cNvSpPr>
              <p:nvPr/>
            </p:nvSpPr>
            <p:spPr bwMode="auto">
              <a:xfrm>
                <a:off x="313" y="1209"/>
                <a:ext cx="313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70391" name="Group 55"/>
            <p:cNvGrpSpPr>
              <a:grpSpLocks/>
            </p:cNvGrpSpPr>
            <p:nvPr/>
          </p:nvGrpSpPr>
          <p:grpSpPr bwMode="auto">
            <a:xfrm>
              <a:off x="1240" y="1823"/>
              <a:ext cx="387" cy="383"/>
              <a:chOff x="626" y="1209"/>
              <a:chExt cx="313" cy="403"/>
            </a:xfrm>
          </p:grpSpPr>
          <p:sp>
            <p:nvSpPr>
              <p:cNvPr id="270392" name="Rectangle 56"/>
              <p:cNvSpPr>
                <a:spLocks noChangeArrowheads="1"/>
              </p:cNvSpPr>
              <p:nvPr/>
            </p:nvSpPr>
            <p:spPr bwMode="auto">
              <a:xfrm>
                <a:off x="669" y="1209"/>
                <a:ext cx="227" cy="4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/>
                <a:r>
                  <a:rPr lang="en-US" altLang="zh-CN" b="1"/>
                  <a:t>c1</a:t>
                </a:r>
              </a:p>
              <a:p>
                <a:pPr algn="just" eaLnBrk="0" hangingPunct="0"/>
                <a:endParaRPr lang="en-US" altLang="zh-CN" b="1"/>
              </a:p>
            </p:txBody>
          </p:sp>
          <p:sp>
            <p:nvSpPr>
              <p:cNvPr id="270393" name="Rectangle 57"/>
              <p:cNvSpPr>
                <a:spLocks noChangeArrowheads="1"/>
              </p:cNvSpPr>
              <p:nvPr/>
            </p:nvSpPr>
            <p:spPr bwMode="auto">
              <a:xfrm>
                <a:off x="626" y="1209"/>
                <a:ext cx="313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70394" name="Group 58"/>
            <p:cNvGrpSpPr>
              <a:grpSpLocks/>
            </p:cNvGrpSpPr>
            <p:nvPr/>
          </p:nvGrpSpPr>
          <p:grpSpPr bwMode="auto">
            <a:xfrm>
              <a:off x="1627" y="1823"/>
              <a:ext cx="386" cy="383"/>
              <a:chOff x="939" y="1209"/>
              <a:chExt cx="313" cy="403"/>
            </a:xfrm>
          </p:grpSpPr>
          <p:sp>
            <p:nvSpPr>
              <p:cNvPr id="270395" name="Rectangle 59"/>
              <p:cNvSpPr>
                <a:spLocks noChangeArrowheads="1"/>
              </p:cNvSpPr>
              <p:nvPr/>
            </p:nvSpPr>
            <p:spPr bwMode="auto">
              <a:xfrm>
                <a:off x="982" y="1209"/>
                <a:ext cx="227" cy="4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/>
                <a:r>
                  <a:rPr lang="en-US" altLang="zh-CN" b="1"/>
                  <a:t>d3</a:t>
                </a:r>
              </a:p>
              <a:p>
                <a:pPr algn="just" eaLnBrk="0" hangingPunct="0"/>
                <a:endParaRPr lang="en-US" altLang="zh-CN" b="1"/>
              </a:p>
            </p:txBody>
          </p:sp>
          <p:sp>
            <p:nvSpPr>
              <p:cNvPr id="270396" name="Rectangle 60"/>
              <p:cNvSpPr>
                <a:spLocks noChangeArrowheads="1"/>
              </p:cNvSpPr>
              <p:nvPr/>
            </p:nvSpPr>
            <p:spPr bwMode="auto">
              <a:xfrm>
                <a:off x="939" y="1209"/>
                <a:ext cx="313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70397" name="Group 61"/>
            <p:cNvGrpSpPr>
              <a:grpSpLocks/>
            </p:cNvGrpSpPr>
            <p:nvPr/>
          </p:nvGrpSpPr>
          <p:grpSpPr bwMode="auto">
            <a:xfrm>
              <a:off x="2013" y="1823"/>
              <a:ext cx="387" cy="383"/>
              <a:chOff x="1252" y="1209"/>
              <a:chExt cx="313" cy="403"/>
            </a:xfrm>
          </p:grpSpPr>
          <p:sp>
            <p:nvSpPr>
              <p:cNvPr id="270398" name="Rectangle 62"/>
              <p:cNvSpPr>
                <a:spLocks noChangeArrowheads="1"/>
              </p:cNvSpPr>
              <p:nvPr/>
            </p:nvSpPr>
            <p:spPr bwMode="auto">
              <a:xfrm>
                <a:off x="1295" y="1209"/>
                <a:ext cx="227" cy="4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/>
                <a:r>
                  <a:rPr lang="en-US" altLang="zh-CN" b="1"/>
                  <a:t>e3</a:t>
                </a:r>
              </a:p>
              <a:p>
                <a:pPr algn="just" eaLnBrk="0" hangingPunct="0"/>
                <a:endParaRPr lang="en-US" altLang="zh-CN" b="1"/>
              </a:p>
            </p:txBody>
          </p:sp>
          <p:sp>
            <p:nvSpPr>
              <p:cNvPr id="270399" name="Rectangle 63"/>
              <p:cNvSpPr>
                <a:spLocks noChangeArrowheads="1"/>
              </p:cNvSpPr>
              <p:nvPr/>
            </p:nvSpPr>
            <p:spPr bwMode="auto">
              <a:xfrm>
                <a:off x="1252" y="1209"/>
                <a:ext cx="313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70400" name="Group 64"/>
            <p:cNvGrpSpPr>
              <a:grpSpLocks/>
            </p:cNvGrpSpPr>
            <p:nvPr/>
          </p:nvGrpSpPr>
          <p:grpSpPr bwMode="auto">
            <a:xfrm>
              <a:off x="466" y="2206"/>
              <a:ext cx="387" cy="383"/>
              <a:chOff x="0" y="1612"/>
              <a:chExt cx="313" cy="403"/>
            </a:xfrm>
          </p:grpSpPr>
          <p:sp>
            <p:nvSpPr>
              <p:cNvPr id="270401" name="Rectangle 65"/>
              <p:cNvSpPr>
                <a:spLocks noChangeArrowheads="1"/>
              </p:cNvSpPr>
              <p:nvPr/>
            </p:nvSpPr>
            <p:spPr bwMode="auto">
              <a:xfrm>
                <a:off x="43" y="1612"/>
                <a:ext cx="227" cy="4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/>
                <a:r>
                  <a:rPr lang="en-US" altLang="zh-CN" b="1"/>
                  <a:t>a3</a:t>
                </a:r>
              </a:p>
              <a:p>
                <a:pPr algn="just" eaLnBrk="0" hangingPunct="0"/>
                <a:endParaRPr lang="en-US" altLang="zh-CN" b="1"/>
              </a:p>
            </p:txBody>
          </p:sp>
          <p:sp>
            <p:nvSpPr>
              <p:cNvPr id="270402" name="Rectangle 66"/>
              <p:cNvSpPr>
                <a:spLocks noChangeArrowheads="1"/>
              </p:cNvSpPr>
              <p:nvPr/>
            </p:nvSpPr>
            <p:spPr bwMode="auto">
              <a:xfrm>
                <a:off x="0" y="1612"/>
                <a:ext cx="313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70403" name="Group 67"/>
            <p:cNvGrpSpPr>
              <a:grpSpLocks/>
            </p:cNvGrpSpPr>
            <p:nvPr/>
          </p:nvGrpSpPr>
          <p:grpSpPr bwMode="auto">
            <a:xfrm>
              <a:off x="853" y="2206"/>
              <a:ext cx="387" cy="383"/>
              <a:chOff x="313" y="1612"/>
              <a:chExt cx="313" cy="403"/>
            </a:xfrm>
          </p:grpSpPr>
          <p:sp>
            <p:nvSpPr>
              <p:cNvPr id="270404" name="Rectangle 68"/>
              <p:cNvSpPr>
                <a:spLocks noChangeArrowheads="1"/>
              </p:cNvSpPr>
              <p:nvPr/>
            </p:nvSpPr>
            <p:spPr bwMode="auto">
              <a:xfrm>
                <a:off x="356" y="1612"/>
                <a:ext cx="227" cy="4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/>
                <a:r>
                  <a:rPr lang="en-US" altLang="zh-CN" b="1"/>
                  <a:t>b5</a:t>
                </a:r>
              </a:p>
              <a:p>
                <a:pPr algn="just" eaLnBrk="0" hangingPunct="0"/>
                <a:endParaRPr lang="en-US" altLang="zh-CN" b="1"/>
              </a:p>
            </p:txBody>
          </p:sp>
          <p:sp>
            <p:nvSpPr>
              <p:cNvPr id="270405" name="Rectangle 69"/>
              <p:cNvSpPr>
                <a:spLocks noChangeArrowheads="1"/>
              </p:cNvSpPr>
              <p:nvPr/>
            </p:nvSpPr>
            <p:spPr bwMode="auto">
              <a:xfrm>
                <a:off x="313" y="1612"/>
                <a:ext cx="313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70406" name="Group 70"/>
            <p:cNvGrpSpPr>
              <a:grpSpLocks/>
            </p:cNvGrpSpPr>
            <p:nvPr/>
          </p:nvGrpSpPr>
          <p:grpSpPr bwMode="auto">
            <a:xfrm>
              <a:off x="1240" y="2206"/>
              <a:ext cx="387" cy="383"/>
              <a:chOff x="626" y="1612"/>
              <a:chExt cx="313" cy="403"/>
            </a:xfrm>
          </p:grpSpPr>
          <p:sp>
            <p:nvSpPr>
              <p:cNvPr id="270407" name="Rectangle 71"/>
              <p:cNvSpPr>
                <a:spLocks noChangeArrowheads="1"/>
              </p:cNvSpPr>
              <p:nvPr/>
            </p:nvSpPr>
            <p:spPr bwMode="auto">
              <a:xfrm>
                <a:off x="669" y="1612"/>
                <a:ext cx="227" cy="4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/>
                <a:r>
                  <a:rPr lang="en-US" altLang="zh-CN" b="1"/>
                  <a:t>c2</a:t>
                </a:r>
              </a:p>
              <a:p>
                <a:pPr algn="just" eaLnBrk="0" hangingPunct="0"/>
                <a:endParaRPr lang="en-US" altLang="zh-CN" b="1"/>
              </a:p>
            </p:txBody>
          </p:sp>
          <p:sp>
            <p:nvSpPr>
              <p:cNvPr id="270408" name="Rectangle 72"/>
              <p:cNvSpPr>
                <a:spLocks noChangeArrowheads="1"/>
              </p:cNvSpPr>
              <p:nvPr/>
            </p:nvSpPr>
            <p:spPr bwMode="auto">
              <a:xfrm>
                <a:off x="626" y="1612"/>
                <a:ext cx="313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70409" name="Group 73"/>
            <p:cNvGrpSpPr>
              <a:grpSpLocks/>
            </p:cNvGrpSpPr>
            <p:nvPr/>
          </p:nvGrpSpPr>
          <p:grpSpPr bwMode="auto">
            <a:xfrm>
              <a:off x="1627" y="2206"/>
              <a:ext cx="386" cy="383"/>
              <a:chOff x="939" y="1612"/>
              <a:chExt cx="313" cy="403"/>
            </a:xfrm>
          </p:grpSpPr>
          <p:sp>
            <p:nvSpPr>
              <p:cNvPr id="270410" name="Rectangle 74"/>
              <p:cNvSpPr>
                <a:spLocks noChangeArrowheads="1"/>
              </p:cNvSpPr>
              <p:nvPr/>
            </p:nvSpPr>
            <p:spPr bwMode="auto">
              <a:xfrm>
                <a:off x="982" y="1612"/>
                <a:ext cx="227" cy="4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/>
                <a:r>
                  <a:rPr lang="en-US" altLang="zh-CN" b="1"/>
                  <a:t>d8</a:t>
                </a:r>
              </a:p>
              <a:p>
                <a:pPr algn="just" eaLnBrk="0" hangingPunct="0"/>
                <a:endParaRPr lang="en-US" altLang="zh-CN" b="1"/>
              </a:p>
            </p:txBody>
          </p:sp>
          <p:sp>
            <p:nvSpPr>
              <p:cNvPr id="270411" name="Rectangle 75"/>
              <p:cNvSpPr>
                <a:spLocks noChangeArrowheads="1"/>
              </p:cNvSpPr>
              <p:nvPr/>
            </p:nvSpPr>
            <p:spPr bwMode="auto">
              <a:xfrm>
                <a:off x="939" y="1612"/>
                <a:ext cx="313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70412" name="Group 76"/>
            <p:cNvGrpSpPr>
              <a:grpSpLocks/>
            </p:cNvGrpSpPr>
            <p:nvPr/>
          </p:nvGrpSpPr>
          <p:grpSpPr bwMode="auto">
            <a:xfrm>
              <a:off x="2013" y="2206"/>
              <a:ext cx="387" cy="383"/>
              <a:chOff x="1252" y="1612"/>
              <a:chExt cx="313" cy="403"/>
            </a:xfrm>
          </p:grpSpPr>
          <p:sp>
            <p:nvSpPr>
              <p:cNvPr id="270413" name="Rectangle 77"/>
              <p:cNvSpPr>
                <a:spLocks noChangeArrowheads="1"/>
              </p:cNvSpPr>
              <p:nvPr/>
            </p:nvSpPr>
            <p:spPr bwMode="auto">
              <a:xfrm>
                <a:off x="1295" y="1612"/>
                <a:ext cx="227" cy="4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/>
                <a:r>
                  <a:rPr lang="en-US" altLang="zh-CN" b="1"/>
                  <a:t>e4</a:t>
                </a:r>
              </a:p>
              <a:p>
                <a:pPr algn="just" eaLnBrk="0" hangingPunct="0"/>
                <a:endParaRPr lang="en-US" altLang="zh-CN" b="1"/>
              </a:p>
            </p:txBody>
          </p:sp>
          <p:sp>
            <p:nvSpPr>
              <p:cNvPr id="270414" name="Rectangle 78"/>
              <p:cNvSpPr>
                <a:spLocks noChangeArrowheads="1"/>
              </p:cNvSpPr>
              <p:nvPr/>
            </p:nvSpPr>
            <p:spPr bwMode="auto">
              <a:xfrm>
                <a:off x="1252" y="1612"/>
                <a:ext cx="313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270416" name="Group 80"/>
          <p:cNvGrpSpPr>
            <a:grpSpLocks/>
          </p:cNvGrpSpPr>
          <p:nvPr/>
        </p:nvGrpSpPr>
        <p:grpSpPr bwMode="auto">
          <a:xfrm>
            <a:off x="4305300" y="1071563"/>
            <a:ext cx="2171700" cy="1822450"/>
            <a:chOff x="2712" y="675"/>
            <a:chExt cx="1161" cy="1148"/>
          </a:xfrm>
        </p:grpSpPr>
        <p:grpSp>
          <p:nvGrpSpPr>
            <p:cNvPr id="270417" name="Group 81"/>
            <p:cNvGrpSpPr>
              <a:grpSpLocks/>
            </p:cNvGrpSpPr>
            <p:nvPr/>
          </p:nvGrpSpPr>
          <p:grpSpPr bwMode="auto">
            <a:xfrm>
              <a:off x="2712" y="675"/>
              <a:ext cx="387" cy="383"/>
              <a:chOff x="2191" y="0"/>
              <a:chExt cx="313" cy="403"/>
            </a:xfrm>
          </p:grpSpPr>
          <p:sp>
            <p:nvSpPr>
              <p:cNvPr id="270418" name="Rectangle 82"/>
              <p:cNvSpPr>
                <a:spLocks noChangeArrowheads="1"/>
              </p:cNvSpPr>
              <p:nvPr/>
            </p:nvSpPr>
            <p:spPr bwMode="auto">
              <a:xfrm>
                <a:off x="2234" y="0"/>
                <a:ext cx="227" cy="4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/>
                <a:r>
                  <a:rPr lang="en-US" altLang="zh-CN" b="1" dirty="0">
                    <a:solidFill>
                      <a:srgbClr val="FF0000"/>
                    </a:solidFill>
                  </a:rPr>
                  <a:t>C</a:t>
                </a:r>
              </a:p>
              <a:p>
                <a:pPr algn="just" eaLnBrk="0" hangingPunct="0"/>
                <a:endParaRPr lang="en-US" altLang="zh-CN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70419" name="Rectangle 83"/>
              <p:cNvSpPr>
                <a:spLocks noChangeArrowheads="1"/>
              </p:cNvSpPr>
              <p:nvPr/>
            </p:nvSpPr>
            <p:spPr bwMode="auto">
              <a:xfrm>
                <a:off x="2191" y="0"/>
                <a:ext cx="313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70420" name="Group 84"/>
            <p:cNvGrpSpPr>
              <a:grpSpLocks/>
            </p:cNvGrpSpPr>
            <p:nvPr/>
          </p:nvGrpSpPr>
          <p:grpSpPr bwMode="auto">
            <a:xfrm>
              <a:off x="3099" y="675"/>
              <a:ext cx="387" cy="383"/>
              <a:chOff x="2504" y="0"/>
              <a:chExt cx="313" cy="403"/>
            </a:xfrm>
          </p:grpSpPr>
          <p:sp>
            <p:nvSpPr>
              <p:cNvPr id="270421" name="Rectangle 85"/>
              <p:cNvSpPr>
                <a:spLocks noChangeArrowheads="1"/>
              </p:cNvSpPr>
              <p:nvPr/>
            </p:nvSpPr>
            <p:spPr bwMode="auto">
              <a:xfrm>
                <a:off x="2547" y="0"/>
                <a:ext cx="227" cy="4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/>
                <a:r>
                  <a:rPr lang="en-US" altLang="zh-CN" b="1">
                    <a:solidFill>
                      <a:srgbClr val="FF0000"/>
                    </a:solidFill>
                  </a:rPr>
                  <a:t>D</a:t>
                </a:r>
              </a:p>
              <a:p>
                <a:pPr algn="just" eaLnBrk="0" hangingPunct="0"/>
                <a:endParaRPr lang="en-US" altLang="zh-CN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70422" name="Rectangle 86"/>
              <p:cNvSpPr>
                <a:spLocks noChangeArrowheads="1"/>
              </p:cNvSpPr>
              <p:nvPr/>
            </p:nvSpPr>
            <p:spPr bwMode="auto">
              <a:xfrm>
                <a:off x="2504" y="0"/>
                <a:ext cx="313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70423" name="Group 87"/>
            <p:cNvGrpSpPr>
              <a:grpSpLocks/>
            </p:cNvGrpSpPr>
            <p:nvPr/>
          </p:nvGrpSpPr>
          <p:grpSpPr bwMode="auto">
            <a:xfrm>
              <a:off x="3486" y="675"/>
              <a:ext cx="387" cy="383"/>
              <a:chOff x="2817" y="0"/>
              <a:chExt cx="313" cy="403"/>
            </a:xfrm>
          </p:grpSpPr>
          <p:sp>
            <p:nvSpPr>
              <p:cNvPr id="270424" name="Rectangle 88"/>
              <p:cNvSpPr>
                <a:spLocks noChangeArrowheads="1"/>
              </p:cNvSpPr>
              <p:nvPr/>
            </p:nvSpPr>
            <p:spPr bwMode="auto">
              <a:xfrm>
                <a:off x="2860" y="0"/>
                <a:ext cx="227" cy="4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/>
                <a:r>
                  <a:rPr lang="en-US" altLang="zh-CN" b="1"/>
                  <a:t>F</a:t>
                </a:r>
              </a:p>
              <a:p>
                <a:pPr algn="just" eaLnBrk="0" hangingPunct="0"/>
                <a:endParaRPr lang="en-US" altLang="zh-CN" b="1"/>
              </a:p>
            </p:txBody>
          </p:sp>
          <p:sp>
            <p:nvSpPr>
              <p:cNvPr id="270425" name="Rectangle 89"/>
              <p:cNvSpPr>
                <a:spLocks noChangeArrowheads="1"/>
              </p:cNvSpPr>
              <p:nvPr/>
            </p:nvSpPr>
            <p:spPr bwMode="auto">
              <a:xfrm>
                <a:off x="2817" y="0"/>
                <a:ext cx="313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70426" name="Group 90"/>
            <p:cNvGrpSpPr>
              <a:grpSpLocks/>
            </p:cNvGrpSpPr>
            <p:nvPr/>
          </p:nvGrpSpPr>
          <p:grpSpPr bwMode="auto">
            <a:xfrm>
              <a:off x="2712" y="1058"/>
              <a:ext cx="387" cy="383"/>
              <a:chOff x="2191" y="403"/>
              <a:chExt cx="313" cy="403"/>
            </a:xfrm>
          </p:grpSpPr>
          <p:sp>
            <p:nvSpPr>
              <p:cNvPr id="270427" name="Rectangle 91"/>
              <p:cNvSpPr>
                <a:spLocks noChangeArrowheads="1"/>
              </p:cNvSpPr>
              <p:nvPr/>
            </p:nvSpPr>
            <p:spPr bwMode="auto">
              <a:xfrm>
                <a:off x="2234" y="403"/>
                <a:ext cx="227" cy="4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/>
                <a:r>
                  <a:rPr lang="en-US" altLang="zh-CN" b="1" dirty="0">
                    <a:solidFill>
                      <a:srgbClr val="FF3399"/>
                    </a:solidFill>
                  </a:rPr>
                  <a:t>c3</a:t>
                </a:r>
              </a:p>
              <a:p>
                <a:pPr algn="just" eaLnBrk="0" hangingPunct="0"/>
                <a:endParaRPr lang="en-US" altLang="zh-CN" b="1" dirty="0">
                  <a:solidFill>
                    <a:srgbClr val="FF3399"/>
                  </a:solidFill>
                </a:endParaRPr>
              </a:p>
            </p:txBody>
          </p:sp>
          <p:sp>
            <p:nvSpPr>
              <p:cNvPr id="270428" name="Rectangle 92"/>
              <p:cNvSpPr>
                <a:spLocks noChangeArrowheads="1"/>
              </p:cNvSpPr>
              <p:nvPr/>
            </p:nvSpPr>
            <p:spPr bwMode="auto">
              <a:xfrm>
                <a:off x="2191" y="403"/>
                <a:ext cx="313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70429" name="Group 93"/>
            <p:cNvGrpSpPr>
              <a:grpSpLocks/>
            </p:cNvGrpSpPr>
            <p:nvPr/>
          </p:nvGrpSpPr>
          <p:grpSpPr bwMode="auto">
            <a:xfrm>
              <a:off x="3099" y="1058"/>
              <a:ext cx="387" cy="383"/>
              <a:chOff x="2504" y="403"/>
              <a:chExt cx="313" cy="403"/>
            </a:xfrm>
          </p:grpSpPr>
          <p:sp>
            <p:nvSpPr>
              <p:cNvPr id="270430" name="Rectangle 94"/>
              <p:cNvSpPr>
                <a:spLocks noChangeArrowheads="1"/>
              </p:cNvSpPr>
              <p:nvPr/>
            </p:nvSpPr>
            <p:spPr bwMode="auto">
              <a:xfrm>
                <a:off x="2547" y="403"/>
                <a:ext cx="227" cy="4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/>
                <a:r>
                  <a:rPr lang="en-US" altLang="zh-CN" b="1" dirty="0">
                    <a:solidFill>
                      <a:srgbClr val="FF3399"/>
                    </a:solidFill>
                  </a:rPr>
                  <a:t>d5</a:t>
                </a:r>
              </a:p>
              <a:p>
                <a:pPr algn="just" eaLnBrk="0" hangingPunct="0"/>
                <a:endParaRPr lang="en-US" altLang="zh-CN" b="1" dirty="0">
                  <a:solidFill>
                    <a:srgbClr val="FF3399"/>
                  </a:solidFill>
                </a:endParaRPr>
              </a:p>
            </p:txBody>
          </p:sp>
          <p:sp>
            <p:nvSpPr>
              <p:cNvPr id="270431" name="Rectangle 95"/>
              <p:cNvSpPr>
                <a:spLocks noChangeArrowheads="1"/>
              </p:cNvSpPr>
              <p:nvPr/>
            </p:nvSpPr>
            <p:spPr bwMode="auto">
              <a:xfrm>
                <a:off x="2504" y="403"/>
                <a:ext cx="313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70432" name="Group 96"/>
            <p:cNvGrpSpPr>
              <a:grpSpLocks/>
            </p:cNvGrpSpPr>
            <p:nvPr/>
          </p:nvGrpSpPr>
          <p:grpSpPr bwMode="auto">
            <a:xfrm>
              <a:off x="3486" y="1058"/>
              <a:ext cx="387" cy="383"/>
              <a:chOff x="2817" y="403"/>
              <a:chExt cx="313" cy="403"/>
            </a:xfrm>
          </p:grpSpPr>
          <p:sp>
            <p:nvSpPr>
              <p:cNvPr id="270433" name="Rectangle 97"/>
              <p:cNvSpPr>
                <a:spLocks noChangeArrowheads="1"/>
              </p:cNvSpPr>
              <p:nvPr/>
            </p:nvSpPr>
            <p:spPr bwMode="auto">
              <a:xfrm>
                <a:off x="2860" y="403"/>
                <a:ext cx="227" cy="4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/>
                <a:r>
                  <a:rPr lang="en-US" altLang="zh-CN" b="1"/>
                  <a:t>f3</a:t>
                </a:r>
              </a:p>
              <a:p>
                <a:pPr algn="just" eaLnBrk="0" hangingPunct="0"/>
                <a:endParaRPr lang="en-US" altLang="zh-CN" b="1"/>
              </a:p>
            </p:txBody>
          </p:sp>
          <p:sp>
            <p:nvSpPr>
              <p:cNvPr id="270434" name="Rectangle 98"/>
              <p:cNvSpPr>
                <a:spLocks noChangeArrowheads="1"/>
              </p:cNvSpPr>
              <p:nvPr/>
            </p:nvSpPr>
            <p:spPr bwMode="auto">
              <a:xfrm>
                <a:off x="2817" y="403"/>
                <a:ext cx="313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70435" name="Group 99"/>
            <p:cNvGrpSpPr>
              <a:grpSpLocks/>
            </p:cNvGrpSpPr>
            <p:nvPr/>
          </p:nvGrpSpPr>
          <p:grpSpPr bwMode="auto">
            <a:xfrm>
              <a:off x="2712" y="1441"/>
              <a:ext cx="387" cy="382"/>
              <a:chOff x="2191" y="806"/>
              <a:chExt cx="313" cy="403"/>
            </a:xfrm>
          </p:grpSpPr>
          <p:sp>
            <p:nvSpPr>
              <p:cNvPr id="270436" name="Rectangle 100"/>
              <p:cNvSpPr>
                <a:spLocks noChangeArrowheads="1"/>
              </p:cNvSpPr>
              <p:nvPr/>
            </p:nvSpPr>
            <p:spPr bwMode="auto">
              <a:xfrm>
                <a:off x="2234" y="806"/>
                <a:ext cx="227" cy="4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/>
                <a:r>
                  <a:rPr lang="en-US" altLang="zh-CN" b="1">
                    <a:solidFill>
                      <a:srgbClr val="FF3399"/>
                    </a:solidFill>
                  </a:rPr>
                  <a:t>c4</a:t>
                </a:r>
              </a:p>
              <a:p>
                <a:pPr algn="just" eaLnBrk="0" hangingPunct="0"/>
                <a:endParaRPr lang="en-US" altLang="zh-CN" b="1">
                  <a:solidFill>
                    <a:srgbClr val="FF3399"/>
                  </a:solidFill>
                </a:endParaRPr>
              </a:p>
            </p:txBody>
          </p:sp>
          <p:sp>
            <p:nvSpPr>
              <p:cNvPr id="270437" name="Rectangle 101"/>
              <p:cNvSpPr>
                <a:spLocks noChangeArrowheads="1"/>
              </p:cNvSpPr>
              <p:nvPr/>
            </p:nvSpPr>
            <p:spPr bwMode="auto">
              <a:xfrm>
                <a:off x="2191" y="806"/>
                <a:ext cx="313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70438" name="Group 102"/>
            <p:cNvGrpSpPr>
              <a:grpSpLocks/>
            </p:cNvGrpSpPr>
            <p:nvPr/>
          </p:nvGrpSpPr>
          <p:grpSpPr bwMode="auto">
            <a:xfrm>
              <a:off x="3099" y="1441"/>
              <a:ext cx="387" cy="382"/>
              <a:chOff x="2504" y="806"/>
              <a:chExt cx="313" cy="403"/>
            </a:xfrm>
          </p:grpSpPr>
          <p:sp>
            <p:nvSpPr>
              <p:cNvPr id="270439" name="Rectangle 103"/>
              <p:cNvSpPr>
                <a:spLocks noChangeArrowheads="1"/>
              </p:cNvSpPr>
              <p:nvPr/>
            </p:nvSpPr>
            <p:spPr bwMode="auto">
              <a:xfrm>
                <a:off x="2547" y="806"/>
                <a:ext cx="227" cy="4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/>
                <a:r>
                  <a:rPr lang="en-US" altLang="zh-CN" b="1">
                    <a:solidFill>
                      <a:srgbClr val="FF3399"/>
                    </a:solidFill>
                  </a:rPr>
                  <a:t>d6</a:t>
                </a:r>
              </a:p>
              <a:p>
                <a:pPr algn="just" eaLnBrk="0" hangingPunct="0"/>
                <a:endParaRPr lang="en-US" altLang="zh-CN" b="1">
                  <a:solidFill>
                    <a:srgbClr val="FF3399"/>
                  </a:solidFill>
                </a:endParaRPr>
              </a:p>
            </p:txBody>
          </p:sp>
          <p:sp>
            <p:nvSpPr>
              <p:cNvPr id="270440" name="Rectangle 104"/>
              <p:cNvSpPr>
                <a:spLocks noChangeArrowheads="1"/>
              </p:cNvSpPr>
              <p:nvPr/>
            </p:nvSpPr>
            <p:spPr bwMode="auto">
              <a:xfrm>
                <a:off x="2504" y="806"/>
                <a:ext cx="313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70441" name="Group 105"/>
            <p:cNvGrpSpPr>
              <a:grpSpLocks/>
            </p:cNvGrpSpPr>
            <p:nvPr/>
          </p:nvGrpSpPr>
          <p:grpSpPr bwMode="auto">
            <a:xfrm>
              <a:off x="3486" y="1441"/>
              <a:ext cx="387" cy="382"/>
              <a:chOff x="2817" y="806"/>
              <a:chExt cx="313" cy="403"/>
            </a:xfrm>
          </p:grpSpPr>
          <p:sp>
            <p:nvSpPr>
              <p:cNvPr id="270442" name="Rectangle 106"/>
              <p:cNvSpPr>
                <a:spLocks noChangeArrowheads="1"/>
              </p:cNvSpPr>
              <p:nvPr/>
            </p:nvSpPr>
            <p:spPr bwMode="auto">
              <a:xfrm>
                <a:off x="2860" y="806"/>
                <a:ext cx="227" cy="4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/>
                <a:r>
                  <a:rPr lang="en-US" altLang="zh-CN" b="1"/>
                  <a:t>f4</a:t>
                </a:r>
              </a:p>
              <a:p>
                <a:pPr algn="just" eaLnBrk="0" hangingPunct="0"/>
                <a:endParaRPr lang="en-US" altLang="zh-CN" b="1"/>
              </a:p>
            </p:txBody>
          </p:sp>
          <p:sp>
            <p:nvSpPr>
              <p:cNvPr id="270443" name="Rectangle 107"/>
              <p:cNvSpPr>
                <a:spLocks noChangeArrowheads="1"/>
              </p:cNvSpPr>
              <p:nvPr/>
            </p:nvSpPr>
            <p:spPr bwMode="auto">
              <a:xfrm>
                <a:off x="2817" y="806"/>
                <a:ext cx="313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70457" name="Rectangle 121"/>
          <p:cNvSpPr>
            <a:spLocks noChangeArrowheads="1"/>
          </p:cNvSpPr>
          <p:nvPr/>
        </p:nvSpPr>
        <p:spPr bwMode="auto">
          <a:xfrm>
            <a:off x="6992938" y="2370138"/>
            <a:ext cx="1250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/>
              <a:t>R÷S</a:t>
            </a:r>
          </a:p>
        </p:txBody>
      </p:sp>
      <p:sp>
        <p:nvSpPr>
          <p:cNvPr id="270458" name="Rectangle 122"/>
          <p:cNvSpPr>
            <a:spLocks noChangeArrowheads="1"/>
          </p:cNvSpPr>
          <p:nvPr/>
        </p:nvSpPr>
        <p:spPr bwMode="auto">
          <a:xfrm>
            <a:off x="2060575" y="4117975"/>
            <a:ext cx="365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/>
              <a:t>R</a:t>
            </a:r>
          </a:p>
        </p:txBody>
      </p:sp>
      <p:sp>
        <p:nvSpPr>
          <p:cNvPr id="270459" name="Rectangle 123"/>
          <p:cNvSpPr>
            <a:spLocks noChangeArrowheads="1"/>
          </p:cNvSpPr>
          <p:nvPr/>
        </p:nvSpPr>
        <p:spPr bwMode="auto">
          <a:xfrm>
            <a:off x="5030788" y="2974975"/>
            <a:ext cx="3508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/>
              <a:t>S</a:t>
            </a:r>
          </a:p>
        </p:txBody>
      </p:sp>
      <p:pic>
        <p:nvPicPr>
          <p:cNvPr id="270460" name="Picture 124" descr="arow003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75" y="6303963"/>
            <a:ext cx="479425" cy="46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70468" name="Group 132"/>
          <p:cNvGrpSpPr>
            <a:grpSpLocks/>
          </p:cNvGrpSpPr>
          <p:nvPr/>
        </p:nvGrpSpPr>
        <p:grpSpPr bwMode="auto">
          <a:xfrm>
            <a:off x="6705600" y="1066800"/>
            <a:ext cx="2133600" cy="1216025"/>
            <a:chOff x="4224" y="672"/>
            <a:chExt cx="1166" cy="766"/>
          </a:xfrm>
        </p:grpSpPr>
        <p:grpSp>
          <p:nvGrpSpPr>
            <p:cNvPr id="270445" name="Group 109"/>
            <p:cNvGrpSpPr>
              <a:grpSpLocks/>
            </p:cNvGrpSpPr>
            <p:nvPr/>
          </p:nvGrpSpPr>
          <p:grpSpPr bwMode="auto">
            <a:xfrm>
              <a:off x="4224" y="672"/>
              <a:ext cx="387" cy="383"/>
              <a:chOff x="3756" y="0"/>
              <a:chExt cx="313" cy="403"/>
            </a:xfrm>
          </p:grpSpPr>
          <p:sp>
            <p:nvSpPr>
              <p:cNvPr id="270446" name="Rectangle 110"/>
              <p:cNvSpPr>
                <a:spLocks noChangeArrowheads="1"/>
              </p:cNvSpPr>
              <p:nvPr/>
            </p:nvSpPr>
            <p:spPr bwMode="auto">
              <a:xfrm>
                <a:off x="3799" y="0"/>
                <a:ext cx="227" cy="4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/>
                <a:r>
                  <a:rPr lang="en-US" altLang="zh-CN" b="1"/>
                  <a:t>A</a:t>
                </a:r>
              </a:p>
              <a:p>
                <a:pPr algn="just" eaLnBrk="0" hangingPunct="0"/>
                <a:endParaRPr lang="en-US" altLang="zh-CN" b="1"/>
              </a:p>
            </p:txBody>
          </p:sp>
          <p:sp>
            <p:nvSpPr>
              <p:cNvPr id="270447" name="Rectangle 111"/>
              <p:cNvSpPr>
                <a:spLocks noChangeArrowheads="1"/>
              </p:cNvSpPr>
              <p:nvPr/>
            </p:nvSpPr>
            <p:spPr bwMode="auto">
              <a:xfrm>
                <a:off x="3756" y="0"/>
                <a:ext cx="313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70448" name="Group 112"/>
            <p:cNvGrpSpPr>
              <a:grpSpLocks/>
            </p:cNvGrpSpPr>
            <p:nvPr/>
          </p:nvGrpSpPr>
          <p:grpSpPr bwMode="auto">
            <a:xfrm>
              <a:off x="4611" y="672"/>
              <a:ext cx="387" cy="383"/>
              <a:chOff x="4069" y="0"/>
              <a:chExt cx="313" cy="403"/>
            </a:xfrm>
          </p:grpSpPr>
          <p:sp>
            <p:nvSpPr>
              <p:cNvPr id="270449" name="Rectangle 113"/>
              <p:cNvSpPr>
                <a:spLocks noChangeArrowheads="1"/>
              </p:cNvSpPr>
              <p:nvPr/>
            </p:nvSpPr>
            <p:spPr bwMode="auto">
              <a:xfrm>
                <a:off x="4112" y="0"/>
                <a:ext cx="227" cy="4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/>
                <a:r>
                  <a:rPr lang="en-US" altLang="zh-CN" b="1"/>
                  <a:t>B</a:t>
                </a:r>
              </a:p>
              <a:p>
                <a:pPr algn="just" eaLnBrk="0" hangingPunct="0"/>
                <a:endParaRPr lang="en-US" altLang="zh-CN" b="1"/>
              </a:p>
            </p:txBody>
          </p:sp>
          <p:sp>
            <p:nvSpPr>
              <p:cNvPr id="270450" name="Rectangle 114"/>
              <p:cNvSpPr>
                <a:spLocks noChangeArrowheads="1"/>
              </p:cNvSpPr>
              <p:nvPr/>
            </p:nvSpPr>
            <p:spPr bwMode="auto">
              <a:xfrm>
                <a:off x="4069" y="0"/>
                <a:ext cx="313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70451" name="Group 115"/>
            <p:cNvGrpSpPr>
              <a:grpSpLocks/>
            </p:cNvGrpSpPr>
            <p:nvPr/>
          </p:nvGrpSpPr>
          <p:grpSpPr bwMode="auto">
            <a:xfrm>
              <a:off x="4224" y="1055"/>
              <a:ext cx="387" cy="383"/>
              <a:chOff x="3756" y="403"/>
              <a:chExt cx="313" cy="403"/>
            </a:xfrm>
          </p:grpSpPr>
          <p:sp>
            <p:nvSpPr>
              <p:cNvPr id="270452" name="Rectangle 116"/>
              <p:cNvSpPr>
                <a:spLocks noChangeArrowheads="1"/>
              </p:cNvSpPr>
              <p:nvPr/>
            </p:nvSpPr>
            <p:spPr bwMode="auto">
              <a:xfrm>
                <a:off x="3799" y="403"/>
                <a:ext cx="227" cy="4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/>
                <a:r>
                  <a:rPr lang="en-US" altLang="zh-CN" b="1"/>
                  <a:t>a1</a:t>
                </a:r>
              </a:p>
              <a:p>
                <a:pPr algn="just" eaLnBrk="0" hangingPunct="0"/>
                <a:endParaRPr lang="en-US" altLang="zh-CN" b="1"/>
              </a:p>
            </p:txBody>
          </p:sp>
          <p:sp>
            <p:nvSpPr>
              <p:cNvPr id="270453" name="Rectangle 117"/>
              <p:cNvSpPr>
                <a:spLocks noChangeArrowheads="1"/>
              </p:cNvSpPr>
              <p:nvPr/>
            </p:nvSpPr>
            <p:spPr bwMode="auto">
              <a:xfrm>
                <a:off x="3756" y="403"/>
                <a:ext cx="313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70454" name="Group 118"/>
            <p:cNvGrpSpPr>
              <a:grpSpLocks/>
            </p:cNvGrpSpPr>
            <p:nvPr/>
          </p:nvGrpSpPr>
          <p:grpSpPr bwMode="auto">
            <a:xfrm>
              <a:off x="4611" y="1055"/>
              <a:ext cx="387" cy="383"/>
              <a:chOff x="4069" y="403"/>
              <a:chExt cx="313" cy="403"/>
            </a:xfrm>
          </p:grpSpPr>
          <p:sp>
            <p:nvSpPr>
              <p:cNvPr id="270455" name="Rectangle 119"/>
              <p:cNvSpPr>
                <a:spLocks noChangeArrowheads="1"/>
              </p:cNvSpPr>
              <p:nvPr/>
            </p:nvSpPr>
            <p:spPr bwMode="auto">
              <a:xfrm>
                <a:off x="4112" y="403"/>
                <a:ext cx="227" cy="4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/>
                <a:r>
                  <a:rPr lang="en-US" altLang="zh-CN" b="1"/>
                  <a:t>b2</a:t>
                </a:r>
              </a:p>
              <a:p>
                <a:pPr algn="just" eaLnBrk="0" hangingPunct="0"/>
                <a:endParaRPr lang="en-US" altLang="zh-CN" b="1"/>
              </a:p>
            </p:txBody>
          </p:sp>
          <p:sp>
            <p:nvSpPr>
              <p:cNvPr id="270456" name="Rectangle 120"/>
              <p:cNvSpPr>
                <a:spLocks noChangeArrowheads="1"/>
              </p:cNvSpPr>
              <p:nvPr/>
            </p:nvSpPr>
            <p:spPr bwMode="auto">
              <a:xfrm>
                <a:off x="4069" y="403"/>
                <a:ext cx="313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70462" name="Group 126"/>
            <p:cNvGrpSpPr>
              <a:grpSpLocks/>
            </p:cNvGrpSpPr>
            <p:nvPr/>
          </p:nvGrpSpPr>
          <p:grpSpPr bwMode="auto">
            <a:xfrm>
              <a:off x="5003" y="672"/>
              <a:ext cx="387" cy="383"/>
              <a:chOff x="4069" y="0"/>
              <a:chExt cx="313" cy="403"/>
            </a:xfrm>
          </p:grpSpPr>
          <p:sp>
            <p:nvSpPr>
              <p:cNvPr id="270463" name="Rectangle 127"/>
              <p:cNvSpPr>
                <a:spLocks noChangeArrowheads="1"/>
              </p:cNvSpPr>
              <p:nvPr/>
            </p:nvSpPr>
            <p:spPr bwMode="auto">
              <a:xfrm>
                <a:off x="4112" y="0"/>
                <a:ext cx="227" cy="4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/>
                <a:r>
                  <a:rPr lang="en-US" altLang="zh-CN" b="1"/>
                  <a:t>E</a:t>
                </a:r>
              </a:p>
              <a:p>
                <a:pPr algn="just" eaLnBrk="0" hangingPunct="0"/>
                <a:endParaRPr lang="en-US" altLang="zh-CN" b="1"/>
              </a:p>
            </p:txBody>
          </p:sp>
          <p:sp>
            <p:nvSpPr>
              <p:cNvPr id="270464" name="Rectangle 128"/>
              <p:cNvSpPr>
                <a:spLocks noChangeArrowheads="1"/>
              </p:cNvSpPr>
              <p:nvPr/>
            </p:nvSpPr>
            <p:spPr bwMode="auto">
              <a:xfrm>
                <a:off x="4069" y="0"/>
                <a:ext cx="313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70465" name="Group 129"/>
            <p:cNvGrpSpPr>
              <a:grpSpLocks/>
            </p:cNvGrpSpPr>
            <p:nvPr/>
          </p:nvGrpSpPr>
          <p:grpSpPr bwMode="auto">
            <a:xfrm>
              <a:off x="5003" y="1055"/>
              <a:ext cx="387" cy="383"/>
              <a:chOff x="4069" y="403"/>
              <a:chExt cx="313" cy="403"/>
            </a:xfrm>
          </p:grpSpPr>
          <p:sp>
            <p:nvSpPr>
              <p:cNvPr id="270466" name="Rectangle 130"/>
              <p:cNvSpPr>
                <a:spLocks noChangeArrowheads="1"/>
              </p:cNvSpPr>
              <p:nvPr/>
            </p:nvSpPr>
            <p:spPr bwMode="auto">
              <a:xfrm>
                <a:off x="4112" y="403"/>
                <a:ext cx="227" cy="4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/>
                <a:r>
                  <a:rPr lang="en-US" altLang="zh-CN" b="1"/>
                  <a:t>e1</a:t>
                </a:r>
              </a:p>
              <a:p>
                <a:pPr algn="just" eaLnBrk="0" hangingPunct="0"/>
                <a:endParaRPr lang="en-US" altLang="zh-CN" b="1"/>
              </a:p>
            </p:txBody>
          </p:sp>
          <p:sp>
            <p:nvSpPr>
              <p:cNvPr id="270467" name="Rectangle 131"/>
              <p:cNvSpPr>
                <a:spLocks noChangeArrowheads="1"/>
              </p:cNvSpPr>
              <p:nvPr/>
            </p:nvSpPr>
            <p:spPr bwMode="auto">
              <a:xfrm>
                <a:off x="4069" y="403"/>
                <a:ext cx="313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70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0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0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16486-8834-4C2E-8439-D8C357FD13DB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Arial Narrow" pitchFamily="34" charset="0"/>
              </a:rPr>
              <a:t>Division-Example</a:t>
            </a:r>
          </a:p>
        </p:txBody>
      </p:sp>
      <p:graphicFrame>
        <p:nvGraphicFramePr>
          <p:cNvPr id="271485" name="Group 125"/>
          <p:cNvGraphicFramePr>
            <a:graphicFrameLocks noGrp="1"/>
          </p:cNvGraphicFramePr>
          <p:nvPr/>
        </p:nvGraphicFramePr>
        <p:xfrm>
          <a:off x="914400" y="990600"/>
          <a:ext cx="1447800" cy="3840480"/>
        </p:xfrm>
        <a:graphic>
          <a:graphicData uri="http://schemas.openxmlformats.org/drawingml/2006/table">
            <a:tbl>
              <a:tblPr/>
              <a:tblGrid>
                <a:gridCol w="681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67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sno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pno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5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S1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S1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S1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S1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S2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S2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S3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S4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S4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P1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P2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P3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P4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P1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P2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P2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P2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P4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1379" name="Text Box 19"/>
          <p:cNvSpPr txBox="1">
            <a:spLocks noChangeArrowheads="1"/>
          </p:cNvSpPr>
          <p:nvPr/>
        </p:nvSpPr>
        <p:spPr bwMode="auto">
          <a:xfrm>
            <a:off x="1143000" y="49530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A</a:t>
            </a:r>
          </a:p>
        </p:txBody>
      </p:sp>
      <p:graphicFrame>
        <p:nvGraphicFramePr>
          <p:cNvPr id="271405" name="Group 45"/>
          <p:cNvGraphicFramePr>
            <a:graphicFrameLocks noGrp="1"/>
          </p:cNvGraphicFramePr>
          <p:nvPr/>
        </p:nvGraphicFramePr>
        <p:xfrm>
          <a:off x="2819400" y="990600"/>
          <a:ext cx="685800" cy="91440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pno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P2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1421" name="Group 61"/>
          <p:cNvGraphicFramePr>
            <a:graphicFrameLocks noGrp="1"/>
          </p:cNvGraphicFramePr>
          <p:nvPr/>
        </p:nvGraphicFramePr>
        <p:xfrm>
          <a:off x="3886200" y="990600"/>
          <a:ext cx="685800" cy="128016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pno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6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P2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P4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1436" name="Group 76"/>
          <p:cNvGraphicFramePr>
            <a:graphicFrameLocks noGrp="1"/>
          </p:cNvGraphicFramePr>
          <p:nvPr/>
        </p:nvGraphicFramePr>
        <p:xfrm>
          <a:off x="4876800" y="990600"/>
          <a:ext cx="685800" cy="1808163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pno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50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P1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P2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P4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1437" name="Text Box 77"/>
          <p:cNvSpPr txBox="1">
            <a:spLocks noChangeArrowheads="1"/>
          </p:cNvSpPr>
          <p:nvPr/>
        </p:nvSpPr>
        <p:spPr bwMode="auto">
          <a:xfrm>
            <a:off x="2819400" y="20574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B1</a:t>
            </a:r>
          </a:p>
        </p:txBody>
      </p:sp>
      <p:sp>
        <p:nvSpPr>
          <p:cNvPr id="271438" name="Text Box 78"/>
          <p:cNvSpPr txBox="1">
            <a:spLocks noChangeArrowheads="1"/>
          </p:cNvSpPr>
          <p:nvPr/>
        </p:nvSpPr>
        <p:spPr bwMode="auto">
          <a:xfrm>
            <a:off x="3886200" y="23622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B2</a:t>
            </a:r>
          </a:p>
        </p:txBody>
      </p:sp>
      <p:sp>
        <p:nvSpPr>
          <p:cNvPr id="271439" name="Text Box 79"/>
          <p:cNvSpPr txBox="1">
            <a:spLocks noChangeArrowheads="1"/>
          </p:cNvSpPr>
          <p:nvPr/>
        </p:nvSpPr>
        <p:spPr bwMode="auto">
          <a:xfrm>
            <a:off x="4953000" y="28194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B3</a:t>
            </a:r>
          </a:p>
        </p:txBody>
      </p:sp>
      <p:graphicFrame>
        <p:nvGraphicFramePr>
          <p:cNvPr id="271486" name="Group 126"/>
          <p:cNvGraphicFramePr>
            <a:graphicFrameLocks noGrp="1"/>
          </p:cNvGraphicFramePr>
          <p:nvPr/>
        </p:nvGraphicFramePr>
        <p:xfrm>
          <a:off x="2895600" y="2667000"/>
          <a:ext cx="762000" cy="2065338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sno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8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S1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S2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S3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S4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1455" name="Text Box 95"/>
          <p:cNvSpPr txBox="1">
            <a:spLocks noChangeArrowheads="1"/>
          </p:cNvSpPr>
          <p:nvPr/>
        </p:nvSpPr>
        <p:spPr bwMode="auto">
          <a:xfrm>
            <a:off x="2667000" y="4876800"/>
            <a:ext cx="121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A/B1</a:t>
            </a:r>
          </a:p>
        </p:txBody>
      </p:sp>
      <p:graphicFrame>
        <p:nvGraphicFramePr>
          <p:cNvPr id="271487" name="Group 127"/>
          <p:cNvGraphicFramePr>
            <a:graphicFrameLocks noGrp="1"/>
          </p:cNvGraphicFramePr>
          <p:nvPr/>
        </p:nvGraphicFramePr>
        <p:xfrm>
          <a:off x="3962400" y="3429000"/>
          <a:ext cx="762000" cy="1296988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sno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9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S1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S4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1488" name="Group 128"/>
          <p:cNvGraphicFramePr>
            <a:graphicFrameLocks noGrp="1"/>
          </p:cNvGraphicFramePr>
          <p:nvPr/>
        </p:nvGraphicFramePr>
        <p:xfrm>
          <a:off x="4953000" y="3810000"/>
          <a:ext cx="762000" cy="91440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sno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S1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1477" name="Rectangle 117"/>
          <p:cNvSpPr>
            <a:spLocks noChangeArrowheads="1"/>
          </p:cNvSpPr>
          <p:nvPr/>
        </p:nvSpPr>
        <p:spPr bwMode="auto">
          <a:xfrm>
            <a:off x="3922713" y="4879975"/>
            <a:ext cx="755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/>
              <a:t>A/B2</a:t>
            </a:r>
          </a:p>
        </p:txBody>
      </p:sp>
      <p:sp>
        <p:nvSpPr>
          <p:cNvPr id="271478" name="Rectangle 118"/>
          <p:cNvSpPr>
            <a:spLocks noChangeArrowheads="1"/>
          </p:cNvSpPr>
          <p:nvPr/>
        </p:nvSpPr>
        <p:spPr bwMode="auto">
          <a:xfrm>
            <a:off x="4913313" y="4879975"/>
            <a:ext cx="755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/>
              <a:t>A/B3</a:t>
            </a:r>
          </a:p>
        </p:txBody>
      </p:sp>
      <p:pic>
        <p:nvPicPr>
          <p:cNvPr id="271480" name="Picture 120" descr="002">
            <a:hlinkClick r:id="rId2" action="ppaction://hlinksldjump"/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6237288"/>
            <a:ext cx="68580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71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71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71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71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71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71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714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14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455" grpId="0" autoUpdateAnimBg="0"/>
      <p:bldP spid="271477" grpId="0" autoUpdateAnimBg="0"/>
      <p:bldP spid="271478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4AFCC9-0493-4492-9203-6E67DDA09F87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9750" y="76200"/>
            <a:ext cx="8604250" cy="685800"/>
          </a:xfrm>
        </p:spPr>
        <p:txBody>
          <a:bodyPr/>
          <a:lstStyle/>
          <a:p>
            <a:r>
              <a:rPr lang="en-US" altLang="zh-CN" sz="4000">
                <a:latin typeface="Arial Narrow" pitchFamily="34" charset="0"/>
              </a:rPr>
              <a:t>9. Combining Operations to Form Queries</a:t>
            </a:r>
          </a:p>
        </p:txBody>
      </p:sp>
      <p:sp>
        <p:nvSpPr>
          <p:cNvPr id="114691" name="Text Box 3"/>
          <p:cNvSpPr txBox="1">
            <a:spLocks noChangeArrowheads="1"/>
          </p:cNvSpPr>
          <p:nvPr/>
        </p:nvSpPr>
        <p:spPr bwMode="auto">
          <a:xfrm>
            <a:off x="611188" y="692150"/>
            <a:ext cx="8153400" cy="4967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Char char="u"/>
            </a:pPr>
            <a:r>
              <a:rPr lang="en-US" altLang="zh-CN" b="1" dirty="0"/>
              <a:t>One can construct expressions of relational algebra </a:t>
            </a:r>
            <a:r>
              <a:rPr lang="en-US" altLang="zh-CN" b="1" dirty="0">
                <a:solidFill>
                  <a:srgbClr val="FF3399"/>
                </a:solidFill>
              </a:rPr>
              <a:t>by</a:t>
            </a:r>
            <a:r>
              <a:rPr lang="en-US" altLang="zh-CN" b="1" dirty="0"/>
              <a:t> applying operators to </a:t>
            </a:r>
            <a:r>
              <a:rPr lang="en-US" altLang="zh-CN" b="1" dirty="0" err="1"/>
              <a:t>subexpressions</a:t>
            </a:r>
            <a:r>
              <a:rPr lang="en-US" altLang="zh-CN" b="1" dirty="0"/>
              <a:t>, using </a:t>
            </a:r>
            <a:r>
              <a:rPr lang="en-US" altLang="zh-CN" b="1" dirty="0">
                <a:solidFill>
                  <a:schemeClr val="hlink"/>
                </a:solidFill>
              </a:rPr>
              <a:t>parentheses</a:t>
            </a:r>
            <a:r>
              <a:rPr lang="en-US" altLang="zh-CN" b="1" dirty="0"/>
              <a:t> when necessary to indicate grouping of operands.</a:t>
            </a:r>
          </a:p>
          <a:p>
            <a:pPr algn="l">
              <a:spcBef>
                <a:spcPct val="20000"/>
              </a:spcBef>
            </a:pPr>
            <a:r>
              <a:rPr kumimoji="0" lang="en-US" altLang="zh-CN" b="1" dirty="0">
                <a:solidFill>
                  <a:schemeClr val="tx2"/>
                </a:solidFill>
              </a:rPr>
              <a:t>【</a:t>
            </a:r>
            <a:r>
              <a:rPr kumimoji="0" lang="en-US" altLang="zh-CN" b="1" dirty="0" err="1">
                <a:solidFill>
                  <a:schemeClr val="tx2"/>
                </a:solidFill>
              </a:rPr>
              <a:t>e.g.】</a:t>
            </a:r>
            <a:r>
              <a:rPr lang="en-US" altLang="zh-CN" b="1" dirty="0" err="1"/>
              <a:t>Consider</a:t>
            </a:r>
            <a:r>
              <a:rPr lang="en-US" altLang="zh-CN" b="1" dirty="0"/>
              <a:t> the relation </a:t>
            </a:r>
            <a:r>
              <a:rPr lang="en-US" altLang="zh-CN" b="1" i="1" dirty="0">
                <a:latin typeface="Times New Roman" pitchFamily="18" charset="0"/>
              </a:rPr>
              <a:t>Movie(</a:t>
            </a:r>
            <a:r>
              <a:rPr lang="en-US" altLang="zh-CN" b="1" i="1" dirty="0" err="1">
                <a:latin typeface="Times New Roman" pitchFamily="18" charset="0"/>
              </a:rPr>
              <a:t>title,year,length,filmType,studioName</a:t>
            </a:r>
            <a:r>
              <a:rPr lang="en-US" altLang="zh-CN" b="1" i="1" dirty="0">
                <a:latin typeface="Times New Roman" pitchFamily="18" charset="0"/>
              </a:rPr>
              <a:t>)</a:t>
            </a:r>
            <a:r>
              <a:rPr lang="en-US" altLang="zh-CN" b="1" dirty="0"/>
              <a:t>. What are the </a:t>
            </a:r>
            <a:r>
              <a:rPr lang="en-US" altLang="zh-CN" b="1" i="1" dirty="0">
                <a:latin typeface="Times New Roman" pitchFamily="18" charset="0"/>
              </a:rPr>
              <a:t>titles</a:t>
            </a:r>
            <a:r>
              <a:rPr lang="en-US" altLang="zh-CN" b="1" dirty="0"/>
              <a:t> and </a:t>
            </a:r>
            <a:r>
              <a:rPr lang="en-US" altLang="zh-CN" b="1" i="1" dirty="0">
                <a:latin typeface="Times New Roman" pitchFamily="18" charset="0"/>
              </a:rPr>
              <a:t>years</a:t>
            </a:r>
            <a:r>
              <a:rPr lang="en-US" altLang="zh-CN" b="1" dirty="0"/>
              <a:t> of </a:t>
            </a:r>
            <a:r>
              <a:rPr lang="en-US" altLang="zh-CN" b="1" i="1" dirty="0">
                <a:latin typeface="Times New Roman" pitchFamily="18" charset="0"/>
              </a:rPr>
              <a:t>movies</a:t>
            </a:r>
            <a:r>
              <a:rPr lang="en-US" altLang="zh-CN" b="1" dirty="0"/>
              <a:t> made by </a:t>
            </a:r>
            <a:r>
              <a:rPr lang="en-US" altLang="zh-CN" b="1" i="1" dirty="0">
                <a:latin typeface="Times New Roman" pitchFamily="18" charset="0"/>
              </a:rPr>
              <a:t>Fox</a:t>
            </a:r>
            <a:r>
              <a:rPr lang="en-US" altLang="zh-CN" b="1" dirty="0"/>
              <a:t> </a:t>
            </a:r>
            <a:r>
              <a:rPr lang="en-US" altLang="zh-CN" b="1" dirty="0">
                <a:solidFill>
                  <a:srgbClr val="FF3399"/>
                </a:solidFill>
              </a:rPr>
              <a:t>that</a:t>
            </a:r>
            <a:r>
              <a:rPr lang="en-US" altLang="zh-CN" b="1" dirty="0"/>
              <a:t> are at least 100 minutes long?</a:t>
            </a:r>
          </a:p>
          <a:p>
            <a:pPr algn="l">
              <a:spcBef>
                <a:spcPct val="20000"/>
              </a:spcBef>
            </a:pPr>
            <a:r>
              <a:rPr kumimoji="0" lang="en-US" altLang="zh-CN" b="1" dirty="0">
                <a:solidFill>
                  <a:schemeClr val="tx2"/>
                </a:solidFill>
              </a:rPr>
              <a:t>【</a:t>
            </a:r>
            <a:r>
              <a:rPr kumimoji="0" lang="en-US" altLang="zh-CN" b="1" dirty="0" err="1">
                <a:solidFill>
                  <a:schemeClr val="tx2"/>
                </a:solidFill>
              </a:rPr>
              <a:t>Answer】</a:t>
            </a:r>
            <a:r>
              <a:rPr lang="en-US" altLang="zh-CN" b="1" dirty="0" err="1"/>
              <a:t>One</a:t>
            </a:r>
            <a:r>
              <a:rPr lang="en-US" altLang="zh-CN" b="1" dirty="0"/>
              <a:t> way to compute the answer to this query is:</a:t>
            </a:r>
          </a:p>
          <a:p>
            <a:pPr algn="l">
              <a:spcBef>
                <a:spcPct val="20000"/>
              </a:spcBef>
            </a:pPr>
            <a:r>
              <a:rPr lang="en-US" altLang="zh-CN" b="1" dirty="0"/>
              <a:t>1) </a:t>
            </a:r>
            <a:r>
              <a:rPr lang="en-US" altLang="zh-CN" b="1" dirty="0">
                <a:solidFill>
                  <a:schemeClr val="hlink"/>
                </a:solidFill>
              </a:rPr>
              <a:t>Select</a:t>
            </a:r>
            <a:r>
              <a:rPr lang="en-US" altLang="zh-CN" b="1" dirty="0"/>
              <a:t> those </a:t>
            </a:r>
            <a:r>
              <a:rPr lang="en-US" altLang="zh-CN" b="1" i="1" dirty="0">
                <a:latin typeface="Times New Roman" pitchFamily="18" charset="0"/>
              </a:rPr>
              <a:t>Movie</a:t>
            </a:r>
            <a:r>
              <a:rPr lang="en-US" altLang="zh-CN" b="1" dirty="0"/>
              <a:t> tuples that have </a:t>
            </a:r>
            <a:r>
              <a:rPr lang="en-US" altLang="zh-CN" b="1" i="1" dirty="0">
                <a:latin typeface="Times New Roman" pitchFamily="18" charset="0"/>
              </a:rPr>
              <a:t>length</a:t>
            </a:r>
            <a:r>
              <a:rPr lang="en-US" altLang="zh-CN" b="1" i="1" dirty="0">
                <a:latin typeface="Times New Roman" pitchFamily="18" charset="0"/>
                <a:cs typeface="Times New Roman" pitchFamily="18" charset="0"/>
              </a:rPr>
              <a:t>≥</a:t>
            </a:r>
            <a:r>
              <a:rPr lang="en-US" altLang="zh-CN" b="1" i="1" dirty="0">
                <a:latin typeface="Times New Roman" pitchFamily="18" charset="0"/>
              </a:rPr>
              <a:t>l00</a:t>
            </a:r>
            <a:r>
              <a:rPr lang="en-US" altLang="zh-CN" b="1" dirty="0"/>
              <a:t>.</a:t>
            </a:r>
          </a:p>
          <a:p>
            <a:pPr algn="l">
              <a:spcBef>
                <a:spcPct val="20000"/>
              </a:spcBef>
            </a:pPr>
            <a:r>
              <a:rPr lang="en-US" altLang="zh-CN" b="1" dirty="0"/>
              <a:t>2) </a:t>
            </a:r>
            <a:r>
              <a:rPr lang="en-US" altLang="zh-CN" b="1" dirty="0">
                <a:solidFill>
                  <a:schemeClr val="hlink"/>
                </a:solidFill>
              </a:rPr>
              <a:t>Select</a:t>
            </a:r>
            <a:r>
              <a:rPr lang="en-US" altLang="zh-CN" b="1" dirty="0"/>
              <a:t> those </a:t>
            </a:r>
            <a:r>
              <a:rPr lang="en-US" altLang="zh-CN" b="1" i="1" dirty="0">
                <a:latin typeface="Times New Roman" pitchFamily="18" charset="0"/>
              </a:rPr>
              <a:t>Movie</a:t>
            </a:r>
            <a:r>
              <a:rPr lang="en-US" altLang="zh-CN" b="1" dirty="0"/>
              <a:t> tuples that have </a:t>
            </a:r>
            <a:r>
              <a:rPr lang="en-US" altLang="zh-CN" b="1" i="1" dirty="0" err="1">
                <a:latin typeface="Times New Roman" pitchFamily="18" charset="0"/>
              </a:rPr>
              <a:t>StudioName</a:t>
            </a:r>
            <a:r>
              <a:rPr lang="en-US" altLang="zh-CN" b="1" dirty="0"/>
              <a:t>='Fox'.</a:t>
            </a:r>
          </a:p>
          <a:p>
            <a:pPr algn="l">
              <a:spcBef>
                <a:spcPct val="20000"/>
              </a:spcBef>
            </a:pPr>
            <a:r>
              <a:rPr lang="en-US" altLang="zh-CN" b="1" dirty="0"/>
              <a:t>3) Compute the </a:t>
            </a:r>
            <a:r>
              <a:rPr lang="en-US" altLang="zh-CN" b="1" dirty="0">
                <a:solidFill>
                  <a:schemeClr val="hlink"/>
                </a:solidFill>
              </a:rPr>
              <a:t>intersection</a:t>
            </a:r>
            <a:r>
              <a:rPr lang="en-US" altLang="zh-CN" b="1" dirty="0"/>
              <a:t> of </a:t>
            </a:r>
            <a:r>
              <a:rPr lang="en-US" altLang="zh-CN" b="1" dirty="0" smtClean="0"/>
              <a:t>1</a:t>
            </a:r>
            <a:r>
              <a:rPr lang="en-US" altLang="zh-CN" b="1" dirty="0"/>
              <a:t>) and </a:t>
            </a:r>
            <a:r>
              <a:rPr lang="en-US" altLang="zh-CN" b="1" dirty="0" smtClean="0"/>
              <a:t>2</a:t>
            </a:r>
            <a:r>
              <a:rPr lang="en-US" altLang="zh-CN" b="1" dirty="0"/>
              <a:t>).</a:t>
            </a:r>
          </a:p>
          <a:p>
            <a:pPr algn="l">
              <a:spcBef>
                <a:spcPct val="20000"/>
              </a:spcBef>
            </a:pPr>
            <a:r>
              <a:rPr lang="en-US" altLang="zh-CN" b="1" dirty="0"/>
              <a:t>4) </a:t>
            </a:r>
            <a:r>
              <a:rPr lang="en-US" altLang="zh-CN" b="1" dirty="0">
                <a:solidFill>
                  <a:schemeClr val="hlink"/>
                </a:solidFill>
              </a:rPr>
              <a:t>Project</a:t>
            </a:r>
            <a:r>
              <a:rPr lang="en-US" altLang="zh-CN" b="1" dirty="0"/>
              <a:t> the relation from </a:t>
            </a:r>
            <a:r>
              <a:rPr lang="en-US" altLang="zh-CN" b="1" dirty="0" smtClean="0"/>
              <a:t>3</a:t>
            </a:r>
            <a:r>
              <a:rPr lang="en-US" altLang="zh-CN" b="1" dirty="0"/>
              <a:t>) onto attributes </a:t>
            </a:r>
            <a:r>
              <a:rPr lang="en-US" altLang="zh-CN" b="1" i="1" dirty="0">
                <a:latin typeface="Times New Roman" pitchFamily="18" charset="0"/>
              </a:rPr>
              <a:t>title</a:t>
            </a:r>
            <a:r>
              <a:rPr lang="en-US" altLang="zh-CN" b="1" dirty="0"/>
              <a:t> and </a:t>
            </a:r>
            <a:r>
              <a:rPr lang="en-US" altLang="zh-CN" b="1" i="1" dirty="0">
                <a:latin typeface="Times New Roman" pitchFamily="18" charset="0"/>
              </a:rPr>
              <a:t>year</a:t>
            </a:r>
            <a:r>
              <a:rPr lang="en-US" altLang="zh-CN" b="1" dirty="0"/>
              <a:t>.</a:t>
            </a:r>
          </a:p>
        </p:txBody>
      </p:sp>
      <p:pic>
        <p:nvPicPr>
          <p:cNvPr id="114693" name="Picture 5" descr="arow003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75" y="6303963"/>
            <a:ext cx="479425" cy="46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4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4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4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4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46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46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1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B97A1-459C-4A9D-848D-BD5B55446943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33792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>
                <a:latin typeface="Arial Narrow" pitchFamily="34" charset="0"/>
              </a:rPr>
              <a:t>Basic Conceptions</a:t>
            </a:r>
          </a:p>
        </p:txBody>
      </p:sp>
      <p:sp>
        <p:nvSpPr>
          <p:cNvPr id="337923" name="Text Box 3"/>
          <p:cNvSpPr txBox="1">
            <a:spLocks noChangeArrowheads="1"/>
          </p:cNvSpPr>
          <p:nvPr/>
        </p:nvSpPr>
        <p:spPr bwMode="auto">
          <a:xfrm>
            <a:off x="611188" y="692150"/>
            <a:ext cx="8353425" cy="294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u"/>
            </a:pPr>
            <a:r>
              <a:rPr lang="en-US" altLang="zh-CN" b="1"/>
              <a:t>The operations of relational algebra fall into </a:t>
            </a:r>
            <a:r>
              <a:rPr lang="en-US" altLang="zh-CN" b="1">
                <a:solidFill>
                  <a:srgbClr val="FF3399"/>
                </a:solidFill>
              </a:rPr>
              <a:t>four</a:t>
            </a:r>
            <a:r>
              <a:rPr lang="en-US" altLang="zh-CN" b="1"/>
              <a:t> broad classes:</a:t>
            </a:r>
          </a:p>
          <a:p>
            <a:pPr algn="l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altLang="zh-CN" b="1"/>
              <a:t>The </a:t>
            </a:r>
            <a:r>
              <a:rPr lang="en-US" altLang="zh-CN" b="1">
                <a:solidFill>
                  <a:schemeClr val="hlink"/>
                </a:solidFill>
              </a:rPr>
              <a:t>usual</a:t>
            </a:r>
            <a:r>
              <a:rPr lang="en-US" altLang="zh-CN" b="1"/>
              <a:t> set operations: ∪(union), − (difference),∩(intersection), ╳ (Cartesian product)</a:t>
            </a:r>
          </a:p>
          <a:p>
            <a:pPr algn="l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altLang="zh-CN" b="1">
                <a:solidFill>
                  <a:schemeClr val="hlink"/>
                </a:solidFill>
              </a:rPr>
              <a:t>Special</a:t>
            </a:r>
            <a:r>
              <a:rPr lang="en-US" altLang="zh-CN" b="1"/>
              <a:t> operations for a relation: σ(selection), π(projection), </a:t>
            </a:r>
            <a:r>
              <a:rPr lang="en-US" altLang="zh-CN" b="1">
                <a:cs typeface="Times New Roman" pitchFamily="18" charset="0"/>
              </a:rPr>
              <a:t>θ(theta join)</a:t>
            </a:r>
            <a:r>
              <a:rPr lang="en-US" altLang="zh-CN" b="1"/>
              <a:t>, </a:t>
            </a:r>
            <a:r>
              <a:rPr lang="en-US" altLang="zh-CN" b="1">
                <a:cs typeface="Times New Roman" pitchFamily="18" charset="0"/>
              </a:rPr>
              <a:t>|╳| (natural join)</a:t>
            </a:r>
            <a:r>
              <a:rPr lang="en-US" altLang="zh-CN" b="1"/>
              <a:t>, ÷(division)</a:t>
            </a:r>
          </a:p>
          <a:p>
            <a:pPr algn="l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altLang="zh-CN" b="1">
                <a:solidFill>
                  <a:schemeClr val="hlink"/>
                </a:solidFill>
              </a:rPr>
              <a:t>Logical</a:t>
            </a:r>
            <a:r>
              <a:rPr lang="en-US" altLang="zh-CN" b="1"/>
              <a:t> operator: ∧(and), ∨(or), ┐(not)</a:t>
            </a:r>
          </a:p>
          <a:p>
            <a:pPr algn="l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zh-CN" altLang="zh-CN" b="1"/>
              <a:t>Arithmetical</a:t>
            </a:r>
            <a:r>
              <a:rPr lang="en-US" altLang="zh-CN" b="1"/>
              <a:t> </a:t>
            </a:r>
            <a:r>
              <a:rPr lang="zh-CN" altLang="zh-CN" b="1">
                <a:solidFill>
                  <a:schemeClr val="hlink"/>
                </a:solidFill>
              </a:rPr>
              <a:t>comparison</a:t>
            </a:r>
            <a:r>
              <a:rPr lang="zh-CN" altLang="zh-CN" b="1"/>
              <a:t> operator</a:t>
            </a:r>
            <a:r>
              <a:rPr lang="en-US" altLang="zh-CN" b="1"/>
              <a:t>: &gt;, ≥, &lt;, ≤, =, ≠</a:t>
            </a:r>
          </a:p>
        </p:txBody>
      </p:sp>
      <p:pic>
        <p:nvPicPr>
          <p:cNvPr id="337924" name="Picture 4" descr="arow003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75" y="6303963"/>
            <a:ext cx="479425" cy="46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7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7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37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37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37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79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79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23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64F18-52A4-4F84-924E-33A10F963360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3409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76200"/>
            <a:ext cx="6624662" cy="685800"/>
          </a:xfrm>
        </p:spPr>
        <p:txBody>
          <a:bodyPr/>
          <a:lstStyle/>
          <a:p>
            <a:r>
              <a:rPr lang="en-US" altLang="zh-CN" dirty="0">
                <a:latin typeface="Arial Narrow" pitchFamily="34" charset="0"/>
              </a:rPr>
              <a:t>Queries-Example</a:t>
            </a:r>
          </a:p>
        </p:txBody>
      </p:sp>
      <p:pic>
        <p:nvPicPr>
          <p:cNvPr id="340996" name="Picture 4" descr="arow003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75" y="6303963"/>
            <a:ext cx="479425" cy="46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40997" name="Object 5"/>
          <p:cNvGraphicFramePr>
            <a:graphicFrameLocks noChangeAspect="1"/>
          </p:cNvGraphicFramePr>
          <p:nvPr/>
        </p:nvGraphicFramePr>
        <p:xfrm>
          <a:off x="755650" y="3284538"/>
          <a:ext cx="7827963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027" name="公式" r:id="rId4" imgW="3124080" imgH="241200" progId="Equation.3">
                  <p:embed/>
                </p:oleObj>
              </mc:Choice>
              <mc:Fallback>
                <p:oleObj name="公式" r:id="rId4" imgW="3124080" imgH="241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3284538"/>
                        <a:ext cx="7827963" cy="604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099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1142839"/>
              </p:ext>
            </p:extLst>
          </p:nvPr>
        </p:nvGraphicFramePr>
        <p:xfrm>
          <a:off x="684213" y="4293096"/>
          <a:ext cx="6203950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028" name="Equation" r:id="rId6" imgW="2476440" imgH="241200" progId="Equation.3">
                  <p:embed/>
                </p:oleObj>
              </mc:Choice>
              <mc:Fallback>
                <p:oleObj name="Equation" r:id="rId6" imgW="2476440" imgH="241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293096"/>
                        <a:ext cx="6203950" cy="60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0999" name="Text Box 7"/>
          <p:cNvSpPr txBox="1">
            <a:spLocks noChangeArrowheads="1"/>
          </p:cNvSpPr>
          <p:nvPr/>
        </p:nvSpPr>
        <p:spPr bwMode="auto">
          <a:xfrm>
            <a:off x="611188" y="765175"/>
            <a:ext cx="8353425" cy="2234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</a:pPr>
            <a:r>
              <a:rPr kumimoji="0" lang="en-US" altLang="zh-CN" b="1" dirty="0">
                <a:solidFill>
                  <a:schemeClr val="tx2"/>
                </a:solidFill>
              </a:rPr>
              <a:t>【</a:t>
            </a:r>
            <a:r>
              <a:rPr kumimoji="0" lang="en-US" altLang="zh-CN" b="1" dirty="0" err="1">
                <a:solidFill>
                  <a:schemeClr val="tx2"/>
                </a:solidFill>
              </a:rPr>
              <a:t>Answer】</a:t>
            </a:r>
            <a:r>
              <a:rPr lang="en-US" altLang="zh-CN" b="1" dirty="0" err="1"/>
              <a:t>One</a:t>
            </a:r>
            <a:r>
              <a:rPr lang="en-US" altLang="zh-CN" b="1" dirty="0"/>
              <a:t> way to compute the answer to this query is:</a:t>
            </a:r>
          </a:p>
          <a:p>
            <a:pPr algn="l">
              <a:spcBef>
                <a:spcPct val="20000"/>
              </a:spcBef>
            </a:pPr>
            <a:r>
              <a:rPr lang="en-US" altLang="zh-CN" b="1" dirty="0"/>
              <a:t>1) Select those </a:t>
            </a:r>
            <a:r>
              <a:rPr lang="en-US" altLang="zh-CN" b="1" i="1" dirty="0">
                <a:latin typeface="Times New Roman" pitchFamily="18" charset="0"/>
              </a:rPr>
              <a:t>Movie</a:t>
            </a:r>
            <a:r>
              <a:rPr lang="en-US" altLang="zh-CN" b="1" dirty="0"/>
              <a:t> tuples that have </a:t>
            </a:r>
            <a:r>
              <a:rPr lang="en-US" altLang="zh-CN" b="1" i="1" dirty="0">
                <a:latin typeface="Times New Roman" pitchFamily="18" charset="0"/>
              </a:rPr>
              <a:t>length</a:t>
            </a:r>
            <a:r>
              <a:rPr lang="en-US" altLang="zh-CN" b="1" i="1" dirty="0">
                <a:latin typeface="Times New Roman" pitchFamily="18" charset="0"/>
                <a:cs typeface="Times New Roman" pitchFamily="18" charset="0"/>
              </a:rPr>
              <a:t>≥</a:t>
            </a:r>
            <a:r>
              <a:rPr lang="en-US" altLang="zh-CN" b="1" i="1" dirty="0">
                <a:latin typeface="Times New Roman" pitchFamily="18" charset="0"/>
              </a:rPr>
              <a:t>l00</a:t>
            </a:r>
            <a:r>
              <a:rPr lang="en-US" altLang="zh-CN" b="1" dirty="0"/>
              <a:t>.</a:t>
            </a:r>
          </a:p>
          <a:p>
            <a:pPr algn="l">
              <a:spcBef>
                <a:spcPct val="20000"/>
              </a:spcBef>
            </a:pPr>
            <a:r>
              <a:rPr lang="en-US" altLang="zh-CN" b="1" dirty="0"/>
              <a:t>2) Select those </a:t>
            </a:r>
            <a:r>
              <a:rPr lang="en-US" altLang="zh-CN" b="1" i="1" dirty="0">
                <a:latin typeface="Times New Roman" pitchFamily="18" charset="0"/>
              </a:rPr>
              <a:t>Movie</a:t>
            </a:r>
            <a:r>
              <a:rPr lang="en-US" altLang="zh-CN" b="1" dirty="0"/>
              <a:t> tuples that have </a:t>
            </a:r>
            <a:r>
              <a:rPr lang="en-US" altLang="zh-CN" b="1" i="1" dirty="0" err="1">
                <a:latin typeface="Times New Roman" pitchFamily="18" charset="0"/>
              </a:rPr>
              <a:t>StudioName</a:t>
            </a:r>
            <a:r>
              <a:rPr lang="en-US" altLang="zh-CN" b="1" dirty="0"/>
              <a:t>=</a:t>
            </a:r>
            <a:r>
              <a:rPr lang="en-US" altLang="zh-CN" b="1" i="1" dirty="0">
                <a:latin typeface="Times New Roman" pitchFamily="18" charset="0"/>
              </a:rPr>
              <a:t>'Fox</a:t>
            </a:r>
            <a:r>
              <a:rPr lang="en-US" altLang="zh-CN" b="1" dirty="0"/>
              <a:t>‘.</a:t>
            </a:r>
          </a:p>
          <a:p>
            <a:pPr algn="l">
              <a:spcBef>
                <a:spcPct val="20000"/>
              </a:spcBef>
            </a:pPr>
            <a:r>
              <a:rPr lang="en-US" altLang="zh-CN" b="1" dirty="0"/>
              <a:t>3) Compute the intersection of </a:t>
            </a:r>
            <a:r>
              <a:rPr lang="en-US" altLang="zh-CN" b="1" dirty="0" smtClean="0"/>
              <a:t>1</a:t>
            </a:r>
            <a:r>
              <a:rPr lang="en-US" altLang="zh-CN" b="1" dirty="0"/>
              <a:t>) and </a:t>
            </a:r>
            <a:r>
              <a:rPr lang="en-US" altLang="zh-CN" b="1" dirty="0" smtClean="0"/>
              <a:t>2</a:t>
            </a:r>
            <a:r>
              <a:rPr lang="en-US" altLang="zh-CN" b="1" dirty="0"/>
              <a:t>).</a:t>
            </a:r>
          </a:p>
          <a:p>
            <a:pPr algn="l">
              <a:spcBef>
                <a:spcPct val="20000"/>
              </a:spcBef>
            </a:pPr>
            <a:r>
              <a:rPr lang="en-US" altLang="zh-CN" b="1" dirty="0"/>
              <a:t>4) Project the relation from </a:t>
            </a:r>
            <a:r>
              <a:rPr lang="en-US" altLang="zh-CN" b="1" dirty="0" smtClean="0"/>
              <a:t>3</a:t>
            </a:r>
            <a:r>
              <a:rPr lang="en-US" altLang="zh-CN" b="1" dirty="0"/>
              <a:t>) onto attributes </a:t>
            </a:r>
            <a:r>
              <a:rPr lang="en-US" altLang="zh-CN" b="1" i="1" dirty="0">
                <a:latin typeface="Times New Roman" pitchFamily="18" charset="0"/>
              </a:rPr>
              <a:t>title</a:t>
            </a:r>
            <a:r>
              <a:rPr lang="en-US" altLang="zh-CN" b="1" dirty="0"/>
              <a:t> and </a:t>
            </a:r>
            <a:r>
              <a:rPr lang="en-US" altLang="zh-CN" b="1" i="1" dirty="0">
                <a:latin typeface="Times New Roman" pitchFamily="18" charset="0"/>
              </a:rPr>
              <a:t>year</a:t>
            </a:r>
            <a:r>
              <a:rPr lang="en-US" altLang="zh-CN" b="1" dirty="0"/>
              <a:t>.</a:t>
            </a:r>
            <a:endParaRPr lang="en-US" altLang="zh-CN" dirty="0"/>
          </a:p>
        </p:txBody>
      </p:sp>
      <p:sp>
        <p:nvSpPr>
          <p:cNvPr id="341000" name="Text Box 8"/>
          <p:cNvSpPr txBox="1">
            <a:spLocks noChangeArrowheads="1"/>
          </p:cNvSpPr>
          <p:nvPr/>
        </p:nvSpPr>
        <p:spPr bwMode="auto">
          <a:xfrm>
            <a:off x="755650" y="5373216"/>
            <a:ext cx="712946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b="1" i="1" dirty="0">
                <a:solidFill>
                  <a:srgbClr val="009900"/>
                </a:solidFill>
              </a:rPr>
              <a:t>SELECT </a:t>
            </a:r>
            <a:r>
              <a:rPr lang="en-US" altLang="zh-CN" b="1" i="1" dirty="0">
                <a:solidFill>
                  <a:schemeClr val="accent5">
                    <a:lumMod val="90000"/>
                  </a:schemeClr>
                </a:solidFill>
              </a:rPr>
              <a:t>DISTINCT</a:t>
            </a:r>
            <a:r>
              <a:rPr lang="en-US" altLang="zh-CN" b="1" i="1" dirty="0">
                <a:solidFill>
                  <a:srgbClr val="009900"/>
                </a:solidFill>
              </a:rPr>
              <a:t> </a:t>
            </a:r>
            <a:r>
              <a:rPr lang="en-US" altLang="zh-CN" b="1" i="1" dirty="0" err="1">
                <a:solidFill>
                  <a:srgbClr val="009900"/>
                </a:solidFill>
              </a:rPr>
              <a:t>title,year</a:t>
            </a:r>
            <a:r>
              <a:rPr lang="en-US" altLang="zh-CN" b="1" i="1" dirty="0">
                <a:solidFill>
                  <a:srgbClr val="009900"/>
                </a:solidFill>
              </a:rPr>
              <a:t> FROM Movie</a:t>
            </a:r>
          </a:p>
          <a:p>
            <a:pPr algn="l">
              <a:spcBef>
                <a:spcPts val="0"/>
              </a:spcBef>
            </a:pPr>
            <a:r>
              <a:rPr lang="en-US" altLang="zh-CN" b="1" i="1" dirty="0">
                <a:solidFill>
                  <a:srgbClr val="009900"/>
                </a:solidFill>
              </a:rPr>
              <a:t>       WHERE length&gt;=100 AND </a:t>
            </a:r>
            <a:r>
              <a:rPr lang="en-US" altLang="zh-CN" b="1" i="1" dirty="0" err="1">
                <a:solidFill>
                  <a:srgbClr val="009900"/>
                </a:solidFill>
              </a:rPr>
              <a:t>studioName</a:t>
            </a:r>
            <a:r>
              <a:rPr lang="en-US" altLang="zh-CN" b="1" i="1" dirty="0">
                <a:solidFill>
                  <a:srgbClr val="009900"/>
                </a:solidFill>
              </a:rPr>
              <a:t>='Fox'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0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40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10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10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409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409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100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BB97F7-1021-4E4D-83B1-20938B07D95E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1177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>
                <a:latin typeface="Arial Narrow" pitchFamily="34" charset="0"/>
              </a:rPr>
              <a:t>Queries-Example</a:t>
            </a:r>
          </a:p>
        </p:txBody>
      </p:sp>
      <p:sp>
        <p:nvSpPr>
          <p:cNvPr id="117763" name="Text Box 3"/>
          <p:cNvSpPr txBox="1">
            <a:spLocks noChangeArrowheads="1"/>
          </p:cNvSpPr>
          <p:nvPr/>
        </p:nvSpPr>
        <p:spPr bwMode="auto">
          <a:xfrm>
            <a:off x="611188" y="765175"/>
            <a:ext cx="83058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30000"/>
              </a:spcBef>
            </a:pPr>
            <a:r>
              <a:rPr kumimoji="0" lang="en-US" altLang="zh-CN" b="1" dirty="0">
                <a:solidFill>
                  <a:schemeClr val="folHlink"/>
                </a:solidFill>
                <a:ea typeface="楷体_GB2312" pitchFamily="49" charset="-122"/>
              </a:rPr>
              <a:t>◆</a:t>
            </a:r>
            <a:r>
              <a:rPr lang="en-US" altLang="zh-CN" b="1" dirty="0"/>
              <a:t>One use of the natural join operation is to recombine relations that were </a:t>
            </a:r>
            <a:r>
              <a:rPr lang="en-US" altLang="zh-CN" b="1" dirty="0">
                <a:solidFill>
                  <a:schemeClr val="hlink"/>
                </a:solidFill>
              </a:rPr>
              <a:t>decomposed</a:t>
            </a:r>
            <a:r>
              <a:rPr lang="en-US" altLang="zh-CN" b="1" dirty="0"/>
              <a:t>.</a:t>
            </a:r>
          </a:p>
          <a:p>
            <a:pPr algn="l">
              <a:spcBef>
                <a:spcPct val="30000"/>
              </a:spcBef>
            </a:pPr>
            <a:r>
              <a:rPr kumimoji="0" lang="en-US" altLang="zh-CN" b="1" dirty="0">
                <a:solidFill>
                  <a:schemeClr val="tx2"/>
                </a:solidFill>
              </a:rPr>
              <a:t>【</a:t>
            </a:r>
            <a:r>
              <a:rPr kumimoji="0" lang="en-US" altLang="zh-CN" b="1" dirty="0" err="1">
                <a:solidFill>
                  <a:schemeClr val="tx2"/>
                </a:solidFill>
              </a:rPr>
              <a:t>e.g.】</a:t>
            </a:r>
            <a:r>
              <a:rPr lang="en-US" altLang="zh-CN" b="1" dirty="0" err="1"/>
              <a:t>Suppose</a:t>
            </a:r>
            <a:r>
              <a:rPr lang="en-US" altLang="zh-CN" b="1" dirty="0"/>
              <a:t> that </a:t>
            </a:r>
            <a:r>
              <a:rPr lang="en-US" altLang="zh-CN" b="1" i="1" dirty="0">
                <a:latin typeface="Times New Roman" pitchFamily="18" charset="0"/>
              </a:rPr>
              <a:t>Movie1</a:t>
            </a:r>
            <a:r>
              <a:rPr lang="en-US" altLang="zh-CN" b="1" dirty="0"/>
              <a:t> is with schema </a:t>
            </a:r>
            <a:r>
              <a:rPr lang="en-US" altLang="zh-CN" b="1" i="1" dirty="0">
                <a:latin typeface="Times New Roman" pitchFamily="18" charset="0"/>
              </a:rPr>
              <a:t>{</a:t>
            </a:r>
            <a:r>
              <a:rPr lang="en-US" altLang="zh-CN" b="1" i="1" dirty="0" err="1">
                <a:latin typeface="Times New Roman" pitchFamily="18" charset="0"/>
              </a:rPr>
              <a:t>title,year,length</a:t>
            </a:r>
            <a:r>
              <a:rPr lang="en-US" altLang="zh-CN" b="1" i="1" dirty="0">
                <a:latin typeface="Times New Roman" pitchFamily="18" charset="0"/>
              </a:rPr>
              <a:t>, </a:t>
            </a:r>
            <a:r>
              <a:rPr lang="en-US" altLang="zh-CN" b="1" i="1" dirty="0" err="1">
                <a:latin typeface="Times New Roman" pitchFamily="18" charset="0"/>
              </a:rPr>
              <a:t>filmType,studioName</a:t>
            </a:r>
            <a:r>
              <a:rPr lang="en-US" altLang="zh-CN" b="1" i="1" dirty="0">
                <a:latin typeface="Times New Roman" pitchFamily="18" charset="0"/>
              </a:rPr>
              <a:t>}</a:t>
            </a:r>
            <a:r>
              <a:rPr lang="en-US" altLang="zh-CN" b="1" dirty="0"/>
              <a:t>  and</a:t>
            </a:r>
            <a:r>
              <a:rPr lang="en-US" altLang="zh-CN" b="1" i="1" dirty="0">
                <a:latin typeface="Times New Roman" pitchFamily="18" charset="0"/>
              </a:rPr>
              <a:t> Movie2</a:t>
            </a:r>
            <a:r>
              <a:rPr lang="en-US" altLang="zh-CN" b="1" dirty="0"/>
              <a:t> is with schema </a:t>
            </a:r>
            <a:r>
              <a:rPr lang="en-US" altLang="zh-CN" b="1" i="1" dirty="0">
                <a:latin typeface="Times New Roman" pitchFamily="18" charset="0"/>
              </a:rPr>
              <a:t>{</a:t>
            </a:r>
            <a:r>
              <a:rPr lang="en-US" altLang="zh-CN" b="1" i="1" dirty="0" err="1">
                <a:latin typeface="Times New Roman" pitchFamily="18" charset="0"/>
              </a:rPr>
              <a:t>title,year</a:t>
            </a:r>
            <a:r>
              <a:rPr lang="en-US" altLang="zh-CN" b="1" i="1" dirty="0">
                <a:latin typeface="Times New Roman" pitchFamily="18" charset="0"/>
              </a:rPr>
              <a:t>, </a:t>
            </a:r>
            <a:r>
              <a:rPr lang="en-US" altLang="zh-CN" b="1" i="1" dirty="0" err="1">
                <a:latin typeface="Times New Roman" pitchFamily="18" charset="0"/>
              </a:rPr>
              <a:t>starName</a:t>
            </a:r>
            <a:r>
              <a:rPr lang="en-US" altLang="zh-CN" b="1" i="1" dirty="0">
                <a:latin typeface="Times New Roman" pitchFamily="18" charset="0"/>
              </a:rPr>
              <a:t>}</a:t>
            </a:r>
            <a:r>
              <a:rPr lang="en-US" altLang="zh-CN" b="1" dirty="0"/>
              <a:t>. Write a relational algebra to answer the query “ Find the stars of movies that are at least 100 minutes long”.</a:t>
            </a:r>
          </a:p>
          <a:p>
            <a:pPr algn="l">
              <a:spcBef>
                <a:spcPct val="30000"/>
              </a:spcBef>
            </a:pPr>
            <a:r>
              <a:rPr kumimoji="0" lang="en-US" altLang="zh-CN" b="1" dirty="0">
                <a:solidFill>
                  <a:schemeClr val="tx2"/>
                </a:solidFill>
              </a:rPr>
              <a:t>【</a:t>
            </a:r>
            <a:r>
              <a:rPr kumimoji="0" lang="en-US" altLang="zh-CN" b="1" dirty="0" err="1">
                <a:solidFill>
                  <a:schemeClr val="tx2"/>
                </a:solidFill>
              </a:rPr>
              <a:t>Answer】</a:t>
            </a:r>
            <a:r>
              <a:rPr lang="en-US" altLang="zh-CN" b="1" dirty="0" err="1"/>
              <a:t>First</a:t>
            </a:r>
            <a:r>
              <a:rPr lang="en-US" altLang="zh-CN" b="1" dirty="0"/>
              <a:t>, use the </a:t>
            </a:r>
            <a:r>
              <a:rPr lang="en-US" altLang="zh-CN" b="1" dirty="0">
                <a:solidFill>
                  <a:schemeClr val="hlink"/>
                </a:solidFill>
              </a:rPr>
              <a:t>natural join</a:t>
            </a:r>
            <a:r>
              <a:rPr lang="en-US" altLang="zh-CN" b="1" dirty="0"/>
              <a:t> to pair only those tuples that agree on </a:t>
            </a:r>
            <a:r>
              <a:rPr lang="en-US" altLang="zh-CN" b="1" i="1" dirty="0">
                <a:latin typeface="Times New Roman" pitchFamily="18" charset="0"/>
              </a:rPr>
              <a:t>title</a:t>
            </a:r>
            <a:r>
              <a:rPr lang="en-US" altLang="zh-CN" b="1" dirty="0"/>
              <a:t> and </a:t>
            </a:r>
            <a:r>
              <a:rPr lang="en-US" altLang="zh-CN" b="1" i="1" dirty="0">
                <a:latin typeface="Times New Roman" pitchFamily="18" charset="0"/>
              </a:rPr>
              <a:t>year</a:t>
            </a:r>
            <a:r>
              <a:rPr lang="en-US" altLang="zh-CN" b="1" dirty="0"/>
              <a:t>, that is, pairs of tuples that refer to the same movie.</a:t>
            </a:r>
          </a:p>
          <a:p>
            <a:pPr algn="l">
              <a:spcBef>
                <a:spcPct val="30000"/>
              </a:spcBef>
            </a:pPr>
            <a:r>
              <a:rPr lang="en-US" altLang="zh-CN" b="1" dirty="0"/>
              <a:t>Then apply a </a:t>
            </a:r>
            <a:r>
              <a:rPr lang="en-US" altLang="zh-CN" b="1" dirty="0">
                <a:solidFill>
                  <a:schemeClr val="hlink"/>
                </a:solidFill>
              </a:rPr>
              <a:t>selection</a:t>
            </a:r>
            <a:r>
              <a:rPr lang="en-US" altLang="zh-CN" b="1" dirty="0"/>
              <a:t> that enforces the condition that the length of the movie is at least 100 minutes. </a:t>
            </a:r>
          </a:p>
          <a:p>
            <a:pPr algn="l">
              <a:spcBef>
                <a:spcPct val="30000"/>
              </a:spcBef>
            </a:pPr>
            <a:r>
              <a:rPr lang="en-US" altLang="zh-CN" b="1" dirty="0"/>
              <a:t>Finally, </a:t>
            </a:r>
            <a:r>
              <a:rPr lang="en-US" altLang="zh-CN" b="1" dirty="0">
                <a:solidFill>
                  <a:schemeClr val="hlink"/>
                </a:solidFill>
              </a:rPr>
              <a:t>project</a:t>
            </a:r>
            <a:r>
              <a:rPr lang="en-US" altLang="zh-CN" b="1" dirty="0"/>
              <a:t> onto the desired set of attributes: </a:t>
            </a:r>
            <a:r>
              <a:rPr lang="en-US" altLang="zh-CN" b="1" i="1" dirty="0" err="1">
                <a:latin typeface="Times New Roman" pitchFamily="18" charset="0"/>
              </a:rPr>
              <a:t>starName</a:t>
            </a:r>
            <a:r>
              <a:rPr lang="en-US" altLang="zh-CN" b="1" dirty="0"/>
              <a:t>.</a:t>
            </a:r>
          </a:p>
        </p:txBody>
      </p:sp>
      <p:graphicFrame>
        <p:nvGraphicFramePr>
          <p:cNvPr id="11776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0857321"/>
              </p:ext>
            </p:extLst>
          </p:nvPr>
        </p:nvGraphicFramePr>
        <p:xfrm>
          <a:off x="1258888" y="5661248"/>
          <a:ext cx="5859462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258" name="公式" r:id="rId3" imgW="2336760" imgH="241200" progId="Equation.3">
                  <p:embed/>
                </p:oleObj>
              </mc:Choice>
              <mc:Fallback>
                <p:oleObj name="公式" r:id="rId3" imgW="2336760" imgH="241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5661248"/>
                        <a:ext cx="5859462" cy="60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6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206916"/>
              </p:ext>
            </p:extLst>
          </p:nvPr>
        </p:nvGraphicFramePr>
        <p:xfrm>
          <a:off x="5271120" y="5733256"/>
          <a:ext cx="381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259" name="位图图像" r:id="rId5" imgW="447856" imgH="447856" progId="Paint.Picture">
                  <p:embed/>
                </p:oleObj>
              </mc:Choice>
              <mc:Fallback>
                <p:oleObj name="位图图像" r:id="rId5" imgW="447856" imgH="447856" progId="Paint.Picture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1120" y="5733256"/>
                        <a:ext cx="381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7768" name="Picture 8" descr="arow003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75" y="6303963"/>
            <a:ext cx="479425" cy="46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17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77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77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3" grpId="0" build="p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EC6117-C9DB-45AF-BE60-76E8DF0FBE73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3481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>
                <a:latin typeface="Arial Narrow" pitchFamily="34" charset="0"/>
              </a:rPr>
              <a:t>Queries-Example</a:t>
            </a:r>
          </a:p>
        </p:txBody>
      </p:sp>
      <p:pic>
        <p:nvPicPr>
          <p:cNvPr id="348166" name="Picture 6" descr="arow003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75" y="6303963"/>
            <a:ext cx="479425" cy="46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8167" name="Text Box 7"/>
          <p:cNvSpPr txBox="1">
            <a:spLocks noChangeArrowheads="1"/>
          </p:cNvSpPr>
          <p:nvPr/>
        </p:nvSpPr>
        <p:spPr bwMode="auto">
          <a:xfrm>
            <a:off x="323528" y="981075"/>
            <a:ext cx="8820472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b="1" i="1" dirty="0">
                <a:solidFill>
                  <a:srgbClr val="009900"/>
                </a:solidFill>
              </a:rPr>
              <a:t>SELECT DISTINCT </a:t>
            </a:r>
            <a:r>
              <a:rPr lang="en-US" altLang="zh-CN" b="1" i="1" dirty="0" err="1">
                <a:solidFill>
                  <a:srgbClr val="009900"/>
                </a:solidFill>
              </a:rPr>
              <a:t>starName</a:t>
            </a:r>
            <a:r>
              <a:rPr lang="en-US" altLang="zh-CN" b="1" i="1" dirty="0">
                <a:solidFill>
                  <a:srgbClr val="009900"/>
                </a:solidFill>
              </a:rPr>
              <a:t> FROM Movie1 a INNER JOIN Movie2 b ON 	</a:t>
            </a:r>
            <a:r>
              <a:rPr lang="en-US" altLang="zh-CN" b="1" i="1" dirty="0" err="1">
                <a:solidFill>
                  <a:srgbClr val="009900"/>
                </a:solidFill>
              </a:rPr>
              <a:t>a.title</a:t>
            </a:r>
            <a:r>
              <a:rPr lang="en-US" altLang="zh-CN" b="1" i="1" dirty="0">
                <a:solidFill>
                  <a:srgbClr val="009900"/>
                </a:solidFill>
              </a:rPr>
              <a:t>=</a:t>
            </a:r>
            <a:r>
              <a:rPr lang="en-US" altLang="zh-CN" b="1" i="1" dirty="0" err="1">
                <a:solidFill>
                  <a:srgbClr val="009900"/>
                </a:solidFill>
              </a:rPr>
              <a:t>b.title</a:t>
            </a:r>
            <a:r>
              <a:rPr lang="en-US" altLang="zh-CN" b="1" i="1" dirty="0">
                <a:solidFill>
                  <a:srgbClr val="009900"/>
                </a:solidFill>
              </a:rPr>
              <a:t> AND </a:t>
            </a:r>
            <a:r>
              <a:rPr lang="en-US" altLang="zh-CN" b="1" i="1" dirty="0" err="1">
                <a:solidFill>
                  <a:srgbClr val="009900"/>
                </a:solidFill>
              </a:rPr>
              <a:t>a.year</a:t>
            </a:r>
            <a:r>
              <a:rPr lang="en-US" altLang="zh-CN" b="1" i="1" dirty="0">
                <a:solidFill>
                  <a:srgbClr val="009900"/>
                </a:solidFill>
              </a:rPr>
              <a:t>=</a:t>
            </a:r>
            <a:r>
              <a:rPr lang="en-US" altLang="zh-CN" b="1" i="1" dirty="0" err="1">
                <a:solidFill>
                  <a:srgbClr val="009900"/>
                </a:solidFill>
              </a:rPr>
              <a:t>b.year</a:t>
            </a:r>
            <a:endParaRPr lang="en-US" altLang="zh-CN" b="1" i="1" dirty="0">
              <a:solidFill>
                <a:srgbClr val="009900"/>
              </a:solidFill>
            </a:endParaRPr>
          </a:p>
          <a:p>
            <a:pPr algn="l">
              <a:spcBef>
                <a:spcPts val="0"/>
              </a:spcBef>
            </a:pPr>
            <a:r>
              <a:rPr lang="en-US" altLang="zh-CN" b="1" i="1" dirty="0">
                <a:solidFill>
                  <a:srgbClr val="009900"/>
                </a:solidFill>
              </a:rPr>
              <a:t>       WHERE length&gt;=100</a:t>
            </a:r>
          </a:p>
          <a:p>
            <a:pPr algn="l">
              <a:spcBef>
                <a:spcPct val="50000"/>
              </a:spcBef>
            </a:pPr>
            <a:endParaRPr lang="en-US" altLang="zh-CN" b="1" i="1" dirty="0">
              <a:solidFill>
                <a:srgbClr val="009900"/>
              </a:solidFill>
            </a:endParaRPr>
          </a:p>
          <a:p>
            <a:pPr algn="l">
              <a:spcBef>
                <a:spcPct val="50000"/>
              </a:spcBef>
            </a:pPr>
            <a:r>
              <a:rPr lang="en-US" altLang="zh-CN" b="1" i="1" dirty="0">
                <a:solidFill>
                  <a:srgbClr val="009900"/>
                </a:solidFill>
              </a:rPr>
              <a:t>SELECT DISTINCT </a:t>
            </a:r>
            <a:r>
              <a:rPr lang="en-US" altLang="zh-CN" b="1" i="1" dirty="0" err="1">
                <a:solidFill>
                  <a:srgbClr val="009900"/>
                </a:solidFill>
              </a:rPr>
              <a:t>starName</a:t>
            </a:r>
            <a:r>
              <a:rPr lang="en-US" altLang="zh-CN" b="1" i="1" dirty="0">
                <a:solidFill>
                  <a:srgbClr val="009900"/>
                </a:solidFill>
              </a:rPr>
              <a:t> FROM Movie1 a, Movie2 b</a:t>
            </a:r>
          </a:p>
          <a:p>
            <a:pPr algn="l">
              <a:spcBef>
                <a:spcPts val="0"/>
              </a:spcBef>
            </a:pPr>
            <a:r>
              <a:rPr lang="en-US" altLang="zh-CN" b="1" i="1" dirty="0">
                <a:solidFill>
                  <a:srgbClr val="009900"/>
                </a:solidFill>
              </a:rPr>
              <a:t>       WHERE </a:t>
            </a:r>
            <a:r>
              <a:rPr lang="en-US" altLang="zh-CN" b="1" i="1" dirty="0" err="1">
                <a:solidFill>
                  <a:srgbClr val="009900"/>
                </a:solidFill>
              </a:rPr>
              <a:t>a.title</a:t>
            </a:r>
            <a:r>
              <a:rPr lang="en-US" altLang="zh-CN" b="1" i="1" dirty="0">
                <a:solidFill>
                  <a:srgbClr val="009900"/>
                </a:solidFill>
              </a:rPr>
              <a:t>=</a:t>
            </a:r>
            <a:r>
              <a:rPr lang="en-US" altLang="zh-CN" b="1" i="1" dirty="0" err="1">
                <a:solidFill>
                  <a:srgbClr val="009900"/>
                </a:solidFill>
              </a:rPr>
              <a:t>b.title</a:t>
            </a:r>
            <a:r>
              <a:rPr lang="en-US" altLang="zh-CN" b="1" i="1" dirty="0">
                <a:solidFill>
                  <a:srgbClr val="009900"/>
                </a:solidFill>
              </a:rPr>
              <a:t> AND </a:t>
            </a:r>
            <a:r>
              <a:rPr lang="en-US" altLang="zh-CN" b="1" i="1" dirty="0" err="1">
                <a:solidFill>
                  <a:srgbClr val="009900"/>
                </a:solidFill>
              </a:rPr>
              <a:t>a.year</a:t>
            </a:r>
            <a:r>
              <a:rPr lang="en-US" altLang="zh-CN" b="1" i="1" dirty="0">
                <a:solidFill>
                  <a:srgbClr val="009900"/>
                </a:solidFill>
              </a:rPr>
              <a:t>=</a:t>
            </a:r>
            <a:r>
              <a:rPr lang="en-US" altLang="zh-CN" b="1" i="1" dirty="0" err="1">
                <a:solidFill>
                  <a:srgbClr val="009900"/>
                </a:solidFill>
              </a:rPr>
              <a:t>b.year</a:t>
            </a:r>
            <a:r>
              <a:rPr lang="en-US" altLang="zh-CN" b="1" i="1" dirty="0">
                <a:solidFill>
                  <a:srgbClr val="009900"/>
                </a:solidFill>
              </a:rPr>
              <a:t> AND length&gt;=100</a:t>
            </a:r>
          </a:p>
          <a:p>
            <a:pPr algn="l">
              <a:spcBef>
                <a:spcPct val="50000"/>
              </a:spcBef>
            </a:pPr>
            <a:endParaRPr lang="en-US" altLang="zh-CN" b="1" i="1" dirty="0">
              <a:solidFill>
                <a:srgbClr val="009900"/>
              </a:solidFill>
            </a:endParaRPr>
          </a:p>
          <a:p>
            <a:pPr algn="l">
              <a:spcBef>
                <a:spcPct val="50000"/>
              </a:spcBef>
            </a:pPr>
            <a:r>
              <a:rPr lang="en-US" altLang="zh-CN" b="1" i="1" dirty="0">
                <a:solidFill>
                  <a:srgbClr val="009900"/>
                </a:solidFill>
              </a:rPr>
              <a:t>SELECT DISTINCT </a:t>
            </a:r>
            <a:r>
              <a:rPr lang="en-US" altLang="zh-CN" b="1" i="1" dirty="0" err="1">
                <a:solidFill>
                  <a:srgbClr val="009900"/>
                </a:solidFill>
              </a:rPr>
              <a:t>starName</a:t>
            </a:r>
            <a:r>
              <a:rPr lang="en-US" altLang="zh-CN" b="1" i="1" dirty="0">
                <a:solidFill>
                  <a:srgbClr val="009900"/>
                </a:solidFill>
              </a:rPr>
              <a:t> FROM Movie2</a:t>
            </a:r>
          </a:p>
          <a:p>
            <a:pPr algn="l">
              <a:spcBef>
                <a:spcPts val="0"/>
              </a:spcBef>
            </a:pPr>
            <a:r>
              <a:rPr lang="en-US" altLang="zh-CN" b="1" i="1" dirty="0">
                <a:solidFill>
                  <a:srgbClr val="009900"/>
                </a:solidFill>
              </a:rPr>
              <a:t>       WHERE (</a:t>
            </a:r>
            <a:r>
              <a:rPr lang="en-US" altLang="zh-CN" b="1" i="1" dirty="0" err="1">
                <a:solidFill>
                  <a:srgbClr val="009900"/>
                </a:solidFill>
              </a:rPr>
              <a:t>title,year</a:t>
            </a:r>
            <a:r>
              <a:rPr lang="en-US" altLang="zh-CN" b="1" i="1" dirty="0">
                <a:solidFill>
                  <a:srgbClr val="009900"/>
                </a:solidFill>
              </a:rPr>
              <a:t>) IN</a:t>
            </a:r>
            <a:r>
              <a:rPr lang="en-US" altLang="zh-CN" b="1" i="1" dirty="0">
                <a:solidFill>
                  <a:schemeClr val="accent2"/>
                </a:solidFill>
              </a:rPr>
              <a:t> </a:t>
            </a:r>
            <a:r>
              <a:rPr lang="en-US" altLang="zh-CN" b="1" i="1" dirty="0">
                <a:solidFill>
                  <a:srgbClr val="009900"/>
                </a:solidFill>
              </a:rPr>
              <a:t>(</a:t>
            </a:r>
            <a:r>
              <a:rPr lang="en-US" altLang="zh-CN" b="1" i="1" dirty="0">
                <a:solidFill>
                  <a:schemeClr val="tx2"/>
                </a:solidFill>
              </a:rPr>
              <a:t>SELECT (</a:t>
            </a:r>
            <a:r>
              <a:rPr lang="en-US" altLang="zh-CN" b="1" i="1" dirty="0" err="1">
                <a:solidFill>
                  <a:schemeClr val="tx2"/>
                </a:solidFill>
              </a:rPr>
              <a:t>title,year</a:t>
            </a:r>
            <a:r>
              <a:rPr lang="en-US" altLang="zh-CN" b="1" i="1" dirty="0">
                <a:solidFill>
                  <a:schemeClr val="tx2"/>
                </a:solidFill>
              </a:rPr>
              <a:t>) FROM Movie1 WHERE length&gt;=100</a:t>
            </a:r>
            <a:r>
              <a:rPr lang="en-US" altLang="zh-CN" b="1" i="1" dirty="0">
                <a:solidFill>
                  <a:srgbClr val="009900"/>
                </a:solidFill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8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8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6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07839-BBE9-4BF4-821E-96CACF885265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3102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>
                <a:latin typeface="Arial Narrow" pitchFamily="34" charset="0"/>
              </a:rPr>
              <a:t>Queries-Example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0275" name="Text Box 3"/>
              <p:cNvSpPr txBox="1">
                <a:spLocks noChangeArrowheads="1"/>
              </p:cNvSpPr>
              <p:nvPr/>
            </p:nvSpPr>
            <p:spPr bwMode="auto">
              <a:xfrm>
                <a:off x="609600" y="692150"/>
                <a:ext cx="8426896" cy="55953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kumimoji="0" lang="en-US" altLang="zh-CN" b="1" dirty="0">
                    <a:solidFill>
                      <a:schemeClr val="folHlink"/>
                    </a:solidFill>
                    <a:ea typeface="楷体_GB2312" pitchFamily="49" charset="-122"/>
                  </a:rPr>
                  <a:t>◆</a:t>
                </a:r>
                <a:r>
                  <a:rPr lang="en-US" altLang="zh-CN" b="1" dirty="0">
                    <a:solidFill>
                      <a:schemeClr val="hlink"/>
                    </a:solidFill>
                  </a:rPr>
                  <a:t>Division</a:t>
                </a:r>
                <a:r>
                  <a:rPr lang="en-US" altLang="zh-CN" b="1" dirty="0"/>
                  <a:t> operation is fitted to answer the query of those including the word “</a:t>
                </a:r>
                <a:r>
                  <a:rPr lang="en-US" altLang="zh-CN" b="1" dirty="0">
                    <a:solidFill>
                      <a:schemeClr val="hlink"/>
                    </a:solidFill>
                  </a:rPr>
                  <a:t>all</a:t>
                </a:r>
                <a:r>
                  <a:rPr lang="en-US" altLang="zh-CN" b="1" dirty="0"/>
                  <a:t>”.</a:t>
                </a:r>
              </a:p>
              <a:p>
                <a:pPr algn="l">
                  <a:spcBef>
                    <a:spcPct val="50000"/>
                  </a:spcBef>
                </a:pPr>
                <a:r>
                  <a:rPr kumimoji="0" lang="en-US" altLang="zh-CN" b="1" dirty="0">
                    <a:solidFill>
                      <a:schemeClr val="tx2"/>
                    </a:solidFill>
                  </a:rPr>
                  <a:t>【e.g.】 </a:t>
                </a:r>
                <a:r>
                  <a:rPr lang="en-US" altLang="zh-CN" b="1" i="1" dirty="0" err="1">
                    <a:latin typeface="Times New Roman" pitchFamily="18" charset="0"/>
                  </a:rPr>
                  <a:t>SCore</a:t>
                </a:r>
                <a:r>
                  <a:rPr lang="en-US" altLang="zh-CN" b="1" i="1" dirty="0">
                    <a:latin typeface="Times New Roman" pitchFamily="18" charset="0"/>
                  </a:rPr>
                  <a:t>(</a:t>
                </a:r>
                <a:r>
                  <a:rPr lang="en-US" altLang="zh-CN" b="1" i="1" dirty="0" err="1">
                    <a:latin typeface="Times New Roman" pitchFamily="18" charset="0"/>
                  </a:rPr>
                  <a:t>SNO,CNO,grade</a:t>
                </a:r>
                <a:r>
                  <a:rPr lang="en-US" altLang="zh-CN" b="1" dirty="0"/>
                  <a:t>),</a:t>
                </a:r>
                <a:r>
                  <a:rPr lang="en-US" altLang="zh-CN" b="1" i="1" dirty="0">
                    <a:latin typeface="Times New Roman" pitchFamily="18" charset="0"/>
                  </a:rPr>
                  <a:t>Course(</a:t>
                </a:r>
                <a:r>
                  <a:rPr lang="en-US" altLang="zh-CN" b="1" i="1" dirty="0" err="1">
                    <a:latin typeface="Times New Roman" pitchFamily="18" charset="0"/>
                  </a:rPr>
                  <a:t>CNO,Cname,Ccredit</a:t>
                </a:r>
                <a:r>
                  <a:rPr lang="en-US" altLang="zh-CN" b="1" dirty="0"/>
                  <a:t>),</a:t>
                </a:r>
              </a:p>
              <a:p>
                <a:pPr algn="l">
                  <a:spcBef>
                    <a:spcPct val="20000"/>
                  </a:spcBef>
                </a:pPr>
                <a:r>
                  <a:rPr lang="en-US" altLang="zh-CN" b="1" i="1" dirty="0">
                    <a:latin typeface="Times New Roman" pitchFamily="18" charset="0"/>
                  </a:rPr>
                  <a:t>Student(</a:t>
                </a:r>
                <a:r>
                  <a:rPr lang="en-US" altLang="zh-CN" b="1" i="1" dirty="0" err="1">
                    <a:latin typeface="Times New Roman" pitchFamily="18" charset="0"/>
                  </a:rPr>
                  <a:t>SNO,Sname,Ssex,Sbirthday</a:t>
                </a:r>
                <a:r>
                  <a:rPr lang="en-US" altLang="zh-CN" b="1" dirty="0"/>
                  <a:t>)</a:t>
                </a:r>
              </a:p>
              <a:p>
                <a:pPr algn="l">
                  <a:spcBef>
                    <a:spcPct val="20000"/>
                  </a:spcBef>
                </a:pPr>
                <a:r>
                  <a:rPr lang="en-US" altLang="zh-CN" b="1" dirty="0"/>
                  <a:t>Write a relational algebra to answer the query </a:t>
                </a:r>
                <a:r>
                  <a:rPr lang="en-US" altLang="zh-CN" b="1" dirty="0" smtClean="0"/>
                  <a:t>“Find </a:t>
                </a:r>
                <a:r>
                  <a:rPr lang="en-US" altLang="zh-CN" b="1" dirty="0"/>
                  <a:t>the </a:t>
                </a:r>
                <a:r>
                  <a:rPr lang="en-US" altLang="zh-CN" b="1" dirty="0">
                    <a:solidFill>
                      <a:schemeClr val="hlink"/>
                    </a:solidFill>
                  </a:rPr>
                  <a:t>numbers</a:t>
                </a:r>
                <a:r>
                  <a:rPr lang="en-US" altLang="zh-CN" b="1" dirty="0"/>
                  <a:t> and </a:t>
                </a:r>
                <a:r>
                  <a:rPr lang="en-US" altLang="zh-CN" b="1" dirty="0">
                    <a:solidFill>
                      <a:schemeClr val="hlink"/>
                    </a:solidFill>
                  </a:rPr>
                  <a:t>names</a:t>
                </a:r>
                <a:r>
                  <a:rPr lang="en-US" altLang="zh-CN" b="1" dirty="0"/>
                  <a:t> of the students who have passed all the courses”.</a:t>
                </a:r>
              </a:p>
              <a:p>
                <a:pPr algn="l">
                  <a:spcBef>
                    <a:spcPct val="20000"/>
                  </a:spcBef>
                </a:pPr>
                <a:r>
                  <a:rPr kumimoji="0" lang="en-US" altLang="zh-CN" b="1" dirty="0">
                    <a:solidFill>
                      <a:schemeClr val="tx2"/>
                    </a:solidFill>
                  </a:rPr>
                  <a:t>【Answer】</a:t>
                </a:r>
                <a:endParaRPr kumimoji="0" lang="en-US" altLang="zh-CN" b="1" dirty="0"/>
              </a:p>
              <a:p>
                <a:pPr algn="l">
                  <a:spcBef>
                    <a:spcPct val="20000"/>
                  </a:spcBef>
                </a:pPr>
                <a:r>
                  <a:rPr lang="en-US" altLang="zh-CN" b="1" dirty="0"/>
                  <a:t>1) Project the relation </a:t>
                </a:r>
                <a:r>
                  <a:rPr lang="en-US" altLang="zh-CN" b="1" i="1" dirty="0">
                    <a:latin typeface="Times New Roman" pitchFamily="18" charset="0"/>
                  </a:rPr>
                  <a:t>Course</a:t>
                </a:r>
                <a:r>
                  <a:rPr lang="en-US" altLang="zh-CN" b="1" dirty="0"/>
                  <a:t> onto </a:t>
                </a:r>
                <a:r>
                  <a:rPr lang="en-US" altLang="zh-CN" b="1" i="1" dirty="0">
                    <a:latin typeface="Times New Roman" pitchFamily="18" charset="0"/>
                  </a:rPr>
                  <a:t>CNO</a:t>
                </a:r>
                <a:r>
                  <a:rPr lang="en-US" altLang="zh-CN" b="1" dirty="0"/>
                  <a:t> to obtain all information of courses.</a:t>
                </a:r>
              </a:p>
              <a:p>
                <a:pPr algn="l">
                  <a:spcBef>
                    <a:spcPct val="20000"/>
                  </a:spcBef>
                </a:pPr>
                <a:r>
                  <a:rPr lang="en-US" altLang="zh-CN" b="1" dirty="0"/>
                  <a:t>2) Use division operation to find all the numbers of the students who have passed all the courses.</a:t>
                </a:r>
              </a:p>
              <a:p>
                <a:pPr algn="l">
                  <a:spcBef>
                    <a:spcPct val="20000"/>
                  </a:spcBef>
                </a:pPr>
                <a:r>
                  <a:rPr lang="en-US" altLang="zh-CN" b="1" dirty="0"/>
                  <a:t>3) </a:t>
                </a:r>
                <a:r>
                  <a:rPr lang="en-US" altLang="zh-CN" b="1" spc="-20" dirty="0"/>
                  <a:t>Use the natural join operation to obtain the names of those students.</a:t>
                </a:r>
                <a:endParaRPr kumimoji="0" lang="en-US" altLang="zh-CN" b="1" spc="-20" dirty="0"/>
              </a:p>
              <a:p>
                <a:pPr algn="l">
                  <a:spcBef>
                    <a:spcPct val="20000"/>
                  </a:spcBef>
                </a:pPr>
                <a:r>
                  <a:rPr lang="en-US" altLang="zh-CN" b="1" dirty="0">
                    <a:cs typeface="Times New Roman" pitchFamily="18" charset="0"/>
                  </a:rPr>
                  <a:t>(π</a:t>
                </a:r>
                <a:r>
                  <a:rPr lang="en-US" altLang="zh-CN" b="1" baseline="-25000" dirty="0"/>
                  <a:t>SNO,CNO</a:t>
                </a:r>
                <a:r>
                  <a:rPr lang="en-US" altLang="zh-CN" b="1" dirty="0"/>
                  <a:t>(</a:t>
                </a:r>
                <a:r>
                  <a:rPr lang="en-US" altLang="zh-CN" b="1" dirty="0" err="1"/>
                  <a:t>SCore</a:t>
                </a:r>
                <a:r>
                  <a:rPr lang="en-US" altLang="zh-CN" b="1" dirty="0"/>
                  <a:t>)÷</a:t>
                </a:r>
                <a:r>
                  <a:rPr lang="en-US" altLang="zh-CN" b="1" dirty="0" smtClean="0">
                    <a:cs typeface="Times New Roman" pitchFamily="18" charset="0"/>
                  </a:rPr>
                  <a:t>π</a:t>
                </a:r>
                <a:r>
                  <a:rPr lang="en-US" altLang="zh-CN" b="1" baseline="-25000" dirty="0" smtClean="0"/>
                  <a:t>CNO</a:t>
                </a:r>
                <a:r>
                  <a:rPr lang="en-US" altLang="zh-CN" b="1" dirty="0" smtClean="0"/>
                  <a:t>(Course))</a:t>
                </a:r>
                <a14:m>
                  <m:oMath xmlns:m="http://schemas.openxmlformats.org/officeDocument/2006/math">
                    <m:r>
                      <a:rPr lang="en-US" altLang="zh-CN" i="1" spc="-20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|</m:t>
                    </m:r>
                    <m:r>
                      <a:rPr lang="en-US" altLang="zh-CN" sz="2000" b="1" i="1" spc="-20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╳</m:t>
                    </m:r>
                    <m:r>
                      <a:rPr lang="en-US" altLang="zh-CN" i="1" spc="-20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|  </m:t>
                    </m:r>
                  </m:oMath>
                </a14:m>
                <a:r>
                  <a:rPr lang="en-US" altLang="zh-CN" b="1" dirty="0" smtClean="0">
                    <a:cs typeface="Times New Roman" pitchFamily="18" charset="0"/>
                  </a:rPr>
                  <a:t>π</a:t>
                </a:r>
                <a:r>
                  <a:rPr lang="en-US" altLang="zh-CN" b="1" baseline="-25000" dirty="0" err="1" smtClean="0"/>
                  <a:t>SNO,SName</a:t>
                </a:r>
                <a:r>
                  <a:rPr lang="en-US" altLang="zh-CN" b="1" dirty="0" smtClean="0"/>
                  <a:t>(Student</a:t>
                </a:r>
                <a:r>
                  <a:rPr lang="en-US" altLang="zh-CN" b="1" dirty="0"/>
                  <a:t>)</a:t>
                </a:r>
              </a:p>
            </p:txBody>
          </p:sp>
        </mc:Choice>
        <mc:Fallback xmlns="">
          <p:sp>
            <p:nvSpPr>
              <p:cNvPr id="310275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692150"/>
                <a:ext cx="8426896" cy="5595378"/>
              </a:xfrm>
              <a:prstGeom prst="rect">
                <a:avLst/>
              </a:prstGeom>
              <a:blipFill>
                <a:blip r:embed="rId2"/>
                <a:stretch>
                  <a:fillRect l="-1085" t="-1200" r="-1809" b="-163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0278" name="Picture 6" descr="arow003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75" y="6303963"/>
            <a:ext cx="479425" cy="46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0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10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10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10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10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10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10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10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10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10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10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275" grpId="0" build="p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84392-6757-48CB-B4AB-4F8CC10C8037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34611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>
                <a:latin typeface="Arial Narrow" pitchFamily="34" charset="0"/>
              </a:rPr>
              <a:t>Queries-Example-SELECT</a:t>
            </a:r>
          </a:p>
        </p:txBody>
      </p:sp>
      <p:sp>
        <p:nvSpPr>
          <p:cNvPr id="346115" name="Text Box 3"/>
          <p:cNvSpPr txBox="1">
            <a:spLocks noChangeArrowheads="1"/>
          </p:cNvSpPr>
          <p:nvPr/>
        </p:nvSpPr>
        <p:spPr bwMode="auto">
          <a:xfrm>
            <a:off x="609600" y="692150"/>
            <a:ext cx="8305800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ts val="0"/>
              </a:spcBef>
            </a:pPr>
            <a:r>
              <a:rPr lang="en-US" altLang="zh-CN" b="1" i="1" dirty="0">
                <a:solidFill>
                  <a:srgbClr val="009900"/>
                </a:solidFill>
              </a:rPr>
              <a:t>SELECT </a:t>
            </a:r>
            <a:r>
              <a:rPr lang="en-US" altLang="zh-CN" b="1" i="1" dirty="0" err="1">
                <a:solidFill>
                  <a:srgbClr val="009900"/>
                </a:solidFill>
              </a:rPr>
              <a:t>sno,sname</a:t>
            </a:r>
            <a:endParaRPr lang="en-US" altLang="zh-CN" b="1" i="1" dirty="0">
              <a:solidFill>
                <a:srgbClr val="009900"/>
              </a:solidFill>
            </a:endParaRPr>
          </a:p>
          <a:p>
            <a:pPr algn="l">
              <a:spcBef>
                <a:spcPts val="0"/>
              </a:spcBef>
            </a:pPr>
            <a:r>
              <a:rPr kumimoji="0" lang="en-US" altLang="zh-CN" b="1" i="1" dirty="0">
                <a:solidFill>
                  <a:srgbClr val="009900"/>
                </a:solidFill>
                <a:latin typeface="Arial" charset="0"/>
              </a:rPr>
              <a:t>   </a:t>
            </a:r>
            <a:r>
              <a:rPr lang="en-US" altLang="zh-CN" b="1" i="1" dirty="0">
                <a:solidFill>
                  <a:srgbClr val="009900"/>
                </a:solidFill>
              </a:rPr>
              <a:t>FROM Student</a:t>
            </a:r>
          </a:p>
          <a:p>
            <a:pPr algn="l">
              <a:spcBef>
                <a:spcPts val="0"/>
              </a:spcBef>
            </a:pPr>
            <a:r>
              <a:rPr lang="en-US" altLang="zh-CN" b="1" i="1" dirty="0">
                <a:solidFill>
                  <a:srgbClr val="009900"/>
                </a:solidFill>
              </a:rPr>
              <a:t>   WHERE </a:t>
            </a:r>
            <a:r>
              <a:rPr lang="en-US" altLang="zh-CN" b="1" i="1" dirty="0" err="1">
                <a:solidFill>
                  <a:srgbClr val="009900"/>
                </a:solidFill>
              </a:rPr>
              <a:t>sno</a:t>
            </a:r>
            <a:r>
              <a:rPr lang="en-US" altLang="zh-CN" b="1" i="1" dirty="0">
                <a:solidFill>
                  <a:srgbClr val="009900"/>
                </a:solidFill>
              </a:rPr>
              <a:t> IN (</a:t>
            </a:r>
          </a:p>
          <a:p>
            <a:pPr algn="l">
              <a:spcBef>
                <a:spcPts val="0"/>
              </a:spcBef>
            </a:pPr>
            <a:r>
              <a:rPr lang="en-US" altLang="zh-CN" b="1" i="1" dirty="0">
                <a:solidFill>
                  <a:srgbClr val="009900"/>
                </a:solidFill>
              </a:rPr>
              <a:t>      SELECT </a:t>
            </a:r>
            <a:r>
              <a:rPr lang="en-US" altLang="zh-CN" b="1" i="1" dirty="0" err="1">
                <a:solidFill>
                  <a:srgbClr val="009900"/>
                </a:solidFill>
              </a:rPr>
              <a:t>sno</a:t>
            </a:r>
            <a:endParaRPr lang="en-US" altLang="zh-CN" b="1" i="1" dirty="0">
              <a:solidFill>
                <a:srgbClr val="009900"/>
              </a:solidFill>
            </a:endParaRPr>
          </a:p>
          <a:p>
            <a:pPr algn="l">
              <a:spcBef>
                <a:spcPts val="0"/>
              </a:spcBef>
            </a:pPr>
            <a:r>
              <a:rPr lang="en-US" altLang="zh-CN" b="1" i="1" dirty="0">
                <a:solidFill>
                  <a:srgbClr val="009900"/>
                </a:solidFill>
              </a:rPr>
              <a:t>         FROM Student a, </a:t>
            </a:r>
            <a:r>
              <a:rPr lang="en-US" altLang="zh-CN" b="1" i="1" dirty="0">
                <a:solidFill>
                  <a:schemeClr val="tx2"/>
                </a:solidFill>
              </a:rPr>
              <a:t>(SELECT Count(</a:t>
            </a:r>
            <a:r>
              <a:rPr lang="en-US" altLang="zh-CN" b="1" i="1" dirty="0" err="1">
                <a:solidFill>
                  <a:schemeClr val="tx2"/>
                </a:solidFill>
              </a:rPr>
              <a:t>cno</a:t>
            </a:r>
            <a:r>
              <a:rPr lang="en-US" altLang="zh-CN" b="1" i="1" dirty="0">
                <a:solidFill>
                  <a:schemeClr val="tx2"/>
                </a:solidFill>
              </a:rPr>
              <a:t>) AS </a:t>
            </a:r>
            <a:r>
              <a:rPr lang="en-US" altLang="zh-CN" b="1" i="1" dirty="0" err="1">
                <a:solidFill>
                  <a:schemeClr val="tx2"/>
                </a:solidFill>
              </a:rPr>
              <a:t>cnt</a:t>
            </a:r>
            <a:r>
              <a:rPr lang="en-US" altLang="zh-CN" b="1" i="1" dirty="0">
                <a:solidFill>
                  <a:schemeClr val="tx2"/>
                </a:solidFill>
              </a:rPr>
              <a:t> FROM Course)</a:t>
            </a:r>
            <a:r>
              <a:rPr lang="en-US" altLang="zh-CN" b="1" i="1" dirty="0">
                <a:solidFill>
                  <a:srgbClr val="009900"/>
                </a:solidFill>
              </a:rPr>
              <a:t> b</a:t>
            </a:r>
          </a:p>
          <a:p>
            <a:pPr algn="l">
              <a:spcBef>
                <a:spcPts val="0"/>
              </a:spcBef>
            </a:pPr>
            <a:r>
              <a:rPr lang="en-US" altLang="zh-CN" b="1" i="1" dirty="0">
                <a:solidFill>
                  <a:srgbClr val="009900"/>
                </a:solidFill>
              </a:rPr>
              <a:t>         WHERE (SELECT Count(</a:t>
            </a:r>
            <a:r>
              <a:rPr lang="en-US" altLang="zh-CN" b="1" i="1" dirty="0" err="1">
                <a:solidFill>
                  <a:srgbClr val="009900"/>
                </a:solidFill>
              </a:rPr>
              <a:t>cno</a:t>
            </a:r>
            <a:r>
              <a:rPr lang="en-US" altLang="zh-CN" b="1" i="1" dirty="0">
                <a:solidFill>
                  <a:srgbClr val="009900"/>
                </a:solidFill>
              </a:rPr>
              <a:t>) FROM Score WHERE </a:t>
            </a:r>
            <a:r>
              <a:rPr lang="en-US" altLang="zh-CN" b="1" i="1" dirty="0" err="1">
                <a:solidFill>
                  <a:srgbClr val="009900"/>
                </a:solidFill>
              </a:rPr>
              <a:t>sno</a:t>
            </a:r>
            <a:r>
              <a:rPr lang="en-US" altLang="zh-CN" b="1" i="1" dirty="0">
                <a:solidFill>
                  <a:srgbClr val="009900"/>
                </a:solidFill>
              </a:rPr>
              <a:t>=</a:t>
            </a:r>
            <a:r>
              <a:rPr lang="en-US" altLang="zh-CN" b="1" i="1" dirty="0" err="1">
                <a:solidFill>
                  <a:srgbClr val="009900"/>
                </a:solidFill>
              </a:rPr>
              <a:t>a.sno</a:t>
            </a:r>
            <a:r>
              <a:rPr lang="en-US" altLang="zh-CN" b="1" i="1" dirty="0">
                <a:solidFill>
                  <a:srgbClr val="009900"/>
                </a:solidFill>
              </a:rPr>
              <a:t>)=</a:t>
            </a:r>
            <a:r>
              <a:rPr lang="en-US" altLang="zh-CN" b="1" i="1" dirty="0" err="1">
                <a:solidFill>
                  <a:srgbClr val="009900"/>
                </a:solidFill>
              </a:rPr>
              <a:t>b.cnt</a:t>
            </a:r>
            <a:r>
              <a:rPr lang="en-US" altLang="zh-CN" b="1" i="1" dirty="0">
                <a:solidFill>
                  <a:srgbClr val="009900"/>
                </a:solidFill>
              </a:rPr>
              <a:t> )</a:t>
            </a:r>
          </a:p>
          <a:p>
            <a:pPr algn="l">
              <a:spcBef>
                <a:spcPts val="0"/>
              </a:spcBef>
            </a:pPr>
            <a:endParaRPr lang="en-US" altLang="zh-CN" b="1" i="1" dirty="0" smtClean="0">
              <a:solidFill>
                <a:srgbClr val="009900"/>
              </a:solidFill>
            </a:endParaRPr>
          </a:p>
          <a:p>
            <a:pPr algn="l">
              <a:spcBef>
                <a:spcPts val="0"/>
              </a:spcBef>
            </a:pPr>
            <a:r>
              <a:rPr lang="en-US" altLang="zh-CN" b="1" i="1" dirty="0" smtClean="0">
                <a:solidFill>
                  <a:srgbClr val="009900"/>
                </a:solidFill>
              </a:rPr>
              <a:t>SELECT </a:t>
            </a:r>
            <a:r>
              <a:rPr lang="en-US" altLang="zh-CN" b="1" i="1" dirty="0" err="1">
                <a:solidFill>
                  <a:srgbClr val="009900"/>
                </a:solidFill>
              </a:rPr>
              <a:t>sno,sname</a:t>
            </a:r>
            <a:endParaRPr lang="en-US" altLang="zh-CN" b="1" i="1" dirty="0">
              <a:solidFill>
                <a:srgbClr val="009900"/>
              </a:solidFill>
            </a:endParaRPr>
          </a:p>
          <a:p>
            <a:pPr algn="l">
              <a:spcBef>
                <a:spcPts val="0"/>
              </a:spcBef>
            </a:pPr>
            <a:r>
              <a:rPr lang="en-US" altLang="zh-CN" b="1" i="1" dirty="0">
                <a:solidFill>
                  <a:srgbClr val="009900"/>
                </a:solidFill>
              </a:rPr>
              <a:t>   FROM Student</a:t>
            </a:r>
          </a:p>
          <a:p>
            <a:pPr algn="l">
              <a:spcBef>
                <a:spcPts val="0"/>
              </a:spcBef>
            </a:pPr>
            <a:r>
              <a:rPr lang="en-US" altLang="zh-CN" b="1" i="1" dirty="0">
                <a:solidFill>
                  <a:srgbClr val="009900"/>
                </a:solidFill>
              </a:rPr>
              <a:t>   WHERE </a:t>
            </a:r>
            <a:r>
              <a:rPr lang="en-US" altLang="zh-CN" b="1" i="1" dirty="0" err="1">
                <a:solidFill>
                  <a:srgbClr val="009900"/>
                </a:solidFill>
              </a:rPr>
              <a:t>sno</a:t>
            </a:r>
            <a:r>
              <a:rPr lang="en-US" altLang="zh-CN" b="1" i="1" dirty="0">
                <a:solidFill>
                  <a:srgbClr val="009900"/>
                </a:solidFill>
              </a:rPr>
              <a:t> IN (</a:t>
            </a:r>
          </a:p>
          <a:p>
            <a:pPr algn="l">
              <a:spcBef>
                <a:spcPts val="0"/>
              </a:spcBef>
            </a:pPr>
            <a:r>
              <a:rPr lang="en-US" altLang="zh-CN" b="1" i="1" dirty="0">
                <a:solidFill>
                  <a:srgbClr val="009900"/>
                </a:solidFill>
              </a:rPr>
              <a:t>      SELECT </a:t>
            </a:r>
            <a:r>
              <a:rPr lang="en-US" altLang="zh-CN" b="1" i="1" dirty="0" err="1">
                <a:solidFill>
                  <a:srgbClr val="009900"/>
                </a:solidFill>
              </a:rPr>
              <a:t>sno</a:t>
            </a:r>
            <a:endParaRPr lang="en-US" altLang="zh-CN" b="1" i="1" dirty="0">
              <a:solidFill>
                <a:srgbClr val="009900"/>
              </a:solidFill>
            </a:endParaRPr>
          </a:p>
          <a:p>
            <a:pPr algn="l">
              <a:spcBef>
                <a:spcPts val="0"/>
              </a:spcBef>
            </a:pPr>
            <a:r>
              <a:rPr lang="en-US" altLang="zh-CN" b="1" i="1" dirty="0">
                <a:solidFill>
                  <a:srgbClr val="009900"/>
                </a:solidFill>
              </a:rPr>
              <a:t>         FROM Student a</a:t>
            </a:r>
          </a:p>
          <a:p>
            <a:pPr algn="l">
              <a:spcBef>
                <a:spcPts val="0"/>
              </a:spcBef>
            </a:pPr>
            <a:r>
              <a:rPr lang="en-US" altLang="zh-CN" b="1" i="1" dirty="0">
                <a:solidFill>
                  <a:srgbClr val="009900"/>
                </a:solidFill>
              </a:rPr>
              <a:t>         WHERE </a:t>
            </a:r>
            <a:r>
              <a:rPr lang="en-US" altLang="zh-CN" b="1" i="1" dirty="0">
                <a:solidFill>
                  <a:schemeClr val="tx2"/>
                </a:solidFill>
              </a:rPr>
              <a:t>(SELECT Count(</a:t>
            </a:r>
            <a:r>
              <a:rPr lang="en-US" altLang="zh-CN" b="1" i="1" dirty="0" err="1">
                <a:solidFill>
                  <a:schemeClr val="tx2"/>
                </a:solidFill>
              </a:rPr>
              <a:t>cno</a:t>
            </a:r>
            <a:r>
              <a:rPr lang="en-US" altLang="zh-CN" b="1" i="1" dirty="0">
                <a:solidFill>
                  <a:schemeClr val="tx2"/>
                </a:solidFill>
              </a:rPr>
              <a:t>) FROM Score WHERE </a:t>
            </a:r>
            <a:r>
              <a:rPr lang="en-US" altLang="zh-CN" b="1" i="1" dirty="0" err="1">
                <a:solidFill>
                  <a:schemeClr val="tx2"/>
                </a:solidFill>
              </a:rPr>
              <a:t>sno</a:t>
            </a:r>
            <a:r>
              <a:rPr lang="en-US" altLang="zh-CN" b="1" i="1" dirty="0">
                <a:solidFill>
                  <a:schemeClr val="tx2"/>
                </a:solidFill>
              </a:rPr>
              <a:t>=</a:t>
            </a:r>
            <a:r>
              <a:rPr lang="en-US" altLang="zh-CN" b="1" i="1" dirty="0" err="1">
                <a:solidFill>
                  <a:schemeClr val="tx2"/>
                </a:solidFill>
              </a:rPr>
              <a:t>a.sno</a:t>
            </a:r>
            <a:r>
              <a:rPr lang="en-US" altLang="zh-CN" b="1" i="1" dirty="0">
                <a:solidFill>
                  <a:schemeClr val="tx2"/>
                </a:solidFill>
              </a:rPr>
              <a:t>)</a:t>
            </a:r>
          </a:p>
          <a:p>
            <a:pPr algn="l">
              <a:spcBef>
                <a:spcPts val="0"/>
              </a:spcBef>
            </a:pPr>
            <a:r>
              <a:rPr lang="en-US" altLang="zh-CN" b="1" i="1" dirty="0">
                <a:solidFill>
                  <a:schemeClr val="tx2"/>
                </a:solidFill>
              </a:rPr>
              <a:t>              = (SELECT Count(</a:t>
            </a:r>
            <a:r>
              <a:rPr lang="en-US" altLang="zh-CN" b="1" i="1" dirty="0" err="1">
                <a:solidFill>
                  <a:schemeClr val="tx2"/>
                </a:solidFill>
              </a:rPr>
              <a:t>cno</a:t>
            </a:r>
            <a:r>
              <a:rPr lang="en-US" altLang="zh-CN" b="1" i="1" dirty="0">
                <a:solidFill>
                  <a:schemeClr val="tx2"/>
                </a:solidFill>
              </a:rPr>
              <a:t>) FROM Course)</a:t>
            </a:r>
            <a:r>
              <a:rPr lang="en-US" altLang="zh-CN" b="1" i="1" dirty="0">
                <a:solidFill>
                  <a:srgbClr val="009900"/>
                </a:solidFill>
              </a:rPr>
              <a:t> )</a:t>
            </a:r>
          </a:p>
        </p:txBody>
      </p:sp>
      <p:pic>
        <p:nvPicPr>
          <p:cNvPr id="346116" name="Picture 4" descr="arow003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75" y="6303963"/>
            <a:ext cx="479425" cy="46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6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46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46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46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46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46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46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46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461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461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461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461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461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46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46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6115" grpId="0" build="p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7DBFF-FC00-4EEF-BE01-20C1744857C9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34713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>
                <a:latin typeface="Arial Narrow" pitchFamily="34" charset="0"/>
              </a:rPr>
              <a:t>Queries-Example-SELECT</a:t>
            </a:r>
          </a:p>
        </p:txBody>
      </p:sp>
      <p:sp>
        <p:nvSpPr>
          <p:cNvPr id="347139" name="Text Box 3"/>
          <p:cNvSpPr txBox="1">
            <a:spLocks noChangeArrowheads="1"/>
          </p:cNvSpPr>
          <p:nvPr/>
        </p:nvSpPr>
        <p:spPr bwMode="auto">
          <a:xfrm>
            <a:off x="609600" y="804341"/>
            <a:ext cx="8305800" cy="360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altLang="zh-CN" b="1" i="1" dirty="0">
                <a:solidFill>
                  <a:srgbClr val="009900"/>
                </a:solidFill>
              </a:rPr>
              <a:t>SELECT </a:t>
            </a:r>
            <a:r>
              <a:rPr lang="en-US" altLang="zh-CN" b="1" i="1" dirty="0" err="1">
                <a:solidFill>
                  <a:srgbClr val="009900"/>
                </a:solidFill>
              </a:rPr>
              <a:t>b.sno,sname</a:t>
            </a:r>
            <a:endParaRPr lang="en-US" altLang="zh-CN" b="1" i="1" dirty="0">
              <a:solidFill>
                <a:srgbClr val="009900"/>
              </a:solidFill>
            </a:endParaRP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altLang="zh-CN" b="1" i="1" dirty="0">
                <a:solidFill>
                  <a:srgbClr val="009900"/>
                </a:solidFill>
              </a:rPr>
              <a:t>FROM </a:t>
            </a:r>
            <a:r>
              <a:rPr lang="en-US" altLang="zh-CN" b="1" i="1" dirty="0">
                <a:solidFill>
                  <a:schemeClr val="tx2"/>
                </a:solidFill>
              </a:rPr>
              <a:t>(SELECT DISTINCT </a:t>
            </a:r>
            <a:r>
              <a:rPr lang="en-US" altLang="zh-CN" b="1" i="1" dirty="0" err="1">
                <a:solidFill>
                  <a:schemeClr val="tx2"/>
                </a:solidFill>
              </a:rPr>
              <a:t>sno</a:t>
            </a:r>
            <a:r>
              <a:rPr lang="en-US" altLang="zh-CN" b="1" i="1" dirty="0">
                <a:solidFill>
                  <a:schemeClr val="tx2"/>
                </a:solidFill>
              </a:rPr>
              <a:t> 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altLang="zh-CN" b="1" i="1" dirty="0">
                <a:solidFill>
                  <a:schemeClr val="tx2"/>
                </a:solidFill>
              </a:rPr>
              <a:t>      FROM score c, (SELECT Count(</a:t>
            </a:r>
            <a:r>
              <a:rPr lang="en-US" altLang="zh-CN" b="1" i="1" dirty="0" err="1">
                <a:solidFill>
                  <a:schemeClr val="tx2"/>
                </a:solidFill>
              </a:rPr>
              <a:t>cno</a:t>
            </a:r>
            <a:r>
              <a:rPr lang="en-US" altLang="zh-CN" b="1" i="1" dirty="0">
                <a:solidFill>
                  <a:schemeClr val="tx2"/>
                </a:solidFill>
              </a:rPr>
              <a:t>) AS </a:t>
            </a:r>
            <a:r>
              <a:rPr lang="en-US" altLang="zh-CN" b="1" i="1" dirty="0" err="1">
                <a:solidFill>
                  <a:schemeClr val="tx2"/>
                </a:solidFill>
              </a:rPr>
              <a:t>cnt</a:t>
            </a:r>
            <a:r>
              <a:rPr lang="en-US" altLang="zh-CN" b="1" i="1" dirty="0">
                <a:solidFill>
                  <a:schemeClr val="tx2"/>
                </a:solidFill>
              </a:rPr>
              <a:t> FROM Course) d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altLang="zh-CN" b="1" i="1" dirty="0">
                <a:solidFill>
                  <a:schemeClr val="tx2"/>
                </a:solidFill>
              </a:rPr>
              <a:t>      WHERE (SELECT COUNT (</a:t>
            </a:r>
            <a:r>
              <a:rPr lang="en-US" altLang="zh-CN" b="1" i="1" dirty="0" err="1">
                <a:solidFill>
                  <a:schemeClr val="tx2"/>
                </a:solidFill>
              </a:rPr>
              <a:t>cno</a:t>
            </a:r>
            <a:r>
              <a:rPr lang="en-US" altLang="zh-CN" b="1" i="1" dirty="0">
                <a:solidFill>
                  <a:schemeClr val="tx2"/>
                </a:solidFill>
              </a:rPr>
              <a:t>) FROM Score WHERE </a:t>
            </a:r>
            <a:r>
              <a:rPr lang="en-US" altLang="zh-CN" b="1" i="1" dirty="0" err="1">
                <a:solidFill>
                  <a:schemeClr val="tx2"/>
                </a:solidFill>
              </a:rPr>
              <a:t>sno</a:t>
            </a:r>
            <a:r>
              <a:rPr lang="en-US" altLang="zh-CN" b="1" i="1" dirty="0">
                <a:solidFill>
                  <a:schemeClr val="tx2"/>
                </a:solidFill>
              </a:rPr>
              <a:t>=</a:t>
            </a:r>
            <a:r>
              <a:rPr lang="en-US" altLang="zh-CN" b="1" i="1" dirty="0" err="1">
                <a:solidFill>
                  <a:schemeClr val="tx2"/>
                </a:solidFill>
              </a:rPr>
              <a:t>c.sno</a:t>
            </a:r>
            <a:r>
              <a:rPr lang="en-US" altLang="zh-CN" b="1" i="1" dirty="0" smtClean="0">
                <a:solidFill>
                  <a:schemeClr val="tx2"/>
                </a:solidFill>
              </a:rPr>
              <a:t>)=</a:t>
            </a:r>
            <a:r>
              <a:rPr lang="en-US" altLang="zh-CN" b="1" i="1" dirty="0" err="1" smtClean="0">
                <a:solidFill>
                  <a:schemeClr val="tx2"/>
                </a:solidFill>
              </a:rPr>
              <a:t>d.cnt</a:t>
            </a:r>
            <a:r>
              <a:rPr lang="en-US" altLang="zh-CN" b="1" i="1" dirty="0" smtClean="0">
                <a:solidFill>
                  <a:schemeClr val="tx2"/>
                </a:solidFill>
              </a:rPr>
              <a:t>           </a:t>
            </a:r>
            <a:endParaRPr lang="en-US" altLang="zh-CN" b="1" i="1" dirty="0">
              <a:solidFill>
                <a:schemeClr val="tx2"/>
              </a:solidFill>
            </a:endParaRP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altLang="zh-CN" b="1" i="1" dirty="0">
                <a:solidFill>
                  <a:schemeClr val="tx2"/>
                </a:solidFill>
              </a:rPr>
              <a:t>     )AS a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altLang="zh-CN" b="1" i="1" dirty="0">
                <a:solidFill>
                  <a:srgbClr val="009900"/>
                </a:solidFill>
              </a:rPr>
              <a:t>     INNER JOIN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altLang="zh-CN" b="1" i="1" dirty="0">
                <a:solidFill>
                  <a:srgbClr val="009900"/>
                </a:solidFill>
              </a:rPr>
              <a:t>     </a:t>
            </a:r>
            <a:r>
              <a:rPr lang="en-US" altLang="zh-CN" b="1" i="1" dirty="0">
                <a:solidFill>
                  <a:schemeClr val="tx2"/>
                </a:solidFill>
              </a:rPr>
              <a:t>(SELECT </a:t>
            </a:r>
            <a:r>
              <a:rPr lang="en-US" altLang="zh-CN" b="1" i="1" dirty="0" err="1">
                <a:solidFill>
                  <a:schemeClr val="tx2"/>
                </a:solidFill>
              </a:rPr>
              <a:t>sno,sname</a:t>
            </a:r>
            <a:r>
              <a:rPr lang="en-US" altLang="zh-CN" b="1" i="1" dirty="0">
                <a:solidFill>
                  <a:schemeClr val="tx2"/>
                </a:solidFill>
              </a:rPr>
              <a:t> FROM Student)AS b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altLang="zh-CN" b="1" i="1" dirty="0">
                <a:solidFill>
                  <a:srgbClr val="009900"/>
                </a:solidFill>
              </a:rPr>
              <a:t>     ON </a:t>
            </a:r>
            <a:r>
              <a:rPr lang="en-US" altLang="zh-CN" b="1" i="1" dirty="0" err="1">
                <a:solidFill>
                  <a:srgbClr val="009900"/>
                </a:solidFill>
              </a:rPr>
              <a:t>a.sno</a:t>
            </a:r>
            <a:r>
              <a:rPr lang="en-US" altLang="zh-CN" b="1" i="1" dirty="0">
                <a:solidFill>
                  <a:srgbClr val="009900"/>
                </a:solidFill>
              </a:rPr>
              <a:t>=</a:t>
            </a:r>
            <a:r>
              <a:rPr lang="en-US" altLang="zh-CN" b="1" i="1" dirty="0" err="1">
                <a:solidFill>
                  <a:srgbClr val="009900"/>
                </a:solidFill>
              </a:rPr>
              <a:t>b.sno</a:t>
            </a:r>
            <a:endParaRPr lang="en-US" altLang="zh-CN" b="1" i="1" dirty="0">
              <a:solidFill>
                <a:srgbClr val="009900"/>
              </a:solidFill>
            </a:endParaRPr>
          </a:p>
        </p:txBody>
      </p:sp>
      <p:pic>
        <p:nvPicPr>
          <p:cNvPr id="347140" name="Picture 4" descr="arow003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75" y="6303963"/>
            <a:ext cx="479425" cy="46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7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47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47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47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47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47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47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47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47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47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139" grpId="0" build="p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DB5EB-F349-4001-B7EE-6A60DC3B9538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Arial Narrow" pitchFamily="34" charset="0"/>
              </a:rPr>
              <a:t>Notation</a:t>
            </a:r>
          </a:p>
        </p:txBody>
      </p:sp>
      <p:sp>
        <p:nvSpPr>
          <p:cNvPr id="145411" name="Text Box 3"/>
          <p:cNvSpPr txBox="1">
            <a:spLocks noChangeArrowheads="1"/>
          </p:cNvSpPr>
          <p:nvPr/>
        </p:nvSpPr>
        <p:spPr bwMode="auto">
          <a:xfrm>
            <a:off x="685800" y="1295400"/>
            <a:ext cx="8077200" cy="3560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b="1">
                <a:latin typeface="Times New Roman" pitchFamily="18" charset="0"/>
              </a:rPr>
              <a:t>1. </a:t>
            </a:r>
            <a:r>
              <a:rPr lang="zh-CN" altLang="en-US" b="1">
                <a:latin typeface="Times New Roman" pitchFamily="18" charset="0"/>
              </a:rPr>
              <a:t>问题要求回答的内容才要显示，其他内容不能有。别忘了用投影显示要查询的属性。</a:t>
            </a:r>
          </a:p>
          <a:p>
            <a:pPr algn="l">
              <a:spcBef>
                <a:spcPct val="50000"/>
              </a:spcBef>
            </a:pPr>
            <a:r>
              <a:rPr lang="en-US" altLang="zh-CN" b="1">
                <a:latin typeface="Times New Roman" pitchFamily="18" charset="0"/>
              </a:rPr>
              <a:t>2. </a:t>
            </a:r>
            <a:r>
              <a:rPr lang="zh-CN" altLang="en-US" b="1">
                <a:latin typeface="Times New Roman" pitchFamily="18" charset="0"/>
              </a:rPr>
              <a:t>笛卡尔积、自然连接和</a:t>
            </a:r>
            <a:r>
              <a:rPr lang="en-US" altLang="zh-CN" b="1">
                <a:latin typeface="Times New Roman" pitchFamily="18" charset="0"/>
              </a:rPr>
              <a:t>θ</a:t>
            </a:r>
            <a:r>
              <a:rPr lang="zh-CN" altLang="en-US" b="1">
                <a:latin typeface="Times New Roman" pitchFamily="18" charset="0"/>
              </a:rPr>
              <a:t>连接要分清。</a:t>
            </a:r>
          </a:p>
          <a:p>
            <a:pPr algn="l"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zh-CN" altLang="en-US" b="1">
                <a:latin typeface="Times New Roman" pitchFamily="18" charset="0"/>
              </a:rPr>
              <a:t>笛卡尔积是两个关系的元组的排列组合，没有任何条件。</a:t>
            </a:r>
          </a:p>
          <a:p>
            <a:pPr algn="l"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zh-CN" altLang="en-US" b="1">
                <a:latin typeface="Times New Roman" pitchFamily="18" charset="0"/>
              </a:rPr>
              <a:t>自然连接要求元组中相同属性有相同的值。</a:t>
            </a:r>
          </a:p>
          <a:p>
            <a:pPr algn="l"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altLang="zh-CN" b="1">
                <a:latin typeface="Times New Roman" pitchFamily="18" charset="0"/>
              </a:rPr>
              <a:t>θ</a:t>
            </a:r>
            <a:r>
              <a:rPr lang="zh-CN" altLang="en-US" b="1">
                <a:latin typeface="Times New Roman" pitchFamily="18" charset="0"/>
              </a:rPr>
              <a:t>连接是在做了笛卡尔积之后再选择符合条件的组合。</a:t>
            </a:r>
          </a:p>
          <a:p>
            <a:pPr algn="l">
              <a:spcBef>
                <a:spcPct val="50000"/>
              </a:spcBef>
            </a:pPr>
            <a:r>
              <a:rPr lang="en-US" altLang="zh-CN" b="1">
                <a:latin typeface="Times New Roman" pitchFamily="18" charset="0"/>
              </a:rPr>
              <a:t>3. </a:t>
            </a:r>
            <a:r>
              <a:rPr lang="zh-CN" altLang="en-US" b="1">
                <a:latin typeface="Times New Roman" pitchFamily="18" charset="0"/>
              </a:rPr>
              <a:t>复杂的查询可以首先将它分解成一步一步的简单的查询。</a:t>
            </a:r>
          </a:p>
        </p:txBody>
      </p:sp>
      <p:pic>
        <p:nvPicPr>
          <p:cNvPr id="145414" name="Picture 6" descr="arow003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75" y="6303963"/>
            <a:ext cx="479425" cy="46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5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54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5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1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87D159-C609-427C-8F96-89C93B2081C4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Arial Narrow" pitchFamily="34" charset="0"/>
              </a:rPr>
              <a:t>Execises-1</a:t>
            </a:r>
          </a:p>
        </p:txBody>
      </p:sp>
      <p:sp>
        <p:nvSpPr>
          <p:cNvPr id="140291" name="Text Box 3"/>
          <p:cNvSpPr txBox="1">
            <a:spLocks noChangeArrowheads="1"/>
          </p:cNvSpPr>
          <p:nvPr/>
        </p:nvSpPr>
        <p:spPr bwMode="auto">
          <a:xfrm>
            <a:off x="685800" y="692150"/>
            <a:ext cx="8350696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kumimoji="0" lang="en-US" altLang="zh-CN" b="1" dirty="0">
                <a:solidFill>
                  <a:schemeClr val="tx2"/>
                </a:solidFill>
              </a:rPr>
              <a:t>【</a:t>
            </a:r>
            <a:r>
              <a:rPr kumimoji="0" lang="en-US" altLang="zh-CN" b="1" dirty="0" err="1">
                <a:solidFill>
                  <a:schemeClr val="tx2"/>
                </a:solidFill>
              </a:rPr>
              <a:t>e.g.】</a:t>
            </a:r>
            <a:r>
              <a:rPr lang="en-US" altLang="zh-CN" b="1" dirty="0" err="1"/>
              <a:t>Suppose</a:t>
            </a:r>
            <a:r>
              <a:rPr lang="en-US" altLang="zh-CN" b="1" dirty="0"/>
              <a:t> that there exist the following two relations. Write relational algebras to answer the following queries:</a:t>
            </a:r>
          </a:p>
          <a:p>
            <a:pPr algn="l"/>
            <a:r>
              <a:rPr lang="en-US" altLang="zh-CN" b="1" i="1" dirty="0">
                <a:latin typeface="Times New Roman" pitchFamily="18" charset="0"/>
              </a:rPr>
              <a:t>Product( maker, model, </a:t>
            </a:r>
            <a:r>
              <a:rPr lang="en-US" altLang="zh-CN" b="1" i="1" dirty="0" err="1">
                <a:latin typeface="Times New Roman" pitchFamily="18" charset="0"/>
              </a:rPr>
              <a:t>producttype</a:t>
            </a:r>
            <a:r>
              <a:rPr lang="en-US" altLang="zh-CN" b="1" i="1" dirty="0">
                <a:latin typeface="Times New Roman" pitchFamily="18" charset="0"/>
              </a:rPr>
              <a:t>)</a:t>
            </a:r>
          </a:p>
          <a:p>
            <a:pPr algn="l"/>
            <a:r>
              <a:rPr lang="en-US" altLang="zh-CN" b="1" i="1" dirty="0">
                <a:latin typeface="Times New Roman" pitchFamily="18" charset="0"/>
              </a:rPr>
              <a:t>PC( model, speed, ram, </a:t>
            </a:r>
            <a:r>
              <a:rPr lang="en-US" altLang="zh-CN" b="1" i="1" dirty="0" err="1">
                <a:latin typeface="Times New Roman" pitchFamily="18" charset="0"/>
              </a:rPr>
              <a:t>hd</a:t>
            </a:r>
            <a:r>
              <a:rPr lang="en-US" altLang="zh-CN" b="1" i="1" dirty="0">
                <a:latin typeface="Times New Roman" pitchFamily="18" charset="0"/>
              </a:rPr>
              <a:t>, cd, price)</a:t>
            </a:r>
          </a:p>
          <a:p>
            <a:pPr algn="l"/>
            <a:r>
              <a:rPr lang="en-US" altLang="zh-CN" b="1" dirty="0"/>
              <a:t>1. Find the </a:t>
            </a:r>
            <a:r>
              <a:rPr lang="en-US" altLang="zh-CN" b="1" i="1" dirty="0">
                <a:latin typeface="Times New Roman" pitchFamily="18" charset="0"/>
              </a:rPr>
              <a:t>model</a:t>
            </a:r>
            <a:r>
              <a:rPr lang="en-US" altLang="zh-CN" b="1" dirty="0"/>
              <a:t> of</a:t>
            </a:r>
            <a:r>
              <a:rPr lang="en-US" altLang="zh-CN" b="1" i="1" dirty="0">
                <a:latin typeface="Times New Roman" pitchFamily="18" charset="0"/>
              </a:rPr>
              <a:t> PC</a:t>
            </a:r>
            <a:r>
              <a:rPr lang="en-US" altLang="zh-CN" b="1" dirty="0"/>
              <a:t> whose </a:t>
            </a:r>
            <a:r>
              <a:rPr lang="en-US" altLang="zh-CN" b="1" i="1" dirty="0">
                <a:latin typeface="Times New Roman" pitchFamily="18" charset="0"/>
              </a:rPr>
              <a:t>speed</a:t>
            </a:r>
            <a:r>
              <a:rPr lang="en-US" altLang="zh-CN" b="1" dirty="0"/>
              <a:t> is at least 150.</a:t>
            </a:r>
          </a:p>
          <a:p>
            <a:pPr algn="l"/>
            <a:r>
              <a:rPr lang="en-US" altLang="zh-CN" b="1" dirty="0"/>
              <a:t>2. Find the </a:t>
            </a:r>
            <a:r>
              <a:rPr lang="en-US" altLang="zh-CN" b="1" i="1" dirty="0">
                <a:latin typeface="Times New Roman" pitchFamily="18" charset="0"/>
              </a:rPr>
              <a:t>model</a:t>
            </a:r>
            <a:r>
              <a:rPr lang="en-US" altLang="zh-CN" b="1" dirty="0"/>
              <a:t>, </a:t>
            </a:r>
            <a:r>
              <a:rPr lang="en-US" altLang="zh-CN" b="1" i="1" dirty="0">
                <a:latin typeface="Times New Roman" pitchFamily="18" charset="0"/>
              </a:rPr>
              <a:t>speed</a:t>
            </a:r>
            <a:r>
              <a:rPr lang="en-US" altLang="zh-CN" b="1" dirty="0"/>
              <a:t> and </a:t>
            </a:r>
            <a:r>
              <a:rPr lang="en-US" altLang="zh-CN" b="1" i="1" dirty="0">
                <a:latin typeface="Times New Roman" pitchFamily="18" charset="0"/>
              </a:rPr>
              <a:t>price</a:t>
            </a:r>
            <a:r>
              <a:rPr lang="en-US" altLang="zh-CN" b="1" dirty="0"/>
              <a:t> of </a:t>
            </a:r>
            <a:r>
              <a:rPr lang="en-US" altLang="zh-CN" b="1" i="1" dirty="0">
                <a:latin typeface="Times New Roman" pitchFamily="18" charset="0"/>
              </a:rPr>
              <a:t>PC</a:t>
            </a:r>
            <a:r>
              <a:rPr lang="en-US" altLang="zh-CN" b="1" dirty="0"/>
              <a:t> and </a:t>
            </a:r>
            <a:r>
              <a:rPr lang="en-US" altLang="zh-CN" b="1" dirty="0" smtClean="0"/>
              <a:t>their </a:t>
            </a:r>
            <a:r>
              <a:rPr lang="en-US" altLang="zh-CN" b="1" i="1" dirty="0">
                <a:latin typeface="Times New Roman" pitchFamily="18" charset="0"/>
              </a:rPr>
              <a:t>maker</a:t>
            </a:r>
            <a:r>
              <a:rPr lang="en-US" altLang="zh-CN" b="1" dirty="0"/>
              <a:t>.</a:t>
            </a:r>
          </a:p>
          <a:p>
            <a:pPr algn="l"/>
            <a:r>
              <a:rPr lang="en-US" altLang="zh-CN" b="1" dirty="0"/>
              <a:t>3. Find the </a:t>
            </a:r>
            <a:r>
              <a:rPr lang="en-US" altLang="zh-CN" b="1" i="1" dirty="0">
                <a:latin typeface="Times New Roman" pitchFamily="18" charset="0"/>
              </a:rPr>
              <a:t>maker</a:t>
            </a:r>
            <a:r>
              <a:rPr lang="en-US" altLang="zh-CN" b="1" dirty="0"/>
              <a:t> of </a:t>
            </a:r>
            <a:r>
              <a:rPr lang="en-US" altLang="zh-CN" b="1" i="1" dirty="0">
                <a:latin typeface="Times New Roman" pitchFamily="18" charset="0"/>
              </a:rPr>
              <a:t>PC</a:t>
            </a:r>
            <a:r>
              <a:rPr lang="en-US" altLang="zh-CN" b="1" dirty="0"/>
              <a:t> whose </a:t>
            </a:r>
            <a:r>
              <a:rPr lang="en-US" altLang="zh-CN" b="1" i="1" dirty="0">
                <a:latin typeface="Times New Roman" pitchFamily="18" charset="0"/>
              </a:rPr>
              <a:t>price</a:t>
            </a:r>
            <a:r>
              <a:rPr lang="en-US" altLang="zh-CN" b="1" dirty="0"/>
              <a:t> is higher than 1000.</a:t>
            </a:r>
          </a:p>
          <a:p>
            <a:pPr algn="l"/>
            <a:r>
              <a:rPr lang="en-US" altLang="zh-CN" b="1" dirty="0"/>
              <a:t>4. Find the </a:t>
            </a:r>
            <a:r>
              <a:rPr lang="en-US" altLang="zh-CN" b="1" i="1" dirty="0">
                <a:latin typeface="Times New Roman" pitchFamily="18" charset="0"/>
              </a:rPr>
              <a:t>model</a:t>
            </a:r>
            <a:r>
              <a:rPr lang="en-US" altLang="zh-CN" b="1" dirty="0"/>
              <a:t> of </a:t>
            </a:r>
            <a:r>
              <a:rPr lang="en-US" altLang="zh-CN" b="1" i="1" dirty="0">
                <a:latin typeface="Times New Roman" pitchFamily="18" charset="0"/>
              </a:rPr>
              <a:t>PC</a:t>
            </a:r>
            <a:r>
              <a:rPr lang="en-US" altLang="zh-CN" b="1" dirty="0"/>
              <a:t> whose </a:t>
            </a:r>
            <a:r>
              <a:rPr lang="en-US" altLang="zh-CN" b="1" i="1" dirty="0">
                <a:latin typeface="Times New Roman" pitchFamily="18" charset="0"/>
              </a:rPr>
              <a:t>speed</a:t>
            </a:r>
            <a:r>
              <a:rPr lang="en-US" altLang="zh-CN" b="1" dirty="0"/>
              <a:t> is greater than 133 or whose </a:t>
            </a:r>
            <a:r>
              <a:rPr lang="en-US" altLang="zh-CN" b="1" i="1" dirty="0">
                <a:latin typeface="Times New Roman" pitchFamily="18" charset="0"/>
              </a:rPr>
              <a:t>ram</a:t>
            </a:r>
            <a:r>
              <a:rPr lang="en-US" altLang="zh-CN" b="1" dirty="0"/>
              <a:t> is greater than 256.</a:t>
            </a:r>
          </a:p>
        </p:txBody>
      </p:sp>
      <p:pic>
        <p:nvPicPr>
          <p:cNvPr id="140293" name="Picture 5" descr="arow003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75" y="6303963"/>
            <a:ext cx="479425" cy="46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4029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2261841"/>
              </p:ext>
            </p:extLst>
          </p:nvPr>
        </p:nvGraphicFramePr>
        <p:xfrm>
          <a:off x="811213" y="3861048"/>
          <a:ext cx="3832225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308" name="公式" r:id="rId4" imgW="1917360" imgH="406080" progId="Equation.3">
                  <p:embed/>
                </p:oleObj>
              </mc:Choice>
              <mc:Fallback>
                <p:oleObj name="公式" r:id="rId4" imgW="1917360" imgH="4060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1213" y="3861048"/>
                        <a:ext cx="3832225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29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7692520"/>
              </p:ext>
            </p:extLst>
          </p:nvPr>
        </p:nvGraphicFramePr>
        <p:xfrm>
          <a:off x="763588" y="4619625"/>
          <a:ext cx="5761037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309" name="公式" r:id="rId6" imgW="2882880" imgH="304560" progId="Equation.3">
                  <p:embed/>
                </p:oleObj>
              </mc:Choice>
              <mc:Fallback>
                <p:oleObj name="公式" r:id="rId6" imgW="2882880" imgH="30456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588" y="4619625"/>
                        <a:ext cx="5761037" cy="60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29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8453405"/>
              </p:ext>
            </p:extLst>
          </p:nvPr>
        </p:nvGraphicFramePr>
        <p:xfrm>
          <a:off x="750888" y="5064373"/>
          <a:ext cx="5354637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310" name="公式" r:id="rId8" imgW="2679480" imgH="406080" progId="Equation.3">
                  <p:embed/>
                </p:oleObj>
              </mc:Choice>
              <mc:Fallback>
                <p:oleObj name="公式" r:id="rId8" imgW="2679480" imgH="4060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888" y="5064373"/>
                        <a:ext cx="5354637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29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9925821"/>
              </p:ext>
            </p:extLst>
          </p:nvPr>
        </p:nvGraphicFramePr>
        <p:xfrm>
          <a:off x="755576" y="5783511"/>
          <a:ext cx="5253037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311" name="公式" r:id="rId10" imgW="2628720" imgH="406080" progId="Equation.3">
                  <p:embed/>
                </p:oleObj>
              </mc:Choice>
              <mc:Fallback>
                <p:oleObj name="公式" r:id="rId10" imgW="2628720" imgH="4060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5783511"/>
                        <a:ext cx="5253037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0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140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7" dur="500"/>
                                        <p:tgtEl>
                                          <p:spTgt spid="140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2" dur="500"/>
                                        <p:tgtEl>
                                          <p:spTgt spid="140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7" dur="500"/>
                                        <p:tgtEl>
                                          <p:spTgt spid="140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0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0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1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81308A-578D-4622-8FD3-EF77D2D0E27C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Arial Narrow" pitchFamily="34" charset="0"/>
              </a:rPr>
              <a:t>Execises-2</a:t>
            </a:r>
          </a:p>
        </p:txBody>
      </p:sp>
      <p:sp>
        <p:nvSpPr>
          <p:cNvPr id="142339" name="Text Box 3"/>
          <p:cNvSpPr txBox="1">
            <a:spLocks noChangeArrowheads="1"/>
          </p:cNvSpPr>
          <p:nvPr/>
        </p:nvSpPr>
        <p:spPr bwMode="auto">
          <a:xfrm>
            <a:off x="611560" y="677478"/>
            <a:ext cx="8353053" cy="2751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20000"/>
              </a:spcBef>
            </a:pPr>
            <a:r>
              <a:rPr kumimoji="0" lang="en-US" altLang="zh-CN" b="1" dirty="0">
                <a:solidFill>
                  <a:schemeClr val="tx2"/>
                </a:solidFill>
              </a:rPr>
              <a:t>【e.g.】 </a:t>
            </a:r>
            <a:r>
              <a:rPr lang="en-US" altLang="zh-CN" b="1" dirty="0"/>
              <a:t>Suppose that there exist the following four relations. Write relational algebras to answer the following queries: </a:t>
            </a:r>
          </a:p>
          <a:p>
            <a:pPr algn="l">
              <a:spcBef>
                <a:spcPts val="0"/>
              </a:spcBef>
            </a:pPr>
            <a:r>
              <a:rPr lang="en-US" altLang="zh-CN" b="1" i="1" dirty="0">
                <a:latin typeface="Times New Roman" pitchFamily="18" charset="0"/>
              </a:rPr>
              <a:t>Product( maker, model, </a:t>
            </a:r>
            <a:r>
              <a:rPr lang="en-US" altLang="zh-CN" b="1" i="1" dirty="0" err="1">
                <a:latin typeface="Times New Roman" pitchFamily="18" charset="0"/>
              </a:rPr>
              <a:t>producttype</a:t>
            </a:r>
            <a:r>
              <a:rPr lang="en-US" altLang="zh-CN" b="1" i="1" dirty="0">
                <a:latin typeface="Times New Roman" pitchFamily="18" charset="0"/>
              </a:rPr>
              <a:t>)</a:t>
            </a:r>
          </a:p>
          <a:p>
            <a:pPr algn="l">
              <a:spcBef>
                <a:spcPts val="0"/>
              </a:spcBef>
            </a:pPr>
            <a:r>
              <a:rPr lang="en-US" altLang="zh-CN" b="1" i="1" dirty="0">
                <a:latin typeface="Times New Roman" pitchFamily="18" charset="0"/>
              </a:rPr>
              <a:t>PC( model, speed, ram, </a:t>
            </a:r>
            <a:r>
              <a:rPr lang="en-US" altLang="zh-CN" b="1" i="1" dirty="0" err="1">
                <a:latin typeface="Times New Roman" pitchFamily="18" charset="0"/>
              </a:rPr>
              <a:t>hd</a:t>
            </a:r>
            <a:r>
              <a:rPr lang="en-US" altLang="zh-CN" b="1" i="1" dirty="0">
                <a:latin typeface="Times New Roman" pitchFamily="18" charset="0"/>
              </a:rPr>
              <a:t>, cd, price)</a:t>
            </a:r>
          </a:p>
          <a:p>
            <a:pPr algn="l">
              <a:spcBef>
                <a:spcPts val="0"/>
              </a:spcBef>
            </a:pPr>
            <a:r>
              <a:rPr lang="en-US" altLang="zh-CN" b="1" i="1" dirty="0">
                <a:latin typeface="Times New Roman" pitchFamily="18" charset="0"/>
              </a:rPr>
              <a:t>Laptop( model, speed, ram, </a:t>
            </a:r>
            <a:r>
              <a:rPr lang="en-US" altLang="zh-CN" b="1" i="1" dirty="0" err="1">
                <a:latin typeface="Times New Roman" pitchFamily="18" charset="0"/>
              </a:rPr>
              <a:t>hd</a:t>
            </a:r>
            <a:r>
              <a:rPr lang="en-US" altLang="zh-CN" b="1" i="1" dirty="0">
                <a:latin typeface="Times New Roman" pitchFamily="18" charset="0"/>
              </a:rPr>
              <a:t>, screen, price)</a:t>
            </a:r>
          </a:p>
          <a:p>
            <a:pPr algn="l">
              <a:spcBef>
                <a:spcPts val="0"/>
              </a:spcBef>
            </a:pPr>
            <a:r>
              <a:rPr lang="en-US" altLang="zh-CN" b="1" i="1" dirty="0">
                <a:latin typeface="Times New Roman" pitchFamily="18" charset="0"/>
              </a:rPr>
              <a:t>Printer( model, color, type, price)</a:t>
            </a:r>
          </a:p>
          <a:p>
            <a:pPr algn="l">
              <a:spcBef>
                <a:spcPct val="20000"/>
              </a:spcBef>
            </a:pPr>
            <a:r>
              <a:rPr lang="en-US" altLang="zh-CN" b="1" dirty="0"/>
              <a:t>1. Find the </a:t>
            </a:r>
            <a:r>
              <a:rPr lang="en-US" altLang="zh-CN" b="1" i="1" dirty="0" err="1">
                <a:latin typeface="Times New Roman" pitchFamily="18" charset="0"/>
              </a:rPr>
              <a:t>hd</a:t>
            </a:r>
            <a:r>
              <a:rPr lang="en-US" altLang="zh-CN" b="1" dirty="0"/>
              <a:t> that appears in more than two different</a:t>
            </a:r>
            <a:r>
              <a:rPr lang="en-US" altLang="zh-CN" b="1" i="1" dirty="0">
                <a:latin typeface="Times New Roman" pitchFamily="18" charset="0"/>
              </a:rPr>
              <a:t> PC</a:t>
            </a:r>
            <a:r>
              <a:rPr lang="en-US" altLang="zh-CN" b="1" dirty="0"/>
              <a:t>s.</a:t>
            </a:r>
          </a:p>
        </p:txBody>
      </p:sp>
      <p:pic>
        <p:nvPicPr>
          <p:cNvPr id="142341" name="Picture 5" descr="arow003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75" y="6303963"/>
            <a:ext cx="479425" cy="46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4234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5776080"/>
              </p:ext>
            </p:extLst>
          </p:nvPr>
        </p:nvGraphicFramePr>
        <p:xfrm>
          <a:off x="1979613" y="4581128"/>
          <a:ext cx="2727325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58" name="公式" r:id="rId4" imgW="1079280" imgH="228600" progId="Equation.3">
                  <p:embed/>
                </p:oleObj>
              </mc:Choice>
              <mc:Fallback>
                <p:oleObj name="公式" r:id="rId4" imgW="107928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4581128"/>
                        <a:ext cx="2727325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2343" name="Rectangle 7"/>
              <p:cNvSpPr>
                <a:spLocks noChangeArrowheads="1"/>
              </p:cNvSpPr>
              <p:nvPr/>
            </p:nvSpPr>
            <p:spPr bwMode="auto">
              <a:xfrm>
                <a:off x="457200" y="3356992"/>
                <a:ext cx="8153400" cy="1200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kumimoji="0" lang="en-US" altLang="zh-CN" b="1" dirty="0">
                    <a:solidFill>
                      <a:schemeClr val="tx2"/>
                    </a:solidFill>
                  </a:rPr>
                  <a:t>【Answer】</a:t>
                </a:r>
                <a:r>
                  <a:rPr lang="en-US" altLang="zh-CN" b="1" dirty="0">
                    <a:ea typeface="Arial Unicode MS" pitchFamily="34" charset="-122"/>
                    <a:cs typeface="Arial Unicode MS" pitchFamily="34" charset="-122"/>
                  </a:rPr>
                  <a:t>R1=</a:t>
                </a:r>
                <a:r>
                  <a:rPr lang="en-US" altLang="zh-CN" b="1" dirty="0">
                    <a:cs typeface="Times New Roman" pitchFamily="18" charset="0"/>
                  </a:rPr>
                  <a:t>ρ</a:t>
                </a:r>
                <a:r>
                  <a:rPr lang="en-US" altLang="zh-CN" b="1" baseline="-25000" dirty="0">
                    <a:ea typeface="Arial Unicode MS" pitchFamily="34" charset="-122"/>
                    <a:cs typeface="Arial Unicode MS" pitchFamily="34" charset="-122"/>
                  </a:rPr>
                  <a:t>PC1</a:t>
                </a:r>
                <a:r>
                  <a:rPr lang="en-US" altLang="zh-CN" b="1" dirty="0">
                    <a:ea typeface="Arial Unicode MS" pitchFamily="34" charset="-122"/>
                    <a:cs typeface="Arial Unicode MS" pitchFamily="34" charset="-122"/>
                  </a:rPr>
                  <a:t>(PC)</a:t>
                </a:r>
              </a:p>
              <a:p>
                <a:pPr algn="l"/>
                <a:r>
                  <a:rPr lang="en-US" altLang="zh-CN" b="1" dirty="0">
                    <a:ea typeface="Arial Unicode MS" pitchFamily="34" charset="-122"/>
                    <a:cs typeface="Arial Unicode MS" pitchFamily="34" charset="-122"/>
                  </a:rPr>
                  <a:t>                      R2=</a:t>
                </a:r>
                <a:r>
                  <a:rPr lang="en-US" altLang="zh-CN" b="1" dirty="0">
                    <a:cs typeface="Times New Roman" pitchFamily="18" charset="0"/>
                  </a:rPr>
                  <a:t>ρ</a:t>
                </a:r>
                <a:r>
                  <a:rPr lang="en-US" altLang="zh-CN" b="1" baseline="-25000" dirty="0">
                    <a:ea typeface="Arial Unicode MS" pitchFamily="34" charset="-122"/>
                    <a:cs typeface="Arial Unicode MS" pitchFamily="34" charset="-122"/>
                  </a:rPr>
                  <a:t>PC2</a:t>
                </a:r>
                <a:r>
                  <a:rPr lang="en-US" altLang="zh-CN" b="1" dirty="0">
                    <a:ea typeface="Arial Unicode MS" pitchFamily="34" charset="-122"/>
                    <a:cs typeface="Arial Unicode MS" pitchFamily="34" charset="-122"/>
                  </a:rPr>
                  <a:t>(PC)</a:t>
                </a:r>
              </a:p>
              <a:p>
                <a:pPr algn="l"/>
                <a:r>
                  <a:rPr lang="en-US" altLang="zh-CN" b="1" dirty="0">
                    <a:ea typeface="Arial Unicode MS" pitchFamily="34" charset="-122"/>
                    <a:cs typeface="Arial Unicode MS" pitchFamily="34" charset="-122"/>
                  </a:rPr>
                  <a:t>                      </a:t>
                </a:r>
                <a:r>
                  <a:rPr lang="en-US" altLang="zh-CN" b="1" dirty="0" smtClean="0">
                    <a:ea typeface="Arial Unicode MS" pitchFamily="34" charset="-122"/>
                    <a:cs typeface="Arial Unicode MS" pitchFamily="34" charset="-122"/>
                  </a:rPr>
                  <a:t>R3=R1</a:t>
                </a:r>
                <a:r>
                  <a:rPr lang="en-US" altLang="zh-CN" spc="-200" dirty="0"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spc="-200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|</m:t>
                    </m:r>
                    <m:r>
                      <a:rPr lang="en-US" altLang="zh-CN" sz="2000" b="1" i="1" spc="-200" dirty="0">
                        <a:latin typeface="Cambria Math" panose="02040503050406030204" pitchFamily="18" charset="0"/>
                        <a:cs typeface="Times New Roman" pitchFamily="18" charset="0"/>
                      </a:rPr>
                      <m:t>╳</m:t>
                    </m:r>
                    <m:r>
                      <a:rPr lang="en-US" altLang="zh-CN" i="1" spc="-200" dirty="0">
                        <a:latin typeface="Cambria Math" panose="02040503050406030204" pitchFamily="18" charset="0"/>
                        <a:cs typeface="Times New Roman" pitchFamily="18" charset="0"/>
                      </a:rPr>
                      <m:t>|</m:t>
                    </m:r>
                  </m:oMath>
                </a14:m>
                <a:r>
                  <a:rPr lang="en-US" altLang="zh-CN" spc="-200" dirty="0" smtClean="0">
                    <a:cs typeface="Times New Roman" pitchFamily="18" charset="0"/>
                  </a:rPr>
                  <a:t> </a:t>
                </a:r>
                <a:r>
                  <a:rPr lang="en-US" altLang="zh-CN" b="1" baseline="-14000" dirty="0" smtClean="0">
                    <a:ea typeface="Arial Unicode MS" pitchFamily="34" charset="-122"/>
                    <a:cs typeface="Arial Unicode MS" pitchFamily="34" charset="-122"/>
                  </a:rPr>
                  <a:t>PC1.hd=PC2.hd</a:t>
                </a:r>
                <a:r>
                  <a:rPr lang="en-US" altLang="zh-CN" b="1" baseline="-25000" dirty="0"/>
                  <a:t>∧</a:t>
                </a:r>
                <a:r>
                  <a:rPr lang="en-US" altLang="zh-CN" b="1" baseline="-14000" dirty="0">
                    <a:ea typeface="Arial Unicode MS" pitchFamily="34" charset="-122"/>
                    <a:cs typeface="Arial Unicode MS" pitchFamily="34" charset="-122"/>
                  </a:rPr>
                  <a:t>PC1.model</a:t>
                </a:r>
                <a:r>
                  <a:rPr lang="en-US" altLang="zh-CN" b="1" baseline="-14000" dirty="0"/>
                  <a:t>≠</a:t>
                </a:r>
                <a:r>
                  <a:rPr lang="en-US" altLang="zh-CN" b="1" baseline="-14000" dirty="0">
                    <a:ea typeface="Arial Unicode MS" pitchFamily="34" charset="-122"/>
                    <a:cs typeface="Arial Unicode MS" pitchFamily="34" charset="-122"/>
                  </a:rPr>
                  <a:t>PC2.model</a:t>
                </a:r>
                <a:r>
                  <a:rPr lang="en-US" altLang="zh-CN" b="1" dirty="0">
                    <a:ea typeface="Arial Unicode MS" pitchFamily="34" charset="-122"/>
                    <a:cs typeface="Arial Unicode MS" pitchFamily="34" charset="-122"/>
                  </a:rPr>
                  <a:t>R2</a:t>
                </a:r>
              </a:p>
            </p:txBody>
          </p:sp>
        </mc:Choice>
        <mc:Fallback xmlns="">
          <p:sp>
            <p:nvSpPr>
              <p:cNvPr id="142343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3356992"/>
                <a:ext cx="8153400" cy="1200329"/>
              </a:xfrm>
              <a:prstGeom prst="rect">
                <a:avLst/>
              </a:prstGeom>
              <a:blipFill>
                <a:blip r:embed="rId6"/>
                <a:stretch>
                  <a:fillRect l="-1121" t="-5584" b="-1066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2344" name="Text Box 8"/>
          <p:cNvSpPr txBox="1">
            <a:spLocks noChangeArrowheads="1"/>
          </p:cNvSpPr>
          <p:nvPr/>
        </p:nvSpPr>
        <p:spPr bwMode="auto">
          <a:xfrm>
            <a:off x="755650" y="5406315"/>
            <a:ext cx="712946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b="1" i="1" dirty="0">
                <a:solidFill>
                  <a:srgbClr val="009900"/>
                </a:solidFill>
              </a:rPr>
              <a:t>SELECT </a:t>
            </a:r>
            <a:r>
              <a:rPr lang="en-US" altLang="zh-CN" b="1" i="1" dirty="0" smtClean="0">
                <a:solidFill>
                  <a:srgbClr val="009900"/>
                </a:solidFill>
              </a:rPr>
              <a:t>DISTINCT PC1.hd </a:t>
            </a:r>
            <a:r>
              <a:rPr lang="en-US" altLang="zh-CN" b="1" i="1" dirty="0">
                <a:solidFill>
                  <a:srgbClr val="009900"/>
                </a:solidFill>
              </a:rPr>
              <a:t>FROM PC PC1, PC PC2</a:t>
            </a:r>
          </a:p>
          <a:p>
            <a:pPr algn="l">
              <a:spcBef>
                <a:spcPts val="0"/>
              </a:spcBef>
            </a:pPr>
            <a:r>
              <a:rPr lang="en-US" altLang="zh-CN" b="1" i="1" dirty="0">
                <a:solidFill>
                  <a:srgbClr val="009900"/>
                </a:solidFill>
              </a:rPr>
              <a:t>       WHERE PC1.hd=PC2.hd AND PC1.model&lt;&gt;PC2.model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2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2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23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23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2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2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2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2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2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2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39" grpId="0" autoUpdateAnimBg="0"/>
      <p:bldP spid="142343" grpId="0" build="p" autoUpdateAnimBg="0"/>
      <p:bldP spid="14234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86C78-CC2E-4BE3-9D79-EF0733118A2C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Arial Narrow" pitchFamily="34" charset="0"/>
              </a:rPr>
              <a:t>Execises-2</a:t>
            </a:r>
          </a:p>
        </p:txBody>
      </p:sp>
      <p:sp>
        <p:nvSpPr>
          <p:cNvPr id="311299" name="Text Box 3"/>
          <p:cNvSpPr txBox="1">
            <a:spLocks noChangeArrowheads="1"/>
          </p:cNvSpPr>
          <p:nvPr/>
        </p:nvSpPr>
        <p:spPr bwMode="auto">
          <a:xfrm>
            <a:off x="611560" y="677151"/>
            <a:ext cx="8424936" cy="31208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20000"/>
              </a:spcBef>
            </a:pPr>
            <a:r>
              <a:rPr kumimoji="0" lang="en-US" altLang="zh-CN" b="1" dirty="0">
                <a:solidFill>
                  <a:schemeClr val="tx2"/>
                </a:solidFill>
              </a:rPr>
              <a:t>【e.g.】 </a:t>
            </a:r>
            <a:r>
              <a:rPr lang="en-US" altLang="zh-CN" b="1" dirty="0"/>
              <a:t>Suppose that there exist the following four relations. Write relational algebras to answer the following queries: </a:t>
            </a:r>
          </a:p>
          <a:p>
            <a:pPr algn="l">
              <a:spcBef>
                <a:spcPts val="0"/>
              </a:spcBef>
            </a:pPr>
            <a:r>
              <a:rPr lang="en-US" altLang="zh-CN" b="1" i="1" dirty="0">
                <a:latin typeface="Times New Roman" pitchFamily="18" charset="0"/>
              </a:rPr>
              <a:t>Product( maker, model, </a:t>
            </a:r>
            <a:r>
              <a:rPr lang="en-US" altLang="zh-CN" b="1" i="1" dirty="0" err="1">
                <a:latin typeface="Times New Roman" pitchFamily="18" charset="0"/>
              </a:rPr>
              <a:t>producttype</a:t>
            </a:r>
            <a:r>
              <a:rPr lang="en-US" altLang="zh-CN" b="1" i="1" dirty="0">
                <a:latin typeface="Times New Roman" pitchFamily="18" charset="0"/>
              </a:rPr>
              <a:t>)</a:t>
            </a:r>
          </a:p>
          <a:p>
            <a:pPr algn="l">
              <a:spcBef>
                <a:spcPts val="0"/>
              </a:spcBef>
            </a:pPr>
            <a:r>
              <a:rPr lang="en-US" altLang="zh-CN" b="1" i="1" dirty="0">
                <a:latin typeface="Times New Roman" pitchFamily="18" charset="0"/>
              </a:rPr>
              <a:t>PC( model, speed, ram, </a:t>
            </a:r>
            <a:r>
              <a:rPr lang="en-US" altLang="zh-CN" b="1" i="1" dirty="0" err="1">
                <a:latin typeface="Times New Roman" pitchFamily="18" charset="0"/>
              </a:rPr>
              <a:t>hd</a:t>
            </a:r>
            <a:r>
              <a:rPr lang="en-US" altLang="zh-CN" b="1" i="1" dirty="0">
                <a:latin typeface="Times New Roman" pitchFamily="18" charset="0"/>
              </a:rPr>
              <a:t>, cd, price)</a:t>
            </a:r>
          </a:p>
          <a:p>
            <a:pPr algn="l">
              <a:spcBef>
                <a:spcPts val="0"/>
              </a:spcBef>
            </a:pPr>
            <a:r>
              <a:rPr lang="en-US" altLang="zh-CN" b="1" i="1" dirty="0">
                <a:latin typeface="Times New Roman" pitchFamily="18" charset="0"/>
              </a:rPr>
              <a:t>Laptop( model, speed, ram, </a:t>
            </a:r>
            <a:r>
              <a:rPr lang="en-US" altLang="zh-CN" b="1" i="1" dirty="0" err="1">
                <a:latin typeface="Times New Roman" pitchFamily="18" charset="0"/>
              </a:rPr>
              <a:t>hd</a:t>
            </a:r>
            <a:r>
              <a:rPr lang="en-US" altLang="zh-CN" b="1" i="1" dirty="0">
                <a:latin typeface="Times New Roman" pitchFamily="18" charset="0"/>
              </a:rPr>
              <a:t>, screen, price)</a:t>
            </a:r>
          </a:p>
          <a:p>
            <a:pPr algn="l">
              <a:spcBef>
                <a:spcPts val="0"/>
              </a:spcBef>
            </a:pPr>
            <a:r>
              <a:rPr lang="en-US" altLang="zh-CN" b="1" i="1" dirty="0">
                <a:latin typeface="Times New Roman" pitchFamily="18" charset="0"/>
              </a:rPr>
              <a:t>Printer( model, color, type, price)</a:t>
            </a:r>
          </a:p>
          <a:p>
            <a:pPr algn="l">
              <a:spcBef>
                <a:spcPct val="20000"/>
              </a:spcBef>
            </a:pPr>
            <a:r>
              <a:rPr lang="en-US" altLang="zh-CN" b="1" dirty="0"/>
              <a:t>2. Find the pairs of</a:t>
            </a:r>
            <a:r>
              <a:rPr lang="en-US" altLang="zh-CN" b="1" i="1" dirty="0">
                <a:latin typeface="Times New Roman" pitchFamily="18" charset="0"/>
              </a:rPr>
              <a:t> PC</a:t>
            </a:r>
            <a:r>
              <a:rPr lang="en-US" altLang="zh-CN" b="1" dirty="0"/>
              <a:t> model whose </a:t>
            </a:r>
            <a:r>
              <a:rPr lang="en-US" altLang="zh-CN" b="1" i="1" dirty="0">
                <a:latin typeface="Times New Roman" pitchFamily="18" charset="0"/>
              </a:rPr>
              <a:t>speed</a:t>
            </a:r>
            <a:r>
              <a:rPr lang="en-US" altLang="zh-CN" b="1" dirty="0"/>
              <a:t> and </a:t>
            </a:r>
            <a:r>
              <a:rPr lang="en-US" altLang="zh-CN" b="1" i="1" dirty="0">
                <a:latin typeface="Times New Roman" pitchFamily="18" charset="0"/>
              </a:rPr>
              <a:t>ram</a:t>
            </a:r>
            <a:r>
              <a:rPr lang="en-US" altLang="zh-CN" b="1" dirty="0"/>
              <a:t> agree with each other respectively.</a:t>
            </a:r>
          </a:p>
        </p:txBody>
      </p:sp>
      <p:pic>
        <p:nvPicPr>
          <p:cNvPr id="311300" name="Picture 4" descr="arow003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75" y="6303963"/>
            <a:ext cx="479425" cy="46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1130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0551044"/>
              </p:ext>
            </p:extLst>
          </p:nvPr>
        </p:nvGraphicFramePr>
        <p:xfrm>
          <a:off x="602233" y="4509120"/>
          <a:ext cx="4041775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34" name="Equation" r:id="rId4" imgW="1600200" imgH="241200" progId="Equation.3">
                  <p:embed/>
                </p:oleObj>
              </mc:Choice>
              <mc:Fallback>
                <p:oleObj name="Equation" r:id="rId4" imgW="1600200" imgH="241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233" y="4509120"/>
                        <a:ext cx="4041775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11302" name="Rectangle 6"/>
              <p:cNvSpPr>
                <a:spLocks noChangeArrowheads="1"/>
              </p:cNvSpPr>
              <p:nvPr/>
            </p:nvSpPr>
            <p:spPr bwMode="auto">
              <a:xfrm>
                <a:off x="457200" y="3750131"/>
                <a:ext cx="8579296" cy="8309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l"/>
                <a:r>
                  <a:rPr kumimoji="0" lang="en-US" altLang="zh-CN" b="1" dirty="0">
                    <a:solidFill>
                      <a:schemeClr val="tx2"/>
                    </a:solidFill>
                  </a:rPr>
                  <a:t>【Answer】</a:t>
                </a:r>
                <a:r>
                  <a:rPr lang="en-US" altLang="zh-CN" b="1" dirty="0"/>
                  <a:t> </a:t>
                </a:r>
                <a:r>
                  <a:rPr lang="en-US" altLang="zh-CN" b="1" dirty="0">
                    <a:ea typeface="Arial Unicode MS" pitchFamily="34" charset="-122"/>
                    <a:cs typeface="Arial Unicode MS" pitchFamily="34" charset="-122"/>
                  </a:rPr>
                  <a:t>R1=</a:t>
                </a:r>
                <a:r>
                  <a:rPr lang="en-US" altLang="zh-CN" b="1" dirty="0">
                    <a:cs typeface="Times New Roman" pitchFamily="18" charset="0"/>
                  </a:rPr>
                  <a:t>ρ</a:t>
                </a:r>
                <a:r>
                  <a:rPr lang="en-US" altLang="zh-CN" b="1" baseline="-25000" dirty="0">
                    <a:ea typeface="Arial Unicode MS" pitchFamily="34" charset="-122"/>
                    <a:cs typeface="Arial Unicode MS" pitchFamily="34" charset="-122"/>
                  </a:rPr>
                  <a:t>PC1</a:t>
                </a:r>
                <a:r>
                  <a:rPr lang="en-US" altLang="zh-CN" b="1" dirty="0">
                    <a:ea typeface="Arial Unicode MS" pitchFamily="34" charset="-122"/>
                    <a:cs typeface="Arial Unicode MS" pitchFamily="34" charset="-122"/>
                  </a:rPr>
                  <a:t>(PC</a:t>
                </a:r>
                <a:r>
                  <a:rPr lang="en-US" altLang="zh-CN" b="1" dirty="0" smtClean="0">
                    <a:ea typeface="Arial Unicode MS" pitchFamily="34" charset="-122"/>
                    <a:cs typeface="Arial Unicode MS" pitchFamily="34" charset="-122"/>
                  </a:rPr>
                  <a:t>)    </a:t>
                </a:r>
                <a:r>
                  <a:rPr lang="en-US" altLang="zh-CN" b="1" dirty="0">
                    <a:ea typeface="Arial Unicode MS" pitchFamily="34" charset="-122"/>
                    <a:cs typeface="Arial Unicode MS" pitchFamily="34" charset="-122"/>
                  </a:rPr>
                  <a:t>R2=</a:t>
                </a:r>
                <a:r>
                  <a:rPr lang="en-US" altLang="zh-CN" b="1" dirty="0">
                    <a:cs typeface="Times New Roman" pitchFamily="18" charset="0"/>
                  </a:rPr>
                  <a:t>ρ</a:t>
                </a:r>
                <a:r>
                  <a:rPr lang="en-US" altLang="zh-CN" b="1" baseline="-25000" dirty="0">
                    <a:ea typeface="Arial Unicode MS" pitchFamily="34" charset="-122"/>
                    <a:cs typeface="Arial Unicode MS" pitchFamily="34" charset="-122"/>
                  </a:rPr>
                  <a:t>PC2</a:t>
                </a:r>
                <a:r>
                  <a:rPr lang="en-US" altLang="zh-CN" b="1" dirty="0">
                    <a:ea typeface="Arial Unicode MS" pitchFamily="34" charset="-122"/>
                    <a:cs typeface="Arial Unicode MS" pitchFamily="34" charset="-122"/>
                  </a:rPr>
                  <a:t>(PC)</a:t>
                </a:r>
              </a:p>
              <a:p>
                <a:pPr algn="l"/>
                <a:r>
                  <a:rPr lang="en-US" altLang="zh-CN" b="1" dirty="0">
                    <a:ea typeface="Arial Unicode MS" pitchFamily="34" charset="-122"/>
                    <a:cs typeface="Arial Unicode MS" pitchFamily="34" charset="-122"/>
                  </a:rPr>
                  <a:t>              </a:t>
                </a:r>
                <a:r>
                  <a:rPr lang="en-US" altLang="zh-CN" b="1" dirty="0" smtClean="0">
                    <a:ea typeface="Arial Unicode MS" pitchFamily="34" charset="-122"/>
                    <a:cs typeface="Arial Unicode MS" pitchFamily="34" charset="-122"/>
                  </a:rPr>
                  <a:t>  </a:t>
                </a:r>
                <a:r>
                  <a:rPr lang="en-US" altLang="zh-CN" b="1" dirty="0">
                    <a:ea typeface="Arial Unicode MS" pitchFamily="34" charset="-122"/>
                    <a:cs typeface="Arial Unicode MS" pitchFamily="34" charset="-122"/>
                  </a:rPr>
                  <a:t>R3=  </a:t>
                </a:r>
                <a:r>
                  <a:rPr lang="en-US" altLang="zh-CN" b="1" dirty="0" smtClean="0">
                    <a:ea typeface="Arial Unicode MS" pitchFamily="34" charset="-122"/>
                    <a:cs typeface="Arial Unicode MS" pitchFamily="34" charset="-122"/>
                  </a:rPr>
                  <a:t>R1</a:t>
                </a:r>
                <a:r>
                  <a:rPr lang="en-US" altLang="zh-CN" spc="-200" dirty="0"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spc="-200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|</m:t>
                    </m:r>
                    <m:r>
                      <a:rPr lang="en-US" altLang="zh-CN" sz="2000" b="1" i="1" spc="-200" dirty="0">
                        <a:latin typeface="Cambria Math" panose="02040503050406030204" pitchFamily="18" charset="0"/>
                        <a:cs typeface="Times New Roman" pitchFamily="18" charset="0"/>
                      </a:rPr>
                      <m:t>╳</m:t>
                    </m:r>
                    <m:r>
                      <a:rPr lang="en-US" altLang="zh-CN" i="1" spc="-200" dirty="0">
                        <a:latin typeface="Cambria Math" panose="02040503050406030204" pitchFamily="18" charset="0"/>
                        <a:cs typeface="Times New Roman" pitchFamily="18" charset="0"/>
                      </a:rPr>
                      <m:t>| </m:t>
                    </m:r>
                  </m:oMath>
                </a14:m>
                <a:r>
                  <a:rPr lang="en-US" altLang="zh-CN" b="1" baseline="-14000" dirty="0" smtClean="0">
                    <a:ea typeface="Arial Unicode MS" pitchFamily="34" charset="-122"/>
                    <a:cs typeface="Arial Unicode MS" pitchFamily="34" charset="-122"/>
                  </a:rPr>
                  <a:t>PC1.speed=PC2.speed</a:t>
                </a:r>
                <a:r>
                  <a:rPr lang="en-US" altLang="zh-CN" b="1" baseline="-25000" dirty="0"/>
                  <a:t>∧</a:t>
                </a:r>
                <a:r>
                  <a:rPr lang="en-US" altLang="zh-CN" b="1" baseline="-14000" dirty="0">
                    <a:ea typeface="Arial Unicode MS" pitchFamily="34" charset="-122"/>
                    <a:cs typeface="Arial Unicode MS" pitchFamily="34" charset="-122"/>
                  </a:rPr>
                  <a:t>PC1.ram</a:t>
                </a:r>
                <a:r>
                  <a:rPr lang="en-US" altLang="zh-CN" b="1" baseline="-14000" dirty="0"/>
                  <a:t>=</a:t>
                </a:r>
                <a:r>
                  <a:rPr lang="en-US" altLang="zh-CN" b="1" baseline="-14000" dirty="0">
                    <a:ea typeface="Arial Unicode MS" pitchFamily="34" charset="-122"/>
                    <a:cs typeface="Arial Unicode MS" pitchFamily="34" charset="-122"/>
                  </a:rPr>
                  <a:t>PC2.ram</a:t>
                </a:r>
                <a:r>
                  <a:rPr lang="en-US" altLang="zh-CN" b="1" baseline="-25000" dirty="0"/>
                  <a:t>∧</a:t>
                </a:r>
                <a:r>
                  <a:rPr lang="en-US" altLang="zh-CN" b="1" baseline="-14000" dirty="0" smtClean="0">
                    <a:ea typeface="Arial Unicode MS" pitchFamily="34" charset="-122"/>
                    <a:cs typeface="Arial Unicode MS" pitchFamily="34" charset="-122"/>
                  </a:rPr>
                  <a:t>PC1.model</a:t>
                </a:r>
                <a:r>
                  <a:rPr lang="en-US" altLang="zh-CN" b="1" baseline="-14000" dirty="0"/>
                  <a:t>&gt;</a:t>
                </a:r>
                <a:r>
                  <a:rPr lang="en-US" altLang="zh-CN" b="1" baseline="-14000" dirty="0" smtClean="0"/>
                  <a:t>PC2.model</a:t>
                </a:r>
                <a:r>
                  <a:rPr lang="en-US" altLang="zh-CN" b="1" dirty="0" smtClean="0">
                    <a:ea typeface="Arial Unicode MS" pitchFamily="34" charset="-122"/>
                    <a:cs typeface="Arial Unicode MS" pitchFamily="34" charset="-122"/>
                  </a:rPr>
                  <a:t>R2</a:t>
                </a:r>
                <a:endParaRPr lang="en-US" altLang="zh-CN" b="1" dirty="0">
                  <a:ea typeface="Arial Unicode MS" pitchFamily="34" charset="-122"/>
                  <a:cs typeface="Arial Unicode MS" pitchFamily="34" charset="-122"/>
                </a:endParaRPr>
              </a:p>
            </p:txBody>
          </p:sp>
        </mc:Choice>
        <mc:Fallback>
          <p:sp>
            <p:nvSpPr>
              <p:cNvPr id="311302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3750131"/>
                <a:ext cx="8579296" cy="830997"/>
              </a:xfrm>
              <a:prstGeom prst="rect">
                <a:avLst/>
              </a:prstGeom>
              <a:blipFill>
                <a:blip r:embed="rId6"/>
                <a:stretch>
                  <a:fillRect l="-1066" t="-8088" b="-1617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1307" name="Text Box 11"/>
          <p:cNvSpPr txBox="1">
            <a:spLocks noChangeArrowheads="1"/>
          </p:cNvSpPr>
          <p:nvPr/>
        </p:nvSpPr>
        <p:spPr bwMode="auto">
          <a:xfrm>
            <a:off x="626269" y="5292243"/>
            <a:ext cx="80645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b="1" i="1" dirty="0">
                <a:solidFill>
                  <a:srgbClr val="009900"/>
                </a:solidFill>
              </a:rPr>
              <a:t>SELECT PC1.model,PC2.model FROM PC PC1, PC PC2</a:t>
            </a:r>
          </a:p>
          <a:p>
            <a:pPr algn="l"/>
            <a:r>
              <a:rPr lang="en-US" altLang="zh-CN" b="1" i="1" dirty="0">
                <a:solidFill>
                  <a:srgbClr val="009900"/>
                </a:solidFill>
              </a:rPr>
              <a:t>       </a:t>
            </a:r>
            <a:r>
              <a:rPr lang="en-US" altLang="zh-CN" sz="1600" b="1" i="1" dirty="0">
                <a:solidFill>
                  <a:srgbClr val="009900"/>
                </a:solidFill>
              </a:rPr>
              <a:t>WHERE PC1.speed=PC2.speed AND PC1.ram=PC2.ram AND PC1.model&gt;PC2.model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11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11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11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11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11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1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11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299" grpId="0" autoUpdateAnimBg="0"/>
      <p:bldP spid="311302" grpId="0" autoUpdateAnimBg="0"/>
      <p:bldP spid="31130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31185-841F-4437-BCE3-545301FF71A9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Arial Narrow" pitchFamily="34" charset="0"/>
              </a:rPr>
              <a:t>Basic Conceptions</a:t>
            </a:r>
          </a:p>
        </p:txBody>
      </p:sp>
      <p:sp>
        <p:nvSpPr>
          <p:cNvPr id="268292" name="Text Box 4"/>
          <p:cNvSpPr txBox="1">
            <a:spLocks noChangeArrowheads="1"/>
          </p:cNvSpPr>
          <p:nvPr/>
        </p:nvSpPr>
        <p:spPr bwMode="auto">
          <a:xfrm>
            <a:off x="762000" y="1066800"/>
            <a:ext cx="8001000" cy="367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u"/>
            </a:pPr>
            <a:r>
              <a:rPr lang="en-US" altLang="zh-CN" b="1"/>
              <a:t>Consider the relation </a:t>
            </a:r>
            <a:r>
              <a:rPr lang="en-US" altLang="zh-CN" b="1" i="1">
                <a:latin typeface="Times New Roman" pitchFamily="18" charset="0"/>
              </a:rPr>
              <a:t>R</a:t>
            </a:r>
            <a:r>
              <a:rPr lang="en-US" altLang="zh-CN" b="1"/>
              <a:t> with the schema </a:t>
            </a:r>
            <a:r>
              <a:rPr lang="en-US" altLang="zh-CN" b="1" i="1">
                <a:latin typeface="Times New Roman" pitchFamily="18" charset="0"/>
              </a:rPr>
              <a:t>R(A</a:t>
            </a:r>
            <a:r>
              <a:rPr lang="en-US" altLang="zh-CN" b="1" i="1" baseline="-30000">
                <a:latin typeface="Times New Roman" pitchFamily="18" charset="0"/>
              </a:rPr>
              <a:t>1</a:t>
            </a:r>
            <a:r>
              <a:rPr lang="en-US" altLang="zh-CN" b="1" i="1">
                <a:latin typeface="Times New Roman" pitchFamily="18" charset="0"/>
              </a:rPr>
              <a:t>,A</a:t>
            </a:r>
            <a:r>
              <a:rPr lang="en-US" altLang="zh-CN" b="1" i="1" baseline="-30000">
                <a:latin typeface="Times New Roman" pitchFamily="18" charset="0"/>
              </a:rPr>
              <a:t>2</a:t>
            </a:r>
            <a:r>
              <a:rPr lang="en-US" altLang="zh-CN" b="1" i="1">
                <a:latin typeface="Times New Roman" pitchFamily="18" charset="0"/>
              </a:rPr>
              <a:t>,……A</a:t>
            </a:r>
            <a:r>
              <a:rPr lang="en-US" altLang="zh-CN" b="1" i="1" baseline="-30000">
                <a:latin typeface="Times New Roman" pitchFamily="18" charset="0"/>
              </a:rPr>
              <a:t>n</a:t>
            </a:r>
            <a:r>
              <a:rPr lang="en-US" altLang="zh-CN" b="1" i="1">
                <a:latin typeface="Times New Roman" pitchFamily="18" charset="0"/>
              </a:rPr>
              <a:t>)</a:t>
            </a:r>
            <a:r>
              <a:rPr lang="en-US" altLang="zh-CN" b="1"/>
              <a:t>, </a:t>
            </a:r>
            <a:r>
              <a:rPr lang="en-US" altLang="zh-CN" b="1" i="1">
                <a:latin typeface="Times New Roman" pitchFamily="18" charset="0"/>
              </a:rPr>
              <a:t>t</a:t>
            </a:r>
            <a:r>
              <a:rPr lang="en-US" altLang="zh-CN" b="1"/>
              <a:t>∈</a:t>
            </a:r>
            <a:r>
              <a:rPr lang="en-US" altLang="zh-CN" b="1" i="1">
                <a:latin typeface="Times New Roman" pitchFamily="18" charset="0"/>
              </a:rPr>
              <a:t>R</a:t>
            </a:r>
            <a:r>
              <a:rPr lang="en-US" altLang="zh-CN" b="1"/>
              <a:t> denotes that </a:t>
            </a:r>
            <a:r>
              <a:rPr lang="en-US" altLang="zh-CN" b="1" i="1">
                <a:latin typeface="Times New Roman" pitchFamily="18" charset="0"/>
              </a:rPr>
              <a:t>t</a:t>
            </a:r>
            <a:r>
              <a:rPr lang="en-US" altLang="zh-CN" b="1"/>
              <a:t> is a </a:t>
            </a:r>
            <a:r>
              <a:rPr lang="en-US" altLang="zh-CN" b="1">
                <a:solidFill>
                  <a:schemeClr val="hlink"/>
                </a:solidFill>
              </a:rPr>
              <a:t>tuple</a:t>
            </a:r>
            <a:r>
              <a:rPr lang="en-US" altLang="zh-CN" b="1"/>
              <a:t> of </a:t>
            </a:r>
            <a:r>
              <a:rPr lang="en-US" altLang="zh-CN" b="1" i="1">
                <a:latin typeface="Times New Roman" pitchFamily="18" charset="0"/>
              </a:rPr>
              <a:t>R</a:t>
            </a:r>
            <a:r>
              <a:rPr lang="en-US" altLang="zh-CN" b="1"/>
              <a:t>, </a:t>
            </a:r>
            <a:r>
              <a:rPr lang="en-US" altLang="zh-CN" b="1" i="1">
                <a:latin typeface="Times New Roman" pitchFamily="18" charset="0"/>
              </a:rPr>
              <a:t>t</a:t>
            </a:r>
            <a:r>
              <a:rPr lang="en-US" altLang="zh-CN" b="1"/>
              <a:t>[</a:t>
            </a:r>
            <a:r>
              <a:rPr lang="en-US" altLang="zh-CN" b="1" i="1">
                <a:latin typeface="Times New Roman" pitchFamily="18" charset="0"/>
              </a:rPr>
              <a:t>A</a:t>
            </a:r>
            <a:r>
              <a:rPr lang="en-US" altLang="zh-CN" b="1" baseline="-30000"/>
              <a:t>i</a:t>
            </a:r>
            <a:r>
              <a:rPr lang="en-US" altLang="zh-CN" b="1"/>
              <a:t>] denotes the </a:t>
            </a:r>
            <a:r>
              <a:rPr lang="en-US" altLang="zh-CN" b="1">
                <a:solidFill>
                  <a:schemeClr val="hlink"/>
                </a:solidFill>
              </a:rPr>
              <a:t>component</a:t>
            </a:r>
            <a:r>
              <a:rPr lang="en-US" altLang="zh-CN" b="1"/>
              <a:t> of attribute </a:t>
            </a:r>
            <a:r>
              <a:rPr lang="en-US" altLang="zh-CN" b="1" i="1">
                <a:latin typeface="Times New Roman" pitchFamily="18" charset="0"/>
              </a:rPr>
              <a:t>A</a:t>
            </a:r>
            <a:r>
              <a:rPr lang="en-US" altLang="zh-CN" b="1" baseline="-25000"/>
              <a:t>i</a:t>
            </a:r>
            <a:r>
              <a:rPr lang="en-US" altLang="zh-CN" b="1"/>
              <a:t> in </a:t>
            </a:r>
            <a:r>
              <a:rPr lang="en-US" altLang="zh-CN" b="1" i="1">
                <a:latin typeface="Times New Roman" pitchFamily="18" charset="0"/>
              </a:rPr>
              <a:t>t</a:t>
            </a:r>
            <a:r>
              <a:rPr lang="en-US" altLang="zh-CN" b="1"/>
              <a:t>. </a:t>
            </a:r>
          </a:p>
          <a:p>
            <a:pPr algn="l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u"/>
            </a:pPr>
            <a:r>
              <a:rPr lang="en-US" altLang="zh-CN" b="1">
                <a:solidFill>
                  <a:schemeClr val="hlink"/>
                </a:solidFill>
              </a:rPr>
              <a:t>image set</a:t>
            </a:r>
            <a:r>
              <a:rPr lang="zh-CN" altLang="en-US" b="1"/>
              <a:t>：</a:t>
            </a:r>
            <a:r>
              <a:rPr lang="en-US" altLang="zh-CN" b="1"/>
              <a:t>Consider the relation </a:t>
            </a:r>
            <a:r>
              <a:rPr lang="en-US" altLang="zh-CN" b="1" i="1">
                <a:latin typeface="Times New Roman" pitchFamily="18" charset="0"/>
              </a:rPr>
              <a:t>R</a:t>
            </a:r>
            <a:r>
              <a:rPr lang="en-US" altLang="zh-CN" b="1"/>
              <a:t> with the schema </a:t>
            </a:r>
            <a:r>
              <a:rPr lang="en-US" altLang="zh-CN" b="1" i="1">
                <a:latin typeface="Times New Roman" pitchFamily="18" charset="0"/>
              </a:rPr>
              <a:t>R</a:t>
            </a:r>
            <a:r>
              <a:rPr lang="en-US" altLang="zh-CN" b="1"/>
              <a:t>(</a:t>
            </a:r>
            <a:r>
              <a:rPr lang="en-US" altLang="zh-CN" b="1" i="1">
                <a:latin typeface="Times New Roman" pitchFamily="18" charset="0"/>
              </a:rPr>
              <a:t>X,Y</a:t>
            </a:r>
            <a:r>
              <a:rPr lang="en-US" altLang="zh-CN" b="1"/>
              <a:t>), where </a:t>
            </a:r>
            <a:r>
              <a:rPr lang="en-US" altLang="zh-CN" b="1" i="1">
                <a:latin typeface="Times New Roman" pitchFamily="18" charset="0"/>
              </a:rPr>
              <a:t>X</a:t>
            </a:r>
            <a:r>
              <a:rPr lang="en-US" altLang="zh-CN" b="1"/>
              <a:t> and </a:t>
            </a:r>
            <a:r>
              <a:rPr lang="en-US" altLang="zh-CN" b="1" i="1">
                <a:latin typeface="Times New Roman" pitchFamily="18" charset="0"/>
              </a:rPr>
              <a:t>Y</a:t>
            </a:r>
            <a:r>
              <a:rPr lang="en-US" altLang="zh-CN" b="1"/>
              <a:t> are the sets of attributes.</a:t>
            </a:r>
          </a:p>
          <a:p>
            <a:pPr algn="l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altLang="zh-CN" b="1"/>
              <a:t>Let set </a:t>
            </a:r>
            <a:r>
              <a:rPr lang="en-US" altLang="zh-CN" b="1" i="1">
                <a:solidFill>
                  <a:srgbClr val="FF3399"/>
                </a:solidFill>
                <a:latin typeface="Times New Roman" pitchFamily="18" charset="0"/>
              </a:rPr>
              <a:t>S</a:t>
            </a:r>
            <a:r>
              <a:rPr lang="en-US" altLang="zh-CN" b="1"/>
              <a:t> be the set of tuples of which their values on </a:t>
            </a:r>
            <a:r>
              <a:rPr lang="en-US" altLang="zh-CN" b="1" i="1">
                <a:latin typeface="Times New Roman" pitchFamily="18" charset="0"/>
              </a:rPr>
              <a:t>X</a:t>
            </a:r>
            <a:r>
              <a:rPr lang="en-US" altLang="zh-CN" b="1"/>
              <a:t> equal to </a:t>
            </a:r>
            <a:r>
              <a:rPr lang="en-US" altLang="zh-CN" b="1" i="1">
                <a:latin typeface="Times New Roman" pitchFamily="18" charset="0"/>
              </a:rPr>
              <a:t>x</a:t>
            </a:r>
            <a:r>
              <a:rPr lang="en-US" altLang="zh-CN" b="1"/>
              <a:t>. The image set of </a:t>
            </a:r>
            <a:r>
              <a:rPr lang="en-US" altLang="zh-CN" b="1" i="1">
                <a:latin typeface="Times New Roman" pitchFamily="18" charset="0"/>
              </a:rPr>
              <a:t>x</a:t>
            </a:r>
            <a:r>
              <a:rPr lang="en-US" altLang="zh-CN" b="1"/>
              <a:t> in </a:t>
            </a:r>
            <a:r>
              <a:rPr lang="en-US" altLang="zh-CN" b="1" i="1">
                <a:latin typeface="Times New Roman" pitchFamily="18" charset="0"/>
              </a:rPr>
              <a:t>R</a:t>
            </a:r>
            <a:r>
              <a:rPr lang="en-US" altLang="zh-CN" b="1"/>
              <a:t> is</a:t>
            </a:r>
          </a:p>
          <a:p>
            <a:pPr algn="l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altLang="zh-CN" b="1"/>
              <a:t>the set of the components on </a:t>
            </a:r>
            <a:r>
              <a:rPr lang="en-US" altLang="zh-CN" b="1" i="1">
                <a:latin typeface="Times New Roman" pitchFamily="18" charset="0"/>
              </a:rPr>
              <a:t>Y</a:t>
            </a:r>
            <a:r>
              <a:rPr lang="en-US" altLang="zh-CN" b="1"/>
              <a:t> of tuples in set </a:t>
            </a:r>
            <a:r>
              <a:rPr lang="en-US" altLang="zh-CN" b="1" i="1">
                <a:solidFill>
                  <a:srgbClr val="FF3399"/>
                </a:solidFill>
                <a:latin typeface="Times New Roman" pitchFamily="18" charset="0"/>
              </a:rPr>
              <a:t>S</a:t>
            </a:r>
            <a:r>
              <a:rPr lang="en-US" altLang="zh-CN" b="1"/>
              <a:t>,</a:t>
            </a:r>
          </a:p>
          <a:p>
            <a:pPr algn="l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altLang="zh-CN" b="1"/>
              <a:t>which can be denoted as Y</a:t>
            </a:r>
            <a:r>
              <a:rPr lang="en-US" altLang="zh-CN" b="1" baseline="-30000"/>
              <a:t>x</a:t>
            </a:r>
            <a:r>
              <a:rPr lang="en-US" altLang="zh-CN" b="1"/>
              <a:t>={t[Y]|t∈R, t[X]=x}.</a:t>
            </a:r>
          </a:p>
        </p:txBody>
      </p:sp>
      <p:pic>
        <p:nvPicPr>
          <p:cNvPr id="268294" name="Picture 6" descr="002">
            <a:hlinkClick r:id="rId2" action="ppaction://hlinksldjump"/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6237288"/>
            <a:ext cx="68580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68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268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268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268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268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8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8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292" grpId="0" build="p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344E5-0CB3-42FE-8085-B141550E4122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Arial Narrow" pitchFamily="34" charset="0"/>
              </a:rPr>
              <a:t>Execises-2</a:t>
            </a:r>
          </a:p>
        </p:txBody>
      </p:sp>
      <p:sp>
        <p:nvSpPr>
          <p:cNvPr id="312323" name="Text Box 3"/>
          <p:cNvSpPr txBox="1">
            <a:spLocks noChangeArrowheads="1"/>
          </p:cNvSpPr>
          <p:nvPr/>
        </p:nvSpPr>
        <p:spPr bwMode="auto">
          <a:xfrm>
            <a:off x="611560" y="683443"/>
            <a:ext cx="8458200" cy="3564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</a:pPr>
            <a:r>
              <a:rPr kumimoji="0" lang="en-US" altLang="zh-CN" b="1" dirty="0">
                <a:solidFill>
                  <a:schemeClr val="tx2"/>
                </a:solidFill>
              </a:rPr>
              <a:t>【e.g.】 </a:t>
            </a:r>
            <a:r>
              <a:rPr lang="en-US" altLang="zh-CN" b="1" dirty="0"/>
              <a:t>Suppose that there exist the following four relations. Write relational algebras to answer the following queries: </a:t>
            </a:r>
          </a:p>
          <a:p>
            <a:pPr algn="l">
              <a:spcBef>
                <a:spcPts val="0"/>
              </a:spcBef>
            </a:pPr>
            <a:r>
              <a:rPr lang="en-US" altLang="zh-CN" b="1" i="1" dirty="0">
                <a:latin typeface="Times New Roman" pitchFamily="18" charset="0"/>
              </a:rPr>
              <a:t>Product( maker, model, </a:t>
            </a:r>
            <a:r>
              <a:rPr lang="en-US" altLang="zh-CN" b="1" i="1" dirty="0" err="1">
                <a:latin typeface="Times New Roman" pitchFamily="18" charset="0"/>
              </a:rPr>
              <a:t>producttype</a:t>
            </a:r>
            <a:r>
              <a:rPr lang="en-US" altLang="zh-CN" b="1" i="1" dirty="0">
                <a:latin typeface="Times New Roman" pitchFamily="18" charset="0"/>
              </a:rPr>
              <a:t>)</a:t>
            </a:r>
          </a:p>
          <a:p>
            <a:pPr algn="l">
              <a:spcBef>
                <a:spcPts val="0"/>
              </a:spcBef>
            </a:pPr>
            <a:r>
              <a:rPr lang="en-US" altLang="zh-CN" b="1" i="1" dirty="0">
                <a:latin typeface="Times New Roman" pitchFamily="18" charset="0"/>
              </a:rPr>
              <a:t>PC( model, speed, ram, </a:t>
            </a:r>
            <a:r>
              <a:rPr lang="en-US" altLang="zh-CN" b="1" i="1" dirty="0" err="1">
                <a:latin typeface="Times New Roman" pitchFamily="18" charset="0"/>
              </a:rPr>
              <a:t>hd</a:t>
            </a:r>
            <a:r>
              <a:rPr lang="en-US" altLang="zh-CN" b="1" i="1" dirty="0">
                <a:latin typeface="Times New Roman" pitchFamily="18" charset="0"/>
              </a:rPr>
              <a:t>, cd, price)</a:t>
            </a:r>
          </a:p>
          <a:p>
            <a:pPr algn="l">
              <a:spcBef>
                <a:spcPts val="0"/>
              </a:spcBef>
            </a:pPr>
            <a:r>
              <a:rPr lang="en-US" altLang="zh-CN" b="1" i="1" dirty="0">
                <a:latin typeface="Times New Roman" pitchFamily="18" charset="0"/>
              </a:rPr>
              <a:t>Laptop( model, speed, ram, </a:t>
            </a:r>
            <a:r>
              <a:rPr lang="en-US" altLang="zh-CN" b="1" i="1" dirty="0" err="1">
                <a:latin typeface="Times New Roman" pitchFamily="18" charset="0"/>
              </a:rPr>
              <a:t>hd</a:t>
            </a:r>
            <a:r>
              <a:rPr lang="en-US" altLang="zh-CN" b="1" i="1" dirty="0">
                <a:latin typeface="Times New Roman" pitchFamily="18" charset="0"/>
              </a:rPr>
              <a:t>, screen, price)</a:t>
            </a:r>
          </a:p>
          <a:p>
            <a:pPr algn="l">
              <a:spcBef>
                <a:spcPts val="0"/>
              </a:spcBef>
            </a:pPr>
            <a:r>
              <a:rPr lang="en-US" altLang="zh-CN" b="1" i="1" dirty="0">
                <a:latin typeface="Times New Roman" pitchFamily="18" charset="0"/>
              </a:rPr>
              <a:t>Printer( model, color, type, price)</a:t>
            </a:r>
          </a:p>
          <a:p>
            <a:pPr algn="l">
              <a:spcBef>
                <a:spcPct val="20000"/>
              </a:spcBef>
            </a:pPr>
            <a:r>
              <a:rPr lang="en-US" altLang="zh-CN" b="1" dirty="0"/>
              <a:t>3. Find the </a:t>
            </a:r>
            <a:r>
              <a:rPr lang="en-US" altLang="zh-CN" b="1" i="1" dirty="0">
                <a:latin typeface="Times New Roman" pitchFamily="18" charset="0"/>
              </a:rPr>
              <a:t>maker </a:t>
            </a:r>
            <a:r>
              <a:rPr lang="en-US" altLang="zh-CN" b="1" dirty="0"/>
              <a:t>that produces at least two types of computers and the </a:t>
            </a:r>
            <a:r>
              <a:rPr lang="en-US" altLang="zh-CN" b="1" i="1" dirty="0">
                <a:latin typeface="Times New Roman" pitchFamily="18" charset="0"/>
              </a:rPr>
              <a:t>speed</a:t>
            </a:r>
            <a:r>
              <a:rPr lang="en-US" altLang="zh-CN" b="1" dirty="0"/>
              <a:t> of computers</a:t>
            </a:r>
            <a:r>
              <a:rPr lang="en-US" altLang="zh-CN" dirty="0"/>
              <a:t> </a:t>
            </a:r>
            <a:r>
              <a:rPr lang="en-US" altLang="zh-CN" b="1" dirty="0"/>
              <a:t>is not less than 133.</a:t>
            </a:r>
          </a:p>
          <a:p>
            <a:pPr algn="l">
              <a:spcBef>
                <a:spcPct val="20000"/>
              </a:spcBef>
            </a:pPr>
            <a:r>
              <a:rPr kumimoji="0" lang="en-US" altLang="zh-CN" b="1" dirty="0">
                <a:solidFill>
                  <a:schemeClr val="tx2"/>
                </a:solidFill>
              </a:rPr>
              <a:t>【Answer】</a:t>
            </a:r>
          </a:p>
        </p:txBody>
      </p:sp>
      <p:graphicFrame>
        <p:nvGraphicFramePr>
          <p:cNvPr id="31232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7605255"/>
              </p:ext>
            </p:extLst>
          </p:nvPr>
        </p:nvGraphicFramePr>
        <p:xfrm>
          <a:off x="2268538" y="4005064"/>
          <a:ext cx="5135562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98" name="Equation" r:id="rId3" imgW="2565360" imgH="241200" progId="Equation.3">
                  <p:embed/>
                </p:oleObj>
              </mc:Choice>
              <mc:Fallback>
                <p:oleObj name="Equation" r:id="rId3" imgW="2565360" imgH="241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4005064"/>
                        <a:ext cx="5135562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232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447129"/>
              </p:ext>
            </p:extLst>
          </p:nvPr>
        </p:nvGraphicFramePr>
        <p:xfrm>
          <a:off x="2239963" y="4505325"/>
          <a:ext cx="5211762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99" name="公式" r:id="rId5" imgW="2603160" imgH="241200" progId="Equation.3">
                  <p:embed/>
                </p:oleObj>
              </mc:Choice>
              <mc:Fallback>
                <p:oleObj name="公式" r:id="rId5" imgW="2603160" imgH="241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9963" y="4505325"/>
                        <a:ext cx="5211762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232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4432933"/>
              </p:ext>
            </p:extLst>
          </p:nvPr>
        </p:nvGraphicFramePr>
        <p:xfrm>
          <a:off x="2239963" y="5014714"/>
          <a:ext cx="409416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00" name="Equation" r:id="rId7" imgW="2044440" imgH="228600" progId="Equation.3">
                  <p:embed/>
                </p:oleObj>
              </mc:Choice>
              <mc:Fallback>
                <p:oleObj name="Equation" r:id="rId7" imgW="204444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9963" y="5014714"/>
                        <a:ext cx="4094162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232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8068843"/>
              </p:ext>
            </p:extLst>
          </p:nvPr>
        </p:nvGraphicFramePr>
        <p:xfrm>
          <a:off x="2251075" y="5535414"/>
          <a:ext cx="452596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01" name="Equation" r:id="rId9" imgW="2260440" imgH="215640" progId="Equation.3">
                  <p:embed/>
                </p:oleObj>
              </mc:Choice>
              <mc:Fallback>
                <p:oleObj name="Equation" r:id="rId9" imgW="2260440" imgH="2156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1075" y="5535414"/>
                        <a:ext cx="452596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233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0334004"/>
              </p:ext>
            </p:extLst>
          </p:nvPr>
        </p:nvGraphicFramePr>
        <p:xfrm>
          <a:off x="2239963" y="6068814"/>
          <a:ext cx="1855787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02" name="Equation" r:id="rId11" imgW="927000" imgH="228600" progId="Equation.3">
                  <p:embed/>
                </p:oleObj>
              </mc:Choice>
              <mc:Fallback>
                <p:oleObj name="Equation" r:id="rId11" imgW="927000" imgH="228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9963" y="6068814"/>
                        <a:ext cx="1855787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12332" name="Picture 12" descr="002">
            <a:hlinkClick r:id="rId13" action="ppaction://hlinksldjump"/>
          </p:cNvPr>
          <p:cNvPicPr>
            <a:picLocks noChangeAspect="1" noChangeArrowheads="1" noCrop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6237288"/>
            <a:ext cx="68580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12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2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2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12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2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2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2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123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23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12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2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12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12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2323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801F5B-80E5-463F-AFAB-E33093756D4E}" type="slidenum">
              <a:rPr lang="en-US" altLang="zh-CN"/>
              <a:pPr/>
              <a:t>41</a:t>
            </a:fld>
            <a:endParaRPr lang="en-US" altLang="zh-CN"/>
          </a:p>
        </p:txBody>
      </p:sp>
      <p:pic>
        <p:nvPicPr>
          <p:cNvPr id="330756" name="Picture 4" descr="arow003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0725" y="6416675"/>
            <a:ext cx="479425" cy="468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07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>
                <a:latin typeface="Arial Narrow" pitchFamily="34" charset="0"/>
              </a:rPr>
              <a:t>10. Constraints on Relations</a:t>
            </a:r>
          </a:p>
        </p:txBody>
      </p:sp>
      <p:sp>
        <p:nvSpPr>
          <p:cNvPr id="330755" name="Text Box 3"/>
          <p:cNvSpPr txBox="1">
            <a:spLocks noChangeArrowheads="1"/>
          </p:cNvSpPr>
          <p:nvPr/>
        </p:nvSpPr>
        <p:spPr bwMode="auto">
          <a:xfrm>
            <a:off x="539750" y="620713"/>
            <a:ext cx="8604250" cy="556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u"/>
            </a:pPr>
            <a:r>
              <a:rPr lang="en-US" altLang="zh-CN" b="1"/>
              <a:t>If </a:t>
            </a:r>
            <a:r>
              <a:rPr lang="en-US" altLang="zh-CN" b="1" i="1">
                <a:latin typeface="Times New Roman" pitchFamily="18" charset="0"/>
              </a:rPr>
              <a:t>R</a:t>
            </a:r>
            <a:r>
              <a:rPr lang="en-US" altLang="zh-CN" b="1"/>
              <a:t> and </a:t>
            </a:r>
            <a:r>
              <a:rPr lang="en-US" altLang="zh-CN" b="1" i="1">
                <a:latin typeface="Times New Roman" pitchFamily="18" charset="0"/>
              </a:rPr>
              <a:t>S</a:t>
            </a:r>
            <a:r>
              <a:rPr lang="en-US" altLang="zh-CN" b="1"/>
              <a:t> are expression of relational algebra, then</a:t>
            </a:r>
          </a:p>
          <a:p>
            <a:pPr algn="l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altLang="zh-CN" b="1"/>
              <a:t>R=</a:t>
            </a:r>
            <a:r>
              <a:rPr lang="en-US" altLang="zh-CN" b="1">
                <a:cs typeface="Times New Roman" pitchFamily="18" charset="0"/>
              </a:rPr>
              <a:t>Ø is a </a:t>
            </a:r>
            <a:r>
              <a:rPr lang="en-US" altLang="zh-CN" b="1">
                <a:solidFill>
                  <a:schemeClr val="hlink"/>
                </a:solidFill>
                <a:cs typeface="Times New Roman" pitchFamily="18" charset="0"/>
              </a:rPr>
              <a:t>constraint</a:t>
            </a:r>
            <a:r>
              <a:rPr lang="en-US" altLang="zh-CN" b="1">
                <a:cs typeface="Times New Roman" pitchFamily="18" charset="0"/>
              </a:rPr>
              <a:t> that says “The value of </a:t>
            </a:r>
            <a:r>
              <a:rPr lang="en-US" altLang="zh-CN" b="1" i="1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b="1">
                <a:cs typeface="Times New Roman" pitchFamily="18" charset="0"/>
              </a:rPr>
              <a:t> must be empty”, or equivalently “there are no tuples in the result of </a:t>
            </a:r>
            <a:r>
              <a:rPr lang="en-US" altLang="zh-CN" b="1" i="1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b="1">
                <a:cs typeface="Times New Roman" pitchFamily="18" charset="0"/>
              </a:rPr>
              <a:t>”.</a:t>
            </a:r>
            <a:endParaRPr lang="en-US" altLang="zh-CN" b="1"/>
          </a:p>
          <a:p>
            <a:pPr algn="l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altLang="zh-CN" b="1"/>
              <a:t>R   S is a </a:t>
            </a:r>
            <a:r>
              <a:rPr lang="en-US" altLang="zh-CN" b="1">
                <a:solidFill>
                  <a:schemeClr val="hlink"/>
                </a:solidFill>
              </a:rPr>
              <a:t>constraint</a:t>
            </a:r>
            <a:r>
              <a:rPr lang="en-US" altLang="zh-CN" b="1"/>
              <a:t> that says “every tuple in the result of </a:t>
            </a:r>
            <a:r>
              <a:rPr lang="en-US" altLang="zh-CN" b="1" i="1">
                <a:latin typeface="Times New Roman" pitchFamily="18" charset="0"/>
              </a:rPr>
              <a:t>R </a:t>
            </a:r>
            <a:r>
              <a:rPr lang="en-US" altLang="zh-CN" b="1"/>
              <a:t>must also be in the result of </a:t>
            </a:r>
            <a:r>
              <a:rPr lang="en-US" altLang="zh-CN" b="1" i="1">
                <a:latin typeface="Times New Roman" pitchFamily="18" charset="0"/>
              </a:rPr>
              <a:t>S</a:t>
            </a:r>
            <a:r>
              <a:rPr lang="en-US" altLang="zh-CN" b="1"/>
              <a:t>”. Of course the result of S </a:t>
            </a:r>
            <a:r>
              <a:rPr lang="en-US" altLang="zh-CN" b="1">
                <a:solidFill>
                  <a:srgbClr val="FF3399"/>
                </a:solidFill>
              </a:rPr>
              <a:t>may</a:t>
            </a:r>
            <a:r>
              <a:rPr lang="en-US" altLang="zh-CN" b="1"/>
              <a:t> contain additional tuples not produced by </a:t>
            </a:r>
            <a:r>
              <a:rPr lang="en-US" altLang="zh-CN" b="1" i="1">
                <a:latin typeface="Times New Roman" pitchFamily="18" charset="0"/>
              </a:rPr>
              <a:t>R</a:t>
            </a:r>
            <a:r>
              <a:rPr lang="en-US" altLang="zh-CN" b="1"/>
              <a:t>.</a:t>
            </a:r>
          </a:p>
          <a:p>
            <a:pPr algn="l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altLang="zh-CN" b="1"/>
              <a:t>The constraint R   S can be written as R-S=</a:t>
            </a:r>
            <a:r>
              <a:rPr lang="en-US" altLang="zh-CN" b="1">
                <a:cs typeface="Times New Roman" pitchFamily="18" charset="0"/>
              </a:rPr>
              <a:t>Ø, </a:t>
            </a:r>
            <a:r>
              <a:rPr lang="en-US" altLang="zh-CN" b="1"/>
              <a:t>R=</a:t>
            </a:r>
            <a:r>
              <a:rPr lang="en-US" altLang="zh-CN" b="1">
                <a:cs typeface="Times New Roman" pitchFamily="18" charset="0"/>
              </a:rPr>
              <a:t>Ø can also be written as </a:t>
            </a:r>
            <a:r>
              <a:rPr lang="en-US" altLang="zh-CN" b="1"/>
              <a:t>R   </a:t>
            </a:r>
            <a:r>
              <a:rPr lang="en-US" altLang="zh-CN" b="1">
                <a:cs typeface="Times New Roman" pitchFamily="18" charset="0"/>
              </a:rPr>
              <a:t>Ø</a:t>
            </a:r>
            <a:r>
              <a:rPr lang="en-US" altLang="zh-CN" b="1"/>
              <a:t>.  Notice that R-R=</a:t>
            </a:r>
            <a:r>
              <a:rPr lang="en-US" altLang="zh-CN" b="1">
                <a:cs typeface="Times New Roman" pitchFamily="18" charset="0"/>
              </a:rPr>
              <a:t>Ø</a:t>
            </a:r>
            <a:r>
              <a:rPr lang="en-US" altLang="zh-CN" b="1"/>
              <a:t>.</a:t>
            </a:r>
          </a:p>
          <a:p>
            <a:pPr algn="l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u"/>
            </a:pPr>
            <a:r>
              <a:rPr lang="en-US" altLang="zh-CN" b="1">
                <a:solidFill>
                  <a:schemeClr val="hlink"/>
                </a:solidFill>
              </a:rPr>
              <a:t>Referential Integrity Constraint</a:t>
            </a:r>
            <a:r>
              <a:rPr lang="en-US" altLang="zh-CN" b="1"/>
              <a:t>: If an object or entity </a:t>
            </a:r>
            <a:r>
              <a:rPr lang="en-US" altLang="zh-CN" b="1" i="1">
                <a:latin typeface="Times New Roman" pitchFamily="18" charset="0"/>
              </a:rPr>
              <a:t>A</a:t>
            </a:r>
            <a:r>
              <a:rPr lang="en-US" altLang="zh-CN" b="1"/>
              <a:t> is related to object or entity </a:t>
            </a:r>
            <a:r>
              <a:rPr lang="en-US" altLang="zh-CN" b="1" i="1">
                <a:latin typeface="Times New Roman" pitchFamily="18" charset="0"/>
              </a:rPr>
              <a:t>B</a:t>
            </a:r>
            <a:r>
              <a:rPr lang="en-US" altLang="zh-CN" b="1"/>
              <a:t>, then </a:t>
            </a:r>
            <a:r>
              <a:rPr lang="en-US" altLang="zh-CN" b="1" i="1">
                <a:latin typeface="Times New Roman" pitchFamily="18" charset="0"/>
              </a:rPr>
              <a:t>B</a:t>
            </a:r>
            <a:r>
              <a:rPr lang="en-US" altLang="zh-CN" b="1"/>
              <a:t> must really exist.</a:t>
            </a:r>
          </a:p>
          <a:p>
            <a:pPr algn="l">
              <a:spcBef>
                <a:spcPct val="20000"/>
              </a:spcBef>
            </a:pPr>
            <a:r>
              <a:rPr lang="en-US" altLang="zh-CN" b="1"/>
              <a:t>In the relational model, if there is a value </a:t>
            </a:r>
            <a:r>
              <a:rPr lang="en-US" altLang="zh-CN" b="1" i="1">
                <a:latin typeface="Times New Roman" pitchFamily="18" charset="0"/>
              </a:rPr>
              <a:t>v</a:t>
            </a:r>
            <a:r>
              <a:rPr lang="en-US" altLang="zh-CN" b="1"/>
              <a:t> for a component of a tuple in one relation </a:t>
            </a:r>
            <a:r>
              <a:rPr lang="en-US" altLang="zh-CN" b="1" i="1">
                <a:latin typeface="Times New Roman" pitchFamily="18" charset="0"/>
              </a:rPr>
              <a:t>R</a:t>
            </a:r>
            <a:r>
              <a:rPr lang="en-US" altLang="zh-CN" b="1"/>
              <a:t>, </a:t>
            </a:r>
            <a:r>
              <a:rPr lang="en-US" altLang="zh-CN" b="1">
                <a:solidFill>
                  <a:srgbClr val="FF3399"/>
                </a:solidFill>
              </a:rPr>
              <a:t>then</a:t>
            </a:r>
            <a:r>
              <a:rPr lang="en-US" altLang="zh-CN" b="1"/>
              <a:t> because of the design intentions, we may expect that </a:t>
            </a:r>
            <a:r>
              <a:rPr lang="en-US" altLang="zh-CN" b="1" i="1">
                <a:latin typeface="Times New Roman" pitchFamily="18" charset="0"/>
              </a:rPr>
              <a:t>v</a:t>
            </a:r>
            <a:r>
              <a:rPr lang="en-US" altLang="zh-CN" b="1"/>
              <a:t> will appear in a particular component of some tuple of another relation </a:t>
            </a:r>
            <a:r>
              <a:rPr lang="en-US" altLang="zh-CN" b="1" i="1">
                <a:latin typeface="Times New Roman" pitchFamily="18" charset="0"/>
              </a:rPr>
              <a:t>S</a:t>
            </a:r>
            <a:r>
              <a:rPr lang="en-US" altLang="zh-CN" b="1"/>
              <a:t>.</a:t>
            </a:r>
          </a:p>
        </p:txBody>
      </p:sp>
      <p:graphicFrame>
        <p:nvGraphicFramePr>
          <p:cNvPr id="330757" name="Object 5"/>
          <p:cNvGraphicFramePr>
            <a:graphicFrameLocks noChangeAspect="1"/>
          </p:cNvGraphicFramePr>
          <p:nvPr/>
        </p:nvGraphicFramePr>
        <p:xfrm>
          <a:off x="900113" y="1970088"/>
          <a:ext cx="306387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796" name="公式" r:id="rId4" imgW="152280" imgH="152280" progId="Equation.3">
                  <p:embed/>
                </p:oleObj>
              </mc:Choice>
              <mc:Fallback>
                <p:oleObj name="公式" r:id="rId4" imgW="152280" imgH="1522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970088"/>
                        <a:ext cx="306387" cy="306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0758" name="Object 6"/>
          <p:cNvGraphicFramePr>
            <a:graphicFrameLocks noChangeAspect="1"/>
          </p:cNvGraphicFramePr>
          <p:nvPr/>
        </p:nvGraphicFramePr>
        <p:xfrm>
          <a:off x="2700338" y="3122613"/>
          <a:ext cx="306387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797" name="公式" r:id="rId6" imgW="152280" imgH="152280" progId="Equation.3">
                  <p:embed/>
                </p:oleObj>
              </mc:Choice>
              <mc:Fallback>
                <p:oleObj name="公式" r:id="rId6" imgW="152280" imgH="1522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3122613"/>
                        <a:ext cx="306387" cy="306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0759" name="Object 7"/>
          <p:cNvGraphicFramePr>
            <a:graphicFrameLocks noChangeAspect="1"/>
          </p:cNvGraphicFramePr>
          <p:nvPr/>
        </p:nvGraphicFramePr>
        <p:xfrm>
          <a:off x="1116013" y="3500438"/>
          <a:ext cx="306387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798" name="公式" r:id="rId7" imgW="152280" imgH="152280" progId="Equation.3">
                  <p:embed/>
                </p:oleObj>
              </mc:Choice>
              <mc:Fallback>
                <p:oleObj name="公式" r:id="rId7" imgW="152280" imgH="1522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3500438"/>
                        <a:ext cx="306387" cy="306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0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0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30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30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30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30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30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30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30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307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307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0755" grpId="0" uiExpand="1" build="p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1F5DF9-57CC-4B0A-A064-ED8F72697FA2}" type="slidenum">
              <a:rPr lang="en-US" altLang="zh-CN"/>
              <a:pPr/>
              <a:t>42</a:t>
            </a:fld>
            <a:endParaRPr lang="en-US" altLang="zh-CN"/>
          </a:p>
        </p:txBody>
      </p:sp>
      <p:sp>
        <p:nvSpPr>
          <p:cNvPr id="3317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>
                <a:latin typeface="Arial Narrow" pitchFamily="34" charset="0"/>
              </a:rPr>
              <a:t>Constraints-Example</a:t>
            </a:r>
          </a:p>
        </p:txBody>
      </p:sp>
      <p:sp>
        <p:nvSpPr>
          <p:cNvPr id="331779" name="Text Box 3"/>
          <p:cNvSpPr txBox="1">
            <a:spLocks noChangeArrowheads="1"/>
          </p:cNvSpPr>
          <p:nvPr/>
        </p:nvSpPr>
        <p:spPr bwMode="auto">
          <a:xfrm>
            <a:off x="685800" y="838200"/>
            <a:ext cx="7924800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</a:pPr>
            <a:r>
              <a:rPr kumimoji="0" lang="en-US" altLang="zh-CN" b="1">
                <a:solidFill>
                  <a:schemeClr val="tx2"/>
                </a:solidFill>
              </a:rPr>
              <a:t>【e.g.】</a:t>
            </a:r>
            <a:r>
              <a:rPr lang="en-US" altLang="zh-CN" b="1"/>
              <a:t> Consider the two relations</a:t>
            </a:r>
          </a:p>
          <a:p>
            <a:pPr algn="l">
              <a:spcBef>
                <a:spcPct val="20000"/>
              </a:spcBef>
            </a:pPr>
            <a:r>
              <a:rPr lang="en-US" altLang="zh-CN" b="1" i="1">
                <a:latin typeface="Times New Roman" pitchFamily="18" charset="0"/>
              </a:rPr>
              <a:t>Movie(title,year,length,filmType,studioName,producerC#)</a:t>
            </a:r>
          </a:p>
          <a:p>
            <a:pPr algn="l">
              <a:spcBef>
                <a:spcPct val="20000"/>
              </a:spcBef>
            </a:pPr>
            <a:r>
              <a:rPr lang="en-US" altLang="zh-CN" b="1" i="1">
                <a:latin typeface="Times New Roman" pitchFamily="18" charset="0"/>
              </a:rPr>
              <a:t>MovieProducer (name,address,cert#,netWorth)</a:t>
            </a:r>
          </a:p>
          <a:p>
            <a:pPr algn="l">
              <a:spcBef>
                <a:spcPct val="20000"/>
              </a:spcBef>
            </a:pPr>
            <a:r>
              <a:rPr lang="en-US" altLang="zh-CN" b="1"/>
              <a:t>We might reasonably assume that the producer of every movie would have to appear in the</a:t>
            </a:r>
            <a:r>
              <a:rPr lang="en-US" altLang="zh-CN" b="1" i="1">
                <a:latin typeface="Times New Roman" pitchFamily="18" charset="0"/>
              </a:rPr>
              <a:t> MovieProducer </a:t>
            </a:r>
            <a:r>
              <a:rPr lang="en-US" altLang="zh-CN" b="1"/>
              <a:t>relation.</a:t>
            </a:r>
          </a:p>
          <a:p>
            <a:pPr algn="l">
              <a:spcBef>
                <a:spcPct val="20000"/>
              </a:spcBef>
            </a:pPr>
            <a:r>
              <a:rPr lang="en-US" altLang="zh-CN" b="1"/>
              <a:t>To be more precise, the </a:t>
            </a:r>
            <a:r>
              <a:rPr lang="en-US" altLang="zh-CN" b="1" i="1">
                <a:latin typeface="Times New Roman" pitchFamily="18" charset="0"/>
              </a:rPr>
              <a:t>producerC#</a:t>
            </a:r>
            <a:r>
              <a:rPr lang="en-US" altLang="zh-CN" b="1"/>
              <a:t> component of each </a:t>
            </a:r>
            <a:r>
              <a:rPr lang="en-US" altLang="zh-CN" b="1" i="1">
                <a:latin typeface="Times New Roman" pitchFamily="18" charset="0"/>
              </a:rPr>
              <a:t>Movie</a:t>
            </a:r>
            <a:r>
              <a:rPr lang="en-US" altLang="zh-CN" b="1"/>
              <a:t> tuple must also appear in the </a:t>
            </a:r>
            <a:r>
              <a:rPr lang="en-US" altLang="zh-CN" b="1" i="1">
                <a:latin typeface="Times New Roman" pitchFamily="18" charset="0"/>
              </a:rPr>
              <a:t>cert#</a:t>
            </a:r>
            <a:r>
              <a:rPr lang="en-US" altLang="zh-CN" b="1"/>
              <a:t> component of some </a:t>
            </a:r>
            <a:r>
              <a:rPr lang="en-US" altLang="zh-CN" b="1" i="1">
                <a:latin typeface="Times New Roman" pitchFamily="18" charset="0"/>
              </a:rPr>
              <a:t>MovieProducer </a:t>
            </a:r>
            <a:r>
              <a:rPr lang="en-US" altLang="zh-CN" b="1"/>
              <a:t>tuple.</a:t>
            </a:r>
          </a:p>
          <a:p>
            <a:pPr algn="l">
              <a:spcBef>
                <a:spcPct val="20000"/>
              </a:spcBef>
            </a:pPr>
            <a:r>
              <a:rPr lang="en-US" altLang="zh-CN" b="1"/>
              <a:t>This constraint can be expressed by the set-containment:</a:t>
            </a:r>
          </a:p>
        </p:txBody>
      </p:sp>
      <p:pic>
        <p:nvPicPr>
          <p:cNvPr id="331780" name="Picture 4" descr="arow003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75" y="6303963"/>
            <a:ext cx="479425" cy="46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31781" name="Object 5"/>
          <p:cNvGraphicFramePr>
            <a:graphicFrameLocks noChangeAspect="1"/>
          </p:cNvGraphicFramePr>
          <p:nvPr/>
        </p:nvGraphicFramePr>
        <p:xfrm>
          <a:off x="757238" y="4797425"/>
          <a:ext cx="6811962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304" name="公式" r:id="rId4" imgW="2717640" imgH="241200" progId="Equation.3">
                  <p:embed/>
                </p:oleObj>
              </mc:Choice>
              <mc:Fallback>
                <p:oleObj name="公式" r:id="rId4" imgW="2717640" imgH="241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238" y="4797425"/>
                        <a:ext cx="6811962" cy="60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1782" name="Object 6"/>
          <p:cNvGraphicFramePr>
            <a:graphicFrameLocks noChangeAspect="1"/>
          </p:cNvGraphicFramePr>
          <p:nvPr/>
        </p:nvGraphicFramePr>
        <p:xfrm>
          <a:off x="744538" y="5446713"/>
          <a:ext cx="7418387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305" name="公式" r:id="rId6" imgW="2958840" imgH="241200" progId="Equation.3">
                  <p:embed/>
                </p:oleObj>
              </mc:Choice>
              <mc:Fallback>
                <p:oleObj name="公式" r:id="rId6" imgW="2958840" imgH="241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538" y="5446713"/>
                        <a:ext cx="7418387" cy="604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1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1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31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31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31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31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331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331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317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317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779" grpId="0" build="p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A9F4F-5EAF-4437-83D1-BB9B9B4ED7BC}" type="slidenum">
              <a:rPr lang="en-US" altLang="zh-CN"/>
              <a:pPr/>
              <a:t>43</a:t>
            </a:fld>
            <a:endParaRPr lang="en-US" altLang="zh-CN"/>
          </a:p>
        </p:txBody>
      </p:sp>
      <p:sp>
        <p:nvSpPr>
          <p:cNvPr id="3328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>
                <a:latin typeface="Arial Narrow" pitchFamily="34" charset="0"/>
              </a:rPr>
              <a:t>Constraints-Example</a:t>
            </a:r>
          </a:p>
        </p:txBody>
      </p:sp>
      <p:sp>
        <p:nvSpPr>
          <p:cNvPr id="332803" name="Text Box 3"/>
          <p:cNvSpPr txBox="1">
            <a:spLocks noChangeArrowheads="1"/>
          </p:cNvSpPr>
          <p:nvPr/>
        </p:nvSpPr>
        <p:spPr bwMode="auto">
          <a:xfrm>
            <a:off x="611188" y="765175"/>
            <a:ext cx="8229600" cy="447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 altLang="zh-CN" b="1"/>
              <a:t>It can be similarly expressed if in a referential integrity constraint, the value involved is represented by more than one attribute. </a:t>
            </a:r>
          </a:p>
          <a:p>
            <a:pPr algn="l">
              <a:spcBef>
                <a:spcPct val="20000"/>
              </a:spcBef>
            </a:pPr>
            <a:r>
              <a:rPr kumimoji="0" lang="en-US" altLang="zh-CN" b="1">
                <a:solidFill>
                  <a:schemeClr val="tx2"/>
                </a:solidFill>
              </a:rPr>
              <a:t>【e.g.】</a:t>
            </a:r>
            <a:r>
              <a:rPr lang="en-US" altLang="zh-CN" b="1"/>
              <a:t> For instance, we may want to assert that any movie mentioned in the relation</a:t>
            </a:r>
          </a:p>
          <a:p>
            <a:pPr algn="l">
              <a:spcBef>
                <a:spcPct val="20000"/>
              </a:spcBef>
            </a:pPr>
            <a:r>
              <a:rPr lang="en-US" altLang="zh-CN" b="1" i="1">
                <a:latin typeface="Times New Roman" pitchFamily="18" charset="0"/>
              </a:rPr>
              <a:t>starsIn(movieTitle,movieYear,starName)</a:t>
            </a:r>
          </a:p>
          <a:p>
            <a:pPr algn="l">
              <a:spcBef>
                <a:spcPct val="20000"/>
              </a:spcBef>
            </a:pPr>
            <a:r>
              <a:rPr lang="en-US" altLang="zh-CN" b="1"/>
              <a:t>also appears in the relation</a:t>
            </a:r>
          </a:p>
          <a:p>
            <a:pPr algn="l">
              <a:spcBef>
                <a:spcPct val="20000"/>
              </a:spcBef>
            </a:pPr>
            <a:r>
              <a:rPr lang="en-US" altLang="zh-CN" b="1" i="1">
                <a:latin typeface="Times New Roman" pitchFamily="18" charset="0"/>
              </a:rPr>
              <a:t>Movie(title,year,length,inColor,studioName,producerC#)</a:t>
            </a:r>
          </a:p>
          <a:p>
            <a:pPr algn="l">
              <a:spcBef>
                <a:spcPct val="20000"/>
              </a:spcBef>
            </a:pPr>
            <a:r>
              <a:rPr lang="en-US" altLang="zh-CN" b="1" i="1">
                <a:latin typeface="Times New Roman" pitchFamily="18" charset="0"/>
              </a:rPr>
              <a:t>Movies</a:t>
            </a:r>
            <a:r>
              <a:rPr lang="en-US" altLang="zh-CN" b="1"/>
              <a:t> are represented in both relations by </a:t>
            </a:r>
            <a:r>
              <a:rPr lang="en-US" altLang="zh-CN" b="1" i="1">
                <a:latin typeface="Times New Roman" pitchFamily="18" charset="0"/>
              </a:rPr>
              <a:t>title-year</a:t>
            </a:r>
            <a:r>
              <a:rPr lang="en-US" altLang="zh-CN" b="1"/>
              <a:t> pairs, </a:t>
            </a:r>
            <a:r>
              <a:rPr lang="en-US" altLang="zh-CN" b="1">
                <a:solidFill>
                  <a:srgbClr val="FF3399"/>
                </a:solidFill>
              </a:rPr>
              <a:t>because</a:t>
            </a:r>
            <a:r>
              <a:rPr lang="en-US" altLang="zh-CN" b="1"/>
              <a:t> we agree that one of these attributes alone was not sufficient to identify a movie. The following constraint expresses this referential integrity constraint:</a:t>
            </a:r>
          </a:p>
        </p:txBody>
      </p:sp>
      <p:graphicFrame>
        <p:nvGraphicFramePr>
          <p:cNvPr id="332804" name="Object 4"/>
          <p:cNvGraphicFramePr>
            <a:graphicFrameLocks noChangeAspect="1"/>
          </p:cNvGraphicFramePr>
          <p:nvPr/>
        </p:nvGraphicFramePr>
        <p:xfrm>
          <a:off x="900113" y="5373688"/>
          <a:ext cx="6657975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316" name="Equation" r:id="rId3" imgW="2654280" imgH="241200" progId="Equation.3">
                  <p:embed/>
                </p:oleObj>
              </mc:Choice>
              <mc:Fallback>
                <p:oleObj name="Equation" r:id="rId3" imgW="2654280" imgH="241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5373688"/>
                        <a:ext cx="6657975" cy="604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2805" name="Rectangle 5"/>
          <p:cNvSpPr>
            <a:spLocks noChangeArrowheads="1"/>
          </p:cNvSpPr>
          <p:nvPr/>
        </p:nvSpPr>
        <p:spPr bwMode="auto">
          <a:xfrm>
            <a:off x="684213" y="6092825"/>
            <a:ext cx="51419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SzPct val="150000"/>
              <a:buFontTx/>
              <a:buBlip>
                <a:blip r:embed="rId5"/>
              </a:buBlip>
            </a:pPr>
            <a:r>
              <a:rPr lang="en-US" altLang="zh-CN" b="1"/>
              <a:t>Pay attention to the list of components.</a:t>
            </a:r>
          </a:p>
        </p:txBody>
      </p:sp>
      <p:pic>
        <p:nvPicPr>
          <p:cNvPr id="332806" name="Picture 6" descr="arow003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75" y="6303963"/>
            <a:ext cx="479425" cy="46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2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2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32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32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32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32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332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332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328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328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803" grpId="0" build="p" autoUpdateAnimBg="0"/>
      <p:bldP spid="332805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6FC49-FF80-489F-8588-6EF6A71DAF72}" type="slidenum">
              <a:rPr lang="en-US" altLang="zh-CN"/>
              <a:pPr/>
              <a:t>44</a:t>
            </a:fld>
            <a:endParaRPr lang="en-US" altLang="zh-CN"/>
          </a:p>
        </p:txBody>
      </p:sp>
      <p:sp>
        <p:nvSpPr>
          <p:cNvPr id="33382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>
                <a:latin typeface="Arial Narrow" pitchFamily="34" charset="0"/>
              </a:rPr>
              <a:t>Additional Constraint</a:t>
            </a:r>
          </a:p>
        </p:txBody>
      </p:sp>
      <p:sp>
        <p:nvSpPr>
          <p:cNvPr id="333827" name="Text Box 3"/>
          <p:cNvSpPr txBox="1">
            <a:spLocks noChangeArrowheads="1"/>
          </p:cNvSpPr>
          <p:nvPr/>
        </p:nvSpPr>
        <p:spPr bwMode="auto">
          <a:xfrm>
            <a:off x="684213" y="765175"/>
            <a:ext cx="8077200" cy="407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</a:pPr>
            <a:r>
              <a:rPr kumimoji="0" lang="en-US" altLang="zh-CN" b="1">
                <a:ea typeface="楷体_GB2312" pitchFamily="49" charset="-122"/>
              </a:rPr>
              <a:t>Additional Constraint:</a:t>
            </a:r>
            <a:endParaRPr kumimoji="0" lang="en-US" altLang="zh-CN" b="1"/>
          </a:p>
          <a:p>
            <a:pPr algn="l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u"/>
            </a:pPr>
            <a:r>
              <a:rPr kumimoji="0" lang="en-US" altLang="zh-CN" b="1">
                <a:ea typeface="楷体_GB2312" pitchFamily="49" charset="-122"/>
              </a:rPr>
              <a:t>A </a:t>
            </a:r>
            <a:r>
              <a:rPr kumimoji="0" lang="en-US" altLang="zh-CN" b="1">
                <a:solidFill>
                  <a:schemeClr val="hlink"/>
                </a:solidFill>
                <a:ea typeface="楷体_GB2312" pitchFamily="49" charset="-122"/>
              </a:rPr>
              <a:t>domain constraint</a:t>
            </a:r>
            <a:r>
              <a:rPr lang="en-US" altLang="zh-CN" b="1"/>
              <a:t> requires that values for an attribute have a specific data </a:t>
            </a:r>
            <a:r>
              <a:rPr lang="en-US" altLang="zh-CN" b="1">
                <a:solidFill>
                  <a:schemeClr val="hlink"/>
                </a:solidFill>
              </a:rPr>
              <a:t>type</a:t>
            </a:r>
            <a:r>
              <a:rPr lang="en-US" altLang="zh-CN" b="1"/>
              <a:t>, such as integer or character string of length 30.</a:t>
            </a:r>
          </a:p>
          <a:p>
            <a:pPr algn="l">
              <a:spcBef>
                <a:spcPct val="20000"/>
              </a:spcBef>
            </a:pPr>
            <a:r>
              <a:rPr lang="en-US" altLang="zh-CN" b="1"/>
              <a:t>A domain constraint often involves specific values that we require for an attribute. If the set of acceptable values can be expressed in the language of </a:t>
            </a:r>
            <a:r>
              <a:rPr lang="en-US" altLang="zh-CN" b="1">
                <a:solidFill>
                  <a:schemeClr val="hlink"/>
                </a:solidFill>
              </a:rPr>
              <a:t>selection</a:t>
            </a:r>
            <a:r>
              <a:rPr lang="en-US" altLang="zh-CN" b="1"/>
              <a:t> conditions, </a:t>
            </a:r>
            <a:r>
              <a:rPr lang="en-US" altLang="zh-CN" b="1">
                <a:solidFill>
                  <a:srgbClr val="FF3399"/>
                </a:solidFill>
              </a:rPr>
              <a:t>then</a:t>
            </a:r>
            <a:r>
              <a:rPr lang="en-US" altLang="zh-CN" b="1"/>
              <a:t> this domain constraint can be expressed in the algebraic constraint language.</a:t>
            </a:r>
          </a:p>
          <a:p>
            <a:pPr algn="l">
              <a:spcBef>
                <a:spcPct val="50000"/>
              </a:spcBef>
            </a:pPr>
            <a:r>
              <a:rPr kumimoji="0" lang="en-US" altLang="zh-CN" b="1">
                <a:solidFill>
                  <a:schemeClr val="tx2"/>
                </a:solidFill>
              </a:rPr>
              <a:t>【e.g.】</a:t>
            </a:r>
            <a:r>
              <a:rPr lang="en-US" altLang="zh-CN" b="1"/>
              <a:t>Suppose we wish to specify that the only legal values for the </a:t>
            </a:r>
            <a:r>
              <a:rPr lang="en-US" altLang="zh-CN" b="1" i="1">
                <a:latin typeface="Times New Roman" pitchFamily="18" charset="0"/>
              </a:rPr>
              <a:t>gender</a:t>
            </a:r>
            <a:r>
              <a:rPr lang="en-US" altLang="zh-CN" b="1"/>
              <a:t> attribute of </a:t>
            </a:r>
            <a:r>
              <a:rPr lang="en-US" altLang="zh-CN" b="1" i="1">
                <a:latin typeface="Times New Roman" pitchFamily="18" charset="0"/>
              </a:rPr>
              <a:t>MovieStar</a:t>
            </a:r>
            <a:r>
              <a:rPr lang="en-US" altLang="zh-CN" b="1"/>
              <a:t> are ‘</a:t>
            </a:r>
            <a:r>
              <a:rPr lang="en-US" altLang="zh-CN" b="1" i="1">
                <a:latin typeface="Times New Roman" pitchFamily="18" charset="0"/>
              </a:rPr>
              <a:t>F</a:t>
            </a:r>
            <a:r>
              <a:rPr lang="en-US" altLang="zh-CN" b="1"/>
              <a:t>’</a:t>
            </a:r>
            <a:r>
              <a:rPr lang="zh-CN" altLang="en-US" b="1"/>
              <a:t>和‘</a:t>
            </a:r>
            <a:r>
              <a:rPr lang="en-US" altLang="zh-CN" b="1" i="1">
                <a:latin typeface="Times New Roman" pitchFamily="18" charset="0"/>
              </a:rPr>
              <a:t>M</a:t>
            </a:r>
            <a:r>
              <a:rPr lang="en-US" altLang="zh-CN" b="1"/>
              <a:t>’. This constraint can be expressed by</a:t>
            </a:r>
          </a:p>
        </p:txBody>
      </p:sp>
      <p:pic>
        <p:nvPicPr>
          <p:cNvPr id="333828" name="Picture 4" descr="arow003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75" y="6303963"/>
            <a:ext cx="479425" cy="46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3382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2557987"/>
              </p:ext>
            </p:extLst>
          </p:nvPr>
        </p:nvGraphicFramePr>
        <p:xfrm>
          <a:off x="1228725" y="4868863"/>
          <a:ext cx="5924550" cy="60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842" name="公式" r:id="rId4" imgW="2374560" imgH="241200" progId="Equation.3">
                  <p:embed/>
                </p:oleObj>
              </mc:Choice>
              <mc:Fallback>
                <p:oleObj name="公式" r:id="rId4" imgW="2374560" imgH="241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8725" y="4868863"/>
                        <a:ext cx="5924550" cy="601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3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3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33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33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38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338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3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3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3827" grpId="0" build="p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40907C-2FE8-41A5-8EC6-1C26EE3F253A}" type="slidenum">
              <a:rPr lang="en-US" altLang="zh-CN"/>
              <a:pPr/>
              <a:t>45</a:t>
            </a:fld>
            <a:endParaRPr lang="en-US" altLang="zh-CN"/>
          </a:p>
        </p:txBody>
      </p:sp>
      <p:sp>
        <p:nvSpPr>
          <p:cNvPr id="33485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>
                <a:latin typeface="Arial Narrow" pitchFamily="34" charset="0"/>
              </a:rPr>
              <a:t>Constraints-Example</a:t>
            </a:r>
          </a:p>
        </p:txBody>
      </p:sp>
      <p:sp>
        <p:nvSpPr>
          <p:cNvPr id="334851" name="Text Box 3"/>
          <p:cNvSpPr txBox="1">
            <a:spLocks noChangeArrowheads="1"/>
          </p:cNvSpPr>
          <p:nvPr/>
        </p:nvSpPr>
        <p:spPr bwMode="auto">
          <a:xfrm>
            <a:off x="611188" y="692150"/>
            <a:ext cx="8425308" cy="4302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20000"/>
              </a:spcBef>
            </a:pPr>
            <a:r>
              <a:rPr kumimoji="0" lang="en-US" altLang="zh-CN" b="1" dirty="0">
                <a:solidFill>
                  <a:schemeClr val="tx2"/>
                </a:solidFill>
              </a:rPr>
              <a:t>【</a:t>
            </a:r>
            <a:r>
              <a:rPr kumimoji="0" lang="en-US" altLang="zh-CN" b="1" dirty="0" err="1">
                <a:solidFill>
                  <a:schemeClr val="tx2"/>
                </a:solidFill>
              </a:rPr>
              <a:t>e.g.】</a:t>
            </a:r>
            <a:r>
              <a:rPr lang="en-US" altLang="zh-CN" b="1" dirty="0" err="1"/>
              <a:t>For</a:t>
            </a:r>
            <a:r>
              <a:rPr lang="en-US" altLang="zh-CN" b="1" dirty="0"/>
              <a:t> the relations </a:t>
            </a:r>
            <a:r>
              <a:rPr lang="en-US" altLang="zh-CN" b="1" i="1" dirty="0" err="1" smtClean="0">
                <a:latin typeface="Times New Roman" pitchFamily="18" charset="0"/>
              </a:rPr>
              <a:t>MovieExec</a:t>
            </a:r>
            <a:r>
              <a:rPr lang="en-US" altLang="zh-CN" b="1" i="1" dirty="0" smtClean="0">
                <a:latin typeface="Times New Roman" pitchFamily="18" charset="0"/>
              </a:rPr>
              <a:t>(name,address,cert</a:t>
            </a:r>
            <a:r>
              <a:rPr lang="en-US" altLang="zh-CN" b="1" i="1" dirty="0">
                <a:latin typeface="Times New Roman" pitchFamily="18" charset="0"/>
              </a:rPr>
              <a:t>#,</a:t>
            </a:r>
            <a:r>
              <a:rPr lang="en-US" altLang="zh-CN" b="1" i="1" dirty="0" err="1">
                <a:latin typeface="Times New Roman" pitchFamily="18" charset="0"/>
              </a:rPr>
              <a:t>netWorth</a:t>
            </a:r>
            <a:r>
              <a:rPr lang="en-US" altLang="zh-CN" b="1" i="1" dirty="0">
                <a:latin typeface="Times New Roman" pitchFamily="18" charset="0"/>
              </a:rPr>
              <a:t>)</a:t>
            </a:r>
            <a:r>
              <a:rPr lang="en-US" altLang="zh-CN" b="1" dirty="0"/>
              <a:t> and  </a:t>
            </a:r>
            <a:r>
              <a:rPr lang="en-US" altLang="zh-CN" b="1" i="1" dirty="0">
                <a:latin typeface="Times New Roman" pitchFamily="18" charset="0"/>
              </a:rPr>
              <a:t>Studio(</a:t>
            </a:r>
            <a:r>
              <a:rPr lang="en-US" altLang="zh-CN" b="1" i="1" dirty="0" err="1">
                <a:latin typeface="Times New Roman" pitchFamily="18" charset="0"/>
              </a:rPr>
              <a:t>name,address,presC</a:t>
            </a:r>
            <a:r>
              <a:rPr lang="en-US" altLang="zh-CN" b="1" i="1" dirty="0">
                <a:latin typeface="Times New Roman" pitchFamily="18" charset="0"/>
              </a:rPr>
              <a:t>#)</a:t>
            </a:r>
            <a:r>
              <a:rPr lang="en-US" altLang="zh-CN" b="1" dirty="0"/>
              <a:t>, suppose we wish to require </a:t>
            </a:r>
            <a:r>
              <a:rPr lang="en-US" altLang="zh-CN" b="1" dirty="0">
                <a:solidFill>
                  <a:srgbClr val="FF3399"/>
                </a:solidFill>
              </a:rPr>
              <a:t>that</a:t>
            </a:r>
            <a:r>
              <a:rPr lang="en-US" altLang="zh-CN" b="1" dirty="0"/>
              <a:t> one must have a net worth of at least $10000000 </a:t>
            </a:r>
            <a:r>
              <a:rPr lang="en-US" altLang="zh-CN" b="1" dirty="0">
                <a:solidFill>
                  <a:srgbClr val="FF3399"/>
                </a:solidFill>
              </a:rPr>
              <a:t>to be</a:t>
            </a:r>
            <a:r>
              <a:rPr lang="en-US" altLang="zh-CN" b="1" dirty="0"/>
              <a:t> the president of a movie studio. Please express this constraint in the algebraic constraint language.</a:t>
            </a:r>
          </a:p>
          <a:p>
            <a:pPr algn="l">
              <a:spcBef>
                <a:spcPct val="20000"/>
              </a:spcBef>
            </a:pPr>
            <a:r>
              <a:rPr lang="en-US" altLang="zh-CN" b="1" dirty="0"/>
              <a:t>First we need to </a:t>
            </a:r>
            <a:r>
              <a:rPr lang="en-US" altLang="zh-CN" b="1" dirty="0">
                <a:solidFill>
                  <a:schemeClr val="hlink"/>
                </a:solidFill>
              </a:rPr>
              <a:t>theta-join</a:t>
            </a:r>
            <a:r>
              <a:rPr lang="en-US" altLang="zh-CN" b="1" dirty="0"/>
              <a:t> the two relations using the condition that </a:t>
            </a:r>
            <a:r>
              <a:rPr lang="en-US" altLang="zh-CN" b="1" i="1" dirty="0" err="1">
                <a:latin typeface="Times New Roman" pitchFamily="18" charset="0"/>
              </a:rPr>
              <a:t>presC</a:t>
            </a:r>
            <a:r>
              <a:rPr lang="en-US" altLang="zh-CN" b="1" i="1" dirty="0">
                <a:latin typeface="Times New Roman" pitchFamily="18" charset="0"/>
              </a:rPr>
              <a:t>#</a:t>
            </a:r>
            <a:r>
              <a:rPr lang="en-US" altLang="zh-CN" b="1" dirty="0"/>
              <a:t> from </a:t>
            </a:r>
            <a:r>
              <a:rPr lang="en-US" altLang="zh-CN" b="1" i="1" dirty="0">
                <a:latin typeface="Times New Roman" pitchFamily="18" charset="0"/>
              </a:rPr>
              <a:t>Studio</a:t>
            </a:r>
            <a:r>
              <a:rPr lang="en-US" altLang="zh-CN" b="1" dirty="0"/>
              <a:t> and </a:t>
            </a:r>
            <a:r>
              <a:rPr lang="en-US" altLang="zh-CN" b="1" i="1" dirty="0">
                <a:latin typeface="Times New Roman" pitchFamily="18" charset="0"/>
              </a:rPr>
              <a:t>cert#</a:t>
            </a:r>
            <a:r>
              <a:rPr lang="en-US" altLang="zh-CN" b="1" dirty="0"/>
              <a:t> from </a:t>
            </a:r>
            <a:r>
              <a:rPr lang="en-US" altLang="zh-CN" b="1" i="1" dirty="0" err="1">
                <a:latin typeface="Times New Roman" pitchFamily="18" charset="0"/>
              </a:rPr>
              <a:t>MovieExec</a:t>
            </a:r>
            <a:r>
              <a:rPr lang="en-US" altLang="zh-CN" b="1" dirty="0"/>
              <a:t> are </a:t>
            </a:r>
            <a:r>
              <a:rPr lang="en-US" altLang="zh-CN" b="1" dirty="0">
                <a:solidFill>
                  <a:schemeClr val="hlink"/>
                </a:solidFill>
              </a:rPr>
              <a:t>equal</a:t>
            </a:r>
            <a:r>
              <a:rPr lang="en-US" altLang="zh-CN" b="1" dirty="0"/>
              <a:t>. That join combines pairs of tuples consisting of a studio and an executive.</a:t>
            </a:r>
          </a:p>
          <a:p>
            <a:pPr algn="l">
              <a:spcBef>
                <a:spcPct val="20000"/>
              </a:spcBef>
            </a:pPr>
            <a:r>
              <a:rPr lang="en-US" altLang="zh-CN" b="1" dirty="0"/>
              <a:t>If we </a:t>
            </a:r>
            <a:r>
              <a:rPr lang="en-US" altLang="zh-CN" b="1" dirty="0">
                <a:solidFill>
                  <a:schemeClr val="hlink"/>
                </a:solidFill>
              </a:rPr>
              <a:t>select</a:t>
            </a:r>
            <a:r>
              <a:rPr lang="en-US" altLang="zh-CN" b="1" dirty="0"/>
              <a:t> from this relation those tuples </a:t>
            </a:r>
            <a:r>
              <a:rPr lang="en-US" altLang="zh-CN" b="1" dirty="0">
                <a:solidFill>
                  <a:srgbClr val="FF3399"/>
                </a:solidFill>
              </a:rPr>
              <a:t>where</a:t>
            </a:r>
            <a:r>
              <a:rPr lang="en-US" altLang="zh-CN" b="1" dirty="0"/>
              <a:t> the net worth is less than $10000000, the set must be </a:t>
            </a:r>
            <a:r>
              <a:rPr lang="en-US" altLang="zh-CN" b="1" dirty="0">
                <a:solidFill>
                  <a:schemeClr val="hlink"/>
                </a:solidFill>
              </a:rPr>
              <a:t>empty</a:t>
            </a:r>
            <a:r>
              <a:rPr lang="en-US" altLang="zh-CN" b="1" dirty="0"/>
              <a:t>. So the constraint can be expressed as:</a:t>
            </a:r>
          </a:p>
        </p:txBody>
      </p:sp>
      <p:graphicFrame>
        <p:nvGraphicFramePr>
          <p:cNvPr id="3348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5611554"/>
              </p:ext>
            </p:extLst>
          </p:nvPr>
        </p:nvGraphicFramePr>
        <p:xfrm>
          <a:off x="601166" y="5013176"/>
          <a:ext cx="7715250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895" name="Equation" r:id="rId3" imgW="3098520" imgH="241200" progId="Equation.3">
                  <p:embed/>
                </p:oleObj>
              </mc:Choice>
              <mc:Fallback>
                <p:oleObj name="Equation" r:id="rId3" imgW="3098520" imgH="241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66" y="5013176"/>
                        <a:ext cx="7715250" cy="601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485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2501612"/>
              </p:ext>
            </p:extLst>
          </p:nvPr>
        </p:nvGraphicFramePr>
        <p:xfrm>
          <a:off x="3902968" y="5085184"/>
          <a:ext cx="381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896" name="位图图像" r:id="rId5" imgW="447856" imgH="447856" progId="Paint.Picture">
                  <p:embed/>
                </p:oleObj>
              </mc:Choice>
              <mc:Fallback>
                <p:oleObj name="位图图像" r:id="rId5" imgW="447856" imgH="447856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2968" y="5085184"/>
                        <a:ext cx="381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485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8628963"/>
              </p:ext>
            </p:extLst>
          </p:nvPr>
        </p:nvGraphicFramePr>
        <p:xfrm>
          <a:off x="661044" y="5701308"/>
          <a:ext cx="7799388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897" name="公式" r:id="rId7" imgW="4038480" imgH="304560" progId="Equation.3">
                  <p:embed/>
                </p:oleObj>
              </mc:Choice>
              <mc:Fallback>
                <p:oleObj name="公式" r:id="rId7" imgW="4038480" imgH="3045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044" y="5701308"/>
                        <a:ext cx="7799388" cy="608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34855" name="Picture 7" descr="002">
            <a:hlinkClick r:id="rId9" action="ppaction://hlinksldjump"/>
          </p:cNvPr>
          <p:cNvPicPr>
            <a:picLocks noChangeAspect="1" noChangeArrowheads="1" noCrop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6308725"/>
            <a:ext cx="68580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4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4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34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4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334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334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348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348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4851" grpId="0" build="p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79982E-E160-43EF-83D0-90816BA7561D}" type="slidenum">
              <a:rPr lang="en-US" altLang="zh-CN"/>
              <a:pPr/>
              <a:t>46</a:t>
            </a:fld>
            <a:endParaRPr lang="en-US" altLang="zh-CN"/>
          </a:p>
        </p:txBody>
      </p:sp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Arial Narrow" pitchFamily="34" charset="0"/>
              </a:rPr>
              <a:t>Summary</a:t>
            </a:r>
          </a:p>
        </p:txBody>
      </p:sp>
      <p:sp>
        <p:nvSpPr>
          <p:cNvPr id="328708" name="Text Box 4"/>
          <p:cNvSpPr txBox="1">
            <a:spLocks noChangeArrowheads="1"/>
          </p:cNvSpPr>
          <p:nvPr/>
        </p:nvSpPr>
        <p:spPr bwMode="auto">
          <a:xfrm>
            <a:off x="533400" y="914400"/>
            <a:ext cx="8153400" cy="498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 altLang="zh-CN" b="1">
                <a:latin typeface="Times New Roman" pitchFamily="18" charset="0"/>
              </a:rPr>
              <a:t>1. </a:t>
            </a:r>
            <a:r>
              <a:rPr lang="zh-CN" altLang="en-US" b="1">
                <a:latin typeface="Times New Roman" pitchFamily="18" charset="0"/>
              </a:rPr>
              <a:t>并</a:t>
            </a:r>
            <a:r>
              <a:rPr lang="en-US" altLang="zh-CN" b="1">
                <a:latin typeface="Times New Roman" pitchFamily="18" charset="0"/>
              </a:rPr>
              <a:t>R</a:t>
            </a:r>
            <a:r>
              <a:rPr lang="en-US" altLang="zh-CN" b="1">
                <a:latin typeface="Times New Roman" pitchFamily="18" charset="0"/>
                <a:cs typeface="Times New Roman" pitchFamily="18" charset="0"/>
              </a:rPr>
              <a:t>∪</a:t>
            </a:r>
            <a:r>
              <a:rPr lang="en-US" altLang="zh-CN" b="1">
                <a:latin typeface="Times New Roman" pitchFamily="18" charset="0"/>
              </a:rPr>
              <a:t>S</a:t>
            </a:r>
            <a:r>
              <a:rPr lang="zh-CN" altLang="en-US" b="1">
                <a:latin typeface="Times New Roman" pitchFamily="18" charset="0"/>
              </a:rPr>
              <a:t>、交</a:t>
            </a:r>
            <a:r>
              <a:rPr lang="en-US" altLang="zh-CN" b="1">
                <a:latin typeface="Times New Roman" pitchFamily="18" charset="0"/>
              </a:rPr>
              <a:t>R</a:t>
            </a:r>
            <a:r>
              <a:rPr lang="en-US" altLang="zh-CN" b="1">
                <a:latin typeface="Times New Roman" pitchFamily="18" charset="0"/>
                <a:cs typeface="Times New Roman" pitchFamily="18" charset="0"/>
              </a:rPr>
              <a:t>∩</a:t>
            </a:r>
            <a:r>
              <a:rPr lang="en-US" altLang="zh-CN" b="1">
                <a:latin typeface="Times New Roman" pitchFamily="18" charset="0"/>
              </a:rPr>
              <a:t>S</a:t>
            </a:r>
            <a:r>
              <a:rPr lang="zh-CN" altLang="en-US" b="1">
                <a:latin typeface="Times New Roman" pitchFamily="18" charset="0"/>
              </a:rPr>
              <a:t>、差</a:t>
            </a:r>
            <a:r>
              <a:rPr lang="en-US" altLang="zh-CN" b="1">
                <a:latin typeface="Times New Roman" pitchFamily="18" charset="0"/>
              </a:rPr>
              <a:t>R</a:t>
            </a:r>
            <a:r>
              <a:rPr lang="en-US" altLang="zh-CN" b="1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b="1">
                <a:latin typeface="Times New Roman" pitchFamily="18" charset="0"/>
              </a:rPr>
              <a:t>S</a:t>
            </a:r>
            <a:r>
              <a:rPr lang="zh-CN" altLang="en-US" b="1">
                <a:latin typeface="Times New Roman" pitchFamily="18" charset="0"/>
              </a:rPr>
              <a:t>。</a:t>
            </a:r>
          </a:p>
          <a:p>
            <a:pPr algn="l">
              <a:spcBef>
                <a:spcPct val="20000"/>
              </a:spcBef>
            </a:pPr>
            <a:r>
              <a:rPr lang="en-US" altLang="zh-CN" b="1">
                <a:latin typeface="Times New Roman" pitchFamily="18" charset="0"/>
              </a:rPr>
              <a:t>2. </a:t>
            </a:r>
            <a:r>
              <a:rPr lang="zh-CN" altLang="en-US" b="1">
                <a:solidFill>
                  <a:schemeClr val="hlink"/>
                </a:solidFill>
                <a:latin typeface="Times New Roman" pitchFamily="18" charset="0"/>
              </a:rPr>
              <a:t>投影</a:t>
            </a:r>
            <a:r>
              <a:rPr lang="zh-CN" altLang="en-US" b="1">
                <a:latin typeface="Times New Roman" pitchFamily="18" charset="0"/>
              </a:rPr>
              <a:t>  从关系</a:t>
            </a:r>
            <a:r>
              <a:rPr lang="en-US" altLang="zh-CN" b="1">
                <a:latin typeface="Times New Roman" pitchFamily="18" charset="0"/>
              </a:rPr>
              <a:t>R</a:t>
            </a:r>
            <a:r>
              <a:rPr lang="zh-CN" altLang="en-US" b="1">
                <a:latin typeface="Times New Roman" pitchFamily="18" charset="0"/>
              </a:rPr>
              <a:t>产生一个只有</a:t>
            </a:r>
            <a:r>
              <a:rPr lang="en-US" altLang="zh-CN" b="1">
                <a:latin typeface="Times New Roman" pitchFamily="18" charset="0"/>
              </a:rPr>
              <a:t>R</a:t>
            </a:r>
            <a:r>
              <a:rPr lang="zh-CN" altLang="en-US" b="1">
                <a:latin typeface="Times New Roman" pitchFamily="18" charset="0"/>
              </a:rPr>
              <a:t>的某些列的新关系。</a:t>
            </a:r>
          </a:p>
          <a:p>
            <a:pPr algn="l">
              <a:spcBef>
                <a:spcPct val="20000"/>
              </a:spcBef>
            </a:pPr>
            <a:r>
              <a:rPr lang="en-US" altLang="zh-CN" b="1">
                <a:latin typeface="Times New Roman" pitchFamily="18" charset="0"/>
              </a:rPr>
              <a:t>3. </a:t>
            </a:r>
            <a:r>
              <a:rPr lang="zh-CN" altLang="en-US" b="1">
                <a:solidFill>
                  <a:schemeClr val="hlink"/>
                </a:solidFill>
                <a:latin typeface="Times New Roman" pitchFamily="18" charset="0"/>
              </a:rPr>
              <a:t>选择  </a:t>
            </a:r>
            <a:r>
              <a:rPr lang="en-US" altLang="zh-CN" b="1"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n-US" altLang="zh-CN" b="1" baseline="-2500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b="1">
                <a:latin typeface="Times New Roman" pitchFamily="18" charset="0"/>
              </a:rPr>
              <a:t>(R)</a:t>
            </a:r>
            <a:r>
              <a:rPr kumimoji="0" lang="zh-CN" altLang="en-US" b="1">
                <a:latin typeface="Times New Roman" pitchFamily="18" charset="0"/>
              </a:rPr>
              <a:t>保留</a:t>
            </a:r>
            <a:r>
              <a:rPr lang="zh-CN" altLang="en-US" b="1">
                <a:latin typeface="Times New Roman" pitchFamily="18" charset="0"/>
              </a:rPr>
              <a:t>满足条件</a:t>
            </a:r>
            <a:r>
              <a:rPr lang="en-US" altLang="zh-CN" b="1">
                <a:latin typeface="Times New Roman" pitchFamily="18" charset="0"/>
              </a:rPr>
              <a:t>C</a:t>
            </a:r>
            <a:r>
              <a:rPr lang="zh-CN" altLang="en-US" b="1">
                <a:latin typeface="Times New Roman" pitchFamily="18" charset="0"/>
              </a:rPr>
              <a:t>的</a:t>
            </a:r>
            <a:r>
              <a:rPr lang="en-US" altLang="zh-CN" b="1">
                <a:latin typeface="Times New Roman" pitchFamily="18" charset="0"/>
              </a:rPr>
              <a:t>R</a:t>
            </a:r>
            <a:r>
              <a:rPr lang="zh-CN" altLang="en-US" b="1">
                <a:latin typeface="Times New Roman" pitchFamily="18" charset="0"/>
              </a:rPr>
              <a:t>中的元组。</a:t>
            </a:r>
          </a:p>
          <a:p>
            <a:pPr algn="l">
              <a:spcBef>
                <a:spcPct val="20000"/>
              </a:spcBef>
            </a:pPr>
            <a:r>
              <a:rPr lang="en-US" altLang="zh-CN" b="1">
                <a:latin typeface="Times New Roman" pitchFamily="18" charset="0"/>
              </a:rPr>
              <a:t>4. </a:t>
            </a:r>
            <a:r>
              <a:rPr lang="zh-CN" altLang="en-US" b="1">
                <a:solidFill>
                  <a:schemeClr val="hlink"/>
                </a:solidFill>
                <a:latin typeface="Times New Roman" pitchFamily="18" charset="0"/>
              </a:rPr>
              <a:t>笛卡尔积  </a:t>
            </a:r>
            <a:r>
              <a:rPr lang="en-US" altLang="zh-CN" b="1">
                <a:latin typeface="Times New Roman" pitchFamily="18" charset="0"/>
              </a:rPr>
              <a:t>R</a:t>
            </a:r>
            <a:r>
              <a:rPr lang="en-US" altLang="zh-CN" b="1">
                <a:latin typeface="Times New Roman" pitchFamily="18" charset="0"/>
                <a:cs typeface="Times New Roman" pitchFamily="18" charset="0"/>
              </a:rPr>
              <a:t>╳</a:t>
            </a:r>
            <a:r>
              <a:rPr lang="en-US" altLang="zh-CN" b="1">
                <a:latin typeface="Times New Roman" pitchFamily="18" charset="0"/>
              </a:rPr>
              <a:t>S</a:t>
            </a:r>
            <a:r>
              <a:rPr lang="zh-CN" altLang="en-US" b="1">
                <a:latin typeface="Times New Roman" pitchFamily="18" charset="0"/>
              </a:rPr>
              <a:t>是两个关系</a:t>
            </a:r>
            <a:r>
              <a:rPr lang="en-US" altLang="zh-CN" b="1">
                <a:latin typeface="Times New Roman" pitchFamily="18" charset="0"/>
              </a:rPr>
              <a:t>R</a:t>
            </a:r>
            <a:r>
              <a:rPr lang="zh-CN" altLang="en-US" b="1">
                <a:latin typeface="Times New Roman" pitchFamily="18" charset="0"/>
              </a:rPr>
              <a:t>和</a:t>
            </a:r>
            <a:r>
              <a:rPr lang="en-US" altLang="zh-CN" b="1">
                <a:latin typeface="Times New Roman" pitchFamily="18" charset="0"/>
              </a:rPr>
              <a:t>S</a:t>
            </a:r>
            <a:r>
              <a:rPr lang="zh-CN" altLang="en-US" b="1">
                <a:latin typeface="Times New Roman" pitchFamily="18" charset="0"/>
              </a:rPr>
              <a:t>的元素对的集合。</a:t>
            </a:r>
          </a:p>
          <a:p>
            <a:pPr algn="l">
              <a:spcBef>
                <a:spcPct val="20000"/>
              </a:spcBef>
            </a:pPr>
            <a:r>
              <a:rPr lang="en-US" altLang="zh-CN" b="1">
                <a:latin typeface="Times New Roman" pitchFamily="18" charset="0"/>
              </a:rPr>
              <a:t>5. </a:t>
            </a:r>
            <a:r>
              <a:rPr lang="zh-CN" altLang="en-US" b="1">
                <a:solidFill>
                  <a:schemeClr val="hlink"/>
                </a:solidFill>
                <a:latin typeface="Times New Roman" pitchFamily="18" charset="0"/>
              </a:rPr>
              <a:t>自然连接  </a:t>
            </a:r>
            <a:r>
              <a:rPr lang="en-US" altLang="zh-CN" b="1">
                <a:latin typeface="Times New Roman" pitchFamily="18" charset="0"/>
              </a:rPr>
              <a:t>R</a:t>
            </a:r>
            <a:r>
              <a:rPr lang="en-US" altLang="zh-CN" b="1">
                <a:latin typeface="Times New Roman" pitchFamily="18" charset="0"/>
                <a:cs typeface="Times New Roman" pitchFamily="18" charset="0"/>
              </a:rPr>
              <a:t>|╳|</a:t>
            </a:r>
            <a:r>
              <a:rPr lang="en-US" altLang="zh-CN" b="1">
                <a:latin typeface="Times New Roman" pitchFamily="18" charset="0"/>
              </a:rPr>
              <a:t>S</a:t>
            </a:r>
            <a:r>
              <a:rPr lang="zh-CN" altLang="en-US" b="1">
                <a:latin typeface="Times New Roman" pitchFamily="18" charset="0"/>
              </a:rPr>
              <a:t>，结果关系的元组是</a:t>
            </a:r>
            <a:r>
              <a:rPr lang="en-US" altLang="zh-CN" b="1">
                <a:latin typeface="Times New Roman" pitchFamily="18" charset="0"/>
              </a:rPr>
              <a:t>R</a:t>
            </a:r>
            <a:r>
              <a:rPr lang="zh-CN" altLang="en-US" b="1">
                <a:latin typeface="Times New Roman" pitchFamily="18" charset="0"/>
              </a:rPr>
              <a:t>和</a:t>
            </a:r>
            <a:r>
              <a:rPr lang="en-US" altLang="zh-CN" b="1">
                <a:latin typeface="Times New Roman" pitchFamily="18" charset="0"/>
              </a:rPr>
              <a:t>S</a:t>
            </a:r>
            <a:r>
              <a:rPr lang="zh-CN" altLang="en-US" b="1">
                <a:latin typeface="Times New Roman" pitchFamily="18" charset="0"/>
              </a:rPr>
              <a:t>元组在公共属性上取值一致的所有元组的组合。</a:t>
            </a:r>
          </a:p>
          <a:p>
            <a:pPr algn="l">
              <a:spcBef>
                <a:spcPct val="20000"/>
              </a:spcBef>
            </a:pPr>
            <a:r>
              <a:rPr lang="en-US" altLang="zh-CN" b="1">
                <a:latin typeface="Times New Roman" pitchFamily="18" charset="0"/>
              </a:rPr>
              <a:t>6. </a:t>
            </a:r>
            <a:r>
              <a:rPr lang="en-US" altLang="zh-CN" b="1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zh-CN" altLang="en-US" b="1">
                <a:solidFill>
                  <a:schemeClr val="hlink"/>
                </a:solidFill>
                <a:latin typeface="Times New Roman" pitchFamily="18" charset="0"/>
              </a:rPr>
              <a:t>连接  </a:t>
            </a:r>
            <a:r>
              <a:rPr lang="en-US" altLang="zh-CN" b="1">
                <a:latin typeface="Times New Roman" pitchFamily="18" charset="0"/>
              </a:rPr>
              <a:t>R</a:t>
            </a:r>
            <a:r>
              <a:rPr lang="en-US" altLang="zh-CN" b="1">
                <a:latin typeface="Times New Roman" pitchFamily="18" charset="0"/>
                <a:cs typeface="Times New Roman" pitchFamily="18" charset="0"/>
              </a:rPr>
              <a:t>|╳|</a:t>
            </a:r>
            <a:r>
              <a:rPr lang="en-US" altLang="zh-CN" b="1" baseline="-2500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b="1">
                <a:latin typeface="Times New Roman" pitchFamily="18" charset="0"/>
              </a:rPr>
              <a:t>S</a:t>
            </a:r>
            <a:r>
              <a:rPr lang="zh-CN" altLang="en-US" b="1">
                <a:latin typeface="Times New Roman" pitchFamily="18" charset="0"/>
              </a:rPr>
              <a:t>，结果关系是首先获得</a:t>
            </a:r>
            <a:r>
              <a:rPr lang="en-US" altLang="zh-CN" b="1">
                <a:latin typeface="Times New Roman" pitchFamily="18" charset="0"/>
              </a:rPr>
              <a:t>R</a:t>
            </a:r>
            <a:r>
              <a:rPr lang="zh-CN" altLang="en-US" b="1">
                <a:latin typeface="Times New Roman" pitchFamily="18" charset="0"/>
              </a:rPr>
              <a:t>和</a:t>
            </a:r>
            <a:r>
              <a:rPr lang="en-US" altLang="zh-CN" b="1">
                <a:latin typeface="Times New Roman" pitchFamily="18" charset="0"/>
              </a:rPr>
              <a:t>S</a:t>
            </a:r>
            <a:r>
              <a:rPr lang="zh-CN" altLang="en-US" b="1">
                <a:latin typeface="Times New Roman" pitchFamily="18" charset="0"/>
              </a:rPr>
              <a:t>的积</a:t>
            </a:r>
            <a:r>
              <a:rPr lang="en-US" altLang="zh-CN" b="1">
                <a:latin typeface="Times New Roman" pitchFamily="18" charset="0"/>
              </a:rPr>
              <a:t>(</a:t>
            </a:r>
            <a:r>
              <a:rPr lang="zh-CN" altLang="en-US" b="1">
                <a:latin typeface="Times New Roman" pitchFamily="18" charset="0"/>
              </a:rPr>
              <a:t>笛卡尔积</a:t>
            </a:r>
            <a:r>
              <a:rPr lang="en-US" altLang="zh-CN" b="1">
                <a:latin typeface="Times New Roman" pitchFamily="18" charset="0"/>
              </a:rPr>
              <a:t>)</a:t>
            </a:r>
            <a:r>
              <a:rPr lang="zh-CN" altLang="en-US" b="1">
                <a:latin typeface="Times New Roman" pitchFamily="18" charset="0"/>
              </a:rPr>
              <a:t>，然后从乘积中选择满足条件</a:t>
            </a:r>
            <a:r>
              <a:rPr lang="en-US" altLang="zh-CN" b="1">
                <a:latin typeface="Times New Roman" pitchFamily="18" charset="0"/>
              </a:rPr>
              <a:t>C</a:t>
            </a:r>
            <a:r>
              <a:rPr lang="zh-CN" altLang="en-US" b="1">
                <a:latin typeface="Times New Roman" pitchFamily="18" charset="0"/>
              </a:rPr>
              <a:t>的元组。</a:t>
            </a:r>
          </a:p>
          <a:p>
            <a:pPr algn="l">
              <a:spcBef>
                <a:spcPct val="20000"/>
              </a:spcBef>
            </a:pPr>
            <a:r>
              <a:rPr lang="en-US" altLang="zh-CN" b="1">
                <a:latin typeface="Times New Roman" pitchFamily="18" charset="0"/>
              </a:rPr>
              <a:t>7. </a:t>
            </a:r>
            <a:r>
              <a:rPr lang="zh-CN" altLang="en-US" b="1">
                <a:solidFill>
                  <a:schemeClr val="hlink"/>
                </a:solidFill>
                <a:latin typeface="Times New Roman" pitchFamily="18" charset="0"/>
              </a:rPr>
              <a:t>改名</a:t>
            </a:r>
            <a:r>
              <a:rPr lang="zh-CN" altLang="en-US" b="1">
                <a:latin typeface="Times New Roman" pitchFamily="18" charset="0"/>
              </a:rPr>
              <a:t>  </a:t>
            </a:r>
            <a:r>
              <a:rPr lang="en-US" altLang="zh-CN" b="1">
                <a:latin typeface="Times New Roman" pitchFamily="18" charset="0"/>
                <a:cs typeface="Times New Roman" pitchFamily="18" charset="0"/>
              </a:rPr>
              <a:t>ρ</a:t>
            </a:r>
            <a:r>
              <a:rPr lang="en-US" altLang="zh-CN" b="1" baseline="-2500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b="1">
                <a:latin typeface="Times New Roman" pitchFamily="18" charset="0"/>
              </a:rPr>
              <a:t>(A</a:t>
            </a:r>
            <a:r>
              <a:rPr lang="en-US" altLang="zh-CN" b="1" baseline="-25000">
                <a:latin typeface="Times New Roman" pitchFamily="18" charset="0"/>
              </a:rPr>
              <a:t>1</a:t>
            </a:r>
            <a:r>
              <a:rPr lang="en-US" altLang="zh-CN" b="1">
                <a:latin typeface="Times New Roman" pitchFamily="18" charset="0"/>
              </a:rPr>
              <a:t>,A</a:t>
            </a:r>
            <a:r>
              <a:rPr lang="en-US" altLang="zh-CN" b="1" baseline="-25000">
                <a:latin typeface="Times New Roman" pitchFamily="18" charset="0"/>
              </a:rPr>
              <a:t>2</a:t>
            </a:r>
            <a:r>
              <a:rPr lang="en-US" altLang="zh-CN" b="1">
                <a:latin typeface="Times New Roman" pitchFamily="18" charset="0"/>
              </a:rPr>
              <a:t>,…,A</a:t>
            </a:r>
            <a:r>
              <a:rPr lang="en-US" altLang="zh-CN" b="1" baseline="-25000">
                <a:latin typeface="Times New Roman" pitchFamily="18" charset="0"/>
              </a:rPr>
              <a:t>n</a:t>
            </a:r>
            <a:r>
              <a:rPr lang="en-US" altLang="zh-CN" b="1">
                <a:latin typeface="Times New Roman" pitchFamily="18" charset="0"/>
              </a:rPr>
              <a:t>)(R)</a:t>
            </a:r>
            <a:r>
              <a:rPr lang="zh-CN" altLang="en-US" b="1">
                <a:latin typeface="Times New Roman" pitchFamily="18" charset="0"/>
              </a:rPr>
              <a:t>，结果关系名是</a:t>
            </a:r>
            <a:r>
              <a:rPr lang="en-US" altLang="zh-CN" b="1">
                <a:latin typeface="Times New Roman" pitchFamily="18" charset="0"/>
              </a:rPr>
              <a:t>S</a:t>
            </a:r>
            <a:r>
              <a:rPr lang="zh-CN" altLang="en-US" b="1">
                <a:latin typeface="Times New Roman" pitchFamily="18" charset="0"/>
              </a:rPr>
              <a:t>，属性从左至右依次命名为</a:t>
            </a:r>
            <a:r>
              <a:rPr lang="en-US" altLang="zh-CN" b="1">
                <a:latin typeface="Times New Roman" pitchFamily="18" charset="0"/>
              </a:rPr>
              <a:t>A</a:t>
            </a:r>
            <a:r>
              <a:rPr lang="en-US" altLang="zh-CN" b="1" baseline="-25000">
                <a:latin typeface="Times New Roman" pitchFamily="18" charset="0"/>
              </a:rPr>
              <a:t>1</a:t>
            </a:r>
            <a:r>
              <a:rPr lang="en-US" altLang="zh-CN" b="1">
                <a:latin typeface="Times New Roman" pitchFamily="18" charset="0"/>
              </a:rPr>
              <a:t>,A</a:t>
            </a:r>
            <a:r>
              <a:rPr lang="en-US" altLang="zh-CN" b="1" baseline="-25000">
                <a:latin typeface="Times New Roman" pitchFamily="18" charset="0"/>
              </a:rPr>
              <a:t>2</a:t>
            </a:r>
            <a:r>
              <a:rPr lang="en-US" altLang="zh-CN" b="1">
                <a:latin typeface="Times New Roman" pitchFamily="18" charset="0"/>
              </a:rPr>
              <a:t>,…,A</a:t>
            </a:r>
            <a:r>
              <a:rPr lang="en-US" altLang="zh-CN" b="1" baseline="-25000">
                <a:latin typeface="Times New Roman" pitchFamily="18" charset="0"/>
              </a:rPr>
              <a:t>n</a:t>
            </a:r>
            <a:r>
              <a:rPr lang="zh-CN" altLang="en-US" b="1">
                <a:latin typeface="Times New Roman" pitchFamily="18" charset="0"/>
              </a:rPr>
              <a:t>。</a:t>
            </a:r>
          </a:p>
          <a:p>
            <a:pPr algn="l">
              <a:spcBef>
                <a:spcPct val="20000"/>
              </a:spcBef>
            </a:pPr>
            <a:r>
              <a:rPr lang="en-US" altLang="zh-CN" b="1">
                <a:latin typeface="Times New Roman" pitchFamily="18" charset="0"/>
              </a:rPr>
              <a:t>8. </a:t>
            </a:r>
            <a:r>
              <a:rPr lang="zh-CN" altLang="en-US" b="1">
                <a:solidFill>
                  <a:schemeClr val="hlink"/>
                </a:solidFill>
                <a:latin typeface="Times New Roman" pitchFamily="18" charset="0"/>
              </a:rPr>
              <a:t>除法</a:t>
            </a:r>
            <a:r>
              <a:rPr lang="en-US" altLang="zh-CN" b="1">
                <a:latin typeface="Times New Roman" pitchFamily="18" charset="0"/>
              </a:rPr>
              <a:t>R÷S</a:t>
            </a:r>
            <a:r>
              <a:rPr lang="zh-CN" altLang="en-US" b="1">
                <a:latin typeface="Times New Roman" pitchFamily="18" charset="0"/>
              </a:rPr>
              <a:t>是</a:t>
            </a:r>
            <a:r>
              <a:rPr lang="en-US" altLang="zh-CN" b="1">
                <a:latin typeface="Times New Roman" pitchFamily="18" charset="0"/>
              </a:rPr>
              <a:t>R</a:t>
            </a:r>
            <a:r>
              <a:rPr lang="zh-CN" altLang="en-US" b="1">
                <a:latin typeface="Times New Roman" pitchFamily="18" charset="0"/>
              </a:rPr>
              <a:t>中满足下列条件的元组在</a:t>
            </a:r>
            <a:r>
              <a:rPr lang="en-US" altLang="zh-CN" b="1">
                <a:latin typeface="Times New Roman" pitchFamily="18" charset="0"/>
              </a:rPr>
              <a:t>X</a:t>
            </a:r>
            <a:r>
              <a:rPr lang="zh-CN" altLang="en-US" b="1">
                <a:latin typeface="Times New Roman" pitchFamily="18" charset="0"/>
              </a:rPr>
              <a:t>上的投影：元组在</a:t>
            </a:r>
            <a:r>
              <a:rPr lang="en-US" altLang="zh-CN" b="1">
                <a:latin typeface="Times New Roman" pitchFamily="18" charset="0"/>
              </a:rPr>
              <a:t>X</a:t>
            </a:r>
            <a:r>
              <a:rPr lang="zh-CN" altLang="en-US" b="1">
                <a:latin typeface="Times New Roman" pitchFamily="18" charset="0"/>
              </a:rPr>
              <a:t>上分量值</a:t>
            </a:r>
            <a:r>
              <a:rPr lang="en-US" altLang="zh-CN" b="1">
                <a:latin typeface="Times New Roman" pitchFamily="18" charset="0"/>
              </a:rPr>
              <a:t>x</a:t>
            </a:r>
            <a:r>
              <a:rPr lang="zh-CN" altLang="en-US" b="1">
                <a:latin typeface="Times New Roman" pitchFamily="18" charset="0"/>
              </a:rPr>
              <a:t>的象集</a:t>
            </a:r>
            <a:r>
              <a:rPr lang="en-US" altLang="zh-CN" b="1">
                <a:latin typeface="Times New Roman" pitchFamily="18" charset="0"/>
              </a:rPr>
              <a:t>Yx</a:t>
            </a:r>
            <a:r>
              <a:rPr lang="zh-CN" altLang="en-US" b="1">
                <a:latin typeface="Times New Roman" pitchFamily="18" charset="0"/>
              </a:rPr>
              <a:t>包含</a:t>
            </a:r>
            <a:r>
              <a:rPr lang="en-US" altLang="zh-CN" b="1">
                <a:latin typeface="Times New Roman" pitchFamily="18" charset="0"/>
              </a:rPr>
              <a:t>S</a:t>
            </a:r>
            <a:r>
              <a:rPr lang="zh-CN" altLang="en-US" b="1">
                <a:latin typeface="Times New Roman" pitchFamily="18" charset="0"/>
              </a:rPr>
              <a:t>在</a:t>
            </a:r>
            <a:r>
              <a:rPr lang="en-US" altLang="zh-CN" b="1">
                <a:latin typeface="Times New Roman" pitchFamily="18" charset="0"/>
              </a:rPr>
              <a:t>Y</a:t>
            </a:r>
            <a:r>
              <a:rPr lang="zh-CN" altLang="en-US" b="1">
                <a:latin typeface="Times New Roman" pitchFamily="18" charset="0"/>
              </a:rPr>
              <a:t>上投影的集合。</a:t>
            </a:r>
          </a:p>
        </p:txBody>
      </p:sp>
      <p:pic>
        <p:nvPicPr>
          <p:cNvPr id="328709" name="Picture 5" descr="002">
            <a:hlinkClick r:id="rId2" action="ppaction://hlinksldjump"/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6237288"/>
            <a:ext cx="68580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87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87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287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287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287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287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287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287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287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287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708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2DCE35-CE0A-41E6-B0FD-541598E117DF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94210" name="Rectangle 1026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>
                <a:latin typeface="Arial Narrow" pitchFamily="34" charset="0"/>
              </a:rPr>
              <a:t>1.Set Operations on Relations</a:t>
            </a:r>
          </a:p>
        </p:txBody>
      </p:sp>
      <p:sp>
        <p:nvSpPr>
          <p:cNvPr id="94211" name="Text Box 1027"/>
          <p:cNvSpPr txBox="1">
            <a:spLocks noChangeArrowheads="1"/>
          </p:cNvSpPr>
          <p:nvPr/>
        </p:nvSpPr>
        <p:spPr bwMode="auto">
          <a:xfrm>
            <a:off x="609600" y="828675"/>
            <a:ext cx="8153400" cy="534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u"/>
            </a:pPr>
            <a:r>
              <a:rPr lang="en-US" altLang="zh-CN" b="1"/>
              <a:t>set operations: For the </a:t>
            </a:r>
            <a:r>
              <a:rPr lang="en-US" altLang="zh-CN" b="1">
                <a:solidFill>
                  <a:srgbClr val="FF3399"/>
                </a:solidFill>
              </a:rPr>
              <a:t>two</a:t>
            </a:r>
            <a:r>
              <a:rPr lang="en-US" altLang="zh-CN" b="1"/>
              <a:t> </a:t>
            </a:r>
            <a:r>
              <a:rPr lang="en-US" altLang="zh-CN" b="1">
                <a:solidFill>
                  <a:srgbClr val="FF3399"/>
                </a:solidFill>
              </a:rPr>
              <a:t>relations</a:t>
            </a:r>
            <a:r>
              <a:rPr lang="en-US" altLang="zh-CN" b="1"/>
              <a:t> </a:t>
            </a:r>
            <a:r>
              <a:rPr lang="en-US" altLang="zh-CN" b="1" i="1">
                <a:latin typeface="Times New Roman" pitchFamily="18" charset="0"/>
              </a:rPr>
              <a:t>R</a:t>
            </a:r>
            <a:r>
              <a:rPr lang="en-US" altLang="zh-CN" b="1"/>
              <a:t> and </a:t>
            </a:r>
            <a:r>
              <a:rPr lang="en-US" altLang="zh-CN" b="1" i="1">
                <a:latin typeface="Times New Roman" pitchFamily="18" charset="0"/>
              </a:rPr>
              <a:t>S</a:t>
            </a:r>
            <a:r>
              <a:rPr lang="en-US" altLang="zh-CN" b="1"/>
              <a:t>,</a:t>
            </a:r>
          </a:p>
          <a:p>
            <a:pPr algn="l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altLang="zh-CN" b="1">
                <a:solidFill>
                  <a:schemeClr val="hlink"/>
                </a:solidFill>
              </a:rPr>
              <a:t>R</a:t>
            </a:r>
            <a:r>
              <a:rPr lang="en-US" altLang="zh-CN" b="1">
                <a:solidFill>
                  <a:schemeClr val="hlink"/>
                </a:solidFill>
                <a:cs typeface="Times New Roman" pitchFamily="18" charset="0"/>
              </a:rPr>
              <a:t>∪</a:t>
            </a:r>
            <a:r>
              <a:rPr lang="en-US" altLang="zh-CN" b="1">
                <a:solidFill>
                  <a:schemeClr val="hlink"/>
                </a:solidFill>
              </a:rPr>
              <a:t>S</a:t>
            </a:r>
            <a:r>
              <a:rPr lang="en-US" altLang="zh-CN" b="1"/>
              <a:t>: the union of </a:t>
            </a:r>
            <a:r>
              <a:rPr lang="en-US" altLang="zh-CN" b="1" i="1">
                <a:latin typeface="Times New Roman" pitchFamily="18" charset="0"/>
              </a:rPr>
              <a:t>R</a:t>
            </a:r>
            <a:r>
              <a:rPr lang="en-US" altLang="zh-CN" b="1"/>
              <a:t> and </a:t>
            </a:r>
            <a:r>
              <a:rPr lang="en-US" altLang="zh-CN" b="1" i="1">
                <a:latin typeface="Times New Roman" pitchFamily="18" charset="0"/>
              </a:rPr>
              <a:t>S</a:t>
            </a:r>
            <a:r>
              <a:rPr lang="en-US" altLang="zh-CN" b="1"/>
              <a:t>, is the set of elements that are in </a:t>
            </a:r>
            <a:r>
              <a:rPr lang="en-US" altLang="zh-CN" b="1" i="1">
                <a:latin typeface="Times New Roman" pitchFamily="18" charset="0"/>
              </a:rPr>
              <a:t>R</a:t>
            </a:r>
            <a:r>
              <a:rPr lang="en-US" altLang="zh-CN" b="1"/>
              <a:t> </a:t>
            </a:r>
            <a:r>
              <a:rPr lang="en-US" altLang="zh-CN" b="1">
                <a:solidFill>
                  <a:schemeClr val="hlink"/>
                </a:solidFill>
              </a:rPr>
              <a:t>or</a:t>
            </a:r>
            <a:r>
              <a:rPr lang="en-US" altLang="zh-CN" b="1"/>
              <a:t> </a:t>
            </a:r>
            <a:r>
              <a:rPr lang="en-US" altLang="zh-CN" b="1" i="1">
                <a:latin typeface="Times New Roman" pitchFamily="18" charset="0"/>
              </a:rPr>
              <a:t>S</a:t>
            </a:r>
            <a:r>
              <a:rPr lang="en-US" altLang="zh-CN" b="1"/>
              <a:t> </a:t>
            </a:r>
            <a:r>
              <a:rPr lang="en-US" altLang="zh-CN" b="1">
                <a:solidFill>
                  <a:schemeClr val="hlink"/>
                </a:solidFill>
              </a:rPr>
              <a:t>or</a:t>
            </a:r>
            <a:r>
              <a:rPr lang="en-US" altLang="zh-CN" b="1"/>
              <a:t> both. An element appears only </a:t>
            </a:r>
            <a:r>
              <a:rPr lang="en-US" altLang="zh-CN" b="1">
                <a:solidFill>
                  <a:srgbClr val="FF3399"/>
                </a:solidFill>
              </a:rPr>
              <a:t>once</a:t>
            </a:r>
            <a:r>
              <a:rPr lang="en-US" altLang="zh-CN" b="1"/>
              <a:t> in the union even if it is present in both </a:t>
            </a:r>
            <a:r>
              <a:rPr lang="en-US" altLang="zh-CN" b="1" i="1">
                <a:latin typeface="Times New Roman" pitchFamily="18" charset="0"/>
              </a:rPr>
              <a:t>R</a:t>
            </a:r>
            <a:r>
              <a:rPr lang="en-US" altLang="zh-CN" b="1"/>
              <a:t> and </a:t>
            </a:r>
            <a:r>
              <a:rPr lang="en-US" altLang="zh-CN" b="1" i="1">
                <a:latin typeface="Times New Roman" pitchFamily="18" charset="0"/>
              </a:rPr>
              <a:t>S</a:t>
            </a:r>
            <a:r>
              <a:rPr lang="en-US" altLang="zh-CN" b="1"/>
              <a:t>.</a:t>
            </a:r>
          </a:p>
          <a:p>
            <a:pPr algn="l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altLang="zh-CN" b="1"/>
              <a:t>R∪S={t|t∈R∨t∈S}</a:t>
            </a:r>
          </a:p>
          <a:p>
            <a:pPr algn="l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altLang="zh-CN" b="1">
                <a:solidFill>
                  <a:schemeClr val="hlink"/>
                </a:solidFill>
              </a:rPr>
              <a:t>R</a:t>
            </a:r>
            <a:r>
              <a:rPr lang="en-US" altLang="zh-CN" b="1">
                <a:solidFill>
                  <a:schemeClr val="hlink"/>
                </a:solidFill>
                <a:cs typeface="Times New Roman" pitchFamily="18" charset="0"/>
              </a:rPr>
              <a:t>∩</a:t>
            </a:r>
            <a:r>
              <a:rPr lang="en-US" altLang="zh-CN" b="1">
                <a:solidFill>
                  <a:schemeClr val="hlink"/>
                </a:solidFill>
              </a:rPr>
              <a:t>S</a:t>
            </a:r>
            <a:r>
              <a:rPr lang="en-US" altLang="zh-CN" b="1"/>
              <a:t>: the intersection of </a:t>
            </a:r>
            <a:r>
              <a:rPr lang="en-US" altLang="zh-CN" b="1" i="1">
                <a:latin typeface="Times New Roman" pitchFamily="18" charset="0"/>
              </a:rPr>
              <a:t>R</a:t>
            </a:r>
            <a:r>
              <a:rPr lang="en-US" altLang="zh-CN" b="1"/>
              <a:t> and </a:t>
            </a:r>
            <a:r>
              <a:rPr lang="en-US" altLang="zh-CN" b="1" i="1">
                <a:latin typeface="Times New Roman" pitchFamily="18" charset="0"/>
              </a:rPr>
              <a:t>S</a:t>
            </a:r>
            <a:r>
              <a:rPr lang="en-US" altLang="zh-CN" b="1"/>
              <a:t>, is the set of elements that are in </a:t>
            </a:r>
            <a:r>
              <a:rPr lang="en-US" altLang="zh-CN" b="1">
                <a:solidFill>
                  <a:schemeClr val="hlink"/>
                </a:solidFill>
              </a:rPr>
              <a:t>both</a:t>
            </a:r>
            <a:r>
              <a:rPr lang="en-US" altLang="zh-CN" b="1"/>
              <a:t> </a:t>
            </a:r>
            <a:r>
              <a:rPr lang="en-US" altLang="zh-CN" b="1" i="1">
                <a:latin typeface="Times New Roman" pitchFamily="18" charset="0"/>
              </a:rPr>
              <a:t>R</a:t>
            </a:r>
            <a:r>
              <a:rPr lang="en-US" altLang="zh-CN" b="1"/>
              <a:t> and </a:t>
            </a:r>
            <a:r>
              <a:rPr lang="en-US" altLang="zh-CN" b="1" i="1">
                <a:latin typeface="Times New Roman" pitchFamily="18" charset="0"/>
              </a:rPr>
              <a:t>S</a:t>
            </a:r>
            <a:r>
              <a:rPr lang="en-US" altLang="zh-CN" b="1"/>
              <a:t>.</a:t>
            </a:r>
          </a:p>
          <a:p>
            <a:pPr algn="l">
              <a:spcBef>
                <a:spcPct val="20000"/>
              </a:spcBef>
            </a:pPr>
            <a:r>
              <a:rPr lang="en-US" altLang="zh-CN" b="1"/>
              <a:t>R∩S={t|t∈R∧t∈S}</a:t>
            </a:r>
          </a:p>
          <a:p>
            <a:pPr algn="l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altLang="zh-CN" b="1">
                <a:solidFill>
                  <a:schemeClr val="hlink"/>
                </a:solidFill>
              </a:rPr>
              <a:t>R-S</a:t>
            </a:r>
            <a:r>
              <a:rPr lang="en-US" altLang="zh-CN" b="1"/>
              <a:t>: the difference of </a:t>
            </a:r>
            <a:r>
              <a:rPr lang="en-US" altLang="zh-CN" b="1" i="1">
                <a:latin typeface="Times New Roman" pitchFamily="18" charset="0"/>
              </a:rPr>
              <a:t>R</a:t>
            </a:r>
            <a:r>
              <a:rPr lang="en-US" altLang="zh-CN" b="1"/>
              <a:t> and </a:t>
            </a:r>
            <a:r>
              <a:rPr lang="en-US" altLang="zh-CN" b="1" i="1">
                <a:latin typeface="Times New Roman" pitchFamily="18" charset="0"/>
              </a:rPr>
              <a:t>S</a:t>
            </a:r>
            <a:r>
              <a:rPr lang="en-US" altLang="zh-CN" b="1"/>
              <a:t>, is the set of elements that are in </a:t>
            </a:r>
            <a:r>
              <a:rPr lang="en-US" altLang="zh-CN" b="1" i="1">
                <a:latin typeface="Times New Roman" pitchFamily="18" charset="0"/>
              </a:rPr>
              <a:t>R</a:t>
            </a:r>
            <a:r>
              <a:rPr lang="en-US" altLang="zh-CN" b="1"/>
              <a:t> but </a:t>
            </a:r>
            <a:r>
              <a:rPr lang="en-US" altLang="zh-CN" b="1">
                <a:solidFill>
                  <a:schemeClr val="hlink"/>
                </a:solidFill>
              </a:rPr>
              <a:t>not</a:t>
            </a:r>
            <a:r>
              <a:rPr lang="en-US" altLang="zh-CN" b="1"/>
              <a:t> in </a:t>
            </a:r>
            <a:r>
              <a:rPr lang="en-US" altLang="zh-CN" b="1" i="1">
                <a:latin typeface="Times New Roman" pitchFamily="18" charset="0"/>
              </a:rPr>
              <a:t>S</a:t>
            </a:r>
            <a:r>
              <a:rPr lang="en-US" altLang="zh-CN" b="1"/>
              <a:t>.</a:t>
            </a:r>
          </a:p>
          <a:p>
            <a:pPr algn="l">
              <a:spcBef>
                <a:spcPct val="20000"/>
              </a:spcBef>
            </a:pPr>
            <a:r>
              <a:rPr lang="en-US" altLang="zh-CN" b="1"/>
              <a:t>R-S={t|t∈R∧┐t∈S}</a:t>
            </a:r>
          </a:p>
          <a:p>
            <a:pPr algn="l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u"/>
            </a:pPr>
            <a:r>
              <a:rPr lang="en-US" altLang="zh-CN" b="1"/>
              <a:t>Intersection can be expressed in terms of set difference: R∩S=R-(R-S)</a:t>
            </a:r>
          </a:p>
        </p:txBody>
      </p:sp>
      <p:pic>
        <p:nvPicPr>
          <p:cNvPr id="94213" name="Picture 1029" descr="arow003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75" y="6303963"/>
            <a:ext cx="479425" cy="46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4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4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4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4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4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1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CEACC9-F884-4BD8-809A-1D625DE6F9BD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Arial Narrow" pitchFamily="34" charset="0"/>
              </a:rPr>
              <a:t>Set Operations</a:t>
            </a:r>
          </a:p>
        </p:txBody>
      </p:sp>
      <p:sp>
        <p:nvSpPr>
          <p:cNvPr id="266245" name="Text Box 5"/>
          <p:cNvSpPr txBox="1">
            <a:spLocks noChangeArrowheads="1"/>
          </p:cNvSpPr>
          <p:nvPr/>
        </p:nvSpPr>
        <p:spPr bwMode="auto">
          <a:xfrm>
            <a:off x="611188" y="765175"/>
            <a:ext cx="8353425" cy="5706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  <a:buClr>
                <a:schemeClr val="folHlink"/>
              </a:buClr>
              <a:buSzPct val="150000"/>
              <a:buFont typeface="Wingdings" pitchFamily="2" charset="2"/>
              <a:buBlip>
                <a:blip r:embed="rId2"/>
              </a:buBlip>
            </a:pPr>
            <a:r>
              <a:rPr lang="en-US" altLang="zh-CN" b="1" dirty="0"/>
              <a:t>Note that R-S is </a:t>
            </a:r>
            <a:r>
              <a:rPr lang="en-US" altLang="zh-CN" b="1" dirty="0">
                <a:solidFill>
                  <a:schemeClr val="hlink"/>
                </a:solidFill>
              </a:rPr>
              <a:t>different</a:t>
            </a:r>
            <a:r>
              <a:rPr lang="en-US" altLang="zh-CN" b="1" dirty="0"/>
              <a:t> from S-R, the latter is the set of elements that are in </a:t>
            </a:r>
            <a:r>
              <a:rPr lang="en-US" altLang="zh-CN" b="1" i="1" dirty="0">
                <a:latin typeface="Times New Roman" pitchFamily="18" charset="0"/>
              </a:rPr>
              <a:t>S</a:t>
            </a:r>
            <a:r>
              <a:rPr lang="en-US" altLang="zh-CN" b="1" dirty="0"/>
              <a:t> but not in </a:t>
            </a:r>
            <a:r>
              <a:rPr lang="en-US" altLang="zh-CN" b="1" i="1" dirty="0">
                <a:latin typeface="Times New Roman" pitchFamily="18" charset="0"/>
              </a:rPr>
              <a:t>R</a:t>
            </a:r>
            <a:r>
              <a:rPr lang="en-US" altLang="zh-CN" b="1" dirty="0"/>
              <a:t>.</a:t>
            </a:r>
          </a:p>
          <a:p>
            <a:pPr algn="l">
              <a:spcBef>
                <a:spcPct val="20000"/>
              </a:spcBef>
              <a:buClr>
                <a:schemeClr val="folHlink"/>
              </a:buClr>
              <a:buSzPct val="150000"/>
              <a:buFont typeface="Wingdings" pitchFamily="2" charset="2"/>
              <a:buBlip>
                <a:blip r:embed="rId2"/>
              </a:buBlip>
            </a:pPr>
            <a:r>
              <a:rPr lang="en-US" altLang="zh-CN" b="1" dirty="0"/>
              <a:t>These three set operations will </a:t>
            </a:r>
            <a:r>
              <a:rPr lang="en-US" altLang="zh-CN" b="1" dirty="0">
                <a:solidFill>
                  <a:schemeClr val="hlink"/>
                </a:solidFill>
              </a:rPr>
              <a:t>not</a:t>
            </a:r>
            <a:r>
              <a:rPr lang="en-US" altLang="zh-CN" b="1" dirty="0"/>
              <a:t> change the scheme of the relation.</a:t>
            </a:r>
          </a:p>
          <a:p>
            <a:pPr algn="l">
              <a:spcBef>
                <a:spcPct val="20000"/>
              </a:spcBef>
              <a:buClr>
                <a:schemeClr val="folHlink"/>
              </a:buClr>
              <a:buSzPct val="200000"/>
              <a:buFont typeface="Wingdings" pitchFamily="2" charset="2"/>
              <a:buBlip>
                <a:blip r:embed="rId3"/>
              </a:buBlip>
            </a:pPr>
            <a:r>
              <a:rPr lang="en-US" altLang="zh-CN" b="1" dirty="0" smtClean="0"/>
              <a:t>Can </a:t>
            </a:r>
            <a:r>
              <a:rPr lang="en-US" altLang="zh-CN" b="1" dirty="0"/>
              <a:t>any two relations </a:t>
            </a:r>
            <a:r>
              <a:rPr lang="en-US" altLang="zh-CN" b="1" dirty="0" smtClean="0"/>
              <a:t>be </a:t>
            </a:r>
            <a:r>
              <a:rPr lang="en-US" altLang="zh-CN" b="1" dirty="0"/>
              <a:t>operated by </a:t>
            </a:r>
            <a:r>
              <a:rPr lang="en-US" altLang="zh-CN" b="1" dirty="0">
                <a:solidFill>
                  <a:schemeClr val="hlink"/>
                </a:solidFill>
              </a:rPr>
              <a:t>set</a:t>
            </a:r>
            <a:r>
              <a:rPr lang="en-US" altLang="zh-CN" b="1" dirty="0"/>
              <a:t> operations?</a:t>
            </a:r>
          </a:p>
          <a:p>
            <a:pPr algn="l">
              <a:spcBef>
                <a:spcPct val="20000"/>
              </a:spcBef>
            </a:pPr>
            <a:r>
              <a:rPr lang="en-US" altLang="zh-CN" b="1" i="1" dirty="0">
                <a:latin typeface="Times New Roman" pitchFamily="18" charset="0"/>
              </a:rPr>
              <a:t>R</a:t>
            </a:r>
            <a:r>
              <a:rPr lang="en-US" altLang="zh-CN" b="1" dirty="0"/>
              <a:t> and </a:t>
            </a:r>
            <a:r>
              <a:rPr lang="en-US" altLang="zh-CN" b="1" i="1" dirty="0">
                <a:latin typeface="Times New Roman" pitchFamily="18" charset="0"/>
              </a:rPr>
              <a:t>S</a:t>
            </a:r>
            <a:r>
              <a:rPr lang="en-US" altLang="zh-CN" b="1" dirty="0"/>
              <a:t> need to satisfy some </a:t>
            </a:r>
            <a:r>
              <a:rPr lang="en-US" altLang="zh-CN" b="1" dirty="0">
                <a:solidFill>
                  <a:schemeClr val="hlink"/>
                </a:solidFill>
              </a:rPr>
              <a:t>conditions</a:t>
            </a:r>
            <a:r>
              <a:rPr lang="en-US" altLang="zh-CN" b="1" dirty="0"/>
              <a:t>:</a:t>
            </a:r>
          </a:p>
          <a:p>
            <a:pPr algn="l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altLang="zh-CN" b="1" i="1" dirty="0">
                <a:latin typeface="Times New Roman" pitchFamily="18" charset="0"/>
              </a:rPr>
              <a:t>R</a:t>
            </a:r>
            <a:r>
              <a:rPr lang="en-US" altLang="zh-CN" b="1" dirty="0"/>
              <a:t> and </a:t>
            </a:r>
            <a:r>
              <a:rPr lang="en-US" altLang="zh-CN" b="1" i="1" dirty="0">
                <a:latin typeface="Times New Roman" pitchFamily="18" charset="0"/>
              </a:rPr>
              <a:t>S</a:t>
            </a:r>
            <a:r>
              <a:rPr lang="en-US" altLang="zh-CN" b="1" dirty="0"/>
              <a:t> must have schemas with </a:t>
            </a:r>
            <a:r>
              <a:rPr lang="en-US" altLang="zh-CN" b="1" dirty="0">
                <a:solidFill>
                  <a:schemeClr val="hlink"/>
                </a:solidFill>
              </a:rPr>
              <a:t>identical</a:t>
            </a:r>
            <a:r>
              <a:rPr lang="en-US" altLang="zh-CN" b="1" dirty="0"/>
              <a:t> sets of attributes.</a:t>
            </a:r>
          </a:p>
          <a:p>
            <a:pPr algn="l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altLang="zh-CN" b="1" dirty="0"/>
              <a:t>The columns of </a:t>
            </a:r>
            <a:r>
              <a:rPr lang="en-US" altLang="zh-CN" b="1" i="1" dirty="0">
                <a:latin typeface="Times New Roman" pitchFamily="18" charset="0"/>
              </a:rPr>
              <a:t>R</a:t>
            </a:r>
            <a:r>
              <a:rPr lang="en-US" altLang="zh-CN" b="1" dirty="0"/>
              <a:t> and </a:t>
            </a:r>
            <a:r>
              <a:rPr lang="en-US" altLang="zh-CN" b="1" i="1" dirty="0">
                <a:latin typeface="Times New Roman" pitchFamily="18" charset="0"/>
              </a:rPr>
              <a:t>S</a:t>
            </a:r>
            <a:r>
              <a:rPr lang="en-US" altLang="zh-CN" b="1" dirty="0"/>
              <a:t> must be ordered so that the </a:t>
            </a:r>
            <a:r>
              <a:rPr lang="en-US" altLang="zh-CN" b="1" dirty="0">
                <a:solidFill>
                  <a:schemeClr val="hlink"/>
                </a:solidFill>
              </a:rPr>
              <a:t>order</a:t>
            </a:r>
            <a:r>
              <a:rPr lang="en-US" altLang="zh-CN" b="1" dirty="0"/>
              <a:t> of attributes is the </a:t>
            </a:r>
            <a:r>
              <a:rPr lang="en-US" altLang="zh-CN" b="1" dirty="0">
                <a:solidFill>
                  <a:schemeClr val="hlink"/>
                </a:solidFill>
              </a:rPr>
              <a:t>same</a:t>
            </a:r>
            <a:r>
              <a:rPr lang="en-US" altLang="zh-CN" b="1" dirty="0"/>
              <a:t> for both relations (to ensure that the </a:t>
            </a:r>
            <a:r>
              <a:rPr lang="en-US" altLang="zh-CN" b="1" dirty="0" err="1"/>
              <a:t>i</a:t>
            </a:r>
            <a:r>
              <a:rPr lang="en-US" altLang="zh-CN" b="1" baseline="30000" dirty="0" err="1"/>
              <a:t>th</a:t>
            </a:r>
            <a:r>
              <a:rPr lang="en-US" altLang="zh-CN" b="1" dirty="0"/>
              <a:t> attributes of both </a:t>
            </a:r>
            <a:r>
              <a:rPr lang="en-US" altLang="zh-CN" b="1" i="1" dirty="0">
                <a:latin typeface="Times New Roman" pitchFamily="18" charset="0"/>
              </a:rPr>
              <a:t>R</a:t>
            </a:r>
            <a:r>
              <a:rPr lang="en-US" altLang="zh-CN" b="1" dirty="0"/>
              <a:t> and </a:t>
            </a:r>
            <a:r>
              <a:rPr lang="en-US" altLang="zh-CN" b="1" i="1" dirty="0">
                <a:latin typeface="Times New Roman" pitchFamily="18" charset="0"/>
              </a:rPr>
              <a:t>S</a:t>
            </a:r>
            <a:r>
              <a:rPr lang="en-US" altLang="zh-CN" b="1" dirty="0"/>
              <a:t> are with the same type. ).</a:t>
            </a:r>
          </a:p>
          <a:p>
            <a:pPr algn="l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altLang="zh-CN" b="1" dirty="0"/>
              <a:t>If we want to take the set operations of relations that have the same number of attributes but use </a:t>
            </a:r>
            <a:r>
              <a:rPr lang="en-US" altLang="zh-CN" b="1" dirty="0">
                <a:solidFill>
                  <a:schemeClr val="hlink"/>
                </a:solidFill>
              </a:rPr>
              <a:t>different</a:t>
            </a:r>
            <a:r>
              <a:rPr lang="en-US" altLang="zh-CN" b="1" dirty="0"/>
              <a:t> names for their attributes, we can use the </a:t>
            </a:r>
            <a:r>
              <a:rPr lang="en-US" altLang="zh-CN" b="1" dirty="0">
                <a:solidFill>
                  <a:schemeClr val="hlink"/>
                </a:solidFill>
              </a:rPr>
              <a:t>renaming</a:t>
            </a:r>
            <a:r>
              <a:rPr lang="en-US" altLang="zh-CN" b="1" dirty="0"/>
              <a:t> operator to change the schema of one or both relations and give them the same set of attributes.</a:t>
            </a:r>
          </a:p>
        </p:txBody>
      </p:sp>
      <p:pic>
        <p:nvPicPr>
          <p:cNvPr id="266246" name="Picture 6" descr="arow003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75" y="6303963"/>
            <a:ext cx="479425" cy="46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6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66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66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662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662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662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662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66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66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45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067F7A-94B8-430E-A4BF-77DDAB8B3124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96258" name="Rectangle 1026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>
                <a:latin typeface="Arial Narrow" pitchFamily="34" charset="0"/>
              </a:rPr>
              <a:t>Set Operations-Example</a:t>
            </a:r>
          </a:p>
        </p:txBody>
      </p:sp>
      <p:sp>
        <p:nvSpPr>
          <p:cNvPr id="96259" name="Text Box 1027"/>
          <p:cNvSpPr txBox="1">
            <a:spLocks noChangeArrowheads="1"/>
          </p:cNvSpPr>
          <p:nvPr/>
        </p:nvSpPr>
        <p:spPr bwMode="auto">
          <a:xfrm>
            <a:off x="457200" y="685800"/>
            <a:ext cx="8610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b="1"/>
              <a:t>Suppose that </a:t>
            </a:r>
            <a:r>
              <a:rPr lang="en-US" altLang="zh-CN" b="1" i="1">
                <a:latin typeface="Times New Roman" pitchFamily="18" charset="0"/>
              </a:rPr>
              <a:t>R</a:t>
            </a:r>
            <a:r>
              <a:rPr lang="en-US" altLang="zh-CN" b="1"/>
              <a:t> and </a:t>
            </a:r>
            <a:r>
              <a:rPr lang="en-US" altLang="zh-CN" b="1" i="1">
                <a:latin typeface="Times New Roman" pitchFamily="18" charset="0"/>
              </a:rPr>
              <a:t>S</a:t>
            </a:r>
            <a:r>
              <a:rPr lang="en-US" altLang="zh-CN" b="1"/>
              <a:t> are both the instances of relation </a:t>
            </a:r>
            <a:r>
              <a:rPr lang="en-US" altLang="zh-CN" b="1" i="1">
                <a:latin typeface="Times New Roman" pitchFamily="18" charset="0"/>
              </a:rPr>
              <a:t>MovieStar</a:t>
            </a:r>
            <a:r>
              <a:rPr lang="en-US" altLang="zh-CN" b="1"/>
              <a:t>, the current instances of which are shown below.</a:t>
            </a:r>
          </a:p>
        </p:txBody>
      </p:sp>
      <p:graphicFrame>
        <p:nvGraphicFramePr>
          <p:cNvPr id="96357" name="Group 1125"/>
          <p:cNvGraphicFramePr>
            <a:graphicFrameLocks noGrp="1"/>
          </p:cNvGraphicFramePr>
          <p:nvPr/>
        </p:nvGraphicFramePr>
        <p:xfrm>
          <a:off x="1066800" y="1524000"/>
          <a:ext cx="8001000" cy="1097280"/>
        </p:xfrm>
        <a:graphic>
          <a:graphicData uri="http://schemas.openxmlformats.org/drawingml/2006/table">
            <a:tbl>
              <a:tblPr/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95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9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5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name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address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gender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birthdate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4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Carrie Fisher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Mark Hamill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123 Maple St. Hollywood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456 Oak Rd. Brentwood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F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M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9/9/99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8/8/88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6366" name="Group 1134"/>
          <p:cNvGraphicFramePr>
            <a:graphicFrameLocks noGrp="1"/>
          </p:cNvGraphicFramePr>
          <p:nvPr/>
        </p:nvGraphicFramePr>
        <p:xfrm>
          <a:off x="1042988" y="2743200"/>
          <a:ext cx="7978775" cy="1097280"/>
        </p:xfrm>
        <a:graphic>
          <a:graphicData uri="http://schemas.openxmlformats.org/drawingml/2006/table">
            <a:tbl>
              <a:tblPr/>
              <a:tblGrid>
                <a:gridCol w="2089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2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6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11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3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name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address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gender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birthdate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Carrie Fisher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Harrison Ford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123 Maple St. Hollywood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678 Palm Dr. Beverly Hills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F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M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9/9/99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7/7/77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6294" name="Text Box 1062"/>
          <p:cNvSpPr txBox="1">
            <a:spLocks noChangeArrowheads="1"/>
          </p:cNvSpPr>
          <p:nvPr/>
        </p:nvSpPr>
        <p:spPr bwMode="auto">
          <a:xfrm>
            <a:off x="503238" y="1844675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CN" b="1"/>
              <a:t>R</a:t>
            </a:r>
          </a:p>
        </p:txBody>
      </p:sp>
      <p:sp>
        <p:nvSpPr>
          <p:cNvPr id="96295" name="Text Box 1063"/>
          <p:cNvSpPr txBox="1">
            <a:spLocks noChangeArrowheads="1"/>
          </p:cNvSpPr>
          <p:nvPr/>
        </p:nvSpPr>
        <p:spPr bwMode="auto">
          <a:xfrm>
            <a:off x="539750" y="3068638"/>
            <a:ext cx="450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CN" b="1"/>
              <a:t>S</a:t>
            </a:r>
          </a:p>
        </p:txBody>
      </p:sp>
      <p:pic>
        <p:nvPicPr>
          <p:cNvPr id="96297" name="Picture 1065" descr="arow003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75" y="6303963"/>
            <a:ext cx="479425" cy="46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6361" name="Group 1129"/>
          <p:cNvGraphicFramePr>
            <a:graphicFrameLocks noGrp="1"/>
          </p:cNvGraphicFramePr>
          <p:nvPr/>
        </p:nvGraphicFramePr>
        <p:xfrm>
          <a:off x="1035050" y="3962400"/>
          <a:ext cx="8001000" cy="1480185"/>
        </p:xfrm>
        <a:graphic>
          <a:graphicData uri="http://schemas.openxmlformats.org/drawingml/2006/table">
            <a:tbl>
              <a:tblPr/>
              <a:tblGrid>
                <a:gridCol w="1992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5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9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name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address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gender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birthdate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14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Carrie Fisher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Mark Hamill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Harrison Ford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123 Maple St. Hollywood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456 Oak Rd. Brentwood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678 Palm Dr. Beverly Hills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F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M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9/9/99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8/8/88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7/7/77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6330" name="Rectangle 1098"/>
          <p:cNvSpPr>
            <a:spLocks noChangeArrowheads="1"/>
          </p:cNvSpPr>
          <p:nvPr/>
        </p:nvSpPr>
        <p:spPr bwMode="auto">
          <a:xfrm>
            <a:off x="88900" y="4551363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/>
              <a:t>R</a:t>
            </a:r>
            <a:r>
              <a:rPr lang="en-US" altLang="zh-CN" b="1">
                <a:cs typeface="Times New Roman" pitchFamily="18" charset="0"/>
              </a:rPr>
              <a:t>∪</a:t>
            </a:r>
            <a:r>
              <a:rPr lang="en-US" altLang="zh-CN" b="1"/>
              <a:t>S</a:t>
            </a:r>
          </a:p>
        </p:txBody>
      </p:sp>
      <p:sp>
        <p:nvSpPr>
          <p:cNvPr id="96331" name="Rectangle 1099"/>
          <p:cNvSpPr>
            <a:spLocks noChangeArrowheads="1"/>
          </p:cNvSpPr>
          <p:nvPr/>
        </p:nvSpPr>
        <p:spPr bwMode="auto">
          <a:xfrm>
            <a:off x="122238" y="5703888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/>
              <a:t>R</a:t>
            </a:r>
            <a:r>
              <a:rPr lang="en-US" altLang="zh-CN" b="1">
                <a:cs typeface="Times New Roman" pitchFamily="18" charset="0"/>
              </a:rPr>
              <a:t>∩</a:t>
            </a:r>
            <a:r>
              <a:rPr lang="en-US" altLang="zh-CN" b="1"/>
              <a:t>S</a:t>
            </a:r>
          </a:p>
        </p:txBody>
      </p:sp>
      <p:graphicFrame>
        <p:nvGraphicFramePr>
          <p:cNvPr id="96370" name="Group 1138"/>
          <p:cNvGraphicFramePr>
            <a:graphicFrameLocks noGrp="1"/>
          </p:cNvGraphicFramePr>
          <p:nvPr/>
        </p:nvGraphicFramePr>
        <p:xfrm>
          <a:off x="1055688" y="5562600"/>
          <a:ext cx="7980362" cy="762000"/>
        </p:xfrm>
        <a:graphic>
          <a:graphicData uri="http://schemas.openxmlformats.org/drawingml/2006/table">
            <a:tbl>
              <a:tblPr/>
              <a:tblGrid>
                <a:gridCol w="2003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4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0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39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name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address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gender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birthdate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Carrie Fisher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123 Maple St. Hollywood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9/9/99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6350" name="Line 1118"/>
          <p:cNvSpPr>
            <a:spLocks noChangeShapeType="1"/>
          </p:cNvSpPr>
          <p:nvPr/>
        </p:nvSpPr>
        <p:spPr bwMode="auto">
          <a:xfrm>
            <a:off x="1143000" y="2209800"/>
            <a:ext cx="16002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351" name="Line 1119"/>
          <p:cNvSpPr>
            <a:spLocks noChangeShapeType="1"/>
          </p:cNvSpPr>
          <p:nvPr/>
        </p:nvSpPr>
        <p:spPr bwMode="auto">
          <a:xfrm>
            <a:off x="1100138" y="3429000"/>
            <a:ext cx="16002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352" name="Line 1120"/>
          <p:cNvSpPr>
            <a:spLocks noChangeShapeType="1"/>
          </p:cNvSpPr>
          <p:nvPr/>
        </p:nvSpPr>
        <p:spPr bwMode="auto">
          <a:xfrm>
            <a:off x="1100138" y="4648200"/>
            <a:ext cx="16002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6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6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6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6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6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96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96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6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6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330" grpId="0" autoUpdateAnimBg="0"/>
      <p:bldP spid="96331" grpId="0" autoUpdateAnimBg="0"/>
      <p:bldP spid="96350" grpId="0" animBg="1"/>
      <p:bldP spid="96351" grpId="0" animBg="1"/>
      <p:bldP spid="9635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8B26C1-A496-48D5-9A32-FE8920EDB6D8}" type="slidenum">
              <a:rPr lang="en-US" altLang="zh-CN"/>
              <a:pPr/>
              <a:t>8</a:t>
            </a:fld>
            <a:endParaRPr lang="en-US" altLang="zh-CN"/>
          </a:p>
        </p:txBody>
      </p:sp>
      <p:graphicFrame>
        <p:nvGraphicFramePr>
          <p:cNvPr id="98408" name="Group 1128"/>
          <p:cNvGraphicFramePr>
            <a:graphicFrameLocks noGrp="1"/>
          </p:cNvGraphicFramePr>
          <p:nvPr/>
        </p:nvGraphicFramePr>
        <p:xfrm>
          <a:off x="1042988" y="3794125"/>
          <a:ext cx="7921625" cy="762635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3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5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69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name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address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gender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birthdate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Mark Hamill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456 Oak Rd. Brentwood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M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8/8/88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8323" name="Text Box 1043"/>
          <p:cNvSpPr txBox="1">
            <a:spLocks noChangeArrowheads="1"/>
          </p:cNvSpPr>
          <p:nvPr/>
        </p:nvSpPr>
        <p:spPr bwMode="auto">
          <a:xfrm>
            <a:off x="152400" y="3908425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b="1"/>
              <a:t>R−S</a:t>
            </a:r>
          </a:p>
        </p:txBody>
      </p:sp>
      <p:graphicFrame>
        <p:nvGraphicFramePr>
          <p:cNvPr id="98414" name="Group 1134"/>
          <p:cNvGraphicFramePr>
            <a:graphicFrameLocks noGrp="1"/>
          </p:cNvGraphicFramePr>
          <p:nvPr/>
        </p:nvGraphicFramePr>
        <p:xfrm>
          <a:off x="1042988" y="4784725"/>
          <a:ext cx="7921625" cy="778510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3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5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69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name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address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gender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birthdate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Harrison Ford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678 Palm Dr. Beverly Hills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M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7/7/77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8341" name="Text Box 1061"/>
          <p:cNvSpPr txBox="1">
            <a:spLocks noChangeArrowheads="1"/>
          </p:cNvSpPr>
          <p:nvPr/>
        </p:nvSpPr>
        <p:spPr bwMode="auto">
          <a:xfrm>
            <a:off x="152400" y="4916488"/>
            <a:ext cx="819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b="1"/>
              <a:t>S−R</a:t>
            </a:r>
          </a:p>
        </p:txBody>
      </p:sp>
      <p:sp>
        <p:nvSpPr>
          <p:cNvPr id="98342" name="Rectangle 106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>
                <a:latin typeface="Arial Narrow" pitchFamily="34" charset="0"/>
              </a:rPr>
              <a:t>Set Operations-Example</a:t>
            </a:r>
          </a:p>
        </p:txBody>
      </p:sp>
      <p:graphicFrame>
        <p:nvGraphicFramePr>
          <p:cNvPr id="98394" name="Group 1114"/>
          <p:cNvGraphicFramePr>
            <a:graphicFrameLocks noGrp="1"/>
          </p:cNvGraphicFramePr>
          <p:nvPr/>
        </p:nvGraphicFramePr>
        <p:xfrm>
          <a:off x="1066800" y="1174750"/>
          <a:ext cx="7848600" cy="1097280"/>
        </p:xfrm>
        <a:graphic>
          <a:graphicData uri="http://schemas.openxmlformats.org/drawingml/2006/table">
            <a:tbl>
              <a:tblPr/>
              <a:tblGrid>
                <a:gridCol w="1992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496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5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5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name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address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gender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birthdate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4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Carrie Fisher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Mark Hamill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123 Maple St. Hollywood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456 Oak Rd. Brentwood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F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M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9/9/99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8/8/88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8403" name="Group 1123"/>
          <p:cNvGraphicFramePr>
            <a:graphicFrameLocks noGrp="1"/>
          </p:cNvGraphicFramePr>
          <p:nvPr/>
        </p:nvGraphicFramePr>
        <p:xfrm>
          <a:off x="1042988" y="2393950"/>
          <a:ext cx="7921625" cy="1097280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4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9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3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name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address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gender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birthdate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Carrie Fisher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Harrison Ford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123 Maple St. Hollywood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678 Palm Dr. Beverly Hills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F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M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9/9/99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7/7/77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8383" name="Text Box 1103"/>
          <p:cNvSpPr txBox="1">
            <a:spLocks noChangeArrowheads="1"/>
          </p:cNvSpPr>
          <p:nvPr/>
        </p:nvSpPr>
        <p:spPr bwMode="auto">
          <a:xfrm>
            <a:off x="611188" y="1531938"/>
            <a:ext cx="608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b="1"/>
              <a:t>R</a:t>
            </a:r>
          </a:p>
        </p:txBody>
      </p:sp>
      <p:sp>
        <p:nvSpPr>
          <p:cNvPr id="98384" name="Text Box 1104"/>
          <p:cNvSpPr txBox="1">
            <a:spLocks noChangeArrowheads="1"/>
          </p:cNvSpPr>
          <p:nvPr/>
        </p:nvSpPr>
        <p:spPr bwMode="auto">
          <a:xfrm>
            <a:off x="611188" y="2684463"/>
            <a:ext cx="455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b="1"/>
              <a:t>S</a:t>
            </a:r>
          </a:p>
        </p:txBody>
      </p:sp>
      <p:pic>
        <p:nvPicPr>
          <p:cNvPr id="98416" name="Picture 1136" descr="arow003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75" y="6303963"/>
            <a:ext cx="479425" cy="46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8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8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8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8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84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84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23" grpId="0" autoUpdateAnimBg="0"/>
      <p:bldP spid="98341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D7ACE9-7EC5-4491-8A21-43F577B6A3FB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344102" name="Rectangle 38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>
                <a:latin typeface="Arial Narrow" pitchFamily="34" charset="0"/>
              </a:rPr>
              <a:t>Set Operations-Example-SELECT</a:t>
            </a:r>
          </a:p>
        </p:txBody>
      </p:sp>
      <p:sp>
        <p:nvSpPr>
          <p:cNvPr id="344138" name="Text Box 74"/>
          <p:cNvSpPr txBox="1">
            <a:spLocks noChangeArrowheads="1"/>
          </p:cNvSpPr>
          <p:nvPr/>
        </p:nvSpPr>
        <p:spPr bwMode="auto">
          <a:xfrm>
            <a:off x="3635896" y="1222295"/>
            <a:ext cx="313116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</a:pPr>
            <a:r>
              <a:rPr lang="en-US" altLang="zh-CN" b="1" i="1" dirty="0">
                <a:solidFill>
                  <a:srgbClr val="009900"/>
                </a:solidFill>
              </a:rPr>
              <a:t>SELECT * FROM R</a:t>
            </a:r>
          </a:p>
          <a:p>
            <a:pPr algn="l">
              <a:spcBef>
                <a:spcPts val="0"/>
              </a:spcBef>
            </a:pPr>
            <a:r>
              <a:rPr lang="en-US" altLang="zh-CN" b="1" i="1" dirty="0">
                <a:solidFill>
                  <a:srgbClr val="00B0F0"/>
                </a:solidFill>
              </a:rPr>
              <a:t>UNION</a:t>
            </a:r>
          </a:p>
          <a:p>
            <a:pPr algn="l">
              <a:spcBef>
                <a:spcPts val="0"/>
              </a:spcBef>
            </a:pPr>
            <a:r>
              <a:rPr lang="en-US" altLang="zh-CN" b="1" i="1" dirty="0">
                <a:solidFill>
                  <a:srgbClr val="009900"/>
                </a:solidFill>
              </a:rPr>
              <a:t>SELECT * FROM S</a:t>
            </a:r>
          </a:p>
          <a:p>
            <a:pPr algn="l">
              <a:spcBef>
                <a:spcPct val="50000"/>
              </a:spcBef>
            </a:pPr>
            <a:endParaRPr lang="en-US" altLang="zh-CN" b="1" i="1" dirty="0">
              <a:solidFill>
                <a:srgbClr val="009900"/>
              </a:solidFill>
            </a:endParaRPr>
          </a:p>
          <a:p>
            <a:pPr algn="l">
              <a:spcBef>
                <a:spcPts val="0"/>
              </a:spcBef>
            </a:pPr>
            <a:r>
              <a:rPr lang="en-US" altLang="zh-CN" b="1" i="1" dirty="0">
                <a:solidFill>
                  <a:srgbClr val="009900"/>
                </a:solidFill>
              </a:rPr>
              <a:t>SELECT * FROM R</a:t>
            </a:r>
          </a:p>
          <a:p>
            <a:pPr algn="l">
              <a:spcBef>
                <a:spcPts val="0"/>
              </a:spcBef>
            </a:pPr>
            <a:r>
              <a:rPr lang="en-US" altLang="zh-CN" b="1" i="1" dirty="0" smtClean="0">
                <a:solidFill>
                  <a:srgbClr val="00B0F0"/>
                </a:solidFill>
              </a:rPr>
              <a:t>INTERSECT</a:t>
            </a:r>
            <a:endParaRPr lang="en-US" altLang="zh-CN" b="1" i="1" dirty="0">
              <a:solidFill>
                <a:srgbClr val="00B0F0"/>
              </a:solidFill>
            </a:endParaRPr>
          </a:p>
          <a:p>
            <a:pPr algn="l">
              <a:spcBef>
                <a:spcPts val="0"/>
              </a:spcBef>
            </a:pPr>
            <a:r>
              <a:rPr lang="en-US" altLang="zh-CN" b="1" i="1" dirty="0">
                <a:solidFill>
                  <a:srgbClr val="009900"/>
                </a:solidFill>
              </a:rPr>
              <a:t>SELECT * FROM S</a:t>
            </a:r>
          </a:p>
          <a:p>
            <a:pPr algn="l">
              <a:spcBef>
                <a:spcPct val="50000"/>
              </a:spcBef>
            </a:pPr>
            <a:endParaRPr lang="en-US" altLang="zh-CN" b="1" i="1" dirty="0">
              <a:solidFill>
                <a:srgbClr val="009900"/>
              </a:solidFill>
            </a:endParaRPr>
          </a:p>
          <a:p>
            <a:pPr algn="l">
              <a:spcBef>
                <a:spcPts val="0"/>
              </a:spcBef>
            </a:pPr>
            <a:r>
              <a:rPr lang="en-US" altLang="zh-CN" b="1" i="1" dirty="0">
                <a:solidFill>
                  <a:srgbClr val="009900"/>
                </a:solidFill>
              </a:rPr>
              <a:t>SELECT * FROM R</a:t>
            </a:r>
          </a:p>
          <a:p>
            <a:pPr algn="l">
              <a:spcBef>
                <a:spcPts val="0"/>
              </a:spcBef>
            </a:pPr>
            <a:r>
              <a:rPr lang="en-US" altLang="zh-CN" b="1" i="1" dirty="0" smtClean="0">
                <a:solidFill>
                  <a:srgbClr val="00B0F0"/>
                </a:solidFill>
              </a:rPr>
              <a:t>EXCEPT</a:t>
            </a:r>
            <a:endParaRPr lang="en-US" altLang="zh-CN" b="1" i="1" dirty="0">
              <a:solidFill>
                <a:srgbClr val="00B0F0"/>
              </a:solidFill>
            </a:endParaRPr>
          </a:p>
          <a:p>
            <a:pPr algn="l">
              <a:spcBef>
                <a:spcPts val="0"/>
              </a:spcBef>
            </a:pPr>
            <a:r>
              <a:rPr lang="en-US" altLang="zh-CN" b="1" i="1" dirty="0">
                <a:solidFill>
                  <a:srgbClr val="009900"/>
                </a:solidFill>
              </a:rPr>
              <a:t>SELECT * FROM S</a:t>
            </a:r>
          </a:p>
        </p:txBody>
      </p:sp>
      <p:pic>
        <p:nvPicPr>
          <p:cNvPr id="344139" name="Picture 75" descr="002">
            <a:hlinkClick r:id="rId2" action="ppaction://hlinksldjump"/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6237288"/>
            <a:ext cx="68580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4140" name="Rectangle 76"/>
          <p:cNvSpPr>
            <a:spLocks noChangeArrowheads="1"/>
          </p:cNvSpPr>
          <p:nvPr/>
        </p:nvSpPr>
        <p:spPr bwMode="auto">
          <a:xfrm>
            <a:off x="2244986" y="1222295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 dirty="0"/>
              <a:t>R</a:t>
            </a:r>
            <a:r>
              <a:rPr lang="en-US" altLang="zh-CN" b="1" dirty="0">
                <a:cs typeface="Times New Roman" pitchFamily="18" charset="0"/>
              </a:rPr>
              <a:t>∪</a:t>
            </a:r>
            <a:r>
              <a:rPr lang="en-US" altLang="zh-CN" b="1" dirty="0"/>
              <a:t>S</a:t>
            </a:r>
          </a:p>
        </p:txBody>
      </p:sp>
      <p:sp>
        <p:nvSpPr>
          <p:cNvPr id="344141" name="Rectangle 77"/>
          <p:cNvSpPr>
            <a:spLocks noChangeArrowheads="1"/>
          </p:cNvSpPr>
          <p:nvPr/>
        </p:nvSpPr>
        <p:spPr bwMode="auto">
          <a:xfrm>
            <a:off x="2269777" y="2924944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/>
              <a:t>R</a:t>
            </a:r>
            <a:r>
              <a:rPr lang="en-US" altLang="zh-CN" b="1">
                <a:cs typeface="Times New Roman" pitchFamily="18" charset="0"/>
              </a:rPr>
              <a:t>∩</a:t>
            </a:r>
            <a:r>
              <a:rPr lang="en-US" altLang="zh-CN" b="1"/>
              <a:t>S</a:t>
            </a:r>
          </a:p>
        </p:txBody>
      </p:sp>
      <p:sp>
        <p:nvSpPr>
          <p:cNvPr id="344142" name="Text Box 78"/>
          <p:cNvSpPr txBox="1">
            <a:spLocks noChangeArrowheads="1"/>
          </p:cNvSpPr>
          <p:nvPr/>
        </p:nvSpPr>
        <p:spPr bwMode="auto">
          <a:xfrm>
            <a:off x="2411760" y="450912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b="1" dirty="0"/>
              <a:t>R−S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4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4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隶书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  <a:ea typeface="宋体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6108</TotalTime>
  <Words>4999</Words>
  <Application>Microsoft Office PowerPoint</Application>
  <PresentationFormat>全屏显示(4:3)</PresentationFormat>
  <Paragraphs>1020</Paragraphs>
  <Slides>46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46</vt:i4>
      </vt:variant>
    </vt:vector>
  </HeadingPairs>
  <TitlesOfParts>
    <vt:vector size="61" baseType="lpstr">
      <vt:lpstr>Arial Unicode MS</vt:lpstr>
      <vt:lpstr>楷体_GB2312</vt:lpstr>
      <vt:lpstr>隶书</vt:lpstr>
      <vt:lpstr>宋体</vt:lpstr>
      <vt:lpstr>Arial</vt:lpstr>
      <vt:lpstr>Arial Narrow</vt:lpstr>
      <vt:lpstr>Cambria Math</vt:lpstr>
      <vt:lpstr>Symbol</vt:lpstr>
      <vt:lpstr>Tahoma</vt:lpstr>
      <vt:lpstr>Times New Roman</vt:lpstr>
      <vt:lpstr>Wingdings</vt:lpstr>
      <vt:lpstr>Blends</vt:lpstr>
      <vt:lpstr>公式</vt:lpstr>
      <vt:lpstr>位图图像</vt:lpstr>
      <vt:lpstr>Equation</vt:lpstr>
      <vt:lpstr>Relational Algebra</vt:lpstr>
      <vt:lpstr>Basic Conceptions</vt:lpstr>
      <vt:lpstr>Basic Conceptions</vt:lpstr>
      <vt:lpstr>Basic Conceptions</vt:lpstr>
      <vt:lpstr>1.Set Operations on Relations</vt:lpstr>
      <vt:lpstr>Set Operations</vt:lpstr>
      <vt:lpstr>Set Operations-Example</vt:lpstr>
      <vt:lpstr>Set Operations-Example</vt:lpstr>
      <vt:lpstr>Set Operations-Example-SELECT</vt:lpstr>
      <vt:lpstr>2. Projection</vt:lpstr>
      <vt:lpstr>Projection-Example</vt:lpstr>
      <vt:lpstr>3. Selection</vt:lpstr>
      <vt:lpstr>Selection</vt:lpstr>
      <vt:lpstr>Selection-Example</vt:lpstr>
      <vt:lpstr>4.Cartesian Product</vt:lpstr>
      <vt:lpstr>Product-Example</vt:lpstr>
      <vt:lpstr>5. Natural Joins</vt:lpstr>
      <vt:lpstr>Natural Joins</vt:lpstr>
      <vt:lpstr>Natural Joins-Example</vt:lpstr>
      <vt:lpstr>Natural Joins</vt:lpstr>
      <vt:lpstr>Natural Joins</vt:lpstr>
      <vt:lpstr>6. Theta-Joins</vt:lpstr>
      <vt:lpstr>θ join-Example</vt:lpstr>
      <vt:lpstr>θ join-Example</vt:lpstr>
      <vt:lpstr>7. Renaming</vt:lpstr>
      <vt:lpstr>8. Division</vt:lpstr>
      <vt:lpstr>Division-Example</vt:lpstr>
      <vt:lpstr>Division-Example</vt:lpstr>
      <vt:lpstr>9. Combining Operations to Form Queries</vt:lpstr>
      <vt:lpstr>Queries-Example</vt:lpstr>
      <vt:lpstr>Queries-Example</vt:lpstr>
      <vt:lpstr>Queries-Example</vt:lpstr>
      <vt:lpstr>Queries-Example</vt:lpstr>
      <vt:lpstr>Queries-Example-SELECT</vt:lpstr>
      <vt:lpstr>Queries-Example-SELECT</vt:lpstr>
      <vt:lpstr>Notation</vt:lpstr>
      <vt:lpstr>Execises-1</vt:lpstr>
      <vt:lpstr>Execises-2</vt:lpstr>
      <vt:lpstr>Execises-2</vt:lpstr>
      <vt:lpstr>Execises-2</vt:lpstr>
      <vt:lpstr>10. Constraints on Relations</vt:lpstr>
      <vt:lpstr>Constraints-Example</vt:lpstr>
      <vt:lpstr>Constraints-Example</vt:lpstr>
      <vt:lpstr>Additional Constraint</vt:lpstr>
      <vt:lpstr>Constraints-Example</vt:lpstr>
      <vt:lpstr>Summary</vt:lpstr>
    </vt:vector>
  </TitlesOfParts>
  <Company>Rules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关系代数</dc:title>
  <dc:creator>Wang &amp; Xiao</dc:creator>
  <cp:lastModifiedBy>XJW</cp:lastModifiedBy>
  <cp:revision>590</cp:revision>
  <dcterms:created xsi:type="dcterms:W3CDTF">2002-07-24T13:03:52Z</dcterms:created>
  <dcterms:modified xsi:type="dcterms:W3CDTF">2022-04-25T11:46:14Z</dcterms:modified>
</cp:coreProperties>
</file>