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50"/>
  </p:notesMasterIdLst>
  <p:handoutMasterIdLst>
    <p:handoutMasterId r:id="rId51"/>
  </p:handoutMasterIdLst>
  <p:sldIdLst>
    <p:sldId id="1105" r:id="rId5"/>
    <p:sldId id="1053" r:id="rId6"/>
    <p:sldId id="1111" r:id="rId7"/>
    <p:sldId id="1112" r:id="rId8"/>
    <p:sldId id="1114" r:id="rId9"/>
    <p:sldId id="1113" r:id="rId10"/>
    <p:sldId id="1115" r:id="rId11"/>
    <p:sldId id="1117" r:id="rId12"/>
    <p:sldId id="1118" r:id="rId13"/>
    <p:sldId id="1133" r:id="rId14"/>
    <p:sldId id="1116" r:id="rId15"/>
    <p:sldId id="1134" r:id="rId16"/>
    <p:sldId id="1121" r:id="rId17"/>
    <p:sldId id="1127" r:id="rId18"/>
    <p:sldId id="1128" r:id="rId19"/>
    <p:sldId id="1122" r:id="rId20"/>
    <p:sldId id="1129" r:id="rId21"/>
    <p:sldId id="1130" r:id="rId22"/>
    <p:sldId id="1124" r:id="rId23"/>
    <p:sldId id="1131" r:id="rId24"/>
    <p:sldId id="1132" r:id="rId25"/>
    <p:sldId id="1119" r:id="rId26"/>
    <p:sldId id="1139" r:id="rId27"/>
    <p:sldId id="1140" r:id="rId28"/>
    <p:sldId id="1141" r:id="rId29"/>
    <p:sldId id="1138" r:id="rId30"/>
    <p:sldId id="1125" r:id="rId31"/>
    <p:sldId id="1126" r:id="rId32"/>
    <p:sldId id="1135" r:id="rId33"/>
    <p:sldId id="1123" r:id="rId34"/>
    <p:sldId id="1120" r:id="rId35"/>
    <p:sldId id="1136" r:id="rId36"/>
    <p:sldId id="1137" r:id="rId37"/>
    <p:sldId id="1142" r:id="rId38"/>
    <p:sldId id="1143" r:id="rId39"/>
    <p:sldId id="1144" r:id="rId40"/>
    <p:sldId id="1145" r:id="rId41"/>
    <p:sldId id="1146" r:id="rId42"/>
    <p:sldId id="1147" r:id="rId43"/>
    <p:sldId id="1149" r:id="rId44"/>
    <p:sldId id="1150" r:id="rId45"/>
    <p:sldId id="1148" r:id="rId46"/>
    <p:sldId id="1151" r:id="rId47"/>
    <p:sldId id="1152" r:id="rId48"/>
    <p:sldId id="1076" r:id="rId4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6273A30-1602-48E0-87A0-74A8B981910D}">
          <p14:sldIdLst>
            <p14:sldId id="1105"/>
            <p14:sldId id="1053"/>
            <p14:sldId id="1111"/>
            <p14:sldId id="1112"/>
            <p14:sldId id="1114"/>
            <p14:sldId id="1113"/>
            <p14:sldId id="1115"/>
            <p14:sldId id="1117"/>
            <p14:sldId id="1118"/>
            <p14:sldId id="1133"/>
            <p14:sldId id="1116"/>
            <p14:sldId id="1134"/>
            <p14:sldId id="1121"/>
            <p14:sldId id="1127"/>
            <p14:sldId id="1128"/>
            <p14:sldId id="1122"/>
            <p14:sldId id="1129"/>
            <p14:sldId id="1130"/>
            <p14:sldId id="1124"/>
            <p14:sldId id="1131"/>
            <p14:sldId id="1132"/>
            <p14:sldId id="1119"/>
            <p14:sldId id="1139"/>
            <p14:sldId id="1140"/>
            <p14:sldId id="1141"/>
            <p14:sldId id="1138"/>
            <p14:sldId id="1125"/>
            <p14:sldId id="1126"/>
            <p14:sldId id="1135"/>
            <p14:sldId id="1123"/>
            <p14:sldId id="1120"/>
            <p14:sldId id="1136"/>
            <p14:sldId id="1137"/>
            <p14:sldId id="1142"/>
            <p14:sldId id="1143"/>
            <p14:sldId id="1144"/>
            <p14:sldId id="1145"/>
            <p14:sldId id="1146"/>
            <p14:sldId id="1147"/>
            <p14:sldId id="1149"/>
            <p14:sldId id="1150"/>
            <p14:sldId id="1148"/>
            <p14:sldId id="1151"/>
            <p14:sldId id="1152"/>
            <p14:sldId id="1076"/>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3053">
          <p15:clr>
            <a:srgbClr val="A4A3A4"/>
          </p15:clr>
        </p15:guide>
        <p15:guide id="23" pos="288">
          <p15:clr>
            <a:srgbClr val="A4A3A4"/>
          </p15:clr>
        </p15:guide>
        <p15:guide id="24" pos="754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42359"/>
    <a:srgbClr val="333333"/>
    <a:srgbClr val="FFFFFF"/>
    <a:srgbClr val="505050"/>
    <a:srgbClr val="00FFFF"/>
    <a:srgbClr val="CC00CC"/>
    <a:srgbClr val="5F5F5F"/>
    <a:srgbClr val="FF99FF"/>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49" autoAdjust="0"/>
    <p:restoredTop sz="96781" autoAdjust="0"/>
  </p:normalViewPr>
  <p:slideViewPr>
    <p:cSldViewPr>
      <p:cViewPr varScale="1">
        <p:scale>
          <a:sx n="114" d="100"/>
          <a:sy n="114" d="100"/>
        </p:scale>
        <p:origin x="396" y="102"/>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 pos="288"/>
        <p:guide pos="754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3424"/>
    </p:cViewPr>
  </p:sorterViewPr>
  <p:notesViewPr>
    <p:cSldViewPr showGuides="1">
      <p:cViewPr varScale="1">
        <p:scale>
          <a:sx n="125" d="100"/>
          <a:sy n="125" d="100"/>
        </p:scale>
        <p:origin x="49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TechReady 16</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3/28/2013</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16</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3/28/2013</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TechReady 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6D6D4ED-1E6D-49D8-B098-A09B7ED63C81}" type="datetime1">
              <a:rPr lang="en-US" smtClean="0"/>
              <a:t>3/28/2013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5720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TechReady 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26A3EA0-FC91-4CBD-BD70-BDFE1481EF7B}" type="datetime1">
              <a:rPr lang="en-US" smtClean="0"/>
              <a:t>3/28/2013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390808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dirty="0"/>
          </a:p>
        </p:txBody>
      </p:sp>
      <p:sp>
        <p:nvSpPr>
          <p:cNvPr id="5" name="Date Placeholder 4"/>
          <p:cNvSpPr>
            <a:spLocks noGrp="1"/>
          </p:cNvSpPr>
          <p:nvPr>
            <p:ph type="dt" idx="10"/>
          </p:nvPr>
        </p:nvSpPr>
        <p:spPr/>
        <p:txBody>
          <a:bodyPr/>
          <a:lstStyle/>
          <a:p>
            <a:fld id="{F22B3E36-5CE0-4CB7-82DE-38A88C71BFA8}" type="datetime1">
              <a:rPr lang="en-US" smtClean="0"/>
              <a:pPr/>
              <a:t>3/28/2013</a:t>
            </a:fld>
            <a:endParaRPr lang="en-US" dirty="0"/>
          </a:p>
        </p:txBody>
      </p:sp>
      <p:sp>
        <p:nvSpPr>
          <p:cNvPr id="6" name="Footer Placeholder 5"/>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B263312-38AA-4E1E-B2B5-0F8F122B24FE}" type="slidenum">
              <a:rPr lang="en-US" smtClean="0"/>
              <a:pPr/>
              <a:t>3</a:t>
            </a:fld>
            <a:endParaRPr lang="en-US" dirty="0"/>
          </a:p>
        </p:txBody>
      </p:sp>
      <p:sp>
        <p:nvSpPr>
          <p:cNvPr id="8" name="Header Placeholder 7"/>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3390844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3/28/2013 10:17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45</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58300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10056498"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411875" y="479775"/>
            <a:ext cx="1552931" cy="332660"/>
          </a:xfrm>
          <a:prstGeom prst="rect">
            <a:avLst/>
          </a:prstGeom>
        </p:spPr>
      </p:pic>
      <p:sp>
        <p:nvSpPr>
          <p:cNvPr id="7" name="TextBox 7"/>
          <p:cNvSpPr txBox="1"/>
          <p:nvPr userDrawn="1"/>
        </p:nvSpPr>
        <p:spPr bwMode="white">
          <a:xfrm>
            <a:off x="4728246" y="6697627"/>
            <a:ext cx="297998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altLang="zh-CN"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ENTERPRISE SERVICES</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728246" y="6697627"/>
            <a:ext cx="297998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altLang="zh-CN"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ENTERPRISE SERVICES</a:t>
            </a:r>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728246" y="6697627"/>
            <a:ext cx="297998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altLang="zh-CN"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ENTERPRISE SERVICES</a:t>
            </a:r>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728246" y="6697627"/>
            <a:ext cx="297998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altLang="zh-CN"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ENTERPRISE SERVICES</a:t>
            </a:r>
          </a:p>
        </p:txBody>
      </p:sp>
    </p:spTree>
    <p:extLst>
      <p:ext uri="{BB962C8B-B14F-4D97-AF65-F5344CB8AC3E}">
        <p14:creationId xmlns:p14="http://schemas.microsoft.com/office/powerpoint/2010/main" val="396853403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728246" y="6697627"/>
            <a:ext cx="297998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altLang="zh-CN"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ENTERPRISE SERVICES</a:t>
            </a:r>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728246" y="6697627"/>
            <a:ext cx="297998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altLang="zh-CN"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ENTERPRISE SERVICES</a:t>
            </a:r>
          </a:p>
        </p:txBody>
      </p:sp>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728246" y="6697627"/>
            <a:ext cx="297998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altLang="zh-CN"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ENTERPRISE SERVICES</a:t>
            </a:r>
          </a:p>
        </p:txBody>
      </p:sp>
    </p:spTree>
    <p:extLst>
      <p:ext uri="{BB962C8B-B14F-4D97-AF65-F5344CB8AC3E}">
        <p14:creationId xmlns:p14="http://schemas.microsoft.com/office/powerpoint/2010/main" val="119837130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white">
          <a:xfrm>
            <a:off x="4728246" y="6697627"/>
            <a:ext cx="297998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altLang="zh-CN"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ENTERPRISE SERVICES</a:t>
            </a:r>
          </a:p>
        </p:txBody>
      </p:sp>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fidentiality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17" y="-318"/>
            <a:ext cx="12435840" cy="6995160"/>
          </a:xfrm>
          <a:prstGeom prst="rect">
            <a:avLst/>
          </a:prstGeom>
        </p:spPr>
      </p:pic>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3521312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728246" y="6697627"/>
            <a:ext cx="297998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altLang="zh-CN"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ENTERPRISE SERVICES</a:t>
            </a:r>
          </a:p>
        </p:txBody>
      </p:sp>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425963" y="6177914"/>
            <a:ext cx="1552931" cy="332660"/>
          </a:xfrm>
          <a:prstGeom prst="rect">
            <a:avLst/>
          </a:prstGeom>
        </p:spPr>
      </p:pic>
      <p:sp>
        <p:nvSpPr>
          <p:cNvPr id="4" name="Title 1"/>
          <p:cNvSpPr>
            <a:spLocks noGrp="1"/>
          </p:cNvSpPr>
          <p:nvPr>
            <p:ph type="title"/>
          </p:nvPr>
        </p:nvSpPr>
        <p:spPr>
          <a:xfrm>
            <a:off x="579437" y="1363661"/>
            <a:ext cx="9752014" cy="2598009"/>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endParaRPr lang="en-US" dirty="0"/>
          </a:p>
        </p:txBody>
      </p:sp>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728246" y="6697627"/>
            <a:ext cx="297998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altLang="zh-CN"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ENTERPRISE SERVICES</a:t>
            </a:r>
          </a:p>
        </p:txBody>
      </p:sp>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728246" y="6697627"/>
            <a:ext cx="297998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altLang="zh-CN"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ENTERPRISE SERVICES</a:t>
            </a:r>
          </a:p>
        </p:txBody>
      </p:sp>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57348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6"/>
            <a:ext cx="10058336" cy="2743177"/>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zh-CN" altLang="en-US" dirty="0" smtClean="0"/>
              <a:t>平台数据库说明</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zh-CN" altLang="en-US" dirty="0" smtClean="0"/>
              <a:t>沈峥</a:t>
            </a:r>
            <a:endParaRPr lang="en-US" dirty="0" smtClean="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7"/>
          <p:cNvSpPr txBox="1"/>
          <p:nvPr userDrawn="1"/>
        </p:nvSpPr>
        <p:spPr bwMode="white">
          <a:xfrm>
            <a:off x="4728250" y="6697627"/>
            <a:ext cx="2979983"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ENTERPRISE SERVICES</a:t>
            </a:r>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7"/>
          <p:cNvSpPr txBox="1"/>
          <p:nvPr userDrawn="1"/>
        </p:nvSpPr>
        <p:spPr bwMode="white">
          <a:xfrm>
            <a:off x="4728246" y="6697627"/>
            <a:ext cx="297998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altLang="zh-CN"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ENTERPRISE SERVICES</a:t>
            </a:r>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2" r:id="rId2"/>
    <p:sldLayoutId id="2147484105" r:id="rId3"/>
    <p:sldLayoutId id="2147484182" r:id="rId4"/>
    <p:sldLayoutId id="2147484130" r:id="rId5"/>
    <p:sldLayoutId id="2147484101" r:id="rId6"/>
    <p:sldLayoutId id="2147484102" r:id="rId7"/>
    <p:sldLayoutId id="2147484087" r:id="rId8"/>
    <p:sldLayoutId id="2147484098" r:id="rId9"/>
    <p:sldLayoutId id="2147484086" r:id="rId10"/>
    <p:sldLayoutId id="2147484107" r:id="rId11"/>
    <p:sldLayoutId id="2147484099" r:id="rId12"/>
    <p:sldLayoutId id="2147484100" r:id="rId13"/>
    <p:sldLayoutId id="2147484089" r:id="rId14"/>
    <p:sldLayoutId id="2147484106" r:id="rId15"/>
    <p:sldLayoutId id="2147484092" r:id="rId16"/>
    <p:sldLayoutId id="2147484093" r:id="rId17"/>
    <p:sldLayoutId id="2147484183" r:id="rId18"/>
    <p:sldLayoutId id="2147484127" r:id="rId19"/>
    <p:sldLayoutId id="2147484128" r:id="rId20"/>
    <p:sldLayoutId id="2147484129" r:id="rId21"/>
    <p:sldLayoutId id="2147484094" r:id="rId22"/>
    <p:sldLayoutId id="2147484096" r:id="rId23"/>
    <p:sldLayoutId id="2147484185" r:id="rId24"/>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p:nvPr>
        </p:nvSpPr>
        <p:spPr>
          <a:xfrm>
            <a:off x="884237" y="1820862"/>
            <a:ext cx="5943534" cy="1075297"/>
          </a:xfrm>
        </p:spPr>
        <p:txBody>
          <a:bodyPr/>
          <a:lstStyle/>
          <a:p>
            <a:r>
              <a:rPr lang="en-US" dirty="0" smtClean="0"/>
              <a:t>SOA</a:t>
            </a:r>
            <a:r>
              <a:rPr lang="zh-CN" altLang="en-US" dirty="0" smtClean="0"/>
              <a:t>平台框架</a:t>
            </a:r>
            <a:endParaRPr lang="en-US" dirty="0"/>
          </a:p>
        </p:txBody>
      </p:sp>
    </p:spTree>
    <p:extLst>
      <p:ext uri="{BB962C8B-B14F-4D97-AF65-F5344CB8AC3E}">
        <p14:creationId xmlns:p14="http://schemas.microsoft.com/office/powerpoint/2010/main" val="3802477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全局参数表</a:t>
            </a:r>
            <a:endParaRPr lang="zh-CN" altLang="en-US" dirty="0"/>
          </a:p>
        </p:txBody>
      </p:sp>
      <p:sp>
        <p:nvSpPr>
          <p:cNvPr id="3" name="文本占位符 2"/>
          <p:cNvSpPr>
            <a:spLocks noGrp="1"/>
          </p:cNvSpPr>
          <p:nvPr>
            <p:ph type="body" sz="quarter" idx="10"/>
          </p:nvPr>
        </p:nvSpPr>
        <p:spPr>
          <a:xfrm>
            <a:off x="274638" y="1212850"/>
            <a:ext cx="11887200" cy="738664"/>
          </a:xfrm>
        </p:spPr>
        <p:txBody>
          <a:bodyPr/>
          <a:lstStyle/>
          <a:p>
            <a:r>
              <a:rPr lang="en-US" altLang="zh-CN" dirty="0" smtClean="0"/>
              <a:t>WF.GLOBAL_PARAMETERS</a:t>
            </a:r>
          </a:p>
        </p:txBody>
      </p:sp>
      <p:pic>
        <p:nvPicPr>
          <p:cNvPr id="4" name="图片 3"/>
          <p:cNvPicPr>
            <a:picLocks noChangeAspect="1"/>
          </p:cNvPicPr>
          <p:nvPr/>
        </p:nvPicPr>
        <p:blipFill>
          <a:blip r:embed="rId2"/>
          <a:stretch>
            <a:fillRect/>
          </a:stretch>
        </p:blipFill>
        <p:spPr>
          <a:xfrm>
            <a:off x="4237037" y="1970123"/>
            <a:ext cx="3581400" cy="4381500"/>
          </a:xfrm>
          <a:prstGeom prst="rect">
            <a:avLst/>
          </a:prstGeom>
        </p:spPr>
      </p:pic>
    </p:spTree>
    <p:extLst>
      <p:ext uri="{BB962C8B-B14F-4D97-AF65-F5344CB8AC3E}">
        <p14:creationId xmlns:p14="http://schemas.microsoft.com/office/powerpoint/2010/main" val="39789203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流程实例表</a:t>
            </a:r>
            <a:endParaRPr lang="zh-CN" altLang="en-US" dirty="0"/>
          </a:p>
        </p:txBody>
      </p:sp>
      <p:sp>
        <p:nvSpPr>
          <p:cNvPr id="3" name="文本占位符 2"/>
          <p:cNvSpPr>
            <a:spLocks noGrp="1"/>
          </p:cNvSpPr>
          <p:nvPr>
            <p:ph type="body" sz="quarter" idx="10"/>
          </p:nvPr>
        </p:nvSpPr>
        <p:spPr>
          <a:xfrm>
            <a:off x="274638" y="1212850"/>
            <a:ext cx="11887200" cy="2092881"/>
          </a:xfrm>
        </p:spPr>
        <p:txBody>
          <a:bodyPr/>
          <a:lstStyle/>
          <a:p>
            <a:r>
              <a:rPr lang="en-US" altLang="zh-CN" dirty="0" smtClean="0"/>
              <a:t>WF.PROCESS_INSTANCES</a:t>
            </a:r>
          </a:p>
          <a:p>
            <a:r>
              <a:rPr lang="en-US" altLang="zh-CN" dirty="0"/>
              <a:t>	</a:t>
            </a:r>
            <a:r>
              <a:rPr lang="zh-CN" altLang="en-US" dirty="0" smtClean="0"/>
              <a:t>每一个流程一行记录，流程信息和核心数据</a:t>
            </a:r>
            <a:endParaRPr lang="en-US" altLang="zh-CN" dirty="0" smtClean="0"/>
          </a:p>
          <a:p>
            <a:r>
              <a:rPr lang="en-US" altLang="zh-CN" dirty="0" smtClean="0"/>
              <a:t>	</a:t>
            </a:r>
            <a:r>
              <a:rPr lang="zh-CN" altLang="en-US" dirty="0" smtClean="0"/>
              <a:t>父子流程之间靠</a:t>
            </a:r>
            <a:r>
              <a:rPr lang="en-US" altLang="zh-CN" dirty="0" smtClean="0"/>
              <a:t>OWNER_ACTIVITY_ID</a:t>
            </a:r>
            <a:r>
              <a:rPr lang="zh-CN" altLang="en-US" dirty="0" smtClean="0"/>
              <a:t>关联</a:t>
            </a:r>
            <a:endParaRPr lang="en-US" altLang="zh-CN" dirty="0" smtClean="0"/>
          </a:p>
        </p:txBody>
      </p:sp>
      <p:pic>
        <p:nvPicPr>
          <p:cNvPr id="4" name="图片 3"/>
          <p:cNvPicPr>
            <a:picLocks noChangeAspect="1"/>
          </p:cNvPicPr>
          <p:nvPr/>
        </p:nvPicPr>
        <p:blipFill>
          <a:blip r:embed="rId2"/>
          <a:stretch>
            <a:fillRect/>
          </a:stretch>
        </p:blipFill>
        <p:spPr>
          <a:xfrm>
            <a:off x="158442" y="3421062"/>
            <a:ext cx="12119592" cy="2971800"/>
          </a:xfrm>
          <a:prstGeom prst="rect">
            <a:avLst/>
          </a:prstGeom>
        </p:spPr>
      </p:pic>
    </p:spTree>
    <p:extLst>
      <p:ext uri="{BB962C8B-B14F-4D97-AF65-F5344CB8AC3E}">
        <p14:creationId xmlns:p14="http://schemas.microsoft.com/office/powerpoint/2010/main" val="201561712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流程实例表</a:t>
            </a:r>
          </a:p>
        </p:txBody>
      </p:sp>
      <p:sp>
        <p:nvSpPr>
          <p:cNvPr id="3" name="文本占位符 2"/>
          <p:cNvSpPr>
            <a:spLocks noGrp="1"/>
          </p:cNvSpPr>
          <p:nvPr>
            <p:ph type="body" sz="quarter" idx="10"/>
          </p:nvPr>
        </p:nvSpPr>
        <p:spPr>
          <a:xfrm>
            <a:off x="274638" y="1212850"/>
            <a:ext cx="11887200" cy="2092881"/>
          </a:xfrm>
        </p:spPr>
        <p:txBody>
          <a:bodyPr/>
          <a:lstStyle/>
          <a:p>
            <a:r>
              <a:rPr lang="en-US" altLang="zh-CN" dirty="0" smtClean="0"/>
              <a:t>WF.PROCESS_INSTANCES</a:t>
            </a:r>
          </a:p>
          <a:p>
            <a:r>
              <a:rPr lang="en-US" altLang="zh-CN" dirty="0"/>
              <a:t>	</a:t>
            </a:r>
            <a:r>
              <a:rPr lang="en-US" altLang="zh-CN" dirty="0" smtClean="0"/>
              <a:t>DATA</a:t>
            </a:r>
            <a:r>
              <a:rPr lang="zh-CN" altLang="en-US" dirty="0" smtClean="0"/>
              <a:t>字段存储</a:t>
            </a:r>
            <a:r>
              <a:rPr lang="en-US" altLang="zh-CN" dirty="0" smtClean="0"/>
              <a:t>xml</a:t>
            </a:r>
            <a:r>
              <a:rPr lang="zh-CN" altLang="en-US" dirty="0" smtClean="0"/>
              <a:t>形式的流程定义</a:t>
            </a:r>
            <a:endParaRPr lang="en-US" altLang="zh-CN" dirty="0" smtClean="0"/>
          </a:p>
          <a:p>
            <a:r>
              <a:rPr lang="en-US" altLang="zh-CN" dirty="0"/>
              <a:t>	</a:t>
            </a:r>
            <a:r>
              <a:rPr lang="en-US" altLang="zh-CN" dirty="0" smtClean="0"/>
              <a:t>BIN_DATA</a:t>
            </a:r>
            <a:r>
              <a:rPr lang="zh-CN" altLang="en-US" dirty="0" smtClean="0"/>
              <a:t>存储压缩后二进制形式的流程定义</a:t>
            </a:r>
            <a:endParaRPr lang="en-US" altLang="zh-CN" dirty="0"/>
          </a:p>
        </p:txBody>
      </p:sp>
      <p:pic>
        <p:nvPicPr>
          <p:cNvPr id="4" name="图片 3"/>
          <p:cNvPicPr>
            <a:picLocks noChangeAspect="1"/>
          </p:cNvPicPr>
          <p:nvPr/>
        </p:nvPicPr>
        <p:blipFill>
          <a:blip r:embed="rId2"/>
          <a:stretch>
            <a:fillRect/>
          </a:stretch>
        </p:blipFill>
        <p:spPr>
          <a:xfrm>
            <a:off x="6675437" y="3597677"/>
            <a:ext cx="4276725" cy="3267075"/>
          </a:xfrm>
          <a:prstGeom prst="rect">
            <a:avLst/>
          </a:prstGeom>
        </p:spPr>
      </p:pic>
      <p:sp>
        <p:nvSpPr>
          <p:cNvPr id="5" name="文本占位符 2"/>
          <p:cNvSpPr txBox="1">
            <a:spLocks/>
          </p:cNvSpPr>
          <p:nvPr/>
        </p:nvSpPr>
        <p:spPr>
          <a:xfrm>
            <a:off x="274638" y="3421062"/>
            <a:ext cx="6019799" cy="10772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查看解压缩后的流程定义</a:t>
            </a:r>
            <a:endParaRPr lang="en-US" altLang="zh-CN" dirty="0" smtClean="0"/>
          </a:p>
          <a:p>
            <a:r>
              <a:rPr lang="zh-CN" altLang="en-US" sz="2000" dirty="0" smtClean="0"/>
              <a:t>在</a:t>
            </a:r>
            <a:r>
              <a:rPr lang="en-US" altLang="zh-CN" sz="2000" dirty="0" smtClean="0"/>
              <a:t>SQL Server</a:t>
            </a:r>
            <a:r>
              <a:rPr lang="zh-CN" altLang="en-US" sz="2000" dirty="0" smtClean="0"/>
              <a:t>上注册</a:t>
            </a:r>
            <a:r>
              <a:rPr lang="en-US" altLang="zh-CN" sz="2000" dirty="0" err="1" smtClean="0"/>
              <a:t>MCS.SqlServer.Compression</a:t>
            </a:r>
            <a:endParaRPr lang="en-US" altLang="zh-CN" sz="2000" dirty="0" smtClean="0"/>
          </a:p>
        </p:txBody>
      </p:sp>
      <p:sp>
        <p:nvSpPr>
          <p:cNvPr id="6" name="文本框 5"/>
          <p:cNvSpPr txBox="1"/>
          <p:nvPr/>
        </p:nvSpPr>
        <p:spPr>
          <a:xfrm>
            <a:off x="350837" y="4467728"/>
            <a:ext cx="5181600" cy="1135696"/>
          </a:xfrm>
          <a:prstGeom prst="rect">
            <a:avLst/>
          </a:prstGeom>
        </p:spPr>
        <p:style>
          <a:lnRef idx="2">
            <a:schemeClr val="dk1"/>
          </a:lnRef>
          <a:fillRef idx="1">
            <a:schemeClr val="lt1"/>
          </a:fillRef>
          <a:effectRef idx="0">
            <a:schemeClr val="dk1"/>
          </a:effectRef>
          <a:fontRef idx="minor">
            <a:schemeClr val="dk1"/>
          </a:fontRef>
        </p:style>
        <p:txBody>
          <a:bodyPr wrap="square" lIns="182880" tIns="146304" rIns="182880" bIns="146304" rtlCol="0">
            <a:spAutoFit/>
          </a:bodyPr>
          <a:lstStyle/>
          <a:p>
            <a:r>
              <a:rPr lang="en-US" altLang="zh-CN" sz="1400" dirty="0">
                <a:solidFill>
                  <a:srgbClr val="0000FF"/>
                </a:solidFill>
                <a:latin typeface="新宋体" panose="02010609030101010101" pitchFamily="49" charset="-122"/>
                <a:ea typeface="新宋体" panose="02010609030101010101" pitchFamily="49" charset="-122"/>
              </a:rPr>
              <a:t>SELECT</a:t>
            </a:r>
            <a:r>
              <a:rPr lang="en-US" altLang="zh-CN" sz="1400" dirty="0">
                <a:solidFill>
                  <a:prstClr val="black"/>
                </a:solidFill>
                <a:latin typeface="新宋体" panose="02010609030101010101" pitchFamily="49" charset="-122"/>
                <a:ea typeface="新宋体" panose="02010609030101010101" pitchFamily="49" charset="-122"/>
              </a:rPr>
              <a:t> </a:t>
            </a:r>
            <a:r>
              <a:rPr lang="en-US" altLang="zh-CN" sz="1400" dirty="0">
                <a:solidFill>
                  <a:srgbClr val="0000FF"/>
                </a:solidFill>
                <a:latin typeface="新宋体" panose="02010609030101010101" pitchFamily="49" charset="-122"/>
                <a:ea typeface="新宋体" panose="02010609030101010101" pitchFamily="49" charset="-122"/>
              </a:rPr>
              <a:t>TOP</a:t>
            </a:r>
            <a:r>
              <a:rPr lang="en-US" altLang="zh-CN" sz="1400" dirty="0">
                <a:solidFill>
                  <a:prstClr val="black"/>
                </a:solidFill>
                <a:latin typeface="新宋体" panose="02010609030101010101" pitchFamily="49" charset="-122"/>
                <a:ea typeface="新宋体" panose="02010609030101010101" pitchFamily="49" charset="-122"/>
              </a:rPr>
              <a:t> 100 </a:t>
            </a:r>
            <a:r>
              <a:rPr lang="en-US" altLang="zh-CN" sz="1400" dirty="0">
                <a:solidFill>
                  <a:srgbClr val="008080"/>
                </a:solidFill>
                <a:latin typeface="新宋体" panose="02010609030101010101" pitchFamily="49" charset="-122"/>
                <a:ea typeface="新宋体" panose="02010609030101010101" pitchFamily="49" charset="-122"/>
              </a:rPr>
              <a:t>[INSTANCE_ID]</a:t>
            </a:r>
            <a:r>
              <a:rPr lang="en-US" altLang="zh-CN" sz="1400" dirty="0">
                <a:solidFill>
                  <a:srgbClr val="808080"/>
                </a:solidFill>
                <a:latin typeface="新宋体" panose="02010609030101010101" pitchFamily="49" charset="-122"/>
                <a:ea typeface="新宋体" panose="02010609030101010101" pitchFamily="49" charset="-122"/>
              </a:rPr>
              <a:t>,</a:t>
            </a:r>
            <a:endParaRPr lang="en-US" altLang="zh-CN" sz="1400" dirty="0">
              <a:solidFill>
                <a:prstClr val="black"/>
              </a:solidFill>
              <a:latin typeface="新宋体" panose="02010609030101010101" pitchFamily="49" charset="-122"/>
              <a:ea typeface="新宋体" panose="02010609030101010101" pitchFamily="49" charset="-122"/>
            </a:endParaRPr>
          </a:p>
          <a:p>
            <a:r>
              <a:rPr lang="en-US" altLang="zh-CN" sz="1400" dirty="0">
                <a:solidFill>
                  <a:srgbClr val="FF00FF"/>
                </a:solidFill>
                <a:latin typeface="新宋体" panose="02010609030101010101" pitchFamily="49" charset="-122"/>
                <a:ea typeface="新宋体" panose="02010609030101010101" pitchFamily="49" charset="-122"/>
              </a:rPr>
              <a:t>CAST</a:t>
            </a:r>
            <a:r>
              <a:rPr lang="en-US" altLang="zh-CN" sz="1400" dirty="0">
                <a:solidFill>
                  <a:srgbClr val="808080"/>
                </a:solidFill>
                <a:latin typeface="新宋体" panose="02010609030101010101" pitchFamily="49" charset="-122"/>
                <a:ea typeface="新宋体" panose="02010609030101010101" pitchFamily="49" charset="-122"/>
              </a:rPr>
              <a:t>(</a:t>
            </a:r>
            <a:r>
              <a:rPr lang="en-US" altLang="zh-CN" sz="1400" dirty="0" err="1">
                <a:solidFill>
                  <a:srgbClr val="008080"/>
                </a:solidFill>
                <a:latin typeface="新宋体" panose="02010609030101010101" pitchFamily="49" charset="-122"/>
                <a:ea typeface="新宋体" panose="02010609030101010101" pitchFamily="49" charset="-122"/>
              </a:rPr>
              <a:t>dbo</a:t>
            </a:r>
            <a:r>
              <a:rPr lang="en-US" altLang="zh-CN" sz="1400" dirty="0" err="1">
                <a:solidFill>
                  <a:srgbClr val="808080"/>
                </a:solidFill>
                <a:latin typeface="新宋体" panose="02010609030101010101" pitchFamily="49" charset="-122"/>
                <a:ea typeface="新宋体" panose="02010609030101010101" pitchFamily="49" charset="-122"/>
              </a:rPr>
              <a:t>.</a:t>
            </a:r>
            <a:r>
              <a:rPr lang="en-US" altLang="zh-CN" sz="1400" dirty="0" err="1">
                <a:solidFill>
                  <a:srgbClr val="008080"/>
                </a:solidFill>
                <a:latin typeface="新宋体" panose="02010609030101010101" pitchFamily="49" charset="-122"/>
                <a:ea typeface="新宋体" panose="02010609030101010101" pitchFamily="49" charset="-122"/>
              </a:rPr>
              <a:t>ExtractString</a:t>
            </a:r>
            <a:r>
              <a:rPr lang="en-US" altLang="zh-CN" sz="1400" dirty="0">
                <a:solidFill>
                  <a:srgbClr val="808080"/>
                </a:solidFill>
                <a:latin typeface="新宋体" panose="02010609030101010101" pitchFamily="49" charset="-122"/>
                <a:ea typeface="新宋体" panose="02010609030101010101" pitchFamily="49" charset="-122"/>
              </a:rPr>
              <a:t>(</a:t>
            </a:r>
            <a:r>
              <a:rPr lang="en-US" altLang="zh-CN" sz="1400" dirty="0">
                <a:solidFill>
                  <a:srgbClr val="008080"/>
                </a:solidFill>
                <a:latin typeface="新宋体" panose="02010609030101010101" pitchFamily="49" charset="-122"/>
                <a:ea typeface="新宋体" panose="02010609030101010101" pitchFamily="49" charset="-122"/>
              </a:rPr>
              <a:t>[BIN_DATA]</a:t>
            </a:r>
            <a:r>
              <a:rPr lang="en-US" altLang="zh-CN" sz="1400" dirty="0">
                <a:solidFill>
                  <a:srgbClr val="808080"/>
                </a:solidFill>
                <a:latin typeface="新宋体" panose="02010609030101010101" pitchFamily="49" charset="-122"/>
                <a:ea typeface="新宋体" panose="02010609030101010101" pitchFamily="49" charset="-122"/>
              </a:rPr>
              <a:t>)</a:t>
            </a:r>
            <a:r>
              <a:rPr lang="en-US" altLang="zh-CN" sz="1400" dirty="0">
                <a:solidFill>
                  <a:prstClr val="black"/>
                </a:solidFill>
                <a:latin typeface="新宋体" panose="02010609030101010101" pitchFamily="49" charset="-122"/>
                <a:ea typeface="新宋体" panose="02010609030101010101" pitchFamily="49" charset="-122"/>
              </a:rPr>
              <a:t> </a:t>
            </a:r>
            <a:r>
              <a:rPr lang="en-US" altLang="zh-CN" sz="1400" dirty="0">
                <a:solidFill>
                  <a:srgbClr val="0000FF"/>
                </a:solidFill>
                <a:latin typeface="新宋体" panose="02010609030101010101" pitchFamily="49" charset="-122"/>
                <a:ea typeface="新宋体" panose="02010609030101010101" pitchFamily="49" charset="-122"/>
              </a:rPr>
              <a:t>AS</a:t>
            </a:r>
            <a:r>
              <a:rPr lang="en-US" altLang="zh-CN" sz="1400" dirty="0">
                <a:solidFill>
                  <a:prstClr val="black"/>
                </a:solidFill>
                <a:latin typeface="新宋体" panose="02010609030101010101" pitchFamily="49" charset="-122"/>
                <a:ea typeface="新宋体" panose="02010609030101010101" pitchFamily="49" charset="-122"/>
              </a:rPr>
              <a:t> </a:t>
            </a:r>
            <a:r>
              <a:rPr lang="en-US" altLang="zh-CN" sz="1400" dirty="0">
                <a:solidFill>
                  <a:srgbClr val="0000FF"/>
                </a:solidFill>
                <a:latin typeface="新宋体" panose="02010609030101010101" pitchFamily="49" charset="-122"/>
                <a:ea typeface="新宋体" panose="02010609030101010101" pitchFamily="49" charset="-122"/>
              </a:rPr>
              <a:t>xml</a:t>
            </a:r>
            <a:r>
              <a:rPr lang="en-US" altLang="zh-CN" sz="1400" dirty="0">
                <a:solidFill>
                  <a:srgbClr val="808080"/>
                </a:solidFill>
                <a:latin typeface="新宋体" panose="02010609030101010101" pitchFamily="49" charset="-122"/>
                <a:ea typeface="新宋体" panose="02010609030101010101" pitchFamily="49" charset="-122"/>
              </a:rPr>
              <a:t>)</a:t>
            </a:r>
            <a:endParaRPr lang="en-US" altLang="zh-CN" sz="1400" dirty="0">
              <a:solidFill>
                <a:prstClr val="black"/>
              </a:solidFill>
              <a:latin typeface="新宋体" panose="02010609030101010101" pitchFamily="49" charset="-122"/>
              <a:ea typeface="新宋体" panose="02010609030101010101" pitchFamily="49" charset="-122"/>
            </a:endParaRPr>
          </a:p>
          <a:p>
            <a:r>
              <a:rPr lang="en-US" altLang="zh-CN" sz="1400" dirty="0">
                <a:solidFill>
                  <a:srgbClr val="0000FF"/>
                </a:solidFill>
                <a:latin typeface="新宋体" panose="02010609030101010101" pitchFamily="49" charset="-122"/>
                <a:ea typeface="新宋体" panose="02010609030101010101" pitchFamily="49" charset="-122"/>
              </a:rPr>
              <a:t>FROM</a:t>
            </a:r>
            <a:r>
              <a:rPr lang="en-US" altLang="zh-CN" sz="1400" dirty="0">
                <a:solidFill>
                  <a:prstClr val="black"/>
                </a:solidFill>
                <a:latin typeface="新宋体" panose="02010609030101010101" pitchFamily="49" charset="-122"/>
                <a:ea typeface="新宋体" panose="02010609030101010101" pitchFamily="49" charset="-122"/>
              </a:rPr>
              <a:t> </a:t>
            </a:r>
            <a:r>
              <a:rPr lang="en-US" altLang="zh-CN" sz="1400" dirty="0">
                <a:solidFill>
                  <a:srgbClr val="008080"/>
                </a:solidFill>
                <a:latin typeface="新宋体" panose="02010609030101010101" pitchFamily="49" charset="-122"/>
                <a:ea typeface="新宋体" panose="02010609030101010101" pitchFamily="49" charset="-122"/>
              </a:rPr>
              <a:t>[MCS_WORKFLOW]</a:t>
            </a:r>
            <a:r>
              <a:rPr lang="en-US" altLang="zh-CN" sz="1400" dirty="0">
                <a:solidFill>
                  <a:srgbClr val="808080"/>
                </a:solidFill>
                <a:latin typeface="新宋体" panose="02010609030101010101" pitchFamily="49" charset="-122"/>
                <a:ea typeface="新宋体" panose="02010609030101010101" pitchFamily="49" charset="-122"/>
              </a:rPr>
              <a:t>.</a:t>
            </a:r>
            <a:r>
              <a:rPr lang="en-US" altLang="zh-CN" sz="1400" dirty="0">
                <a:solidFill>
                  <a:srgbClr val="008080"/>
                </a:solidFill>
                <a:latin typeface="新宋体" panose="02010609030101010101" pitchFamily="49" charset="-122"/>
                <a:ea typeface="新宋体" panose="02010609030101010101" pitchFamily="49" charset="-122"/>
              </a:rPr>
              <a:t>[WF]</a:t>
            </a:r>
            <a:r>
              <a:rPr lang="en-US" altLang="zh-CN" sz="1400" dirty="0">
                <a:solidFill>
                  <a:srgbClr val="808080"/>
                </a:solidFill>
                <a:latin typeface="新宋体" panose="02010609030101010101" pitchFamily="49" charset="-122"/>
                <a:ea typeface="新宋体" panose="02010609030101010101" pitchFamily="49" charset="-122"/>
              </a:rPr>
              <a:t>.</a:t>
            </a:r>
            <a:r>
              <a:rPr lang="en-US" altLang="zh-CN" sz="1400" dirty="0">
                <a:solidFill>
                  <a:srgbClr val="008080"/>
                </a:solidFill>
                <a:latin typeface="新宋体" panose="02010609030101010101" pitchFamily="49" charset="-122"/>
                <a:ea typeface="新宋体" panose="02010609030101010101" pitchFamily="49" charset="-122"/>
              </a:rPr>
              <a:t>[PROCESS_INSTANCES]</a:t>
            </a:r>
          </a:p>
          <a:p>
            <a:pPr>
              <a:lnSpc>
                <a:spcPct val="90000"/>
              </a:lnSpc>
              <a:spcAft>
                <a:spcPts val="600"/>
              </a:spcAft>
            </a:pPr>
            <a:endParaRPr lang="zh-CN" altLang="en-US" sz="1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141512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流程</a:t>
            </a:r>
            <a:r>
              <a:rPr lang="zh-CN" altLang="en-US" dirty="0" smtClean="0"/>
              <a:t>实例衍生表</a:t>
            </a:r>
            <a:endParaRPr lang="zh-CN" altLang="en-US" dirty="0"/>
          </a:p>
        </p:txBody>
      </p:sp>
      <p:sp>
        <p:nvSpPr>
          <p:cNvPr id="3" name="文本占位符 2"/>
          <p:cNvSpPr>
            <a:spLocks noGrp="1"/>
          </p:cNvSpPr>
          <p:nvPr>
            <p:ph type="body" sz="quarter" idx="10"/>
          </p:nvPr>
        </p:nvSpPr>
        <p:spPr>
          <a:xfrm>
            <a:off x="274638" y="1212850"/>
            <a:ext cx="11887200" cy="1370012"/>
          </a:xfrm>
        </p:spPr>
        <p:txBody>
          <a:bodyPr/>
          <a:lstStyle/>
          <a:p>
            <a:r>
              <a:rPr lang="en-US" altLang="zh-CN" dirty="0" smtClean="0"/>
              <a:t>WF.PROCESS_CURRENT_ACTIVITIES</a:t>
            </a:r>
          </a:p>
          <a:p>
            <a:r>
              <a:rPr lang="en-US" altLang="zh-CN" dirty="0"/>
              <a:t>	</a:t>
            </a:r>
            <a:r>
              <a:rPr lang="zh-CN" altLang="en-US" dirty="0" smtClean="0"/>
              <a:t>每一个流程的每一个活动</a:t>
            </a:r>
            <a:endParaRPr lang="en-US" altLang="zh-CN" dirty="0" smtClean="0"/>
          </a:p>
          <a:p>
            <a:endParaRPr lang="en-US" altLang="zh-CN" dirty="0" smtClean="0"/>
          </a:p>
          <a:p>
            <a:endParaRPr lang="en-US" altLang="zh-CN" dirty="0" smtClean="0"/>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532416" y="2735262"/>
            <a:ext cx="11371644" cy="1981200"/>
          </a:xfrm>
          <a:prstGeom prst="rect">
            <a:avLst/>
          </a:prstGeom>
        </p:spPr>
      </p:pic>
    </p:spTree>
    <p:extLst>
      <p:ext uri="{BB962C8B-B14F-4D97-AF65-F5344CB8AC3E}">
        <p14:creationId xmlns:p14="http://schemas.microsoft.com/office/powerpoint/2010/main" val="35748655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流程实例衍生表</a:t>
            </a:r>
            <a:endParaRPr lang="zh-CN" altLang="en-US" dirty="0"/>
          </a:p>
        </p:txBody>
      </p:sp>
      <p:sp>
        <p:nvSpPr>
          <p:cNvPr id="3" name="文本占位符 2"/>
          <p:cNvSpPr>
            <a:spLocks noGrp="1"/>
          </p:cNvSpPr>
          <p:nvPr>
            <p:ph type="body" sz="quarter" idx="10"/>
          </p:nvPr>
        </p:nvSpPr>
        <p:spPr>
          <a:xfrm>
            <a:off x="274638" y="1212850"/>
            <a:ext cx="11887200" cy="1418465"/>
          </a:xfrm>
        </p:spPr>
        <p:txBody>
          <a:bodyPr/>
          <a:lstStyle/>
          <a:p>
            <a:r>
              <a:rPr lang="en-US" altLang="zh-CN" dirty="0"/>
              <a:t>WF.PROCESS_CURRENT_ASSIGNEES</a:t>
            </a:r>
          </a:p>
          <a:p>
            <a:r>
              <a:rPr lang="en-US" altLang="zh-CN" dirty="0"/>
              <a:t>	</a:t>
            </a:r>
            <a:r>
              <a:rPr lang="zh-CN" altLang="en-US" dirty="0"/>
              <a:t>每一个流程中每一个活动的指派人</a:t>
            </a:r>
          </a:p>
        </p:txBody>
      </p:sp>
      <p:pic>
        <p:nvPicPr>
          <p:cNvPr id="4" name="图片 3"/>
          <p:cNvPicPr>
            <a:picLocks noChangeAspect="1"/>
          </p:cNvPicPr>
          <p:nvPr/>
        </p:nvPicPr>
        <p:blipFill>
          <a:blip r:embed="rId2"/>
          <a:stretch>
            <a:fillRect/>
          </a:stretch>
        </p:blipFill>
        <p:spPr>
          <a:xfrm>
            <a:off x="527049" y="2673349"/>
            <a:ext cx="11382375" cy="1647825"/>
          </a:xfrm>
          <a:prstGeom prst="rect">
            <a:avLst/>
          </a:prstGeom>
        </p:spPr>
      </p:pic>
    </p:spTree>
    <p:extLst>
      <p:ext uri="{BB962C8B-B14F-4D97-AF65-F5344CB8AC3E}">
        <p14:creationId xmlns:p14="http://schemas.microsoft.com/office/powerpoint/2010/main" val="138149661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流程实例</a:t>
            </a:r>
            <a:r>
              <a:rPr lang="zh-CN" altLang="en-US" dirty="0" smtClean="0"/>
              <a:t>衍生视图</a:t>
            </a:r>
            <a:endParaRPr lang="zh-CN" altLang="en-US" dirty="0"/>
          </a:p>
        </p:txBody>
      </p:sp>
      <p:sp>
        <p:nvSpPr>
          <p:cNvPr id="3" name="文本占位符 2"/>
          <p:cNvSpPr>
            <a:spLocks noGrp="1"/>
          </p:cNvSpPr>
          <p:nvPr>
            <p:ph type="body" sz="quarter" idx="10"/>
          </p:nvPr>
        </p:nvSpPr>
        <p:spPr>
          <a:xfrm>
            <a:off x="274638" y="1212850"/>
            <a:ext cx="11887200" cy="738664"/>
          </a:xfrm>
        </p:spPr>
        <p:txBody>
          <a:bodyPr/>
          <a:lstStyle/>
          <a:p>
            <a:r>
              <a:rPr lang="en-US" altLang="zh-CN" dirty="0" smtClean="0"/>
              <a:t>WF.PROCESS_CURRENT_INFO_VIEW</a:t>
            </a:r>
            <a:endParaRPr lang="en-US" altLang="zh-CN" dirty="0"/>
          </a:p>
        </p:txBody>
      </p:sp>
      <p:sp>
        <p:nvSpPr>
          <p:cNvPr id="5" name="文本框 4"/>
          <p:cNvSpPr txBox="1"/>
          <p:nvPr/>
        </p:nvSpPr>
        <p:spPr>
          <a:xfrm>
            <a:off x="541338" y="1897062"/>
            <a:ext cx="11353800" cy="3647152"/>
          </a:xfrm>
          <a:prstGeom prst="rect">
            <a:avLst/>
          </a:prstGeom>
          <a:noFill/>
        </p:spPr>
        <p:txBody>
          <a:bodyPr wrap="square" lIns="182880" tIns="146304" rIns="182880" bIns="146304" rtlCol="0">
            <a:spAutoFit/>
          </a:bodyPr>
          <a:lstStyle/>
          <a:p>
            <a:pPr>
              <a:lnSpc>
                <a:spcPct val="90000"/>
              </a:lnSpc>
              <a:spcAft>
                <a:spcPts val="600"/>
              </a:spcAft>
            </a:pPr>
            <a:r>
              <a:rPr lang="en-US" altLang="zh-CN" sz="1600" b="1" dirty="0">
                <a:solidFill>
                  <a:srgbClr val="FFFF00"/>
                </a:solidFill>
              </a:rPr>
              <a:t>SELECT</a:t>
            </a:r>
            <a:r>
              <a:rPr lang="en-US" altLang="zh-CN" sz="1600" dirty="0">
                <a:gradFill>
                  <a:gsLst>
                    <a:gs pos="2917">
                      <a:schemeClr val="tx1"/>
                    </a:gs>
                    <a:gs pos="30000">
                      <a:schemeClr val="tx1"/>
                    </a:gs>
                  </a:gsLst>
                  <a:lin ang="5400000" scaled="0"/>
                </a:gradFill>
              </a:rPr>
              <a:t>        P.INSTANCE_ID AS PROCESS_ID, P.RESOURCE_ID, P.DESCRIPTOR_KEY, P.PROCESS_NAME, ACI.SUBJECT, P.APPLICATION_NAME, </a:t>
            </a:r>
            <a:r>
              <a:rPr lang="en-US" altLang="zh-CN" sz="1600" dirty="0" smtClean="0">
                <a:gradFill>
                  <a:gsLst>
                    <a:gs pos="2917">
                      <a:schemeClr val="tx1"/>
                    </a:gs>
                    <a:gs pos="30000">
                      <a:schemeClr val="tx1"/>
                    </a:gs>
                  </a:gsLst>
                  <a:lin ang="5400000" scaled="0"/>
                </a:gradFill>
              </a:rPr>
              <a:t>P.STATUS </a:t>
            </a:r>
            <a:r>
              <a:rPr lang="en-US" altLang="zh-CN" sz="1600" dirty="0">
                <a:gradFill>
                  <a:gsLst>
                    <a:gs pos="2917">
                      <a:schemeClr val="tx1"/>
                    </a:gs>
                    <a:gs pos="30000">
                      <a:schemeClr val="tx1"/>
                    </a:gs>
                  </a:gsLst>
                  <a:lin ang="5400000" scaled="0"/>
                </a:gradFill>
              </a:rPr>
              <a:t>AS PROCESS_STATUS, P.DEPARTMENT_ID, P.DEPARTMENT_NAME, </a:t>
            </a:r>
            <a:r>
              <a:rPr lang="en-US" altLang="zh-CN" sz="1600" dirty="0" smtClean="0">
                <a:gradFill>
                  <a:gsLst>
                    <a:gs pos="2917">
                      <a:schemeClr val="tx1"/>
                    </a:gs>
                    <a:gs pos="30000">
                      <a:schemeClr val="tx1"/>
                    </a:gs>
                  </a:gsLst>
                  <a:lin ang="5400000" scaled="0"/>
                </a:gradFill>
              </a:rPr>
              <a:t>P.DEPARTMENT_PATH,</a:t>
            </a:r>
          </a:p>
          <a:p>
            <a:pPr>
              <a:lnSpc>
                <a:spcPct val="90000"/>
              </a:lnSpc>
              <a:spcAft>
                <a:spcPts val="600"/>
              </a:spcAft>
            </a:pPr>
            <a:r>
              <a:rPr lang="en-US" altLang="zh-CN" sz="1600" dirty="0" smtClean="0">
                <a:gradFill>
                  <a:gsLst>
                    <a:gs pos="2917">
                      <a:schemeClr val="tx1"/>
                    </a:gs>
                    <a:gs pos="30000">
                      <a:schemeClr val="tx1"/>
                    </a:gs>
                  </a:gsLst>
                  <a:lin ang="5400000" scaled="0"/>
                </a:gradFill>
              </a:rPr>
              <a:t>A.ACTIVITY_ID</a:t>
            </a:r>
            <a:r>
              <a:rPr lang="en-US" altLang="zh-CN" sz="1600" dirty="0">
                <a:gradFill>
                  <a:gsLst>
                    <a:gs pos="2917">
                      <a:schemeClr val="tx1"/>
                    </a:gs>
                    <a:gs pos="30000">
                      <a:schemeClr val="tx1"/>
                    </a:gs>
                  </a:gsLst>
                  <a:lin ang="5400000" scaled="0"/>
                </a:gradFill>
              </a:rPr>
              <a:t>, A.ACTIVITY_DESC_KEY, </a:t>
            </a:r>
            <a:r>
              <a:rPr lang="en-US" altLang="zh-CN" sz="1600" dirty="0" smtClean="0">
                <a:gradFill>
                  <a:gsLst>
                    <a:gs pos="2917">
                      <a:schemeClr val="tx1"/>
                    </a:gs>
                    <a:gs pos="30000">
                      <a:schemeClr val="tx1"/>
                    </a:gs>
                  </a:gsLst>
                  <a:lin ang="5400000" scaled="0"/>
                </a:gradFill>
              </a:rPr>
              <a:t>A.ACTIVITY_NAME</a:t>
            </a:r>
            <a:r>
              <a:rPr lang="en-US" altLang="zh-CN" sz="1600" dirty="0">
                <a:gradFill>
                  <a:gsLst>
                    <a:gs pos="2917">
                      <a:schemeClr val="tx1"/>
                    </a:gs>
                    <a:gs pos="30000">
                      <a:schemeClr val="tx1"/>
                    </a:gs>
                  </a:gsLst>
                  <a:lin ang="5400000" scaled="0"/>
                </a:gradFill>
              </a:rPr>
              <a:t>, A.OPERATOR_ID, A.OPERATOR_NAME, A.OPERATOR_PATH, A.STATUS AS CURRENT_STATUS, A.START_TIME, A.END_TIME</a:t>
            </a:r>
            <a:r>
              <a:rPr lang="en-US" altLang="zh-CN" sz="1600" dirty="0" smtClean="0">
                <a:gradFill>
                  <a:gsLst>
                    <a:gs pos="2917">
                      <a:schemeClr val="tx1"/>
                    </a:gs>
                    <a:gs pos="30000">
                      <a:schemeClr val="tx1"/>
                    </a:gs>
                  </a:gsLst>
                  <a:lin ang="5400000" scaled="0"/>
                </a:gradFill>
              </a:rPr>
              <a:t>,</a:t>
            </a:r>
          </a:p>
          <a:p>
            <a:pPr>
              <a:lnSpc>
                <a:spcPct val="90000"/>
              </a:lnSpc>
              <a:spcAft>
                <a:spcPts val="600"/>
              </a:spcAft>
            </a:pPr>
            <a:r>
              <a:rPr lang="en-US" altLang="zh-CN" sz="1600" dirty="0" smtClean="0">
                <a:gradFill>
                  <a:gsLst>
                    <a:gs pos="2917">
                      <a:schemeClr val="tx1"/>
                    </a:gs>
                    <a:gs pos="30000">
                      <a:schemeClr val="tx1"/>
                    </a:gs>
                  </a:gsLst>
                  <a:lin ang="5400000" scaled="0"/>
                </a:gradFill>
              </a:rPr>
              <a:t>CA.USER_ID </a:t>
            </a:r>
            <a:r>
              <a:rPr lang="en-US" altLang="zh-CN" sz="1600" dirty="0">
                <a:gradFill>
                  <a:gsLst>
                    <a:gs pos="2917">
                      <a:schemeClr val="tx1"/>
                    </a:gs>
                    <a:gs pos="30000">
                      <a:schemeClr val="tx1"/>
                    </a:gs>
                  </a:gsLst>
                  <a:lin ang="5400000" scaled="0"/>
                </a:gradFill>
              </a:rPr>
              <a:t>AS CURRENT_USER_ID, CA.USER_NAME AS CURRENT_USER_NAME, CA.USER_PATH AS CURRENT_USER_PATH</a:t>
            </a:r>
          </a:p>
          <a:p>
            <a:pPr>
              <a:lnSpc>
                <a:spcPct val="90000"/>
              </a:lnSpc>
              <a:spcAft>
                <a:spcPts val="600"/>
              </a:spcAft>
            </a:pPr>
            <a:r>
              <a:rPr lang="en-US" altLang="zh-CN" sz="1600" b="1" dirty="0">
                <a:solidFill>
                  <a:srgbClr val="FFFF00"/>
                </a:solidFill>
              </a:rPr>
              <a:t>FROM</a:t>
            </a:r>
            <a:r>
              <a:rPr lang="en-US" altLang="zh-CN" sz="1600" dirty="0">
                <a:gradFill>
                  <a:gsLst>
                    <a:gs pos="2917">
                      <a:schemeClr val="tx1"/>
                    </a:gs>
                    <a:gs pos="30000">
                      <a:schemeClr val="tx1"/>
                    </a:gs>
                  </a:gsLst>
                  <a:lin ang="5400000" scaled="0"/>
                </a:gradFill>
              </a:rPr>
              <a:t>  </a:t>
            </a:r>
            <a:r>
              <a:rPr lang="en-US" altLang="zh-CN" sz="1600" b="1" dirty="0" smtClean="0">
                <a:gradFill>
                  <a:gsLst>
                    <a:gs pos="2917">
                      <a:schemeClr val="tx1"/>
                    </a:gs>
                    <a:gs pos="30000">
                      <a:schemeClr val="tx1"/>
                    </a:gs>
                  </a:gsLst>
                  <a:lin ang="5400000" scaled="0"/>
                </a:gradFill>
              </a:rPr>
              <a:t>WF.PROCESS_INSTANCES</a:t>
            </a:r>
            <a:r>
              <a:rPr lang="en-US" altLang="zh-CN" sz="1600" dirty="0" smtClean="0">
                <a:gradFill>
                  <a:gsLst>
                    <a:gs pos="2917">
                      <a:schemeClr val="tx1"/>
                    </a:gs>
                    <a:gs pos="30000">
                      <a:schemeClr val="tx1"/>
                    </a:gs>
                  </a:gsLst>
                  <a:lin ang="5400000" scaled="0"/>
                </a:gradFill>
              </a:rPr>
              <a:t> </a:t>
            </a:r>
            <a:r>
              <a:rPr lang="en-US" altLang="zh-CN" sz="1600" dirty="0">
                <a:gradFill>
                  <a:gsLst>
                    <a:gs pos="2917">
                      <a:schemeClr val="tx1"/>
                    </a:gs>
                    <a:gs pos="30000">
                      <a:schemeClr val="tx1"/>
                    </a:gs>
                  </a:gsLst>
                  <a:lin ang="5400000" scaled="0"/>
                </a:gradFill>
              </a:rPr>
              <a:t>AS P WITH (</a:t>
            </a:r>
            <a:r>
              <a:rPr lang="en-US" altLang="zh-CN" sz="1600" dirty="0" smtClean="0">
                <a:gradFill>
                  <a:gsLst>
                    <a:gs pos="2917">
                      <a:schemeClr val="tx1"/>
                    </a:gs>
                    <a:gs pos="30000">
                      <a:schemeClr val="tx1"/>
                    </a:gs>
                  </a:gsLst>
                  <a:lin ang="5400000" scaled="0"/>
                </a:gradFill>
              </a:rPr>
              <a:t>NOLOCK)</a:t>
            </a:r>
          </a:p>
          <a:p>
            <a:pPr>
              <a:lnSpc>
                <a:spcPct val="90000"/>
              </a:lnSpc>
              <a:spcAft>
                <a:spcPts val="600"/>
              </a:spcAft>
            </a:pPr>
            <a:r>
              <a:rPr lang="en-US" altLang="zh-CN" sz="1600" dirty="0" smtClean="0">
                <a:gradFill>
                  <a:gsLst>
                    <a:gs pos="2917">
                      <a:schemeClr val="tx1"/>
                    </a:gs>
                    <a:gs pos="30000">
                      <a:schemeClr val="tx1"/>
                    </a:gs>
                  </a:gsLst>
                  <a:lin ang="5400000" scaled="0"/>
                </a:gradFill>
              </a:rPr>
              <a:t>INNER </a:t>
            </a:r>
            <a:r>
              <a:rPr lang="en-US" altLang="zh-CN" sz="1600" dirty="0">
                <a:gradFill>
                  <a:gsLst>
                    <a:gs pos="2917">
                      <a:schemeClr val="tx1"/>
                    </a:gs>
                    <a:gs pos="30000">
                      <a:schemeClr val="tx1"/>
                    </a:gs>
                  </a:gsLst>
                  <a:lin ang="5400000" scaled="0"/>
                </a:gradFill>
              </a:rPr>
              <a:t>JOIN</a:t>
            </a:r>
          </a:p>
          <a:p>
            <a:pPr>
              <a:lnSpc>
                <a:spcPct val="90000"/>
              </a:lnSpc>
              <a:spcAft>
                <a:spcPts val="600"/>
              </a:spcAft>
            </a:pPr>
            <a:r>
              <a:rPr lang="en-US" altLang="zh-CN" sz="1600" dirty="0">
                <a:gradFill>
                  <a:gsLst>
                    <a:gs pos="2917">
                      <a:schemeClr val="tx1"/>
                    </a:gs>
                    <a:gs pos="30000">
                      <a:schemeClr val="tx1"/>
                    </a:gs>
                  </a:gsLst>
                  <a:lin ang="5400000" scaled="0"/>
                </a:gradFill>
              </a:rPr>
              <a:t>                         </a:t>
            </a:r>
            <a:r>
              <a:rPr lang="en-US" altLang="zh-CN" sz="1600" b="1" dirty="0">
                <a:gradFill>
                  <a:gsLst>
                    <a:gs pos="2917">
                      <a:schemeClr val="tx1"/>
                    </a:gs>
                    <a:gs pos="30000">
                      <a:schemeClr val="tx1"/>
                    </a:gs>
                  </a:gsLst>
                  <a:lin ang="5400000" scaled="0"/>
                </a:gradFill>
              </a:rPr>
              <a:t>WF.PROCESS_CURRENT_ACTIVITIES</a:t>
            </a:r>
            <a:r>
              <a:rPr lang="en-US" altLang="zh-CN" sz="1600" dirty="0">
                <a:gradFill>
                  <a:gsLst>
                    <a:gs pos="2917">
                      <a:schemeClr val="tx1"/>
                    </a:gs>
                    <a:gs pos="30000">
                      <a:schemeClr val="tx1"/>
                    </a:gs>
                  </a:gsLst>
                  <a:lin ang="5400000" scaled="0"/>
                </a:gradFill>
              </a:rPr>
              <a:t> AS A WITH (NOLOCK) ON P.INSTANCE_ID = </a:t>
            </a:r>
            <a:r>
              <a:rPr lang="en-US" altLang="zh-CN" sz="1600" dirty="0" smtClean="0">
                <a:gradFill>
                  <a:gsLst>
                    <a:gs pos="2917">
                      <a:schemeClr val="tx1"/>
                    </a:gs>
                    <a:gs pos="30000">
                      <a:schemeClr val="tx1"/>
                    </a:gs>
                  </a:gsLst>
                  <a:lin ang="5400000" scaled="0"/>
                </a:gradFill>
              </a:rPr>
              <a:t>A.PROCESS_ID</a:t>
            </a:r>
          </a:p>
          <a:p>
            <a:pPr>
              <a:lnSpc>
                <a:spcPct val="90000"/>
              </a:lnSpc>
              <a:spcAft>
                <a:spcPts val="600"/>
              </a:spcAft>
            </a:pPr>
            <a:r>
              <a:rPr lang="en-US" altLang="zh-CN" sz="1600" dirty="0" smtClean="0">
                <a:gradFill>
                  <a:gsLst>
                    <a:gs pos="2917">
                      <a:schemeClr val="tx1"/>
                    </a:gs>
                    <a:gs pos="30000">
                      <a:schemeClr val="tx1"/>
                    </a:gs>
                  </a:gsLst>
                  <a:lin ang="5400000" scaled="0"/>
                </a:gradFill>
              </a:rPr>
              <a:t>INNER </a:t>
            </a:r>
            <a:r>
              <a:rPr lang="en-US" altLang="zh-CN" sz="1600" dirty="0">
                <a:gradFill>
                  <a:gsLst>
                    <a:gs pos="2917">
                      <a:schemeClr val="tx1"/>
                    </a:gs>
                    <a:gs pos="30000">
                      <a:schemeClr val="tx1"/>
                    </a:gs>
                  </a:gsLst>
                  <a:lin ang="5400000" scaled="0"/>
                </a:gradFill>
              </a:rPr>
              <a:t>JOIN</a:t>
            </a:r>
          </a:p>
          <a:p>
            <a:pPr>
              <a:lnSpc>
                <a:spcPct val="90000"/>
              </a:lnSpc>
              <a:spcAft>
                <a:spcPts val="600"/>
              </a:spcAft>
            </a:pPr>
            <a:r>
              <a:rPr lang="en-US" altLang="zh-CN" sz="1600" dirty="0">
                <a:gradFill>
                  <a:gsLst>
                    <a:gs pos="2917">
                      <a:schemeClr val="tx1"/>
                    </a:gs>
                    <a:gs pos="30000">
                      <a:schemeClr val="tx1"/>
                    </a:gs>
                  </a:gsLst>
                  <a:lin ang="5400000" scaled="0"/>
                </a:gradFill>
              </a:rPr>
              <a:t>                         </a:t>
            </a:r>
            <a:r>
              <a:rPr lang="en-US" altLang="zh-CN" sz="1600" b="1" dirty="0">
                <a:gradFill>
                  <a:gsLst>
                    <a:gs pos="2917">
                      <a:schemeClr val="tx1"/>
                    </a:gs>
                    <a:gs pos="30000">
                      <a:schemeClr val="tx1"/>
                    </a:gs>
                  </a:gsLst>
                  <a:lin ang="5400000" scaled="0"/>
                </a:gradFill>
              </a:rPr>
              <a:t>WF.PROCESS_CURRENT_ASSIGNEES</a:t>
            </a:r>
            <a:r>
              <a:rPr lang="en-US" altLang="zh-CN" sz="1600" dirty="0">
                <a:gradFill>
                  <a:gsLst>
                    <a:gs pos="2917">
                      <a:schemeClr val="tx1"/>
                    </a:gs>
                    <a:gs pos="30000">
                      <a:schemeClr val="tx1"/>
                    </a:gs>
                  </a:gsLst>
                  <a:lin ang="5400000" scaled="0"/>
                </a:gradFill>
              </a:rPr>
              <a:t> AS CA WITH (NOLOCK) ON A.ACTIVITY_ID = </a:t>
            </a:r>
            <a:r>
              <a:rPr lang="en-US" altLang="zh-CN" sz="1600" dirty="0" smtClean="0">
                <a:gradFill>
                  <a:gsLst>
                    <a:gs pos="2917">
                      <a:schemeClr val="tx1"/>
                    </a:gs>
                    <a:gs pos="30000">
                      <a:schemeClr val="tx1"/>
                    </a:gs>
                  </a:gsLst>
                  <a:lin ang="5400000" scaled="0"/>
                </a:gradFill>
              </a:rPr>
              <a:t>CA.ACTIVITY_ID</a:t>
            </a:r>
          </a:p>
          <a:p>
            <a:pPr>
              <a:lnSpc>
                <a:spcPct val="90000"/>
              </a:lnSpc>
              <a:spcAft>
                <a:spcPts val="600"/>
              </a:spcAft>
            </a:pPr>
            <a:r>
              <a:rPr lang="en-US" altLang="zh-CN" sz="1600" dirty="0" smtClean="0">
                <a:gradFill>
                  <a:gsLst>
                    <a:gs pos="2917">
                      <a:schemeClr val="tx1"/>
                    </a:gs>
                    <a:gs pos="30000">
                      <a:schemeClr val="tx1"/>
                    </a:gs>
                  </a:gsLst>
                  <a:lin ang="5400000" scaled="0"/>
                </a:gradFill>
              </a:rPr>
              <a:t>LEFT </a:t>
            </a:r>
            <a:r>
              <a:rPr lang="en-US" altLang="zh-CN" sz="1600" dirty="0">
                <a:gradFill>
                  <a:gsLst>
                    <a:gs pos="2917">
                      <a:schemeClr val="tx1"/>
                    </a:gs>
                    <a:gs pos="30000">
                      <a:schemeClr val="tx1"/>
                    </a:gs>
                  </a:gsLst>
                  <a:lin ang="5400000" scaled="0"/>
                </a:gradFill>
              </a:rPr>
              <a:t>OUTER JOIN</a:t>
            </a:r>
          </a:p>
          <a:p>
            <a:pPr>
              <a:lnSpc>
                <a:spcPct val="90000"/>
              </a:lnSpc>
              <a:spcAft>
                <a:spcPts val="600"/>
              </a:spcAft>
            </a:pPr>
            <a:r>
              <a:rPr lang="en-US" altLang="zh-CN" sz="1600" dirty="0">
                <a:gradFill>
                  <a:gsLst>
                    <a:gs pos="2917">
                      <a:schemeClr val="tx1"/>
                    </a:gs>
                    <a:gs pos="30000">
                      <a:schemeClr val="tx1"/>
                    </a:gs>
                  </a:gsLst>
                  <a:lin ang="5400000" scaled="0"/>
                </a:gradFill>
              </a:rPr>
              <a:t>                         </a:t>
            </a:r>
            <a:r>
              <a:rPr lang="en-US" altLang="zh-CN" sz="1600" b="1" dirty="0">
                <a:gradFill>
                  <a:gsLst>
                    <a:gs pos="2917">
                      <a:schemeClr val="tx1"/>
                    </a:gs>
                    <a:gs pos="30000">
                      <a:schemeClr val="tx1"/>
                    </a:gs>
                  </a:gsLst>
                  <a:lin ang="5400000" scaled="0"/>
                </a:gradFill>
              </a:rPr>
              <a:t>WF.APPLICATIONS_COMMON_INFO</a:t>
            </a:r>
            <a:r>
              <a:rPr lang="en-US" altLang="zh-CN" sz="1600" dirty="0">
                <a:gradFill>
                  <a:gsLst>
                    <a:gs pos="2917">
                      <a:schemeClr val="tx1"/>
                    </a:gs>
                    <a:gs pos="30000">
                      <a:schemeClr val="tx1"/>
                    </a:gs>
                  </a:gsLst>
                  <a:lin ang="5400000" scaled="0"/>
                </a:gradFill>
              </a:rPr>
              <a:t> AS ACI WITH (NOLOCK) ON P.RESOURCE_ID = ACI.RESOURCE_ID</a:t>
            </a:r>
            <a:endParaRPr lang="zh-CN" altLang="en-US" sz="16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57552113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待办</a:t>
            </a:r>
            <a:endParaRPr lang="zh-CN" altLang="en-US" dirty="0"/>
          </a:p>
        </p:txBody>
      </p:sp>
      <p:sp>
        <p:nvSpPr>
          <p:cNvPr id="3" name="文本占位符 2"/>
          <p:cNvSpPr>
            <a:spLocks noGrp="1"/>
          </p:cNvSpPr>
          <p:nvPr>
            <p:ph type="body" sz="quarter" idx="10"/>
          </p:nvPr>
        </p:nvSpPr>
        <p:spPr>
          <a:xfrm>
            <a:off x="274638" y="1212850"/>
            <a:ext cx="11887200" cy="3447098"/>
          </a:xfrm>
        </p:spPr>
        <p:txBody>
          <a:bodyPr/>
          <a:lstStyle/>
          <a:p>
            <a:r>
              <a:rPr lang="en-US" altLang="zh-CN" dirty="0" smtClean="0"/>
              <a:t>WF.USER_TASK</a:t>
            </a:r>
          </a:p>
          <a:p>
            <a:r>
              <a:rPr lang="en-US" altLang="zh-CN" dirty="0"/>
              <a:t>	</a:t>
            </a:r>
            <a:r>
              <a:rPr lang="zh-CN" altLang="en-US" dirty="0" smtClean="0"/>
              <a:t>流程中心的待办列表</a:t>
            </a:r>
            <a:endParaRPr lang="en-US" altLang="zh-CN" dirty="0" smtClean="0"/>
          </a:p>
          <a:p>
            <a:r>
              <a:rPr lang="en-US" altLang="zh-CN" dirty="0"/>
              <a:t>	</a:t>
            </a:r>
            <a:r>
              <a:rPr lang="zh-CN" altLang="en-US" dirty="0" smtClean="0"/>
              <a:t>和流程的流转状态保持交易完整性</a:t>
            </a:r>
            <a:endParaRPr lang="en-US" altLang="zh-CN" dirty="0" smtClean="0"/>
          </a:p>
          <a:p>
            <a:r>
              <a:rPr lang="zh-CN" altLang="en-US" dirty="0" smtClean="0"/>
              <a:t>相关存储过程</a:t>
            </a:r>
            <a:endParaRPr lang="en-US" altLang="zh-CN" dirty="0" smtClean="0"/>
          </a:p>
          <a:p>
            <a:r>
              <a:rPr lang="en-US" altLang="zh-CN" dirty="0"/>
              <a:t>	</a:t>
            </a:r>
            <a:r>
              <a:rPr lang="en-US" altLang="zh-CN" dirty="0" err="1" smtClean="0"/>
              <a:t>WF.QueryUserTaskCount</a:t>
            </a:r>
            <a:endParaRPr lang="en-US" altLang="zh-CN" dirty="0" smtClean="0"/>
          </a:p>
        </p:txBody>
      </p:sp>
    </p:spTree>
    <p:extLst>
      <p:ext uri="{BB962C8B-B14F-4D97-AF65-F5344CB8AC3E}">
        <p14:creationId xmlns:p14="http://schemas.microsoft.com/office/powerpoint/2010/main" val="92934706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已</a:t>
            </a:r>
            <a:r>
              <a:rPr lang="zh-CN" altLang="en-US" dirty="0" smtClean="0"/>
              <a:t>办</a:t>
            </a:r>
            <a:endParaRPr lang="zh-CN" altLang="en-US" dirty="0"/>
          </a:p>
        </p:txBody>
      </p:sp>
      <p:sp>
        <p:nvSpPr>
          <p:cNvPr id="3" name="文本占位符 2"/>
          <p:cNvSpPr>
            <a:spLocks noGrp="1"/>
          </p:cNvSpPr>
          <p:nvPr>
            <p:ph type="body" sz="quarter" idx="10"/>
          </p:nvPr>
        </p:nvSpPr>
        <p:spPr>
          <a:xfrm>
            <a:off x="274638" y="1212850"/>
            <a:ext cx="11887200" cy="2092881"/>
          </a:xfrm>
        </p:spPr>
        <p:txBody>
          <a:bodyPr/>
          <a:lstStyle/>
          <a:p>
            <a:r>
              <a:rPr lang="en-US" altLang="zh-CN" dirty="0"/>
              <a:t>WF.USER_ACCOMPLISHED_TASK</a:t>
            </a:r>
            <a:endParaRPr lang="zh-CN" altLang="en-US" dirty="0"/>
          </a:p>
          <a:p>
            <a:r>
              <a:rPr lang="en-US" altLang="zh-CN" dirty="0" smtClean="0"/>
              <a:t>	</a:t>
            </a:r>
            <a:r>
              <a:rPr lang="zh-CN" altLang="en-US" dirty="0"/>
              <a:t>流程中心</a:t>
            </a:r>
            <a:r>
              <a:rPr lang="zh-CN" altLang="en-US" dirty="0" smtClean="0"/>
              <a:t>的</a:t>
            </a:r>
            <a:r>
              <a:rPr lang="zh-CN" altLang="en-US" dirty="0"/>
              <a:t>流转</a:t>
            </a:r>
            <a:r>
              <a:rPr lang="zh-CN" altLang="en-US" dirty="0" smtClean="0"/>
              <a:t>中和已办结列表</a:t>
            </a:r>
            <a:endParaRPr lang="en-US" altLang="zh-CN" dirty="0" smtClean="0"/>
          </a:p>
          <a:p>
            <a:r>
              <a:rPr lang="en-US" altLang="zh-CN" dirty="0"/>
              <a:t>	</a:t>
            </a:r>
            <a:r>
              <a:rPr lang="zh-CN" altLang="en-US" dirty="0" smtClean="0"/>
              <a:t>列表查询时，使用独立的连接串</a:t>
            </a:r>
            <a:r>
              <a:rPr lang="en-US" altLang="zh-CN" dirty="0" smtClean="0"/>
              <a:t>(</a:t>
            </a:r>
            <a:r>
              <a:rPr lang="en-US" altLang="zh-CN" dirty="0" err="1" smtClean="0"/>
              <a:t>FullTextSearch</a:t>
            </a:r>
            <a:r>
              <a:rPr lang="en-US" altLang="zh-CN" dirty="0" smtClean="0"/>
              <a:t>)</a:t>
            </a:r>
          </a:p>
        </p:txBody>
      </p:sp>
    </p:spTree>
    <p:extLst>
      <p:ext uri="{BB962C8B-B14F-4D97-AF65-F5344CB8AC3E}">
        <p14:creationId xmlns:p14="http://schemas.microsoft.com/office/powerpoint/2010/main" val="277440483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其它流程相关表</a:t>
            </a:r>
            <a:endParaRPr lang="zh-CN" altLang="en-US" dirty="0"/>
          </a:p>
        </p:txBody>
      </p:sp>
      <p:sp>
        <p:nvSpPr>
          <p:cNvPr id="3" name="文本占位符 2"/>
          <p:cNvSpPr>
            <a:spLocks noGrp="1"/>
          </p:cNvSpPr>
          <p:nvPr>
            <p:ph type="body" sz="quarter" idx="10"/>
          </p:nvPr>
        </p:nvSpPr>
        <p:spPr>
          <a:xfrm>
            <a:off x="274638" y="1212850"/>
            <a:ext cx="11887200" cy="2769989"/>
          </a:xfrm>
        </p:spPr>
        <p:txBody>
          <a:bodyPr/>
          <a:lstStyle/>
          <a:p>
            <a:r>
              <a:rPr lang="en-US" altLang="zh-CN" dirty="0" smtClean="0"/>
              <a:t>WF.PROCESS_RELATIVE_PARAMS</a:t>
            </a:r>
          </a:p>
          <a:p>
            <a:r>
              <a:rPr lang="en-US" altLang="zh-CN" dirty="0"/>
              <a:t>	</a:t>
            </a:r>
            <a:r>
              <a:rPr lang="zh-CN" altLang="en-US" dirty="0" smtClean="0"/>
              <a:t>保存启动流程时附加参数</a:t>
            </a:r>
            <a:endParaRPr lang="en-US" altLang="zh-CN" dirty="0" smtClean="0"/>
          </a:p>
          <a:p>
            <a:r>
              <a:rPr lang="en-US" altLang="zh-CN" dirty="0"/>
              <a:t>WF. </a:t>
            </a:r>
            <a:r>
              <a:rPr lang="en-US" altLang="zh-CN" dirty="0" smtClean="0"/>
              <a:t>RELATIVE_PROCESSES</a:t>
            </a:r>
          </a:p>
          <a:p>
            <a:r>
              <a:rPr lang="en-US" altLang="zh-CN" dirty="0"/>
              <a:t>	</a:t>
            </a:r>
            <a:r>
              <a:rPr lang="zh-CN" altLang="en-US" dirty="0" smtClean="0"/>
              <a:t>保存除父子流程之外的流程关联信息</a:t>
            </a:r>
            <a:endParaRPr lang="zh-CN" altLang="en-US" dirty="0"/>
          </a:p>
        </p:txBody>
      </p:sp>
    </p:spTree>
    <p:extLst>
      <p:ext uri="{BB962C8B-B14F-4D97-AF65-F5344CB8AC3E}">
        <p14:creationId xmlns:p14="http://schemas.microsoft.com/office/powerpoint/2010/main" val="386879780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a:t>
            </a:r>
            <a:r>
              <a:rPr lang="zh-CN" altLang="en-US" dirty="0" smtClean="0"/>
              <a:t>单和数据</a:t>
            </a:r>
            <a:endParaRPr lang="zh-CN" altLang="en-US" dirty="0"/>
          </a:p>
        </p:txBody>
      </p:sp>
      <p:sp>
        <p:nvSpPr>
          <p:cNvPr id="3" name="文本占位符 2"/>
          <p:cNvSpPr>
            <a:spLocks noGrp="1"/>
          </p:cNvSpPr>
          <p:nvPr>
            <p:ph type="body" sz="quarter" idx="10"/>
          </p:nvPr>
        </p:nvSpPr>
        <p:spPr>
          <a:xfrm>
            <a:off x="274638" y="1212850"/>
            <a:ext cx="11887200" cy="2769989"/>
          </a:xfrm>
        </p:spPr>
        <p:txBody>
          <a:bodyPr/>
          <a:lstStyle/>
          <a:p>
            <a:r>
              <a:rPr lang="en-US" altLang="zh-CN" dirty="0" smtClean="0"/>
              <a:t>WF.GENERIC_FORM_DATA</a:t>
            </a:r>
          </a:p>
          <a:p>
            <a:r>
              <a:rPr lang="en-US" altLang="zh-CN" dirty="0"/>
              <a:t>	</a:t>
            </a:r>
            <a:r>
              <a:rPr lang="zh-CN" altLang="en-US" dirty="0" smtClean="0"/>
              <a:t>非结构化的表单数据表</a:t>
            </a:r>
            <a:endParaRPr lang="en-US" altLang="zh-CN" dirty="0" smtClean="0"/>
          </a:p>
          <a:p>
            <a:r>
              <a:rPr lang="en-US" altLang="zh-CN" dirty="0"/>
              <a:t>	</a:t>
            </a:r>
            <a:r>
              <a:rPr lang="en-US" altLang="zh-CN" dirty="0" smtClean="0"/>
              <a:t>XML_CONTENT</a:t>
            </a:r>
            <a:r>
              <a:rPr lang="zh-CN" altLang="en-US" dirty="0" smtClean="0"/>
              <a:t>存储表单数据</a:t>
            </a:r>
            <a:endParaRPr lang="en-US" altLang="zh-CN" dirty="0" smtClean="0"/>
          </a:p>
          <a:p>
            <a:r>
              <a:rPr lang="en-US" altLang="zh-CN" dirty="0"/>
              <a:t>	</a:t>
            </a:r>
            <a:r>
              <a:rPr lang="en-US" altLang="zh-CN" dirty="0" smtClean="0"/>
              <a:t>SEARCH_CONTENT</a:t>
            </a:r>
            <a:r>
              <a:rPr lang="zh-CN" altLang="en-US" dirty="0" smtClean="0"/>
              <a:t>字段存储全文检索信息</a:t>
            </a:r>
            <a:endParaRPr lang="zh-CN" altLang="en-US" dirty="0"/>
          </a:p>
        </p:txBody>
      </p:sp>
    </p:spTree>
    <p:extLst>
      <p:ext uri="{BB962C8B-B14F-4D97-AF65-F5344CB8AC3E}">
        <p14:creationId xmlns:p14="http://schemas.microsoft.com/office/powerpoint/2010/main" val="6179894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zh-CN" altLang="en-US" dirty="0"/>
              <a:t>沈峥</a:t>
            </a:r>
            <a:endParaRPr lang="en-US" dirty="0"/>
          </a:p>
        </p:txBody>
      </p:sp>
      <p:sp>
        <p:nvSpPr>
          <p:cNvPr id="4" name="Title 3"/>
          <p:cNvSpPr>
            <a:spLocks noGrp="1"/>
          </p:cNvSpPr>
          <p:nvPr>
            <p:ph type="title"/>
          </p:nvPr>
        </p:nvSpPr>
        <p:spPr/>
        <p:txBody>
          <a:bodyPr/>
          <a:lstStyle/>
          <a:p>
            <a:r>
              <a:rPr lang="zh-CN" altLang="en-US" dirty="0" smtClean="0"/>
              <a:t>平台数据库说明</a:t>
            </a:r>
            <a:endParaRPr lang="en-US" dirty="0"/>
          </a:p>
        </p:txBody>
      </p:sp>
    </p:spTree>
    <p:extLst>
      <p:ext uri="{BB962C8B-B14F-4D97-AF65-F5344CB8AC3E}">
        <p14:creationId xmlns:p14="http://schemas.microsoft.com/office/powerpoint/2010/main" val="24179173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表单和数据</a:t>
            </a:r>
          </a:p>
        </p:txBody>
      </p:sp>
      <p:sp>
        <p:nvSpPr>
          <p:cNvPr id="3" name="文本占位符 2"/>
          <p:cNvSpPr>
            <a:spLocks noGrp="1"/>
          </p:cNvSpPr>
          <p:nvPr>
            <p:ph type="body" sz="quarter" idx="10"/>
          </p:nvPr>
        </p:nvSpPr>
        <p:spPr>
          <a:xfrm>
            <a:off x="274638" y="1212850"/>
            <a:ext cx="11887200" cy="3323987"/>
          </a:xfrm>
        </p:spPr>
        <p:txBody>
          <a:bodyPr/>
          <a:lstStyle/>
          <a:p>
            <a:r>
              <a:rPr lang="en-US" altLang="zh-CN" dirty="0" smtClean="0"/>
              <a:t>WF.GENERIC_FORM_RELATIVE_DATA</a:t>
            </a:r>
          </a:p>
          <a:p>
            <a:r>
              <a:rPr lang="en-US" altLang="zh-CN" dirty="0"/>
              <a:t>	</a:t>
            </a:r>
            <a:r>
              <a:rPr lang="zh-CN" altLang="en-US" dirty="0" smtClean="0"/>
              <a:t>非结构化的子对象集合，通常是</a:t>
            </a:r>
            <a:r>
              <a:rPr lang="en-US" altLang="zh-CN" dirty="0" smtClean="0"/>
              <a:t>WF.GENERIC_FORM_DATA</a:t>
            </a:r>
            <a:r>
              <a:rPr lang="zh-CN" altLang="en-US" dirty="0" smtClean="0"/>
              <a:t>的明细表</a:t>
            </a:r>
            <a:endParaRPr lang="en-US" altLang="zh-CN" dirty="0"/>
          </a:p>
          <a:p>
            <a:r>
              <a:rPr lang="en-US" altLang="zh-CN" dirty="0"/>
              <a:t>	XML_CONTENT</a:t>
            </a:r>
            <a:r>
              <a:rPr lang="zh-CN" altLang="en-US" dirty="0"/>
              <a:t>存储表单数据</a:t>
            </a:r>
            <a:endParaRPr lang="en-US" altLang="zh-CN" dirty="0"/>
          </a:p>
          <a:p>
            <a:r>
              <a:rPr lang="en-US" altLang="zh-CN" dirty="0"/>
              <a:t>	SEARCH_CONTENT</a:t>
            </a:r>
            <a:r>
              <a:rPr lang="zh-CN" altLang="en-US" dirty="0"/>
              <a:t>字段存储全文检索</a:t>
            </a:r>
            <a:r>
              <a:rPr lang="zh-CN" altLang="en-US" dirty="0" smtClean="0"/>
              <a:t>信息</a:t>
            </a:r>
            <a:endParaRPr lang="zh-CN" altLang="en-US" dirty="0"/>
          </a:p>
        </p:txBody>
      </p:sp>
    </p:spTree>
    <p:extLst>
      <p:ext uri="{BB962C8B-B14F-4D97-AF65-F5344CB8AC3E}">
        <p14:creationId xmlns:p14="http://schemas.microsoft.com/office/powerpoint/2010/main" val="299430767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表单和数据</a:t>
            </a:r>
            <a:endParaRPr lang="zh-CN" altLang="en-US" dirty="0"/>
          </a:p>
        </p:txBody>
      </p:sp>
      <p:sp>
        <p:nvSpPr>
          <p:cNvPr id="3" name="文本占位符 2"/>
          <p:cNvSpPr>
            <a:spLocks noGrp="1"/>
          </p:cNvSpPr>
          <p:nvPr>
            <p:ph type="body" sz="quarter" idx="10"/>
          </p:nvPr>
        </p:nvSpPr>
        <p:spPr>
          <a:xfrm>
            <a:off x="274638" y="1212850"/>
            <a:ext cx="11887200" cy="1972463"/>
          </a:xfrm>
        </p:spPr>
        <p:txBody>
          <a:bodyPr/>
          <a:lstStyle/>
          <a:p>
            <a:r>
              <a:rPr lang="en-US" altLang="zh-CN" dirty="0"/>
              <a:t>WF. </a:t>
            </a:r>
            <a:r>
              <a:rPr lang="en-US" altLang="zh-CN" dirty="0" smtClean="0"/>
              <a:t>GENERIC_OPINIONS</a:t>
            </a:r>
          </a:p>
          <a:p>
            <a:r>
              <a:rPr lang="en-US" altLang="zh-CN" dirty="0"/>
              <a:t>	</a:t>
            </a:r>
            <a:r>
              <a:rPr lang="zh-CN" altLang="en-US" dirty="0" smtClean="0"/>
              <a:t>通用意见信息表，包括流程的流转意见和作废意见</a:t>
            </a:r>
            <a:endParaRPr lang="zh-CN" altLang="en-US" dirty="0"/>
          </a:p>
        </p:txBody>
      </p:sp>
      <p:pic>
        <p:nvPicPr>
          <p:cNvPr id="4" name="图片 3"/>
          <p:cNvPicPr>
            <a:picLocks noChangeAspect="1"/>
          </p:cNvPicPr>
          <p:nvPr/>
        </p:nvPicPr>
        <p:blipFill>
          <a:blip r:embed="rId2"/>
          <a:stretch>
            <a:fillRect/>
          </a:stretch>
        </p:blipFill>
        <p:spPr>
          <a:xfrm>
            <a:off x="6446837" y="2582862"/>
            <a:ext cx="5010150" cy="3978185"/>
          </a:xfrm>
          <a:prstGeom prst="rect">
            <a:avLst/>
          </a:prstGeom>
        </p:spPr>
      </p:pic>
    </p:spTree>
    <p:extLst>
      <p:ext uri="{BB962C8B-B14F-4D97-AF65-F5344CB8AC3E}">
        <p14:creationId xmlns:p14="http://schemas.microsoft.com/office/powerpoint/2010/main" val="290483584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附件和图片</a:t>
            </a:r>
            <a:endParaRPr lang="zh-CN" altLang="en-US" dirty="0"/>
          </a:p>
        </p:txBody>
      </p:sp>
      <p:sp>
        <p:nvSpPr>
          <p:cNvPr id="3" name="文本占位符 2"/>
          <p:cNvSpPr>
            <a:spLocks noGrp="1"/>
          </p:cNvSpPr>
          <p:nvPr>
            <p:ph type="body" sz="quarter" idx="10"/>
          </p:nvPr>
        </p:nvSpPr>
        <p:spPr>
          <a:xfrm>
            <a:off x="274638" y="1212850"/>
            <a:ext cx="11887200" cy="4678204"/>
          </a:xfrm>
        </p:spPr>
        <p:txBody>
          <a:bodyPr/>
          <a:lstStyle/>
          <a:p>
            <a:r>
              <a:rPr lang="en-US" altLang="zh-CN" dirty="0" smtClean="0"/>
              <a:t>WF.IMAGE</a:t>
            </a:r>
          </a:p>
          <a:p>
            <a:r>
              <a:rPr lang="en-US" altLang="zh-CN" dirty="0"/>
              <a:t>	</a:t>
            </a:r>
            <a:r>
              <a:rPr lang="zh-CN" altLang="en-US" dirty="0" smtClean="0"/>
              <a:t>图片信息表（文件名、大小、尺寸</a:t>
            </a:r>
            <a:r>
              <a:rPr lang="en-US" altLang="zh-CN" dirty="0" smtClean="0"/>
              <a:t>…</a:t>
            </a:r>
            <a:r>
              <a:rPr lang="zh-CN" altLang="en-US" dirty="0" smtClean="0"/>
              <a:t>）</a:t>
            </a:r>
            <a:endParaRPr lang="en-US" altLang="zh-CN" dirty="0" smtClean="0"/>
          </a:p>
          <a:p>
            <a:r>
              <a:rPr lang="en-US" altLang="zh-CN" dirty="0" smtClean="0"/>
              <a:t>WF.MATERIAL</a:t>
            </a:r>
          </a:p>
          <a:p>
            <a:r>
              <a:rPr lang="en-US" altLang="zh-CN" dirty="0"/>
              <a:t>	</a:t>
            </a:r>
            <a:r>
              <a:rPr lang="zh-CN" altLang="en-US" dirty="0" smtClean="0"/>
              <a:t>附件信息表（文件名、流程活动、版本</a:t>
            </a:r>
            <a:r>
              <a:rPr lang="en-US" altLang="zh-CN" dirty="0" smtClean="0"/>
              <a:t>…</a:t>
            </a:r>
            <a:r>
              <a:rPr lang="zh-CN" altLang="en-US" dirty="0" smtClean="0"/>
              <a:t>）</a:t>
            </a:r>
            <a:endParaRPr lang="en-US" altLang="zh-CN" dirty="0" smtClean="0"/>
          </a:p>
          <a:p>
            <a:r>
              <a:rPr lang="en-US" altLang="zh-CN" dirty="0" smtClean="0"/>
              <a:t>WF.MATERIAL_CONTENT</a:t>
            </a:r>
          </a:p>
          <a:p>
            <a:r>
              <a:rPr lang="en-US" altLang="zh-CN" dirty="0"/>
              <a:t>	</a:t>
            </a:r>
            <a:r>
              <a:rPr lang="zh-CN" altLang="en-US" dirty="0" smtClean="0"/>
              <a:t>图片和附件的内容数据，</a:t>
            </a:r>
            <a:r>
              <a:rPr lang="en-US" altLang="zh-CN" dirty="0" smtClean="0"/>
              <a:t>CONTENT_DATA</a:t>
            </a:r>
            <a:r>
              <a:rPr lang="zh-CN" altLang="en-US" dirty="0" smtClean="0"/>
              <a:t>字段存放了二进制数据</a:t>
            </a:r>
            <a:endParaRPr lang="en-US" altLang="zh-CN" dirty="0"/>
          </a:p>
        </p:txBody>
      </p:sp>
    </p:spTree>
    <p:extLst>
      <p:ext uri="{BB962C8B-B14F-4D97-AF65-F5344CB8AC3E}">
        <p14:creationId xmlns:p14="http://schemas.microsoft.com/office/powerpoint/2010/main" val="330488701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通用查询表</a:t>
            </a:r>
            <a:endParaRPr lang="zh-CN" altLang="en-US" dirty="0"/>
          </a:p>
        </p:txBody>
      </p:sp>
      <p:sp>
        <p:nvSpPr>
          <p:cNvPr id="3" name="文本占位符 2"/>
          <p:cNvSpPr>
            <a:spLocks noGrp="1"/>
          </p:cNvSpPr>
          <p:nvPr>
            <p:ph type="body" sz="quarter" idx="10"/>
          </p:nvPr>
        </p:nvSpPr>
        <p:spPr>
          <a:xfrm>
            <a:off x="274638" y="1212850"/>
            <a:ext cx="11887200" cy="2769989"/>
          </a:xfrm>
        </p:spPr>
        <p:txBody>
          <a:bodyPr/>
          <a:lstStyle/>
          <a:p>
            <a:r>
              <a:rPr lang="en-US" altLang="zh-CN" dirty="0" smtClean="0"/>
              <a:t>WF.APPLICATIONS_COMMON_INFO</a:t>
            </a:r>
          </a:p>
          <a:p>
            <a:r>
              <a:rPr lang="en-US" altLang="zh-CN" dirty="0"/>
              <a:t>	</a:t>
            </a:r>
            <a:r>
              <a:rPr lang="zh-CN" altLang="en-US" dirty="0" smtClean="0"/>
              <a:t>所有表单的待查询数据</a:t>
            </a:r>
            <a:endParaRPr lang="en-US" altLang="zh-CN" dirty="0" smtClean="0"/>
          </a:p>
          <a:p>
            <a:r>
              <a:rPr lang="en-US" altLang="zh-CN" dirty="0" smtClean="0"/>
              <a:t>WF.COMMON_INFO_MAPPING</a:t>
            </a:r>
          </a:p>
          <a:p>
            <a:r>
              <a:rPr lang="en-US" altLang="zh-CN" dirty="0"/>
              <a:t>	</a:t>
            </a:r>
            <a:r>
              <a:rPr lang="zh-CN" altLang="en-US" dirty="0" smtClean="0"/>
              <a:t>查询的</a:t>
            </a:r>
            <a:r>
              <a:rPr lang="en-US" altLang="zh-CN" dirty="0" smtClean="0"/>
              <a:t>ID</a:t>
            </a:r>
            <a:r>
              <a:rPr lang="zh-CN" altLang="en-US" dirty="0" smtClean="0"/>
              <a:t>和表单</a:t>
            </a:r>
            <a:r>
              <a:rPr lang="en-US" altLang="zh-CN" dirty="0" smtClean="0"/>
              <a:t>ID</a:t>
            </a:r>
            <a:r>
              <a:rPr lang="zh-CN" altLang="en-US" dirty="0" smtClean="0"/>
              <a:t>或流程</a:t>
            </a:r>
            <a:r>
              <a:rPr lang="en-US" altLang="zh-CN" dirty="0" smtClean="0"/>
              <a:t>ID</a:t>
            </a:r>
            <a:r>
              <a:rPr lang="zh-CN" altLang="en-US" dirty="0" smtClean="0"/>
              <a:t>之间的关系</a:t>
            </a:r>
            <a:endParaRPr lang="zh-CN" altLang="en-US" dirty="0"/>
          </a:p>
        </p:txBody>
      </p:sp>
    </p:spTree>
    <p:extLst>
      <p:ext uri="{BB962C8B-B14F-4D97-AF65-F5344CB8AC3E}">
        <p14:creationId xmlns:p14="http://schemas.microsoft.com/office/powerpoint/2010/main" val="183126547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通用上传历史列表</a:t>
            </a:r>
            <a:endParaRPr lang="zh-CN" altLang="en-US" dirty="0"/>
          </a:p>
        </p:txBody>
      </p:sp>
      <p:sp>
        <p:nvSpPr>
          <p:cNvPr id="3" name="文本占位符 2"/>
          <p:cNvSpPr>
            <a:spLocks noGrp="1"/>
          </p:cNvSpPr>
          <p:nvPr>
            <p:ph type="body" sz="quarter" idx="10"/>
          </p:nvPr>
        </p:nvSpPr>
        <p:spPr>
          <a:xfrm>
            <a:off x="274638" y="1212850"/>
            <a:ext cx="11887200" cy="1415772"/>
          </a:xfrm>
        </p:spPr>
        <p:txBody>
          <a:bodyPr/>
          <a:lstStyle/>
          <a:p>
            <a:r>
              <a:rPr lang="en-US" altLang="zh-CN" dirty="0" smtClean="0"/>
              <a:t>WF.UPLOAD_FILE_HISTORY</a:t>
            </a:r>
          </a:p>
          <a:p>
            <a:r>
              <a:rPr lang="en-US" altLang="zh-CN" dirty="0"/>
              <a:t>	</a:t>
            </a:r>
            <a:r>
              <a:rPr lang="en-US" altLang="zh-CN" dirty="0" smtClean="0"/>
              <a:t>Excel</a:t>
            </a:r>
            <a:r>
              <a:rPr lang="zh-CN" altLang="en-US" dirty="0" smtClean="0"/>
              <a:t>等文件上传后，上传历史记录</a:t>
            </a:r>
            <a:endParaRPr lang="zh-CN" altLang="en-US" dirty="0"/>
          </a:p>
        </p:txBody>
      </p:sp>
    </p:spTree>
    <p:extLst>
      <p:ext uri="{BB962C8B-B14F-4D97-AF65-F5344CB8AC3E}">
        <p14:creationId xmlns:p14="http://schemas.microsoft.com/office/powerpoint/2010/main" val="186036512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与流程无关的任务指派人</a:t>
            </a:r>
            <a:endParaRPr lang="zh-CN" altLang="en-US" dirty="0"/>
          </a:p>
        </p:txBody>
      </p:sp>
      <p:sp>
        <p:nvSpPr>
          <p:cNvPr id="3" name="文本占位符 2"/>
          <p:cNvSpPr>
            <a:spLocks noGrp="1"/>
          </p:cNvSpPr>
          <p:nvPr>
            <p:ph type="body" sz="quarter" idx="10"/>
          </p:nvPr>
        </p:nvSpPr>
        <p:spPr>
          <a:xfrm>
            <a:off x="274638" y="1212850"/>
            <a:ext cx="11887200" cy="1415772"/>
          </a:xfrm>
        </p:spPr>
        <p:txBody>
          <a:bodyPr/>
          <a:lstStyle/>
          <a:p>
            <a:r>
              <a:rPr lang="en-US" altLang="zh-CN" dirty="0" smtClean="0"/>
              <a:t>WF.TASK_ASSIGNEES</a:t>
            </a:r>
          </a:p>
          <a:p>
            <a:r>
              <a:rPr lang="en-US" altLang="zh-CN" dirty="0" smtClean="0"/>
              <a:t>WF.TASK_ASSIGNED_OBJECTS</a:t>
            </a:r>
            <a:endParaRPr lang="zh-CN" altLang="en-US" dirty="0"/>
          </a:p>
        </p:txBody>
      </p:sp>
    </p:spTree>
    <p:extLst>
      <p:ext uri="{BB962C8B-B14F-4D97-AF65-F5344CB8AC3E}">
        <p14:creationId xmlns:p14="http://schemas.microsoft.com/office/powerpoint/2010/main" val="80365876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日志</a:t>
            </a:r>
            <a:endParaRPr lang="zh-CN" altLang="en-US" dirty="0"/>
          </a:p>
        </p:txBody>
      </p:sp>
      <p:sp>
        <p:nvSpPr>
          <p:cNvPr id="3" name="文本占位符 2"/>
          <p:cNvSpPr>
            <a:spLocks noGrp="1"/>
          </p:cNvSpPr>
          <p:nvPr>
            <p:ph type="body" sz="quarter" idx="10"/>
          </p:nvPr>
        </p:nvSpPr>
        <p:spPr>
          <a:xfrm>
            <a:off x="274638" y="1212850"/>
            <a:ext cx="8381999" cy="2769989"/>
          </a:xfrm>
        </p:spPr>
        <p:txBody>
          <a:bodyPr/>
          <a:lstStyle/>
          <a:p>
            <a:r>
              <a:rPr lang="en-US" altLang="zh-CN" dirty="0" smtClean="0"/>
              <a:t>WF.USER_OPERATION_LOG</a:t>
            </a:r>
          </a:p>
          <a:p>
            <a:r>
              <a:rPr lang="en-US" altLang="zh-CN" dirty="0"/>
              <a:t>	</a:t>
            </a:r>
            <a:r>
              <a:rPr lang="zh-CN" altLang="en-US" dirty="0" smtClean="0"/>
              <a:t>用户操作日志</a:t>
            </a:r>
            <a:endParaRPr lang="en-US" altLang="zh-CN" dirty="0" smtClean="0"/>
          </a:p>
          <a:p>
            <a:r>
              <a:rPr lang="en-US" altLang="zh-CN" dirty="0" smtClean="0"/>
              <a:t>WF.USER_OPERATION_TASKS_LOG</a:t>
            </a:r>
          </a:p>
          <a:p>
            <a:r>
              <a:rPr lang="en-US" altLang="zh-CN" dirty="0"/>
              <a:t>	</a:t>
            </a:r>
            <a:r>
              <a:rPr lang="zh-CN" altLang="en-US" dirty="0" smtClean="0"/>
              <a:t>用户操作日志中涉及到的待办人</a:t>
            </a:r>
            <a:endParaRPr lang="zh-CN" altLang="en-US" dirty="0"/>
          </a:p>
        </p:txBody>
      </p:sp>
      <p:pic>
        <p:nvPicPr>
          <p:cNvPr id="4" name="图片 3"/>
          <p:cNvPicPr>
            <a:picLocks noChangeAspect="1"/>
          </p:cNvPicPr>
          <p:nvPr/>
        </p:nvPicPr>
        <p:blipFill>
          <a:blip r:embed="rId2"/>
          <a:stretch>
            <a:fillRect/>
          </a:stretch>
        </p:blipFill>
        <p:spPr>
          <a:xfrm>
            <a:off x="2941637" y="3982839"/>
            <a:ext cx="6304590" cy="2525012"/>
          </a:xfrm>
          <a:prstGeom prst="rect">
            <a:avLst/>
          </a:prstGeom>
        </p:spPr>
      </p:pic>
    </p:spTree>
    <p:extLst>
      <p:ext uri="{BB962C8B-B14F-4D97-AF65-F5344CB8AC3E}">
        <p14:creationId xmlns:p14="http://schemas.microsoft.com/office/powerpoint/2010/main" val="1467821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委托和权限</a:t>
            </a:r>
            <a:endParaRPr lang="zh-CN" altLang="en-US" dirty="0"/>
          </a:p>
        </p:txBody>
      </p:sp>
      <p:sp>
        <p:nvSpPr>
          <p:cNvPr id="3" name="文本占位符 2"/>
          <p:cNvSpPr>
            <a:spLocks noGrp="1"/>
          </p:cNvSpPr>
          <p:nvPr>
            <p:ph type="body" sz="quarter" idx="10"/>
          </p:nvPr>
        </p:nvSpPr>
        <p:spPr>
          <a:xfrm>
            <a:off x="274638" y="1212849"/>
            <a:ext cx="6857999" cy="3808413"/>
          </a:xfrm>
        </p:spPr>
        <p:txBody>
          <a:bodyPr/>
          <a:lstStyle/>
          <a:p>
            <a:r>
              <a:rPr lang="en-US" altLang="zh-CN" dirty="0" smtClean="0"/>
              <a:t>WF.DELEGATIONS</a:t>
            </a:r>
          </a:p>
          <a:p>
            <a:r>
              <a:rPr lang="en-US" altLang="zh-CN" dirty="0"/>
              <a:t>	</a:t>
            </a:r>
            <a:r>
              <a:rPr lang="zh-CN" altLang="en-US" dirty="0" smtClean="0"/>
              <a:t>用户的委托信息，会影响</a:t>
            </a:r>
            <a:r>
              <a:rPr lang="en-US" altLang="zh-CN" dirty="0" smtClean="0"/>
              <a:t>WF.PROCESS_CURRENT_ASSIGNEES</a:t>
            </a:r>
            <a:r>
              <a:rPr lang="zh-CN" altLang="en-US" dirty="0" smtClean="0"/>
              <a:t>的</a:t>
            </a:r>
            <a:r>
              <a:rPr lang="en-US" altLang="zh-CN" dirty="0" smtClean="0"/>
              <a:t>ASSIGNEE_TYPE</a:t>
            </a:r>
            <a:r>
              <a:rPr lang="zh-CN" altLang="en-US" dirty="0" smtClean="0"/>
              <a:t>字段和</a:t>
            </a:r>
            <a:r>
              <a:rPr lang="en-US" altLang="zh-CN" dirty="0" smtClean="0"/>
              <a:t>WF.GENERIC_OPINIONS</a:t>
            </a:r>
            <a:r>
              <a:rPr lang="zh-CN" altLang="en-US" dirty="0" smtClean="0"/>
              <a:t>的用户字段</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7285037" y="1668462"/>
            <a:ext cx="4667250" cy="3755015"/>
          </a:xfrm>
          <a:prstGeom prst="rect">
            <a:avLst/>
          </a:prstGeom>
        </p:spPr>
      </p:pic>
    </p:spTree>
    <p:extLst>
      <p:ext uri="{BB962C8B-B14F-4D97-AF65-F5344CB8AC3E}">
        <p14:creationId xmlns:p14="http://schemas.microsoft.com/office/powerpoint/2010/main" val="393008267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任务和调度</a:t>
            </a:r>
            <a:endParaRPr lang="zh-CN" altLang="en-US" dirty="0"/>
          </a:p>
        </p:txBody>
      </p:sp>
      <p:sp>
        <p:nvSpPr>
          <p:cNvPr id="3" name="文本占位符 2"/>
          <p:cNvSpPr>
            <a:spLocks noGrp="1"/>
          </p:cNvSpPr>
          <p:nvPr>
            <p:ph type="body" sz="quarter" idx="10"/>
          </p:nvPr>
        </p:nvSpPr>
        <p:spPr>
          <a:xfrm>
            <a:off x="274638" y="1212850"/>
            <a:ext cx="11887200" cy="738664"/>
          </a:xfrm>
        </p:spPr>
        <p:txBody>
          <a:bodyPr/>
          <a:lstStyle/>
          <a:p>
            <a:r>
              <a:rPr lang="zh-CN" altLang="en-US" dirty="0" smtClean="0"/>
              <a:t>使用场景</a:t>
            </a:r>
            <a:endParaRPr lang="zh-CN" altLang="en-US" dirty="0"/>
          </a:p>
        </p:txBody>
      </p:sp>
      <p:pic>
        <p:nvPicPr>
          <p:cNvPr id="4" name="图片 3"/>
          <p:cNvPicPr>
            <a:picLocks noChangeAspect="1"/>
          </p:cNvPicPr>
          <p:nvPr/>
        </p:nvPicPr>
        <p:blipFill>
          <a:blip r:embed="rId2"/>
          <a:stretch>
            <a:fillRect/>
          </a:stretch>
        </p:blipFill>
        <p:spPr>
          <a:xfrm>
            <a:off x="4389437" y="1363662"/>
            <a:ext cx="6353175" cy="5171189"/>
          </a:xfrm>
          <a:prstGeom prst="rect">
            <a:avLst/>
          </a:prstGeom>
        </p:spPr>
      </p:pic>
    </p:spTree>
    <p:extLst>
      <p:ext uri="{BB962C8B-B14F-4D97-AF65-F5344CB8AC3E}">
        <p14:creationId xmlns:p14="http://schemas.microsoft.com/office/powerpoint/2010/main" val="395690459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任务和调度</a:t>
            </a:r>
          </a:p>
        </p:txBody>
      </p:sp>
      <p:sp>
        <p:nvSpPr>
          <p:cNvPr id="3" name="文本占位符 2"/>
          <p:cNvSpPr>
            <a:spLocks noGrp="1"/>
          </p:cNvSpPr>
          <p:nvPr>
            <p:ph type="body" sz="quarter" idx="10"/>
          </p:nvPr>
        </p:nvSpPr>
        <p:spPr>
          <a:xfrm>
            <a:off x="350837" y="1135062"/>
            <a:ext cx="11353800" cy="5558445"/>
          </a:xfrm>
        </p:spPr>
        <p:txBody>
          <a:bodyPr/>
          <a:lstStyle/>
          <a:p>
            <a:r>
              <a:rPr lang="zh-CN" altLang="en-US" sz="3600" dirty="0" smtClean="0"/>
              <a:t>任务定义（两种类型）</a:t>
            </a:r>
            <a:endParaRPr lang="en-US" altLang="zh-CN" sz="3600" dirty="0" smtClean="0"/>
          </a:p>
          <a:p>
            <a:r>
              <a:rPr lang="en-US" altLang="zh-CN" sz="3600" dirty="0"/>
              <a:t>	WF.JOB_START_WORKFLOW</a:t>
            </a:r>
          </a:p>
          <a:p>
            <a:r>
              <a:rPr lang="en-US" altLang="zh-CN" sz="3600" dirty="0"/>
              <a:t>	WF. </a:t>
            </a:r>
            <a:r>
              <a:rPr lang="en-US" altLang="zh-CN" sz="3600" dirty="0" smtClean="0"/>
              <a:t>JOB_INVOKE_SERVICE</a:t>
            </a:r>
          </a:p>
          <a:p>
            <a:r>
              <a:rPr lang="zh-CN" altLang="en-US" sz="3600" dirty="0" smtClean="0"/>
              <a:t>计划定义</a:t>
            </a:r>
            <a:endParaRPr lang="en-US" altLang="zh-CN" sz="3600" dirty="0" smtClean="0"/>
          </a:p>
          <a:p>
            <a:r>
              <a:rPr lang="en-US" altLang="zh-CN" sz="3600" dirty="0"/>
              <a:t>	</a:t>
            </a:r>
            <a:r>
              <a:rPr lang="en-US" altLang="zh-CN" sz="3600" dirty="0" smtClean="0"/>
              <a:t>WF.JOB_SCHEDULE_DEF</a:t>
            </a:r>
          </a:p>
          <a:p>
            <a:r>
              <a:rPr lang="zh-CN" altLang="en-US" sz="3600" dirty="0" smtClean="0"/>
              <a:t>任务和计划对应表</a:t>
            </a:r>
            <a:endParaRPr lang="en-US" altLang="zh-CN" sz="3600" dirty="0" smtClean="0"/>
          </a:p>
          <a:p>
            <a:r>
              <a:rPr lang="en-US" altLang="zh-CN" sz="3600" dirty="0"/>
              <a:t>	</a:t>
            </a:r>
            <a:r>
              <a:rPr lang="en-US" altLang="zh-CN" sz="3600" dirty="0" smtClean="0"/>
              <a:t>WF.JOB_SCHEDULES</a:t>
            </a:r>
          </a:p>
          <a:p>
            <a:r>
              <a:rPr lang="zh-CN" altLang="en-US" sz="3600" dirty="0" smtClean="0"/>
              <a:t>任务执行表</a:t>
            </a:r>
            <a:endParaRPr lang="en-US" altLang="zh-CN" sz="3600" dirty="0" smtClean="0"/>
          </a:p>
          <a:p>
            <a:r>
              <a:rPr lang="en-US" altLang="zh-CN" sz="3600" dirty="0"/>
              <a:t>	</a:t>
            </a:r>
            <a:r>
              <a:rPr lang="en-US" altLang="zh-CN" sz="3600" dirty="0" smtClean="0"/>
              <a:t>WF.JOBS</a:t>
            </a:r>
            <a:endParaRPr lang="zh-CN" altLang="en-US" sz="3600" dirty="0"/>
          </a:p>
        </p:txBody>
      </p:sp>
    </p:spTree>
    <p:extLst>
      <p:ext uri="{BB962C8B-B14F-4D97-AF65-F5344CB8AC3E}">
        <p14:creationId xmlns:p14="http://schemas.microsoft.com/office/powerpoint/2010/main" val="34371727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447098"/>
          </a:xfrm>
        </p:spPr>
        <p:txBody>
          <a:bodyPr/>
          <a:lstStyle/>
          <a:p>
            <a:r>
              <a:rPr lang="zh-CN" altLang="en-US" dirty="0" smtClean="0"/>
              <a:t>平台相关数据库</a:t>
            </a:r>
            <a:endParaRPr lang="en-US" altLang="zh-CN" dirty="0" smtClean="0"/>
          </a:p>
          <a:p>
            <a:r>
              <a:rPr lang="en-US" dirty="0"/>
              <a:t>	</a:t>
            </a:r>
            <a:r>
              <a:rPr lang="en-US" dirty="0" smtClean="0"/>
              <a:t>MCS_WORKFLOW</a:t>
            </a:r>
          </a:p>
          <a:p>
            <a:r>
              <a:rPr lang="en-US" dirty="0"/>
              <a:t>	</a:t>
            </a:r>
            <a:r>
              <a:rPr lang="en-US" dirty="0" smtClean="0"/>
              <a:t>HB2008_Params_SinoOcean</a:t>
            </a:r>
          </a:p>
          <a:p>
            <a:r>
              <a:rPr lang="en-US" dirty="0"/>
              <a:t>	</a:t>
            </a:r>
            <a:r>
              <a:rPr lang="en-US" dirty="0" smtClean="0"/>
              <a:t>MCS_PERMISSIONS_CENTER</a:t>
            </a:r>
          </a:p>
          <a:p>
            <a:r>
              <a:rPr lang="en-US" dirty="0"/>
              <a:t>	</a:t>
            </a:r>
            <a:r>
              <a:rPr lang="en-US" dirty="0" err="1"/>
              <a:t>SinoOceanOgus</a:t>
            </a:r>
            <a:endParaRPr lang="en-US" dirty="0"/>
          </a:p>
        </p:txBody>
      </p:sp>
      <p:sp>
        <p:nvSpPr>
          <p:cNvPr id="4" name="Title 3"/>
          <p:cNvSpPr>
            <a:spLocks noGrp="1"/>
          </p:cNvSpPr>
          <p:nvPr>
            <p:ph type="title"/>
          </p:nvPr>
        </p:nvSpPr>
        <p:spPr/>
        <p:txBody>
          <a:bodyPr/>
          <a:lstStyle/>
          <a:p>
            <a:r>
              <a:rPr lang="zh-CN" altLang="en-US" dirty="0" smtClean="0"/>
              <a:t>数据库介绍</a:t>
            </a:r>
            <a:endParaRPr lang="en-US" dirty="0"/>
          </a:p>
        </p:txBody>
      </p:sp>
    </p:spTree>
    <p:extLst>
      <p:ext uri="{BB962C8B-B14F-4D97-AF65-F5344CB8AC3E}">
        <p14:creationId xmlns:p14="http://schemas.microsoft.com/office/powerpoint/2010/main" val="322515394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权限</a:t>
            </a:r>
            <a:r>
              <a:rPr lang="zh-CN" altLang="en-US" dirty="0" smtClean="0"/>
              <a:t>矩阵（用于流程设计）</a:t>
            </a:r>
            <a:endParaRPr lang="zh-CN" altLang="en-US" dirty="0"/>
          </a:p>
        </p:txBody>
      </p:sp>
      <p:sp>
        <p:nvSpPr>
          <p:cNvPr id="3" name="文本占位符 2"/>
          <p:cNvSpPr>
            <a:spLocks noGrp="1"/>
          </p:cNvSpPr>
          <p:nvPr>
            <p:ph type="body" sz="quarter" idx="10"/>
          </p:nvPr>
        </p:nvSpPr>
        <p:spPr>
          <a:xfrm>
            <a:off x="274638" y="1212850"/>
            <a:ext cx="11887200" cy="4801314"/>
          </a:xfrm>
        </p:spPr>
        <p:txBody>
          <a:bodyPr/>
          <a:lstStyle/>
          <a:p>
            <a:r>
              <a:rPr lang="zh-CN" altLang="en-US" dirty="0" smtClean="0"/>
              <a:t>矩阵定义表（列定义）</a:t>
            </a:r>
            <a:endParaRPr lang="en-US" altLang="zh-CN" dirty="0" smtClean="0"/>
          </a:p>
          <a:p>
            <a:r>
              <a:rPr lang="en-US" altLang="zh-CN" dirty="0"/>
              <a:t>	</a:t>
            </a:r>
            <a:r>
              <a:rPr lang="en-US" altLang="zh-CN" dirty="0" smtClean="0"/>
              <a:t>WF.MATRIX_DEFINITION</a:t>
            </a:r>
          </a:p>
          <a:p>
            <a:r>
              <a:rPr lang="en-US" altLang="zh-CN" dirty="0"/>
              <a:t>	</a:t>
            </a:r>
            <a:r>
              <a:rPr lang="en-US" altLang="zh-CN" dirty="0" smtClean="0"/>
              <a:t>WF.MATRIX_DIMENSION_DEFINITION</a:t>
            </a:r>
          </a:p>
          <a:p>
            <a:r>
              <a:rPr lang="zh-CN" altLang="en-US" dirty="0" smtClean="0"/>
              <a:t>矩阵实例表</a:t>
            </a:r>
            <a:endParaRPr lang="en-US" altLang="zh-CN" dirty="0" smtClean="0"/>
          </a:p>
          <a:p>
            <a:r>
              <a:rPr lang="en-US" altLang="zh-CN" dirty="0"/>
              <a:t>	</a:t>
            </a:r>
            <a:r>
              <a:rPr lang="en-US" altLang="zh-CN" dirty="0" smtClean="0"/>
              <a:t>WF.MATRIX_MAIN</a:t>
            </a:r>
          </a:p>
          <a:p>
            <a:r>
              <a:rPr lang="en-US" altLang="zh-CN" dirty="0"/>
              <a:t>	</a:t>
            </a:r>
            <a:r>
              <a:rPr lang="en-US" altLang="zh-CN" dirty="0" smtClean="0"/>
              <a:t>WF.MATRIX_ROWS</a:t>
            </a:r>
          </a:p>
          <a:p>
            <a:r>
              <a:rPr lang="en-US" altLang="zh-CN" dirty="0"/>
              <a:t>	</a:t>
            </a:r>
            <a:r>
              <a:rPr lang="en-US" altLang="zh-CN" dirty="0" smtClean="0"/>
              <a:t>WF.MATRIX_CELLS</a:t>
            </a:r>
            <a:endParaRPr lang="zh-CN" altLang="en-US" dirty="0"/>
          </a:p>
        </p:txBody>
      </p:sp>
    </p:spTree>
    <p:extLst>
      <p:ext uri="{BB962C8B-B14F-4D97-AF65-F5344CB8AC3E}">
        <p14:creationId xmlns:p14="http://schemas.microsoft.com/office/powerpoint/2010/main" val="393766819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其它</a:t>
            </a:r>
          </a:p>
        </p:txBody>
      </p:sp>
      <p:sp>
        <p:nvSpPr>
          <p:cNvPr id="3" name="文本占位符 2"/>
          <p:cNvSpPr>
            <a:spLocks noGrp="1"/>
          </p:cNvSpPr>
          <p:nvPr>
            <p:ph type="body" sz="quarter" idx="10"/>
          </p:nvPr>
        </p:nvSpPr>
        <p:spPr>
          <a:xfrm>
            <a:off x="274638" y="1212850"/>
            <a:ext cx="11887200" cy="4124206"/>
          </a:xfrm>
        </p:spPr>
        <p:txBody>
          <a:bodyPr/>
          <a:lstStyle/>
          <a:p>
            <a:r>
              <a:rPr lang="en-US" altLang="zh-CN" dirty="0" smtClean="0"/>
              <a:t>WF.COUNTER</a:t>
            </a:r>
          </a:p>
          <a:p>
            <a:r>
              <a:rPr lang="en-US" altLang="zh-CN" dirty="0"/>
              <a:t>	</a:t>
            </a:r>
            <a:r>
              <a:rPr lang="zh-CN" altLang="en-US" dirty="0" smtClean="0"/>
              <a:t>计数器表</a:t>
            </a:r>
            <a:endParaRPr lang="en-US" altLang="zh-CN" dirty="0" smtClean="0"/>
          </a:p>
          <a:p>
            <a:r>
              <a:rPr lang="zh-CN" altLang="en-US" dirty="0" smtClean="0"/>
              <a:t>相关存储过程</a:t>
            </a:r>
            <a:endParaRPr lang="en-US" altLang="zh-CN" dirty="0" smtClean="0"/>
          </a:p>
          <a:p>
            <a:r>
              <a:rPr lang="en-US" altLang="zh-CN" dirty="0"/>
              <a:t>	</a:t>
            </a:r>
            <a:r>
              <a:rPr lang="en-US" altLang="zh-CN" dirty="0" err="1" smtClean="0"/>
              <a:t>WF.NewCountValue</a:t>
            </a:r>
            <a:endParaRPr lang="en-US" altLang="zh-CN" dirty="0"/>
          </a:p>
          <a:p>
            <a:r>
              <a:rPr lang="en-US" altLang="zh-CN" dirty="0" smtClean="0"/>
              <a:t>	</a:t>
            </a:r>
            <a:r>
              <a:rPr lang="en-US" altLang="zh-CN" dirty="0" err="1" smtClean="0"/>
              <a:t>WF.PeekCountValue</a:t>
            </a:r>
            <a:endParaRPr lang="en-US" altLang="zh-CN" dirty="0" smtClean="0"/>
          </a:p>
          <a:p>
            <a:r>
              <a:rPr lang="en-US" altLang="zh-CN" dirty="0"/>
              <a:t>	</a:t>
            </a:r>
            <a:r>
              <a:rPr lang="en-US" altLang="zh-CN" dirty="0" err="1" smtClean="0"/>
              <a:t>WF.SetCountValue</a:t>
            </a:r>
            <a:endParaRPr lang="en-US" altLang="zh-CN" dirty="0"/>
          </a:p>
        </p:txBody>
      </p:sp>
    </p:spTree>
    <p:extLst>
      <p:ext uri="{BB962C8B-B14F-4D97-AF65-F5344CB8AC3E}">
        <p14:creationId xmlns:p14="http://schemas.microsoft.com/office/powerpoint/2010/main" val="347212217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其它</a:t>
            </a:r>
          </a:p>
        </p:txBody>
      </p:sp>
      <p:sp>
        <p:nvSpPr>
          <p:cNvPr id="3" name="文本占位符 2"/>
          <p:cNvSpPr>
            <a:spLocks noGrp="1"/>
          </p:cNvSpPr>
          <p:nvPr>
            <p:ph type="body" sz="quarter" idx="10"/>
          </p:nvPr>
        </p:nvSpPr>
        <p:spPr>
          <a:xfrm>
            <a:off x="274638" y="1212850"/>
            <a:ext cx="11887200" cy="2769989"/>
          </a:xfrm>
        </p:spPr>
        <p:txBody>
          <a:bodyPr/>
          <a:lstStyle/>
          <a:p>
            <a:r>
              <a:rPr lang="en-US" altLang="zh-CN" dirty="0" err="1" smtClean="0"/>
              <a:t>WF.Lock</a:t>
            </a:r>
            <a:endParaRPr lang="en-US" altLang="zh-CN" dirty="0" smtClean="0"/>
          </a:p>
          <a:p>
            <a:r>
              <a:rPr lang="en-US" altLang="zh-CN" dirty="0"/>
              <a:t>	</a:t>
            </a:r>
            <a:r>
              <a:rPr lang="zh-CN" altLang="en-US" dirty="0" smtClean="0"/>
              <a:t>表单锁</a:t>
            </a:r>
            <a:endParaRPr lang="en-US" altLang="zh-CN" dirty="0" smtClean="0"/>
          </a:p>
          <a:p>
            <a:r>
              <a:rPr lang="zh-CN" altLang="en-US" dirty="0" smtClean="0"/>
              <a:t>相关存储过程</a:t>
            </a:r>
            <a:endParaRPr lang="en-US" altLang="zh-CN" dirty="0" smtClean="0"/>
          </a:p>
          <a:p>
            <a:r>
              <a:rPr lang="en-US" altLang="zh-CN" dirty="0"/>
              <a:t>	</a:t>
            </a:r>
            <a:r>
              <a:rPr lang="en-US" altLang="zh-CN" dirty="0" err="1" smtClean="0"/>
              <a:t>WF.SetLock</a:t>
            </a:r>
            <a:endParaRPr lang="zh-CN" altLang="en-US" dirty="0"/>
          </a:p>
        </p:txBody>
      </p:sp>
    </p:spTree>
    <p:extLst>
      <p:ext uri="{BB962C8B-B14F-4D97-AF65-F5344CB8AC3E}">
        <p14:creationId xmlns:p14="http://schemas.microsoft.com/office/powerpoint/2010/main" val="60413459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其它</a:t>
            </a:r>
            <a:endParaRPr lang="zh-CN" altLang="en-US" dirty="0"/>
          </a:p>
        </p:txBody>
      </p:sp>
      <p:sp>
        <p:nvSpPr>
          <p:cNvPr id="3" name="文本占位符 2"/>
          <p:cNvSpPr>
            <a:spLocks noGrp="1"/>
          </p:cNvSpPr>
          <p:nvPr>
            <p:ph type="body" sz="quarter" idx="10"/>
          </p:nvPr>
        </p:nvSpPr>
        <p:spPr>
          <a:xfrm>
            <a:off x="274638" y="1212850"/>
            <a:ext cx="11887200" cy="4124206"/>
          </a:xfrm>
        </p:spPr>
        <p:txBody>
          <a:bodyPr/>
          <a:lstStyle/>
          <a:p>
            <a:r>
              <a:rPr lang="en-US" altLang="zh-CN" dirty="0"/>
              <a:t>WF.ACTIVE_USERS</a:t>
            </a:r>
          </a:p>
          <a:p>
            <a:r>
              <a:rPr lang="en-US" altLang="zh-CN" dirty="0" smtClean="0"/>
              <a:t>	</a:t>
            </a:r>
            <a:r>
              <a:rPr lang="zh-CN" altLang="en-US" dirty="0" smtClean="0"/>
              <a:t>活跃的用户（为删除或离职的）</a:t>
            </a:r>
            <a:endParaRPr lang="en-US" altLang="zh-CN" dirty="0" smtClean="0"/>
          </a:p>
          <a:p>
            <a:r>
              <a:rPr lang="en-US" altLang="zh-CN" dirty="0"/>
              <a:t>WF.INVALID_ASSIGNEES</a:t>
            </a:r>
          </a:p>
          <a:p>
            <a:r>
              <a:rPr lang="en-US" altLang="zh-CN" dirty="0" smtClean="0"/>
              <a:t>	</a:t>
            </a:r>
            <a:r>
              <a:rPr lang="zh-CN" altLang="en-US" dirty="0" smtClean="0"/>
              <a:t>非法的指派人</a:t>
            </a:r>
            <a:endParaRPr lang="en-US" altLang="zh-CN" dirty="0" smtClean="0"/>
          </a:p>
          <a:p>
            <a:r>
              <a:rPr lang="zh-CN" altLang="en-US" dirty="0" smtClean="0"/>
              <a:t>相关存储过程</a:t>
            </a:r>
            <a:endParaRPr lang="en-US" altLang="zh-CN" dirty="0" smtClean="0"/>
          </a:p>
          <a:p>
            <a:r>
              <a:rPr lang="en-US" altLang="zh-CN" dirty="0"/>
              <a:t>	</a:t>
            </a:r>
            <a:r>
              <a:rPr lang="en-US" altLang="zh-CN" dirty="0" err="1" smtClean="0"/>
              <a:t>WF.ImportInvalidAssignees</a:t>
            </a:r>
            <a:endParaRPr lang="en-US" altLang="zh-CN" dirty="0"/>
          </a:p>
        </p:txBody>
      </p:sp>
    </p:spTree>
    <p:extLst>
      <p:ext uri="{BB962C8B-B14F-4D97-AF65-F5344CB8AC3E}">
        <p14:creationId xmlns:p14="http://schemas.microsoft.com/office/powerpoint/2010/main" val="329514393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MSG Schema</a:t>
            </a:r>
            <a:endParaRPr lang="zh-CN" altLang="en-US" dirty="0"/>
          </a:p>
        </p:txBody>
      </p:sp>
      <p:sp>
        <p:nvSpPr>
          <p:cNvPr id="3" name="文本占位符 2"/>
          <p:cNvSpPr>
            <a:spLocks noGrp="1"/>
          </p:cNvSpPr>
          <p:nvPr>
            <p:ph type="body" sz="quarter" idx="10"/>
          </p:nvPr>
        </p:nvSpPr>
        <p:spPr>
          <a:xfrm>
            <a:off x="274638" y="1212850"/>
            <a:ext cx="11887200" cy="5478423"/>
          </a:xfrm>
        </p:spPr>
        <p:txBody>
          <a:bodyPr/>
          <a:lstStyle/>
          <a:p>
            <a:r>
              <a:rPr lang="en-US" altLang="zh-CN" dirty="0" smtClean="0"/>
              <a:t>MSG.EMAIL_MESSAGES</a:t>
            </a:r>
          </a:p>
          <a:p>
            <a:r>
              <a:rPr lang="en-US" altLang="zh-CN" dirty="0"/>
              <a:t>	</a:t>
            </a:r>
            <a:r>
              <a:rPr lang="zh-CN" altLang="en-US" dirty="0" smtClean="0"/>
              <a:t>待发送邮件。由后台服务轮询。</a:t>
            </a:r>
            <a:endParaRPr lang="en-US" altLang="zh-CN" dirty="0" smtClean="0"/>
          </a:p>
          <a:p>
            <a:r>
              <a:rPr lang="en-US" altLang="zh-CN" dirty="0" smtClean="0"/>
              <a:t>MSG.EMAIL_ADDRESSES</a:t>
            </a:r>
          </a:p>
          <a:p>
            <a:r>
              <a:rPr lang="en-US" altLang="zh-CN" dirty="0"/>
              <a:t>	</a:t>
            </a:r>
            <a:r>
              <a:rPr lang="zh-CN" altLang="en-US" dirty="0" smtClean="0"/>
              <a:t>收件人，</a:t>
            </a:r>
            <a:r>
              <a:rPr lang="en-US" altLang="zh-CN" dirty="0" smtClean="0"/>
              <a:t>CLASS</a:t>
            </a:r>
            <a:r>
              <a:rPr lang="zh-CN" altLang="en-US" dirty="0" smtClean="0"/>
              <a:t>字段表示哪一种类型的收件人</a:t>
            </a:r>
            <a:endParaRPr lang="en-US" altLang="zh-CN" dirty="0" smtClean="0"/>
          </a:p>
          <a:p>
            <a:r>
              <a:rPr lang="en-US" altLang="zh-CN" dirty="0" smtClean="0"/>
              <a:t>MSG.EMAIL_ATTACHMENTS</a:t>
            </a:r>
          </a:p>
          <a:p>
            <a:r>
              <a:rPr lang="en-US" altLang="zh-CN" dirty="0"/>
              <a:t>	</a:t>
            </a:r>
            <a:r>
              <a:rPr lang="zh-CN" altLang="en-US" dirty="0" smtClean="0"/>
              <a:t>邮件的附件</a:t>
            </a:r>
            <a:endParaRPr lang="en-US" altLang="zh-CN" dirty="0" smtClean="0"/>
          </a:p>
          <a:p>
            <a:r>
              <a:rPr lang="en-US" altLang="zh-CN" dirty="0" smtClean="0"/>
              <a:t>MSG.SENT_EMAIL_MESSAGES</a:t>
            </a:r>
          </a:p>
          <a:p>
            <a:r>
              <a:rPr lang="en-US" altLang="zh-CN" dirty="0"/>
              <a:t>	</a:t>
            </a:r>
            <a:r>
              <a:rPr lang="zh-CN" altLang="en-US" dirty="0" smtClean="0"/>
              <a:t>已发送的邮件</a:t>
            </a:r>
            <a:endParaRPr lang="zh-CN" altLang="en-US" dirty="0"/>
          </a:p>
        </p:txBody>
      </p:sp>
    </p:spTree>
    <p:extLst>
      <p:ext uri="{BB962C8B-B14F-4D97-AF65-F5344CB8AC3E}">
        <p14:creationId xmlns:p14="http://schemas.microsoft.com/office/powerpoint/2010/main" val="414158444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KB Schema</a:t>
            </a:r>
            <a:endParaRPr lang="zh-CN" altLang="en-US" dirty="0"/>
          </a:p>
        </p:txBody>
      </p:sp>
      <p:sp>
        <p:nvSpPr>
          <p:cNvPr id="3" name="文本占位符 2"/>
          <p:cNvSpPr>
            <a:spLocks noGrp="1"/>
          </p:cNvSpPr>
          <p:nvPr>
            <p:ph type="body" sz="quarter" idx="10"/>
          </p:nvPr>
        </p:nvSpPr>
        <p:spPr>
          <a:xfrm>
            <a:off x="274638" y="1212850"/>
            <a:ext cx="11887200" cy="3447098"/>
          </a:xfrm>
        </p:spPr>
        <p:txBody>
          <a:bodyPr/>
          <a:lstStyle/>
          <a:p>
            <a:r>
              <a:rPr lang="en-US" altLang="zh-CN" dirty="0" smtClean="0"/>
              <a:t>KB.TIP</a:t>
            </a:r>
          </a:p>
          <a:p>
            <a:r>
              <a:rPr lang="en-US" altLang="zh-CN" dirty="0"/>
              <a:t>	</a:t>
            </a:r>
            <a:r>
              <a:rPr lang="zh-CN" altLang="en-US" dirty="0" smtClean="0"/>
              <a:t>用于表单上的</a:t>
            </a:r>
            <a:r>
              <a:rPr lang="en-US" altLang="zh-CN" dirty="0" err="1" smtClean="0"/>
              <a:t>PopupTip</a:t>
            </a:r>
            <a:r>
              <a:rPr lang="zh-CN" altLang="en-US" dirty="0" smtClean="0"/>
              <a:t>控件存储数据</a:t>
            </a:r>
            <a:endParaRPr lang="en-US" altLang="zh-CN" dirty="0" smtClean="0"/>
          </a:p>
          <a:p>
            <a:r>
              <a:rPr lang="en-US" altLang="zh-CN" dirty="0" smtClean="0"/>
              <a:t>KB.RELATIVE_LINK_GROUP</a:t>
            </a:r>
          </a:p>
          <a:p>
            <a:r>
              <a:rPr lang="en-US" altLang="zh-CN" dirty="0" smtClean="0"/>
              <a:t>KB.RELATIVE_LINK</a:t>
            </a:r>
          </a:p>
          <a:p>
            <a:r>
              <a:rPr lang="en-US" altLang="zh-CN" dirty="0"/>
              <a:t>	</a:t>
            </a:r>
            <a:r>
              <a:rPr lang="zh-CN" altLang="en-US" dirty="0"/>
              <a:t>用于表单</a:t>
            </a:r>
            <a:r>
              <a:rPr lang="zh-CN" altLang="en-US" dirty="0" smtClean="0"/>
              <a:t>上的相关链接控件</a:t>
            </a:r>
            <a:endParaRPr lang="zh-CN" altLang="en-US" dirty="0"/>
          </a:p>
        </p:txBody>
      </p:sp>
    </p:spTree>
    <p:extLst>
      <p:ext uri="{BB962C8B-B14F-4D97-AF65-F5344CB8AC3E}">
        <p14:creationId xmlns:p14="http://schemas.microsoft.com/office/powerpoint/2010/main" val="97862833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7200" dirty="0"/>
              <a:t>HB2008_Params_SinoOcean</a:t>
            </a:r>
            <a:endParaRPr lang="zh-CN" altLang="en-US" sz="7200" dirty="0"/>
          </a:p>
        </p:txBody>
      </p:sp>
    </p:spTree>
    <p:extLst>
      <p:ext uri="{BB962C8B-B14F-4D97-AF65-F5344CB8AC3E}">
        <p14:creationId xmlns:p14="http://schemas.microsoft.com/office/powerpoint/2010/main" val="49558150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单点登录</a:t>
            </a:r>
            <a:endParaRPr lang="zh-CN" altLang="en-US" dirty="0"/>
          </a:p>
        </p:txBody>
      </p:sp>
      <p:sp>
        <p:nvSpPr>
          <p:cNvPr id="3" name="文本占位符 2"/>
          <p:cNvSpPr>
            <a:spLocks noGrp="1"/>
          </p:cNvSpPr>
          <p:nvPr>
            <p:ph type="body" sz="quarter" idx="10"/>
          </p:nvPr>
        </p:nvSpPr>
        <p:spPr>
          <a:xfrm>
            <a:off x="274638" y="1212850"/>
            <a:ext cx="11887200" cy="3447098"/>
          </a:xfrm>
        </p:spPr>
        <p:txBody>
          <a:bodyPr/>
          <a:lstStyle/>
          <a:p>
            <a:r>
              <a:rPr lang="en-US" altLang="zh-CN" dirty="0" smtClean="0"/>
              <a:t>PASSPORT_SIGNIN_INFO</a:t>
            </a:r>
          </a:p>
          <a:p>
            <a:r>
              <a:rPr lang="en-US" altLang="zh-CN" dirty="0"/>
              <a:t>	</a:t>
            </a:r>
            <a:r>
              <a:rPr lang="zh-CN" altLang="en-US" dirty="0" smtClean="0"/>
              <a:t>每一次用户登录后记录的信息</a:t>
            </a:r>
            <a:endParaRPr lang="en-US" altLang="zh-CN" dirty="0" smtClean="0"/>
          </a:p>
          <a:p>
            <a:r>
              <a:rPr lang="en-US" altLang="zh-CN" dirty="0" smtClean="0"/>
              <a:t>PASSPORT_TICKET</a:t>
            </a:r>
          </a:p>
          <a:p>
            <a:r>
              <a:rPr lang="en-US" altLang="zh-CN" dirty="0"/>
              <a:t>	</a:t>
            </a:r>
            <a:r>
              <a:rPr lang="zh-CN" altLang="en-US" dirty="0" smtClean="0"/>
              <a:t>每一次应用从认证服务后记录的信息</a:t>
            </a:r>
            <a:endParaRPr lang="en-US" altLang="zh-CN" dirty="0" smtClean="0"/>
          </a:p>
          <a:p>
            <a:r>
              <a:rPr lang="zh-CN" altLang="en-US" smtClean="0"/>
              <a:t>需要定期清理</a:t>
            </a:r>
            <a:endParaRPr lang="en-US" altLang="zh-CN" dirty="0" smtClean="0"/>
          </a:p>
        </p:txBody>
      </p:sp>
    </p:spTree>
    <p:extLst>
      <p:ext uri="{BB962C8B-B14F-4D97-AF65-F5344CB8AC3E}">
        <p14:creationId xmlns:p14="http://schemas.microsoft.com/office/powerpoint/2010/main" val="306926599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开关表</a:t>
            </a:r>
            <a:endParaRPr lang="zh-CN" altLang="en-US" dirty="0"/>
          </a:p>
        </p:txBody>
      </p:sp>
      <p:sp>
        <p:nvSpPr>
          <p:cNvPr id="3" name="文本占位符 2"/>
          <p:cNvSpPr>
            <a:spLocks noGrp="1"/>
          </p:cNvSpPr>
          <p:nvPr>
            <p:ph type="body" sz="quarter" idx="10"/>
          </p:nvPr>
        </p:nvSpPr>
        <p:spPr>
          <a:xfrm>
            <a:off x="274638" y="1212850"/>
            <a:ext cx="11887200" cy="1415772"/>
          </a:xfrm>
        </p:spPr>
        <p:txBody>
          <a:bodyPr/>
          <a:lstStyle/>
          <a:p>
            <a:r>
              <a:rPr lang="en-US" altLang="zh-CN" dirty="0" smtClean="0"/>
              <a:t>SWITCHES</a:t>
            </a:r>
          </a:p>
          <a:p>
            <a:r>
              <a:rPr lang="en-US" altLang="zh-CN" dirty="0"/>
              <a:t>	</a:t>
            </a:r>
            <a:r>
              <a:rPr lang="zh-CN" altLang="en-US" dirty="0" smtClean="0"/>
              <a:t>全局开关表，目前只有一行记录</a:t>
            </a:r>
            <a:endParaRPr lang="zh-CN" altLang="en-US" dirty="0"/>
          </a:p>
        </p:txBody>
      </p:sp>
      <p:pic>
        <p:nvPicPr>
          <p:cNvPr id="4" name="图片 3"/>
          <p:cNvPicPr>
            <a:picLocks noChangeAspect="1"/>
          </p:cNvPicPr>
          <p:nvPr/>
        </p:nvPicPr>
        <p:blipFill>
          <a:blip r:embed="rId2"/>
          <a:stretch>
            <a:fillRect/>
          </a:stretch>
        </p:blipFill>
        <p:spPr>
          <a:xfrm>
            <a:off x="3322637" y="3268662"/>
            <a:ext cx="5905500" cy="762000"/>
          </a:xfrm>
          <a:prstGeom prst="rect">
            <a:avLst/>
          </a:prstGeom>
        </p:spPr>
      </p:pic>
    </p:spTree>
    <p:extLst>
      <p:ext uri="{BB962C8B-B14F-4D97-AF65-F5344CB8AC3E}">
        <p14:creationId xmlns:p14="http://schemas.microsoft.com/office/powerpoint/2010/main" val="379567335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ViewState</a:t>
            </a:r>
            <a:endParaRPr lang="zh-CN" altLang="en-US" dirty="0"/>
          </a:p>
        </p:txBody>
      </p:sp>
      <p:sp>
        <p:nvSpPr>
          <p:cNvPr id="3" name="文本占位符 2"/>
          <p:cNvSpPr>
            <a:spLocks noGrp="1"/>
          </p:cNvSpPr>
          <p:nvPr>
            <p:ph type="body" sz="quarter" idx="10"/>
          </p:nvPr>
        </p:nvSpPr>
        <p:spPr>
          <a:xfrm>
            <a:off x="274638" y="1212850"/>
            <a:ext cx="5867399" cy="2092881"/>
          </a:xfrm>
        </p:spPr>
        <p:txBody>
          <a:bodyPr/>
          <a:lstStyle/>
          <a:p>
            <a:r>
              <a:rPr lang="en-US" altLang="zh-CN" dirty="0" smtClean="0"/>
              <a:t>PAGE_VIEW_STATE</a:t>
            </a:r>
          </a:p>
          <a:p>
            <a:r>
              <a:rPr lang="en-US" altLang="zh-CN" dirty="0"/>
              <a:t>	</a:t>
            </a:r>
            <a:r>
              <a:rPr lang="zh-CN" altLang="en-US" dirty="0" smtClean="0"/>
              <a:t>表单中的</a:t>
            </a:r>
            <a:r>
              <a:rPr lang="en-US" altLang="zh-CN" dirty="0" err="1" smtClean="0"/>
              <a:t>ViewState</a:t>
            </a:r>
            <a:endParaRPr lang="en-US" altLang="zh-CN" dirty="0" smtClean="0"/>
          </a:p>
          <a:p>
            <a:r>
              <a:rPr lang="en-US" altLang="zh-CN" dirty="0"/>
              <a:t>	</a:t>
            </a:r>
            <a:r>
              <a:rPr lang="zh-CN" altLang="en-US" dirty="0" smtClean="0"/>
              <a:t>定期清理脚本</a:t>
            </a:r>
            <a:endParaRPr lang="zh-CN" altLang="en-US" dirty="0"/>
          </a:p>
        </p:txBody>
      </p:sp>
      <p:pic>
        <p:nvPicPr>
          <p:cNvPr id="4" name="图片 3"/>
          <p:cNvPicPr>
            <a:picLocks noChangeAspect="1"/>
          </p:cNvPicPr>
          <p:nvPr/>
        </p:nvPicPr>
        <p:blipFill>
          <a:blip r:embed="rId2"/>
          <a:stretch>
            <a:fillRect/>
          </a:stretch>
        </p:blipFill>
        <p:spPr>
          <a:xfrm>
            <a:off x="6370637" y="1185337"/>
            <a:ext cx="5153025" cy="2028825"/>
          </a:xfrm>
          <a:prstGeom prst="rect">
            <a:avLst/>
          </a:prstGeom>
        </p:spPr>
      </p:pic>
      <p:sp>
        <p:nvSpPr>
          <p:cNvPr id="6" name="文本框 5"/>
          <p:cNvSpPr txBox="1"/>
          <p:nvPr/>
        </p:nvSpPr>
        <p:spPr>
          <a:xfrm>
            <a:off x="1417637" y="3420961"/>
            <a:ext cx="8915400" cy="1366528"/>
          </a:xfrm>
          <a:prstGeom prst="rect">
            <a:avLst/>
          </a:prstGeom>
        </p:spPr>
        <p:style>
          <a:lnRef idx="2">
            <a:schemeClr val="dk1"/>
          </a:lnRef>
          <a:fillRef idx="1">
            <a:schemeClr val="lt1"/>
          </a:fillRef>
          <a:effectRef idx="0">
            <a:schemeClr val="dk1"/>
          </a:effectRef>
          <a:fontRef idx="minor">
            <a:schemeClr val="dk1"/>
          </a:fontRef>
        </p:style>
        <p:txBody>
          <a:bodyPr wrap="square" lIns="182880" tIns="146304" rIns="182880" bIns="146304" rtlCol="0">
            <a:spAutoFit/>
          </a:bodyPr>
          <a:lstStyle/>
          <a:p>
            <a:r>
              <a:rPr lang="en-US" altLang="zh-CN" sz="2400" dirty="0"/>
              <a:t>DELETE PAGE_VIEW_STATE</a:t>
            </a:r>
          </a:p>
          <a:p>
            <a:r>
              <a:rPr lang="en-US" altLang="zh-CN" sz="2400" dirty="0"/>
              <a:t>WHERE CREATE_DATE &lt; DATEADD(day, -1, </a:t>
            </a:r>
            <a:r>
              <a:rPr lang="en-US" altLang="zh-CN" sz="2400" dirty="0" err="1"/>
              <a:t>getdate</a:t>
            </a:r>
            <a:r>
              <a:rPr lang="en-US" altLang="zh-CN" sz="2400" dirty="0"/>
              <a:t>())</a:t>
            </a:r>
          </a:p>
          <a:p>
            <a:pPr>
              <a:lnSpc>
                <a:spcPct val="90000"/>
              </a:lnSpc>
              <a:spcAft>
                <a:spcPts val="600"/>
              </a:spcAft>
            </a:pPr>
            <a:endParaRPr lang="zh-CN" alt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758310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所</a:t>
            </a:r>
            <a:r>
              <a:rPr lang="zh-CN" altLang="en-US" dirty="0" smtClean="0"/>
              <a:t>需环境</a:t>
            </a:r>
            <a:endParaRPr lang="zh-CN" altLang="en-US" dirty="0"/>
          </a:p>
        </p:txBody>
      </p:sp>
      <p:sp>
        <p:nvSpPr>
          <p:cNvPr id="3" name="文本占位符 2"/>
          <p:cNvSpPr>
            <a:spLocks noGrp="1"/>
          </p:cNvSpPr>
          <p:nvPr>
            <p:ph type="body" sz="quarter" idx="10"/>
          </p:nvPr>
        </p:nvSpPr>
        <p:spPr>
          <a:xfrm>
            <a:off x="274638" y="1212850"/>
            <a:ext cx="11887200" cy="2769989"/>
          </a:xfrm>
        </p:spPr>
        <p:txBody>
          <a:bodyPr/>
          <a:lstStyle/>
          <a:p>
            <a:r>
              <a:rPr lang="en-US" altLang="zh-CN" dirty="0" smtClean="0"/>
              <a:t>SQL Server 2008</a:t>
            </a:r>
            <a:r>
              <a:rPr lang="zh-CN" altLang="en-US" dirty="0" smtClean="0"/>
              <a:t>或</a:t>
            </a:r>
            <a:r>
              <a:rPr lang="en-US" altLang="zh-CN" dirty="0" smtClean="0"/>
              <a:t>SQL Server 2012</a:t>
            </a:r>
          </a:p>
          <a:p>
            <a:r>
              <a:rPr lang="en-US" altLang="zh-CN" dirty="0"/>
              <a:t>	</a:t>
            </a:r>
            <a:r>
              <a:rPr lang="zh-CN" altLang="en-US" dirty="0" smtClean="0"/>
              <a:t>数据库引擎（</a:t>
            </a:r>
            <a:r>
              <a:rPr lang="en-US" altLang="zh-CN" dirty="0" smtClean="0"/>
              <a:t>CHINESE_PRC_CI_AS</a:t>
            </a:r>
            <a:r>
              <a:rPr lang="zh-CN" altLang="en-US" dirty="0" smtClean="0"/>
              <a:t>）</a:t>
            </a:r>
            <a:endParaRPr lang="en-US" altLang="zh-CN" dirty="0" smtClean="0"/>
          </a:p>
          <a:p>
            <a:r>
              <a:rPr lang="en-US" altLang="zh-CN" dirty="0"/>
              <a:t>	</a:t>
            </a:r>
            <a:r>
              <a:rPr lang="en-US" altLang="zh-CN" dirty="0" smtClean="0"/>
              <a:t>SQL Server Agent</a:t>
            </a:r>
          </a:p>
          <a:p>
            <a:r>
              <a:rPr lang="en-US" altLang="zh-CN" dirty="0"/>
              <a:t>	</a:t>
            </a:r>
            <a:r>
              <a:rPr lang="en-US" altLang="zh-CN" dirty="0" smtClean="0"/>
              <a:t>DTC</a:t>
            </a:r>
            <a:endParaRPr lang="zh-CN" altLang="en-US" dirty="0"/>
          </a:p>
        </p:txBody>
      </p:sp>
    </p:spTree>
    <p:extLst>
      <p:ext uri="{BB962C8B-B14F-4D97-AF65-F5344CB8AC3E}">
        <p14:creationId xmlns:p14="http://schemas.microsoft.com/office/powerpoint/2010/main" val="196754429"/>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用户的个人设置</a:t>
            </a:r>
            <a:endParaRPr lang="zh-CN" altLang="en-US" dirty="0"/>
          </a:p>
        </p:txBody>
      </p:sp>
      <p:sp>
        <p:nvSpPr>
          <p:cNvPr id="3" name="文本占位符 2"/>
          <p:cNvSpPr>
            <a:spLocks noGrp="1"/>
          </p:cNvSpPr>
          <p:nvPr>
            <p:ph type="body" sz="quarter" idx="10"/>
          </p:nvPr>
        </p:nvSpPr>
        <p:spPr>
          <a:xfrm>
            <a:off x="274638" y="1212850"/>
            <a:ext cx="5486399" cy="1969770"/>
          </a:xfrm>
        </p:spPr>
        <p:txBody>
          <a:bodyPr/>
          <a:lstStyle/>
          <a:p>
            <a:r>
              <a:rPr lang="en-US" altLang="zh-CN" dirty="0" smtClean="0"/>
              <a:t>USER_SETTINGS</a:t>
            </a:r>
          </a:p>
          <a:p>
            <a:r>
              <a:rPr lang="en-US" altLang="zh-CN" dirty="0"/>
              <a:t>	</a:t>
            </a:r>
            <a:r>
              <a:rPr lang="zh-CN" altLang="en-US" dirty="0" smtClean="0"/>
              <a:t>每个用户一行记录</a:t>
            </a:r>
            <a:endParaRPr lang="zh-CN" altLang="en-US" dirty="0"/>
          </a:p>
        </p:txBody>
      </p:sp>
      <p:pic>
        <p:nvPicPr>
          <p:cNvPr id="4" name="图片 3"/>
          <p:cNvPicPr>
            <a:picLocks noChangeAspect="1"/>
          </p:cNvPicPr>
          <p:nvPr/>
        </p:nvPicPr>
        <p:blipFill>
          <a:blip r:embed="rId2"/>
          <a:stretch>
            <a:fillRect/>
          </a:stretch>
        </p:blipFill>
        <p:spPr>
          <a:xfrm>
            <a:off x="5989637" y="2125662"/>
            <a:ext cx="6000750" cy="4391025"/>
          </a:xfrm>
          <a:prstGeom prst="rect">
            <a:avLst/>
          </a:prstGeom>
        </p:spPr>
      </p:pic>
    </p:spTree>
    <p:extLst>
      <p:ext uri="{BB962C8B-B14F-4D97-AF65-F5344CB8AC3E}">
        <p14:creationId xmlns:p14="http://schemas.microsoft.com/office/powerpoint/2010/main" val="348112265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用户的历史数据</a:t>
            </a:r>
            <a:endParaRPr lang="zh-CN" altLang="en-US" dirty="0"/>
          </a:p>
        </p:txBody>
      </p:sp>
      <p:sp>
        <p:nvSpPr>
          <p:cNvPr id="3" name="文本占位符 2"/>
          <p:cNvSpPr>
            <a:spLocks noGrp="1"/>
          </p:cNvSpPr>
          <p:nvPr>
            <p:ph type="body" sz="quarter" idx="10"/>
          </p:nvPr>
        </p:nvSpPr>
        <p:spPr>
          <a:xfrm>
            <a:off x="274638" y="1212850"/>
            <a:ext cx="11887200" cy="1415772"/>
          </a:xfrm>
        </p:spPr>
        <p:txBody>
          <a:bodyPr/>
          <a:lstStyle/>
          <a:p>
            <a:r>
              <a:rPr lang="en-US" altLang="zh-CN" dirty="0" smtClean="0"/>
              <a:t>USER_RECENT_DATA</a:t>
            </a:r>
          </a:p>
          <a:p>
            <a:r>
              <a:rPr lang="en-US" altLang="zh-CN" dirty="0"/>
              <a:t>	</a:t>
            </a:r>
            <a:r>
              <a:rPr lang="zh-CN" altLang="en-US" dirty="0" smtClean="0"/>
              <a:t>每个用户一行记录，记录最近操作的历史</a:t>
            </a:r>
            <a:endParaRPr lang="zh-CN" altLang="en-US" dirty="0"/>
          </a:p>
        </p:txBody>
      </p:sp>
      <p:pic>
        <p:nvPicPr>
          <p:cNvPr id="4" name="图片 3"/>
          <p:cNvPicPr>
            <a:picLocks noChangeAspect="1"/>
          </p:cNvPicPr>
          <p:nvPr/>
        </p:nvPicPr>
        <p:blipFill>
          <a:blip r:embed="rId2"/>
          <a:stretch>
            <a:fillRect/>
          </a:stretch>
        </p:blipFill>
        <p:spPr>
          <a:xfrm>
            <a:off x="2560637" y="5468421"/>
            <a:ext cx="8172456" cy="681038"/>
          </a:xfrm>
          <a:prstGeom prst="rect">
            <a:avLst/>
          </a:prstGeom>
        </p:spPr>
      </p:pic>
      <p:pic>
        <p:nvPicPr>
          <p:cNvPr id="5" name="图片 4"/>
          <p:cNvPicPr>
            <a:picLocks noChangeAspect="1"/>
          </p:cNvPicPr>
          <p:nvPr/>
        </p:nvPicPr>
        <p:blipFill>
          <a:blip r:embed="rId3"/>
          <a:stretch>
            <a:fillRect/>
          </a:stretch>
        </p:blipFill>
        <p:spPr>
          <a:xfrm>
            <a:off x="2560637" y="2628622"/>
            <a:ext cx="2247900" cy="2476500"/>
          </a:xfrm>
          <a:prstGeom prst="rect">
            <a:avLst/>
          </a:prstGeom>
        </p:spPr>
      </p:pic>
    </p:spTree>
    <p:extLst>
      <p:ext uri="{BB962C8B-B14F-4D97-AF65-F5344CB8AC3E}">
        <p14:creationId xmlns:p14="http://schemas.microsoft.com/office/powerpoint/2010/main" val="291673285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用户的查询条件表</a:t>
            </a:r>
            <a:endParaRPr lang="zh-CN" altLang="en-US" dirty="0"/>
          </a:p>
        </p:txBody>
      </p:sp>
      <p:sp>
        <p:nvSpPr>
          <p:cNvPr id="3" name="文本占位符 2"/>
          <p:cNvSpPr>
            <a:spLocks noGrp="1"/>
          </p:cNvSpPr>
          <p:nvPr>
            <p:ph type="body" sz="quarter" idx="10"/>
          </p:nvPr>
        </p:nvSpPr>
        <p:spPr>
          <a:xfrm>
            <a:off x="274638" y="1212850"/>
            <a:ext cx="11887200" cy="1415772"/>
          </a:xfrm>
        </p:spPr>
        <p:txBody>
          <a:bodyPr/>
          <a:lstStyle/>
          <a:p>
            <a:r>
              <a:rPr lang="en-US" altLang="zh-CN" dirty="0" smtClean="0"/>
              <a:t>USER_CUSTOM_SEARCH_CONDITION</a:t>
            </a:r>
          </a:p>
          <a:p>
            <a:r>
              <a:rPr lang="en-US" altLang="zh-CN" dirty="0"/>
              <a:t>	</a:t>
            </a:r>
            <a:r>
              <a:rPr lang="zh-CN" altLang="en-US" dirty="0" smtClean="0"/>
              <a:t>保存用户的搜索条件</a:t>
            </a:r>
            <a:endParaRPr lang="zh-CN" altLang="en-US" dirty="0"/>
          </a:p>
        </p:txBody>
      </p:sp>
      <p:pic>
        <p:nvPicPr>
          <p:cNvPr id="4" name="图片 3"/>
          <p:cNvPicPr>
            <a:picLocks noChangeAspect="1"/>
          </p:cNvPicPr>
          <p:nvPr/>
        </p:nvPicPr>
        <p:blipFill>
          <a:blip r:embed="rId2"/>
          <a:stretch>
            <a:fillRect/>
          </a:stretch>
        </p:blipFill>
        <p:spPr>
          <a:xfrm>
            <a:off x="1341437" y="3192462"/>
            <a:ext cx="9201150" cy="2076450"/>
          </a:xfrm>
          <a:prstGeom prst="rect">
            <a:avLst/>
          </a:prstGeom>
        </p:spPr>
      </p:pic>
    </p:spTree>
    <p:extLst>
      <p:ext uri="{BB962C8B-B14F-4D97-AF65-F5344CB8AC3E}">
        <p14:creationId xmlns:p14="http://schemas.microsoft.com/office/powerpoint/2010/main" val="166889236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用户扩展信息</a:t>
            </a:r>
            <a:endParaRPr lang="zh-CN" altLang="en-US" dirty="0"/>
          </a:p>
        </p:txBody>
      </p:sp>
      <p:sp>
        <p:nvSpPr>
          <p:cNvPr id="3" name="文本占位符 2"/>
          <p:cNvSpPr>
            <a:spLocks noGrp="1"/>
          </p:cNvSpPr>
          <p:nvPr>
            <p:ph type="body" sz="quarter" idx="10"/>
          </p:nvPr>
        </p:nvSpPr>
        <p:spPr>
          <a:xfrm>
            <a:off x="274638" y="1212850"/>
            <a:ext cx="11887200" cy="1415772"/>
          </a:xfrm>
        </p:spPr>
        <p:txBody>
          <a:bodyPr/>
          <a:lstStyle/>
          <a:p>
            <a:r>
              <a:rPr lang="en-US" altLang="zh-CN" dirty="0" smtClean="0"/>
              <a:t>USERS_INFO_EXTEND</a:t>
            </a:r>
          </a:p>
          <a:p>
            <a:r>
              <a:rPr lang="en-US" altLang="zh-CN" dirty="0" smtClean="0"/>
              <a:t>	</a:t>
            </a:r>
            <a:r>
              <a:rPr lang="zh-CN" altLang="en-US" dirty="0" smtClean="0"/>
              <a:t>通讯录中的用户扩展信息</a:t>
            </a:r>
            <a:endParaRPr lang="zh-CN" altLang="en-US" dirty="0"/>
          </a:p>
        </p:txBody>
      </p:sp>
      <p:pic>
        <p:nvPicPr>
          <p:cNvPr id="4" name="图片 3"/>
          <p:cNvPicPr>
            <a:picLocks noChangeAspect="1"/>
          </p:cNvPicPr>
          <p:nvPr/>
        </p:nvPicPr>
        <p:blipFill>
          <a:blip r:embed="rId2"/>
          <a:stretch>
            <a:fillRect/>
          </a:stretch>
        </p:blipFill>
        <p:spPr>
          <a:xfrm>
            <a:off x="1874837" y="2582862"/>
            <a:ext cx="9048750" cy="4059860"/>
          </a:xfrm>
          <a:prstGeom prst="rect">
            <a:avLst/>
          </a:prstGeom>
        </p:spPr>
      </p:pic>
    </p:spTree>
    <p:extLst>
      <p:ext uri="{BB962C8B-B14F-4D97-AF65-F5344CB8AC3E}">
        <p14:creationId xmlns:p14="http://schemas.microsoft.com/office/powerpoint/2010/main" val="53486126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用户的汇报关系</a:t>
            </a:r>
            <a:endParaRPr lang="zh-CN" altLang="en-US" dirty="0"/>
          </a:p>
        </p:txBody>
      </p:sp>
      <p:sp>
        <p:nvSpPr>
          <p:cNvPr id="3" name="文本占位符 2"/>
          <p:cNvSpPr>
            <a:spLocks noGrp="1"/>
          </p:cNvSpPr>
          <p:nvPr>
            <p:ph type="body" sz="quarter" idx="10"/>
          </p:nvPr>
        </p:nvSpPr>
        <p:spPr>
          <a:xfrm>
            <a:off x="274638" y="1212850"/>
            <a:ext cx="11887200" cy="738664"/>
          </a:xfrm>
        </p:spPr>
        <p:txBody>
          <a:bodyPr/>
          <a:lstStyle/>
          <a:p>
            <a:r>
              <a:rPr lang="en-US" altLang="zh-CN" dirty="0" smtClean="0"/>
              <a:t>USERS_REPORT_LINE</a:t>
            </a:r>
          </a:p>
        </p:txBody>
      </p:sp>
      <p:pic>
        <p:nvPicPr>
          <p:cNvPr id="5" name="图片 4"/>
          <p:cNvPicPr>
            <a:picLocks noChangeAspect="1"/>
          </p:cNvPicPr>
          <p:nvPr/>
        </p:nvPicPr>
        <p:blipFill>
          <a:blip r:embed="rId2"/>
          <a:stretch>
            <a:fillRect/>
          </a:stretch>
        </p:blipFill>
        <p:spPr>
          <a:xfrm>
            <a:off x="2084388" y="2201862"/>
            <a:ext cx="8267700" cy="2981325"/>
          </a:xfrm>
          <a:prstGeom prst="rect">
            <a:avLst/>
          </a:prstGeom>
        </p:spPr>
      </p:pic>
    </p:spTree>
    <p:extLst>
      <p:ext uri="{BB962C8B-B14F-4D97-AF65-F5344CB8AC3E}">
        <p14:creationId xmlns:p14="http://schemas.microsoft.com/office/powerpoint/2010/main" val="257722748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73051" y="6079032"/>
            <a:ext cx="10974388"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a:t>
            </a:r>
            <a:r>
              <a:rPr lang="en-US" sz="700" dirty="0" smtClean="0">
                <a:gradFill>
                  <a:gsLst>
                    <a:gs pos="0">
                      <a:srgbClr val="FFFFFF"/>
                    </a:gs>
                    <a:gs pos="100000">
                      <a:srgbClr val="FFFFFF"/>
                    </a:gs>
                  </a:gsLst>
                  <a:lin ang="5400000" scaled="0"/>
                </a:gradFill>
                <a:cs typeface="Segoe UI" pitchFamily="34" charset="0"/>
              </a:rPr>
              <a:t>2013 </a:t>
            </a:r>
            <a:r>
              <a:rPr lang="en-US" sz="700"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249270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MCS_WORKFLOW</a:t>
            </a:r>
            <a:endParaRPr lang="zh-CN" altLang="en-US" dirty="0"/>
          </a:p>
        </p:txBody>
      </p:sp>
    </p:spTree>
    <p:extLst>
      <p:ext uri="{BB962C8B-B14F-4D97-AF65-F5344CB8AC3E}">
        <p14:creationId xmlns:p14="http://schemas.microsoft.com/office/powerpoint/2010/main" val="35946172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MCS_WORKFLOW</a:t>
            </a:r>
            <a:endParaRPr lang="zh-CN" altLang="en-US" dirty="0"/>
          </a:p>
        </p:txBody>
      </p:sp>
      <p:sp>
        <p:nvSpPr>
          <p:cNvPr id="3" name="文本占位符 2"/>
          <p:cNvSpPr>
            <a:spLocks noGrp="1"/>
          </p:cNvSpPr>
          <p:nvPr>
            <p:ph type="body" sz="quarter" idx="10"/>
          </p:nvPr>
        </p:nvSpPr>
        <p:spPr>
          <a:xfrm>
            <a:off x="274638" y="1212850"/>
            <a:ext cx="11887200" cy="2769989"/>
          </a:xfrm>
        </p:spPr>
        <p:txBody>
          <a:bodyPr/>
          <a:lstStyle/>
          <a:p>
            <a:r>
              <a:rPr lang="zh-CN" altLang="en-US" dirty="0"/>
              <a:t>工作</a:t>
            </a:r>
            <a:r>
              <a:rPr lang="zh-CN" altLang="en-US" dirty="0" smtClean="0"/>
              <a:t>流数据库</a:t>
            </a:r>
            <a:endParaRPr lang="en-US" altLang="zh-CN" dirty="0" smtClean="0"/>
          </a:p>
          <a:p>
            <a:r>
              <a:rPr lang="en-US" altLang="zh-CN" dirty="0" smtClean="0"/>
              <a:t>	</a:t>
            </a:r>
            <a:r>
              <a:rPr lang="zh-CN" altLang="en-US" dirty="0" smtClean="0"/>
              <a:t>需要支持全文检索：</a:t>
            </a:r>
            <a:endParaRPr lang="en-US" altLang="zh-CN" dirty="0" smtClean="0"/>
          </a:p>
          <a:p>
            <a:r>
              <a:rPr lang="en-US" altLang="zh-CN" dirty="0"/>
              <a:t>	</a:t>
            </a:r>
            <a:r>
              <a:rPr lang="en-US" altLang="zh-CN" dirty="0">
                <a:solidFill>
                  <a:srgbClr val="FFFF00"/>
                </a:solidFill>
              </a:rPr>
              <a:t>EXEC </a:t>
            </a:r>
            <a:r>
              <a:rPr lang="en-US" altLang="zh-CN" dirty="0" err="1">
                <a:solidFill>
                  <a:srgbClr val="FFFF00"/>
                </a:solidFill>
              </a:rPr>
              <a:t>sp_fulltext_database</a:t>
            </a:r>
            <a:r>
              <a:rPr lang="en-US" altLang="zh-CN" dirty="0">
                <a:solidFill>
                  <a:srgbClr val="FFFF00"/>
                </a:solidFill>
              </a:rPr>
              <a:t> @action = 'enable</a:t>
            </a:r>
            <a:r>
              <a:rPr lang="en-US" altLang="zh-CN" dirty="0" smtClean="0">
                <a:solidFill>
                  <a:srgbClr val="FFFF00"/>
                </a:solidFill>
              </a:rPr>
              <a:t>'</a:t>
            </a:r>
            <a:r>
              <a:rPr lang="en-US" altLang="zh-CN" dirty="0" smtClean="0"/>
              <a:t>	</a:t>
            </a:r>
          </a:p>
          <a:p>
            <a:r>
              <a:rPr lang="zh-CN" altLang="en-US" dirty="0" smtClean="0"/>
              <a:t>包含的</a:t>
            </a:r>
            <a:r>
              <a:rPr lang="en-US" altLang="zh-CN" dirty="0" smtClean="0"/>
              <a:t>Schema</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814378438"/>
              </p:ext>
            </p:extLst>
          </p:nvPr>
        </p:nvGraphicFramePr>
        <p:xfrm>
          <a:off x="1493837" y="3954462"/>
          <a:ext cx="8290984" cy="1483360"/>
        </p:xfrm>
        <a:graphic>
          <a:graphicData uri="http://schemas.openxmlformats.org/drawingml/2006/table">
            <a:tbl>
              <a:tblPr firstRow="1" bandRow="1">
                <a:tableStyleId>{5C22544A-7EE6-4342-B048-85BDC9FD1C3A}</a:tableStyleId>
              </a:tblPr>
              <a:tblGrid>
                <a:gridCol w="1981200"/>
                <a:gridCol w="6309784"/>
              </a:tblGrid>
              <a:tr h="370840">
                <a:tc>
                  <a:txBody>
                    <a:bodyPr/>
                    <a:lstStyle/>
                    <a:p>
                      <a:r>
                        <a:rPr lang="zh-CN" altLang="en-US" dirty="0" smtClean="0"/>
                        <a:t>名称</a:t>
                      </a:r>
                      <a:endParaRPr lang="zh-CN" altLang="en-US" dirty="0"/>
                    </a:p>
                  </a:txBody>
                  <a:tcPr/>
                </a:tc>
                <a:tc>
                  <a:txBody>
                    <a:bodyPr/>
                    <a:lstStyle/>
                    <a:p>
                      <a:r>
                        <a:rPr lang="zh-CN" altLang="en-US" dirty="0" smtClean="0"/>
                        <a:t>说明</a:t>
                      </a:r>
                      <a:endParaRPr lang="zh-CN" altLang="en-US" dirty="0"/>
                    </a:p>
                  </a:txBody>
                  <a:tcPr/>
                </a:tc>
              </a:tr>
              <a:tr h="370840">
                <a:tc>
                  <a:txBody>
                    <a:bodyPr/>
                    <a:lstStyle/>
                    <a:p>
                      <a:r>
                        <a:rPr lang="en-US" altLang="zh-CN" dirty="0" smtClean="0"/>
                        <a:t>WF</a:t>
                      </a:r>
                      <a:endParaRPr lang="zh-CN" altLang="en-US" dirty="0"/>
                    </a:p>
                  </a:txBody>
                  <a:tcPr/>
                </a:tc>
                <a:tc>
                  <a:txBody>
                    <a:bodyPr/>
                    <a:lstStyle/>
                    <a:p>
                      <a:r>
                        <a:rPr lang="zh-CN" altLang="en-US" dirty="0" smtClean="0"/>
                        <a:t>所有流程流转相关的表，包括流程定义、流程实例</a:t>
                      </a:r>
                      <a:r>
                        <a:rPr lang="en-US" altLang="zh-CN" dirty="0" smtClean="0"/>
                        <a:t>…</a:t>
                      </a:r>
                      <a:endParaRPr lang="zh-CN" altLang="en-US" dirty="0"/>
                    </a:p>
                  </a:txBody>
                  <a:tcPr/>
                </a:tc>
              </a:tr>
              <a:tr h="370840">
                <a:tc>
                  <a:txBody>
                    <a:bodyPr/>
                    <a:lstStyle/>
                    <a:p>
                      <a:r>
                        <a:rPr lang="en-US" altLang="zh-CN" dirty="0" smtClean="0"/>
                        <a:t>MSG</a:t>
                      </a:r>
                      <a:endParaRPr lang="zh-CN" altLang="en-US" dirty="0"/>
                    </a:p>
                  </a:txBody>
                  <a:tcPr/>
                </a:tc>
                <a:tc>
                  <a:txBody>
                    <a:bodyPr/>
                    <a:lstStyle/>
                    <a:p>
                      <a:r>
                        <a:rPr lang="zh-CN" altLang="en-US" dirty="0" smtClean="0"/>
                        <a:t>发送邮件相关的表，包括邮件附件</a:t>
                      </a:r>
                      <a:endParaRPr lang="zh-CN" altLang="en-US" dirty="0"/>
                    </a:p>
                  </a:txBody>
                  <a:tcPr/>
                </a:tc>
              </a:tr>
              <a:tr h="370840">
                <a:tc>
                  <a:txBody>
                    <a:bodyPr/>
                    <a:lstStyle/>
                    <a:p>
                      <a:r>
                        <a:rPr lang="en-US" altLang="zh-CN" dirty="0" smtClean="0"/>
                        <a:t>KB</a:t>
                      </a:r>
                      <a:endParaRPr lang="zh-CN" altLang="en-US" dirty="0"/>
                    </a:p>
                  </a:txBody>
                  <a:tcPr/>
                </a:tc>
                <a:tc>
                  <a:txBody>
                    <a:bodyPr/>
                    <a:lstStyle/>
                    <a:p>
                      <a:r>
                        <a:rPr lang="zh-CN" altLang="en-US" dirty="0" smtClean="0"/>
                        <a:t>知识库相关的表，主要用于显示各种知识库信息</a:t>
                      </a:r>
                      <a:endParaRPr lang="zh-CN" altLang="en-US" dirty="0"/>
                    </a:p>
                  </a:txBody>
                  <a:tcPr/>
                </a:tc>
              </a:tr>
            </a:tbl>
          </a:graphicData>
        </a:graphic>
      </p:graphicFrame>
    </p:spTree>
    <p:extLst>
      <p:ext uri="{BB962C8B-B14F-4D97-AF65-F5344CB8AC3E}">
        <p14:creationId xmlns:p14="http://schemas.microsoft.com/office/powerpoint/2010/main" val="19519168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流程定义表</a:t>
            </a:r>
            <a:endParaRPr lang="zh-CN" altLang="en-US" dirty="0"/>
          </a:p>
        </p:txBody>
      </p:sp>
      <p:sp>
        <p:nvSpPr>
          <p:cNvPr id="3" name="文本占位符 2"/>
          <p:cNvSpPr>
            <a:spLocks noGrp="1"/>
          </p:cNvSpPr>
          <p:nvPr>
            <p:ph type="body" sz="quarter" idx="10"/>
          </p:nvPr>
        </p:nvSpPr>
        <p:spPr>
          <a:xfrm>
            <a:off x="274638" y="1212850"/>
            <a:ext cx="11887200" cy="3447098"/>
          </a:xfrm>
        </p:spPr>
        <p:txBody>
          <a:bodyPr/>
          <a:lstStyle/>
          <a:p>
            <a:r>
              <a:rPr lang="en-US" altLang="zh-CN" dirty="0" smtClean="0"/>
              <a:t>WF.PROCESS_DESCRIPTORS</a:t>
            </a:r>
          </a:p>
          <a:p>
            <a:r>
              <a:rPr lang="en-US" altLang="zh-CN" dirty="0"/>
              <a:t>	</a:t>
            </a:r>
            <a:r>
              <a:rPr lang="zh-CN" altLang="en-US" dirty="0" smtClean="0"/>
              <a:t>存储了每个流程的定义</a:t>
            </a:r>
            <a:endParaRPr lang="en-US" altLang="zh-CN" dirty="0" smtClean="0"/>
          </a:p>
          <a:p>
            <a:r>
              <a:rPr lang="en-US" altLang="zh-CN" dirty="0"/>
              <a:t>WF. </a:t>
            </a:r>
            <a:r>
              <a:rPr lang="en-US" altLang="zh-CN" dirty="0" smtClean="0"/>
              <a:t>ACTIVITY_TEMPLATE</a:t>
            </a:r>
          </a:p>
          <a:p>
            <a:r>
              <a:rPr lang="en-US" altLang="zh-CN" dirty="0"/>
              <a:t>	</a:t>
            </a:r>
            <a:r>
              <a:rPr lang="zh-CN" altLang="en-US" dirty="0" smtClean="0"/>
              <a:t>存储了设计器中的每个活动模版</a:t>
            </a:r>
            <a:endParaRPr lang="en-US" altLang="zh-CN" dirty="0" smtClean="0"/>
          </a:p>
          <a:p>
            <a:r>
              <a:rPr lang="en-US" altLang="zh-CN" dirty="0"/>
              <a:t>	</a:t>
            </a:r>
            <a:r>
              <a:rPr lang="en-US" altLang="zh-CN" dirty="0" smtClean="0"/>
              <a:t>	</a:t>
            </a:r>
            <a:endParaRPr lang="zh-CN" altLang="en-US" dirty="0"/>
          </a:p>
        </p:txBody>
      </p:sp>
    </p:spTree>
    <p:extLst>
      <p:ext uri="{BB962C8B-B14F-4D97-AF65-F5344CB8AC3E}">
        <p14:creationId xmlns:p14="http://schemas.microsoft.com/office/powerpoint/2010/main" val="23885079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流程活动模版</a:t>
            </a:r>
            <a:endParaRPr lang="zh-CN" altLang="en-US" dirty="0"/>
          </a:p>
        </p:txBody>
      </p:sp>
      <p:sp>
        <p:nvSpPr>
          <p:cNvPr id="3" name="文本占位符 2"/>
          <p:cNvSpPr>
            <a:spLocks noGrp="1"/>
          </p:cNvSpPr>
          <p:nvPr>
            <p:ph type="body" sz="quarter" idx="10"/>
          </p:nvPr>
        </p:nvSpPr>
        <p:spPr>
          <a:xfrm>
            <a:off x="274638" y="1212850"/>
            <a:ext cx="11887200" cy="1415772"/>
          </a:xfrm>
        </p:spPr>
        <p:txBody>
          <a:bodyPr/>
          <a:lstStyle/>
          <a:p>
            <a:r>
              <a:rPr lang="en-US" altLang="zh-CN" dirty="0"/>
              <a:t>WF. </a:t>
            </a:r>
            <a:r>
              <a:rPr lang="en-US" altLang="zh-CN" dirty="0" smtClean="0"/>
              <a:t>ACTIVITY_TEMPLATE</a:t>
            </a:r>
          </a:p>
          <a:p>
            <a:r>
              <a:rPr lang="en-US" altLang="zh-CN" dirty="0"/>
              <a:t>	</a:t>
            </a:r>
            <a:r>
              <a:rPr lang="zh-CN" altLang="en-US" dirty="0"/>
              <a:t>存储了流程设计器中的活动模</a:t>
            </a:r>
            <a:r>
              <a:rPr lang="zh-CN" altLang="en-US" dirty="0" smtClean="0"/>
              <a:t>版</a:t>
            </a:r>
            <a:endParaRPr lang="en-US" altLang="zh-CN" dirty="0"/>
          </a:p>
        </p:txBody>
      </p:sp>
      <p:grpSp>
        <p:nvGrpSpPr>
          <p:cNvPr id="7" name="组合 6"/>
          <p:cNvGrpSpPr/>
          <p:nvPr/>
        </p:nvGrpSpPr>
        <p:grpSpPr>
          <a:xfrm>
            <a:off x="1265237" y="2582862"/>
            <a:ext cx="4733925" cy="3876675"/>
            <a:chOff x="1265237" y="2582862"/>
            <a:chExt cx="4733925" cy="3876675"/>
          </a:xfrm>
        </p:grpSpPr>
        <p:pic>
          <p:nvPicPr>
            <p:cNvPr id="4" name="图片 3"/>
            <p:cNvPicPr>
              <a:picLocks noChangeAspect="1"/>
            </p:cNvPicPr>
            <p:nvPr/>
          </p:nvPicPr>
          <p:blipFill>
            <a:blip r:embed="rId2"/>
            <a:stretch>
              <a:fillRect/>
            </a:stretch>
          </p:blipFill>
          <p:spPr>
            <a:xfrm>
              <a:off x="1341437" y="2582862"/>
              <a:ext cx="4657725" cy="3876675"/>
            </a:xfrm>
            <a:prstGeom prst="rect">
              <a:avLst/>
            </a:prstGeom>
          </p:spPr>
        </p:pic>
        <p:sp>
          <p:nvSpPr>
            <p:cNvPr id="5" name="椭圆 4"/>
            <p:cNvSpPr/>
            <p:nvPr/>
          </p:nvSpPr>
          <p:spPr bwMode="auto">
            <a:xfrm>
              <a:off x="1265237" y="3187353"/>
              <a:ext cx="1600200" cy="660047"/>
            </a:xfrm>
            <a:prstGeom prst="ellipse">
              <a:avLst/>
            </a:prstGeom>
            <a:noFill/>
            <a:ln>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zh-CN" altLang="en-US" sz="2000" dirty="0">
                <a:gradFill>
                  <a:gsLst>
                    <a:gs pos="0">
                      <a:srgbClr val="FFFFFF"/>
                    </a:gs>
                    <a:gs pos="100000">
                      <a:srgbClr val="FFFFFF"/>
                    </a:gs>
                  </a:gsLst>
                  <a:lin ang="5400000" scaled="0"/>
                </a:gradFill>
              </a:endParaRPr>
            </a:p>
          </p:txBody>
        </p:sp>
        <p:sp>
          <p:nvSpPr>
            <p:cNvPr id="6" name="椭圆 5"/>
            <p:cNvSpPr/>
            <p:nvPr/>
          </p:nvSpPr>
          <p:spPr bwMode="auto">
            <a:xfrm>
              <a:off x="3856037" y="5783262"/>
              <a:ext cx="1304924" cy="255147"/>
            </a:xfrm>
            <a:prstGeom prst="ellipse">
              <a:avLst/>
            </a:prstGeom>
            <a:noFill/>
            <a:ln>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zh-CN" alt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6775080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WF. PROCESS_DESCRIPTOR_CATEGORY</a:t>
            </a:r>
            <a:br>
              <a:rPr lang="en-US" altLang="zh-CN" dirty="0"/>
            </a:br>
            <a:endParaRPr lang="zh-CN" altLang="en-US" dirty="0"/>
          </a:p>
        </p:txBody>
      </p:sp>
      <p:sp>
        <p:nvSpPr>
          <p:cNvPr id="3" name="文本占位符 2"/>
          <p:cNvSpPr>
            <a:spLocks noGrp="1"/>
          </p:cNvSpPr>
          <p:nvPr>
            <p:ph type="body" sz="quarter" idx="10"/>
          </p:nvPr>
        </p:nvSpPr>
        <p:spPr>
          <a:xfrm>
            <a:off x="274638" y="1212850"/>
            <a:ext cx="11887200" cy="741357"/>
          </a:xfrm>
        </p:spPr>
        <p:txBody>
          <a:bodyPr/>
          <a:lstStyle/>
          <a:p>
            <a:r>
              <a:rPr lang="zh-CN" altLang="en-US" dirty="0"/>
              <a:t>流程的</a:t>
            </a:r>
            <a:r>
              <a:rPr lang="zh-CN" altLang="en-US" dirty="0" smtClean="0"/>
              <a:t>分类</a:t>
            </a:r>
            <a:endParaRPr lang="zh-CN" altLang="en-US" dirty="0"/>
          </a:p>
        </p:txBody>
      </p:sp>
      <p:grpSp>
        <p:nvGrpSpPr>
          <p:cNvPr id="7" name="组合 6"/>
          <p:cNvGrpSpPr/>
          <p:nvPr/>
        </p:nvGrpSpPr>
        <p:grpSpPr>
          <a:xfrm>
            <a:off x="2255837" y="2278062"/>
            <a:ext cx="3514725" cy="3181350"/>
            <a:chOff x="2179637" y="2201862"/>
            <a:chExt cx="3514725" cy="3181350"/>
          </a:xfrm>
        </p:grpSpPr>
        <p:pic>
          <p:nvPicPr>
            <p:cNvPr id="4" name="图片 3"/>
            <p:cNvPicPr>
              <a:picLocks noChangeAspect="1"/>
            </p:cNvPicPr>
            <p:nvPr/>
          </p:nvPicPr>
          <p:blipFill>
            <a:blip r:embed="rId2"/>
            <a:stretch>
              <a:fillRect/>
            </a:stretch>
          </p:blipFill>
          <p:spPr>
            <a:xfrm>
              <a:off x="2408237" y="2201862"/>
              <a:ext cx="3286125" cy="3181350"/>
            </a:xfrm>
            <a:prstGeom prst="rect">
              <a:avLst/>
            </a:prstGeom>
          </p:spPr>
        </p:pic>
        <p:sp>
          <p:nvSpPr>
            <p:cNvPr id="6" name="椭圆 5"/>
            <p:cNvSpPr/>
            <p:nvPr/>
          </p:nvSpPr>
          <p:spPr bwMode="auto">
            <a:xfrm>
              <a:off x="2179637" y="4106862"/>
              <a:ext cx="1905000" cy="762000"/>
            </a:xfrm>
            <a:prstGeom prst="ellipse">
              <a:avLst/>
            </a:prstGeom>
            <a:noFill/>
            <a:ln>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zh-CN" alt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942366467"/>
      </p:ext>
    </p:extLst>
  </p:cSld>
  <p:clrMapOvr>
    <a:masterClrMapping/>
  </p:clrMapOvr>
  <p:transition>
    <p:fade/>
  </p:transition>
</p:sld>
</file>

<file path=ppt/theme/theme1.xml><?xml version="1.0" encoding="utf-8"?>
<a:theme xmlns:a="http://schemas.openxmlformats.org/drawingml/2006/main" name="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6_BO_CT_Template_16x9.potx" id="{05790B7F-9C8A-4494-AA7C-1F0E14ABDB8A}" vid="{5189F93C-271B-4C72-BA44-3870AC796C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e0a86041a56020ff4ea211664d8cb510">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5e835464bd230cacb7fe8686bec35256"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3005e9c6-5dbe-483c-971d-51ba052e9268"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sspId="e385fb40-52d4-4fae-9c5b-3e8ff8a5878e" ma:termSetId="769410c5-f612-414c-bc8d-14eb300b4117"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2013-02-08T08:00:00+00:00</Event_x0020_End_x0020_Date>
    <Event_x0020_Start_x0020_Date xmlns="2295e2e7-0eeb-498e-8716-217bb2ee6ee3">2013-02-04T08:00:00+00:00</Event_x0020_Start_x0020_Date>
    <MS_x0020_Speaker xmlns="2295e2e7-0eeb-498e-8716-217bb2ee6ee3">
      <UserInfo>
        <DisplayName/>
        <AccountId xsi:nil="true"/>
        <AccountType/>
      </UserInfo>
    </MS_x0020_Speaker>
    <External_x0020_Speaker xmlns="2295e2e7-0eeb-498e-8716-217bb2ee6ee3">Damian Edwards</External_x0020_Speaker>
    <Session_x0020_Code xmlns="2295e2e7-0eeb-498e-8716-217bb2ee6ee3">DEV327</Session_x0020_Code>
    <ProductTaxHTField0 xmlns="2295e2e7-0eeb-498e-8716-217bb2ee6ee3">
      <Terms xmlns="http://schemas.microsoft.com/office/infopath/2007/PartnerControls"/>
    </ProductTaxHTField0>
    <Presentation_x0020_Date xmlns="2295e2e7-0eeb-498e-8716-217bb2ee6ee3">2013-02-06T00:00:00-08:00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TechReady</TermName>
          <TermId xmlns="http://schemas.microsoft.com/office/infopath/2007/PartnerControls">ebdf1b7d-d34f-4ccf-ac45-ca5a756d5c65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Event_x0020_VenueTaxHTField0>
    <TaxCatchAll xmlns="230e9df3-be65-4c73-a93b-d1236ebd677e">
      <Value>347</Value>
      <Value>346</Value>
      <Value>311</Value>
    </TaxCatchAll>
    <AudienceTaxHTField0 xmlns="8b529f77-48ab-4581-b468-93f09345b8aa">
      <Terms xmlns="http://schemas.microsoft.com/office/infopath/2007/PartnerControls"/>
    </Audience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79ADCE-AA2C-482F-B46F-1DB65F7444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www.w3.org/XML/1998/namespace"/>
    <ds:schemaRef ds:uri="http://schemas.openxmlformats.org/package/2006/metadata/core-properties"/>
    <ds:schemaRef ds:uri="http://purl.org/dc/terms/"/>
    <ds:schemaRef ds:uri="8b529f77-48ab-4581-b468-93f09345b8aa"/>
    <ds:schemaRef ds:uri="2295e2e7-0eeb-498e-8716-217bb2ee6ee3"/>
    <ds:schemaRef ds:uri="http://schemas.microsoft.com/office/2006/documentManagement/types"/>
    <ds:schemaRef ds:uri="http://purl.org/dc/elements/1.1/"/>
    <ds:schemaRef ds:uri="230e9df3-be65-4c73-a93b-d1236ebd677e"/>
    <ds:schemaRef ds:uri="http://schemas.microsoft.com/office/infopath/2007/PartnerControl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TR16_BO_CT_Template_16x9</Template>
  <TotalTime>856</TotalTime>
  <Words>961</Words>
  <Application>Microsoft Office PowerPoint</Application>
  <PresentationFormat>自定义</PresentationFormat>
  <Paragraphs>233</Paragraphs>
  <Slides>45</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Segoe Semibold</vt:lpstr>
      <vt:lpstr>华文楷体</vt:lpstr>
      <vt:lpstr>新宋体</vt:lpstr>
      <vt:lpstr>Arial</vt:lpstr>
      <vt:lpstr>Candara</vt:lpstr>
      <vt:lpstr>Segoe UI</vt:lpstr>
      <vt:lpstr>Segoe UI Light</vt:lpstr>
      <vt:lpstr>Wingdings</vt:lpstr>
      <vt:lpstr>5-30404_TR16_BO_CT_Template_16x9</vt:lpstr>
      <vt:lpstr>SOA平台框架</vt:lpstr>
      <vt:lpstr>平台数据库说明</vt:lpstr>
      <vt:lpstr>数据库介绍</vt:lpstr>
      <vt:lpstr>所需环境</vt:lpstr>
      <vt:lpstr>MCS_WORKFLOW</vt:lpstr>
      <vt:lpstr>MCS_WORKFLOW</vt:lpstr>
      <vt:lpstr>流程定义表</vt:lpstr>
      <vt:lpstr>流程活动模版</vt:lpstr>
      <vt:lpstr>WF. PROCESS_DESCRIPTOR_CATEGORY </vt:lpstr>
      <vt:lpstr>全局参数表</vt:lpstr>
      <vt:lpstr>流程实例表</vt:lpstr>
      <vt:lpstr>流程实例表</vt:lpstr>
      <vt:lpstr>流程实例衍生表</vt:lpstr>
      <vt:lpstr>流程实例衍生表</vt:lpstr>
      <vt:lpstr>流程实例衍生视图</vt:lpstr>
      <vt:lpstr>待办</vt:lpstr>
      <vt:lpstr>已办</vt:lpstr>
      <vt:lpstr>其它流程相关表</vt:lpstr>
      <vt:lpstr>表单和数据</vt:lpstr>
      <vt:lpstr>表单和数据</vt:lpstr>
      <vt:lpstr>表单和数据</vt:lpstr>
      <vt:lpstr>附件和图片</vt:lpstr>
      <vt:lpstr>通用查询表</vt:lpstr>
      <vt:lpstr>通用上传历史列表</vt:lpstr>
      <vt:lpstr>与流程无关的任务指派人</vt:lpstr>
      <vt:lpstr>日志</vt:lpstr>
      <vt:lpstr>委托和权限</vt:lpstr>
      <vt:lpstr>任务和调度</vt:lpstr>
      <vt:lpstr>任务和调度</vt:lpstr>
      <vt:lpstr>权限矩阵（用于流程设计）</vt:lpstr>
      <vt:lpstr>其它</vt:lpstr>
      <vt:lpstr>其它</vt:lpstr>
      <vt:lpstr>其它</vt:lpstr>
      <vt:lpstr>MSG Schema</vt:lpstr>
      <vt:lpstr>KB Schema</vt:lpstr>
      <vt:lpstr>HB2008_Params_SinoOcean</vt:lpstr>
      <vt:lpstr>单点登录</vt:lpstr>
      <vt:lpstr>开关表</vt:lpstr>
      <vt:lpstr>ViewState</vt:lpstr>
      <vt:lpstr>用户的个人设置</vt:lpstr>
      <vt:lpstr>用户的历史数据</vt:lpstr>
      <vt:lpstr>用户的查询条件表</vt:lpstr>
      <vt:lpstr>用户扩展信息</vt:lpstr>
      <vt:lpstr>用户的汇报关系</vt:lpstr>
      <vt:lpstr>PowerPoint 演示文稿</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Real-Time Web Apps with ASP.NET SignalR</dc:title>
  <dc:subject>TechReady 16</dc:subject>
  <dc:creator>Damian Edwards</dc:creator>
  <cp:keywords>TechReady 16</cp:keywords>
  <dc:description>Template: Mitchell Derrey, Silver Fox Productions
Formatting: 
Event Dates: February 4th - 8th, 2013
Event Location: WSCTC, Seattle, WA
Audience Type: Internal</dc:description>
  <cp:lastModifiedBy>Zheng Shen</cp:lastModifiedBy>
  <cp:revision>156</cp:revision>
  <dcterms:created xsi:type="dcterms:W3CDTF">2013-02-06T18:38:06Z</dcterms:created>
  <dcterms:modified xsi:type="dcterms:W3CDTF">2013-03-28T15:09:35Z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346;#TechReady|ebdf1b7d-d34f-4ccf-ac45-ca5a756d5c65</vt:lpwstr>
  </property>
  <property fmtid="{D5CDD505-2E9C-101B-9397-08002B2CF9AE}" pid="5" name="Audience">
    <vt:lpwstr/>
  </property>
  <property fmtid="{D5CDD505-2E9C-101B-9397-08002B2CF9AE}" pid="6" name="Event Location">
    <vt:lpwstr>311;#Seattle|54f46ed2-c77e-4a59-b182-a4171fdb0d11</vt:lpwstr>
  </property>
  <property fmtid="{D5CDD505-2E9C-101B-9397-08002B2CF9AE}" pid="7" name="Campaign">
    <vt:lpwstr/>
  </property>
  <property fmtid="{D5CDD505-2E9C-101B-9397-08002B2CF9AE}" pid="8" name="Event Venue">
    <vt:lpwstr>347;#Washington State Convention and Trade Center|2ebf141d-f871-4cc9-bf08-f87f112ab464</vt:lpwstr>
  </property>
  <property fmtid="{D5CDD505-2E9C-101B-9397-08002B2CF9AE}" pid="9" name="Track">
    <vt:lpwstr/>
  </property>
</Properties>
</file>