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7" r:id="rId10"/>
    <p:sldId id="330" r:id="rId11"/>
    <p:sldId id="328" r:id="rId12"/>
    <p:sldId id="329" r:id="rId13"/>
    <p:sldId id="322" r:id="rId14"/>
    <p:sldId id="323" r:id="rId15"/>
    <p:sldId id="324" r:id="rId16"/>
    <p:sldId id="325" r:id="rId17"/>
    <p:sldId id="326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>
        <p:scale>
          <a:sx n="66" d="100"/>
          <a:sy n="66" d="100"/>
        </p:scale>
        <p:origin x="-162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Step By Step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r>
              <a:rPr lang="zh-CN" altLang="en-US" sz="3200" dirty="0"/>
              <a:t>如何创建一个基于工作流的</a:t>
            </a:r>
            <a:r>
              <a:rPr lang="zh-CN" altLang="en-US" sz="3200" dirty="0" smtClean="0"/>
              <a:t>应用</a:t>
            </a:r>
            <a:endParaRPr lang="en-US" altLang="zh-CN" sz="3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场景与表单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84085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了不同的场景中，各控件的状态</a:t>
            </a:r>
            <a:endParaRPr lang="en-US" altLang="zh-CN" dirty="0" smtClean="0"/>
          </a:p>
          <a:p>
            <a:r>
              <a:rPr lang="zh-CN" altLang="en-US" dirty="0" smtClean="0"/>
              <a:t>场景中控件的基本属性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Enabled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ReadOnly</a:t>
            </a:r>
            <a:endParaRPr lang="en-US" altLang="zh-CN" dirty="0" smtClean="0"/>
          </a:p>
          <a:p>
            <a:r>
              <a:rPr lang="zh-CN" altLang="en-US" dirty="0"/>
              <a:t>场景中控件</a:t>
            </a:r>
            <a:r>
              <a:rPr lang="zh-CN" altLang="en-US" dirty="0" smtClean="0"/>
              <a:t>的扩展属性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元素的属性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Style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373" y="5384801"/>
            <a:ext cx="862148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Act </a:t>
            </a:r>
            <a:r>
              <a:rPr lang="en-US" altLang="zh-CN" sz="2400" dirty="0" err="1"/>
              <a:t>act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ActHelper.GetActs</a:t>
            </a:r>
            <a:r>
              <a:rPr lang="en-US" altLang="zh-CN" sz="2400" dirty="0" smtClean="0"/>
              <a:t>("Scene.xml")[“Act"];</a:t>
            </a:r>
            <a:endParaRPr lang="en-US" altLang="zh-CN" sz="2400" dirty="0"/>
          </a:p>
          <a:p>
            <a:pPr algn="l"/>
            <a:r>
              <a:rPr lang="en-US" altLang="zh-CN" sz="2400" dirty="0" err="1"/>
              <a:t>act.Scenes</a:t>
            </a:r>
            <a:r>
              <a:rPr lang="en-US" altLang="zh-CN" sz="2400" dirty="0"/>
              <a:t>["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"].</a:t>
            </a:r>
            <a:r>
              <a:rPr lang="en-US" altLang="zh-CN" sz="2400" dirty="0" err="1"/>
              <a:t>RenderToControl</a:t>
            </a:r>
            <a:r>
              <a:rPr lang="en-US" altLang="zh-CN" sz="2400" dirty="0"/>
              <a:t>(this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5702757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与流程绑定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416050"/>
            <a:ext cx="6600372" cy="4607415"/>
          </a:xfrm>
        </p:spPr>
        <p:txBody>
          <a:bodyPr/>
          <a:lstStyle/>
          <a:p>
            <a:r>
              <a:rPr lang="zh-CN" altLang="en-US" dirty="0" smtClean="0"/>
              <a:t>使用流程设计器设计一个流程</a:t>
            </a:r>
            <a:endParaRPr lang="en-US" altLang="zh-CN" dirty="0" smtClean="0"/>
          </a:p>
          <a:p>
            <a:r>
              <a:rPr lang="zh-CN" altLang="en-US" dirty="0" smtClean="0"/>
              <a:t>在表单上放置一个</a:t>
            </a:r>
            <a:r>
              <a:rPr lang="en-US" altLang="zh-CN" dirty="0" err="1" smtClean="0"/>
              <a:t>WfMoveToControl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DefaultProcessKey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err="1" smtClean="0"/>
              <a:t>AfterCreateExecutor</a:t>
            </a:r>
            <a:r>
              <a:rPr lang="zh-CN" altLang="en-US" dirty="0" smtClean="0"/>
              <a:t>事件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63" y="4339771"/>
            <a:ext cx="2638332" cy="188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393109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1255728"/>
          </a:xfrm>
        </p:spPr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/>
              <a:t>Executor</a:t>
            </a:r>
            <a:r>
              <a:rPr lang="zh-CN" altLang="en-US" dirty="0"/>
              <a:t>添加事件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553310" y="1366912"/>
            <a:ext cx="5076092" cy="5310554"/>
            <a:chOff x="1553310" y="1366912"/>
            <a:chExt cx="5076092" cy="5310554"/>
          </a:xfrm>
        </p:grpSpPr>
        <p:sp>
          <p:nvSpPr>
            <p:cNvPr id="5" name="矩形 4"/>
            <p:cNvSpPr/>
            <p:nvPr/>
          </p:nvSpPr>
          <p:spPr bwMode="auto">
            <a:xfrm>
              <a:off x="1553310" y="1366912"/>
              <a:ext cx="5076092" cy="5310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" name="流程图: 可选过程 5"/>
            <p:cNvSpPr/>
            <p:nvPr/>
          </p:nvSpPr>
          <p:spPr bwMode="auto">
            <a:xfrm>
              <a:off x="1752605" y="1531035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BeforeExecute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流程图: 可选过程 6"/>
            <p:cNvSpPr/>
            <p:nvPr/>
          </p:nvSpPr>
          <p:spPr bwMode="auto">
            <a:xfrm>
              <a:off x="1752605" y="2992737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rgbClr val="FF0000"/>
                  </a:solidFill>
                  <a:latin typeface="Arial" charset="0"/>
                </a:rPr>
                <a:t>PrepareApplicationData</a:t>
              </a:r>
              <a:endParaRPr lang="zh-CN" altLang="en-US" sz="2000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1752605" y="3730845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PrepareMoveToTasks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752605" y="2254629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>
                  <a:solidFill>
                    <a:schemeClr val="bg2"/>
                  </a:solidFill>
                  <a:latin typeface="Arial" charset="0"/>
                </a:rPr>
                <a:t>AfterModifyWorkflow</a:t>
              </a:r>
              <a:endParaRPr lang="zh-CN" altLang="en-US" sz="2000" b="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1752605" y="4521427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PrepareNotifyTasks</a:t>
              </a:r>
              <a:endParaRPr lang="zh-CN" altLang="en-US" sz="2000" b="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1752605" y="6046089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AfterSaveApplicationData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12" name="直接箭头连接符 11"/>
            <p:cNvCxnSpPr>
              <a:stCxn id="6" idx="2"/>
              <a:endCxn id="9" idx="0"/>
            </p:cNvCxnSpPr>
            <p:nvPr/>
          </p:nvCxnSpPr>
          <p:spPr bwMode="auto">
            <a:xfrm>
              <a:off x="3235574" y="2082019"/>
              <a:ext cx="0" cy="1726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9" idx="2"/>
              <a:endCxn id="7" idx="0"/>
            </p:cNvCxnSpPr>
            <p:nvPr/>
          </p:nvCxnSpPr>
          <p:spPr bwMode="auto">
            <a:xfrm>
              <a:off x="3235574" y="2805613"/>
              <a:ext cx="0" cy="187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 bwMode="auto">
            <a:xfrm>
              <a:off x="3235574" y="3543721"/>
              <a:ext cx="0" cy="187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 bwMode="auto">
            <a:xfrm>
              <a:off x="3235574" y="4281829"/>
              <a:ext cx="0" cy="2395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0" idx="2"/>
              <a:endCxn id="26" idx="0"/>
            </p:cNvCxnSpPr>
            <p:nvPr/>
          </p:nvCxnSpPr>
          <p:spPr bwMode="auto">
            <a:xfrm flipH="1">
              <a:off x="3230270" y="5072411"/>
              <a:ext cx="5304" cy="2487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六边形 16"/>
            <p:cNvSpPr/>
            <p:nvPr/>
          </p:nvSpPr>
          <p:spPr bwMode="auto">
            <a:xfrm>
              <a:off x="5087816" y="3183987"/>
              <a:ext cx="1195754" cy="785446"/>
            </a:xfrm>
            <a:prstGeom prst="hexag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Error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4813443" y="5318141"/>
              <a:ext cx="158262" cy="633047"/>
            </a:xfrm>
            <a:prstGeom prst="rightBrace">
              <a:avLst>
                <a:gd name="adj1" fmla="val 77778"/>
                <a:gd name="adj2" fmla="val 48837"/>
              </a:avLst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3341" y="4321125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启动事务</a:t>
              </a:r>
              <a:endParaRPr lang="zh-CN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1" y="5657557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完成事务</a:t>
              </a:r>
              <a:endParaRPr lang="zh-CN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3341" y="5376203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保存流程数据</a:t>
              </a:r>
              <a:endParaRPr lang="zh-CN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23341" y="5083127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发送待办事项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6448" y="1531035"/>
              <a:ext cx="1418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流转时</a:t>
              </a:r>
            </a:p>
          </p:txBody>
        </p:sp>
        <p:sp>
          <p:nvSpPr>
            <p:cNvPr id="26" name="流程图: 可选过程 25"/>
            <p:cNvSpPr/>
            <p:nvPr/>
          </p:nvSpPr>
          <p:spPr bwMode="auto">
            <a:xfrm>
              <a:off x="1747301" y="5321162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>
                  <a:solidFill>
                    <a:srgbClr val="FF0000"/>
                  </a:solidFill>
                  <a:latin typeface="Arial" charset="0"/>
                </a:rPr>
                <a:t>SaveApplicationData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30" name="直接箭头连接符 29"/>
            <p:cNvCxnSpPr>
              <a:endCxn id="11" idx="0"/>
            </p:cNvCxnSpPr>
            <p:nvPr/>
          </p:nvCxnSpPr>
          <p:spPr bwMode="auto">
            <a:xfrm>
              <a:off x="3235574" y="5872146"/>
              <a:ext cx="0" cy="1739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3240414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语句构造器</a:t>
            </a:r>
            <a:r>
              <a:rPr lang="en-US" altLang="zh-CN" dirty="0" smtClean="0"/>
              <a:t>(</a:t>
            </a:r>
            <a:r>
              <a:rPr lang="zh-CN" altLang="en-US" smtClean="0"/>
              <a:t>三个层面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03300" y="2425700"/>
            <a:ext cx="7454900" cy="2921000"/>
            <a:chOff x="1003300" y="2895600"/>
            <a:chExt cx="7454900" cy="292100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003300" y="2895600"/>
              <a:ext cx="7454900" cy="2921000"/>
            </a:xfrm>
            <a:prstGeom prst="roundRect">
              <a:avLst>
                <a:gd name="adj" fmla="val 16667"/>
              </a:avLst>
            </a:prstGeom>
            <a:solidFill>
              <a:srgbClr val="23B95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19200" y="4134515"/>
              <a:ext cx="6997699" cy="452256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语句构造器（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InsertSqlClauseBuilder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Update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Where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OrderBy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In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）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219200" y="4801595"/>
              <a:ext cx="6998400" cy="489467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基本构造器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(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TSqlBuilder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PlSqlBuilder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)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219200" y="3461415"/>
              <a:ext cx="6998400" cy="452256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ORMapping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86186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数据操作基础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语句构造器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6" y="1975104"/>
            <a:ext cx="74858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INSERT INTO Table1(F1, F2, F3) VALUES(V1, V2, GETDATE())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493264"/>
            <a:ext cx="74858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UPDATE Table1</a:t>
            </a:r>
          </a:p>
          <a:p>
            <a:pPr algn="l"/>
            <a:r>
              <a:rPr lang="en-US" altLang="zh-CN" sz="2000" dirty="0" smtClean="0"/>
              <a:t>SET F1 = V1, F2 = V2, F3 = V3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" y="3316224"/>
            <a:ext cx="74858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SELECT * FROM Table1</a:t>
            </a:r>
          </a:p>
          <a:p>
            <a:pPr algn="l"/>
            <a:r>
              <a:rPr lang="en-US" altLang="zh-CN" sz="2000" dirty="0" smtClean="0"/>
              <a:t>WHERE F1 = V1 AND F2 = V2 AND F3 = V3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102608"/>
            <a:ext cx="74858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SELECT * FROM Table1</a:t>
            </a:r>
          </a:p>
          <a:p>
            <a:pPr algn="l"/>
            <a:r>
              <a:rPr lang="en-US" altLang="zh-CN" sz="2000" dirty="0" smtClean="0"/>
              <a:t>WHERE F1 IN (V1, V2, V3)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096" y="4937760"/>
            <a:ext cx="74858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SELECT * FROM Table1</a:t>
            </a:r>
          </a:p>
          <a:p>
            <a:pPr algn="l"/>
            <a:r>
              <a:rPr lang="en-US" altLang="zh-CN" sz="2000" dirty="0" smtClean="0"/>
              <a:t>ORDER BY F1 ASC, F2 DESC</a:t>
            </a:r>
          </a:p>
        </p:txBody>
      </p:sp>
    </p:spTree>
    <p:extLst>
      <p:ext uri="{BB962C8B-B14F-4D97-AF65-F5344CB8AC3E}">
        <p14:creationId xmlns:p14="http://schemas.microsoft.com/office/powerpoint/2010/main" val="1970922933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帮助大家</a:t>
            </a:r>
            <a:r>
              <a:rPr lang="zh-CN" altLang="en-US" dirty="0"/>
              <a:t>生成</a:t>
            </a:r>
            <a:r>
              <a:rPr lang="zh-CN" altLang="en-US" dirty="0" smtClean="0"/>
              <a:t>语句的动态部分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6" y="1975104"/>
            <a:ext cx="74858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INSERT INTO Table1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(F1, F2, F3) VALUES(V1, V2, V3)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192" y="2542032"/>
            <a:ext cx="748588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2B91AF"/>
                </a:solidFill>
                <a:latin typeface="新宋体"/>
                <a:ea typeface="新宋体"/>
              </a:rPr>
              <a:t>InsertSqlClauseBuilder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 builder = </a:t>
            </a:r>
            <a:endParaRPr lang="en-US" altLang="zh-CN" sz="2000" dirty="0" smtClean="0">
              <a:solidFill>
                <a:prstClr val="black"/>
              </a:solidFill>
              <a:latin typeface="新宋体"/>
              <a:ea typeface="新宋体"/>
            </a:endParaRPr>
          </a:p>
          <a:p>
            <a:pPr algn="l"/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新宋体"/>
                <a:ea typeface="新宋体"/>
              </a:rPr>
              <a:t>new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/>
                <a:ea typeface="新宋体"/>
              </a:rPr>
              <a:t>InsertSqlClauseBuilder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endParaRPr lang="zh-CN" altLang="en-US" sz="2000" dirty="0">
              <a:solidFill>
                <a:prstClr val="black"/>
              </a:solidFill>
              <a:latin typeface="新宋体"/>
              <a:ea typeface="新宋体"/>
            </a:endParaRPr>
          </a:p>
          <a:p>
            <a:pPr algn="l"/>
            <a:r>
              <a:rPr lang="en-US" altLang="zh-CN" sz="2000" dirty="0" err="1">
                <a:solidFill>
                  <a:prstClr val="black"/>
                </a:solidFill>
                <a:latin typeface="新宋体"/>
                <a:ea typeface="新宋体"/>
              </a:rPr>
              <a:t>builder.AppendItem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2000" dirty="0" smtClean="0">
                <a:solidFill>
                  <a:srgbClr val="A31515"/>
                </a:solidFill>
                <a:latin typeface="新宋体"/>
                <a:ea typeface="新宋体"/>
              </a:rPr>
              <a:t>“F1"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, V1);</a:t>
            </a:r>
          </a:p>
          <a:p>
            <a:pPr algn="l"/>
            <a:r>
              <a:rPr lang="en-US" altLang="zh-CN" sz="2000" dirty="0" err="1">
                <a:solidFill>
                  <a:prstClr val="black"/>
                </a:solidFill>
                <a:latin typeface="新宋体"/>
                <a:ea typeface="新宋体"/>
              </a:rPr>
              <a:t>builder.AppendItem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/>
                <a:ea typeface="新宋体"/>
              </a:rPr>
              <a:t>“</a:t>
            </a:r>
            <a:r>
              <a:rPr lang="en-US" altLang="zh-CN" sz="2000" dirty="0" smtClean="0">
                <a:solidFill>
                  <a:srgbClr val="A31515"/>
                </a:solidFill>
                <a:latin typeface="新宋体"/>
                <a:ea typeface="新宋体"/>
              </a:rPr>
              <a:t>F2"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, V2);</a:t>
            </a:r>
          </a:p>
          <a:p>
            <a:pPr algn="l"/>
            <a:r>
              <a:rPr lang="en-US" altLang="zh-CN" sz="2000" dirty="0" err="1">
                <a:solidFill>
                  <a:prstClr val="black"/>
                </a:solidFill>
                <a:latin typeface="新宋体"/>
                <a:ea typeface="新宋体"/>
              </a:rPr>
              <a:t>builder.AppendItem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/>
                <a:ea typeface="新宋体"/>
              </a:rPr>
              <a:t>“</a:t>
            </a:r>
            <a:r>
              <a:rPr lang="en-US" altLang="zh-CN" sz="2000" dirty="0" smtClean="0">
                <a:solidFill>
                  <a:srgbClr val="A31515"/>
                </a:solidFill>
                <a:latin typeface="新宋体"/>
                <a:ea typeface="新宋体"/>
              </a:rPr>
              <a:t>F3"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, “GETDATE()”,“=”, true);</a:t>
            </a:r>
          </a:p>
          <a:p>
            <a:pPr algn="l"/>
            <a:endParaRPr lang="en-US" altLang="zh-CN" sz="2000" dirty="0">
              <a:solidFill>
                <a:prstClr val="black"/>
              </a:solidFill>
              <a:latin typeface="新宋体"/>
              <a:ea typeface="新宋体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新宋体"/>
                <a:ea typeface="新宋体"/>
              </a:rPr>
              <a:t>string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新宋体"/>
                <a:ea typeface="新宋体"/>
              </a:rPr>
              <a:t>sql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新宋体"/>
                <a:ea typeface="新宋体"/>
              </a:rPr>
              <a:t>string</a:t>
            </a:r>
            <a:r>
              <a:rPr lang="en-US" altLang="zh-CN" sz="2000" dirty="0" err="1">
                <a:solidFill>
                  <a:prstClr val="black"/>
                </a:solidFill>
                <a:latin typeface="新宋体"/>
                <a:ea typeface="新宋体"/>
              </a:rPr>
              <a:t>.Format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2000" dirty="0" smtClean="0">
                <a:solidFill>
                  <a:srgbClr val="A31515"/>
                </a:solidFill>
                <a:latin typeface="新宋体"/>
                <a:ea typeface="新宋体"/>
              </a:rPr>
              <a:t>“INSERT INTO Table1 {</a:t>
            </a:r>
            <a:r>
              <a:rPr lang="en-US" altLang="zh-CN" sz="2000" dirty="0">
                <a:solidFill>
                  <a:srgbClr val="A31515"/>
                </a:solidFill>
                <a:latin typeface="新宋体"/>
                <a:ea typeface="新宋体"/>
              </a:rPr>
              <a:t>0}"</a:t>
            </a:r>
            <a:r>
              <a:rPr lang="en-US" altLang="zh-CN" sz="2000" dirty="0">
                <a:solidFill>
                  <a:prstClr val="black"/>
                </a:solidFill>
                <a:latin typeface="新宋体"/>
                <a:ea typeface="新宋体"/>
              </a:rPr>
              <a:t>, 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  <a:latin typeface="新宋体"/>
                <a:ea typeface="新宋体"/>
              </a:rPr>
              <a:t>builder.ToSqlString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  <a:latin typeface="新宋体"/>
                <a:ea typeface="新宋体"/>
              </a:rPr>
              <a:t>TSqlBuilder.Instance</a:t>
            </a:r>
            <a:r>
              <a:rPr lang="en-US" altLang="zh-CN" sz="2000" dirty="0" smtClean="0">
                <a:solidFill>
                  <a:prstClr val="black"/>
                </a:solidFill>
                <a:latin typeface="新宋体"/>
                <a:ea typeface="新宋体"/>
              </a:rPr>
              <a:t>));</a:t>
            </a:r>
            <a:endParaRPr lang="en-US" altLang="zh-CN" sz="2000" dirty="0">
              <a:solidFill>
                <a:prstClr val="black"/>
              </a:solidFill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1112729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95214"/>
          </a:xfrm>
        </p:spPr>
        <p:txBody>
          <a:bodyPr/>
          <a:lstStyle/>
          <a:p>
            <a:r>
              <a:rPr lang="zh-CN" altLang="en-US" dirty="0" smtClean="0"/>
              <a:t>其它语句构造器</a:t>
            </a:r>
            <a:endParaRPr lang="en-US" altLang="zh-CN" dirty="0" smtClean="0"/>
          </a:p>
          <a:p>
            <a:pPr lvl="1"/>
            <a:r>
              <a:rPr lang="en-US" altLang="zh-CN" dirty="0" err="1"/>
              <a:t>WhereSqlClauseBuilder</a:t>
            </a:r>
            <a:endParaRPr lang="en-US" altLang="zh-CN" dirty="0"/>
          </a:p>
          <a:p>
            <a:pPr lvl="1"/>
            <a:r>
              <a:rPr lang="en-US" altLang="zh-CN" dirty="0" err="1" smtClean="0"/>
              <a:t>UpdateSqlClauseBuilder</a:t>
            </a:r>
            <a:endParaRPr lang="en-US" altLang="zh-CN" dirty="0" smtClean="0"/>
          </a:p>
          <a:p>
            <a:pPr lvl="1"/>
            <a:r>
              <a:rPr lang="en-US" altLang="zh-CN" dirty="0" err="1"/>
              <a:t>OrderBySqlClauseBuilder</a:t>
            </a:r>
            <a:endParaRPr lang="en-US" altLang="zh-CN" dirty="0"/>
          </a:p>
          <a:p>
            <a:pPr lvl="1"/>
            <a:r>
              <a:rPr lang="en-US" altLang="zh-CN" dirty="0" err="1" smtClean="0"/>
              <a:t>InSqlClauseBuilder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ToSqlString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ToSqlStringWithInOperator</a:t>
            </a:r>
            <a:endParaRPr lang="en-US" altLang="zh-CN" dirty="0" smtClean="0"/>
          </a:p>
          <a:p>
            <a:r>
              <a:rPr lang="zh-CN" altLang="en-US" dirty="0"/>
              <a:t>语句构造</a:t>
            </a:r>
            <a:r>
              <a:rPr lang="zh-CN" altLang="en-US" dirty="0" smtClean="0"/>
              <a:t>器</a:t>
            </a:r>
            <a:r>
              <a:rPr lang="zh-CN" altLang="en-US" dirty="0"/>
              <a:t>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/>
              <a:t>结构化</a:t>
            </a:r>
            <a:r>
              <a:rPr lang="en-US" altLang="zh-CN" dirty="0"/>
              <a:t>SQL</a:t>
            </a:r>
            <a:r>
              <a:rPr lang="zh-CN" altLang="en-US" dirty="0"/>
              <a:t>语句中的参数，</a:t>
            </a:r>
            <a:r>
              <a:rPr lang="zh-CN" altLang="en-US" dirty="0" smtClean="0"/>
              <a:t>便于传递和转换（例如使用在组合查询中）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参数处理（防止注入式攻击）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88477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00100" y="1646238"/>
            <a:ext cx="7810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0" dirty="0" smtClean="0">
                <a:ea typeface="华文行楷" pitchFamily="2" charset="-122"/>
              </a:rPr>
              <a:t>待续</a:t>
            </a:r>
            <a:r>
              <a:rPr lang="en-US" altLang="zh-CN" sz="18000" dirty="0" smtClean="0">
                <a:ea typeface="华文行楷" pitchFamily="2" charset="-122"/>
              </a:rPr>
              <a:t>…</a:t>
            </a:r>
            <a:endParaRPr lang="zh-CN" altLang="en-US" sz="18000" dirty="0"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695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67021"/>
          </a:xfrm>
        </p:spPr>
        <p:txBody>
          <a:bodyPr/>
          <a:lstStyle/>
          <a:p>
            <a:r>
              <a:rPr lang="zh-CN" altLang="en-US" dirty="0" smtClean="0"/>
              <a:t>如果创建一个符合我们要求的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如何创建一个标准的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/>
            <a:r>
              <a:rPr lang="zh-CN" altLang="en-US" dirty="0"/>
              <a:t>业务</a:t>
            </a:r>
            <a:r>
              <a:rPr lang="zh-CN" altLang="en-US" dirty="0" smtClean="0"/>
              <a:t>分析和数据实体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数据绑定和校验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绑定流程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034182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订单编辑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3" y="1646110"/>
            <a:ext cx="7538068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86417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 smtClean="0"/>
              <a:t>的数据实体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64217"/>
          </a:xfrm>
        </p:spPr>
        <p:txBody>
          <a:bodyPr/>
          <a:lstStyle/>
          <a:p>
            <a:r>
              <a:rPr lang="zh-CN" altLang="en-US" dirty="0" smtClean="0"/>
              <a:t>本系统涉及到的数据实体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SimpleOrder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SimpleOrderCollection</a:t>
            </a:r>
            <a:endParaRPr lang="en-US" altLang="zh-CN" dirty="0"/>
          </a:p>
          <a:p>
            <a:pPr lvl="1"/>
            <a:r>
              <a:rPr lang="en-US" altLang="zh-CN" dirty="0" smtClean="0"/>
              <a:t>Vendor</a:t>
            </a:r>
          </a:p>
          <a:p>
            <a:pPr lvl="1"/>
            <a:r>
              <a:rPr lang="en-US" altLang="zh-CN" dirty="0" err="1" smtClean="0"/>
              <a:t>VendorCollection</a:t>
            </a:r>
            <a:endParaRPr lang="en-US" altLang="zh-CN" dirty="0"/>
          </a:p>
          <a:p>
            <a:r>
              <a:rPr lang="zh-CN" altLang="en-US" dirty="0" smtClean="0"/>
              <a:t>已经存在的数据实体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IUser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OguUser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IDepartment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OguDepartment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304299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02223"/>
          </a:xfrm>
        </p:spPr>
        <p:txBody>
          <a:bodyPr/>
          <a:lstStyle/>
          <a:p>
            <a:r>
              <a:rPr lang="zh-CN" altLang="en-US" dirty="0" smtClean="0"/>
              <a:t>数据实体包含子对象</a:t>
            </a:r>
            <a:endParaRPr lang="en-US" altLang="zh-CN" dirty="0" smtClean="0"/>
          </a:p>
          <a:p>
            <a:pPr lvl="1"/>
            <a:r>
              <a:rPr lang="zh-CN" altLang="en-US" dirty="0"/>
              <a:t>一对多</a:t>
            </a:r>
            <a:r>
              <a:rPr lang="zh-CN" altLang="en-US" dirty="0" smtClean="0"/>
              <a:t>的关系通常用子对象集合表示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一对一的也可以，例如</a:t>
            </a:r>
            <a:r>
              <a:rPr lang="en-US" altLang="zh-CN" dirty="0" err="1" smtClean="0"/>
              <a:t>IUser</a:t>
            </a:r>
            <a:r>
              <a:rPr lang="zh-CN" altLang="en-US" dirty="0" smtClean="0"/>
              <a:t>类型的属性</a:t>
            </a:r>
            <a:endParaRPr lang="en-US" altLang="zh-CN" dirty="0" smtClean="0"/>
          </a:p>
          <a:p>
            <a:pPr lvl="2"/>
            <a:r>
              <a:rPr lang="zh-CN" altLang="en-US" dirty="0"/>
              <a:t>数据绑定时</a:t>
            </a:r>
            <a:r>
              <a:rPr lang="zh-CN" altLang="en-US" dirty="0" smtClean="0"/>
              <a:t>需要特殊处理一下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一对多子对象的的加载通常是延迟加载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829827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从界面分析操作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35279"/>
          </a:xfrm>
        </p:spPr>
        <p:txBody>
          <a:bodyPr/>
          <a:lstStyle/>
          <a:p>
            <a:r>
              <a:rPr lang="zh-CN" altLang="en-US" dirty="0" smtClean="0"/>
              <a:t>订单查询页面，下述操作的入口页面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新建订单</a:t>
            </a:r>
            <a:r>
              <a:rPr lang="en-US" altLang="zh-CN" dirty="0" smtClean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删除订单</a:t>
            </a:r>
            <a:endParaRPr lang="en-US" altLang="zh-CN" dirty="0" smtClean="0"/>
          </a:p>
          <a:p>
            <a:r>
              <a:rPr lang="zh-CN" altLang="en-US" dirty="0" smtClean="0"/>
              <a:t>订单编辑页面</a:t>
            </a:r>
            <a:endParaRPr lang="en-US" altLang="zh-CN" dirty="0" smtClean="0"/>
          </a:p>
          <a:p>
            <a:pPr lvl="1"/>
            <a:r>
              <a:rPr lang="zh-CN" altLang="en-US" dirty="0"/>
              <a:t>供应</a:t>
            </a:r>
            <a:r>
              <a:rPr lang="zh-CN" altLang="en-US" dirty="0" smtClean="0"/>
              <a:t>商查询的入口页面</a:t>
            </a:r>
            <a:endParaRPr lang="en-US" altLang="zh-CN" dirty="0" smtClean="0"/>
          </a:p>
          <a:p>
            <a:r>
              <a:rPr lang="zh-CN" altLang="en-US" dirty="0"/>
              <a:t>供应</a:t>
            </a:r>
            <a:r>
              <a:rPr lang="zh-CN" altLang="en-US" dirty="0" smtClean="0"/>
              <a:t>商查询页面，</a:t>
            </a:r>
            <a:r>
              <a:rPr lang="zh-CN" altLang="en-US" dirty="0"/>
              <a:t>下述操作的入口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新建供应商</a:t>
            </a:r>
            <a:endParaRPr lang="en-US" altLang="zh-CN" dirty="0" smtClean="0"/>
          </a:p>
          <a:p>
            <a:pPr lvl="1"/>
            <a:r>
              <a:rPr lang="zh-CN" altLang="en-US" dirty="0"/>
              <a:t>修改供应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删除供应商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833520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从界面</a:t>
            </a:r>
            <a:r>
              <a:rPr lang="zh-CN" altLang="en-US" dirty="0" smtClean="0"/>
              <a:t>分析操作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70289"/>
            <a:ext cx="8388350" cy="5687711"/>
          </a:xfrm>
        </p:spPr>
        <p:txBody>
          <a:bodyPr/>
          <a:lstStyle/>
          <a:p>
            <a:r>
              <a:rPr lang="zh-CN" altLang="en-US" dirty="0"/>
              <a:t>操作分析的结果，通常体现在</a:t>
            </a:r>
            <a:r>
              <a:rPr lang="en-US" altLang="zh-CN" dirty="0" err="1"/>
              <a:t>DataAdapter</a:t>
            </a:r>
            <a:r>
              <a:rPr lang="zh-CN" altLang="en-US" dirty="0"/>
              <a:t>或</a:t>
            </a:r>
            <a:r>
              <a:rPr lang="en-US" altLang="zh-CN" dirty="0" err="1"/>
              <a:t>DataSource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订单编辑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中加载订单</a:t>
            </a:r>
            <a:endParaRPr lang="en-US" altLang="zh-CN" dirty="0" smtClean="0"/>
          </a:p>
          <a:p>
            <a:pPr lvl="2"/>
            <a:r>
              <a:rPr lang="zh-CN" altLang="en-US" dirty="0"/>
              <a:t>保存</a:t>
            </a:r>
            <a:r>
              <a:rPr lang="zh-CN" altLang="en-US" dirty="0" smtClean="0"/>
              <a:t>订单（</a:t>
            </a:r>
            <a:r>
              <a:rPr lang="en-US" altLang="zh-CN" dirty="0" smtClean="0"/>
              <a:t>Insert/Update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</a:t>
            </a:r>
            <a:r>
              <a:rPr lang="zh-CN" altLang="en-US" dirty="0"/>
              <a:t>分页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供应商编辑</a:t>
            </a:r>
            <a:endParaRPr lang="en-US" altLang="zh-CN" dirty="0" smtClean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DB</a:t>
            </a:r>
            <a:r>
              <a:rPr lang="zh-CN" altLang="en-US" dirty="0"/>
              <a:t>中</a:t>
            </a:r>
            <a:r>
              <a:rPr lang="zh-CN" altLang="en-US" dirty="0" smtClean="0"/>
              <a:t>加载</a:t>
            </a:r>
            <a:r>
              <a:rPr lang="zh-CN" altLang="en-US" dirty="0"/>
              <a:t>供应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2"/>
            <a:r>
              <a:rPr lang="zh-CN" altLang="en-US" dirty="0"/>
              <a:t>保存供应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删除供应商</a:t>
            </a:r>
            <a:endParaRPr lang="en-US" altLang="zh-CN" dirty="0" smtClean="0"/>
          </a:p>
          <a:p>
            <a:pPr lvl="1"/>
            <a:r>
              <a:rPr lang="zh-CN" altLang="en-US" dirty="0"/>
              <a:t>供应</a:t>
            </a:r>
            <a:r>
              <a:rPr lang="zh-CN" altLang="en-US" dirty="0" smtClean="0"/>
              <a:t>商分页查询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611270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59847"/>
          </a:xfrm>
        </p:spPr>
        <p:txBody>
          <a:bodyPr/>
          <a:lstStyle/>
          <a:p>
            <a:r>
              <a:rPr lang="zh-CN" altLang="en-US" dirty="0" smtClean="0"/>
              <a:t>订单和供应商的对应关系</a:t>
            </a:r>
            <a:endParaRPr lang="en-US" altLang="zh-CN" dirty="0" smtClean="0"/>
          </a:p>
          <a:p>
            <a:r>
              <a:rPr lang="zh-CN" altLang="en-US" dirty="0"/>
              <a:t>有些</a:t>
            </a:r>
            <a:r>
              <a:rPr lang="zh-CN" altLang="en-US" dirty="0" smtClean="0"/>
              <a:t>信息需要冗余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表单往往需要保持填写时的相关数据的状态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供应商的名称（有一定的法律意义）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的名称（便于查询以及用户离职后提供线索）</a:t>
            </a:r>
            <a:endParaRPr lang="en-US" altLang="zh-CN" dirty="0" smtClean="0"/>
          </a:p>
          <a:p>
            <a:r>
              <a:rPr lang="zh-CN" altLang="en-US" dirty="0" smtClean="0"/>
              <a:t>表和字段命名的规范性</a:t>
            </a:r>
            <a:endParaRPr lang="en-US" altLang="zh-CN" dirty="0" smtClean="0"/>
          </a:p>
          <a:p>
            <a:r>
              <a:rPr lang="zh-CN" altLang="en-US" dirty="0" smtClean="0"/>
              <a:t>注意字段长度的规范性和一致性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时需要考虑当前需求中所有查询都必须命中索引（列表查询特殊</a:t>
            </a:r>
            <a:r>
              <a:rPr lang="zh-CN" altLang="en-US" dirty="0"/>
              <a:t>考虑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5420360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132892"/>
          </a:xfrm>
        </p:spPr>
        <p:txBody>
          <a:bodyPr/>
          <a:lstStyle/>
          <a:p>
            <a:r>
              <a:rPr lang="en-US" altLang="zh-CN" dirty="0" smtClean="0"/>
              <a:t>SimpleOrderList.aspx</a:t>
            </a:r>
          </a:p>
          <a:p>
            <a:pPr lvl="1"/>
            <a:r>
              <a:rPr lang="zh-CN" altLang="en-US" dirty="0" smtClean="0"/>
              <a:t>演示列表页面</a:t>
            </a:r>
            <a:endParaRPr lang="en-US" altLang="zh-CN" dirty="0" smtClean="0"/>
          </a:p>
          <a:p>
            <a:r>
              <a:rPr lang="en-US" altLang="zh-CN" dirty="0" smtClean="0"/>
              <a:t>SimpleOrderEditor.aspx</a:t>
            </a:r>
          </a:p>
          <a:p>
            <a:pPr lvl="1"/>
            <a:r>
              <a:rPr lang="zh-CN" altLang="en-US" dirty="0" smtClean="0"/>
              <a:t>演示一个编辑页面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19332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8047</TotalTime>
  <Words>593</Words>
  <Application>Microsoft Office PowerPoint</Application>
  <PresentationFormat>全屏显示(4:3)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Presentation</vt:lpstr>
      <vt:lpstr>  Step By Step</vt:lpstr>
      <vt:lpstr>议程</vt:lpstr>
      <vt:lpstr>场景-订单编辑</vt:lpstr>
      <vt:lpstr>相关的数据实体</vt:lpstr>
      <vt:lpstr>数据实体</vt:lpstr>
      <vt:lpstr>从界面分析操作</vt:lpstr>
      <vt:lpstr>从界面分析操作</vt:lpstr>
      <vt:lpstr>数据库设计</vt:lpstr>
      <vt:lpstr>Demo</vt:lpstr>
      <vt:lpstr>场景与表单</vt:lpstr>
      <vt:lpstr>与流程绑定</vt:lpstr>
      <vt:lpstr>为Executor添加事件 </vt:lpstr>
      <vt:lpstr>数据操作基础</vt:lpstr>
      <vt:lpstr>数据操作基础</vt:lpstr>
      <vt:lpstr>数据操作基础</vt:lpstr>
      <vt:lpstr>数据操作基础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万洪武</cp:lastModifiedBy>
  <cp:revision>1063</cp:revision>
  <dcterms:created xsi:type="dcterms:W3CDTF">2005-02-25T01:27:32Z</dcterms:created>
  <dcterms:modified xsi:type="dcterms:W3CDTF">2011-11-15T09:32:05Z</dcterms:modified>
</cp:coreProperties>
</file>