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4" r:id="rId55"/>
  </p:sldIdLst>
  <p:sldSz cx="9144000" cy="6858000" type="screen4x3"/>
  <p:notesSz cx="6858000" cy="9144000"/>
  <p:defaultTextStyle>
    <a:defPPr>
      <a:defRPr lang="en-US"/>
    </a:defPPr>
    <a:lvl1pPr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3200" b="1"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3200" b="1"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3200" b="1"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3200" b="1" kern="1200">
        <a:solidFill>
          <a:schemeClr val="tx1"/>
        </a:solidFill>
        <a:effectLst>
          <a:outerShdw blurRad="38100" dist="38100" dir="2700000" algn="tl">
            <a:srgbClr val="000000">
              <a:alpha val="43137"/>
            </a:srgbClr>
          </a:outerShdw>
        </a:effectLst>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67C586"/>
    <a:srgbClr val="C3FF19"/>
    <a:srgbClr val="C04E00"/>
    <a:srgbClr val="FF6600"/>
    <a:srgbClr val="FF5050"/>
    <a:srgbClr val="0073E6"/>
    <a:srgbClr val="0A89F2"/>
    <a:srgbClr val="CEA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89165" autoAdjust="0"/>
  </p:normalViewPr>
  <p:slideViewPr>
    <p:cSldViewPr snapToGrid="0">
      <p:cViewPr>
        <p:scale>
          <a:sx n="66" d="100"/>
          <a:sy n="66" d="100"/>
        </p:scale>
        <p:origin x="-900"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ffectLst/>
              </a:defRPr>
            </a:lvl1pPr>
          </a:lstStyle>
          <a:p>
            <a:endParaRPr lang="en-US" altLang="zh-CN"/>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endParaRPr lang="en-US" altLang="zh-CN"/>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800" b="0">
                <a:effectLst/>
                <a:cs typeface="Arial" charset="0"/>
              </a:defRPr>
            </a:lvl1pPr>
          </a:lstStyle>
          <a:p>
            <a:r>
              <a:rPr lang="en-US" altLang="zh-CN"/>
              <a:t>© 2002 Microsoft Corporation. All rights reserved.</a:t>
            </a:r>
          </a:p>
          <a:p>
            <a:r>
              <a:rPr lang="en-US" altLang="zh-CN"/>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0553DFF8-8787-4335-A6DC-38A2C3719C86}" type="slidenum">
              <a:rPr lang="zh-CN" altLang="en-US"/>
              <a:pPr/>
              <a:t>‹#›</a:t>
            </a:fld>
            <a:endParaRPr lang="en-US" altLang="zh-CN"/>
          </a:p>
        </p:txBody>
      </p:sp>
    </p:spTree>
    <p:extLst>
      <p:ext uri="{BB962C8B-B14F-4D97-AF65-F5344CB8AC3E}">
        <p14:creationId xmlns:p14="http://schemas.microsoft.com/office/powerpoint/2010/main" val="1126516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effectLst/>
                <a:latin typeface="Times New Roman" pitchFamily="18" charset="0"/>
              </a:defRPr>
            </a:lvl1pPr>
          </a:lstStyle>
          <a:p>
            <a:endParaRPr lang="en-US" altLang="zh-CN"/>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effectLst/>
                <a:latin typeface="Times New Roman" pitchFamily="18" charset="0"/>
              </a:defRPr>
            </a:lvl1pPr>
          </a:lstStyle>
          <a:p>
            <a:endParaRPr lang="en-US" altLang="zh-CN"/>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fld id="{709028C8-D31F-46D4-884B-08C65A92BFBB}" type="slidenum">
              <a:rPr lang="zh-CN" altLang="en-US"/>
              <a:pPr/>
              <a:t>‹#›</a:t>
            </a:fld>
            <a:endParaRPr lang="en-US" altLang="zh-CN"/>
          </a:p>
        </p:txBody>
      </p:sp>
    </p:spTree>
    <p:extLst>
      <p:ext uri="{BB962C8B-B14F-4D97-AF65-F5344CB8AC3E}">
        <p14:creationId xmlns:p14="http://schemas.microsoft.com/office/powerpoint/2010/main" val="332418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ObjectCacheQueue</a:t>
            </a:r>
            <a:r>
              <a:rPr lang="zh-CN" altLang="en-US" dirty="0" smtClean="0"/>
              <a:t>类似于</a:t>
            </a:r>
            <a:r>
              <a:rPr lang="en-US" altLang="zh-CN" dirty="0" smtClean="0"/>
              <a:t>Asp.net</a:t>
            </a:r>
            <a:r>
              <a:rPr lang="zh-CN" altLang="en-US" dirty="0" smtClean="0"/>
              <a:t>的</a:t>
            </a:r>
            <a:r>
              <a:rPr lang="en-US" altLang="zh-CN" dirty="0" smtClean="0"/>
              <a:t>Cache</a:t>
            </a:r>
            <a:endParaRPr lang="zh-CN" altLang="en-US" dirty="0"/>
          </a:p>
        </p:txBody>
      </p:sp>
      <p:sp>
        <p:nvSpPr>
          <p:cNvPr id="4" name="灯片编号占位符 3"/>
          <p:cNvSpPr>
            <a:spLocks noGrp="1"/>
          </p:cNvSpPr>
          <p:nvPr>
            <p:ph type="sldNum" sz="quarter" idx="10"/>
          </p:nvPr>
        </p:nvSpPr>
        <p:spPr/>
        <p:txBody>
          <a:bodyPr/>
          <a:lstStyle/>
          <a:p>
            <a:fld id="{709028C8-D31F-46D4-884B-08C65A92BFBB}" type="slidenum">
              <a:rPr lang="zh-CN" altLang="en-US" smtClean="0"/>
              <a:pPr/>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47700" y="1905000"/>
            <a:ext cx="7772400" cy="1409700"/>
          </a:xfrm>
        </p:spPr>
        <p:txBody>
          <a:bodyPr anchor="ctr"/>
          <a:lstStyle>
            <a:lvl1pPr>
              <a:defRPr/>
            </a:lvl1pPr>
          </a:lstStyle>
          <a:p>
            <a:r>
              <a:rPr lang="en-US" altLang="zh-CN"/>
              <a:t>Click to edit Master title style</a:t>
            </a:r>
          </a:p>
        </p:txBody>
      </p:sp>
      <p:sp>
        <p:nvSpPr>
          <p:cNvPr id="18435" name="Rectangle 3"/>
          <p:cNvSpPr>
            <a:spLocks noGrp="1" noChangeArrowheads="1"/>
          </p:cNvSpPr>
          <p:nvPr>
            <p:ph type="subTitle" idx="1"/>
          </p:nvPr>
        </p:nvSpPr>
        <p:spPr>
          <a:xfrm>
            <a:off x="647700" y="498475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ltLang="zh-CN"/>
              <a:t>Click to edit Master subtitle style</a:t>
            </a:r>
          </a:p>
        </p:txBody>
      </p:sp>
      <p:pic>
        <p:nvPicPr>
          <p:cNvPr id="5" name="Picture 2" descr="C:\Users\ShenZheng\Pictures\hero_single_ultimate_boxsho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5442" y="193528"/>
            <a:ext cx="1678558" cy="1114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228600"/>
            <a:ext cx="2097087" cy="3402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138863" cy="3402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750888"/>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381000" y="1416050"/>
            <a:ext cx="8388350" cy="2214563"/>
          </a:xfrm>
        </p:spPr>
        <p:txBody>
          <a:bodyPr/>
          <a:lstStyle/>
          <a:p>
            <a:endParaRPr lang="zh-CN" altLang="en-US"/>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16050"/>
            <a:ext cx="4117975" cy="221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416050"/>
            <a:ext cx="4117975" cy="221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7504113" cy="6740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dirty="0" smtClean="0"/>
              <a:t>Click to edit Title Slide</a:t>
            </a:r>
          </a:p>
        </p:txBody>
      </p:sp>
      <p:sp>
        <p:nvSpPr>
          <p:cNvPr id="1032" name="Rectangle 8"/>
          <p:cNvSpPr>
            <a:spLocks noGrp="1" noChangeArrowheads="1"/>
          </p:cNvSpPr>
          <p:nvPr>
            <p:ph type="body" idx="1"/>
          </p:nvPr>
        </p:nvSpPr>
        <p:spPr bwMode="auto">
          <a:xfrm>
            <a:off x="381000" y="1416050"/>
            <a:ext cx="8388350" cy="2214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pic>
        <p:nvPicPr>
          <p:cNvPr id="2" name="Picture 2" descr="C:\Users\ShenZheng\Pictures\hero_single_ultimate_boxsho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65442" y="193528"/>
            <a:ext cx="1678558" cy="1114277"/>
          </a:xfrm>
          <a:prstGeom prst="rect">
            <a:avLst/>
          </a:prstGeom>
          <a:noFill/>
          <a:extLst>
            <a:ext uri="{909E8E84-426E-40DD-AFC4-6F175D3DCCD1}">
              <a14:hiddenFill xmlns:a14="http://schemas.microsoft.com/office/drawing/2010/main">
                <a:solidFill>
                  <a:srgbClr val="FFFFFF"/>
                </a:solidFill>
              </a14:hiddenFill>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strips dir="rd"/>
  </p:transition>
  <p:txStyles>
    <p:titleStyle>
      <a:lvl1pPr algn="l" rtl="0" fontAlgn="base">
        <a:lnSpc>
          <a:spcPct val="90000"/>
        </a:lnSpc>
        <a:spcBef>
          <a:spcPct val="0"/>
        </a:spcBef>
        <a:spcAft>
          <a:spcPct val="0"/>
        </a:spcAft>
        <a:defRPr sz="4200" b="1" baseline="0">
          <a:solidFill>
            <a:schemeClr val="tx2"/>
          </a:solidFill>
          <a:effectLst>
            <a:outerShdw blurRad="38100" dist="38100" dir="2700000" algn="tl">
              <a:srgbClr val="000000"/>
            </a:outerShdw>
          </a:effectLst>
          <a:latin typeface="+mj-lt"/>
          <a:ea typeface="+mj-ea"/>
          <a:cs typeface="+mj-cs"/>
        </a:defRPr>
      </a:lvl1pPr>
      <a:lvl2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2pPr>
      <a:lvl3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3pPr>
      <a:lvl4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4pPr>
      <a:lvl5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p:titleStyle>
    <p:bodyStyle>
      <a:lvl1pPr marL="571500" indent="-571500" algn="l" rtl="0" fontAlgn="base">
        <a:lnSpc>
          <a:spcPct val="90000"/>
        </a:lnSpc>
        <a:spcBef>
          <a:spcPct val="30000"/>
        </a:spcBef>
        <a:spcAft>
          <a:spcPct val="0"/>
        </a:spcAft>
        <a:buClr>
          <a:schemeClr val="tx2"/>
        </a:buClr>
        <a:buFont typeface="Wingdings" pitchFamily="2" charset="2"/>
        <a:buBlip>
          <a:blip r:embed="rId16"/>
        </a:buBlip>
        <a:defRPr sz="3000" b="1" baseline="0">
          <a:solidFill>
            <a:schemeClr val="tx1"/>
          </a:solidFill>
          <a:effectLst>
            <a:outerShdw blurRad="38100" dist="38100" dir="2700000" algn="tl">
              <a:srgbClr val="000000"/>
            </a:outerShdw>
          </a:effectLst>
          <a:latin typeface="+mn-lt"/>
          <a:ea typeface="+mn-ea"/>
          <a:cs typeface="+mn-cs"/>
        </a:defRPr>
      </a:lvl1pPr>
      <a:lvl2pPr marL="1028700" indent="-455613" algn="l" rtl="0" fontAlgn="base">
        <a:lnSpc>
          <a:spcPct val="90000"/>
        </a:lnSpc>
        <a:spcBef>
          <a:spcPct val="30000"/>
        </a:spcBef>
        <a:spcAft>
          <a:spcPct val="0"/>
        </a:spcAft>
        <a:buClr>
          <a:schemeClr val="tx2"/>
        </a:buClr>
        <a:buFont typeface="Wingdings" pitchFamily="2" charset="2"/>
        <a:buBlip>
          <a:blip r:embed="rId16"/>
        </a:buBlip>
        <a:defRPr sz="2800" b="1">
          <a:solidFill>
            <a:schemeClr val="tx1"/>
          </a:solidFill>
          <a:effectLst>
            <a:outerShdw blurRad="38100" dist="38100" dir="2700000" algn="tl">
              <a:srgbClr val="000000"/>
            </a:outerShdw>
          </a:effectLst>
          <a:latin typeface="+mn-lt"/>
        </a:defRPr>
      </a:lvl2pPr>
      <a:lvl3pPr marL="1428750" indent="-398463" algn="l" rtl="0" fontAlgn="base">
        <a:lnSpc>
          <a:spcPct val="90000"/>
        </a:lnSpc>
        <a:spcBef>
          <a:spcPct val="30000"/>
        </a:spcBef>
        <a:spcAft>
          <a:spcPct val="0"/>
        </a:spcAft>
        <a:buClr>
          <a:schemeClr val="tx2"/>
        </a:buClr>
        <a:buFont typeface="Wingdings" pitchFamily="2" charset="2"/>
        <a:buBlip>
          <a:blip r:embed="rId16"/>
        </a:buBlip>
        <a:defRPr sz="2400" b="1">
          <a:solidFill>
            <a:schemeClr val="tx1"/>
          </a:solidFill>
          <a:effectLst>
            <a:outerShdw blurRad="38100" dist="38100" dir="2700000" algn="tl">
              <a:srgbClr val="000000"/>
            </a:outerShdw>
          </a:effectLst>
          <a:latin typeface="+mn-lt"/>
        </a:defRPr>
      </a:lvl3pPr>
      <a:lvl4pPr marL="1828800" indent="-398463"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4pPr>
      <a:lvl5pPr marL="22272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5pPr>
      <a:lvl6pPr marL="26844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6pPr>
      <a:lvl7pPr marL="31416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7pPr>
      <a:lvl8pPr marL="35988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8pPr>
      <a:lvl9pPr marL="40560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7700" y="1905000"/>
            <a:ext cx="7772400" cy="1255728"/>
          </a:xfrm>
        </p:spPr>
        <p:txBody>
          <a:bodyPr/>
          <a:lstStyle/>
          <a:p>
            <a:r>
              <a:rPr lang="en-US" altLang="zh-CN" dirty="0" smtClean="0"/>
              <a:t/>
            </a:r>
            <a:br>
              <a:rPr lang="en-US" altLang="zh-CN" dirty="0" smtClean="0"/>
            </a:br>
            <a:r>
              <a:rPr lang="en-US" altLang="zh-CN" dirty="0"/>
              <a:t>	</a:t>
            </a:r>
            <a:r>
              <a:rPr lang="en-US" altLang="zh-CN" dirty="0" smtClean="0"/>
              <a:t>Core</a:t>
            </a:r>
            <a:endParaRPr lang="zh-CN" altLang="en-US" dirty="0"/>
          </a:p>
        </p:txBody>
      </p:sp>
      <p:sp>
        <p:nvSpPr>
          <p:cNvPr id="3" name="副标题 2"/>
          <p:cNvSpPr>
            <a:spLocks noGrp="1"/>
          </p:cNvSpPr>
          <p:nvPr>
            <p:ph type="subTitle" idx="1"/>
          </p:nvPr>
        </p:nvSpPr>
        <p:spPr>
          <a:xfrm>
            <a:off x="647700" y="4984750"/>
            <a:ext cx="7861300" cy="535531"/>
          </a:xfrm>
        </p:spPr>
        <p:txBody>
          <a:bodyPr/>
          <a:lstStyle/>
          <a:p>
            <a:endParaRPr lang="en-US" altLang="zh-CN" sz="3200"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416050"/>
            <a:ext cx="8388350" cy="4247317"/>
          </a:xfrm>
        </p:spPr>
        <p:txBody>
          <a:bodyPr/>
          <a:lstStyle/>
          <a:p>
            <a:r>
              <a:rPr lang="zh-CN" altLang="en-US" dirty="0" smtClean="0"/>
              <a:t>配置文件每一部份都对应着</a:t>
            </a:r>
            <a:r>
              <a:rPr lang="en-US" altLang="zh-CN" dirty="0" err="1" smtClean="0"/>
              <a:t>.Net</a:t>
            </a:r>
            <a:r>
              <a:rPr lang="zh-CN" altLang="en-US" dirty="0" smtClean="0"/>
              <a:t>的一个类定义</a:t>
            </a:r>
            <a:r>
              <a:rPr lang="en-US" altLang="zh-CN" dirty="0" smtClean="0"/>
              <a:t>(</a:t>
            </a:r>
            <a:r>
              <a:rPr lang="en-US" altLang="zh-CN" dirty="0" err="1" smtClean="0"/>
              <a:t>System.Configuration</a:t>
            </a:r>
            <a:r>
              <a:rPr lang="en-US" altLang="zh-CN" dirty="0" smtClean="0"/>
              <a:t>)</a:t>
            </a:r>
          </a:p>
          <a:p>
            <a:pPr lvl="1"/>
            <a:r>
              <a:rPr lang="zh-CN" altLang="en-US" dirty="0" smtClean="0"/>
              <a:t>配置文件</a:t>
            </a:r>
            <a:r>
              <a:rPr lang="en-US" altLang="zh-CN" dirty="0" smtClean="0"/>
              <a:t>—</a:t>
            </a:r>
            <a:r>
              <a:rPr lang="en-US" altLang="zh-CN" dirty="0" smtClean="0">
                <a:solidFill>
                  <a:srgbClr val="FFC000"/>
                </a:solidFill>
              </a:rPr>
              <a:t>Configuration</a:t>
            </a:r>
          </a:p>
          <a:p>
            <a:pPr lvl="1"/>
            <a:r>
              <a:rPr lang="en-US" altLang="zh-CN" dirty="0" err="1" smtClean="0"/>
              <a:t>SectionGroup—</a:t>
            </a:r>
            <a:r>
              <a:rPr lang="en-US" altLang="zh-CN" dirty="0" err="1" smtClean="0">
                <a:solidFill>
                  <a:srgbClr val="FFC000"/>
                </a:solidFill>
              </a:rPr>
              <a:t>ConfigurationSectionGroup</a:t>
            </a:r>
            <a:endParaRPr lang="en-US" altLang="zh-CN" dirty="0" smtClean="0">
              <a:solidFill>
                <a:srgbClr val="FFC000"/>
              </a:solidFill>
            </a:endParaRPr>
          </a:p>
          <a:p>
            <a:pPr lvl="1"/>
            <a:r>
              <a:rPr lang="en-US" altLang="zh-CN" dirty="0" smtClean="0"/>
              <a:t>Section—</a:t>
            </a:r>
            <a:r>
              <a:rPr lang="en-US" altLang="zh-CN" dirty="0" err="1" smtClean="0">
                <a:solidFill>
                  <a:srgbClr val="FFC000"/>
                </a:solidFill>
              </a:rPr>
              <a:t>ConfigurationSection</a:t>
            </a:r>
            <a:endParaRPr lang="en-US" altLang="zh-CN" dirty="0" smtClean="0">
              <a:solidFill>
                <a:srgbClr val="FFC000"/>
              </a:solidFill>
            </a:endParaRPr>
          </a:p>
          <a:p>
            <a:r>
              <a:rPr lang="zh-CN" altLang="en-US" dirty="0" smtClean="0"/>
              <a:t>访问配置文件的主要工作就是自定义的</a:t>
            </a:r>
            <a:r>
              <a:rPr lang="en-US" altLang="zh-CN" dirty="0" err="1" smtClean="0">
                <a:solidFill>
                  <a:srgbClr val="FFC000"/>
                </a:solidFill>
              </a:rPr>
              <a:t>ConfigurationSection</a:t>
            </a:r>
            <a:r>
              <a:rPr lang="zh-CN" altLang="en-US" dirty="0" smtClean="0"/>
              <a:t>的派生类和</a:t>
            </a:r>
            <a:r>
              <a:rPr lang="en-US" altLang="zh-CN" dirty="0" smtClean="0"/>
              <a:t>Xml</a:t>
            </a:r>
            <a:r>
              <a:rPr lang="zh-CN" altLang="en-US" dirty="0" smtClean="0"/>
              <a:t>节点的之间的序列化和反序列化</a:t>
            </a:r>
            <a:endParaRPr lang="zh-CN" altLang="en-US" dirty="0"/>
          </a:p>
        </p:txBody>
      </p:sp>
    </p:spTree>
    <p:extLst>
      <p:ext uri="{BB962C8B-B14F-4D97-AF65-F5344CB8AC3E}">
        <p14:creationId xmlns:p14="http://schemas.microsoft.com/office/powerpoint/2010/main" val="2049195598"/>
      </p:ext>
    </p:extLst>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996950"/>
            <a:ext cx="8388350" cy="507831"/>
          </a:xfrm>
        </p:spPr>
        <p:txBody>
          <a:bodyPr/>
          <a:lstStyle/>
          <a:p>
            <a:r>
              <a:rPr lang="zh-CN" altLang="en-US" dirty="0" smtClean="0"/>
              <a:t>编程访问配置信息</a:t>
            </a:r>
            <a:endParaRPr lang="zh-CN" altLang="en-US" dirty="0"/>
          </a:p>
        </p:txBody>
      </p:sp>
      <p:sp>
        <p:nvSpPr>
          <p:cNvPr id="5" name="Text Box 4"/>
          <p:cNvSpPr txBox="1">
            <a:spLocks noChangeArrowheads="1"/>
          </p:cNvSpPr>
          <p:nvPr/>
        </p:nvSpPr>
        <p:spPr bwMode="auto">
          <a:xfrm>
            <a:off x="531813" y="1522413"/>
            <a:ext cx="8135937" cy="46628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1800" b="0" dirty="0"/>
              <a:t>using </a:t>
            </a:r>
            <a:r>
              <a:rPr lang="en-US" altLang="zh-CN" sz="1800" b="0" dirty="0" err="1"/>
              <a:t>System.Configuration</a:t>
            </a:r>
            <a:r>
              <a:rPr lang="en-US" altLang="zh-CN" sz="1800" b="0" dirty="0"/>
              <a:t>;</a:t>
            </a:r>
          </a:p>
          <a:p>
            <a:pPr algn="l">
              <a:spcBef>
                <a:spcPct val="50000"/>
              </a:spcBef>
            </a:pPr>
            <a:r>
              <a:rPr lang="en-US" altLang="zh-CN" sz="1800" b="0" dirty="0"/>
              <a:t>…</a:t>
            </a:r>
          </a:p>
          <a:p>
            <a:pPr algn="l">
              <a:spcBef>
                <a:spcPct val="50000"/>
              </a:spcBef>
            </a:pPr>
            <a:r>
              <a:rPr lang="en-US" altLang="zh-CN" sz="1800" b="0" dirty="0">
                <a:solidFill>
                  <a:srgbClr val="3A888E"/>
                </a:solidFill>
              </a:rPr>
              <a:t>Configuration</a:t>
            </a:r>
            <a:r>
              <a:rPr lang="en-US" altLang="zh-CN" sz="1800" b="0" dirty="0"/>
              <a:t> </a:t>
            </a:r>
            <a:r>
              <a:rPr lang="en-US" altLang="zh-CN" sz="1800" b="0" dirty="0" err="1"/>
              <a:t>config</a:t>
            </a:r>
            <a:r>
              <a:rPr lang="en-US" altLang="zh-CN" sz="1800" b="0" dirty="0"/>
              <a:t> = </a:t>
            </a:r>
            <a:r>
              <a:rPr lang="en-US" altLang="zh-CN" sz="1800" b="0" dirty="0" err="1">
                <a:solidFill>
                  <a:srgbClr val="3A888E"/>
                </a:solidFill>
              </a:rPr>
              <a:t>ConfigurationManager</a:t>
            </a:r>
            <a:r>
              <a:rPr lang="en-US" altLang="zh-CN" sz="1800" b="0" dirty="0" err="1"/>
              <a:t>.OpenExeConfiguration</a:t>
            </a:r>
            <a:r>
              <a:rPr lang="en-US" altLang="zh-CN" sz="1800" b="0" dirty="0"/>
              <a:t>(</a:t>
            </a:r>
          </a:p>
          <a:p>
            <a:pPr algn="l">
              <a:spcBef>
                <a:spcPct val="50000"/>
              </a:spcBef>
            </a:pPr>
            <a:r>
              <a:rPr lang="en-US" altLang="zh-CN" sz="1800" b="0" dirty="0"/>
              <a:t>		</a:t>
            </a:r>
            <a:r>
              <a:rPr lang="en-US" altLang="zh-CN" sz="1800" b="0" dirty="0" err="1"/>
              <a:t>ConfigurationUserLevel.None</a:t>
            </a:r>
            <a:r>
              <a:rPr lang="en-US" altLang="zh-CN" sz="1800" b="0" dirty="0"/>
              <a:t>); </a:t>
            </a:r>
          </a:p>
          <a:p>
            <a:pPr algn="l">
              <a:spcBef>
                <a:spcPct val="50000"/>
              </a:spcBef>
            </a:pPr>
            <a:r>
              <a:rPr lang="en-US" altLang="zh-CN" sz="1800" b="0" dirty="0" err="1"/>
              <a:t>foreach</a:t>
            </a:r>
            <a:r>
              <a:rPr lang="en-US" altLang="zh-CN" sz="1800" b="0" dirty="0"/>
              <a:t>(</a:t>
            </a:r>
            <a:r>
              <a:rPr lang="en-US" altLang="zh-CN" sz="1800" b="0" dirty="0" err="1">
                <a:solidFill>
                  <a:srgbClr val="3A888E"/>
                </a:solidFill>
              </a:rPr>
              <a:t>ConfigurationSection</a:t>
            </a:r>
            <a:r>
              <a:rPr lang="en-US" altLang="zh-CN" sz="1800" b="0" dirty="0"/>
              <a:t> section in </a:t>
            </a:r>
            <a:r>
              <a:rPr lang="en-US" altLang="zh-CN" sz="1800" b="0" dirty="0" err="1"/>
              <a:t>config.Sections</a:t>
            </a:r>
            <a:r>
              <a:rPr lang="en-US" altLang="zh-CN" sz="1800" b="0" dirty="0"/>
              <a:t>)</a:t>
            </a:r>
          </a:p>
          <a:p>
            <a:pPr algn="l">
              <a:spcBef>
                <a:spcPct val="50000"/>
              </a:spcBef>
            </a:pPr>
            <a:r>
              <a:rPr lang="en-US" altLang="zh-CN" sz="1800" b="0" dirty="0"/>
              <a:t>	</a:t>
            </a:r>
            <a:r>
              <a:rPr lang="en-US" altLang="zh-CN" sz="1800" b="0" dirty="0" err="1"/>
              <a:t>Console.WriteLine</a:t>
            </a:r>
            <a:r>
              <a:rPr lang="en-US" altLang="zh-CN" sz="1800" b="0" dirty="0"/>
              <a:t>(</a:t>
            </a:r>
            <a:r>
              <a:rPr lang="en-US" altLang="zh-CN" sz="1800" b="0" dirty="0" err="1"/>
              <a:t>section.SectionInformation.Name</a:t>
            </a:r>
            <a:r>
              <a:rPr lang="en-US" altLang="zh-CN" sz="1800" b="0" dirty="0"/>
              <a:t>);</a:t>
            </a:r>
          </a:p>
          <a:p>
            <a:pPr algn="l">
              <a:spcBef>
                <a:spcPct val="50000"/>
              </a:spcBef>
            </a:pPr>
            <a:endParaRPr lang="en-US" altLang="zh-CN" sz="1800" b="0" dirty="0"/>
          </a:p>
          <a:p>
            <a:pPr algn="l">
              <a:spcBef>
                <a:spcPct val="50000"/>
              </a:spcBef>
            </a:pPr>
            <a:r>
              <a:rPr lang="en-US" altLang="zh-CN" sz="1800" b="0" dirty="0" err="1"/>
              <a:t>CustomSection</a:t>
            </a:r>
            <a:r>
              <a:rPr lang="en-US" altLang="zh-CN" sz="1800" b="0" dirty="0"/>
              <a:t> </a:t>
            </a:r>
            <a:r>
              <a:rPr lang="en-US" altLang="zh-CN" sz="1800" b="0" dirty="0" err="1"/>
              <a:t>custSection</a:t>
            </a:r>
            <a:r>
              <a:rPr lang="en-US" altLang="zh-CN" sz="1800" b="0" dirty="0"/>
              <a:t> = </a:t>
            </a:r>
          </a:p>
          <a:p>
            <a:pPr lvl="1" algn="l">
              <a:spcBef>
                <a:spcPct val="50000"/>
              </a:spcBef>
            </a:pPr>
            <a:r>
              <a:rPr lang="en-US" altLang="zh-CN" sz="1800" b="0" dirty="0">
                <a:solidFill>
                  <a:srgbClr val="88C9CE"/>
                </a:solidFill>
              </a:rPr>
              <a:t>    </a:t>
            </a:r>
            <a:r>
              <a:rPr lang="en-US" altLang="zh-CN" sz="1800" b="0" dirty="0" err="1">
                <a:solidFill>
                  <a:srgbClr val="3A888E"/>
                </a:solidFill>
              </a:rPr>
              <a:t>ConfigurationManager</a:t>
            </a:r>
            <a:r>
              <a:rPr lang="en-US" altLang="zh-CN" sz="1800" b="0" dirty="0" err="1"/>
              <a:t>.GetSection</a:t>
            </a:r>
            <a:r>
              <a:rPr lang="en-US" altLang="zh-CN" sz="1800" b="0" dirty="0"/>
              <a:t>("</a:t>
            </a:r>
            <a:r>
              <a:rPr lang="en-US" altLang="zh-CN" sz="1800" b="0" dirty="0" err="1"/>
              <a:t>CustomSection</a:t>
            </a:r>
            <a:r>
              <a:rPr lang="en-US" altLang="zh-CN" sz="1800" b="0" dirty="0"/>
              <a:t>") as </a:t>
            </a:r>
            <a:r>
              <a:rPr lang="en-US" altLang="zh-CN" sz="1800" b="0" dirty="0" smtClean="0"/>
              <a:t>	</a:t>
            </a:r>
            <a:r>
              <a:rPr lang="en-US" altLang="zh-CN" sz="1800" b="0" dirty="0" err="1" smtClean="0"/>
              <a:t>CustomSection</a:t>
            </a:r>
            <a:r>
              <a:rPr lang="en-US" altLang="zh-CN" sz="1800" b="0" dirty="0"/>
              <a:t>;</a:t>
            </a:r>
          </a:p>
          <a:p>
            <a:pPr algn="l">
              <a:spcBef>
                <a:spcPct val="50000"/>
              </a:spcBef>
            </a:pPr>
            <a:r>
              <a:rPr lang="en-US" altLang="zh-CN" sz="1800" b="0" dirty="0">
                <a:solidFill>
                  <a:schemeClr val="folHlink"/>
                </a:solidFill>
              </a:rPr>
              <a:t>//Or</a:t>
            </a:r>
          </a:p>
          <a:p>
            <a:pPr algn="l"/>
            <a:r>
              <a:rPr lang="en-US" altLang="zh-CN" sz="1800" b="0" dirty="0" err="1"/>
              <a:t>CustomSection</a:t>
            </a:r>
            <a:r>
              <a:rPr lang="en-US" altLang="zh-CN" sz="1800" b="0" dirty="0"/>
              <a:t> </a:t>
            </a:r>
            <a:r>
              <a:rPr lang="en-US" altLang="zh-CN" sz="1800" b="0" dirty="0" err="1"/>
              <a:t>custSection</a:t>
            </a:r>
            <a:r>
              <a:rPr lang="en-US" altLang="zh-CN" sz="1800" b="0" dirty="0"/>
              <a:t> = </a:t>
            </a:r>
          </a:p>
          <a:p>
            <a:pPr algn="l"/>
            <a:r>
              <a:rPr lang="en-US" altLang="zh-CN" sz="1800" b="0" dirty="0"/>
              <a:t>	</a:t>
            </a:r>
            <a:r>
              <a:rPr lang="en-US" altLang="zh-CN" sz="1800" b="0" dirty="0" err="1"/>
              <a:t>config.GetSection</a:t>
            </a:r>
            <a:r>
              <a:rPr lang="en-US" altLang="zh-CN" sz="1800" b="0" dirty="0"/>
              <a:t>("</a:t>
            </a:r>
            <a:r>
              <a:rPr lang="en-US" altLang="zh-CN" sz="1800" b="0" dirty="0" err="1"/>
              <a:t>CustomSection</a:t>
            </a:r>
            <a:r>
              <a:rPr lang="en-US" altLang="zh-CN" sz="1800" b="0" dirty="0"/>
              <a:t>") as </a:t>
            </a:r>
            <a:r>
              <a:rPr lang="en-US" altLang="zh-CN" sz="1800" b="0" dirty="0" err="1"/>
              <a:t>CustomSection</a:t>
            </a:r>
            <a:r>
              <a:rPr lang="en-US" altLang="zh-CN" sz="1800" b="0" dirty="0"/>
              <a:t>;</a:t>
            </a:r>
          </a:p>
        </p:txBody>
      </p:sp>
    </p:spTree>
    <p:extLst>
      <p:ext uri="{BB962C8B-B14F-4D97-AF65-F5344CB8AC3E}">
        <p14:creationId xmlns:p14="http://schemas.microsoft.com/office/powerpoint/2010/main" val="2142501942"/>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416050"/>
            <a:ext cx="8388350" cy="4607415"/>
          </a:xfrm>
        </p:spPr>
        <p:txBody>
          <a:bodyPr/>
          <a:lstStyle/>
          <a:p>
            <a:r>
              <a:rPr lang="zh-CN" altLang="en-US" dirty="0" smtClean="0"/>
              <a:t>一个应用运行时会用到多个配置文件，它们之间存在着继承关系</a:t>
            </a:r>
          </a:p>
          <a:p>
            <a:r>
              <a:rPr lang="en-US" altLang="zh-CN" dirty="0" err="1" smtClean="0">
                <a:solidFill>
                  <a:srgbClr val="FFC000"/>
                </a:solidFill>
              </a:rPr>
              <a:t>ConfigurationManager</a:t>
            </a:r>
            <a:r>
              <a:rPr lang="en-US" altLang="zh-CN" dirty="0" err="1" smtClean="0"/>
              <a:t>.GetSection</a:t>
            </a:r>
            <a:r>
              <a:rPr lang="zh-CN" altLang="en-US" dirty="0" smtClean="0"/>
              <a:t>得到的所有相关的配置文件的合并结果</a:t>
            </a:r>
          </a:p>
          <a:p>
            <a:pPr lvl="1"/>
            <a:r>
              <a:rPr lang="zh-CN" altLang="en-US" dirty="0" smtClean="0"/>
              <a:t>集合类的配置信息通常合并在一起，如</a:t>
            </a:r>
            <a:r>
              <a:rPr lang="en-US" altLang="zh-CN" dirty="0" err="1" smtClean="0">
                <a:solidFill>
                  <a:srgbClr val="FFC000"/>
                </a:solidFill>
              </a:rPr>
              <a:t>ConnectionStringsSection</a:t>
            </a:r>
            <a:endParaRPr lang="en-US" altLang="zh-CN" dirty="0" smtClean="0">
              <a:solidFill>
                <a:srgbClr val="FFC000"/>
              </a:solidFill>
            </a:endParaRPr>
          </a:p>
          <a:p>
            <a:pPr lvl="1"/>
            <a:r>
              <a:rPr lang="zh-CN" altLang="en-US" dirty="0" smtClean="0"/>
              <a:t>应用配置文件的配置节通常可以替代上一级配置文件中同名的配置节</a:t>
            </a:r>
          </a:p>
          <a:p>
            <a:pPr lvl="1"/>
            <a:r>
              <a:rPr lang="zh-CN" altLang="en-US" dirty="0" smtClean="0"/>
              <a:t>上一级配置文件的配置节可以禁止下级配置文件中，同名配置节的替代</a:t>
            </a:r>
            <a:endParaRPr lang="zh-CN" altLang="en-US" dirty="0"/>
          </a:p>
        </p:txBody>
      </p:sp>
    </p:spTree>
    <p:extLst>
      <p:ext uri="{BB962C8B-B14F-4D97-AF65-F5344CB8AC3E}">
        <p14:creationId xmlns:p14="http://schemas.microsoft.com/office/powerpoint/2010/main" val="2852733673"/>
      </p:ext>
    </p:extLst>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047750"/>
            <a:ext cx="8388350" cy="507831"/>
          </a:xfrm>
        </p:spPr>
        <p:txBody>
          <a:bodyPr/>
          <a:lstStyle/>
          <a:p>
            <a:r>
              <a:rPr lang="zh-CN" altLang="en-US" dirty="0" smtClean="0"/>
              <a:t>配置文件的层次</a:t>
            </a:r>
            <a:endParaRPr lang="zh-CN" altLang="en-US" dirty="0"/>
          </a:p>
        </p:txBody>
      </p:sp>
      <p:sp>
        <p:nvSpPr>
          <p:cNvPr id="4" name="Text Box 4"/>
          <p:cNvSpPr txBox="1">
            <a:spLocks noChangeArrowheads="1"/>
          </p:cNvSpPr>
          <p:nvPr/>
        </p:nvSpPr>
        <p:spPr bwMode="auto">
          <a:xfrm>
            <a:off x="611188" y="1611313"/>
            <a:ext cx="7705725" cy="12003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1800" b="0" dirty="0"/>
              <a:t>//</a:t>
            </a:r>
            <a:r>
              <a:rPr lang="en-US" altLang="zh-CN" sz="1800" b="0" dirty="0" err="1"/>
              <a:t>machine.config</a:t>
            </a:r>
            <a:endParaRPr lang="en-US" altLang="zh-CN" sz="1800" b="0" dirty="0"/>
          </a:p>
          <a:p>
            <a:pPr algn="l"/>
            <a:r>
              <a:rPr lang="en-US" altLang="zh-CN" sz="1800" b="0" noProof="1"/>
              <a:t>&lt;connectionStrings&gt;</a:t>
            </a:r>
          </a:p>
          <a:p>
            <a:pPr algn="l"/>
            <a:r>
              <a:rPr lang="en-US" altLang="zh-CN" sz="1800" b="0" noProof="1"/>
              <a:t>    &lt;add name=“Default" connectionString=“</a:t>
            </a:r>
            <a:r>
              <a:rPr lang="en-US" altLang="zh-CN" sz="1800" b="0" dirty="0"/>
              <a:t>…</a:t>
            </a:r>
            <a:r>
              <a:rPr lang="en-US" altLang="zh-CN" sz="1800" b="0" noProof="1"/>
              <a:t>" providerName=“</a:t>
            </a:r>
            <a:r>
              <a:rPr lang="en-US" altLang="zh-CN" sz="1800" b="0" dirty="0"/>
              <a:t>...</a:t>
            </a:r>
            <a:r>
              <a:rPr lang="en-US" altLang="zh-CN" sz="1800" b="0" noProof="1"/>
              <a:t>" /&gt;</a:t>
            </a:r>
          </a:p>
          <a:p>
            <a:pPr algn="l"/>
            <a:r>
              <a:rPr lang="en-US" altLang="zh-CN" sz="1800" b="0" noProof="1"/>
              <a:t>&lt;/connectionStrings&gt;</a:t>
            </a:r>
            <a:endParaRPr lang="en-US" altLang="zh-CN" sz="1800" b="0" dirty="0"/>
          </a:p>
        </p:txBody>
      </p:sp>
      <p:sp>
        <p:nvSpPr>
          <p:cNvPr id="5" name="Text Box 5"/>
          <p:cNvSpPr txBox="1">
            <a:spLocks noChangeArrowheads="1"/>
          </p:cNvSpPr>
          <p:nvPr/>
        </p:nvSpPr>
        <p:spPr bwMode="auto">
          <a:xfrm>
            <a:off x="611188" y="2908300"/>
            <a:ext cx="7705725" cy="12003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1800" b="0"/>
              <a:t>//applicationName.config</a:t>
            </a:r>
          </a:p>
          <a:p>
            <a:pPr algn="l"/>
            <a:r>
              <a:rPr lang="en-US" altLang="zh-CN" sz="1800" b="0" noProof="1"/>
              <a:t>&lt;connectionStrings&gt;</a:t>
            </a:r>
          </a:p>
          <a:p>
            <a:pPr algn="l"/>
            <a:r>
              <a:rPr lang="en-US" altLang="zh-CN" sz="1800" b="0" noProof="1"/>
              <a:t>    &lt;add name=“App" connectionString=“</a:t>
            </a:r>
            <a:r>
              <a:rPr lang="en-US" altLang="zh-CN" sz="1800" b="0"/>
              <a:t>…</a:t>
            </a:r>
            <a:r>
              <a:rPr lang="en-US" altLang="zh-CN" sz="1800" b="0" noProof="1"/>
              <a:t>" providerName=“</a:t>
            </a:r>
            <a:r>
              <a:rPr lang="en-US" altLang="zh-CN" sz="1800" b="0"/>
              <a:t>...</a:t>
            </a:r>
            <a:r>
              <a:rPr lang="en-US" altLang="zh-CN" sz="1800" b="0" noProof="1"/>
              <a:t>" /&gt;</a:t>
            </a:r>
          </a:p>
          <a:p>
            <a:pPr algn="l"/>
            <a:r>
              <a:rPr lang="en-US" altLang="zh-CN" sz="1800" b="0" noProof="1"/>
              <a:t>&lt;/connectionStrings&gt;</a:t>
            </a:r>
            <a:endParaRPr lang="en-US" altLang="zh-CN" sz="1800" b="0"/>
          </a:p>
        </p:txBody>
      </p:sp>
      <p:sp>
        <p:nvSpPr>
          <p:cNvPr id="6" name="Text Box 6"/>
          <p:cNvSpPr txBox="1">
            <a:spLocks noChangeArrowheads="1"/>
          </p:cNvSpPr>
          <p:nvPr/>
        </p:nvSpPr>
        <p:spPr bwMode="auto">
          <a:xfrm>
            <a:off x="611188" y="4492625"/>
            <a:ext cx="7705725" cy="189282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1800" b="0" dirty="0" err="1" smtClean="0"/>
              <a:t>foreach</a:t>
            </a:r>
            <a:r>
              <a:rPr lang="en-US" altLang="zh-CN" sz="1800" b="0" dirty="0" smtClean="0"/>
              <a:t>(</a:t>
            </a:r>
            <a:r>
              <a:rPr lang="en-US" altLang="zh-CN" sz="1800" b="0" dirty="0" err="1">
                <a:solidFill>
                  <a:srgbClr val="3A888E"/>
                </a:solidFill>
              </a:rPr>
              <a:t>ConnectionStringsSettings</a:t>
            </a:r>
            <a:r>
              <a:rPr lang="en-US" altLang="zh-CN" sz="1800" b="0" dirty="0" smtClean="0"/>
              <a:t> settings </a:t>
            </a:r>
            <a:r>
              <a:rPr lang="en-US" altLang="zh-CN" sz="1800" b="0" dirty="0"/>
              <a:t>in 	</a:t>
            </a:r>
            <a:r>
              <a:rPr lang="en-US" altLang="zh-CN" sz="1800" b="0" dirty="0" err="1" smtClean="0">
                <a:solidFill>
                  <a:srgbClr val="3A888E"/>
                </a:solidFill>
              </a:rPr>
              <a:t>ConfigurationManager</a:t>
            </a:r>
            <a:r>
              <a:rPr lang="en-US" altLang="zh-CN" sz="1800" b="0" dirty="0" err="1" smtClean="0"/>
              <a:t>.ConnectionStrings</a:t>
            </a:r>
            <a:r>
              <a:rPr lang="en-US" altLang="zh-CN" sz="1800" b="0" dirty="0"/>
              <a:t>)</a:t>
            </a:r>
          </a:p>
          <a:p>
            <a:pPr algn="l">
              <a:spcBef>
                <a:spcPct val="50000"/>
              </a:spcBef>
            </a:pPr>
            <a:r>
              <a:rPr lang="en-US" altLang="zh-CN" sz="1800" b="0" dirty="0"/>
              <a:t>{</a:t>
            </a:r>
          </a:p>
          <a:p>
            <a:pPr algn="l">
              <a:spcBef>
                <a:spcPct val="50000"/>
              </a:spcBef>
            </a:pPr>
            <a:r>
              <a:rPr lang="en-US" altLang="zh-CN" sz="1800" b="0" dirty="0"/>
              <a:t>	</a:t>
            </a:r>
            <a:r>
              <a:rPr lang="en-US" altLang="zh-CN" sz="1800" b="0" dirty="0" err="1">
                <a:solidFill>
                  <a:srgbClr val="3A888E"/>
                </a:solidFill>
              </a:rPr>
              <a:t>Console</a:t>
            </a:r>
            <a:r>
              <a:rPr lang="en-US" altLang="zh-CN" sz="1800" b="0" dirty="0" err="1"/>
              <a:t>.WriteLine</a:t>
            </a:r>
            <a:r>
              <a:rPr lang="en-US" altLang="zh-CN" sz="1800" b="0" dirty="0"/>
              <a:t>(</a:t>
            </a:r>
            <a:r>
              <a:rPr lang="en-US" altLang="zh-CN" sz="1800" b="0" dirty="0" err="1"/>
              <a:t>settings.Name</a:t>
            </a:r>
            <a:r>
              <a:rPr lang="en-US" altLang="zh-CN" sz="1800" b="0" dirty="0"/>
              <a:t>);	// “ Default ”, “App”</a:t>
            </a:r>
          </a:p>
          <a:p>
            <a:pPr algn="l">
              <a:spcBef>
                <a:spcPct val="50000"/>
              </a:spcBef>
            </a:pPr>
            <a:r>
              <a:rPr lang="en-US" altLang="zh-CN" sz="1800" b="0" dirty="0"/>
              <a:t>}</a:t>
            </a:r>
          </a:p>
        </p:txBody>
      </p:sp>
    </p:spTree>
    <p:extLst>
      <p:ext uri="{BB962C8B-B14F-4D97-AF65-F5344CB8AC3E}">
        <p14:creationId xmlns:p14="http://schemas.microsoft.com/office/powerpoint/2010/main" val="1792912451"/>
      </p:ext>
    </p:extLst>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073150"/>
            <a:ext cx="8388350" cy="507831"/>
          </a:xfrm>
        </p:spPr>
        <p:txBody>
          <a:bodyPr/>
          <a:lstStyle/>
          <a:p>
            <a:r>
              <a:rPr lang="zh-CN" altLang="en-US" dirty="0" smtClean="0"/>
              <a:t>配置文件的层次</a:t>
            </a:r>
            <a:endParaRPr lang="zh-CN" altLang="en-US" dirty="0"/>
          </a:p>
        </p:txBody>
      </p:sp>
      <p:sp>
        <p:nvSpPr>
          <p:cNvPr id="4" name="Text Box 4"/>
          <p:cNvSpPr txBox="1">
            <a:spLocks noChangeArrowheads="1"/>
          </p:cNvSpPr>
          <p:nvPr/>
        </p:nvSpPr>
        <p:spPr bwMode="auto">
          <a:xfrm>
            <a:off x="623888" y="1662113"/>
            <a:ext cx="7705725" cy="132343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2000" b="0" dirty="0"/>
              <a:t>&lt;!--</a:t>
            </a:r>
            <a:r>
              <a:rPr lang="en-US" altLang="zh-CN" sz="2000" b="0" dirty="0" err="1"/>
              <a:t>machine.config</a:t>
            </a:r>
            <a:r>
              <a:rPr lang="en-US" altLang="zh-CN" sz="2000" b="0" dirty="0"/>
              <a:t>--&gt;</a:t>
            </a:r>
          </a:p>
          <a:p>
            <a:pPr algn="l"/>
            <a:r>
              <a:rPr lang="en-US" altLang="zh-CN" sz="2000" b="0" noProof="1"/>
              <a:t>&lt;CustomSection</a:t>
            </a:r>
            <a:r>
              <a:rPr lang="en-US" altLang="zh-CN" sz="2000" b="0" dirty="0"/>
              <a:t> name=“Default”</a:t>
            </a:r>
            <a:r>
              <a:rPr lang="en-US" altLang="zh-CN" sz="2000" b="0" noProof="1"/>
              <a:t>&gt;</a:t>
            </a:r>
          </a:p>
          <a:p>
            <a:pPr algn="l"/>
            <a:r>
              <a:rPr lang="en-US" altLang="zh-CN" sz="2000" b="0" dirty="0"/>
              <a:t>	…</a:t>
            </a:r>
          </a:p>
          <a:p>
            <a:pPr algn="l"/>
            <a:r>
              <a:rPr lang="en-US" altLang="zh-CN" sz="2000" b="0" noProof="1"/>
              <a:t>&lt;/CustomSection&gt;</a:t>
            </a:r>
            <a:endParaRPr lang="en-US" altLang="zh-CN" sz="2000" b="0" dirty="0"/>
          </a:p>
        </p:txBody>
      </p:sp>
      <p:sp>
        <p:nvSpPr>
          <p:cNvPr id="5" name="Text Box 5"/>
          <p:cNvSpPr txBox="1">
            <a:spLocks noChangeArrowheads="1"/>
          </p:cNvSpPr>
          <p:nvPr/>
        </p:nvSpPr>
        <p:spPr bwMode="auto">
          <a:xfrm>
            <a:off x="623888" y="2959100"/>
            <a:ext cx="7705725" cy="132343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2000" b="0"/>
              <a:t>&lt;!--applicationName.config--&gt;</a:t>
            </a:r>
          </a:p>
          <a:p>
            <a:pPr algn="l"/>
            <a:r>
              <a:rPr lang="en-US" altLang="zh-CN" sz="2000" b="0" noProof="1"/>
              <a:t>&lt;CustomSection</a:t>
            </a:r>
            <a:r>
              <a:rPr lang="en-US" altLang="zh-CN" sz="2000" b="0"/>
              <a:t> name=“App”</a:t>
            </a:r>
            <a:r>
              <a:rPr lang="en-US" altLang="zh-CN" sz="2000" b="0" noProof="1"/>
              <a:t>&gt;</a:t>
            </a:r>
          </a:p>
          <a:p>
            <a:pPr algn="l"/>
            <a:r>
              <a:rPr lang="en-US" altLang="zh-CN" sz="2000" b="0"/>
              <a:t>	…</a:t>
            </a:r>
          </a:p>
          <a:p>
            <a:pPr algn="l"/>
            <a:r>
              <a:rPr lang="en-US" altLang="zh-CN" sz="2000" b="0" noProof="1"/>
              <a:t>&lt;/CustomSection&gt;</a:t>
            </a:r>
            <a:endParaRPr lang="en-US" altLang="zh-CN" sz="2000" b="0"/>
          </a:p>
        </p:txBody>
      </p:sp>
      <p:sp>
        <p:nvSpPr>
          <p:cNvPr id="6" name="Text Box 6"/>
          <p:cNvSpPr txBox="1">
            <a:spLocks noChangeArrowheads="1"/>
          </p:cNvSpPr>
          <p:nvPr/>
        </p:nvSpPr>
        <p:spPr bwMode="auto">
          <a:xfrm>
            <a:off x="623888" y="4543425"/>
            <a:ext cx="7705725" cy="116955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2000" b="0" noProof="1"/>
              <a:t>CustomSection</a:t>
            </a:r>
            <a:r>
              <a:rPr lang="en-US" altLang="zh-CN" sz="2000" b="0" dirty="0"/>
              <a:t>  </a:t>
            </a:r>
            <a:r>
              <a:rPr lang="en-US" altLang="zh-CN" sz="2000" b="0" dirty="0" err="1"/>
              <a:t>cs</a:t>
            </a:r>
            <a:r>
              <a:rPr lang="en-US" altLang="zh-CN" sz="2000" b="0" dirty="0"/>
              <a:t> = </a:t>
            </a:r>
            <a:r>
              <a:rPr lang="en-US" altLang="zh-CN" sz="2000" b="0" dirty="0" err="1"/>
              <a:t>ConfigurationManager.GetSection</a:t>
            </a:r>
            <a:r>
              <a:rPr lang="en-US" altLang="zh-CN" sz="2000" b="0" dirty="0"/>
              <a:t>(“</a:t>
            </a:r>
            <a:r>
              <a:rPr lang="en-US" altLang="zh-CN" sz="2000" b="0" noProof="1"/>
              <a:t>CustomSection</a:t>
            </a:r>
            <a:r>
              <a:rPr lang="en-US" altLang="zh-CN" sz="2000" b="0" dirty="0"/>
              <a:t>”);</a:t>
            </a:r>
          </a:p>
          <a:p>
            <a:pPr algn="l">
              <a:spcBef>
                <a:spcPct val="50000"/>
              </a:spcBef>
            </a:pPr>
            <a:r>
              <a:rPr lang="en-US" altLang="zh-CN" sz="2000" b="0" dirty="0" err="1">
                <a:solidFill>
                  <a:srgbClr val="3A888E"/>
                </a:solidFill>
              </a:rPr>
              <a:t>Console</a:t>
            </a:r>
            <a:r>
              <a:rPr lang="en-US" altLang="zh-CN" sz="2000" b="0" dirty="0" err="1"/>
              <a:t>.WriteLine</a:t>
            </a:r>
            <a:r>
              <a:rPr lang="en-US" altLang="zh-CN" sz="2000" b="0" dirty="0"/>
              <a:t>(</a:t>
            </a:r>
            <a:r>
              <a:rPr lang="en-US" altLang="zh-CN" sz="2000" b="0" dirty="0" err="1"/>
              <a:t>cs.Name</a:t>
            </a:r>
            <a:r>
              <a:rPr lang="en-US" altLang="zh-CN" sz="2000" b="0" dirty="0"/>
              <a:t>);	// “App”</a:t>
            </a:r>
          </a:p>
        </p:txBody>
      </p:sp>
      <p:sp>
        <p:nvSpPr>
          <p:cNvPr id="7" name="Rectangle 7"/>
          <p:cNvSpPr txBox="1">
            <a:spLocks noChangeArrowheads="1"/>
          </p:cNvSpPr>
          <p:nvPr/>
        </p:nvSpPr>
        <p:spPr bwMode="auto">
          <a:xfrm>
            <a:off x="393700" y="5856288"/>
            <a:ext cx="8229600" cy="5078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571500" marR="0" lvl="0" indent="-571500" algn="l" defTabSz="914400" rtl="0" eaLnBrk="1" fontAlgn="base" latinLnBrk="0" hangingPunct="1">
              <a:lnSpc>
                <a:spcPct val="90000"/>
              </a:lnSpc>
              <a:spcBef>
                <a:spcPct val="30000"/>
              </a:spcBef>
              <a:spcAft>
                <a:spcPct val="0"/>
              </a:spcAft>
              <a:buClr>
                <a:schemeClr val="tx2"/>
              </a:buClr>
              <a:buSzTx/>
              <a:buFontTx/>
              <a:buNone/>
              <a:tabLst/>
              <a:defRPr/>
            </a:pPr>
            <a:r>
              <a:rPr kumimoji="0" lang="zh-CN" altLang="en-US" sz="30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应用配置节替代了上一层配置节</a:t>
            </a:r>
            <a:endParaRPr kumimoji="0" lang="zh-CN" altLang="en-US" sz="30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378682724"/>
      </p:ext>
    </p:extLst>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416050"/>
            <a:ext cx="8388350" cy="3296287"/>
          </a:xfrm>
        </p:spPr>
        <p:txBody>
          <a:bodyPr/>
          <a:lstStyle/>
          <a:p>
            <a:r>
              <a:rPr lang="zh-CN" altLang="en-US" dirty="0" smtClean="0"/>
              <a:t>配置文件的层次</a:t>
            </a:r>
            <a:endParaRPr lang="en-US" altLang="zh-CN" dirty="0" smtClean="0"/>
          </a:p>
          <a:p>
            <a:pPr lvl="1"/>
            <a:r>
              <a:rPr lang="en-US" altLang="zh-CN" dirty="0" err="1" smtClean="0"/>
              <a:t>Machine.config</a:t>
            </a:r>
            <a:endParaRPr lang="en-US" altLang="zh-CN" dirty="0" smtClean="0"/>
          </a:p>
          <a:p>
            <a:pPr lvl="2"/>
            <a:r>
              <a:rPr lang="en-US" altLang="zh-CN" dirty="0" err="1" smtClean="0"/>
              <a:t>PerUserRoaming</a:t>
            </a:r>
            <a:r>
              <a:rPr lang="en-US" altLang="zh-CN" dirty="0" smtClean="0"/>
              <a:t> = “</a:t>
            </a:r>
            <a:r>
              <a:rPr lang="en-US" altLang="zh-CN" sz="2000" dirty="0" smtClean="0">
                <a:solidFill>
                  <a:srgbClr val="FFC000"/>
                </a:solidFill>
              </a:rPr>
              <a:t>\Documents and Settings\&lt;username&gt;\Application Data\...</a:t>
            </a:r>
            <a:r>
              <a:rPr lang="en-US" altLang="zh-CN" dirty="0" smtClean="0"/>
              <a:t>”</a:t>
            </a:r>
          </a:p>
          <a:p>
            <a:pPr lvl="2"/>
            <a:r>
              <a:rPr lang="en-US" altLang="zh-CN" dirty="0" err="1" smtClean="0"/>
              <a:t>PerUserRoamingAndLocal</a:t>
            </a:r>
            <a:r>
              <a:rPr lang="en-US" altLang="zh-CN" dirty="0" smtClean="0"/>
              <a:t> = </a:t>
            </a:r>
            <a:r>
              <a:rPr lang="en-US" altLang="zh-CN" sz="2000" dirty="0" smtClean="0"/>
              <a:t>“</a:t>
            </a:r>
            <a:r>
              <a:rPr lang="en-US" altLang="zh-CN" sz="2000" dirty="0" smtClean="0">
                <a:solidFill>
                  <a:srgbClr val="FFC000"/>
                </a:solidFill>
              </a:rPr>
              <a:t>\Documents and Settings\&lt;username&gt;\Local Settings\Application Data\...</a:t>
            </a:r>
            <a:r>
              <a:rPr lang="en-US" altLang="zh-CN" dirty="0" smtClean="0">
                <a:solidFill>
                  <a:srgbClr val="FFC000"/>
                </a:solidFill>
              </a:rPr>
              <a:t> </a:t>
            </a:r>
            <a:r>
              <a:rPr lang="en-US" altLang="zh-CN" dirty="0" smtClean="0"/>
              <a:t>”</a:t>
            </a:r>
          </a:p>
          <a:p>
            <a:pPr lvl="3"/>
            <a:r>
              <a:rPr lang="en-US" altLang="zh-CN" sz="2400" dirty="0" err="1" smtClean="0"/>
              <a:t>ApplcationName.config</a:t>
            </a:r>
            <a:endParaRPr lang="zh-CN" altLang="en-US" dirty="0"/>
          </a:p>
        </p:txBody>
      </p:sp>
    </p:spTree>
    <p:extLst>
      <p:ext uri="{BB962C8B-B14F-4D97-AF65-F5344CB8AC3E}">
        <p14:creationId xmlns:p14="http://schemas.microsoft.com/office/powerpoint/2010/main" val="2484609932"/>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416050"/>
            <a:ext cx="8388350" cy="535531"/>
          </a:xfrm>
        </p:spPr>
        <p:txBody>
          <a:bodyPr/>
          <a:lstStyle/>
          <a:p>
            <a:r>
              <a:rPr lang="en-US" altLang="zh-CN" sz="3200" dirty="0" smtClean="0"/>
              <a:t>Web</a:t>
            </a:r>
            <a:r>
              <a:rPr lang="zh-CN" altLang="en-US" sz="3200" dirty="0" smtClean="0"/>
              <a:t>应用的配置文件的层次</a:t>
            </a:r>
            <a:endParaRPr lang="zh-CN" altLang="en-US" dirty="0"/>
          </a:p>
        </p:txBody>
      </p:sp>
      <p:graphicFrame>
        <p:nvGraphicFramePr>
          <p:cNvPr id="4" name="Group 64"/>
          <p:cNvGraphicFramePr>
            <a:graphicFrameLocks/>
          </p:cNvGraphicFramePr>
          <p:nvPr/>
        </p:nvGraphicFramePr>
        <p:xfrm>
          <a:off x="827088" y="2133600"/>
          <a:ext cx="7278687" cy="2954973"/>
        </p:xfrm>
        <a:graphic>
          <a:graphicData uri="http://schemas.openxmlformats.org/drawingml/2006/table">
            <a:tbl>
              <a:tblPr/>
              <a:tblGrid>
                <a:gridCol w="3240087"/>
                <a:gridCol w="4038600"/>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宋体" pitchFamily="2" charset="-122"/>
                        </a:rPr>
                        <a:t>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bg1"/>
                          </a:solidFill>
                          <a:effectLst/>
                          <a:latin typeface="Arial" charset="0"/>
                          <a:ea typeface="宋体" pitchFamily="2" charset="-122"/>
                        </a:rPr>
                        <a:t>FileName</a:t>
                      </a:r>
                      <a:endParaRPr kumimoji="0" lang="en-US" altLang="zh-CN" sz="2000" b="0" i="0" u="none" strike="noStrike" cap="none" normalizeH="0" baseline="0" dirty="0" smtClean="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r>
              <a:tr h="319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Server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Machine.config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Arial" charset="0"/>
                          <a:ea typeface="宋体" pitchFamily="2" charset="-122"/>
                        </a:rPr>
                        <a:t>RootWeb</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Web.config(</a:t>
                      </a:r>
                      <a:r>
                        <a:rPr kumimoji="0" lang="zh-CN" altLang="en-US" sz="2000" b="0" i="0" u="none" strike="noStrike" cap="none" normalizeH="0" baseline="0" smtClean="0">
                          <a:ln>
                            <a:noFill/>
                          </a:ln>
                          <a:solidFill>
                            <a:schemeClr val="tx1"/>
                          </a:solidFill>
                          <a:effectLst/>
                          <a:latin typeface="Arial" charset="0"/>
                          <a:ea typeface="宋体" pitchFamily="2" charset="-122"/>
                        </a:rPr>
                        <a:t>和</a:t>
                      </a:r>
                      <a:r>
                        <a:rPr kumimoji="0" lang="en-US" altLang="zh-CN" sz="2000" b="0" i="0" u="none" strike="noStrike" cap="none" normalizeH="0" baseline="0" smtClean="0">
                          <a:ln>
                            <a:noFill/>
                          </a:ln>
                          <a:solidFill>
                            <a:schemeClr val="tx1"/>
                          </a:solidFill>
                          <a:effectLst/>
                          <a:latin typeface="Arial" charset="0"/>
                          <a:ea typeface="宋体" pitchFamily="2" charset="-122"/>
                        </a:rPr>
                        <a:t>Machine.config</a:t>
                      </a:r>
                      <a:r>
                        <a:rPr kumimoji="0" lang="zh-CN" altLang="en-US" sz="2000" b="0" i="0" u="none" strike="noStrike" cap="none" normalizeH="0" baseline="0" smtClean="0">
                          <a:ln>
                            <a:noFill/>
                          </a:ln>
                          <a:solidFill>
                            <a:schemeClr val="tx1"/>
                          </a:solidFill>
                          <a:effectLst/>
                          <a:latin typeface="Arial" charset="0"/>
                          <a:ea typeface="宋体" pitchFamily="2" charset="-122"/>
                        </a:rPr>
                        <a:t>同目录</a:t>
                      </a: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Web site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Arial" charset="0"/>
                          <a:ea typeface="宋体" pitchFamily="2" charset="-122"/>
                        </a:rPr>
                        <a:t>Web.config</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Asp.net ApplicationRoot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Web.Config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Asp.net Application</a:t>
                      </a:r>
                      <a:r>
                        <a:rPr kumimoji="0" lang="zh-CN" altLang="en-US" sz="2000" b="0" i="0" u="none" strike="noStrike" cap="none" normalizeH="0" baseline="0" smtClean="0">
                          <a:ln>
                            <a:noFill/>
                          </a:ln>
                          <a:solidFill>
                            <a:schemeClr val="tx1"/>
                          </a:solidFill>
                          <a:effectLst/>
                          <a:latin typeface="Arial" charset="0"/>
                          <a:ea typeface="宋体" pitchFamily="2" charset="-122"/>
                        </a:rPr>
                        <a:t>子目录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Arial" charset="0"/>
                          <a:ea typeface="宋体" pitchFamily="2" charset="-122"/>
                        </a:rPr>
                        <a:t>Web.Config</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65"/>
          <p:cNvSpPr>
            <a:spLocks noChangeArrowheads="1"/>
          </p:cNvSpPr>
          <p:nvPr/>
        </p:nvSpPr>
        <p:spPr bwMode="auto">
          <a:xfrm>
            <a:off x="755650" y="5229225"/>
            <a:ext cx="7715250" cy="1008063"/>
          </a:xfrm>
          <a:prstGeom prst="rect">
            <a:avLst/>
          </a:prstGeom>
          <a:noFill/>
          <a:ln w="9525">
            <a:noFill/>
            <a:miter lim="800000"/>
            <a:headEnd/>
            <a:tailEnd/>
          </a:ln>
          <a:effectLst/>
        </p:spPr>
        <p:txBody>
          <a:bodyPr/>
          <a:lstStyle/>
          <a:p>
            <a:pPr algn="l">
              <a:spcBef>
                <a:spcPct val="20000"/>
              </a:spcBef>
            </a:pPr>
            <a:r>
              <a:rPr lang="en-US" altLang="zh-CN" sz="2200" dirty="0" err="1">
                <a:solidFill>
                  <a:srgbClr val="FFC000"/>
                </a:solidFill>
              </a:rPr>
              <a:t>ApplicationRoot</a:t>
            </a:r>
            <a:r>
              <a:rPr lang="zh-CN" altLang="en-US" sz="2200" dirty="0">
                <a:solidFill>
                  <a:srgbClr val="FFC000"/>
                </a:solidFill>
              </a:rPr>
              <a:t>和子目录，指的都是虚</a:t>
            </a:r>
            <a:r>
              <a:rPr lang="zh-CN" altLang="en-US" sz="2200" dirty="0" smtClean="0">
                <a:solidFill>
                  <a:srgbClr val="FFC000"/>
                </a:solidFill>
              </a:rPr>
              <a:t>目录</a:t>
            </a:r>
          </a:p>
          <a:p>
            <a:pPr>
              <a:spcBef>
                <a:spcPct val="20000"/>
              </a:spcBef>
            </a:pPr>
            <a:r>
              <a:rPr lang="en-US" altLang="zh-CN" sz="2200" dirty="0" smtClean="0">
                <a:solidFill>
                  <a:srgbClr val="FFC000"/>
                </a:solidFill>
              </a:rPr>
              <a:t>Web</a:t>
            </a:r>
            <a:r>
              <a:rPr lang="zh-CN" altLang="en-US" sz="2200" dirty="0" smtClean="0">
                <a:solidFill>
                  <a:srgbClr val="FFC000"/>
                </a:solidFill>
              </a:rPr>
              <a:t>应用文件的物理路径结构最好与虚目录的层次结构相同</a:t>
            </a:r>
            <a:endParaRPr lang="zh-CN" altLang="en-US" sz="2200" dirty="0">
              <a:solidFill>
                <a:srgbClr val="FFC000"/>
              </a:solidFill>
            </a:endParaRPr>
          </a:p>
        </p:txBody>
      </p:sp>
    </p:spTree>
    <p:extLst>
      <p:ext uri="{BB962C8B-B14F-4D97-AF65-F5344CB8AC3E}">
        <p14:creationId xmlns:p14="http://schemas.microsoft.com/office/powerpoint/2010/main" val="2529195525"/>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416050"/>
            <a:ext cx="8388350" cy="507831"/>
          </a:xfrm>
        </p:spPr>
        <p:txBody>
          <a:bodyPr/>
          <a:lstStyle/>
          <a:p>
            <a:r>
              <a:rPr lang="zh-CN" altLang="en-US" dirty="0" smtClean="0"/>
              <a:t>每一个配置节可以映射到别的文件中</a:t>
            </a:r>
            <a:endParaRPr lang="zh-CN" altLang="en-US" dirty="0"/>
          </a:p>
        </p:txBody>
      </p:sp>
      <p:sp>
        <p:nvSpPr>
          <p:cNvPr id="4" name="Text Box 4"/>
          <p:cNvSpPr txBox="1">
            <a:spLocks noChangeArrowheads="1"/>
          </p:cNvSpPr>
          <p:nvPr/>
        </p:nvSpPr>
        <p:spPr bwMode="auto">
          <a:xfrm>
            <a:off x="827088" y="2420938"/>
            <a:ext cx="7705725" cy="12001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r>
              <a:rPr lang="en-US" altLang="zh-CN" sz="1800" b="0" dirty="0"/>
              <a:t>&lt;!--</a:t>
            </a:r>
            <a:r>
              <a:rPr lang="en-US" altLang="zh-CN" sz="1800" b="0" dirty="0" err="1"/>
              <a:t>ApplicationName.config</a:t>
            </a:r>
            <a:r>
              <a:rPr lang="en-US" altLang="zh-CN" sz="1800" b="0" dirty="0"/>
              <a:t>--&gt;</a:t>
            </a:r>
          </a:p>
          <a:p>
            <a:pPr algn="l"/>
            <a:r>
              <a:rPr lang="en-US" altLang="zh-CN" sz="1800" b="0" noProof="1"/>
              <a:t>&lt;CustomSection</a:t>
            </a:r>
            <a:r>
              <a:rPr lang="en-US" altLang="zh-CN" sz="1800" b="0" dirty="0"/>
              <a:t> </a:t>
            </a:r>
            <a:r>
              <a:rPr lang="en-US" altLang="zh-CN" sz="1800" b="0" dirty="0" err="1"/>
              <a:t>configSource</a:t>
            </a:r>
            <a:r>
              <a:rPr lang="en-US" altLang="zh-CN" sz="1800" b="0" dirty="0"/>
              <a:t>=“</a:t>
            </a:r>
            <a:r>
              <a:rPr lang="en-US" altLang="zh-CN" sz="1800" b="0" dirty="0" err="1">
                <a:solidFill>
                  <a:srgbClr val="FF0000"/>
                </a:solidFill>
              </a:rPr>
              <a:t>customSection.config</a:t>
            </a:r>
            <a:r>
              <a:rPr lang="en-US" altLang="zh-CN" sz="1800" b="0" dirty="0"/>
              <a:t>” /</a:t>
            </a:r>
            <a:r>
              <a:rPr lang="en-US" altLang="zh-CN" sz="1800" b="0" noProof="1"/>
              <a:t>&gt;</a:t>
            </a:r>
            <a:endParaRPr lang="en-US" altLang="zh-CN" sz="1800" b="0" dirty="0"/>
          </a:p>
          <a:p>
            <a:pPr algn="l"/>
            <a:r>
              <a:rPr lang="en-US" altLang="zh-CN" sz="1800" b="0" dirty="0"/>
              <a:t>&lt;!--Other sections--&gt;</a:t>
            </a:r>
          </a:p>
          <a:p>
            <a:pPr algn="l"/>
            <a:r>
              <a:rPr lang="en-US" altLang="zh-CN" sz="1800" b="0" dirty="0"/>
              <a:t>…</a:t>
            </a:r>
            <a:endParaRPr lang="en-US" altLang="zh-CN" sz="1800" b="0" noProof="1"/>
          </a:p>
        </p:txBody>
      </p:sp>
      <p:sp>
        <p:nvSpPr>
          <p:cNvPr id="5" name="Text Box 5"/>
          <p:cNvSpPr txBox="1">
            <a:spLocks noChangeArrowheads="1"/>
          </p:cNvSpPr>
          <p:nvPr/>
        </p:nvSpPr>
        <p:spPr bwMode="auto">
          <a:xfrm>
            <a:off x="827088" y="3933825"/>
            <a:ext cx="7705725" cy="12001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1800" b="0" dirty="0"/>
              <a:t>&lt;!--</a:t>
            </a:r>
            <a:r>
              <a:rPr lang="en-US" altLang="zh-CN" sz="1800" b="0" dirty="0" err="1">
                <a:solidFill>
                  <a:srgbClr val="FF0000"/>
                </a:solidFill>
              </a:rPr>
              <a:t>customSection.config</a:t>
            </a:r>
            <a:r>
              <a:rPr lang="en-US" altLang="zh-CN" sz="1800" b="0" dirty="0"/>
              <a:t>--&gt;</a:t>
            </a:r>
          </a:p>
          <a:p>
            <a:pPr algn="l"/>
            <a:r>
              <a:rPr lang="en-US" altLang="zh-CN" sz="1800" b="0" noProof="1"/>
              <a:t>&lt;CustomSection</a:t>
            </a:r>
            <a:r>
              <a:rPr lang="en-US" altLang="zh-CN" sz="1800" b="0" dirty="0"/>
              <a:t> name=“App”</a:t>
            </a:r>
            <a:r>
              <a:rPr lang="en-US" altLang="zh-CN" sz="1800" b="0" noProof="1"/>
              <a:t>&gt;</a:t>
            </a:r>
          </a:p>
          <a:p>
            <a:pPr algn="l"/>
            <a:r>
              <a:rPr lang="en-US" altLang="zh-CN" sz="1800" b="0" dirty="0"/>
              <a:t>	…</a:t>
            </a:r>
          </a:p>
          <a:p>
            <a:pPr algn="l"/>
            <a:r>
              <a:rPr lang="en-US" altLang="zh-CN" sz="1800" b="0" noProof="1"/>
              <a:t>&lt;/CustomSection&gt;</a:t>
            </a:r>
            <a:endParaRPr lang="en-US" altLang="zh-CN" sz="1800" b="0" dirty="0"/>
          </a:p>
        </p:txBody>
      </p:sp>
      <p:sp>
        <p:nvSpPr>
          <p:cNvPr id="6" name="Rectangle 6"/>
          <p:cNvSpPr>
            <a:spLocks noChangeArrowheads="1"/>
          </p:cNvSpPr>
          <p:nvPr/>
        </p:nvSpPr>
        <p:spPr bwMode="auto">
          <a:xfrm>
            <a:off x="755650" y="5229225"/>
            <a:ext cx="7715250" cy="1008063"/>
          </a:xfrm>
          <a:prstGeom prst="rect">
            <a:avLst/>
          </a:prstGeom>
          <a:noFill/>
          <a:ln w="9525">
            <a:noFill/>
            <a:miter lim="800000"/>
            <a:headEnd/>
            <a:tailEnd/>
          </a:ln>
          <a:effectLst/>
        </p:spPr>
        <p:txBody>
          <a:bodyPr/>
          <a:lstStyle/>
          <a:p>
            <a:pPr algn="l">
              <a:spcBef>
                <a:spcPct val="20000"/>
              </a:spcBef>
            </a:pPr>
            <a:r>
              <a:rPr lang="en-US" altLang="zh-CN" sz="2200" dirty="0" err="1">
                <a:solidFill>
                  <a:srgbClr val="FFC000"/>
                </a:solidFill>
              </a:rPr>
              <a:t>configSource</a:t>
            </a:r>
            <a:r>
              <a:rPr lang="zh-CN" altLang="en-US" sz="2200" dirty="0">
                <a:solidFill>
                  <a:srgbClr val="FFC000"/>
                </a:solidFill>
              </a:rPr>
              <a:t>中的路径，只能配置相对路径，必须是应用配置文件的子目录</a:t>
            </a:r>
          </a:p>
        </p:txBody>
      </p:sp>
    </p:spTree>
    <p:extLst>
      <p:ext uri="{BB962C8B-B14F-4D97-AF65-F5344CB8AC3E}">
        <p14:creationId xmlns:p14="http://schemas.microsoft.com/office/powerpoint/2010/main" val="3498699391"/>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416050"/>
            <a:ext cx="8388350" cy="2797689"/>
          </a:xfrm>
        </p:spPr>
        <p:txBody>
          <a:bodyPr/>
          <a:lstStyle/>
          <a:p>
            <a:r>
              <a:rPr lang="zh-CN" altLang="en-US" dirty="0" smtClean="0"/>
              <a:t>打开指定的配置文件</a:t>
            </a:r>
            <a:r>
              <a:rPr lang="en-US" altLang="zh-CN" dirty="0" smtClean="0"/>
              <a:t>—</a:t>
            </a:r>
            <a:r>
              <a:rPr lang="zh-CN" altLang="en-US" dirty="0" smtClean="0"/>
              <a:t>一般应用</a:t>
            </a:r>
            <a:endParaRPr lang="en-US" altLang="zh-CN" dirty="0" smtClean="0"/>
          </a:p>
          <a:p>
            <a:pPr lvl="1"/>
            <a:r>
              <a:rPr lang="en-US" altLang="zh-CN" dirty="0" err="1" smtClean="0"/>
              <a:t>ConfigurationManager</a:t>
            </a:r>
            <a:endParaRPr lang="en-US" altLang="zh-CN" dirty="0" smtClean="0"/>
          </a:p>
          <a:p>
            <a:pPr lvl="2"/>
            <a:r>
              <a:rPr lang="en-US" altLang="zh-CN" dirty="0" err="1" smtClean="0"/>
              <a:t>OpenExeConfiguration</a:t>
            </a:r>
            <a:endParaRPr lang="en-US" altLang="zh-CN" dirty="0" smtClean="0"/>
          </a:p>
          <a:p>
            <a:pPr lvl="2"/>
            <a:r>
              <a:rPr lang="en-US" altLang="zh-CN" dirty="0" err="1" smtClean="0"/>
              <a:t>OpenMachineConfiguration</a:t>
            </a:r>
            <a:endParaRPr lang="en-US" altLang="zh-CN" dirty="0" smtClean="0"/>
          </a:p>
          <a:p>
            <a:pPr lvl="2"/>
            <a:r>
              <a:rPr lang="en-US" altLang="zh-CN" dirty="0" err="1" smtClean="0"/>
              <a:t>OpenMappedExeConfiguration</a:t>
            </a:r>
            <a:endParaRPr lang="en-US" altLang="zh-CN" dirty="0" smtClean="0"/>
          </a:p>
          <a:p>
            <a:pPr lvl="2"/>
            <a:r>
              <a:rPr lang="en-US" altLang="zh-CN" dirty="0" err="1" smtClean="0"/>
              <a:t>OpenMappedMachineConfiguration</a:t>
            </a:r>
            <a:endParaRPr lang="zh-CN" altLang="en-US" dirty="0"/>
          </a:p>
        </p:txBody>
      </p:sp>
      <p:sp>
        <p:nvSpPr>
          <p:cNvPr id="4" name="Rectangle 4"/>
          <p:cNvSpPr>
            <a:spLocks noChangeArrowheads="1"/>
          </p:cNvSpPr>
          <p:nvPr/>
        </p:nvSpPr>
        <p:spPr bwMode="auto">
          <a:xfrm>
            <a:off x="742950" y="3043238"/>
            <a:ext cx="7920038" cy="3170099"/>
          </a:xfrm>
          <a:prstGeom prst="rect">
            <a:avLst/>
          </a:prstGeom>
          <a:ln>
            <a:headEnd/>
            <a:tailEnd/>
          </a:ln>
          <a:effectLst>
            <a:outerShdw blurRad="165100" dist="38100" dir="2700000" sx="101000" sy="101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spAutoFit/>
          </a:bodyPr>
          <a:lstStyle/>
          <a:p>
            <a:pPr algn="l"/>
            <a:r>
              <a:rPr lang="en-US" altLang="zh-CN" sz="2000" b="0" noProof="1">
                <a:solidFill>
                  <a:srgbClr val="3A888E"/>
                </a:solidFill>
              </a:rPr>
              <a:t>ExeConfigurationFileMap</a:t>
            </a:r>
            <a:r>
              <a:rPr lang="en-US" altLang="zh-CN" sz="2000" b="0" noProof="1"/>
              <a:t> fileMap = new </a:t>
            </a:r>
            <a:endParaRPr lang="en-US" altLang="zh-CN" sz="2000" b="0" noProof="1" smtClean="0"/>
          </a:p>
          <a:p>
            <a:pPr algn="l"/>
            <a:r>
              <a:rPr lang="en-US" altLang="zh-CN" sz="2000" b="0" noProof="1" smtClean="0"/>
              <a:t>	ExeConfigurationFileMap</a:t>
            </a:r>
            <a:r>
              <a:rPr lang="en-US" altLang="zh-CN" sz="2000" b="0" noProof="1"/>
              <a:t>();</a:t>
            </a:r>
          </a:p>
          <a:p>
            <a:pPr algn="l"/>
            <a:endParaRPr lang="en-US" altLang="zh-CN" sz="2000" b="0" noProof="1"/>
          </a:p>
          <a:p>
            <a:pPr algn="l"/>
            <a:r>
              <a:rPr lang="en-US" altLang="zh-CN" sz="2000" b="0" noProof="1"/>
              <a:t>fileMap.MachineConfigFilename = </a:t>
            </a:r>
            <a:r>
              <a:rPr lang="en-US" altLang="zh-CN" sz="2000" b="0" dirty="0"/>
              <a:t>@</a:t>
            </a:r>
            <a:r>
              <a:rPr lang="en-US" altLang="zh-CN" sz="2000" b="0" noProof="1"/>
              <a:t>“c</a:t>
            </a:r>
            <a:r>
              <a:rPr lang="en-US" altLang="zh-CN" sz="2000" b="0" dirty="0"/>
              <a:t>:\test\</a:t>
            </a:r>
            <a:r>
              <a:rPr lang="en-US" altLang="zh-CN" sz="2000" b="0" dirty="0" err="1"/>
              <a:t>global.config</a:t>
            </a:r>
            <a:r>
              <a:rPr lang="en-US" altLang="zh-CN" sz="2000" b="0" noProof="1"/>
              <a:t>”;</a:t>
            </a:r>
          </a:p>
          <a:p>
            <a:pPr algn="l"/>
            <a:r>
              <a:rPr lang="en-US" altLang="zh-CN" sz="2000" b="0" noProof="1"/>
              <a:t>fileMap.ExeConfigFilename = </a:t>
            </a:r>
            <a:r>
              <a:rPr lang="en-US" altLang="zh-CN" sz="2000" b="0" noProof="1" smtClean="0"/>
              <a:t>	</a:t>
            </a:r>
            <a:r>
              <a:rPr lang="en-US" altLang="zh-CN" sz="2000" b="0" dirty="0" smtClean="0"/>
              <a:t>@“</a:t>
            </a:r>
            <a:r>
              <a:rPr lang="en-US" altLang="zh-CN" sz="2000" b="0" dirty="0"/>
              <a:t>c:\sample\testConfig.exe.config”</a:t>
            </a:r>
            <a:r>
              <a:rPr lang="en-US" altLang="zh-CN" sz="2000" b="0" noProof="1"/>
              <a:t>;</a:t>
            </a:r>
          </a:p>
          <a:p>
            <a:pPr algn="l"/>
            <a:endParaRPr lang="en-US" altLang="zh-CN" sz="2000" b="0" noProof="1"/>
          </a:p>
          <a:p>
            <a:pPr algn="l"/>
            <a:r>
              <a:rPr lang="en-US" altLang="en-US" sz="2000" b="0" noProof="1">
                <a:solidFill>
                  <a:srgbClr val="3A888E"/>
                </a:solidFill>
              </a:rPr>
              <a:t>Configuration</a:t>
            </a:r>
            <a:r>
              <a:rPr lang="en-US" altLang="zh-CN" sz="2000" b="0" dirty="0"/>
              <a:t> </a:t>
            </a:r>
            <a:r>
              <a:rPr lang="en-US" altLang="zh-CN" sz="2000" b="0" dirty="0" err="1"/>
              <a:t>config</a:t>
            </a:r>
            <a:r>
              <a:rPr lang="en-US" altLang="zh-CN" sz="2000" b="0" dirty="0"/>
              <a:t> = </a:t>
            </a:r>
          </a:p>
          <a:p>
            <a:pPr algn="l"/>
            <a:r>
              <a:rPr lang="en-US" altLang="zh-CN" sz="2000" b="0" dirty="0"/>
              <a:t>	</a:t>
            </a:r>
            <a:r>
              <a:rPr lang="en-US" altLang="zh-CN" sz="2000" b="0" noProof="1">
                <a:solidFill>
                  <a:srgbClr val="3A888E"/>
                </a:solidFill>
              </a:rPr>
              <a:t>ConfigurationManager</a:t>
            </a:r>
            <a:r>
              <a:rPr lang="en-US" altLang="zh-CN" sz="2000" b="0" noProof="1"/>
              <a:t>.OpenMappedExeConfiguration(</a:t>
            </a:r>
            <a:endParaRPr lang="en-US" altLang="zh-CN" sz="2000" b="0" dirty="0"/>
          </a:p>
          <a:p>
            <a:pPr algn="l"/>
            <a:r>
              <a:rPr lang="en-US" altLang="zh-CN" sz="2000" b="0" dirty="0"/>
              <a:t>		</a:t>
            </a:r>
            <a:r>
              <a:rPr lang="en-US" altLang="zh-CN" sz="2000" b="0" noProof="1"/>
              <a:t>fileMap, </a:t>
            </a:r>
            <a:r>
              <a:rPr lang="en-US" altLang="zh-CN" sz="2000" b="0" noProof="1">
                <a:solidFill>
                  <a:srgbClr val="3A888E"/>
                </a:solidFill>
              </a:rPr>
              <a:t>ConfigurationUserLevel</a:t>
            </a:r>
            <a:r>
              <a:rPr lang="en-US" altLang="zh-CN" sz="2000" b="0" noProof="1"/>
              <a:t>.None);</a:t>
            </a:r>
            <a:endParaRPr lang="en-US" altLang="zh-CN" sz="2000" b="0" dirty="0"/>
          </a:p>
          <a:p>
            <a:pPr algn="l"/>
            <a:r>
              <a:rPr lang="en-US" altLang="zh-CN" sz="2000" b="0" dirty="0"/>
              <a:t>…</a:t>
            </a:r>
          </a:p>
        </p:txBody>
      </p:sp>
    </p:spTree>
    <p:extLst>
      <p:ext uri="{BB962C8B-B14F-4D97-AF65-F5344CB8AC3E}">
        <p14:creationId xmlns:p14="http://schemas.microsoft.com/office/powerpoint/2010/main" val="349516996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060450"/>
            <a:ext cx="8388350" cy="507831"/>
          </a:xfrm>
        </p:spPr>
        <p:txBody>
          <a:bodyPr/>
          <a:lstStyle/>
          <a:p>
            <a:r>
              <a:rPr lang="zh-CN" altLang="en-US" dirty="0" smtClean="0"/>
              <a:t>打开</a:t>
            </a:r>
            <a:r>
              <a:rPr lang="en-US" altLang="zh-CN" dirty="0" smtClean="0"/>
              <a:t>Web</a:t>
            </a:r>
            <a:r>
              <a:rPr lang="zh-CN" altLang="en-US" dirty="0" smtClean="0"/>
              <a:t>应用指定的配置文件</a:t>
            </a:r>
            <a:endParaRPr lang="zh-CN" altLang="en-US" dirty="0"/>
          </a:p>
        </p:txBody>
      </p:sp>
      <p:sp>
        <p:nvSpPr>
          <p:cNvPr id="4" name="Rectangle 4"/>
          <p:cNvSpPr>
            <a:spLocks noChangeArrowheads="1"/>
          </p:cNvSpPr>
          <p:nvPr/>
        </p:nvSpPr>
        <p:spPr bwMode="auto">
          <a:xfrm>
            <a:off x="646113" y="1649413"/>
            <a:ext cx="7812087" cy="39703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r>
              <a:rPr lang="en-US" altLang="zh-CN" sz="1800" b="0" noProof="1"/>
              <a:t>WebConfigurationFileMap fileMap = new WebConfigurationFileMap();</a:t>
            </a:r>
          </a:p>
          <a:p>
            <a:pPr algn="l"/>
            <a:endParaRPr lang="en-US" altLang="zh-CN" sz="1800" b="0" noProof="1"/>
          </a:p>
          <a:p>
            <a:pPr algn="l"/>
            <a:r>
              <a:rPr lang="en-US" altLang="zh-CN" sz="1800" b="0" noProof="1"/>
              <a:t>fileMap.MachineConfigFilename = GetGlobalConfigFilePath();</a:t>
            </a:r>
          </a:p>
          <a:p>
            <a:pPr algn="l"/>
            <a:endParaRPr lang="en-US" altLang="zh-CN" sz="1800" b="0" noProof="1"/>
          </a:p>
          <a:p>
            <a:pPr algn="l"/>
            <a:r>
              <a:rPr lang="en-US" altLang="zh-CN" sz="1800" b="0" noProof="1"/>
              <a:t>VirtualDirectoryMapping vDirMap =</a:t>
            </a:r>
            <a:endParaRPr lang="en-US" altLang="zh-CN" sz="1800" b="0" dirty="0"/>
          </a:p>
          <a:p>
            <a:pPr algn="l"/>
            <a:r>
              <a:rPr lang="en-US" altLang="zh-CN" sz="1800" b="0" dirty="0"/>
              <a:t>	</a:t>
            </a:r>
            <a:r>
              <a:rPr lang="en-US" altLang="zh-CN" sz="1800" b="0" noProof="1"/>
              <a:t>new</a:t>
            </a:r>
            <a:r>
              <a:rPr lang="en-US" altLang="zh-CN" sz="1800" b="0" dirty="0"/>
              <a:t> </a:t>
            </a:r>
            <a:r>
              <a:rPr lang="en-US" altLang="zh-CN" sz="1800" b="0" noProof="1"/>
              <a:t>VirtualDirectoryMapping(</a:t>
            </a:r>
            <a:endParaRPr lang="en-US" altLang="zh-CN" sz="1800" b="0" dirty="0"/>
          </a:p>
          <a:p>
            <a:pPr algn="l"/>
            <a:r>
              <a:rPr lang="en-US" altLang="zh-CN" sz="1800" b="0" dirty="0"/>
              <a:t>		</a:t>
            </a:r>
            <a:r>
              <a:rPr lang="en-US" altLang="zh-CN" sz="1800" b="0" noProof="1"/>
              <a:t>HttpContext.Current.Request.PhysicalApplicationPath,</a:t>
            </a:r>
            <a:endParaRPr lang="en-US" altLang="zh-CN" sz="1800" b="0" dirty="0"/>
          </a:p>
          <a:p>
            <a:pPr algn="l"/>
            <a:r>
              <a:rPr lang="en-US" altLang="zh-CN" sz="1800" b="0" dirty="0"/>
              <a:t>		</a:t>
            </a:r>
            <a:r>
              <a:rPr lang="en-US" altLang="zh-CN" sz="1800" b="0" noProof="1"/>
              <a:t>true);</a:t>
            </a:r>
          </a:p>
          <a:p>
            <a:pPr algn="l"/>
            <a:endParaRPr lang="en-US" altLang="zh-CN" sz="1800" b="0" noProof="1"/>
          </a:p>
          <a:p>
            <a:pPr algn="l"/>
            <a:r>
              <a:rPr lang="en-US" altLang="zh-CN" sz="1800" b="0" noProof="1"/>
              <a:t>fileMap.VirtualDirectories.Add("/", vDirMap);</a:t>
            </a:r>
          </a:p>
          <a:p>
            <a:pPr algn="l"/>
            <a:endParaRPr lang="en-US" altLang="zh-CN" sz="1800" b="0" noProof="1"/>
          </a:p>
          <a:p>
            <a:pPr algn="l"/>
            <a:r>
              <a:rPr lang="en-US" altLang="zh-CN" sz="1800" b="0" noProof="1"/>
              <a:t>Configuration</a:t>
            </a:r>
            <a:r>
              <a:rPr lang="en-US" altLang="zh-CN" sz="1800" b="0" dirty="0"/>
              <a:t> </a:t>
            </a:r>
            <a:r>
              <a:rPr lang="en-US" altLang="zh-CN" sz="1800" b="0" dirty="0" err="1"/>
              <a:t>config</a:t>
            </a:r>
            <a:r>
              <a:rPr lang="en-US" altLang="zh-CN" sz="1800" b="0" dirty="0"/>
              <a:t> =</a:t>
            </a:r>
          </a:p>
          <a:p>
            <a:pPr algn="l"/>
            <a:r>
              <a:rPr lang="en-US" altLang="zh-CN" sz="1800" b="0" dirty="0"/>
              <a:t>	</a:t>
            </a:r>
            <a:r>
              <a:rPr lang="en-US" altLang="zh-CN" sz="1800" b="0" noProof="1"/>
              <a:t>WebConfigurationManager.OpenMappedWebConfiguration(</a:t>
            </a:r>
            <a:endParaRPr lang="en-US" altLang="zh-CN" sz="1800" b="0" dirty="0"/>
          </a:p>
          <a:p>
            <a:pPr algn="l"/>
            <a:r>
              <a:rPr lang="en-US" altLang="zh-CN" sz="1800" b="0" dirty="0"/>
              <a:t>		</a:t>
            </a:r>
            <a:r>
              <a:rPr lang="en-US" altLang="zh-CN" sz="1800" b="0" noProof="1"/>
              <a:t>fileMap, "/");</a:t>
            </a:r>
            <a:endParaRPr lang="en-US" altLang="zh-CN" sz="1800" b="0" dirty="0"/>
          </a:p>
        </p:txBody>
      </p:sp>
    </p:spTree>
    <p:extLst>
      <p:ext uri="{BB962C8B-B14F-4D97-AF65-F5344CB8AC3E}">
        <p14:creationId xmlns:p14="http://schemas.microsoft.com/office/powerpoint/2010/main" val="1458532292"/>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en-US" dirty="0"/>
              <a:t>基础</a:t>
            </a:r>
            <a:r>
              <a:rPr lang="zh-CN" altLang="en-US" dirty="0" smtClean="0"/>
              <a:t>组件库所包含的范围</a:t>
            </a:r>
            <a:endParaRPr lang="zh-CN" altLang="en-US" dirty="0"/>
          </a:p>
        </p:txBody>
      </p:sp>
      <p:pic>
        <p:nvPicPr>
          <p:cNvPr id="57" name="Picture 37" descr="Gel - Gel3 ovals clear"/>
          <p:cNvPicPr>
            <a:picLocks noChangeAspect="1" noChangeArrowheads="1"/>
          </p:cNvPicPr>
          <p:nvPr/>
        </p:nvPicPr>
        <p:blipFill>
          <a:blip r:embed="rId2"/>
          <a:srcRect/>
          <a:stretch>
            <a:fillRect/>
          </a:stretch>
        </p:blipFill>
        <p:spPr bwMode="auto">
          <a:xfrm>
            <a:off x="1181100" y="1643063"/>
            <a:ext cx="6650038" cy="3835400"/>
          </a:xfrm>
          <a:prstGeom prst="rect">
            <a:avLst/>
          </a:prstGeom>
          <a:noFill/>
        </p:spPr>
      </p:pic>
      <p:pic>
        <p:nvPicPr>
          <p:cNvPr id="58" name="Picture 4" descr="three colored discs"/>
          <p:cNvPicPr>
            <a:picLocks noChangeAspect="1" noChangeArrowheads="1"/>
          </p:cNvPicPr>
          <p:nvPr/>
        </p:nvPicPr>
        <p:blipFill>
          <a:blip r:embed="rId3"/>
          <a:srcRect/>
          <a:stretch>
            <a:fillRect/>
          </a:stretch>
        </p:blipFill>
        <p:spPr bwMode="auto">
          <a:xfrm>
            <a:off x="2722563" y="2733675"/>
            <a:ext cx="3671887" cy="1627188"/>
          </a:xfrm>
          <a:prstGeom prst="rect">
            <a:avLst/>
          </a:prstGeom>
          <a:noFill/>
        </p:spPr>
      </p:pic>
      <p:sp>
        <p:nvSpPr>
          <p:cNvPr id="59" name="Rectangle 5"/>
          <p:cNvSpPr>
            <a:spLocks noChangeArrowheads="1"/>
          </p:cNvSpPr>
          <p:nvPr/>
        </p:nvSpPr>
        <p:spPr bwMode="auto">
          <a:xfrm>
            <a:off x="4171950" y="2943225"/>
            <a:ext cx="651140" cy="338554"/>
          </a:xfrm>
          <a:prstGeom prst="rect">
            <a:avLst/>
          </a:prstGeom>
          <a:noFill/>
          <a:ln w="9525">
            <a:noFill/>
            <a:miter lim="800000"/>
            <a:headEnd/>
            <a:tailEnd/>
          </a:ln>
          <a:effectLst/>
        </p:spPr>
        <p:txBody>
          <a:bodyPr wrap="none">
            <a:spAutoFit/>
          </a:bodyPr>
          <a:lstStyle/>
          <a:p>
            <a:r>
              <a:rPr lang="en-US" altLang="zh-CN" sz="1600"/>
              <a:t>Core</a:t>
            </a:r>
          </a:p>
        </p:txBody>
      </p:sp>
      <p:sp>
        <p:nvSpPr>
          <p:cNvPr id="60" name="Rectangle 6"/>
          <p:cNvSpPr>
            <a:spLocks noChangeArrowheads="1"/>
          </p:cNvSpPr>
          <p:nvPr/>
        </p:nvSpPr>
        <p:spPr bwMode="auto">
          <a:xfrm>
            <a:off x="4632325" y="3629025"/>
            <a:ext cx="1529585" cy="338554"/>
          </a:xfrm>
          <a:prstGeom prst="rect">
            <a:avLst/>
          </a:prstGeom>
          <a:noFill/>
          <a:ln w="9525">
            <a:noFill/>
            <a:miter lim="800000"/>
            <a:headEnd/>
            <a:tailEnd/>
          </a:ln>
          <a:effectLst/>
        </p:spPr>
        <p:txBody>
          <a:bodyPr wrap="none">
            <a:spAutoFit/>
          </a:bodyPr>
          <a:lstStyle/>
          <a:p>
            <a:r>
              <a:rPr lang="en-US" altLang="zh-CN" sz="1600"/>
              <a:t>Configuration</a:t>
            </a:r>
          </a:p>
        </p:txBody>
      </p:sp>
      <p:sp>
        <p:nvSpPr>
          <p:cNvPr id="61" name="Rectangle 7"/>
          <p:cNvSpPr>
            <a:spLocks noChangeArrowheads="1"/>
          </p:cNvSpPr>
          <p:nvPr/>
        </p:nvSpPr>
        <p:spPr bwMode="auto">
          <a:xfrm>
            <a:off x="3009900" y="3629025"/>
            <a:ext cx="1117614" cy="338554"/>
          </a:xfrm>
          <a:prstGeom prst="rect">
            <a:avLst/>
          </a:prstGeom>
          <a:noFill/>
          <a:ln w="9525">
            <a:noFill/>
            <a:miter lim="800000"/>
            <a:headEnd/>
            <a:tailEnd/>
          </a:ln>
          <a:effectLst/>
        </p:spPr>
        <p:txBody>
          <a:bodyPr wrap="none">
            <a:spAutoFit/>
          </a:bodyPr>
          <a:lstStyle/>
          <a:p>
            <a:r>
              <a:rPr lang="en-US" altLang="zh-CN" sz="1600"/>
              <a:t>Resource</a:t>
            </a:r>
          </a:p>
        </p:txBody>
      </p:sp>
      <p:grpSp>
        <p:nvGrpSpPr>
          <p:cNvPr id="62" name="Group 18"/>
          <p:cNvGrpSpPr>
            <a:grpSpLocks/>
          </p:cNvGrpSpPr>
          <p:nvPr/>
        </p:nvGrpSpPr>
        <p:grpSpPr bwMode="auto">
          <a:xfrm>
            <a:off x="3449638" y="1822450"/>
            <a:ext cx="1444625" cy="723900"/>
            <a:chOff x="2324" y="3331"/>
            <a:chExt cx="910" cy="456"/>
          </a:xfrm>
        </p:grpSpPr>
        <p:pic>
          <p:nvPicPr>
            <p:cNvPr id="63" name="Picture 8"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64" name="Rectangle 9"/>
            <p:cNvSpPr>
              <a:spLocks noChangeArrowheads="1"/>
            </p:cNvSpPr>
            <p:nvPr/>
          </p:nvSpPr>
          <p:spPr bwMode="auto">
            <a:xfrm>
              <a:off x="2324" y="3446"/>
              <a:ext cx="868" cy="213"/>
            </a:xfrm>
            <a:prstGeom prst="rect">
              <a:avLst/>
            </a:prstGeom>
            <a:noFill/>
            <a:ln w="9525">
              <a:noFill/>
              <a:miter lim="800000"/>
              <a:headEnd/>
              <a:tailEnd/>
            </a:ln>
            <a:effectLst/>
          </p:spPr>
          <p:txBody>
            <a:bodyPr>
              <a:spAutoFit/>
            </a:bodyPr>
            <a:lstStyle/>
            <a:p>
              <a:r>
                <a:rPr lang="en-US" altLang="zh-CN" sz="1600" dirty="0">
                  <a:solidFill>
                    <a:schemeClr val="tx1"/>
                  </a:solidFill>
                </a:rPr>
                <a:t>Logging</a:t>
              </a:r>
            </a:p>
          </p:txBody>
        </p:sp>
      </p:grpSp>
      <p:grpSp>
        <p:nvGrpSpPr>
          <p:cNvPr id="65" name="Group 19"/>
          <p:cNvGrpSpPr>
            <a:grpSpLocks/>
          </p:cNvGrpSpPr>
          <p:nvPr/>
        </p:nvGrpSpPr>
        <p:grpSpPr bwMode="auto">
          <a:xfrm>
            <a:off x="1498600" y="2546350"/>
            <a:ext cx="1444625" cy="723900"/>
            <a:chOff x="2324" y="3331"/>
            <a:chExt cx="910" cy="456"/>
          </a:xfrm>
        </p:grpSpPr>
        <p:pic>
          <p:nvPicPr>
            <p:cNvPr id="66" name="Picture 20"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67" name="Rectangle 21"/>
            <p:cNvSpPr>
              <a:spLocks noChangeArrowheads="1"/>
            </p:cNvSpPr>
            <p:nvPr/>
          </p:nvSpPr>
          <p:spPr bwMode="auto">
            <a:xfrm>
              <a:off x="2324" y="3446"/>
              <a:ext cx="868" cy="213"/>
            </a:xfrm>
            <a:prstGeom prst="rect">
              <a:avLst/>
            </a:prstGeom>
            <a:noFill/>
            <a:ln w="9525">
              <a:noFill/>
              <a:miter lim="800000"/>
              <a:headEnd/>
              <a:tailEnd/>
            </a:ln>
            <a:effectLst/>
          </p:spPr>
          <p:txBody>
            <a:bodyPr>
              <a:spAutoFit/>
            </a:bodyPr>
            <a:lstStyle/>
            <a:p>
              <a:r>
                <a:rPr lang="en-US" altLang="zh-CN" sz="1600" dirty="0">
                  <a:solidFill>
                    <a:schemeClr val="tx1"/>
                  </a:solidFill>
                </a:rPr>
                <a:t>Expression</a:t>
              </a:r>
            </a:p>
          </p:txBody>
        </p:sp>
      </p:grpSp>
      <p:grpSp>
        <p:nvGrpSpPr>
          <p:cNvPr id="68" name="Group 22"/>
          <p:cNvGrpSpPr>
            <a:grpSpLocks/>
          </p:cNvGrpSpPr>
          <p:nvPr/>
        </p:nvGrpSpPr>
        <p:grpSpPr bwMode="auto">
          <a:xfrm>
            <a:off x="1181100" y="3816350"/>
            <a:ext cx="1444625" cy="723900"/>
            <a:chOff x="2324" y="3331"/>
            <a:chExt cx="910" cy="456"/>
          </a:xfrm>
        </p:grpSpPr>
        <p:pic>
          <p:nvPicPr>
            <p:cNvPr id="69" name="Picture 23"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70" name="Rectangle 24"/>
            <p:cNvSpPr>
              <a:spLocks noChangeArrowheads="1"/>
            </p:cNvSpPr>
            <p:nvPr/>
          </p:nvSpPr>
          <p:spPr bwMode="auto">
            <a:xfrm>
              <a:off x="2324" y="3446"/>
              <a:ext cx="868" cy="213"/>
            </a:xfrm>
            <a:prstGeom prst="rect">
              <a:avLst/>
            </a:prstGeom>
            <a:noFill/>
            <a:ln w="9525">
              <a:noFill/>
              <a:miter lim="800000"/>
              <a:headEnd/>
              <a:tailEnd/>
            </a:ln>
            <a:effectLst/>
          </p:spPr>
          <p:txBody>
            <a:bodyPr>
              <a:spAutoFit/>
            </a:bodyPr>
            <a:lstStyle/>
            <a:p>
              <a:r>
                <a:rPr lang="en-US" altLang="zh-CN" sz="1600" dirty="0" smtClean="0">
                  <a:solidFill>
                    <a:schemeClr val="tx1"/>
                  </a:solidFill>
                </a:rPr>
                <a:t>Helper</a:t>
              </a:r>
              <a:endParaRPr lang="en-US" altLang="zh-CN" sz="1600" dirty="0">
                <a:solidFill>
                  <a:schemeClr val="tx1"/>
                </a:solidFill>
              </a:endParaRPr>
            </a:p>
          </p:txBody>
        </p:sp>
      </p:grpSp>
      <p:grpSp>
        <p:nvGrpSpPr>
          <p:cNvPr id="71" name="Group 25"/>
          <p:cNvGrpSpPr>
            <a:grpSpLocks/>
          </p:cNvGrpSpPr>
          <p:nvPr/>
        </p:nvGrpSpPr>
        <p:grpSpPr bwMode="auto">
          <a:xfrm>
            <a:off x="2727325" y="4727575"/>
            <a:ext cx="1444625" cy="723900"/>
            <a:chOff x="2324" y="3331"/>
            <a:chExt cx="910" cy="456"/>
          </a:xfrm>
        </p:grpSpPr>
        <p:pic>
          <p:nvPicPr>
            <p:cNvPr id="72" name="Picture 26"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73" name="Rectangle 27"/>
            <p:cNvSpPr>
              <a:spLocks noChangeArrowheads="1"/>
            </p:cNvSpPr>
            <p:nvPr/>
          </p:nvSpPr>
          <p:spPr bwMode="auto">
            <a:xfrm>
              <a:off x="2324" y="3446"/>
              <a:ext cx="868" cy="213"/>
            </a:xfrm>
            <a:prstGeom prst="rect">
              <a:avLst/>
            </a:prstGeom>
            <a:noFill/>
            <a:ln w="9525">
              <a:noFill/>
              <a:miter lim="800000"/>
              <a:headEnd/>
              <a:tailEnd/>
            </a:ln>
            <a:effectLst/>
          </p:spPr>
          <p:txBody>
            <a:bodyPr>
              <a:spAutoFit/>
            </a:bodyPr>
            <a:lstStyle/>
            <a:p>
              <a:r>
                <a:rPr lang="en-US" altLang="zh-CN" sz="1600">
                  <a:solidFill>
                    <a:schemeClr val="tx1"/>
                  </a:solidFill>
                </a:rPr>
                <a:t>Data</a:t>
              </a:r>
            </a:p>
          </p:txBody>
        </p:sp>
      </p:grpSp>
      <p:grpSp>
        <p:nvGrpSpPr>
          <p:cNvPr id="74" name="Group 28"/>
          <p:cNvGrpSpPr>
            <a:grpSpLocks/>
          </p:cNvGrpSpPr>
          <p:nvPr/>
        </p:nvGrpSpPr>
        <p:grpSpPr bwMode="auto">
          <a:xfrm>
            <a:off x="4730750" y="4723130"/>
            <a:ext cx="1444625" cy="723900"/>
            <a:chOff x="2324" y="3331"/>
            <a:chExt cx="910" cy="456"/>
          </a:xfrm>
        </p:grpSpPr>
        <p:pic>
          <p:nvPicPr>
            <p:cNvPr id="75" name="Picture 29"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76" name="Rectangle 30"/>
            <p:cNvSpPr>
              <a:spLocks noChangeArrowheads="1"/>
            </p:cNvSpPr>
            <p:nvPr/>
          </p:nvSpPr>
          <p:spPr bwMode="auto">
            <a:xfrm>
              <a:off x="2324" y="3446"/>
              <a:ext cx="868" cy="213"/>
            </a:xfrm>
            <a:prstGeom prst="rect">
              <a:avLst/>
            </a:prstGeom>
            <a:noFill/>
            <a:ln w="9525">
              <a:noFill/>
              <a:miter lim="800000"/>
              <a:headEnd/>
              <a:tailEnd/>
            </a:ln>
            <a:effectLst/>
          </p:spPr>
          <p:txBody>
            <a:bodyPr>
              <a:spAutoFit/>
            </a:bodyPr>
            <a:lstStyle/>
            <a:p>
              <a:r>
                <a:rPr lang="en-US" altLang="zh-CN" sz="1600" dirty="0">
                  <a:solidFill>
                    <a:schemeClr val="tx1"/>
                  </a:solidFill>
                </a:rPr>
                <a:t>Security</a:t>
              </a:r>
            </a:p>
          </p:txBody>
        </p:sp>
      </p:grpSp>
      <p:grpSp>
        <p:nvGrpSpPr>
          <p:cNvPr id="77" name="Group 31"/>
          <p:cNvGrpSpPr>
            <a:grpSpLocks/>
          </p:cNvGrpSpPr>
          <p:nvPr/>
        </p:nvGrpSpPr>
        <p:grpSpPr bwMode="auto">
          <a:xfrm>
            <a:off x="6394450" y="3636963"/>
            <a:ext cx="1444625" cy="723900"/>
            <a:chOff x="2324" y="3331"/>
            <a:chExt cx="910" cy="456"/>
          </a:xfrm>
        </p:grpSpPr>
        <p:pic>
          <p:nvPicPr>
            <p:cNvPr id="78" name="Picture 32"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79" name="Rectangle 33"/>
            <p:cNvSpPr>
              <a:spLocks noChangeArrowheads="1"/>
            </p:cNvSpPr>
            <p:nvPr/>
          </p:nvSpPr>
          <p:spPr bwMode="auto">
            <a:xfrm>
              <a:off x="2324" y="3446"/>
              <a:ext cx="868" cy="213"/>
            </a:xfrm>
            <a:prstGeom prst="rect">
              <a:avLst/>
            </a:prstGeom>
            <a:noFill/>
            <a:ln w="9525">
              <a:noFill/>
              <a:miter lim="800000"/>
              <a:headEnd/>
              <a:tailEnd/>
            </a:ln>
            <a:effectLst/>
          </p:spPr>
          <p:txBody>
            <a:bodyPr>
              <a:spAutoFit/>
            </a:bodyPr>
            <a:lstStyle/>
            <a:p>
              <a:r>
                <a:rPr lang="en-US" altLang="zh-CN" sz="1600" dirty="0">
                  <a:solidFill>
                    <a:schemeClr val="tx1"/>
                  </a:solidFill>
                </a:rPr>
                <a:t>ORM</a:t>
              </a:r>
            </a:p>
          </p:txBody>
        </p:sp>
      </p:grpSp>
      <p:grpSp>
        <p:nvGrpSpPr>
          <p:cNvPr id="80" name="Group 34"/>
          <p:cNvGrpSpPr>
            <a:grpSpLocks/>
          </p:cNvGrpSpPr>
          <p:nvPr/>
        </p:nvGrpSpPr>
        <p:grpSpPr bwMode="auto">
          <a:xfrm>
            <a:off x="5672138" y="2371725"/>
            <a:ext cx="1444625" cy="723900"/>
            <a:chOff x="2324" y="3331"/>
            <a:chExt cx="910" cy="456"/>
          </a:xfrm>
        </p:grpSpPr>
        <p:pic>
          <p:nvPicPr>
            <p:cNvPr id="81" name="Picture 35"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82" name="Rectangle 36"/>
            <p:cNvSpPr>
              <a:spLocks noChangeArrowheads="1"/>
            </p:cNvSpPr>
            <p:nvPr/>
          </p:nvSpPr>
          <p:spPr bwMode="auto">
            <a:xfrm>
              <a:off x="2324" y="3446"/>
              <a:ext cx="868" cy="213"/>
            </a:xfrm>
            <a:prstGeom prst="rect">
              <a:avLst/>
            </a:prstGeom>
            <a:noFill/>
            <a:ln w="9525">
              <a:noFill/>
              <a:miter lim="800000"/>
              <a:headEnd/>
              <a:tailEnd/>
            </a:ln>
            <a:effectLst/>
          </p:spPr>
          <p:txBody>
            <a:bodyPr>
              <a:spAutoFit/>
            </a:bodyPr>
            <a:lstStyle/>
            <a:p>
              <a:r>
                <a:rPr lang="en-US" altLang="zh-CN" sz="1600">
                  <a:solidFill>
                    <a:schemeClr val="tx1"/>
                  </a:solidFill>
                </a:rPr>
                <a:t>Cache</a:t>
              </a:r>
            </a:p>
          </p:txBody>
        </p:sp>
      </p:grpSp>
    </p:spTree>
    <p:extLst>
      <p:ext uri="{BB962C8B-B14F-4D97-AF65-F5344CB8AC3E}">
        <p14:creationId xmlns:p14="http://schemas.microsoft.com/office/powerpoint/2010/main" val="329261472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strVal val="#ppt_w*2.5"/>
                                          </p:val>
                                        </p:tav>
                                        <p:tav tm="100000">
                                          <p:val>
                                            <p:strVal val="#ppt_w"/>
                                          </p:val>
                                        </p:tav>
                                      </p:tavLst>
                                    </p:anim>
                                    <p:anim calcmode="lin" valueType="num">
                                      <p:cBhvr>
                                        <p:cTn id="8" dur="500" fill="hold"/>
                                        <p:tgtEl>
                                          <p:spTgt spid="65"/>
                                        </p:tgtEl>
                                        <p:attrNameLst>
                                          <p:attrName>ppt_h</p:attrName>
                                        </p:attrNameLst>
                                      </p:cBhvr>
                                      <p:tavLst>
                                        <p:tav tm="0">
                                          <p:val>
                                            <p:strVal val="#ppt_h*0.01"/>
                                          </p:val>
                                        </p:tav>
                                        <p:tav tm="100000">
                                          <p:val>
                                            <p:strVal val="#ppt_h"/>
                                          </p:val>
                                        </p:tav>
                                      </p:tavLst>
                                    </p:anim>
                                    <p:anim calcmode="lin" valueType="num">
                                      <p:cBhvr>
                                        <p:cTn id="9" dur="500" fill="hold"/>
                                        <p:tgtEl>
                                          <p:spTgt spid="65"/>
                                        </p:tgtEl>
                                        <p:attrNameLst>
                                          <p:attrName>ppt_x</p:attrName>
                                        </p:attrNameLst>
                                      </p:cBhvr>
                                      <p:tavLst>
                                        <p:tav tm="0">
                                          <p:val>
                                            <p:strVal val="#ppt_x"/>
                                          </p:val>
                                        </p:tav>
                                        <p:tav tm="100000">
                                          <p:val>
                                            <p:strVal val="#ppt_x"/>
                                          </p:val>
                                        </p:tav>
                                      </p:tavLst>
                                    </p:anim>
                                    <p:anim calcmode="lin" valueType="num">
                                      <p:cBhvr>
                                        <p:cTn id="10" dur="500" fill="hold"/>
                                        <p:tgtEl>
                                          <p:spTgt spid="65"/>
                                        </p:tgtEl>
                                        <p:attrNameLst>
                                          <p:attrName>ppt_y</p:attrName>
                                        </p:attrNameLst>
                                      </p:cBhvr>
                                      <p:tavLst>
                                        <p:tav tm="0">
                                          <p:val>
                                            <p:strVal val="#ppt_h+1"/>
                                          </p:val>
                                        </p:tav>
                                        <p:tav tm="100000">
                                          <p:val>
                                            <p:strVal val="#ppt_y"/>
                                          </p:val>
                                        </p:tav>
                                      </p:tavLst>
                                    </p:anim>
                                    <p:animEffect transition="in" filter="fade">
                                      <p:cBhvr>
                                        <p:cTn id="11" dur="500"/>
                                        <p:tgtEl>
                                          <p:spTgt spid="65"/>
                                        </p:tgtEl>
                                      </p:cBhvr>
                                    </p:animEffect>
                                  </p:childTnLst>
                                </p:cTn>
                              </p:par>
                            </p:childTnLst>
                          </p:cTn>
                        </p:par>
                        <p:par>
                          <p:cTn id="12" fill="hold">
                            <p:stCondLst>
                              <p:cond delay="500"/>
                            </p:stCondLst>
                            <p:childTnLst>
                              <p:par>
                                <p:cTn id="13" presetID="58" presetClass="entr" presetSubtype="0" accel="10000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 calcmode="lin" valueType="num">
                                      <p:cBhvr>
                                        <p:cTn id="15" dur="500" fill="hold"/>
                                        <p:tgtEl>
                                          <p:spTgt spid="62"/>
                                        </p:tgtEl>
                                        <p:attrNameLst>
                                          <p:attrName>ppt_w</p:attrName>
                                        </p:attrNameLst>
                                      </p:cBhvr>
                                      <p:tavLst>
                                        <p:tav tm="0">
                                          <p:val>
                                            <p:strVal val="#ppt_w*2.5"/>
                                          </p:val>
                                        </p:tav>
                                        <p:tav tm="100000">
                                          <p:val>
                                            <p:strVal val="#ppt_w"/>
                                          </p:val>
                                        </p:tav>
                                      </p:tavLst>
                                    </p:anim>
                                    <p:anim calcmode="lin" valueType="num">
                                      <p:cBhvr>
                                        <p:cTn id="16" dur="500" fill="hold"/>
                                        <p:tgtEl>
                                          <p:spTgt spid="62"/>
                                        </p:tgtEl>
                                        <p:attrNameLst>
                                          <p:attrName>ppt_h</p:attrName>
                                        </p:attrNameLst>
                                      </p:cBhvr>
                                      <p:tavLst>
                                        <p:tav tm="0">
                                          <p:val>
                                            <p:strVal val="#ppt_h*0.01"/>
                                          </p:val>
                                        </p:tav>
                                        <p:tav tm="100000">
                                          <p:val>
                                            <p:strVal val="#ppt_h"/>
                                          </p:val>
                                        </p:tav>
                                      </p:tavLst>
                                    </p:anim>
                                    <p:anim calcmode="lin" valueType="num">
                                      <p:cBhvr>
                                        <p:cTn id="17" dur="500" fill="hold"/>
                                        <p:tgtEl>
                                          <p:spTgt spid="62"/>
                                        </p:tgtEl>
                                        <p:attrNameLst>
                                          <p:attrName>ppt_x</p:attrName>
                                        </p:attrNameLst>
                                      </p:cBhvr>
                                      <p:tavLst>
                                        <p:tav tm="0">
                                          <p:val>
                                            <p:strVal val="#ppt_x"/>
                                          </p:val>
                                        </p:tav>
                                        <p:tav tm="100000">
                                          <p:val>
                                            <p:strVal val="#ppt_x"/>
                                          </p:val>
                                        </p:tav>
                                      </p:tavLst>
                                    </p:anim>
                                    <p:anim calcmode="lin" valueType="num">
                                      <p:cBhvr>
                                        <p:cTn id="18" dur="500" fill="hold"/>
                                        <p:tgtEl>
                                          <p:spTgt spid="62"/>
                                        </p:tgtEl>
                                        <p:attrNameLst>
                                          <p:attrName>ppt_y</p:attrName>
                                        </p:attrNameLst>
                                      </p:cBhvr>
                                      <p:tavLst>
                                        <p:tav tm="0">
                                          <p:val>
                                            <p:strVal val="#ppt_h+1"/>
                                          </p:val>
                                        </p:tav>
                                        <p:tav tm="100000">
                                          <p:val>
                                            <p:strVal val="#ppt_y"/>
                                          </p:val>
                                        </p:tav>
                                      </p:tavLst>
                                    </p:anim>
                                    <p:animEffect transition="in" filter="fade">
                                      <p:cBhvr>
                                        <p:cTn id="19" dur="500"/>
                                        <p:tgtEl>
                                          <p:spTgt spid="62"/>
                                        </p:tgtEl>
                                      </p:cBhvr>
                                    </p:animEffect>
                                  </p:childTnLst>
                                </p:cTn>
                              </p:par>
                            </p:childTnLst>
                          </p:cTn>
                        </p:par>
                        <p:par>
                          <p:cTn id="20" fill="hold">
                            <p:stCondLst>
                              <p:cond delay="1000"/>
                            </p:stCondLst>
                            <p:childTnLst>
                              <p:par>
                                <p:cTn id="21" presetID="58" presetClass="entr" presetSubtype="0" accel="100000"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p:cTn id="23" dur="500" fill="hold"/>
                                        <p:tgtEl>
                                          <p:spTgt spid="80"/>
                                        </p:tgtEl>
                                        <p:attrNameLst>
                                          <p:attrName>ppt_w</p:attrName>
                                        </p:attrNameLst>
                                      </p:cBhvr>
                                      <p:tavLst>
                                        <p:tav tm="0">
                                          <p:val>
                                            <p:strVal val="#ppt_w*2.5"/>
                                          </p:val>
                                        </p:tav>
                                        <p:tav tm="100000">
                                          <p:val>
                                            <p:strVal val="#ppt_w"/>
                                          </p:val>
                                        </p:tav>
                                      </p:tavLst>
                                    </p:anim>
                                    <p:anim calcmode="lin" valueType="num">
                                      <p:cBhvr>
                                        <p:cTn id="24" dur="500" fill="hold"/>
                                        <p:tgtEl>
                                          <p:spTgt spid="80"/>
                                        </p:tgtEl>
                                        <p:attrNameLst>
                                          <p:attrName>ppt_h</p:attrName>
                                        </p:attrNameLst>
                                      </p:cBhvr>
                                      <p:tavLst>
                                        <p:tav tm="0">
                                          <p:val>
                                            <p:strVal val="#ppt_h*0.01"/>
                                          </p:val>
                                        </p:tav>
                                        <p:tav tm="100000">
                                          <p:val>
                                            <p:strVal val="#ppt_h"/>
                                          </p:val>
                                        </p:tav>
                                      </p:tavLst>
                                    </p:anim>
                                    <p:anim calcmode="lin" valueType="num">
                                      <p:cBhvr>
                                        <p:cTn id="25" dur="500" fill="hold"/>
                                        <p:tgtEl>
                                          <p:spTgt spid="80"/>
                                        </p:tgtEl>
                                        <p:attrNameLst>
                                          <p:attrName>ppt_x</p:attrName>
                                        </p:attrNameLst>
                                      </p:cBhvr>
                                      <p:tavLst>
                                        <p:tav tm="0">
                                          <p:val>
                                            <p:strVal val="#ppt_x"/>
                                          </p:val>
                                        </p:tav>
                                        <p:tav tm="100000">
                                          <p:val>
                                            <p:strVal val="#ppt_x"/>
                                          </p:val>
                                        </p:tav>
                                      </p:tavLst>
                                    </p:anim>
                                    <p:anim calcmode="lin" valueType="num">
                                      <p:cBhvr>
                                        <p:cTn id="26" dur="500" fill="hold"/>
                                        <p:tgtEl>
                                          <p:spTgt spid="80"/>
                                        </p:tgtEl>
                                        <p:attrNameLst>
                                          <p:attrName>ppt_y</p:attrName>
                                        </p:attrNameLst>
                                      </p:cBhvr>
                                      <p:tavLst>
                                        <p:tav tm="0">
                                          <p:val>
                                            <p:strVal val="#ppt_h+1"/>
                                          </p:val>
                                        </p:tav>
                                        <p:tav tm="100000">
                                          <p:val>
                                            <p:strVal val="#ppt_y"/>
                                          </p:val>
                                        </p:tav>
                                      </p:tavLst>
                                    </p:anim>
                                    <p:animEffect transition="in" filter="fade">
                                      <p:cBhvr>
                                        <p:cTn id="27" dur="500"/>
                                        <p:tgtEl>
                                          <p:spTgt spid="80"/>
                                        </p:tgtEl>
                                      </p:cBhvr>
                                    </p:animEffect>
                                  </p:childTnLst>
                                </p:cTn>
                              </p:par>
                            </p:childTnLst>
                          </p:cTn>
                        </p:par>
                        <p:par>
                          <p:cTn id="28" fill="hold">
                            <p:stCondLst>
                              <p:cond delay="1500"/>
                            </p:stCondLst>
                            <p:childTnLst>
                              <p:par>
                                <p:cTn id="29" presetID="58" presetClass="entr" presetSubtype="0" accel="100000" fill="hold" nodeType="after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p:cTn id="31" dur="500" fill="hold"/>
                                        <p:tgtEl>
                                          <p:spTgt spid="77"/>
                                        </p:tgtEl>
                                        <p:attrNameLst>
                                          <p:attrName>ppt_w</p:attrName>
                                        </p:attrNameLst>
                                      </p:cBhvr>
                                      <p:tavLst>
                                        <p:tav tm="0">
                                          <p:val>
                                            <p:strVal val="#ppt_w*2.5"/>
                                          </p:val>
                                        </p:tav>
                                        <p:tav tm="100000">
                                          <p:val>
                                            <p:strVal val="#ppt_w"/>
                                          </p:val>
                                        </p:tav>
                                      </p:tavLst>
                                    </p:anim>
                                    <p:anim calcmode="lin" valueType="num">
                                      <p:cBhvr>
                                        <p:cTn id="32" dur="500" fill="hold"/>
                                        <p:tgtEl>
                                          <p:spTgt spid="77"/>
                                        </p:tgtEl>
                                        <p:attrNameLst>
                                          <p:attrName>ppt_h</p:attrName>
                                        </p:attrNameLst>
                                      </p:cBhvr>
                                      <p:tavLst>
                                        <p:tav tm="0">
                                          <p:val>
                                            <p:strVal val="#ppt_h*0.01"/>
                                          </p:val>
                                        </p:tav>
                                        <p:tav tm="100000">
                                          <p:val>
                                            <p:strVal val="#ppt_h"/>
                                          </p:val>
                                        </p:tav>
                                      </p:tavLst>
                                    </p:anim>
                                    <p:anim calcmode="lin" valueType="num">
                                      <p:cBhvr>
                                        <p:cTn id="33" dur="500" fill="hold"/>
                                        <p:tgtEl>
                                          <p:spTgt spid="77"/>
                                        </p:tgtEl>
                                        <p:attrNameLst>
                                          <p:attrName>ppt_x</p:attrName>
                                        </p:attrNameLst>
                                      </p:cBhvr>
                                      <p:tavLst>
                                        <p:tav tm="0">
                                          <p:val>
                                            <p:strVal val="#ppt_x"/>
                                          </p:val>
                                        </p:tav>
                                        <p:tav tm="100000">
                                          <p:val>
                                            <p:strVal val="#ppt_x"/>
                                          </p:val>
                                        </p:tav>
                                      </p:tavLst>
                                    </p:anim>
                                    <p:anim calcmode="lin" valueType="num">
                                      <p:cBhvr>
                                        <p:cTn id="34" dur="500" fill="hold"/>
                                        <p:tgtEl>
                                          <p:spTgt spid="77"/>
                                        </p:tgtEl>
                                        <p:attrNameLst>
                                          <p:attrName>ppt_y</p:attrName>
                                        </p:attrNameLst>
                                      </p:cBhvr>
                                      <p:tavLst>
                                        <p:tav tm="0">
                                          <p:val>
                                            <p:strVal val="#ppt_h+1"/>
                                          </p:val>
                                        </p:tav>
                                        <p:tav tm="100000">
                                          <p:val>
                                            <p:strVal val="#ppt_y"/>
                                          </p:val>
                                        </p:tav>
                                      </p:tavLst>
                                    </p:anim>
                                    <p:animEffect transition="in" filter="fade">
                                      <p:cBhvr>
                                        <p:cTn id="35" dur="500"/>
                                        <p:tgtEl>
                                          <p:spTgt spid="77"/>
                                        </p:tgtEl>
                                      </p:cBhvr>
                                    </p:animEffect>
                                  </p:childTnLst>
                                </p:cTn>
                              </p:par>
                            </p:childTnLst>
                          </p:cTn>
                        </p:par>
                        <p:par>
                          <p:cTn id="36" fill="hold">
                            <p:stCondLst>
                              <p:cond delay="2000"/>
                            </p:stCondLst>
                            <p:childTnLst>
                              <p:par>
                                <p:cTn id="37" presetID="58" presetClass="entr" presetSubtype="0" accel="100000"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strVal val="#ppt_w*2.5"/>
                                          </p:val>
                                        </p:tav>
                                        <p:tav tm="100000">
                                          <p:val>
                                            <p:strVal val="#ppt_w"/>
                                          </p:val>
                                        </p:tav>
                                      </p:tavLst>
                                    </p:anim>
                                    <p:anim calcmode="lin" valueType="num">
                                      <p:cBhvr>
                                        <p:cTn id="40" dur="500" fill="hold"/>
                                        <p:tgtEl>
                                          <p:spTgt spid="74"/>
                                        </p:tgtEl>
                                        <p:attrNameLst>
                                          <p:attrName>ppt_h</p:attrName>
                                        </p:attrNameLst>
                                      </p:cBhvr>
                                      <p:tavLst>
                                        <p:tav tm="0">
                                          <p:val>
                                            <p:strVal val="#ppt_h*0.01"/>
                                          </p:val>
                                        </p:tav>
                                        <p:tav tm="100000">
                                          <p:val>
                                            <p:strVal val="#ppt_h"/>
                                          </p:val>
                                        </p:tav>
                                      </p:tavLst>
                                    </p:anim>
                                    <p:anim calcmode="lin" valueType="num">
                                      <p:cBhvr>
                                        <p:cTn id="41" dur="500" fill="hold"/>
                                        <p:tgtEl>
                                          <p:spTgt spid="74"/>
                                        </p:tgtEl>
                                        <p:attrNameLst>
                                          <p:attrName>ppt_x</p:attrName>
                                        </p:attrNameLst>
                                      </p:cBhvr>
                                      <p:tavLst>
                                        <p:tav tm="0">
                                          <p:val>
                                            <p:strVal val="#ppt_x"/>
                                          </p:val>
                                        </p:tav>
                                        <p:tav tm="100000">
                                          <p:val>
                                            <p:strVal val="#ppt_x"/>
                                          </p:val>
                                        </p:tav>
                                      </p:tavLst>
                                    </p:anim>
                                    <p:anim calcmode="lin" valueType="num">
                                      <p:cBhvr>
                                        <p:cTn id="42" dur="500" fill="hold"/>
                                        <p:tgtEl>
                                          <p:spTgt spid="74"/>
                                        </p:tgtEl>
                                        <p:attrNameLst>
                                          <p:attrName>ppt_y</p:attrName>
                                        </p:attrNameLst>
                                      </p:cBhvr>
                                      <p:tavLst>
                                        <p:tav tm="0">
                                          <p:val>
                                            <p:strVal val="#ppt_h+1"/>
                                          </p:val>
                                        </p:tav>
                                        <p:tav tm="100000">
                                          <p:val>
                                            <p:strVal val="#ppt_y"/>
                                          </p:val>
                                        </p:tav>
                                      </p:tavLst>
                                    </p:anim>
                                    <p:animEffect transition="in" filter="fade">
                                      <p:cBhvr>
                                        <p:cTn id="43" dur="500"/>
                                        <p:tgtEl>
                                          <p:spTgt spid="74"/>
                                        </p:tgtEl>
                                      </p:cBhvr>
                                    </p:animEffect>
                                  </p:childTnLst>
                                </p:cTn>
                              </p:par>
                            </p:childTnLst>
                          </p:cTn>
                        </p:par>
                        <p:par>
                          <p:cTn id="44" fill="hold">
                            <p:stCondLst>
                              <p:cond delay="2500"/>
                            </p:stCondLst>
                            <p:childTnLst>
                              <p:par>
                                <p:cTn id="45" presetID="58" presetClass="entr" presetSubtype="0" accel="100000" fill="hold" nodeType="after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p:cTn id="47" dur="500" fill="hold"/>
                                        <p:tgtEl>
                                          <p:spTgt spid="71"/>
                                        </p:tgtEl>
                                        <p:attrNameLst>
                                          <p:attrName>ppt_w</p:attrName>
                                        </p:attrNameLst>
                                      </p:cBhvr>
                                      <p:tavLst>
                                        <p:tav tm="0">
                                          <p:val>
                                            <p:strVal val="#ppt_w*2.5"/>
                                          </p:val>
                                        </p:tav>
                                        <p:tav tm="100000">
                                          <p:val>
                                            <p:strVal val="#ppt_w"/>
                                          </p:val>
                                        </p:tav>
                                      </p:tavLst>
                                    </p:anim>
                                    <p:anim calcmode="lin" valueType="num">
                                      <p:cBhvr>
                                        <p:cTn id="48" dur="500" fill="hold"/>
                                        <p:tgtEl>
                                          <p:spTgt spid="71"/>
                                        </p:tgtEl>
                                        <p:attrNameLst>
                                          <p:attrName>ppt_h</p:attrName>
                                        </p:attrNameLst>
                                      </p:cBhvr>
                                      <p:tavLst>
                                        <p:tav tm="0">
                                          <p:val>
                                            <p:strVal val="#ppt_h*0.01"/>
                                          </p:val>
                                        </p:tav>
                                        <p:tav tm="100000">
                                          <p:val>
                                            <p:strVal val="#ppt_h"/>
                                          </p:val>
                                        </p:tav>
                                      </p:tavLst>
                                    </p:anim>
                                    <p:anim calcmode="lin" valueType="num">
                                      <p:cBhvr>
                                        <p:cTn id="49" dur="500" fill="hold"/>
                                        <p:tgtEl>
                                          <p:spTgt spid="71"/>
                                        </p:tgtEl>
                                        <p:attrNameLst>
                                          <p:attrName>ppt_x</p:attrName>
                                        </p:attrNameLst>
                                      </p:cBhvr>
                                      <p:tavLst>
                                        <p:tav tm="0">
                                          <p:val>
                                            <p:strVal val="#ppt_x"/>
                                          </p:val>
                                        </p:tav>
                                        <p:tav tm="100000">
                                          <p:val>
                                            <p:strVal val="#ppt_x"/>
                                          </p:val>
                                        </p:tav>
                                      </p:tavLst>
                                    </p:anim>
                                    <p:anim calcmode="lin" valueType="num">
                                      <p:cBhvr>
                                        <p:cTn id="50" dur="500" fill="hold"/>
                                        <p:tgtEl>
                                          <p:spTgt spid="71"/>
                                        </p:tgtEl>
                                        <p:attrNameLst>
                                          <p:attrName>ppt_y</p:attrName>
                                        </p:attrNameLst>
                                      </p:cBhvr>
                                      <p:tavLst>
                                        <p:tav tm="0">
                                          <p:val>
                                            <p:strVal val="#ppt_h+1"/>
                                          </p:val>
                                        </p:tav>
                                        <p:tav tm="100000">
                                          <p:val>
                                            <p:strVal val="#ppt_y"/>
                                          </p:val>
                                        </p:tav>
                                      </p:tavLst>
                                    </p:anim>
                                    <p:animEffect transition="in" filter="fade">
                                      <p:cBhvr>
                                        <p:cTn id="51" dur="500"/>
                                        <p:tgtEl>
                                          <p:spTgt spid="71"/>
                                        </p:tgtEl>
                                      </p:cBhvr>
                                    </p:animEffect>
                                  </p:childTnLst>
                                </p:cTn>
                              </p:par>
                            </p:childTnLst>
                          </p:cTn>
                        </p:par>
                        <p:par>
                          <p:cTn id="52" fill="hold">
                            <p:stCondLst>
                              <p:cond delay="3000"/>
                            </p:stCondLst>
                            <p:childTnLst>
                              <p:par>
                                <p:cTn id="53" presetID="58" presetClass="entr" presetSubtype="0" accel="100000" fill="hold" nodeType="after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strVal val="#ppt_w*2.5"/>
                                          </p:val>
                                        </p:tav>
                                        <p:tav tm="100000">
                                          <p:val>
                                            <p:strVal val="#ppt_w"/>
                                          </p:val>
                                        </p:tav>
                                      </p:tavLst>
                                    </p:anim>
                                    <p:anim calcmode="lin" valueType="num">
                                      <p:cBhvr>
                                        <p:cTn id="56" dur="500" fill="hold"/>
                                        <p:tgtEl>
                                          <p:spTgt spid="68"/>
                                        </p:tgtEl>
                                        <p:attrNameLst>
                                          <p:attrName>ppt_h</p:attrName>
                                        </p:attrNameLst>
                                      </p:cBhvr>
                                      <p:tavLst>
                                        <p:tav tm="0">
                                          <p:val>
                                            <p:strVal val="#ppt_h*0.01"/>
                                          </p:val>
                                        </p:tav>
                                        <p:tav tm="100000">
                                          <p:val>
                                            <p:strVal val="#ppt_h"/>
                                          </p:val>
                                        </p:tav>
                                      </p:tavLst>
                                    </p:anim>
                                    <p:anim calcmode="lin" valueType="num">
                                      <p:cBhvr>
                                        <p:cTn id="57" dur="500" fill="hold"/>
                                        <p:tgtEl>
                                          <p:spTgt spid="68"/>
                                        </p:tgtEl>
                                        <p:attrNameLst>
                                          <p:attrName>ppt_x</p:attrName>
                                        </p:attrNameLst>
                                      </p:cBhvr>
                                      <p:tavLst>
                                        <p:tav tm="0">
                                          <p:val>
                                            <p:strVal val="#ppt_x"/>
                                          </p:val>
                                        </p:tav>
                                        <p:tav tm="100000">
                                          <p:val>
                                            <p:strVal val="#ppt_x"/>
                                          </p:val>
                                        </p:tav>
                                      </p:tavLst>
                                    </p:anim>
                                    <p:anim calcmode="lin" valueType="num">
                                      <p:cBhvr>
                                        <p:cTn id="58" dur="500" fill="hold"/>
                                        <p:tgtEl>
                                          <p:spTgt spid="68"/>
                                        </p:tgtEl>
                                        <p:attrNameLst>
                                          <p:attrName>ppt_y</p:attrName>
                                        </p:attrNameLst>
                                      </p:cBhvr>
                                      <p:tavLst>
                                        <p:tav tm="0">
                                          <p:val>
                                            <p:strVal val="#ppt_h+1"/>
                                          </p:val>
                                        </p:tav>
                                        <p:tav tm="100000">
                                          <p:val>
                                            <p:strVal val="#ppt_y"/>
                                          </p:val>
                                        </p:tav>
                                      </p:tavLst>
                                    </p:anim>
                                    <p:animEffect transition="in" filter="fade">
                                      <p:cBhvr>
                                        <p:cTn id="5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060450"/>
            <a:ext cx="8388350" cy="507831"/>
          </a:xfrm>
        </p:spPr>
        <p:txBody>
          <a:bodyPr/>
          <a:lstStyle/>
          <a:p>
            <a:r>
              <a:rPr lang="zh-CN" altLang="en-US" dirty="0" smtClean="0"/>
              <a:t>写配置信息和加密</a:t>
            </a:r>
            <a:endParaRPr lang="zh-CN" altLang="en-US" dirty="0"/>
          </a:p>
        </p:txBody>
      </p:sp>
      <p:sp>
        <p:nvSpPr>
          <p:cNvPr id="4" name="Rectangle 6"/>
          <p:cNvSpPr>
            <a:spLocks noChangeArrowheads="1"/>
          </p:cNvSpPr>
          <p:nvPr/>
        </p:nvSpPr>
        <p:spPr bwMode="auto">
          <a:xfrm>
            <a:off x="823913" y="1598613"/>
            <a:ext cx="7775575" cy="50355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r>
              <a:rPr lang="en-US" altLang="zh-CN" sz="1800" b="0" dirty="0" err="1"/>
              <a:t>System.Configuration.Configuration</a:t>
            </a:r>
            <a:r>
              <a:rPr lang="en-US" altLang="zh-CN" sz="1800" b="0" dirty="0"/>
              <a:t> </a:t>
            </a:r>
            <a:r>
              <a:rPr lang="en-US" altLang="zh-CN" sz="1800" b="0" dirty="0" err="1"/>
              <a:t>config</a:t>
            </a:r>
            <a:r>
              <a:rPr lang="en-US" altLang="zh-CN" sz="1800" b="0" dirty="0"/>
              <a:t> =</a:t>
            </a:r>
          </a:p>
          <a:p>
            <a:pPr algn="l"/>
            <a:r>
              <a:rPr lang="en-US" altLang="zh-CN" sz="1800" b="0" dirty="0"/>
              <a:t>            </a:t>
            </a:r>
            <a:r>
              <a:rPr lang="en-US" altLang="zh-CN" sz="1800" b="0" dirty="0" err="1"/>
              <a:t>ConfigurationManager.OpenExeConfiguration</a:t>
            </a:r>
            <a:r>
              <a:rPr lang="en-US" altLang="zh-CN" sz="1800" b="0" dirty="0"/>
              <a:t>(</a:t>
            </a:r>
          </a:p>
          <a:p>
            <a:pPr algn="l"/>
            <a:r>
              <a:rPr lang="en-US" altLang="zh-CN" sz="1800" b="0" dirty="0"/>
              <a:t>            </a:t>
            </a:r>
            <a:r>
              <a:rPr lang="en-US" altLang="zh-CN" sz="1800" b="0" dirty="0" err="1"/>
              <a:t>ConfigurationUserLevel.None</a:t>
            </a:r>
            <a:r>
              <a:rPr lang="en-US" altLang="zh-CN" sz="1800" b="0" dirty="0"/>
              <a:t>);</a:t>
            </a:r>
          </a:p>
          <a:p>
            <a:pPr algn="l"/>
            <a:endParaRPr lang="en-US" altLang="zh-CN" sz="1800" b="0" dirty="0"/>
          </a:p>
          <a:p>
            <a:pPr algn="l"/>
            <a:endParaRPr lang="en-US" altLang="zh-CN" sz="1800" b="0" dirty="0"/>
          </a:p>
          <a:p>
            <a:pPr algn="l"/>
            <a:r>
              <a:rPr lang="en-US" altLang="zh-CN" sz="1800" b="0" dirty="0"/>
              <a:t>    // Get the section.</a:t>
            </a:r>
          </a:p>
          <a:p>
            <a:pPr algn="l"/>
            <a:r>
              <a:rPr lang="en-US" altLang="zh-CN" sz="1800" b="0" dirty="0"/>
              <a:t>    </a:t>
            </a:r>
            <a:r>
              <a:rPr lang="en-US" altLang="zh-CN" sz="1800" b="0" dirty="0" err="1"/>
              <a:t>UrlsSection</a:t>
            </a:r>
            <a:r>
              <a:rPr lang="en-US" altLang="zh-CN" sz="1800" b="0" dirty="0"/>
              <a:t> section =</a:t>
            </a:r>
          </a:p>
          <a:p>
            <a:pPr algn="l"/>
            <a:r>
              <a:rPr lang="en-US" altLang="zh-CN" sz="1800" b="0" dirty="0"/>
              <a:t>        (</a:t>
            </a:r>
            <a:r>
              <a:rPr lang="en-US" altLang="zh-CN" sz="1800" b="0" dirty="0" err="1"/>
              <a:t>UrlsSection</a:t>
            </a:r>
            <a:r>
              <a:rPr lang="en-US" altLang="zh-CN" sz="1800" b="0" dirty="0"/>
              <a:t>)</a:t>
            </a:r>
            <a:r>
              <a:rPr lang="en-US" altLang="zh-CN" sz="1800" b="0" dirty="0" err="1"/>
              <a:t>config.GetSection</a:t>
            </a:r>
            <a:r>
              <a:rPr lang="en-US" altLang="zh-CN" sz="1800" b="0" dirty="0"/>
              <a:t>("</a:t>
            </a:r>
            <a:r>
              <a:rPr lang="en-US" altLang="zh-CN" sz="1800" b="0" dirty="0" err="1"/>
              <a:t>MyUrls</a:t>
            </a:r>
            <a:r>
              <a:rPr lang="en-US" altLang="zh-CN" sz="1800" b="0" dirty="0"/>
              <a:t>");</a:t>
            </a:r>
          </a:p>
          <a:p>
            <a:pPr algn="l"/>
            <a:endParaRPr lang="en-US" altLang="zh-CN" sz="1800" b="0" dirty="0"/>
          </a:p>
          <a:p>
            <a:pPr algn="l"/>
            <a:endParaRPr lang="en-US" altLang="zh-CN" sz="1800" b="0" dirty="0"/>
          </a:p>
          <a:p>
            <a:pPr algn="l"/>
            <a:r>
              <a:rPr lang="en-US" altLang="zh-CN" sz="1800" b="0" dirty="0"/>
              <a:t>    // Protect (encrypt)the section.</a:t>
            </a:r>
          </a:p>
          <a:p>
            <a:pPr algn="l"/>
            <a:r>
              <a:rPr lang="en-US" altLang="zh-CN" sz="1800" b="0" dirty="0"/>
              <a:t>    </a:t>
            </a:r>
            <a:r>
              <a:rPr lang="en-US" altLang="zh-CN" sz="1800" b="0" dirty="0" err="1"/>
              <a:t>section.SectionInformation.ProtectSection</a:t>
            </a:r>
            <a:r>
              <a:rPr lang="en-US" altLang="zh-CN" sz="1800" b="0" dirty="0"/>
              <a:t>(</a:t>
            </a:r>
          </a:p>
          <a:p>
            <a:pPr algn="l"/>
            <a:r>
              <a:rPr lang="en-US" altLang="zh-CN" sz="1800" b="0" dirty="0"/>
              <a:t>        "</a:t>
            </a:r>
            <a:r>
              <a:rPr lang="en-US" altLang="zh-CN" sz="1800" b="0" dirty="0" err="1"/>
              <a:t>RsaProtectedConfigurationProvider</a:t>
            </a:r>
            <a:r>
              <a:rPr lang="en-US" altLang="zh-CN" sz="1800" b="0" dirty="0"/>
              <a:t>");</a:t>
            </a:r>
          </a:p>
          <a:p>
            <a:pPr algn="l"/>
            <a:endParaRPr lang="en-US" altLang="zh-CN" sz="1800" b="0" dirty="0"/>
          </a:p>
          <a:p>
            <a:pPr algn="l"/>
            <a:r>
              <a:rPr lang="en-US" altLang="zh-CN" sz="1800" b="0" dirty="0"/>
              <a:t>    // Save the encrypted section.</a:t>
            </a:r>
          </a:p>
          <a:p>
            <a:pPr algn="l"/>
            <a:r>
              <a:rPr lang="en-US" altLang="zh-CN" sz="1800" b="0" dirty="0"/>
              <a:t>    </a:t>
            </a:r>
            <a:r>
              <a:rPr lang="en-US" altLang="zh-CN" sz="1800" b="0" dirty="0" err="1"/>
              <a:t>section.SectionInformation.ForceSave</a:t>
            </a:r>
            <a:r>
              <a:rPr lang="en-US" altLang="zh-CN" sz="1800" b="0" dirty="0"/>
              <a:t> = true;</a:t>
            </a:r>
          </a:p>
          <a:p>
            <a:pPr algn="l"/>
            <a:endParaRPr lang="en-US" altLang="zh-CN" sz="1800" b="0" dirty="0"/>
          </a:p>
          <a:p>
            <a:pPr algn="l"/>
            <a:r>
              <a:rPr lang="en-US" altLang="zh-CN" sz="1800" b="0" dirty="0"/>
              <a:t>    </a:t>
            </a:r>
            <a:r>
              <a:rPr lang="en-US" altLang="zh-CN" sz="1800" b="0" dirty="0" err="1"/>
              <a:t>config.Save</a:t>
            </a:r>
            <a:r>
              <a:rPr lang="en-US" altLang="zh-CN" sz="1800" b="0" dirty="0"/>
              <a:t>(</a:t>
            </a:r>
            <a:r>
              <a:rPr lang="en-US" altLang="zh-CN" sz="1800" b="0" dirty="0" err="1"/>
              <a:t>ConfigurationSaveMode.Full</a:t>
            </a:r>
            <a:r>
              <a:rPr lang="en-US" altLang="zh-CN" sz="1800" b="0" dirty="0"/>
              <a:t>);</a:t>
            </a:r>
          </a:p>
        </p:txBody>
      </p:sp>
      <p:sp>
        <p:nvSpPr>
          <p:cNvPr id="5" name="Rectangle 5"/>
          <p:cNvSpPr>
            <a:spLocks noChangeArrowheads="1"/>
          </p:cNvSpPr>
          <p:nvPr/>
        </p:nvSpPr>
        <p:spPr bwMode="auto">
          <a:xfrm>
            <a:off x="793750" y="1760538"/>
            <a:ext cx="8064500" cy="4524315"/>
          </a:xfrm>
          <a:prstGeom prst="rect">
            <a:avLst/>
          </a:prstGeom>
          <a:ln>
            <a:headEnd/>
            <a:tailEnd/>
          </a:ln>
          <a:effectLst>
            <a:outerShdw blurRad="203200" dist="38100" dir="2700000" sx="101000" sy="101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spAutoFit/>
          </a:bodyPr>
          <a:lstStyle/>
          <a:p>
            <a:pPr algn="l"/>
            <a:r>
              <a:rPr lang="en-US" altLang="zh-CN" sz="1800" b="0" dirty="0"/>
              <a:t>&lt;</a:t>
            </a:r>
            <a:r>
              <a:rPr lang="en-US" altLang="zh-CN" sz="1800" b="0" dirty="0" err="1"/>
              <a:t>appSettings</a:t>
            </a:r>
            <a:r>
              <a:rPr lang="en-US" altLang="zh-CN" sz="1800" b="0" dirty="0"/>
              <a:t>&gt;</a:t>
            </a:r>
          </a:p>
          <a:p>
            <a:pPr algn="l"/>
            <a:r>
              <a:rPr lang="en-US" altLang="zh-CN" sz="1800" b="0" dirty="0"/>
              <a:t>    &lt;add key="</a:t>
            </a:r>
            <a:r>
              <a:rPr lang="en-US" altLang="zh-CN" sz="1800" b="0" dirty="0" err="1"/>
              <a:t>currencyService</a:t>
            </a:r>
            <a:r>
              <a:rPr lang="en-US" altLang="zh-CN" sz="1800" b="0" dirty="0"/>
              <a:t>" value="http://www.microsoft.com/services/cu...</a:t>
            </a:r>
            <a:r>
              <a:rPr lang="en-US" altLang="zh-CN" sz="1800" b="0" dirty="0" err="1"/>
              <a:t>asmx</a:t>
            </a:r>
            <a:r>
              <a:rPr lang="en-US" altLang="zh-CN" sz="1800" b="0" dirty="0"/>
              <a:t>"/&gt; </a:t>
            </a:r>
          </a:p>
          <a:p>
            <a:pPr algn="l"/>
            <a:r>
              <a:rPr lang="en-US" altLang="zh-CN" sz="1800" b="0" dirty="0"/>
              <a:t>    &lt;add key="</a:t>
            </a:r>
            <a:r>
              <a:rPr lang="en-US" altLang="zh-CN" sz="1800" b="0" dirty="0" err="1"/>
              <a:t>creditCardValidationService</a:t>
            </a:r>
            <a:r>
              <a:rPr lang="en-US" altLang="zh-CN" sz="1800" b="0" dirty="0"/>
              <a:t>" value="http://www.microsoft.com/services/cc.asmx"/&gt; </a:t>
            </a:r>
          </a:p>
          <a:p>
            <a:pPr algn="l"/>
            <a:r>
              <a:rPr lang="en-US" altLang="zh-CN" sz="1800" b="0" dirty="0"/>
              <a:t>&lt;/</a:t>
            </a:r>
            <a:r>
              <a:rPr lang="en-US" altLang="zh-CN" sz="1800" b="0" dirty="0" err="1"/>
              <a:t>appSettings</a:t>
            </a:r>
            <a:r>
              <a:rPr lang="en-US" altLang="zh-CN" sz="1800" b="0" dirty="0"/>
              <a:t>&gt;</a:t>
            </a:r>
          </a:p>
          <a:p>
            <a:pPr algn="l"/>
            <a:endParaRPr lang="en-US" altLang="zh-CN" sz="1800" b="0" dirty="0"/>
          </a:p>
          <a:p>
            <a:pPr algn="l"/>
            <a:r>
              <a:rPr lang="en-US" altLang="zh-CN" sz="1800" b="0" dirty="0"/>
              <a:t>…</a:t>
            </a:r>
          </a:p>
          <a:p>
            <a:pPr algn="l"/>
            <a:r>
              <a:rPr lang="en-US" altLang="zh-CN" sz="1800" b="0" dirty="0"/>
              <a:t>&lt;</a:t>
            </a:r>
            <a:r>
              <a:rPr lang="en-US" altLang="zh-CN" sz="1800" b="0" dirty="0" err="1"/>
              <a:t>appSettings</a:t>
            </a:r>
            <a:r>
              <a:rPr lang="en-US" altLang="zh-CN" sz="1800" b="0" dirty="0"/>
              <a:t> </a:t>
            </a:r>
            <a:r>
              <a:rPr lang="en-US" altLang="zh-CN" sz="1800" b="0" dirty="0" err="1"/>
              <a:t>configProtectionProvider</a:t>
            </a:r>
            <a:r>
              <a:rPr lang="en-US" altLang="zh-CN" sz="1800" b="0" dirty="0"/>
              <a:t>="</a:t>
            </a:r>
            <a:r>
              <a:rPr lang="en-US" altLang="zh-CN" sz="1800" b="0" dirty="0" err="1"/>
              <a:t>DataProtectionConfigurationProvider</a:t>
            </a:r>
            <a:r>
              <a:rPr lang="en-US" altLang="zh-CN" sz="1800" b="0" dirty="0"/>
              <a:t>"&gt;</a:t>
            </a:r>
          </a:p>
          <a:p>
            <a:pPr algn="l"/>
            <a:r>
              <a:rPr lang="en-US" altLang="zh-CN" sz="1800" b="0" dirty="0"/>
              <a:t>        &lt;</a:t>
            </a:r>
            <a:r>
              <a:rPr lang="en-US" altLang="zh-CN" sz="1800" b="0" dirty="0" err="1"/>
              <a:t>EncryptedData</a:t>
            </a:r>
            <a:r>
              <a:rPr lang="en-US" altLang="zh-CN" sz="1800" b="0" dirty="0"/>
              <a:t>&gt;</a:t>
            </a:r>
          </a:p>
          <a:p>
            <a:pPr algn="l"/>
            <a:r>
              <a:rPr lang="en-US" altLang="zh-CN" sz="1800" b="0" dirty="0"/>
              <a:t>            &lt;</a:t>
            </a:r>
            <a:r>
              <a:rPr lang="en-US" altLang="zh-CN" sz="1800" b="0" dirty="0" err="1"/>
              <a:t>CipherData</a:t>
            </a:r>
            <a:r>
              <a:rPr lang="en-US" altLang="zh-CN" sz="1800" b="0" dirty="0"/>
              <a:t>&gt;</a:t>
            </a:r>
          </a:p>
          <a:p>
            <a:pPr algn="l"/>
            <a:r>
              <a:rPr lang="en-US" altLang="zh-CN" sz="1800" b="0" dirty="0"/>
              <a:t>                &lt;</a:t>
            </a:r>
            <a:r>
              <a:rPr lang="en-US" altLang="zh-CN" sz="1800" b="0" dirty="0" err="1"/>
              <a:t>CipherValue</a:t>
            </a:r>
            <a:r>
              <a:rPr lang="en-US" altLang="zh-CN" sz="1800" b="0" dirty="0"/>
              <a:t>&gt;</a:t>
            </a:r>
            <a:r>
              <a:rPr lang="en-US" altLang="zh-CN" sz="1800" b="0" dirty="0">
                <a:solidFill>
                  <a:srgbClr val="FF0000"/>
                </a:solidFill>
              </a:rPr>
              <a:t>AQAAANCMnd8BFdERjHoAwE...</a:t>
            </a:r>
            <a:r>
              <a:rPr lang="en-US" altLang="zh-CN" sz="1800" b="0" dirty="0"/>
              <a:t>&lt;/</a:t>
            </a:r>
            <a:r>
              <a:rPr lang="en-US" altLang="zh-CN" sz="1800" b="0" dirty="0" err="1"/>
              <a:t>CipherValue</a:t>
            </a:r>
            <a:r>
              <a:rPr lang="en-US" altLang="zh-CN" sz="1800" b="0" dirty="0"/>
              <a:t>&gt;</a:t>
            </a:r>
          </a:p>
          <a:p>
            <a:pPr algn="l"/>
            <a:r>
              <a:rPr lang="en-US" altLang="zh-CN" sz="1800" b="0" dirty="0"/>
              <a:t>            &lt;/</a:t>
            </a:r>
            <a:r>
              <a:rPr lang="en-US" altLang="zh-CN" sz="1800" b="0" dirty="0" err="1"/>
              <a:t>CipherData</a:t>
            </a:r>
            <a:r>
              <a:rPr lang="en-US" altLang="zh-CN" sz="1800" b="0" dirty="0"/>
              <a:t>&gt;</a:t>
            </a:r>
          </a:p>
          <a:p>
            <a:pPr algn="l"/>
            <a:r>
              <a:rPr lang="en-US" altLang="zh-CN" sz="1800" b="0" dirty="0"/>
              <a:t>        &lt;/</a:t>
            </a:r>
            <a:r>
              <a:rPr lang="en-US" altLang="zh-CN" sz="1800" b="0" dirty="0" err="1"/>
              <a:t>EncryptedData</a:t>
            </a:r>
            <a:r>
              <a:rPr lang="en-US" altLang="zh-CN" sz="1800" b="0" dirty="0"/>
              <a:t>&gt;</a:t>
            </a:r>
          </a:p>
          <a:p>
            <a:pPr algn="l"/>
            <a:r>
              <a:rPr lang="en-US" altLang="zh-CN" sz="1800" b="0" dirty="0"/>
              <a:t>&lt;/</a:t>
            </a:r>
            <a:r>
              <a:rPr lang="en-US" altLang="zh-CN" sz="1800" b="0" dirty="0" err="1"/>
              <a:t>appSettings</a:t>
            </a:r>
            <a:r>
              <a:rPr lang="en-US" altLang="zh-CN" sz="1800" b="0" dirty="0"/>
              <a:t>&gt;</a:t>
            </a:r>
          </a:p>
        </p:txBody>
      </p:sp>
    </p:spTree>
    <p:extLst>
      <p:ext uri="{BB962C8B-B14F-4D97-AF65-F5344CB8AC3E}">
        <p14:creationId xmlns:p14="http://schemas.microsoft.com/office/powerpoint/2010/main" val="328583475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zh-CN" altLang="en-US" dirty="0" smtClean="0"/>
              <a:t>组件库的配置信息管理</a:t>
            </a:r>
            <a:endParaRPr lang="zh-CN" altLang="en-US" dirty="0"/>
          </a:p>
        </p:txBody>
      </p:sp>
      <p:sp>
        <p:nvSpPr>
          <p:cNvPr id="5" name="圆角矩形 4"/>
          <p:cNvSpPr/>
          <p:nvPr/>
        </p:nvSpPr>
        <p:spPr bwMode="auto">
          <a:xfrm>
            <a:off x="228600" y="1308100"/>
            <a:ext cx="1638300" cy="9144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应用</a:t>
            </a:r>
            <a:r>
              <a:rPr lang="zh-CN" altLang="en-US" sz="2400" dirty="0" smtClean="0">
                <a:solidFill>
                  <a:schemeClr val="tx1"/>
                </a:solidFill>
                <a:latin typeface="Arial" charset="0"/>
              </a:rPr>
              <a:t>程序</a:t>
            </a:r>
            <a:endPar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6" name="圆角矩形 5"/>
          <p:cNvSpPr/>
          <p:nvPr/>
        </p:nvSpPr>
        <p:spPr bwMode="auto">
          <a:xfrm>
            <a:off x="3962400" y="2222500"/>
            <a:ext cx="1930400" cy="10795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映射表</a:t>
            </a:r>
            <a:endParaRPr kumimoji="0" lang="en-US" altLang="zh-CN"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2400" dirty="0" err="1" smtClean="0">
                <a:solidFill>
                  <a:schemeClr val="tx1"/>
                </a:solidFill>
                <a:latin typeface="Arial" charset="0"/>
              </a:rPr>
              <a:t>meta.config</a:t>
            </a:r>
            <a:endPar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9" name="竖卷形 8"/>
          <p:cNvSpPr/>
          <p:nvPr/>
        </p:nvSpPr>
        <p:spPr bwMode="auto">
          <a:xfrm>
            <a:off x="6426200" y="1104900"/>
            <a:ext cx="2578100" cy="2044700"/>
          </a:xfrm>
          <a:prstGeom prst="verticalScroll">
            <a:avLst/>
          </a:prstGeom>
          <a:solidFill>
            <a:srgbClr val="92D05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全局配置信息</a:t>
            </a:r>
          </a:p>
        </p:txBody>
      </p:sp>
      <p:sp>
        <p:nvSpPr>
          <p:cNvPr id="10" name="竖卷形 9"/>
          <p:cNvSpPr/>
          <p:nvPr/>
        </p:nvSpPr>
        <p:spPr bwMode="auto">
          <a:xfrm>
            <a:off x="6426200" y="3911600"/>
            <a:ext cx="2578100" cy="2044700"/>
          </a:xfrm>
          <a:prstGeom prst="verticalScroll">
            <a:avLst/>
          </a:prstGeom>
          <a:solidFill>
            <a:srgbClr val="92D05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smtClean="0">
                <a:solidFill>
                  <a:schemeClr val="tx1"/>
                </a:solidFill>
                <a:latin typeface="Arial" charset="0"/>
              </a:rPr>
              <a:t>应用</a:t>
            </a:r>
            <a:r>
              <a:rPr kumimoji="0"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配置信息</a:t>
            </a:r>
          </a:p>
        </p:txBody>
      </p:sp>
      <p:pic>
        <p:nvPicPr>
          <p:cNvPr id="12" name="Picture 58" descr="XP icon other options"/>
          <p:cNvPicPr>
            <a:picLocks noChangeAspect="1" noChangeArrowheads="1"/>
          </p:cNvPicPr>
          <p:nvPr/>
        </p:nvPicPr>
        <p:blipFill>
          <a:blip r:embed="rId2" cstate="print">
            <a:lum bright="18000"/>
          </a:blip>
          <a:srcRect/>
          <a:stretch>
            <a:fillRect/>
          </a:stretch>
        </p:blipFill>
        <p:spPr bwMode="auto">
          <a:xfrm>
            <a:off x="2526596" y="3182951"/>
            <a:ext cx="699204" cy="830497"/>
          </a:xfrm>
          <a:prstGeom prst="rect">
            <a:avLst/>
          </a:prstGeom>
          <a:noFill/>
        </p:spPr>
      </p:pic>
      <p:sp>
        <p:nvSpPr>
          <p:cNvPr id="13" name="圆角矩形标注 12"/>
          <p:cNvSpPr/>
          <p:nvPr/>
        </p:nvSpPr>
        <p:spPr bwMode="auto">
          <a:xfrm>
            <a:off x="1371600" y="4813300"/>
            <a:ext cx="4394200" cy="876300"/>
          </a:xfrm>
          <a:prstGeom prst="wedgeRoundRectCallout">
            <a:avLst>
              <a:gd name="adj1" fmla="val -17092"/>
              <a:gd name="adj2" fmla="val -131766"/>
              <a:gd name="adj3" fmla="val 16667"/>
            </a:avLst>
          </a:prstGeom>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charset="0"/>
              </a:rPr>
              <a:t>ConfigurationBroker</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14" name="右箭头 13"/>
          <p:cNvSpPr/>
          <p:nvPr/>
        </p:nvSpPr>
        <p:spPr bwMode="auto">
          <a:xfrm rot="2665791">
            <a:off x="1405865" y="2687786"/>
            <a:ext cx="1193800" cy="493941"/>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5" name="右箭头 14"/>
          <p:cNvSpPr/>
          <p:nvPr/>
        </p:nvSpPr>
        <p:spPr bwMode="auto">
          <a:xfrm rot="19591667">
            <a:off x="3385772" y="2860745"/>
            <a:ext cx="487729" cy="493941"/>
          </a:xfrm>
          <a:prstGeom prst="righ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6" name="右箭头 15"/>
          <p:cNvSpPr/>
          <p:nvPr/>
        </p:nvSpPr>
        <p:spPr bwMode="auto">
          <a:xfrm rot="782076">
            <a:off x="3367522" y="3853020"/>
            <a:ext cx="2909573" cy="493941"/>
          </a:xfrm>
          <a:prstGeom prst="righ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7" name="右箭头 16"/>
          <p:cNvSpPr/>
          <p:nvPr/>
        </p:nvSpPr>
        <p:spPr bwMode="auto">
          <a:xfrm rot="19849503">
            <a:off x="6014672" y="1946344"/>
            <a:ext cx="487729" cy="493941"/>
          </a:xfrm>
          <a:prstGeom prst="righ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8" name="Text Box 4"/>
          <p:cNvSpPr txBox="1">
            <a:spLocks noChangeArrowheads="1"/>
          </p:cNvSpPr>
          <p:nvPr/>
        </p:nvSpPr>
        <p:spPr bwMode="auto">
          <a:xfrm>
            <a:off x="531812" y="5808501"/>
            <a:ext cx="8135937" cy="92333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a:spcBef>
                <a:spcPct val="50000"/>
              </a:spcBef>
            </a:pPr>
            <a:r>
              <a:rPr lang="en-US" altLang="zh-CN" sz="1800" b="0" dirty="0" smtClean="0">
                <a:solidFill>
                  <a:schemeClr val="folHlink"/>
                </a:solidFill>
              </a:rPr>
              <a:t>//</a:t>
            </a:r>
            <a:r>
              <a:rPr lang="zh-CN" altLang="en-US" sz="1800" b="0" dirty="0" smtClean="0">
                <a:solidFill>
                  <a:schemeClr val="folHlink"/>
                </a:solidFill>
              </a:rPr>
              <a:t>换一种写法而已</a:t>
            </a:r>
            <a:endParaRPr lang="en-US" altLang="zh-CN" sz="1800" b="0" dirty="0">
              <a:solidFill>
                <a:schemeClr val="folHlink"/>
              </a:solidFill>
            </a:endParaRPr>
          </a:p>
          <a:p>
            <a:pPr algn="l"/>
            <a:r>
              <a:rPr lang="en-US" altLang="zh-CN" sz="1800" b="0" dirty="0" err="1"/>
              <a:t>CustomSection</a:t>
            </a:r>
            <a:r>
              <a:rPr lang="en-US" altLang="zh-CN" sz="1800" b="0" dirty="0"/>
              <a:t> </a:t>
            </a:r>
            <a:r>
              <a:rPr lang="en-US" altLang="zh-CN" sz="1800" b="0" dirty="0" err="1"/>
              <a:t>custSection</a:t>
            </a:r>
            <a:r>
              <a:rPr lang="en-US" altLang="zh-CN" sz="1800" b="0" dirty="0"/>
              <a:t> = </a:t>
            </a:r>
          </a:p>
          <a:p>
            <a:pPr algn="l"/>
            <a:r>
              <a:rPr lang="en-US" altLang="zh-CN" sz="1800" b="0" dirty="0"/>
              <a:t>	</a:t>
            </a:r>
            <a:r>
              <a:rPr lang="en-US" altLang="zh-CN" sz="1800" b="0" dirty="0" err="1" smtClean="0">
                <a:solidFill>
                  <a:srgbClr val="FF0000"/>
                </a:solidFill>
              </a:rPr>
              <a:t>ConfigurationBroker</a:t>
            </a:r>
            <a:r>
              <a:rPr lang="en-US" altLang="zh-CN" sz="1800" b="0" dirty="0" err="1" smtClean="0"/>
              <a:t>.GetSection</a:t>
            </a:r>
            <a:r>
              <a:rPr lang="en-US" altLang="zh-CN" sz="1800" b="0" dirty="0"/>
              <a:t>("</a:t>
            </a:r>
            <a:r>
              <a:rPr lang="en-US" altLang="zh-CN" sz="1800" b="0" dirty="0" err="1"/>
              <a:t>CustomSection</a:t>
            </a:r>
            <a:r>
              <a:rPr lang="en-US" altLang="zh-CN" sz="1800" b="0" dirty="0"/>
              <a:t>") as </a:t>
            </a:r>
            <a:r>
              <a:rPr lang="en-US" altLang="zh-CN" sz="1800" b="0" dirty="0" err="1"/>
              <a:t>CustomSection</a:t>
            </a:r>
            <a:r>
              <a:rPr lang="en-US" altLang="zh-CN" sz="1800" b="0" dirty="0"/>
              <a:t>;</a:t>
            </a:r>
          </a:p>
        </p:txBody>
      </p:sp>
    </p:spTree>
    <p:extLst>
      <p:ext uri="{BB962C8B-B14F-4D97-AF65-F5344CB8AC3E}">
        <p14:creationId xmlns:p14="http://schemas.microsoft.com/office/powerpoint/2010/main" val="237852356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公共组件库的配置信息管理</a:t>
            </a:r>
            <a:endParaRPr lang="zh-CN" altLang="en-US" dirty="0"/>
          </a:p>
        </p:txBody>
      </p:sp>
      <p:sp>
        <p:nvSpPr>
          <p:cNvPr id="3" name="内容占位符 2"/>
          <p:cNvSpPr>
            <a:spLocks noGrp="1"/>
          </p:cNvSpPr>
          <p:nvPr>
            <p:ph idx="1"/>
          </p:nvPr>
        </p:nvSpPr>
        <p:spPr>
          <a:xfrm>
            <a:off x="381000" y="1416050"/>
            <a:ext cx="8388350" cy="3739485"/>
          </a:xfrm>
        </p:spPr>
        <p:txBody>
          <a:bodyPr/>
          <a:lstStyle/>
          <a:p>
            <a:r>
              <a:rPr lang="zh-CN" altLang="en-US" dirty="0" smtClean="0"/>
              <a:t>特点</a:t>
            </a:r>
            <a:endParaRPr lang="en-US" altLang="zh-CN" dirty="0" smtClean="0"/>
          </a:p>
          <a:p>
            <a:pPr lvl="1"/>
            <a:r>
              <a:rPr lang="zh-CN" altLang="en-US" dirty="0" smtClean="0"/>
              <a:t>允许一台服务器上多个应用共享一个全局配置信息</a:t>
            </a:r>
            <a:endParaRPr lang="en-US" altLang="zh-CN" dirty="0" smtClean="0"/>
          </a:p>
          <a:p>
            <a:pPr lvl="1"/>
            <a:r>
              <a:rPr lang="zh-CN" altLang="en-US" dirty="0" smtClean="0"/>
              <a:t>允许一台服务器上</a:t>
            </a:r>
            <a:r>
              <a:rPr lang="en-US" altLang="zh-CN" dirty="0" smtClean="0"/>
              <a:t>Web</a:t>
            </a:r>
            <a:r>
              <a:rPr lang="zh-CN" altLang="en-US" dirty="0" smtClean="0"/>
              <a:t>和</a:t>
            </a:r>
            <a:r>
              <a:rPr lang="en-US" altLang="zh-CN" dirty="0" smtClean="0"/>
              <a:t>Windows</a:t>
            </a:r>
            <a:r>
              <a:rPr lang="zh-CN" altLang="en-US" dirty="0" smtClean="0"/>
              <a:t>应用共享一个全局配置信息</a:t>
            </a:r>
            <a:endParaRPr lang="en-US" altLang="zh-CN" dirty="0" smtClean="0"/>
          </a:p>
          <a:p>
            <a:pPr lvl="1"/>
            <a:r>
              <a:rPr lang="zh-CN" altLang="en-US" dirty="0" smtClean="0"/>
              <a:t>允许多台服务器上的应用共享一个全局配置信息</a:t>
            </a:r>
            <a:endParaRPr lang="en-US" altLang="zh-CN" dirty="0" smtClean="0"/>
          </a:p>
          <a:p>
            <a:pPr lvl="1"/>
            <a:r>
              <a:rPr lang="zh-CN" altLang="en-US" dirty="0" smtClean="0"/>
              <a:t>充分利用了公共组件库的</a:t>
            </a:r>
            <a:r>
              <a:rPr lang="en-US" altLang="zh-CN" dirty="0" smtClean="0"/>
              <a:t>Cache</a:t>
            </a:r>
            <a:r>
              <a:rPr lang="zh-CN" altLang="en-US" dirty="0" smtClean="0"/>
              <a:t>管理</a:t>
            </a:r>
            <a:endParaRPr lang="zh-CN" altLang="en-US" dirty="0"/>
          </a:p>
        </p:txBody>
      </p:sp>
    </p:spTree>
    <p:extLst>
      <p:ext uri="{BB962C8B-B14F-4D97-AF65-F5344CB8AC3E}">
        <p14:creationId xmlns:p14="http://schemas.microsoft.com/office/powerpoint/2010/main" val="941397697"/>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默认的配置元素</a:t>
            </a:r>
            <a:endParaRPr lang="zh-CN" altLang="en-US" dirty="0"/>
          </a:p>
        </p:txBody>
      </p:sp>
      <p:sp>
        <p:nvSpPr>
          <p:cNvPr id="3" name="内容占位符 2"/>
          <p:cNvSpPr>
            <a:spLocks noGrp="1"/>
          </p:cNvSpPr>
          <p:nvPr>
            <p:ph idx="1"/>
          </p:nvPr>
        </p:nvSpPr>
        <p:spPr>
          <a:xfrm>
            <a:off x="381000" y="1416050"/>
            <a:ext cx="8388350" cy="5493812"/>
          </a:xfrm>
        </p:spPr>
        <p:txBody>
          <a:bodyPr/>
          <a:lstStyle/>
          <a:p>
            <a:r>
              <a:rPr lang="zh-CN" altLang="en-US" dirty="0" smtClean="0"/>
              <a:t>虚基类</a:t>
            </a:r>
            <a:r>
              <a:rPr lang="en-US" altLang="zh-CN" dirty="0" err="1" smtClean="0">
                <a:effectLst/>
              </a:rPr>
              <a:t>NamedConfigurationElement</a:t>
            </a:r>
            <a:r>
              <a:rPr lang="zh-CN" altLang="en-US" dirty="0" smtClean="0"/>
              <a:t>和</a:t>
            </a:r>
            <a:r>
              <a:rPr lang="en-US" altLang="zh-CN" dirty="0" err="1" smtClean="0">
                <a:effectLst/>
              </a:rPr>
              <a:t>NamedConfigurationElementCollection</a:t>
            </a:r>
            <a:endParaRPr lang="en-US" altLang="zh-CN" dirty="0" smtClean="0"/>
          </a:p>
          <a:p>
            <a:pPr lvl="1"/>
            <a:r>
              <a:rPr lang="zh-CN" altLang="en-US" dirty="0"/>
              <a:t>提供</a:t>
            </a:r>
            <a:r>
              <a:rPr lang="zh-CN" altLang="en-US" dirty="0" smtClean="0"/>
              <a:t>了</a:t>
            </a:r>
            <a:r>
              <a:rPr lang="en-US" altLang="zh-CN" dirty="0"/>
              <a:t>N</a:t>
            </a:r>
            <a:r>
              <a:rPr lang="en-US" altLang="zh-CN" dirty="0" smtClean="0"/>
              <a:t>ame</a:t>
            </a:r>
            <a:r>
              <a:rPr lang="zh-CN" altLang="en-US" dirty="0" smtClean="0"/>
              <a:t>和</a:t>
            </a:r>
            <a:r>
              <a:rPr lang="en-US" altLang="zh-CN" dirty="0" smtClean="0"/>
              <a:t>Description</a:t>
            </a:r>
            <a:r>
              <a:rPr lang="zh-CN" altLang="en-US" dirty="0" smtClean="0"/>
              <a:t>两个基本属性</a:t>
            </a:r>
            <a:endParaRPr lang="en-US" altLang="zh-CN" dirty="0" smtClean="0"/>
          </a:p>
          <a:p>
            <a:r>
              <a:rPr lang="en-US" altLang="zh-CN" dirty="0" err="1">
                <a:effectLst/>
              </a:rPr>
              <a:t>UriConfigurationElement</a:t>
            </a:r>
            <a:endParaRPr lang="en-US" altLang="zh-CN" dirty="0"/>
          </a:p>
          <a:p>
            <a:pPr lvl="1"/>
            <a:r>
              <a:rPr lang="en-US" altLang="zh-CN" dirty="0" smtClean="0">
                <a:effectLst/>
              </a:rPr>
              <a:t>Uri</a:t>
            </a:r>
          </a:p>
          <a:p>
            <a:r>
              <a:rPr lang="en-US" altLang="zh-CN" dirty="0" err="1" smtClean="0">
                <a:effectLst/>
              </a:rPr>
              <a:t>IdentityConfigurationElement</a:t>
            </a:r>
            <a:endParaRPr lang="en-US" altLang="zh-CN" dirty="0" smtClean="0">
              <a:effectLst/>
            </a:endParaRPr>
          </a:p>
          <a:p>
            <a:pPr lvl="1"/>
            <a:r>
              <a:rPr lang="en-US" altLang="zh-CN" dirty="0" err="1" smtClean="0">
                <a:effectLst/>
              </a:rPr>
              <a:t>UserId</a:t>
            </a:r>
            <a:r>
              <a:rPr lang="zh-CN" altLang="en-US" dirty="0" smtClean="0">
                <a:effectLst/>
              </a:rPr>
              <a:t>、</a:t>
            </a:r>
            <a:r>
              <a:rPr lang="en-US" altLang="zh-CN" dirty="0" smtClean="0">
                <a:effectLst/>
              </a:rPr>
              <a:t>Password</a:t>
            </a:r>
            <a:r>
              <a:rPr lang="zh-CN" altLang="en-US" dirty="0" smtClean="0">
                <a:effectLst/>
              </a:rPr>
              <a:t>、</a:t>
            </a:r>
            <a:r>
              <a:rPr lang="en-US" altLang="zh-CN" dirty="0" smtClean="0">
                <a:effectLst/>
              </a:rPr>
              <a:t>Domain</a:t>
            </a:r>
            <a:r>
              <a:rPr lang="zh-CN" altLang="en-US" dirty="0" smtClean="0">
                <a:effectLst/>
              </a:rPr>
              <a:t>、</a:t>
            </a:r>
            <a:r>
              <a:rPr lang="en-US" altLang="zh-CN" dirty="0" err="1" smtClean="0">
                <a:effectLst/>
              </a:rPr>
              <a:t>IsIntegrated</a:t>
            </a:r>
            <a:endParaRPr lang="en-US" altLang="zh-CN" dirty="0" smtClean="0">
              <a:effectLst/>
            </a:endParaRPr>
          </a:p>
          <a:p>
            <a:r>
              <a:rPr lang="en-US" altLang="zh-CN" dirty="0" err="1" smtClean="0">
                <a:effectLst/>
              </a:rPr>
              <a:t>TypeConfigurationElement</a:t>
            </a:r>
            <a:endParaRPr lang="en-US" altLang="zh-CN" dirty="0" smtClean="0">
              <a:effectLst/>
            </a:endParaRPr>
          </a:p>
          <a:p>
            <a:pPr lvl="1"/>
            <a:r>
              <a:rPr lang="en-US" altLang="zh-CN" dirty="0" smtClean="0">
                <a:effectLst/>
              </a:rPr>
              <a:t>Type</a:t>
            </a:r>
            <a:r>
              <a:rPr lang="en-US" altLang="zh-CN" dirty="0"/>
              <a:t/>
            </a:r>
            <a:br>
              <a:rPr lang="en-US" altLang="zh-CN" dirty="0"/>
            </a:br>
            <a:r>
              <a:rPr lang="en-US" altLang="zh-CN" dirty="0" smtClean="0"/>
              <a:t>	</a:t>
            </a:r>
          </a:p>
        </p:txBody>
      </p:sp>
    </p:spTree>
    <p:extLst>
      <p:ext uri="{BB962C8B-B14F-4D97-AF65-F5344CB8AC3E}">
        <p14:creationId xmlns:p14="http://schemas.microsoft.com/office/powerpoint/2010/main" val="935451454"/>
      </p:ext>
    </p:extLst>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31800" y="2457450"/>
            <a:ext cx="8388350" cy="1006429"/>
          </a:xfrm>
        </p:spPr>
        <p:txBody>
          <a:bodyPr/>
          <a:lstStyle/>
          <a:p>
            <a:pPr marL="0" indent="0" algn="ctr">
              <a:buNone/>
            </a:pPr>
            <a:r>
              <a:rPr lang="en-US" altLang="zh-CN" sz="6600" dirty="0" smtClean="0">
                <a:latin typeface="Rockwell Extra Bold" pitchFamily="18" charset="0"/>
              </a:rPr>
              <a:t>Cache</a:t>
            </a:r>
            <a:endParaRPr lang="zh-CN" altLang="en-US" sz="6600" dirty="0">
              <a:latin typeface="Rockwell Extra Bold" pitchFamily="18" charset="0"/>
            </a:endParaRPr>
          </a:p>
        </p:txBody>
      </p:sp>
    </p:spTree>
    <p:extLst>
      <p:ext uri="{BB962C8B-B14F-4D97-AF65-F5344CB8AC3E}">
        <p14:creationId xmlns:p14="http://schemas.microsoft.com/office/powerpoint/2010/main" val="1497882894"/>
      </p:ext>
    </p:extLst>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381000" y="1416050"/>
            <a:ext cx="8388350" cy="2576090"/>
          </a:xfrm>
        </p:spPr>
        <p:txBody>
          <a:bodyPr/>
          <a:lstStyle/>
          <a:p>
            <a:r>
              <a:rPr lang="en-US" altLang="zh-CN" dirty="0" smtClean="0"/>
              <a:t>Cache</a:t>
            </a:r>
            <a:r>
              <a:rPr lang="zh-CN" altLang="en-US" dirty="0" smtClean="0"/>
              <a:t>是易失的</a:t>
            </a:r>
            <a:endParaRPr lang="en-US" altLang="zh-CN" dirty="0" smtClean="0"/>
          </a:p>
          <a:p>
            <a:pPr lvl="1"/>
            <a:r>
              <a:rPr lang="zh-CN" altLang="en-US" dirty="0" smtClean="0"/>
              <a:t>不要认为</a:t>
            </a:r>
            <a:r>
              <a:rPr lang="en-US" altLang="zh-CN" dirty="0" smtClean="0"/>
              <a:t>Cache</a:t>
            </a:r>
            <a:r>
              <a:rPr lang="zh-CN" altLang="en-US" dirty="0" smtClean="0"/>
              <a:t>中的数据会长期存在</a:t>
            </a:r>
            <a:endParaRPr lang="en-US" altLang="zh-CN" dirty="0" smtClean="0"/>
          </a:p>
          <a:p>
            <a:pPr lvl="1"/>
            <a:r>
              <a:rPr lang="en-US" altLang="zh-CN" dirty="0" smtClean="0"/>
              <a:t>Cache</a:t>
            </a:r>
            <a:r>
              <a:rPr lang="zh-CN" altLang="en-US" dirty="0" smtClean="0"/>
              <a:t>中的数据有生命期</a:t>
            </a:r>
            <a:endParaRPr lang="en-US" altLang="zh-CN" dirty="0" smtClean="0"/>
          </a:p>
          <a:p>
            <a:pPr lvl="1"/>
            <a:r>
              <a:rPr lang="en-US" altLang="zh-CN" dirty="0" smtClean="0"/>
              <a:t>Cache</a:t>
            </a:r>
            <a:r>
              <a:rPr lang="zh-CN" altLang="en-US" dirty="0" smtClean="0"/>
              <a:t>中的数据可能是分类的</a:t>
            </a:r>
            <a:endParaRPr lang="en-US" altLang="zh-CN" dirty="0" smtClean="0"/>
          </a:p>
          <a:p>
            <a:pPr lvl="1"/>
            <a:r>
              <a:rPr lang="en-US" altLang="zh-CN" dirty="0" smtClean="0"/>
              <a:t>Cache</a:t>
            </a:r>
            <a:r>
              <a:rPr lang="zh-CN" altLang="en-US" dirty="0" smtClean="0"/>
              <a:t>中的数据可以有失效策略</a:t>
            </a:r>
            <a:endParaRPr lang="zh-CN" altLang="en-US" dirty="0"/>
          </a:p>
        </p:txBody>
      </p:sp>
    </p:spTree>
    <p:extLst>
      <p:ext uri="{BB962C8B-B14F-4D97-AF65-F5344CB8AC3E}">
        <p14:creationId xmlns:p14="http://schemas.microsoft.com/office/powerpoint/2010/main" val="4229901581"/>
      </p:ext>
    </p:extLst>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381000" y="1416050"/>
            <a:ext cx="8388350" cy="1061829"/>
          </a:xfrm>
        </p:spPr>
        <p:txBody>
          <a:bodyPr/>
          <a:lstStyle/>
          <a:p>
            <a:r>
              <a:rPr lang="zh-CN" altLang="en-US" dirty="0" smtClean="0"/>
              <a:t>在内存中维护的状态</a:t>
            </a:r>
            <a:endParaRPr lang="en-US" altLang="zh-CN" dirty="0" smtClean="0"/>
          </a:p>
          <a:p>
            <a:pPr lvl="1"/>
            <a:r>
              <a:rPr lang="en-US" altLang="zh-CN" dirty="0" smtClean="0"/>
              <a:t>Asp.net</a:t>
            </a:r>
            <a:r>
              <a:rPr lang="zh-CN" altLang="en-US" dirty="0" smtClean="0"/>
              <a:t>中的数据</a:t>
            </a:r>
            <a:r>
              <a:rPr lang="en-US" altLang="zh-CN" dirty="0" smtClean="0"/>
              <a:t>Cache</a:t>
            </a:r>
            <a:endParaRPr lang="zh-CN" altLang="en-US" dirty="0"/>
          </a:p>
        </p:txBody>
      </p:sp>
      <p:sp>
        <p:nvSpPr>
          <p:cNvPr id="5" name="TextBox 4"/>
          <p:cNvSpPr txBox="1"/>
          <p:nvPr/>
        </p:nvSpPr>
        <p:spPr>
          <a:xfrm>
            <a:off x="758283" y="2631688"/>
            <a:ext cx="7883912" cy="31700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zh-CN" sz="2000" b="0" dirty="0" smtClean="0"/>
              <a:t>using </a:t>
            </a:r>
            <a:r>
              <a:rPr lang="en-US" altLang="zh-CN" sz="2000" b="0" dirty="0" err="1" smtClean="0"/>
              <a:t>System.Web</a:t>
            </a:r>
            <a:r>
              <a:rPr lang="en-US" altLang="zh-CN" sz="2000" b="0" dirty="0" smtClean="0"/>
              <a:t>;</a:t>
            </a:r>
          </a:p>
          <a:p>
            <a:pPr algn="l"/>
            <a:r>
              <a:rPr lang="en-US" altLang="zh-CN" sz="2000" b="0" dirty="0" smtClean="0"/>
              <a:t>using</a:t>
            </a:r>
            <a:r>
              <a:rPr lang="zh-CN" altLang="en-US" sz="2000" b="0" dirty="0" smtClean="0"/>
              <a:t> </a:t>
            </a:r>
            <a:r>
              <a:rPr lang="en-US" altLang="zh-CN" sz="2000" b="0" dirty="0" err="1" smtClean="0"/>
              <a:t>System.Web.Caching</a:t>
            </a:r>
            <a:r>
              <a:rPr lang="en-US" altLang="zh-CN" sz="2000" b="0" dirty="0" smtClean="0"/>
              <a:t>;</a:t>
            </a:r>
          </a:p>
          <a:p>
            <a:pPr algn="l"/>
            <a:endParaRPr lang="en-US" altLang="zh-CN" sz="2000" b="0" dirty="0" smtClean="0"/>
          </a:p>
          <a:p>
            <a:pPr algn="l"/>
            <a:r>
              <a:rPr lang="en-US" altLang="zh-CN" sz="2000" b="0" dirty="0" err="1" smtClean="0"/>
              <a:t>HttpRuntime.Cache.Insert</a:t>
            </a:r>
            <a:r>
              <a:rPr lang="en-US" altLang="zh-CN" sz="2000" b="0" dirty="0" smtClean="0"/>
              <a:t>(“key”, “value”);</a:t>
            </a:r>
          </a:p>
          <a:p>
            <a:pPr algn="l"/>
            <a:endParaRPr lang="en-US" altLang="zh-CN" sz="2000" b="0" dirty="0" smtClean="0"/>
          </a:p>
          <a:p>
            <a:pPr algn="l"/>
            <a:r>
              <a:rPr lang="en-US" altLang="zh-CN" sz="2000" b="0" dirty="0" smtClean="0"/>
              <a:t>object  data = </a:t>
            </a:r>
            <a:r>
              <a:rPr lang="en-US" altLang="zh-CN" sz="2000" b="0" dirty="0" err="1" smtClean="0"/>
              <a:t>HttpRuntime.Cache</a:t>
            </a:r>
            <a:r>
              <a:rPr lang="en-US" altLang="zh-CN" sz="2000" b="0" dirty="0" smtClean="0"/>
              <a:t>[“key”];</a:t>
            </a:r>
          </a:p>
          <a:p>
            <a:pPr algn="l"/>
            <a:endParaRPr lang="en-US" altLang="zh-CN" sz="2000" b="0" dirty="0" smtClean="0"/>
          </a:p>
          <a:p>
            <a:pPr algn="l"/>
            <a:r>
              <a:rPr lang="en-US" altLang="zh-CN" sz="2000" b="0" dirty="0" err="1" smtClean="0"/>
              <a:t>CacheDependency</a:t>
            </a:r>
            <a:r>
              <a:rPr lang="en-US" altLang="zh-CN" sz="2000" b="0" dirty="0" smtClean="0"/>
              <a:t> </a:t>
            </a:r>
            <a:r>
              <a:rPr lang="en-US" altLang="zh-CN" sz="2000" b="0" dirty="0" err="1" smtClean="0"/>
              <a:t>cd</a:t>
            </a:r>
            <a:r>
              <a:rPr lang="en-US" altLang="zh-CN" sz="2000" b="0" dirty="0" smtClean="0"/>
              <a:t> = new </a:t>
            </a:r>
            <a:r>
              <a:rPr lang="en-US" altLang="zh-CN" sz="2000" b="0" dirty="0" err="1" smtClean="0"/>
              <a:t>CacheDependency</a:t>
            </a:r>
            <a:r>
              <a:rPr lang="en-US" altLang="zh-CN" sz="2000" b="0" dirty="0" smtClean="0"/>
              <a:t>(“</a:t>
            </a:r>
            <a:r>
              <a:rPr lang="en-US" altLang="zh-CN" sz="2000" b="0" dirty="0" err="1" smtClean="0"/>
              <a:t>fileName</a:t>
            </a:r>
            <a:r>
              <a:rPr lang="en-US" altLang="zh-CN" sz="2000" b="0" dirty="0" smtClean="0"/>
              <a:t>”);</a:t>
            </a:r>
          </a:p>
          <a:p>
            <a:pPr algn="l"/>
            <a:endParaRPr lang="en-US" altLang="zh-CN" sz="2000" b="0" dirty="0" smtClean="0"/>
          </a:p>
          <a:p>
            <a:pPr algn="l"/>
            <a:r>
              <a:rPr lang="en-US" altLang="zh-CN" sz="2000" b="0" dirty="0" err="1" smtClean="0"/>
              <a:t>HttpRuntime.Cache.Insert</a:t>
            </a:r>
            <a:r>
              <a:rPr lang="en-US" altLang="zh-CN" sz="2000" b="0" dirty="0" smtClean="0"/>
              <a:t>(“key”, “value”, </a:t>
            </a:r>
            <a:r>
              <a:rPr lang="en-US" altLang="zh-CN" sz="2000" b="0" dirty="0" err="1" smtClean="0"/>
              <a:t>cd</a:t>
            </a:r>
            <a:r>
              <a:rPr lang="en-US" altLang="zh-CN" sz="2000" b="0" dirty="0" smtClean="0"/>
              <a:t>);</a:t>
            </a:r>
          </a:p>
        </p:txBody>
      </p:sp>
    </p:spTree>
    <p:extLst>
      <p:ext uri="{BB962C8B-B14F-4D97-AF65-F5344CB8AC3E}">
        <p14:creationId xmlns:p14="http://schemas.microsoft.com/office/powerpoint/2010/main" val="3376663999"/>
      </p:ext>
    </p:extLst>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381000" y="1416050"/>
            <a:ext cx="8388350" cy="4090351"/>
          </a:xfrm>
        </p:spPr>
        <p:txBody>
          <a:bodyPr/>
          <a:lstStyle/>
          <a:p>
            <a:r>
              <a:rPr lang="en-US" altLang="zh-CN" dirty="0" smtClean="0"/>
              <a:t>Asp.net</a:t>
            </a:r>
            <a:r>
              <a:rPr lang="zh-CN" altLang="en-US" dirty="0" smtClean="0"/>
              <a:t>的数据</a:t>
            </a:r>
            <a:r>
              <a:rPr lang="en-US" altLang="zh-CN" dirty="0" err="1" smtClean="0"/>
              <a:t>Cahce</a:t>
            </a:r>
            <a:r>
              <a:rPr lang="zh-CN" altLang="en-US" dirty="0" smtClean="0"/>
              <a:t>的优缺点</a:t>
            </a:r>
            <a:endParaRPr lang="en-US" altLang="zh-CN" dirty="0" smtClean="0"/>
          </a:p>
          <a:p>
            <a:pPr lvl="1"/>
            <a:r>
              <a:rPr lang="zh-CN" altLang="en-US" dirty="0" smtClean="0"/>
              <a:t>优点</a:t>
            </a:r>
            <a:endParaRPr lang="en-US" altLang="zh-CN" dirty="0" smtClean="0"/>
          </a:p>
          <a:p>
            <a:pPr lvl="2"/>
            <a:r>
              <a:rPr lang="zh-CN" altLang="en-US" dirty="0" smtClean="0"/>
              <a:t>可以定制灵活的失效策略</a:t>
            </a:r>
            <a:endParaRPr lang="en-US" altLang="zh-CN" dirty="0" smtClean="0"/>
          </a:p>
          <a:p>
            <a:pPr lvl="2"/>
            <a:r>
              <a:rPr lang="zh-CN" altLang="en-US" dirty="0" smtClean="0"/>
              <a:t>可以根据内存使用情况自动舍弃</a:t>
            </a:r>
            <a:r>
              <a:rPr lang="en-US" altLang="zh-CN" dirty="0" smtClean="0"/>
              <a:t>Cache</a:t>
            </a:r>
            <a:r>
              <a:rPr lang="zh-CN" altLang="en-US" dirty="0" smtClean="0"/>
              <a:t>的内容</a:t>
            </a:r>
            <a:endParaRPr lang="en-US" altLang="zh-CN" dirty="0" smtClean="0"/>
          </a:p>
          <a:p>
            <a:pPr lvl="2"/>
            <a:r>
              <a:rPr lang="zh-CN" altLang="en-US" dirty="0" smtClean="0"/>
              <a:t>有一组性能监控指针可以监控</a:t>
            </a:r>
            <a:r>
              <a:rPr lang="en-US" altLang="zh-CN" dirty="0" smtClean="0"/>
              <a:t>Cache</a:t>
            </a:r>
            <a:r>
              <a:rPr lang="zh-CN" altLang="en-US" dirty="0" smtClean="0"/>
              <a:t>的使用情况</a:t>
            </a:r>
            <a:endParaRPr lang="en-US" altLang="zh-CN" dirty="0" smtClean="0"/>
          </a:p>
          <a:p>
            <a:pPr lvl="1"/>
            <a:r>
              <a:rPr lang="zh-CN" altLang="en-US" dirty="0" smtClean="0"/>
              <a:t>缺点</a:t>
            </a:r>
            <a:endParaRPr lang="en-US" altLang="zh-CN" dirty="0" smtClean="0"/>
          </a:p>
          <a:p>
            <a:pPr lvl="2"/>
            <a:r>
              <a:rPr lang="zh-CN" altLang="en-US" dirty="0" smtClean="0"/>
              <a:t>只能用于</a:t>
            </a:r>
            <a:r>
              <a:rPr lang="en-US" altLang="zh-CN" dirty="0" err="1" smtClean="0"/>
              <a:t>Asp.Net</a:t>
            </a:r>
            <a:r>
              <a:rPr lang="zh-CN" altLang="en-US" dirty="0" smtClean="0"/>
              <a:t>的应用中</a:t>
            </a:r>
            <a:endParaRPr lang="en-US" altLang="zh-CN" dirty="0" smtClean="0"/>
          </a:p>
          <a:p>
            <a:pPr lvl="2"/>
            <a:r>
              <a:rPr lang="en-US" altLang="zh-CN" dirty="0" smtClean="0"/>
              <a:t>Cache</a:t>
            </a:r>
            <a:r>
              <a:rPr lang="zh-CN" altLang="en-US" dirty="0" smtClean="0"/>
              <a:t>不能分类，应用中所有需要缓存的数据都存放在同一个</a:t>
            </a:r>
            <a:r>
              <a:rPr lang="en-US" altLang="zh-CN" dirty="0" smtClean="0"/>
              <a:t>Cache</a:t>
            </a:r>
            <a:r>
              <a:rPr lang="zh-CN" altLang="en-US" dirty="0" smtClean="0"/>
              <a:t>（字典）中</a:t>
            </a:r>
            <a:endParaRPr lang="zh-CN" altLang="en-US" dirty="0"/>
          </a:p>
        </p:txBody>
      </p:sp>
    </p:spTree>
    <p:extLst>
      <p:ext uri="{BB962C8B-B14F-4D97-AF65-F5344CB8AC3E}">
        <p14:creationId xmlns:p14="http://schemas.microsoft.com/office/powerpoint/2010/main" val="4134291471"/>
      </p:ext>
    </p:extLst>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381000" y="1416050"/>
            <a:ext cx="8388350" cy="507831"/>
          </a:xfrm>
        </p:spPr>
        <p:txBody>
          <a:bodyPr/>
          <a:lstStyle/>
          <a:p>
            <a:r>
              <a:rPr lang="zh-CN" altLang="en-US" dirty="0" smtClean="0"/>
              <a:t>公共组件库的</a:t>
            </a:r>
            <a:r>
              <a:rPr lang="en-US" altLang="zh-CN" dirty="0" smtClean="0"/>
              <a:t>Cache</a:t>
            </a:r>
          </a:p>
        </p:txBody>
      </p:sp>
      <p:sp>
        <p:nvSpPr>
          <p:cNvPr id="4" name="TextBox 3"/>
          <p:cNvSpPr txBox="1"/>
          <p:nvPr/>
        </p:nvSpPr>
        <p:spPr>
          <a:xfrm>
            <a:off x="426720" y="2253736"/>
            <a:ext cx="8375904"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sz="2000" dirty="0" smtClean="0">
                <a:solidFill>
                  <a:srgbClr val="0000FF"/>
                </a:solidFill>
                <a:latin typeface="Consolas"/>
                <a:ea typeface="宋体"/>
                <a:cs typeface="Times New Roman"/>
              </a:rPr>
              <a:t>using</a:t>
            </a:r>
            <a:r>
              <a:rPr lang="en-US" sz="2000" dirty="0" smtClean="0">
                <a:latin typeface="Consolas"/>
                <a:ea typeface="宋体"/>
                <a:cs typeface="Times New Roman"/>
              </a:rPr>
              <a:t> </a:t>
            </a:r>
            <a:r>
              <a:rPr lang="en-US" sz="2000" dirty="0" err="1" smtClean="0">
                <a:latin typeface="Consolas"/>
                <a:ea typeface="宋体"/>
                <a:cs typeface="Times New Roman"/>
              </a:rPr>
              <a:t>ChinaCustoms.Framework.DeluxeWorks.Library.Caching</a:t>
            </a:r>
            <a:r>
              <a:rPr lang="en-US" sz="2000" dirty="0" smtClean="0">
                <a:latin typeface="Consolas"/>
                <a:ea typeface="宋体"/>
                <a:cs typeface="Times New Roman"/>
              </a:rPr>
              <a:t>;</a:t>
            </a:r>
          </a:p>
          <a:p>
            <a:pPr indent="127000" algn="l">
              <a:spcAft>
                <a:spcPts val="0"/>
              </a:spcAft>
            </a:pPr>
            <a:endParaRPr lang="en-US" sz="2000" dirty="0" smtClean="0">
              <a:latin typeface="Consolas"/>
              <a:ea typeface="宋体"/>
              <a:cs typeface="Times New Roman"/>
            </a:endParaRPr>
          </a:p>
          <a:p>
            <a:pPr algn="l">
              <a:spcAft>
                <a:spcPts val="0"/>
              </a:spcAft>
            </a:pPr>
            <a:r>
              <a:rPr lang="en-US" sz="2000" kern="0" dirty="0" err="1" smtClean="0">
                <a:solidFill>
                  <a:srgbClr val="2B91AF"/>
                </a:solidFill>
                <a:latin typeface="Consolas"/>
                <a:ea typeface="宋体"/>
              </a:rPr>
              <a:t>ObjectCacheQueue</a:t>
            </a:r>
            <a:r>
              <a:rPr lang="en-US" sz="2000" kern="0" dirty="0" err="1" smtClean="0">
                <a:latin typeface="Consolas"/>
                <a:ea typeface="宋体"/>
              </a:rPr>
              <a:t>.Instance.Add</a:t>
            </a:r>
            <a:r>
              <a:rPr lang="en-US" sz="2000" kern="0" dirty="0" smtClean="0">
                <a:latin typeface="Consolas"/>
                <a:ea typeface="宋体"/>
              </a:rPr>
              <a:t>(</a:t>
            </a:r>
            <a:r>
              <a:rPr lang="en-US" sz="2000" kern="0" dirty="0" smtClean="0">
                <a:solidFill>
                  <a:srgbClr val="A31515"/>
                </a:solidFill>
                <a:latin typeface="Consolas"/>
                <a:ea typeface="宋体"/>
              </a:rPr>
              <a:t>“Name”</a:t>
            </a:r>
            <a:r>
              <a:rPr lang="en-US" sz="2000" kern="0" dirty="0" smtClean="0">
                <a:latin typeface="Consolas"/>
                <a:ea typeface="宋体"/>
              </a:rPr>
              <a:t>, </a:t>
            </a:r>
            <a:r>
              <a:rPr lang="en-US" sz="2000" kern="0" dirty="0" smtClean="0">
                <a:solidFill>
                  <a:srgbClr val="A31515"/>
                </a:solidFill>
                <a:latin typeface="Consolas"/>
                <a:ea typeface="宋体"/>
              </a:rPr>
              <a:t>“Li An”</a:t>
            </a:r>
            <a:r>
              <a:rPr lang="en-US" sz="2000" kern="0" dirty="0" smtClean="0">
                <a:latin typeface="Consolas"/>
                <a:ea typeface="宋体"/>
              </a:rPr>
              <a:t>);</a:t>
            </a:r>
            <a:endParaRPr lang="zh-CN" altLang="en-US" sz="2800" kern="100" dirty="0" smtClean="0">
              <a:latin typeface="Times New Roman"/>
              <a:ea typeface="宋体"/>
            </a:endParaRPr>
          </a:p>
          <a:p>
            <a:pPr indent="127000" algn="l">
              <a:spcAft>
                <a:spcPts val="0"/>
              </a:spcAft>
            </a:pPr>
            <a:endParaRPr lang="en-US" sz="2000" dirty="0" smtClean="0">
              <a:solidFill>
                <a:srgbClr val="2B91AF"/>
              </a:solidFill>
              <a:latin typeface="Consolas"/>
              <a:ea typeface="宋体"/>
              <a:cs typeface="Times New Roman"/>
            </a:endParaRPr>
          </a:p>
          <a:p>
            <a:pPr algn="l">
              <a:spcAft>
                <a:spcPts val="0"/>
              </a:spcAft>
            </a:pPr>
            <a:r>
              <a:rPr lang="en-US" sz="2000" dirty="0" err="1" smtClean="0">
                <a:solidFill>
                  <a:srgbClr val="2B91AF"/>
                </a:solidFill>
                <a:latin typeface="Consolas"/>
                <a:ea typeface="宋体"/>
                <a:cs typeface="Times New Roman"/>
              </a:rPr>
              <a:t>Debug</a:t>
            </a:r>
            <a:r>
              <a:rPr lang="en-US" sz="2000" dirty="0" err="1" smtClean="0">
                <a:latin typeface="Consolas"/>
                <a:ea typeface="宋体"/>
                <a:cs typeface="Times New Roman"/>
              </a:rPr>
              <a:t>.Assert</a:t>
            </a:r>
            <a:r>
              <a:rPr lang="en-US" sz="2000" dirty="0" smtClean="0">
                <a:latin typeface="Consolas"/>
                <a:ea typeface="宋体"/>
                <a:cs typeface="Times New Roman"/>
              </a:rPr>
              <a:t>(</a:t>
            </a:r>
          </a:p>
          <a:p>
            <a:pPr indent="127000" algn="l">
              <a:spcAft>
                <a:spcPts val="0"/>
              </a:spcAft>
            </a:pPr>
            <a:r>
              <a:rPr lang="en-US" sz="2000" dirty="0" smtClean="0">
                <a:latin typeface="Consolas"/>
                <a:ea typeface="宋体"/>
                <a:cs typeface="Times New Roman"/>
              </a:rPr>
              <a:t>(</a:t>
            </a:r>
            <a:r>
              <a:rPr lang="en-US" sz="2000" dirty="0" smtClean="0">
                <a:solidFill>
                  <a:srgbClr val="0000FF"/>
                </a:solidFill>
                <a:latin typeface="Consolas"/>
                <a:ea typeface="宋体"/>
                <a:cs typeface="Times New Roman"/>
              </a:rPr>
              <a:t>string</a:t>
            </a:r>
            <a:r>
              <a:rPr lang="en-US" sz="2000" dirty="0" smtClean="0">
                <a:latin typeface="Consolas"/>
                <a:ea typeface="宋体"/>
                <a:cs typeface="Times New Roman"/>
              </a:rPr>
              <a:t>)</a:t>
            </a:r>
            <a:r>
              <a:rPr lang="en-US" sz="2000" dirty="0" err="1" smtClean="0">
                <a:solidFill>
                  <a:srgbClr val="2B91AF"/>
                </a:solidFill>
                <a:latin typeface="Consolas"/>
                <a:ea typeface="宋体"/>
                <a:cs typeface="Times New Roman"/>
              </a:rPr>
              <a:t>ObjectCacheQueue</a:t>
            </a:r>
            <a:r>
              <a:rPr lang="en-US" sz="2000" dirty="0" err="1" smtClean="0">
                <a:latin typeface="Consolas"/>
                <a:ea typeface="宋体"/>
                <a:cs typeface="Times New Roman"/>
              </a:rPr>
              <a:t>.Instance</a:t>
            </a:r>
            <a:r>
              <a:rPr lang="en-US" sz="2000" dirty="0" smtClean="0">
                <a:latin typeface="Consolas"/>
                <a:ea typeface="宋体"/>
                <a:cs typeface="Times New Roman"/>
              </a:rPr>
              <a:t>[</a:t>
            </a:r>
            <a:r>
              <a:rPr lang="en-US" sz="2000" dirty="0" smtClean="0">
                <a:solidFill>
                  <a:srgbClr val="A31515"/>
                </a:solidFill>
                <a:latin typeface="Consolas"/>
                <a:ea typeface="宋体"/>
                <a:cs typeface="Times New Roman"/>
              </a:rPr>
              <a:t>“Name”</a:t>
            </a:r>
            <a:r>
              <a:rPr lang="en-US" sz="2000" dirty="0" smtClean="0">
                <a:latin typeface="Consolas"/>
                <a:ea typeface="宋体"/>
                <a:cs typeface="Times New Roman"/>
              </a:rPr>
              <a:t>]</a:t>
            </a:r>
            <a:r>
              <a:rPr lang="zh-CN" altLang="en-US" sz="2000" dirty="0" smtClean="0">
                <a:latin typeface="Consolas"/>
                <a:ea typeface="宋体"/>
                <a:cs typeface="Times New Roman"/>
              </a:rPr>
              <a:t> </a:t>
            </a:r>
            <a:r>
              <a:rPr lang="en-US" sz="2000" dirty="0" smtClean="0">
                <a:latin typeface="Consolas"/>
                <a:ea typeface="宋体"/>
                <a:cs typeface="Times New Roman"/>
              </a:rPr>
              <a:t>== </a:t>
            </a:r>
            <a:r>
              <a:rPr lang="en-US" sz="2000" dirty="0" smtClean="0">
                <a:solidFill>
                  <a:srgbClr val="A31515"/>
                </a:solidFill>
                <a:latin typeface="Consolas"/>
                <a:ea typeface="宋体"/>
                <a:cs typeface="Times New Roman"/>
              </a:rPr>
              <a:t>"Li An"</a:t>
            </a:r>
            <a:r>
              <a:rPr lang="en-US" sz="2000" dirty="0" smtClean="0">
                <a:latin typeface="Consolas"/>
                <a:ea typeface="宋体"/>
                <a:cs typeface="Times New Roman"/>
              </a:rPr>
              <a:t>);</a:t>
            </a:r>
            <a:endParaRPr lang="en-US" altLang="zh-CN" sz="2000" dirty="0" smtClean="0"/>
          </a:p>
        </p:txBody>
      </p:sp>
    </p:spTree>
    <p:extLst>
      <p:ext uri="{BB962C8B-B14F-4D97-AF65-F5344CB8AC3E}">
        <p14:creationId xmlns:p14="http://schemas.microsoft.com/office/powerpoint/2010/main" val="2941057606"/>
      </p:ext>
    </p:extLst>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342900" y="971550"/>
            <a:ext cx="8388350" cy="507831"/>
          </a:xfrm>
        </p:spPr>
        <p:txBody>
          <a:bodyPr/>
          <a:lstStyle/>
          <a:p>
            <a:r>
              <a:rPr lang="zh-CN" altLang="en-US" dirty="0" smtClean="0"/>
              <a:t>添加</a:t>
            </a:r>
            <a:r>
              <a:rPr lang="en-US" altLang="zh-CN" dirty="0" smtClean="0"/>
              <a:t>Cache</a:t>
            </a:r>
            <a:r>
              <a:rPr lang="zh-CN" altLang="en-US" dirty="0" smtClean="0"/>
              <a:t>的基本逻辑</a:t>
            </a:r>
            <a:endParaRPr lang="zh-CN" altLang="en-US" dirty="0"/>
          </a:p>
        </p:txBody>
      </p:sp>
      <p:sp>
        <p:nvSpPr>
          <p:cNvPr id="4" name="TextBox 3"/>
          <p:cNvSpPr txBox="1"/>
          <p:nvPr/>
        </p:nvSpPr>
        <p:spPr>
          <a:xfrm>
            <a:off x="414020" y="1809236"/>
            <a:ext cx="8375904" cy="44012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spcAft>
                <a:spcPts val="0"/>
              </a:spcAft>
              <a:tabLst>
                <a:tab pos="533400" algn="l"/>
              </a:tabLst>
            </a:pPr>
            <a:r>
              <a:rPr lang="en-US" sz="2000" kern="0" dirty="0" smtClean="0">
                <a:solidFill>
                  <a:srgbClr val="0000FF"/>
                </a:solidFill>
                <a:latin typeface="Consolas"/>
                <a:ea typeface="宋体"/>
              </a:rPr>
              <a:t>public</a:t>
            </a:r>
            <a:r>
              <a:rPr lang="en-US" sz="2000" kern="0" dirty="0" smtClean="0">
                <a:latin typeface="Consolas"/>
                <a:ea typeface="宋体"/>
              </a:rPr>
              <a:t> </a:t>
            </a:r>
            <a:r>
              <a:rPr lang="en-US" sz="2000" kern="0" dirty="0" err="1" smtClean="0">
                <a:solidFill>
                  <a:srgbClr val="2B91AF"/>
                </a:solidFill>
                <a:latin typeface="Consolas"/>
                <a:ea typeface="宋体"/>
              </a:rPr>
              <a:t>UserInfo</a:t>
            </a:r>
            <a:r>
              <a:rPr lang="en-US" sz="2000" kern="0" dirty="0" smtClean="0">
                <a:latin typeface="Consolas"/>
                <a:ea typeface="宋体"/>
              </a:rPr>
              <a:t> </a:t>
            </a:r>
            <a:r>
              <a:rPr lang="en-US" sz="2000" kern="0" dirty="0" err="1" smtClean="0">
                <a:latin typeface="Consolas"/>
                <a:ea typeface="宋体"/>
              </a:rPr>
              <a:t>GetUserInfo</a:t>
            </a:r>
            <a:r>
              <a:rPr lang="en-US" sz="2000" kern="0" dirty="0" smtClean="0">
                <a:latin typeface="Consolas"/>
                <a:ea typeface="宋体"/>
              </a:rPr>
              <a:t>(</a:t>
            </a:r>
            <a:r>
              <a:rPr lang="en-US" sz="2000" kern="0" dirty="0" smtClean="0">
                <a:solidFill>
                  <a:srgbClr val="0000FF"/>
                </a:solidFill>
                <a:latin typeface="Consolas"/>
                <a:ea typeface="宋体"/>
              </a:rPr>
              <a:t>string</a:t>
            </a:r>
            <a:r>
              <a:rPr lang="en-US" sz="2000" kern="0" dirty="0" smtClean="0">
                <a:latin typeface="Consolas"/>
                <a:ea typeface="宋体"/>
              </a:rPr>
              <a:t> </a:t>
            </a:r>
            <a:r>
              <a:rPr lang="en-US" sz="2000" kern="0" dirty="0" err="1" smtClean="0">
                <a:latin typeface="Consolas"/>
                <a:ea typeface="宋体"/>
              </a:rPr>
              <a:t>userID</a:t>
            </a:r>
            <a:r>
              <a:rPr lang="en-US" sz="2000" kern="0" dirty="0" smtClean="0">
                <a:latin typeface="Consolas"/>
                <a:ea typeface="宋体"/>
              </a:rPr>
              <a:t>)</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r>
              <a:rPr lang="en-US" sz="2000" kern="0" dirty="0" smtClean="0">
                <a:solidFill>
                  <a:srgbClr val="0000FF"/>
                </a:solidFill>
                <a:latin typeface="Consolas"/>
                <a:ea typeface="宋体"/>
              </a:rPr>
              <a:t>object</a:t>
            </a:r>
            <a:r>
              <a:rPr lang="en-US" sz="2000" kern="0" dirty="0" smtClean="0">
                <a:latin typeface="Consolas"/>
                <a:ea typeface="宋体"/>
              </a:rPr>
              <a:t> </a:t>
            </a:r>
            <a:r>
              <a:rPr lang="en-US" sz="2000" kern="0" dirty="0" err="1" smtClean="0">
                <a:latin typeface="Consolas"/>
                <a:ea typeface="宋体"/>
              </a:rPr>
              <a:t>userInfo</a:t>
            </a:r>
            <a:r>
              <a:rPr lang="en-US" sz="2000" kern="0" dirty="0" smtClean="0">
                <a:latin typeface="Consolas"/>
                <a:ea typeface="宋体"/>
              </a:rPr>
              <a:t> = </a:t>
            </a:r>
            <a:r>
              <a:rPr lang="en-US" sz="2000" kern="0" dirty="0" smtClean="0">
                <a:solidFill>
                  <a:srgbClr val="0000FF"/>
                </a:solidFill>
                <a:latin typeface="Consolas"/>
                <a:ea typeface="宋体"/>
              </a:rPr>
              <a:t>null</a:t>
            </a:r>
            <a:r>
              <a:rPr lang="en-US" sz="2000" kern="0" dirty="0" smtClean="0">
                <a:latin typeface="Consolas"/>
                <a:ea typeface="宋体"/>
              </a:rPr>
              <a:t>;</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r>
              <a:rPr lang="en-US" sz="2000" kern="0" dirty="0" smtClean="0">
                <a:solidFill>
                  <a:srgbClr val="0000FF"/>
                </a:solidFill>
                <a:latin typeface="Consolas"/>
                <a:ea typeface="宋体"/>
              </a:rPr>
              <a:t>if</a:t>
            </a:r>
            <a:r>
              <a:rPr lang="en-US" sz="2000" kern="0" dirty="0" smtClean="0">
                <a:latin typeface="Consolas"/>
                <a:ea typeface="宋体"/>
              </a:rPr>
              <a:t> (</a:t>
            </a:r>
            <a:r>
              <a:rPr lang="en-US" sz="2000" kern="0" dirty="0" err="1" smtClean="0">
                <a:solidFill>
                  <a:srgbClr val="2B91AF"/>
                </a:solidFill>
                <a:latin typeface="Consolas"/>
                <a:ea typeface="宋体"/>
              </a:rPr>
              <a:t>ObjectCacheQueue</a:t>
            </a:r>
            <a:r>
              <a:rPr lang="en-US" sz="2000" kern="0" dirty="0" err="1" smtClean="0">
                <a:latin typeface="Consolas"/>
                <a:ea typeface="宋体"/>
              </a:rPr>
              <a:t>.Instance.TryGetValue</a:t>
            </a:r>
            <a:r>
              <a:rPr lang="en-US" sz="2000" kern="0" dirty="0" smtClean="0">
                <a:latin typeface="Consolas"/>
                <a:ea typeface="宋体"/>
              </a:rPr>
              <a:t>(</a:t>
            </a:r>
          </a:p>
          <a:p>
            <a:pPr algn="l">
              <a:spcAft>
                <a:spcPts val="0"/>
              </a:spcAft>
              <a:tabLst>
                <a:tab pos="533400" algn="l"/>
              </a:tabLst>
            </a:pPr>
            <a:r>
              <a:rPr lang="en-US" sz="2000" kern="0" dirty="0" smtClean="0">
                <a:latin typeface="Consolas"/>
                <a:ea typeface="宋体"/>
              </a:rPr>
              <a:t>			</a:t>
            </a:r>
            <a:r>
              <a:rPr lang="en-US" sz="2000" kern="0" dirty="0" err="1" smtClean="0">
                <a:latin typeface="Consolas"/>
                <a:ea typeface="宋体"/>
              </a:rPr>
              <a:t>userID</a:t>
            </a:r>
            <a:r>
              <a:rPr lang="en-US" sz="2000" kern="0" dirty="0" smtClean="0">
                <a:latin typeface="Consolas"/>
                <a:ea typeface="宋体"/>
              </a:rPr>
              <a:t>, </a:t>
            </a:r>
            <a:r>
              <a:rPr lang="en-US" sz="2000" kern="0" dirty="0" smtClean="0">
                <a:solidFill>
                  <a:srgbClr val="0000FF"/>
                </a:solidFill>
                <a:latin typeface="Consolas"/>
                <a:ea typeface="宋体"/>
              </a:rPr>
              <a:t>out</a:t>
            </a:r>
            <a:r>
              <a:rPr lang="en-US" sz="2000" kern="0" dirty="0" smtClean="0">
                <a:latin typeface="Consolas"/>
                <a:ea typeface="宋体"/>
              </a:rPr>
              <a:t> </a:t>
            </a:r>
            <a:r>
              <a:rPr lang="en-US" sz="2000" kern="0" dirty="0" err="1" smtClean="0">
                <a:latin typeface="Consolas"/>
                <a:ea typeface="宋体"/>
              </a:rPr>
              <a:t>userInfo</a:t>
            </a:r>
            <a:r>
              <a:rPr lang="en-US" sz="2000" kern="0" dirty="0" smtClean="0">
                <a:latin typeface="Consolas"/>
                <a:ea typeface="宋体"/>
              </a:rPr>
              <a:t>) == </a:t>
            </a:r>
            <a:r>
              <a:rPr lang="en-US" sz="2000" kern="0" dirty="0" smtClean="0">
                <a:solidFill>
                  <a:srgbClr val="0000FF"/>
                </a:solidFill>
                <a:latin typeface="Consolas"/>
                <a:ea typeface="宋体"/>
              </a:rPr>
              <a:t>false</a:t>
            </a:r>
            <a:r>
              <a:rPr lang="en-US" sz="2000" kern="0" dirty="0" smtClean="0">
                <a:latin typeface="Consolas"/>
                <a:ea typeface="宋体"/>
              </a:rPr>
              <a:t>)</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r>
              <a:rPr lang="en-US" sz="2000" kern="0" dirty="0" smtClean="0">
                <a:solidFill>
                  <a:srgbClr val="008000"/>
                </a:solidFill>
                <a:latin typeface="Consolas"/>
                <a:ea typeface="宋体"/>
              </a:rPr>
              <a:t>//User is not in cache</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r>
              <a:rPr lang="en-US" sz="2000" kern="0" dirty="0" err="1" smtClean="0">
                <a:latin typeface="Consolas"/>
                <a:ea typeface="宋体"/>
              </a:rPr>
              <a:t>userInfo</a:t>
            </a:r>
            <a:r>
              <a:rPr lang="en-US" sz="2000" kern="0" dirty="0" smtClean="0">
                <a:latin typeface="Consolas"/>
                <a:ea typeface="宋体"/>
              </a:rPr>
              <a:t> = </a:t>
            </a:r>
            <a:r>
              <a:rPr lang="en-US" sz="2000" kern="0" dirty="0" err="1" smtClean="0">
                <a:latin typeface="Consolas"/>
                <a:ea typeface="宋体"/>
              </a:rPr>
              <a:t>GetUserInfoFromDatabase</a:t>
            </a:r>
            <a:r>
              <a:rPr lang="en-US" sz="2000" kern="0" dirty="0" smtClean="0">
                <a:latin typeface="Consolas"/>
                <a:ea typeface="宋体"/>
              </a:rPr>
              <a:t>(</a:t>
            </a:r>
            <a:r>
              <a:rPr lang="en-US" sz="2000" kern="0" dirty="0" err="1" smtClean="0">
                <a:latin typeface="Consolas"/>
                <a:ea typeface="宋体"/>
              </a:rPr>
              <a:t>userID</a:t>
            </a:r>
            <a:r>
              <a:rPr lang="en-US" sz="2000" kern="0" dirty="0" smtClean="0">
                <a:latin typeface="Consolas"/>
                <a:ea typeface="宋体"/>
              </a:rPr>
              <a:t>);</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r>
              <a:rPr lang="en-US" sz="2000" kern="0" dirty="0" err="1" smtClean="0">
                <a:solidFill>
                  <a:srgbClr val="2B91AF"/>
                </a:solidFill>
                <a:latin typeface="Consolas"/>
                <a:ea typeface="宋体"/>
              </a:rPr>
              <a:t>ObjectCacheQueue</a:t>
            </a:r>
            <a:r>
              <a:rPr lang="en-US" sz="2000" kern="0" dirty="0" err="1" smtClean="0">
                <a:latin typeface="Consolas"/>
                <a:ea typeface="宋体"/>
              </a:rPr>
              <a:t>.Instance.Add</a:t>
            </a:r>
            <a:r>
              <a:rPr lang="en-US" sz="2000" kern="0" dirty="0" smtClean="0">
                <a:latin typeface="Consolas"/>
                <a:ea typeface="宋体"/>
              </a:rPr>
              <a:t>(</a:t>
            </a:r>
            <a:r>
              <a:rPr lang="en-US" sz="2000" kern="0" dirty="0" err="1" smtClean="0">
                <a:latin typeface="Consolas"/>
                <a:ea typeface="宋体"/>
              </a:rPr>
              <a:t>userID</a:t>
            </a:r>
            <a:r>
              <a:rPr lang="en-US" sz="2000" kern="0" dirty="0" smtClean="0">
                <a:latin typeface="Consolas"/>
                <a:ea typeface="宋体"/>
              </a:rPr>
              <a:t>, </a:t>
            </a:r>
            <a:r>
              <a:rPr lang="en-US" sz="2000" kern="0" dirty="0" err="1" smtClean="0">
                <a:latin typeface="Consolas"/>
                <a:ea typeface="宋体"/>
              </a:rPr>
              <a:t>userInfo</a:t>
            </a:r>
            <a:r>
              <a:rPr lang="en-US" sz="2000" kern="0" dirty="0" smtClean="0">
                <a:latin typeface="Consolas"/>
                <a:ea typeface="宋体"/>
              </a:rPr>
              <a:t>);</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endParaRPr lang="zh-CN" altLang="en-US" sz="2800" kern="100" dirty="0" smtClean="0">
              <a:latin typeface="Times New Roman"/>
              <a:ea typeface="宋体"/>
            </a:endParaRPr>
          </a:p>
          <a:p>
            <a:pPr algn="l">
              <a:spcAft>
                <a:spcPts val="0"/>
              </a:spcAft>
              <a:tabLst>
                <a:tab pos="533400" algn="l"/>
              </a:tabLst>
            </a:pPr>
            <a:r>
              <a:rPr lang="en-US" sz="2000" kern="0" dirty="0" smtClean="0">
                <a:latin typeface="Consolas"/>
                <a:ea typeface="宋体"/>
              </a:rPr>
              <a:t>	</a:t>
            </a:r>
            <a:r>
              <a:rPr lang="en-US" sz="2000" kern="0" dirty="0" smtClean="0">
                <a:solidFill>
                  <a:srgbClr val="0000FF"/>
                </a:solidFill>
                <a:latin typeface="Consolas"/>
                <a:ea typeface="宋体"/>
              </a:rPr>
              <a:t>return</a:t>
            </a:r>
            <a:r>
              <a:rPr lang="en-US" sz="2000" kern="0" dirty="0" smtClean="0">
                <a:latin typeface="Consolas"/>
                <a:ea typeface="宋体"/>
              </a:rPr>
              <a:t> (</a:t>
            </a:r>
            <a:r>
              <a:rPr lang="en-US" sz="2000" kern="0" dirty="0" err="1" smtClean="0">
                <a:solidFill>
                  <a:srgbClr val="2B91AF"/>
                </a:solidFill>
                <a:latin typeface="Consolas"/>
                <a:ea typeface="宋体"/>
              </a:rPr>
              <a:t>UserInfo</a:t>
            </a:r>
            <a:r>
              <a:rPr lang="en-US" sz="2000" kern="0" dirty="0" smtClean="0">
                <a:latin typeface="Consolas"/>
                <a:ea typeface="宋体"/>
              </a:rPr>
              <a:t>)</a:t>
            </a:r>
            <a:r>
              <a:rPr lang="en-US" sz="2000" kern="0" dirty="0" err="1" smtClean="0">
                <a:latin typeface="Consolas"/>
                <a:ea typeface="宋体"/>
              </a:rPr>
              <a:t>userInfo</a:t>
            </a:r>
            <a:r>
              <a:rPr lang="en-US" sz="2000" kern="0" dirty="0" smtClean="0">
                <a:latin typeface="Consolas"/>
                <a:ea typeface="宋体"/>
              </a:rPr>
              <a:t>;</a:t>
            </a:r>
            <a:endParaRPr lang="zh-CN" altLang="en-US" sz="2800" kern="100" dirty="0" smtClean="0">
              <a:latin typeface="Times New Roman"/>
              <a:ea typeface="宋体"/>
            </a:endParaRPr>
          </a:p>
          <a:p>
            <a:pPr algn="just">
              <a:spcAft>
                <a:spcPts val="0"/>
              </a:spcAft>
              <a:tabLst>
                <a:tab pos="533400" algn="l"/>
              </a:tabLst>
            </a:pPr>
            <a:r>
              <a:rPr lang="en-US" sz="2000" kern="0" dirty="0" smtClean="0">
                <a:latin typeface="Consolas"/>
                <a:ea typeface="宋体"/>
              </a:rPr>
              <a:t>}</a:t>
            </a:r>
            <a:endParaRPr lang="zh-CN" sz="2800" kern="100" dirty="0">
              <a:latin typeface="Times New Roman"/>
              <a:ea typeface="宋体"/>
            </a:endParaRPr>
          </a:p>
        </p:txBody>
      </p:sp>
    </p:spTree>
    <p:extLst>
      <p:ext uri="{BB962C8B-B14F-4D97-AF65-F5344CB8AC3E}">
        <p14:creationId xmlns:p14="http://schemas.microsoft.com/office/powerpoint/2010/main" val="1775914609"/>
      </p:ext>
    </p:extLst>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641866" cy="674031"/>
          </a:xfrm>
        </p:spPr>
        <p:txBody>
          <a:bodyPr/>
          <a:lstStyle/>
          <a:p>
            <a:r>
              <a:rPr lang="zh-CN" altLang="en-US" dirty="0" smtClean="0"/>
              <a:t>整个开发平台所包含的范围</a:t>
            </a:r>
            <a:endParaRPr lang="zh-CN" altLang="en-US" dirty="0"/>
          </a:p>
        </p:txBody>
      </p:sp>
      <p:grpSp>
        <p:nvGrpSpPr>
          <p:cNvPr id="66" name="组合 65"/>
          <p:cNvGrpSpPr/>
          <p:nvPr/>
        </p:nvGrpSpPr>
        <p:grpSpPr>
          <a:xfrm>
            <a:off x="200205" y="1227424"/>
            <a:ext cx="8740805" cy="5271077"/>
            <a:chOff x="200205" y="1227424"/>
            <a:chExt cx="8740805" cy="5271077"/>
          </a:xfrm>
        </p:grpSpPr>
        <p:pic>
          <p:nvPicPr>
            <p:cNvPr id="4" name="Picture 37" descr="Gel - Gel3 ovals clear"/>
            <p:cNvPicPr>
              <a:picLocks noChangeAspect="1" noChangeArrowheads="1"/>
            </p:cNvPicPr>
            <p:nvPr/>
          </p:nvPicPr>
          <p:blipFill>
            <a:blip r:embed="rId2"/>
            <a:srcRect/>
            <a:stretch>
              <a:fillRect/>
            </a:stretch>
          </p:blipFill>
          <p:spPr bwMode="auto">
            <a:xfrm>
              <a:off x="1666129" y="2159897"/>
              <a:ext cx="5720632" cy="3299366"/>
            </a:xfrm>
            <a:prstGeom prst="rect">
              <a:avLst/>
            </a:prstGeom>
            <a:noFill/>
          </p:spPr>
        </p:pic>
        <p:pic>
          <p:nvPicPr>
            <p:cNvPr id="5" name="Picture 4" descr="three colored discs"/>
            <p:cNvPicPr>
              <a:picLocks noChangeAspect="1" noChangeArrowheads="1"/>
            </p:cNvPicPr>
            <p:nvPr/>
          </p:nvPicPr>
          <p:blipFill>
            <a:blip r:embed="rId3"/>
            <a:srcRect/>
            <a:stretch>
              <a:fillRect/>
            </a:stretch>
          </p:blipFill>
          <p:spPr bwMode="auto">
            <a:xfrm>
              <a:off x="3008810" y="3234606"/>
              <a:ext cx="3158706" cy="1399773"/>
            </a:xfrm>
            <a:prstGeom prst="rect">
              <a:avLst/>
            </a:prstGeom>
            <a:noFill/>
          </p:spPr>
        </p:pic>
        <p:sp>
          <p:nvSpPr>
            <p:cNvPr id="6" name="Rectangle 5"/>
            <p:cNvSpPr>
              <a:spLocks noChangeArrowheads="1"/>
            </p:cNvSpPr>
            <p:nvPr/>
          </p:nvSpPr>
          <p:spPr bwMode="auto">
            <a:xfrm>
              <a:off x="4206240" y="3444156"/>
              <a:ext cx="820045" cy="307777"/>
            </a:xfrm>
            <a:prstGeom prst="rect">
              <a:avLst/>
            </a:prstGeom>
            <a:noFill/>
            <a:ln w="9525">
              <a:noFill/>
              <a:miter lim="800000"/>
              <a:headEnd/>
              <a:tailEnd/>
            </a:ln>
            <a:effectLst/>
          </p:spPr>
          <p:txBody>
            <a:bodyPr wrap="square">
              <a:spAutoFit/>
            </a:bodyPr>
            <a:lstStyle/>
            <a:p>
              <a:r>
                <a:rPr lang="en-US" altLang="zh-CN" sz="1400" dirty="0"/>
                <a:t>Core</a:t>
              </a:r>
            </a:p>
          </p:txBody>
        </p:sp>
        <p:sp>
          <p:nvSpPr>
            <p:cNvPr id="7" name="Rectangle 6"/>
            <p:cNvSpPr>
              <a:spLocks noChangeArrowheads="1"/>
            </p:cNvSpPr>
            <p:nvPr/>
          </p:nvSpPr>
          <p:spPr bwMode="auto">
            <a:xfrm>
              <a:off x="4643561" y="4026590"/>
              <a:ext cx="1447698" cy="307777"/>
            </a:xfrm>
            <a:prstGeom prst="rect">
              <a:avLst/>
            </a:prstGeom>
            <a:noFill/>
            <a:ln w="9525">
              <a:noFill/>
              <a:miter lim="800000"/>
              <a:headEnd/>
              <a:tailEnd/>
            </a:ln>
            <a:effectLst/>
          </p:spPr>
          <p:txBody>
            <a:bodyPr wrap="square">
              <a:spAutoFit/>
            </a:bodyPr>
            <a:lstStyle/>
            <a:p>
              <a:r>
                <a:rPr lang="en-US" altLang="zh-CN" sz="1400" dirty="0"/>
                <a:t>Configuration</a:t>
              </a:r>
            </a:p>
          </p:txBody>
        </p:sp>
        <p:sp>
          <p:nvSpPr>
            <p:cNvPr id="8" name="Rectangle 7"/>
            <p:cNvSpPr>
              <a:spLocks noChangeArrowheads="1"/>
            </p:cNvSpPr>
            <p:nvPr/>
          </p:nvSpPr>
          <p:spPr bwMode="auto">
            <a:xfrm>
              <a:off x="3335903" y="3994784"/>
              <a:ext cx="1077070" cy="307777"/>
            </a:xfrm>
            <a:prstGeom prst="rect">
              <a:avLst/>
            </a:prstGeom>
            <a:noFill/>
            <a:ln w="9525">
              <a:noFill/>
              <a:miter lim="800000"/>
              <a:headEnd/>
              <a:tailEnd/>
            </a:ln>
            <a:effectLst/>
          </p:spPr>
          <p:txBody>
            <a:bodyPr wrap="square">
              <a:spAutoFit/>
            </a:bodyPr>
            <a:lstStyle/>
            <a:p>
              <a:r>
                <a:rPr lang="en-US" altLang="zh-CN" sz="1400" dirty="0"/>
                <a:t>Resource</a:t>
              </a:r>
            </a:p>
          </p:txBody>
        </p:sp>
        <p:grpSp>
          <p:nvGrpSpPr>
            <p:cNvPr id="9" name="Group 18"/>
            <p:cNvGrpSpPr>
              <a:grpSpLocks/>
            </p:cNvGrpSpPr>
            <p:nvPr/>
          </p:nvGrpSpPr>
          <p:grpSpPr bwMode="auto">
            <a:xfrm>
              <a:off x="4038033" y="2180257"/>
              <a:ext cx="1242725" cy="602337"/>
              <a:chOff x="2324" y="3331"/>
              <a:chExt cx="910" cy="456"/>
            </a:xfrm>
          </p:grpSpPr>
          <p:pic>
            <p:nvPicPr>
              <p:cNvPr id="10" name="Picture 8"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11"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a:solidFill>
                      <a:schemeClr val="tx1"/>
                    </a:solidFill>
                  </a:rPr>
                  <a:t>Logging</a:t>
                </a:r>
              </a:p>
            </p:txBody>
          </p:sp>
        </p:grpSp>
        <p:grpSp>
          <p:nvGrpSpPr>
            <p:cNvPr id="12" name="Group 19"/>
            <p:cNvGrpSpPr>
              <a:grpSpLocks/>
            </p:cNvGrpSpPr>
            <p:nvPr/>
          </p:nvGrpSpPr>
          <p:grpSpPr bwMode="auto">
            <a:xfrm>
              <a:off x="2086996" y="2737180"/>
              <a:ext cx="1242725" cy="602337"/>
              <a:chOff x="2324" y="3331"/>
              <a:chExt cx="910" cy="456"/>
            </a:xfrm>
          </p:grpSpPr>
          <p:pic>
            <p:nvPicPr>
              <p:cNvPr id="13" name="Picture 20"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14" name="Rectangle 21"/>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a:solidFill>
                      <a:schemeClr val="tx1"/>
                    </a:solidFill>
                  </a:rPr>
                  <a:t>Expression</a:t>
                </a:r>
              </a:p>
            </p:txBody>
          </p:sp>
        </p:grpSp>
        <p:grpSp>
          <p:nvGrpSpPr>
            <p:cNvPr id="15" name="Group 22"/>
            <p:cNvGrpSpPr>
              <a:grpSpLocks/>
            </p:cNvGrpSpPr>
            <p:nvPr/>
          </p:nvGrpSpPr>
          <p:grpSpPr bwMode="auto">
            <a:xfrm>
              <a:off x="1658177" y="3887911"/>
              <a:ext cx="1242725" cy="602337"/>
              <a:chOff x="2324" y="3331"/>
              <a:chExt cx="910" cy="456"/>
            </a:xfrm>
          </p:grpSpPr>
          <p:pic>
            <p:nvPicPr>
              <p:cNvPr id="16" name="Picture 23"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17" name="Rectangle 24"/>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Helper</a:t>
                </a:r>
                <a:endParaRPr lang="en-US" altLang="zh-CN" sz="1400" dirty="0">
                  <a:solidFill>
                    <a:schemeClr val="tx1"/>
                  </a:solidFill>
                </a:endParaRPr>
              </a:p>
            </p:txBody>
          </p:sp>
        </p:grpSp>
        <p:grpSp>
          <p:nvGrpSpPr>
            <p:cNvPr id="18" name="Group 25"/>
            <p:cNvGrpSpPr>
              <a:grpSpLocks/>
            </p:cNvGrpSpPr>
            <p:nvPr/>
          </p:nvGrpSpPr>
          <p:grpSpPr bwMode="auto">
            <a:xfrm>
              <a:off x="3140792" y="4862746"/>
              <a:ext cx="1242725" cy="602337"/>
              <a:chOff x="2324" y="3331"/>
              <a:chExt cx="910" cy="456"/>
            </a:xfrm>
          </p:grpSpPr>
          <p:pic>
            <p:nvPicPr>
              <p:cNvPr id="19" name="Picture 26"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20" name="Rectangle 27"/>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a:solidFill>
                      <a:schemeClr val="tx1"/>
                    </a:solidFill>
                  </a:rPr>
                  <a:t>Data</a:t>
                </a:r>
              </a:p>
            </p:txBody>
          </p:sp>
        </p:grpSp>
        <p:grpSp>
          <p:nvGrpSpPr>
            <p:cNvPr id="21" name="Group 28"/>
            <p:cNvGrpSpPr>
              <a:grpSpLocks/>
            </p:cNvGrpSpPr>
            <p:nvPr/>
          </p:nvGrpSpPr>
          <p:grpSpPr bwMode="auto">
            <a:xfrm>
              <a:off x="5191925" y="4858301"/>
              <a:ext cx="1242725" cy="602337"/>
              <a:chOff x="2324" y="3331"/>
              <a:chExt cx="910" cy="456"/>
            </a:xfrm>
          </p:grpSpPr>
          <p:pic>
            <p:nvPicPr>
              <p:cNvPr id="22" name="Picture 29"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23" name="Rectangle 30"/>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a:solidFill>
                      <a:schemeClr val="tx1"/>
                    </a:solidFill>
                  </a:rPr>
                  <a:t>Security</a:t>
                </a:r>
              </a:p>
            </p:txBody>
          </p:sp>
        </p:grpSp>
        <p:grpSp>
          <p:nvGrpSpPr>
            <p:cNvPr id="24" name="Group 31"/>
            <p:cNvGrpSpPr>
              <a:grpSpLocks/>
            </p:cNvGrpSpPr>
            <p:nvPr/>
          </p:nvGrpSpPr>
          <p:grpSpPr bwMode="auto">
            <a:xfrm>
              <a:off x="6259276" y="3867551"/>
              <a:ext cx="1242725" cy="602337"/>
              <a:chOff x="2324" y="3331"/>
              <a:chExt cx="910" cy="456"/>
            </a:xfrm>
          </p:grpSpPr>
          <p:pic>
            <p:nvPicPr>
              <p:cNvPr id="25" name="Picture 32"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26" name="Rectangle 33"/>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a:solidFill>
                      <a:schemeClr val="tx1"/>
                    </a:solidFill>
                  </a:rPr>
                  <a:t>ORM</a:t>
                </a:r>
              </a:p>
            </p:txBody>
          </p:sp>
        </p:grpSp>
        <p:grpSp>
          <p:nvGrpSpPr>
            <p:cNvPr id="27" name="Group 34"/>
            <p:cNvGrpSpPr>
              <a:grpSpLocks/>
            </p:cNvGrpSpPr>
            <p:nvPr/>
          </p:nvGrpSpPr>
          <p:grpSpPr bwMode="auto">
            <a:xfrm>
              <a:off x="6037898" y="2785192"/>
              <a:ext cx="1242725" cy="602337"/>
              <a:chOff x="2324" y="3331"/>
              <a:chExt cx="910" cy="456"/>
            </a:xfrm>
          </p:grpSpPr>
          <p:pic>
            <p:nvPicPr>
              <p:cNvPr id="28" name="Picture 35" descr="Gel - Gel3 rectangles aqua"/>
              <p:cNvPicPr>
                <a:picLocks noChangeAspect="1" noChangeArrowheads="1"/>
              </p:cNvPicPr>
              <p:nvPr/>
            </p:nvPicPr>
            <p:blipFill>
              <a:blip r:embed="rId4" cstate="print"/>
              <a:srcRect/>
              <a:stretch>
                <a:fillRect/>
              </a:stretch>
            </p:blipFill>
            <p:spPr bwMode="auto">
              <a:xfrm>
                <a:off x="2324" y="3331"/>
                <a:ext cx="910" cy="456"/>
              </a:xfrm>
              <a:prstGeom prst="rect">
                <a:avLst/>
              </a:prstGeom>
              <a:noFill/>
            </p:spPr>
          </p:pic>
          <p:sp>
            <p:nvSpPr>
              <p:cNvPr id="29" name="Rectangle 36"/>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a:solidFill>
                      <a:schemeClr val="tx1"/>
                    </a:solidFill>
                  </a:rPr>
                  <a:t>Cache</a:t>
                </a:r>
              </a:p>
            </p:txBody>
          </p:sp>
        </p:grpSp>
        <p:grpSp>
          <p:nvGrpSpPr>
            <p:cNvPr id="30" name="Group 18"/>
            <p:cNvGrpSpPr>
              <a:grpSpLocks/>
            </p:cNvGrpSpPr>
            <p:nvPr/>
          </p:nvGrpSpPr>
          <p:grpSpPr bwMode="auto">
            <a:xfrm>
              <a:off x="2942080" y="1227424"/>
              <a:ext cx="1242725" cy="602337"/>
              <a:chOff x="2324" y="3331"/>
              <a:chExt cx="910" cy="456"/>
            </a:xfrm>
          </p:grpSpPr>
          <p:pic>
            <p:nvPicPr>
              <p:cNvPr id="31"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32"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Workflow</a:t>
                </a:r>
                <a:endParaRPr lang="en-US" altLang="zh-CN" sz="1400" dirty="0">
                  <a:solidFill>
                    <a:schemeClr val="tx1"/>
                  </a:solidFill>
                </a:endParaRPr>
              </a:p>
            </p:txBody>
          </p:sp>
        </p:grpSp>
        <p:grpSp>
          <p:nvGrpSpPr>
            <p:cNvPr id="36" name="Group 18"/>
            <p:cNvGrpSpPr>
              <a:grpSpLocks/>
            </p:cNvGrpSpPr>
            <p:nvPr/>
          </p:nvGrpSpPr>
          <p:grpSpPr bwMode="auto">
            <a:xfrm>
              <a:off x="5265183" y="1236294"/>
              <a:ext cx="1242725" cy="602337"/>
              <a:chOff x="2324" y="3331"/>
              <a:chExt cx="910" cy="456"/>
            </a:xfrm>
          </p:grpSpPr>
          <p:pic>
            <p:nvPicPr>
              <p:cNvPr id="37"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38"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WF</a:t>
                </a:r>
                <a:r>
                  <a:rPr lang="zh-CN" altLang="en-US" sz="1400" dirty="0" smtClean="0">
                    <a:solidFill>
                      <a:schemeClr val="tx1"/>
                    </a:solidFill>
                  </a:rPr>
                  <a:t> </a:t>
                </a:r>
                <a:r>
                  <a:rPr lang="en-US" altLang="zh-CN" sz="1400" dirty="0" err="1" smtClean="0">
                    <a:solidFill>
                      <a:schemeClr val="tx1"/>
                    </a:solidFill>
                  </a:rPr>
                  <a:t>Ctrls</a:t>
                </a:r>
                <a:endParaRPr lang="en-US" altLang="zh-CN" sz="1400" dirty="0">
                  <a:solidFill>
                    <a:schemeClr val="tx1"/>
                  </a:solidFill>
                </a:endParaRPr>
              </a:p>
            </p:txBody>
          </p:sp>
        </p:grpSp>
        <p:grpSp>
          <p:nvGrpSpPr>
            <p:cNvPr id="39" name="Group 18"/>
            <p:cNvGrpSpPr>
              <a:grpSpLocks/>
            </p:cNvGrpSpPr>
            <p:nvPr/>
          </p:nvGrpSpPr>
          <p:grpSpPr bwMode="auto">
            <a:xfrm>
              <a:off x="811129" y="1990749"/>
              <a:ext cx="1242725" cy="602337"/>
              <a:chOff x="2324" y="3331"/>
              <a:chExt cx="910" cy="456"/>
            </a:xfrm>
          </p:grpSpPr>
          <p:pic>
            <p:nvPicPr>
              <p:cNvPr id="40"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41"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OA</a:t>
                </a:r>
                <a:r>
                  <a:rPr lang="zh-CN" altLang="en-US" sz="1400" dirty="0" smtClean="0">
                    <a:solidFill>
                      <a:schemeClr val="tx1"/>
                    </a:solidFill>
                  </a:rPr>
                  <a:t> </a:t>
                </a:r>
                <a:r>
                  <a:rPr lang="en-US" altLang="zh-CN" sz="1400" dirty="0" err="1" smtClean="0">
                    <a:solidFill>
                      <a:schemeClr val="tx1"/>
                    </a:solidFill>
                  </a:rPr>
                  <a:t>Ctrls</a:t>
                </a:r>
                <a:endParaRPr lang="en-US" altLang="zh-CN" sz="1400" dirty="0">
                  <a:solidFill>
                    <a:schemeClr val="tx1"/>
                  </a:solidFill>
                </a:endParaRPr>
              </a:p>
            </p:txBody>
          </p:sp>
        </p:grpSp>
        <p:grpSp>
          <p:nvGrpSpPr>
            <p:cNvPr id="42" name="Group 18"/>
            <p:cNvGrpSpPr>
              <a:grpSpLocks/>
            </p:cNvGrpSpPr>
            <p:nvPr/>
          </p:nvGrpSpPr>
          <p:grpSpPr bwMode="auto">
            <a:xfrm>
              <a:off x="7370956" y="2078214"/>
              <a:ext cx="1242725" cy="602337"/>
              <a:chOff x="2324" y="3331"/>
              <a:chExt cx="910" cy="456"/>
            </a:xfrm>
          </p:grpSpPr>
          <p:pic>
            <p:nvPicPr>
              <p:cNvPr id="43"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44"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User</a:t>
                </a:r>
                <a:r>
                  <a:rPr lang="zh-CN" altLang="en-US" sz="1400" dirty="0" smtClean="0">
                    <a:solidFill>
                      <a:schemeClr val="tx1"/>
                    </a:solidFill>
                  </a:rPr>
                  <a:t> </a:t>
                </a:r>
                <a:r>
                  <a:rPr lang="en-US" altLang="zh-CN" sz="1400" dirty="0" smtClean="0">
                    <a:solidFill>
                      <a:schemeClr val="tx1"/>
                    </a:solidFill>
                  </a:rPr>
                  <a:t>Tasks</a:t>
                </a:r>
                <a:endParaRPr lang="en-US" altLang="zh-CN" sz="1400" dirty="0">
                  <a:solidFill>
                    <a:schemeClr val="tx1"/>
                  </a:solidFill>
                </a:endParaRPr>
              </a:p>
            </p:txBody>
          </p:sp>
        </p:grpSp>
        <p:grpSp>
          <p:nvGrpSpPr>
            <p:cNvPr id="45" name="Group 18"/>
            <p:cNvGrpSpPr>
              <a:grpSpLocks/>
            </p:cNvGrpSpPr>
            <p:nvPr/>
          </p:nvGrpSpPr>
          <p:grpSpPr bwMode="auto">
            <a:xfrm>
              <a:off x="200205" y="3240430"/>
              <a:ext cx="1242725" cy="602337"/>
              <a:chOff x="2324" y="3331"/>
              <a:chExt cx="910" cy="456"/>
            </a:xfrm>
          </p:grpSpPr>
          <p:pic>
            <p:nvPicPr>
              <p:cNvPr id="46"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47"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App</a:t>
                </a:r>
                <a:r>
                  <a:rPr lang="zh-CN" altLang="en-US" sz="1400" dirty="0" smtClean="0">
                    <a:solidFill>
                      <a:schemeClr val="tx1"/>
                    </a:solidFill>
                  </a:rPr>
                  <a:t> </a:t>
                </a:r>
                <a:r>
                  <a:rPr lang="en-US" altLang="zh-CN" sz="1400" dirty="0" smtClean="0">
                    <a:solidFill>
                      <a:schemeClr val="tx1"/>
                    </a:solidFill>
                  </a:rPr>
                  <a:t>Trace</a:t>
                </a:r>
                <a:endParaRPr lang="en-US" altLang="zh-CN" sz="1400" dirty="0">
                  <a:solidFill>
                    <a:schemeClr val="tx1"/>
                  </a:solidFill>
                </a:endParaRPr>
              </a:p>
            </p:txBody>
          </p:sp>
        </p:grpSp>
        <p:grpSp>
          <p:nvGrpSpPr>
            <p:cNvPr id="48" name="Group 18"/>
            <p:cNvGrpSpPr>
              <a:grpSpLocks/>
            </p:cNvGrpSpPr>
            <p:nvPr/>
          </p:nvGrpSpPr>
          <p:grpSpPr bwMode="auto">
            <a:xfrm>
              <a:off x="7698285" y="3272235"/>
              <a:ext cx="1242725" cy="602337"/>
              <a:chOff x="2324" y="3331"/>
              <a:chExt cx="910" cy="456"/>
            </a:xfrm>
          </p:grpSpPr>
          <p:pic>
            <p:nvPicPr>
              <p:cNvPr id="49"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50"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Op</a:t>
                </a:r>
                <a:r>
                  <a:rPr lang="zh-CN" altLang="en-US" sz="1400" dirty="0" smtClean="0">
                    <a:solidFill>
                      <a:schemeClr val="tx1"/>
                    </a:solidFill>
                  </a:rPr>
                  <a:t> </a:t>
                </a:r>
                <a:r>
                  <a:rPr lang="en-US" altLang="zh-CN" sz="1400" dirty="0" smtClean="0">
                    <a:solidFill>
                      <a:schemeClr val="tx1"/>
                    </a:solidFill>
                  </a:rPr>
                  <a:t>Log</a:t>
                </a:r>
                <a:endParaRPr lang="en-US" altLang="zh-CN" sz="1400" dirty="0">
                  <a:solidFill>
                    <a:schemeClr val="tx1"/>
                  </a:solidFill>
                </a:endParaRPr>
              </a:p>
            </p:txBody>
          </p:sp>
        </p:grpSp>
        <p:grpSp>
          <p:nvGrpSpPr>
            <p:cNvPr id="51" name="Group 18"/>
            <p:cNvGrpSpPr>
              <a:grpSpLocks/>
            </p:cNvGrpSpPr>
            <p:nvPr/>
          </p:nvGrpSpPr>
          <p:grpSpPr bwMode="auto">
            <a:xfrm>
              <a:off x="589818" y="4616004"/>
              <a:ext cx="1242725" cy="602337"/>
              <a:chOff x="2324" y="3331"/>
              <a:chExt cx="910" cy="456"/>
            </a:xfrm>
          </p:grpSpPr>
          <p:pic>
            <p:nvPicPr>
              <p:cNvPr id="52"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53"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OA</a:t>
                </a:r>
                <a:r>
                  <a:rPr lang="zh-CN" altLang="en-US" sz="1400" dirty="0" smtClean="0">
                    <a:solidFill>
                      <a:schemeClr val="tx1"/>
                    </a:solidFill>
                  </a:rPr>
                  <a:t> </a:t>
                </a:r>
                <a:r>
                  <a:rPr lang="en-US" altLang="zh-CN" sz="1400" dirty="0" smtClean="0">
                    <a:solidFill>
                      <a:schemeClr val="tx1"/>
                    </a:solidFill>
                  </a:rPr>
                  <a:t>MVC</a:t>
                </a:r>
                <a:endParaRPr lang="en-US" altLang="zh-CN" sz="1400" dirty="0">
                  <a:solidFill>
                    <a:schemeClr val="tx1"/>
                  </a:solidFill>
                </a:endParaRPr>
              </a:p>
            </p:txBody>
          </p:sp>
        </p:grpSp>
        <p:grpSp>
          <p:nvGrpSpPr>
            <p:cNvPr id="54" name="Group 18"/>
            <p:cNvGrpSpPr>
              <a:grpSpLocks/>
            </p:cNvGrpSpPr>
            <p:nvPr/>
          </p:nvGrpSpPr>
          <p:grpSpPr bwMode="auto">
            <a:xfrm>
              <a:off x="1766611" y="5649675"/>
              <a:ext cx="1242725" cy="602337"/>
              <a:chOff x="2324" y="3331"/>
              <a:chExt cx="910" cy="456"/>
            </a:xfrm>
          </p:grpSpPr>
          <p:pic>
            <p:nvPicPr>
              <p:cNvPr id="55"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56"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err="1" smtClean="0">
                    <a:solidFill>
                      <a:schemeClr val="tx1"/>
                    </a:solidFill>
                  </a:rPr>
                  <a:t>Acl</a:t>
                </a:r>
                <a:endParaRPr lang="en-US" altLang="zh-CN" sz="1400" dirty="0">
                  <a:solidFill>
                    <a:schemeClr val="tx1"/>
                  </a:solidFill>
                </a:endParaRPr>
              </a:p>
            </p:txBody>
          </p:sp>
        </p:grpSp>
        <p:grpSp>
          <p:nvGrpSpPr>
            <p:cNvPr id="57" name="Group 18"/>
            <p:cNvGrpSpPr>
              <a:grpSpLocks/>
            </p:cNvGrpSpPr>
            <p:nvPr/>
          </p:nvGrpSpPr>
          <p:grpSpPr bwMode="auto">
            <a:xfrm>
              <a:off x="3992977" y="5896164"/>
              <a:ext cx="1242725" cy="602337"/>
              <a:chOff x="2324" y="3331"/>
              <a:chExt cx="910" cy="456"/>
            </a:xfrm>
          </p:grpSpPr>
          <p:pic>
            <p:nvPicPr>
              <p:cNvPr id="58"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59" name="Rectangle 9"/>
              <p:cNvSpPr>
                <a:spLocks noChangeArrowheads="1"/>
              </p:cNvSpPr>
              <p:nvPr/>
            </p:nvSpPr>
            <p:spPr bwMode="auto">
              <a:xfrm>
                <a:off x="2324" y="3446"/>
                <a:ext cx="868" cy="233"/>
              </a:xfrm>
              <a:prstGeom prst="rect">
                <a:avLst/>
              </a:prstGeom>
              <a:noFill/>
              <a:ln w="9525">
                <a:noFill/>
                <a:miter lim="800000"/>
                <a:headEnd/>
                <a:tailEnd/>
              </a:ln>
              <a:effectLst/>
            </p:spPr>
            <p:txBody>
              <a:bodyPr>
                <a:spAutoFit/>
              </a:bodyPr>
              <a:lstStyle/>
              <a:p>
                <a:r>
                  <a:rPr lang="en-US" altLang="zh-CN" sz="1400" dirty="0" smtClean="0">
                    <a:solidFill>
                      <a:schemeClr val="tx1"/>
                    </a:solidFill>
                  </a:rPr>
                  <a:t>Lock</a:t>
                </a:r>
                <a:endParaRPr lang="en-US" altLang="zh-CN" sz="1400" dirty="0">
                  <a:solidFill>
                    <a:schemeClr val="tx1"/>
                  </a:solidFill>
                </a:endParaRPr>
              </a:p>
            </p:txBody>
          </p:sp>
        </p:grpSp>
        <p:grpSp>
          <p:nvGrpSpPr>
            <p:cNvPr id="60" name="Group 18"/>
            <p:cNvGrpSpPr>
              <a:grpSpLocks/>
            </p:cNvGrpSpPr>
            <p:nvPr/>
          </p:nvGrpSpPr>
          <p:grpSpPr bwMode="auto">
            <a:xfrm>
              <a:off x="7062180" y="4631908"/>
              <a:ext cx="1242725" cy="602337"/>
              <a:chOff x="2324" y="3331"/>
              <a:chExt cx="910" cy="456"/>
            </a:xfrm>
          </p:grpSpPr>
          <p:pic>
            <p:nvPicPr>
              <p:cNvPr id="61"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62" name="Rectangle 9"/>
              <p:cNvSpPr>
                <a:spLocks noChangeArrowheads="1"/>
              </p:cNvSpPr>
              <p:nvPr/>
            </p:nvSpPr>
            <p:spPr bwMode="auto">
              <a:xfrm>
                <a:off x="2324" y="3446"/>
                <a:ext cx="868" cy="210"/>
              </a:xfrm>
              <a:prstGeom prst="rect">
                <a:avLst/>
              </a:prstGeom>
              <a:noFill/>
              <a:ln w="9525">
                <a:noFill/>
                <a:miter lim="800000"/>
                <a:headEnd/>
                <a:tailEnd/>
              </a:ln>
              <a:effectLst/>
            </p:spPr>
            <p:txBody>
              <a:bodyPr>
                <a:spAutoFit/>
              </a:bodyPr>
              <a:lstStyle/>
              <a:p>
                <a:r>
                  <a:rPr lang="en-US" altLang="zh-CN" sz="1200" dirty="0" err="1" smtClean="0">
                    <a:solidFill>
                      <a:schemeClr val="tx1"/>
                    </a:solidFill>
                  </a:rPr>
                  <a:t>DataBinding</a:t>
                </a:r>
                <a:endParaRPr lang="en-US" altLang="zh-CN" sz="1200" dirty="0">
                  <a:solidFill>
                    <a:schemeClr val="tx1"/>
                  </a:solidFill>
                </a:endParaRPr>
              </a:p>
            </p:txBody>
          </p:sp>
        </p:grpSp>
        <p:grpSp>
          <p:nvGrpSpPr>
            <p:cNvPr id="63" name="Group 18"/>
            <p:cNvGrpSpPr>
              <a:grpSpLocks/>
            </p:cNvGrpSpPr>
            <p:nvPr/>
          </p:nvGrpSpPr>
          <p:grpSpPr bwMode="auto">
            <a:xfrm>
              <a:off x="6459206" y="5587390"/>
              <a:ext cx="1242725" cy="602337"/>
              <a:chOff x="2324" y="3331"/>
              <a:chExt cx="910" cy="456"/>
            </a:xfrm>
          </p:grpSpPr>
          <p:pic>
            <p:nvPicPr>
              <p:cNvPr id="64" name="Picture 8" descr="Gel - Gel3 rectangles aqua"/>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2324" y="3331"/>
                <a:ext cx="910" cy="456"/>
              </a:xfrm>
              <a:prstGeom prst="rect">
                <a:avLst/>
              </a:prstGeom>
              <a:noFill/>
            </p:spPr>
          </p:pic>
          <p:sp>
            <p:nvSpPr>
              <p:cNvPr id="65" name="Rectangle 9"/>
              <p:cNvSpPr>
                <a:spLocks noChangeArrowheads="1"/>
              </p:cNvSpPr>
              <p:nvPr/>
            </p:nvSpPr>
            <p:spPr bwMode="auto">
              <a:xfrm>
                <a:off x="2324" y="3446"/>
                <a:ext cx="868" cy="210"/>
              </a:xfrm>
              <a:prstGeom prst="rect">
                <a:avLst/>
              </a:prstGeom>
              <a:noFill/>
              <a:ln w="9525">
                <a:noFill/>
                <a:miter lim="800000"/>
                <a:headEnd/>
                <a:tailEnd/>
              </a:ln>
              <a:effectLst/>
            </p:spPr>
            <p:txBody>
              <a:bodyPr>
                <a:spAutoFit/>
              </a:bodyPr>
              <a:lstStyle/>
              <a:p>
                <a:r>
                  <a:rPr lang="en-US" altLang="zh-CN" sz="1200" dirty="0" smtClean="0">
                    <a:solidFill>
                      <a:schemeClr val="tx1"/>
                    </a:solidFill>
                  </a:rPr>
                  <a:t>Services</a:t>
                </a:r>
                <a:endParaRPr lang="en-US" altLang="zh-CN" sz="1200" dirty="0">
                  <a:solidFill>
                    <a:schemeClr val="tx1"/>
                  </a:solidFill>
                </a:endParaRPr>
              </a:p>
            </p:txBody>
          </p:sp>
        </p:grpSp>
      </p:grpSp>
    </p:spTree>
    <p:extLst>
      <p:ext uri="{BB962C8B-B14F-4D97-AF65-F5344CB8AC3E}">
        <p14:creationId xmlns:p14="http://schemas.microsoft.com/office/powerpoint/2010/main" val="1638563027"/>
      </p:ext>
    </p:extLst>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381000" y="1013714"/>
            <a:ext cx="8388350" cy="507831"/>
          </a:xfrm>
        </p:spPr>
        <p:txBody>
          <a:bodyPr/>
          <a:lstStyle/>
          <a:p>
            <a:r>
              <a:rPr lang="zh-CN" altLang="en-US" dirty="0" smtClean="0"/>
              <a:t>强类型的</a:t>
            </a:r>
            <a:r>
              <a:rPr lang="en-US" altLang="zh-CN" dirty="0" smtClean="0"/>
              <a:t>Cache</a:t>
            </a:r>
            <a:endParaRPr lang="zh-CN" altLang="en-US" dirty="0"/>
          </a:p>
        </p:txBody>
      </p:sp>
      <p:sp>
        <p:nvSpPr>
          <p:cNvPr id="6" name="TextBox 5"/>
          <p:cNvSpPr txBox="1"/>
          <p:nvPr/>
        </p:nvSpPr>
        <p:spPr>
          <a:xfrm>
            <a:off x="463296" y="1619752"/>
            <a:ext cx="8375904"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127000" algn="l">
              <a:spcAft>
                <a:spcPts val="0"/>
              </a:spcAft>
            </a:pPr>
            <a:r>
              <a:rPr lang="en-US" sz="2000" kern="0" dirty="0" smtClean="0">
                <a:solidFill>
                  <a:srgbClr val="0000FF"/>
                </a:solidFill>
                <a:latin typeface="Consolas"/>
                <a:ea typeface="宋体"/>
              </a:rPr>
              <a:t>public</a:t>
            </a:r>
            <a:r>
              <a:rPr lang="en-US" sz="2000" kern="0" dirty="0" smtClean="0">
                <a:latin typeface="Consolas"/>
                <a:ea typeface="宋体"/>
              </a:rPr>
              <a:t> </a:t>
            </a:r>
            <a:r>
              <a:rPr lang="en-US" sz="2000" kern="0" dirty="0" smtClean="0">
                <a:solidFill>
                  <a:srgbClr val="0000FF"/>
                </a:solidFill>
                <a:latin typeface="Consolas"/>
                <a:ea typeface="宋体"/>
              </a:rPr>
              <a:t>sealed</a:t>
            </a:r>
            <a:r>
              <a:rPr lang="en-US" sz="2000" kern="0" dirty="0" smtClean="0">
                <a:latin typeface="Consolas"/>
                <a:ea typeface="宋体"/>
              </a:rPr>
              <a:t> </a:t>
            </a:r>
            <a:r>
              <a:rPr lang="en-US" sz="2000" kern="0" dirty="0" smtClean="0">
                <a:solidFill>
                  <a:srgbClr val="0000FF"/>
                </a:solidFill>
                <a:latin typeface="Consolas"/>
                <a:ea typeface="宋体"/>
              </a:rPr>
              <a:t>class</a:t>
            </a:r>
            <a:r>
              <a:rPr lang="en-US" sz="2000" kern="0" dirty="0" smtClean="0">
                <a:latin typeface="Consolas"/>
                <a:ea typeface="宋体"/>
              </a:rPr>
              <a:t> </a:t>
            </a:r>
            <a:r>
              <a:rPr lang="en-US" sz="2000" kern="0" dirty="0" err="1" smtClean="0">
                <a:solidFill>
                  <a:srgbClr val="2B91AF"/>
                </a:solidFill>
                <a:latin typeface="Consolas"/>
                <a:ea typeface="宋体"/>
              </a:rPr>
              <a:t>ObjectCacheQueue</a:t>
            </a:r>
            <a:r>
              <a:rPr lang="en-US" sz="2000" kern="0" dirty="0" smtClean="0">
                <a:latin typeface="Consolas"/>
                <a:ea typeface="宋体"/>
              </a:rPr>
              <a:t> :</a:t>
            </a:r>
          </a:p>
          <a:p>
            <a:pPr indent="127000" algn="l">
              <a:spcAft>
                <a:spcPts val="0"/>
              </a:spcAft>
            </a:pPr>
            <a:r>
              <a:rPr lang="en-US" sz="2000" kern="0" dirty="0" smtClean="0">
                <a:solidFill>
                  <a:srgbClr val="2B91AF"/>
                </a:solidFill>
                <a:latin typeface="Consolas"/>
                <a:ea typeface="宋体"/>
              </a:rPr>
              <a:t>	</a:t>
            </a:r>
            <a:r>
              <a:rPr lang="en-US" sz="2000" kern="0" dirty="0" err="1" smtClean="0">
                <a:solidFill>
                  <a:srgbClr val="2B91AF"/>
                </a:solidFill>
                <a:latin typeface="Consolas"/>
                <a:ea typeface="宋体"/>
              </a:rPr>
              <a:t>CacheQueue</a:t>
            </a:r>
            <a:r>
              <a:rPr lang="en-US" sz="2000" kern="0" dirty="0" smtClean="0">
                <a:latin typeface="Consolas"/>
                <a:ea typeface="宋体"/>
              </a:rPr>
              <a:t>&lt;</a:t>
            </a:r>
            <a:r>
              <a:rPr lang="en-US" sz="2000" kern="0" dirty="0" smtClean="0">
                <a:solidFill>
                  <a:srgbClr val="0000FF"/>
                </a:solidFill>
                <a:latin typeface="Consolas"/>
                <a:ea typeface="宋体"/>
              </a:rPr>
              <a:t>object</a:t>
            </a:r>
            <a:r>
              <a:rPr lang="en-US" sz="2000" kern="0" dirty="0" smtClean="0">
                <a:latin typeface="Consolas"/>
                <a:ea typeface="宋体"/>
              </a:rPr>
              <a:t>, </a:t>
            </a:r>
            <a:r>
              <a:rPr lang="en-US" sz="2000" kern="0" dirty="0" smtClean="0">
                <a:solidFill>
                  <a:srgbClr val="0000FF"/>
                </a:solidFill>
                <a:latin typeface="Consolas"/>
                <a:ea typeface="宋体"/>
              </a:rPr>
              <a:t>object</a:t>
            </a:r>
            <a:r>
              <a:rPr lang="en-US" sz="2000" kern="0" dirty="0" smtClean="0">
                <a:latin typeface="Consolas"/>
                <a:ea typeface="宋体"/>
              </a:rPr>
              <a:t>&gt;</a:t>
            </a:r>
            <a:endParaRPr lang="zh-CN" altLang="en-US" sz="2800" kern="100" dirty="0" smtClean="0">
              <a:latin typeface="Times New Roman"/>
              <a:ea typeface="宋体"/>
            </a:endParaRPr>
          </a:p>
          <a:p>
            <a:pPr indent="127000" algn="l">
              <a:spcAft>
                <a:spcPts val="0"/>
              </a:spcAft>
            </a:pPr>
            <a:r>
              <a:rPr lang="en-US" sz="2000" kern="0" dirty="0" smtClean="0">
                <a:latin typeface="Consolas"/>
                <a:ea typeface="宋体"/>
              </a:rPr>
              <a:t>{</a:t>
            </a:r>
            <a:endParaRPr lang="zh-CN" altLang="en-US" sz="2800" kern="100" dirty="0" smtClean="0">
              <a:latin typeface="Times New Roman"/>
              <a:ea typeface="宋体"/>
            </a:endParaRPr>
          </a:p>
          <a:p>
            <a:pPr indent="127000" algn="l">
              <a:spcAft>
                <a:spcPts val="0"/>
              </a:spcAft>
            </a:pPr>
            <a:r>
              <a:rPr lang="en-US" sz="2000" kern="0" dirty="0" smtClean="0">
                <a:latin typeface="Consolas"/>
                <a:ea typeface="宋体"/>
              </a:rPr>
              <a:t>	</a:t>
            </a:r>
            <a:r>
              <a:rPr lang="en-US" sz="2000" kern="0" dirty="0" smtClean="0">
                <a:solidFill>
                  <a:srgbClr val="0000FF"/>
                </a:solidFill>
                <a:latin typeface="Consolas"/>
                <a:ea typeface="宋体"/>
              </a:rPr>
              <a:t>public</a:t>
            </a:r>
            <a:r>
              <a:rPr lang="en-US" sz="2000" kern="0" dirty="0" smtClean="0">
                <a:latin typeface="Consolas"/>
                <a:ea typeface="宋体"/>
              </a:rPr>
              <a:t> </a:t>
            </a:r>
            <a:r>
              <a:rPr lang="en-US" sz="2000" kern="0" dirty="0" smtClean="0">
                <a:solidFill>
                  <a:srgbClr val="0000FF"/>
                </a:solidFill>
                <a:latin typeface="Consolas"/>
                <a:ea typeface="宋体"/>
              </a:rPr>
              <a:t>static</a:t>
            </a:r>
            <a:r>
              <a:rPr lang="en-US" sz="2000" kern="0" dirty="0" smtClean="0">
                <a:latin typeface="Consolas"/>
                <a:ea typeface="宋体"/>
              </a:rPr>
              <a:t> </a:t>
            </a:r>
            <a:r>
              <a:rPr lang="en-US" sz="2000" kern="0" dirty="0" err="1" smtClean="0">
                <a:solidFill>
                  <a:srgbClr val="2B91AF"/>
                </a:solidFill>
                <a:latin typeface="Consolas"/>
                <a:ea typeface="宋体"/>
              </a:rPr>
              <a:t>ObjectCacheQueue</a:t>
            </a:r>
            <a:r>
              <a:rPr lang="en-US" sz="2000" kern="0" dirty="0" smtClean="0">
                <a:latin typeface="Consolas"/>
                <a:ea typeface="宋体"/>
              </a:rPr>
              <a:t> Instance { </a:t>
            </a:r>
            <a:r>
              <a:rPr lang="en-US" sz="2000" kern="0" dirty="0" smtClean="0">
                <a:solidFill>
                  <a:srgbClr val="0000FF"/>
                </a:solidFill>
                <a:latin typeface="Consolas"/>
                <a:ea typeface="宋体"/>
              </a:rPr>
              <a:t>get</a:t>
            </a:r>
            <a:r>
              <a:rPr lang="en-US" sz="2000" kern="0" dirty="0" smtClean="0">
                <a:latin typeface="Consolas"/>
                <a:ea typeface="宋体"/>
              </a:rPr>
              <a:t>; }</a:t>
            </a:r>
            <a:endParaRPr lang="en-US" sz="2800" kern="100" dirty="0" smtClean="0">
              <a:latin typeface="Times New Roman"/>
              <a:ea typeface="宋体"/>
            </a:endParaRPr>
          </a:p>
          <a:p>
            <a:pPr indent="127000" algn="l">
              <a:spcAft>
                <a:spcPts val="0"/>
              </a:spcAft>
            </a:pPr>
            <a:r>
              <a:rPr lang="en-US" sz="2000" dirty="0" smtClean="0">
                <a:latin typeface="Consolas"/>
                <a:ea typeface="宋体"/>
                <a:cs typeface="Times New Roman"/>
              </a:rPr>
              <a:t>}</a:t>
            </a:r>
            <a:endParaRPr lang="en-US" altLang="zh-CN" sz="2000" dirty="0" smtClean="0"/>
          </a:p>
        </p:txBody>
      </p:sp>
      <p:sp>
        <p:nvSpPr>
          <p:cNvPr id="7" name="TextBox 6"/>
          <p:cNvSpPr txBox="1"/>
          <p:nvPr/>
        </p:nvSpPr>
        <p:spPr>
          <a:xfrm>
            <a:off x="457200" y="3369304"/>
            <a:ext cx="8375904"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127000" algn="l">
              <a:spcAft>
                <a:spcPts val="0"/>
              </a:spcAft>
            </a:pPr>
            <a:r>
              <a:rPr lang="en-US" sz="2000" kern="0" dirty="0" smtClean="0">
                <a:solidFill>
                  <a:srgbClr val="0000FF"/>
                </a:solidFill>
                <a:latin typeface="Consolas"/>
                <a:ea typeface="宋体"/>
              </a:rPr>
              <a:t>public</a:t>
            </a:r>
            <a:r>
              <a:rPr lang="en-US" sz="2000" kern="0" dirty="0" smtClean="0">
                <a:latin typeface="Consolas"/>
                <a:ea typeface="宋体"/>
              </a:rPr>
              <a:t> </a:t>
            </a:r>
            <a:r>
              <a:rPr lang="en-US" sz="2000" kern="0" dirty="0" smtClean="0">
                <a:solidFill>
                  <a:srgbClr val="0000FF"/>
                </a:solidFill>
                <a:latin typeface="Consolas"/>
                <a:ea typeface="宋体"/>
              </a:rPr>
              <a:t>sealed</a:t>
            </a:r>
            <a:r>
              <a:rPr lang="en-US" sz="2000" kern="0" dirty="0" smtClean="0">
                <a:latin typeface="Consolas"/>
                <a:ea typeface="宋体"/>
              </a:rPr>
              <a:t> </a:t>
            </a:r>
            <a:r>
              <a:rPr lang="en-US" sz="2000" kern="0" dirty="0" smtClean="0">
                <a:solidFill>
                  <a:srgbClr val="0000FF"/>
                </a:solidFill>
                <a:latin typeface="Consolas"/>
                <a:ea typeface="宋体"/>
              </a:rPr>
              <a:t>class</a:t>
            </a:r>
            <a:r>
              <a:rPr lang="en-US" sz="2000" kern="0" dirty="0" smtClean="0">
                <a:latin typeface="Consolas"/>
                <a:ea typeface="宋体"/>
              </a:rPr>
              <a:t> </a:t>
            </a:r>
            <a:r>
              <a:rPr lang="en-US" sz="2000" kern="0" dirty="0" err="1" smtClean="0">
                <a:solidFill>
                  <a:srgbClr val="2B91AF"/>
                </a:solidFill>
                <a:latin typeface="Consolas"/>
                <a:ea typeface="宋体"/>
              </a:rPr>
              <a:t>IntStringCache</a:t>
            </a:r>
            <a:r>
              <a:rPr lang="en-US" sz="2000" kern="0" dirty="0" smtClean="0">
                <a:latin typeface="Consolas"/>
                <a:ea typeface="宋体"/>
              </a:rPr>
              <a:t> :</a:t>
            </a:r>
          </a:p>
          <a:p>
            <a:pPr indent="127000" algn="l">
              <a:spcAft>
                <a:spcPts val="0"/>
              </a:spcAft>
            </a:pPr>
            <a:r>
              <a:rPr lang="en-US" sz="2000" kern="0" dirty="0" smtClean="0">
                <a:solidFill>
                  <a:srgbClr val="2B91AF"/>
                </a:solidFill>
                <a:latin typeface="Consolas"/>
                <a:ea typeface="宋体"/>
              </a:rPr>
              <a:t>	</a:t>
            </a:r>
            <a:r>
              <a:rPr lang="en-US" sz="2000" kern="0" dirty="0" err="1" smtClean="0">
                <a:solidFill>
                  <a:srgbClr val="2B91AF"/>
                </a:solidFill>
                <a:latin typeface="Consolas"/>
                <a:ea typeface="宋体"/>
              </a:rPr>
              <a:t>CacheQueue</a:t>
            </a:r>
            <a:r>
              <a:rPr lang="en-US" sz="2000" kern="0" dirty="0" smtClean="0">
                <a:latin typeface="Consolas"/>
                <a:ea typeface="宋体"/>
              </a:rPr>
              <a:t>&lt;</a:t>
            </a:r>
            <a:r>
              <a:rPr lang="en-US" sz="2000" kern="0" dirty="0" err="1" smtClean="0">
                <a:solidFill>
                  <a:srgbClr val="0000FF"/>
                </a:solidFill>
                <a:latin typeface="Consolas"/>
                <a:ea typeface="宋体"/>
              </a:rPr>
              <a:t>int</a:t>
            </a:r>
            <a:r>
              <a:rPr lang="en-US" sz="2000" kern="0" dirty="0" smtClean="0">
                <a:latin typeface="Consolas"/>
                <a:ea typeface="宋体"/>
              </a:rPr>
              <a:t>, </a:t>
            </a:r>
            <a:r>
              <a:rPr lang="en-US" sz="2000" kern="0" dirty="0" smtClean="0">
                <a:solidFill>
                  <a:srgbClr val="0000FF"/>
                </a:solidFill>
                <a:latin typeface="Consolas"/>
                <a:ea typeface="宋体"/>
              </a:rPr>
              <a:t>string</a:t>
            </a:r>
            <a:r>
              <a:rPr lang="en-US" sz="2000" kern="0" dirty="0" smtClean="0">
                <a:latin typeface="Consolas"/>
                <a:ea typeface="宋体"/>
              </a:rPr>
              <a:t>&gt;</a:t>
            </a:r>
            <a:endParaRPr lang="zh-CN" altLang="en-US" sz="2800" kern="100" dirty="0" smtClean="0">
              <a:latin typeface="Times New Roman"/>
              <a:ea typeface="宋体"/>
            </a:endParaRPr>
          </a:p>
          <a:p>
            <a:pPr indent="127000" algn="l">
              <a:spcAft>
                <a:spcPts val="0"/>
              </a:spcAft>
            </a:pPr>
            <a:r>
              <a:rPr lang="en-US" sz="2000" kern="0" dirty="0" smtClean="0">
                <a:latin typeface="Consolas"/>
                <a:ea typeface="宋体"/>
              </a:rPr>
              <a:t>{</a:t>
            </a:r>
            <a:endParaRPr lang="zh-CN" altLang="en-US" sz="2800" kern="100" dirty="0" smtClean="0">
              <a:latin typeface="Times New Roman"/>
              <a:ea typeface="宋体"/>
            </a:endParaRPr>
          </a:p>
          <a:p>
            <a:pPr indent="127000" algn="l">
              <a:spcAft>
                <a:spcPts val="0"/>
              </a:spcAft>
            </a:pPr>
            <a:r>
              <a:rPr lang="en-US" sz="2000" kern="0" dirty="0" smtClean="0">
                <a:latin typeface="Consolas"/>
                <a:ea typeface="宋体"/>
              </a:rPr>
              <a:t>	</a:t>
            </a:r>
            <a:r>
              <a:rPr lang="en-US" sz="2000" kern="0" dirty="0" smtClean="0">
                <a:solidFill>
                  <a:srgbClr val="0000FF"/>
                </a:solidFill>
                <a:latin typeface="Consolas"/>
                <a:ea typeface="宋体"/>
              </a:rPr>
              <a:t>public</a:t>
            </a:r>
            <a:r>
              <a:rPr lang="en-US" sz="2000" kern="0" dirty="0" smtClean="0">
                <a:latin typeface="Consolas"/>
                <a:ea typeface="宋体"/>
              </a:rPr>
              <a:t> </a:t>
            </a:r>
            <a:r>
              <a:rPr lang="en-US" sz="2000" kern="0" dirty="0" smtClean="0">
                <a:solidFill>
                  <a:srgbClr val="0000FF"/>
                </a:solidFill>
                <a:latin typeface="Consolas"/>
                <a:ea typeface="宋体"/>
              </a:rPr>
              <a:t>static</a:t>
            </a:r>
            <a:r>
              <a:rPr lang="en-US" sz="2000" kern="0" dirty="0" smtClean="0">
                <a:latin typeface="Consolas"/>
                <a:ea typeface="宋体"/>
              </a:rPr>
              <a:t> </a:t>
            </a:r>
            <a:r>
              <a:rPr lang="en-US" sz="2000" kern="0" dirty="0" err="1" smtClean="0">
                <a:solidFill>
                  <a:srgbClr val="2B91AF"/>
                </a:solidFill>
                <a:latin typeface="Consolas"/>
                <a:ea typeface="宋体"/>
              </a:rPr>
              <a:t>IntStringCache</a:t>
            </a:r>
            <a:r>
              <a:rPr lang="en-US" sz="2000" kern="0" dirty="0" smtClean="0">
                <a:latin typeface="Consolas"/>
                <a:ea typeface="宋体"/>
              </a:rPr>
              <a:t> Instance { </a:t>
            </a:r>
            <a:r>
              <a:rPr lang="en-US" sz="2000" kern="0" dirty="0" smtClean="0">
                <a:solidFill>
                  <a:srgbClr val="0000FF"/>
                </a:solidFill>
                <a:latin typeface="Consolas"/>
                <a:ea typeface="宋体"/>
              </a:rPr>
              <a:t>get</a:t>
            </a:r>
            <a:r>
              <a:rPr lang="en-US" sz="2000" kern="0" dirty="0" smtClean="0">
                <a:latin typeface="Consolas"/>
                <a:ea typeface="宋体"/>
              </a:rPr>
              <a:t>; }</a:t>
            </a:r>
            <a:endParaRPr lang="en-US" sz="2800" kern="100" dirty="0" smtClean="0">
              <a:latin typeface="Times New Roman"/>
              <a:ea typeface="宋体"/>
            </a:endParaRPr>
          </a:p>
          <a:p>
            <a:pPr indent="127000" algn="l">
              <a:spcAft>
                <a:spcPts val="0"/>
              </a:spcAft>
            </a:pPr>
            <a:r>
              <a:rPr lang="en-US" sz="2000" dirty="0" smtClean="0">
                <a:latin typeface="Consolas"/>
                <a:ea typeface="宋体"/>
                <a:cs typeface="Times New Roman"/>
              </a:rPr>
              <a:t>}</a:t>
            </a:r>
            <a:endParaRPr lang="en-US" altLang="zh-CN" sz="2000" dirty="0" smtClean="0"/>
          </a:p>
        </p:txBody>
      </p:sp>
      <p:sp>
        <p:nvSpPr>
          <p:cNvPr id="8" name="TextBox 7"/>
          <p:cNvSpPr txBox="1"/>
          <p:nvPr/>
        </p:nvSpPr>
        <p:spPr>
          <a:xfrm>
            <a:off x="451104" y="5373088"/>
            <a:ext cx="837590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127000" algn="l">
              <a:spcAft>
                <a:spcPts val="0"/>
              </a:spcAft>
            </a:pPr>
            <a:r>
              <a:rPr lang="en-US" sz="2800" kern="0" dirty="0" err="1" smtClean="0">
                <a:solidFill>
                  <a:srgbClr val="2B91AF"/>
                </a:solidFill>
                <a:latin typeface="Consolas"/>
                <a:ea typeface="宋体"/>
              </a:rPr>
              <a:t>IntStringCache</a:t>
            </a:r>
            <a:r>
              <a:rPr lang="en-US" sz="2800" kern="0" dirty="0" err="1" smtClean="0">
                <a:latin typeface="Consolas"/>
                <a:ea typeface="宋体"/>
              </a:rPr>
              <a:t>.Instance.Add</a:t>
            </a:r>
            <a:r>
              <a:rPr lang="en-US" sz="2800" kern="0" dirty="0" smtClean="0">
                <a:latin typeface="Consolas"/>
                <a:ea typeface="宋体"/>
              </a:rPr>
              <a:t>(2, “Li An”);</a:t>
            </a:r>
            <a:endParaRPr lang="en-US" altLang="zh-CN" sz="2800" dirty="0" smtClean="0"/>
          </a:p>
        </p:txBody>
      </p:sp>
    </p:spTree>
    <p:extLst>
      <p:ext uri="{BB962C8B-B14F-4D97-AF65-F5344CB8AC3E}">
        <p14:creationId xmlns:p14="http://schemas.microsoft.com/office/powerpoint/2010/main" val="3315360322"/>
      </p:ext>
    </p:extLst>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r>
              <a:rPr lang="zh-CN" altLang="en-US" dirty="0" smtClean="0"/>
              <a:t>的依赖项</a:t>
            </a:r>
            <a:endParaRPr lang="zh-CN" altLang="en-US" dirty="0"/>
          </a:p>
        </p:txBody>
      </p:sp>
      <p:sp>
        <p:nvSpPr>
          <p:cNvPr id="4" name="TextBox 3"/>
          <p:cNvSpPr txBox="1"/>
          <p:nvPr/>
        </p:nvSpPr>
        <p:spPr>
          <a:xfrm>
            <a:off x="438912" y="1180840"/>
            <a:ext cx="8375904" cy="34778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spcAft>
                <a:spcPts val="0"/>
              </a:spcAft>
            </a:pPr>
            <a:r>
              <a:rPr lang="en-US" sz="2000" kern="0" dirty="0" err="1" smtClean="0">
                <a:solidFill>
                  <a:srgbClr val="2B91AF"/>
                </a:solidFill>
                <a:latin typeface="Consolas"/>
                <a:ea typeface="宋体"/>
              </a:rPr>
              <a:t>AbsoluteTimeDependency</a:t>
            </a:r>
            <a:r>
              <a:rPr lang="en-US" sz="2000" kern="0" dirty="0" smtClean="0">
                <a:latin typeface="Consolas"/>
                <a:ea typeface="宋体"/>
              </a:rPr>
              <a:t> dependency = </a:t>
            </a:r>
            <a:endParaRPr lang="zh-CN" altLang="en-US" sz="2800" kern="100" dirty="0" smtClean="0">
              <a:latin typeface="Times New Roman"/>
              <a:ea typeface="宋体"/>
            </a:endParaRPr>
          </a:p>
          <a:p>
            <a:pPr indent="355600" algn="l">
              <a:spcAft>
                <a:spcPts val="0"/>
              </a:spcAft>
            </a:pPr>
            <a:r>
              <a:rPr lang="en-US" sz="2000" kern="0" dirty="0" smtClean="0">
                <a:solidFill>
                  <a:srgbClr val="0000FF"/>
                </a:solidFill>
                <a:latin typeface="Consolas"/>
                <a:ea typeface="宋体"/>
              </a:rPr>
              <a:t>new</a:t>
            </a:r>
            <a:r>
              <a:rPr lang="en-US" sz="2000" kern="0" dirty="0" smtClean="0">
                <a:latin typeface="Consolas"/>
                <a:ea typeface="宋体"/>
              </a:rPr>
              <a:t> </a:t>
            </a:r>
            <a:r>
              <a:rPr lang="en-US" sz="2000" kern="0" dirty="0" err="1" smtClean="0">
                <a:solidFill>
                  <a:srgbClr val="2B91AF"/>
                </a:solidFill>
                <a:latin typeface="Consolas"/>
                <a:ea typeface="宋体"/>
              </a:rPr>
              <a:t>AbsoluteTimeDependency</a:t>
            </a:r>
            <a:r>
              <a:rPr lang="en-US" sz="2000" kern="0" dirty="0" smtClean="0">
                <a:latin typeface="Consolas"/>
                <a:ea typeface="宋体"/>
              </a:rPr>
              <a:t>(</a:t>
            </a:r>
            <a:r>
              <a:rPr lang="en-US" sz="2000" kern="0" dirty="0" err="1" smtClean="0">
                <a:solidFill>
                  <a:srgbClr val="2B91AF"/>
                </a:solidFill>
                <a:latin typeface="Consolas"/>
                <a:ea typeface="宋体"/>
              </a:rPr>
              <a:t>DateTime</a:t>
            </a:r>
            <a:r>
              <a:rPr lang="en-US" sz="2000" kern="0" dirty="0" err="1" smtClean="0">
                <a:latin typeface="Consolas"/>
                <a:ea typeface="宋体"/>
              </a:rPr>
              <a:t>.Now.AddSeconds</a:t>
            </a:r>
            <a:r>
              <a:rPr lang="en-US" sz="2000" kern="0" dirty="0" smtClean="0">
                <a:latin typeface="Consolas"/>
                <a:ea typeface="宋体"/>
              </a:rPr>
              <a:t>(10));</a:t>
            </a:r>
            <a:endParaRPr lang="zh-CN" altLang="en-US" sz="2800" kern="100" dirty="0" smtClean="0">
              <a:latin typeface="Times New Roman"/>
              <a:ea typeface="宋体"/>
            </a:endParaRPr>
          </a:p>
          <a:p>
            <a:pPr indent="127000" algn="l">
              <a:spcAft>
                <a:spcPts val="0"/>
              </a:spcAft>
            </a:pPr>
            <a:r>
              <a:rPr lang="en-US" sz="2000" kern="0" dirty="0" smtClean="0">
                <a:latin typeface="Consolas"/>
                <a:ea typeface="宋体"/>
              </a:rPr>
              <a:t> </a:t>
            </a:r>
            <a:endParaRPr lang="zh-CN" altLang="en-US" sz="2800" kern="100" dirty="0" smtClean="0">
              <a:latin typeface="Times New Roman"/>
              <a:ea typeface="宋体"/>
            </a:endParaRPr>
          </a:p>
          <a:p>
            <a:pPr algn="l">
              <a:spcAft>
                <a:spcPts val="0"/>
              </a:spcAft>
            </a:pPr>
            <a:r>
              <a:rPr lang="en-US" sz="2000" i="1" kern="0" dirty="0" err="1" smtClean="0">
                <a:solidFill>
                  <a:srgbClr val="2B91AF"/>
                </a:solidFill>
                <a:latin typeface="Consolas"/>
                <a:ea typeface="宋体"/>
              </a:rPr>
              <a:t>ObjectCacheQueue</a:t>
            </a:r>
            <a:r>
              <a:rPr lang="en-US" sz="2000" i="1" kern="0" dirty="0" err="1" smtClean="0">
                <a:latin typeface="Consolas"/>
                <a:ea typeface="宋体"/>
              </a:rPr>
              <a:t>.Instance.Add</a:t>
            </a:r>
            <a:r>
              <a:rPr lang="en-US" sz="2000" i="1" kern="0" dirty="0" smtClean="0">
                <a:latin typeface="Consolas"/>
                <a:ea typeface="宋体"/>
              </a:rPr>
              <a:t>(</a:t>
            </a:r>
          </a:p>
          <a:p>
            <a:pPr indent="355600" algn="l">
              <a:spcAft>
                <a:spcPts val="0"/>
              </a:spcAft>
            </a:pPr>
            <a:r>
              <a:rPr lang="en-US" sz="2000" i="1" kern="0" dirty="0" smtClean="0">
                <a:solidFill>
                  <a:srgbClr val="A31515"/>
                </a:solidFill>
                <a:latin typeface="Consolas"/>
                <a:ea typeface="宋体"/>
              </a:rPr>
              <a:t>"Name"</a:t>
            </a:r>
            <a:r>
              <a:rPr lang="en-US" sz="2000" i="1" kern="0" dirty="0" smtClean="0">
                <a:latin typeface="Consolas"/>
                <a:ea typeface="宋体"/>
              </a:rPr>
              <a:t>, </a:t>
            </a:r>
            <a:r>
              <a:rPr lang="en-US" sz="2000" i="1" kern="0" dirty="0" smtClean="0">
                <a:solidFill>
                  <a:srgbClr val="A31515"/>
                </a:solidFill>
                <a:latin typeface="Consolas"/>
                <a:ea typeface="宋体"/>
              </a:rPr>
              <a:t>"Li An"</a:t>
            </a:r>
            <a:r>
              <a:rPr lang="en-US" sz="2000" i="1" kern="0" dirty="0" smtClean="0">
                <a:latin typeface="Consolas"/>
                <a:ea typeface="宋体"/>
              </a:rPr>
              <a:t>, dependency);</a:t>
            </a:r>
            <a:endParaRPr lang="zh-CN" altLang="en-US" sz="2800" kern="100" dirty="0" smtClean="0">
              <a:latin typeface="Times New Roman"/>
              <a:ea typeface="宋体"/>
            </a:endParaRPr>
          </a:p>
          <a:p>
            <a:pPr indent="127000" algn="l">
              <a:spcAft>
                <a:spcPts val="0"/>
              </a:spcAft>
            </a:pPr>
            <a:r>
              <a:rPr lang="en-US" sz="2000" kern="0" dirty="0" smtClean="0">
                <a:latin typeface="Consolas"/>
                <a:ea typeface="宋体"/>
              </a:rPr>
              <a:t> </a:t>
            </a:r>
            <a:endParaRPr lang="zh-CN" altLang="en-US" sz="2800" kern="100" dirty="0" smtClean="0">
              <a:latin typeface="Times New Roman"/>
              <a:ea typeface="宋体"/>
            </a:endParaRPr>
          </a:p>
          <a:p>
            <a:pPr algn="l">
              <a:spcAft>
                <a:spcPts val="0"/>
              </a:spcAft>
            </a:pPr>
            <a:r>
              <a:rPr lang="en-US" sz="2000" kern="0" dirty="0" smtClean="0">
                <a:solidFill>
                  <a:srgbClr val="008000"/>
                </a:solidFill>
                <a:latin typeface="Consolas"/>
                <a:ea typeface="宋体"/>
              </a:rPr>
              <a:t>//Waiting for 10 seconds</a:t>
            </a:r>
            <a:endParaRPr lang="zh-CN" altLang="en-US" sz="2800" kern="100" dirty="0" smtClean="0">
              <a:latin typeface="Times New Roman"/>
              <a:ea typeface="宋体"/>
            </a:endParaRPr>
          </a:p>
          <a:p>
            <a:pPr algn="l">
              <a:spcAft>
                <a:spcPts val="0"/>
              </a:spcAft>
            </a:pPr>
            <a:r>
              <a:rPr lang="en-US" sz="2000" kern="0" dirty="0" err="1" smtClean="0">
                <a:solidFill>
                  <a:srgbClr val="2B91AF"/>
                </a:solidFill>
                <a:latin typeface="Consolas"/>
                <a:ea typeface="宋体"/>
              </a:rPr>
              <a:t>Thread</a:t>
            </a:r>
            <a:r>
              <a:rPr lang="en-US" sz="2000" kern="0" dirty="0" err="1" smtClean="0">
                <a:latin typeface="Consolas"/>
                <a:ea typeface="宋体"/>
              </a:rPr>
              <a:t>.Sleep</a:t>
            </a:r>
            <a:r>
              <a:rPr lang="en-US" sz="2000" kern="0" dirty="0" smtClean="0">
                <a:latin typeface="Consolas"/>
                <a:ea typeface="宋体"/>
              </a:rPr>
              <a:t>(</a:t>
            </a:r>
            <a:r>
              <a:rPr lang="en-US" sz="2000" kern="0" dirty="0" err="1" smtClean="0">
                <a:solidFill>
                  <a:srgbClr val="2B91AF"/>
                </a:solidFill>
                <a:latin typeface="Consolas"/>
                <a:ea typeface="宋体"/>
              </a:rPr>
              <a:t>TimeSpan</a:t>
            </a:r>
            <a:r>
              <a:rPr lang="en-US" sz="2000" kern="0" dirty="0" err="1" smtClean="0">
                <a:latin typeface="Consolas"/>
                <a:ea typeface="宋体"/>
              </a:rPr>
              <a:t>.FromSeconds</a:t>
            </a:r>
            <a:r>
              <a:rPr lang="en-US" sz="2000" kern="0" dirty="0" smtClean="0">
                <a:latin typeface="Consolas"/>
                <a:ea typeface="宋体"/>
              </a:rPr>
              <a:t>(10));</a:t>
            </a:r>
            <a:endParaRPr lang="zh-CN" altLang="en-US" sz="2800" kern="100" dirty="0" smtClean="0">
              <a:latin typeface="Times New Roman"/>
              <a:ea typeface="宋体"/>
            </a:endParaRPr>
          </a:p>
          <a:p>
            <a:pPr indent="127000" algn="l">
              <a:spcAft>
                <a:spcPts val="0"/>
              </a:spcAft>
            </a:pPr>
            <a:r>
              <a:rPr lang="en-US" sz="2000" kern="0" dirty="0" smtClean="0">
                <a:latin typeface="Consolas"/>
                <a:ea typeface="宋体"/>
              </a:rPr>
              <a:t> </a:t>
            </a:r>
            <a:endParaRPr lang="zh-CN" altLang="en-US" sz="2800" kern="100" dirty="0" smtClean="0">
              <a:latin typeface="Times New Roman"/>
              <a:ea typeface="宋体"/>
            </a:endParaRPr>
          </a:p>
          <a:p>
            <a:r>
              <a:rPr lang="en-US" sz="2000" dirty="0" err="1" smtClean="0">
                <a:solidFill>
                  <a:srgbClr val="2B91AF"/>
                </a:solidFill>
                <a:latin typeface="Consolas"/>
                <a:ea typeface="宋体"/>
                <a:cs typeface="Times New Roman"/>
              </a:rPr>
              <a:t>Debug</a:t>
            </a:r>
            <a:r>
              <a:rPr lang="en-US" sz="2000" dirty="0" err="1" smtClean="0">
                <a:latin typeface="Consolas"/>
                <a:ea typeface="宋体"/>
                <a:cs typeface="Times New Roman"/>
              </a:rPr>
              <a:t>.Assert</a:t>
            </a:r>
            <a:r>
              <a:rPr lang="en-US" sz="2000" dirty="0" smtClean="0">
                <a:latin typeface="Consolas"/>
                <a:ea typeface="宋体"/>
                <a:cs typeface="Times New Roman"/>
              </a:rPr>
              <a:t>(</a:t>
            </a:r>
            <a:r>
              <a:rPr lang="en-US" sz="2000" dirty="0" err="1" smtClean="0">
                <a:solidFill>
                  <a:srgbClr val="2B91AF"/>
                </a:solidFill>
                <a:latin typeface="Consolas"/>
                <a:ea typeface="宋体"/>
                <a:cs typeface="Times New Roman"/>
              </a:rPr>
              <a:t>ObjectCacheQueue</a:t>
            </a:r>
            <a:r>
              <a:rPr lang="en-US" sz="2000" dirty="0" err="1" smtClean="0">
                <a:latin typeface="Consolas"/>
                <a:ea typeface="宋体"/>
                <a:cs typeface="Times New Roman"/>
              </a:rPr>
              <a:t>.Instance.ContainsKey</a:t>
            </a:r>
            <a:r>
              <a:rPr lang="en-US" sz="2000" dirty="0" smtClean="0">
                <a:latin typeface="Consolas"/>
                <a:ea typeface="宋体"/>
                <a:cs typeface="Times New Roman"/>
              </a:rPr>
              <a:t>(</a:t>
            </a:r>
            <a:r>
              <a:rPr lang="en-US" sz="2000" dirty="0" smtClean="0">
                <a:solidFill>
                  <a:srgbClr val="A31515"/>
                </a:solidFill>
                <a:latin typeface="Consolas"/>
                <a:ea typeface="宋体"/>
                <a:cs typeface="Times New Roman"/>
              </a:rPr>
              <a:t>"Name"</a:t>
            </a:r>
            <a:r>
              <a:rPr lang="en-US" sz="2000" dirty="0" smtClean="0">
                <a:latin typeface="Consolas"/>
                <a:ea typeface="宋体"/>
                <a:cs typeface="Times New Roman"/>
              </a:rPr>
              <a:t>) == </a:t>
            </a:r>
            <a:r>
              <a:rPr lang="en-US" sz="2000" dirty="0" smtClean="0">
                <a:solidFill>
                  <a:srgbClr val="0000FF"/>
                </a:solidFill>
                <a:latin typeface="Consolas"/>
                <a:ea typeface="宋体"/>
                <a:cs typeface="Times New Roman"/>
              </a:rPr>
              <a:t>false</a:t>
            </a:r>
            <a:r>
              <a:rPr lang="en-US" sz="2000" dirty="0" smtClean="0">
                <a:latin typeface="Consolas"/>
                <a:ea typeface="宋体"/>
                <a:cs typeface="Times New Roman"/>
              </a:rPr>
              <a:t>);</a:t>
            </a:r>
            <a:endParaRPr lang="en-US" altLang="zh-CN" sz="2000" dirty="0" smtClean="0"/>
          </a:p>
        </p:txBody>
      </p:sp>
    </p:spTree>
    <p:extLst>
      <p:ext uri="{BB962C8B-B14F-4D97-AF65-F5344CB8AC3E}">
        <p14:creationId xmlns:p14="http://schemas.microsoft.com/office/powerpoint/2010/main" val="2545250050"/>
      </p:ext>
    </p:extLst>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r>
              <a:rPr lang="zh-CN" altLang="en-US" dirty="0" smtClean="0"/>
              <a:t>队列</a:t>
            </a:r>
            <a:endParaRPr lang="zh-CN" altLang="en-US" dirty="0"/>
          </a:p>
        </p:txBody>
      </p:sp>
      <p:sp>
        <p:nvSpPr>
          <p:cNvPr id="3" name="内容占位符 2"/>
          <p:cNvSpPr>
            <a:spLocks noGrp="1"/>
          </p:cNvSpPr>
          <p:nvPr>
            <p:ph idx="1"/>
          </p:nvPr>
        </p:nvSpPr>
        <p:spPr>
          <a:xfrm>
            <a:off x="381000" y="1074674"/>
            <a:ext cx="8388350" cy="507831"/>
          </a:xfrm>
        </p:spPr>
        <p:txBody>
          <a:bodyPr/>
          <a:lstStyle/>
          <a:p>
            <a:r>
              <a:rPr lang="zh-CN" altLang="en-US" dirty="0" smtClean="0"/>
              <a:t>可以有不同的</a:t>
            </a:r>
            <a:r>
              <a:rPr lang="en-US" altLang="zh-CN" dirty="0" smtClean="0"/>
              <a:t>Cache</a:t>
            </a:r>
            <a:r>
              <a:rPr lang="zh-CN" altLang="en-US" dirty="0" smtClean="0"/>
              <a:t>，有长度限制</a:t>
            </a:r>
            <a:endParaRPr lang="zh-CN" altLang="en-US" dirty="0"/>
          </a:p>
        </p:txBody>
      </p:sp>
      <p:pic>
        <p:nvPicPr>
          <p:cNvPr id="2050" name="对象 2"/>
          <p:cNvPicPr>
            <a:picLocks noChangeArrowheads="1"/>
          </p:cNvPicPr>
          <p:nvPr/>
        </p:nvPicPr>
        <p:blipFill>
          <a:blip r:embed="rId2"/>
          <a:srcRect l="-116" t="-526" b="-726"/>
          <a:stretch>
            <a:fillRect/>
          </a:stretch>
        </p:blipFill>
        <p:spPr bwMode="auto">
          <a:xfrm>
            <a:off x="914400" y="1743456"/>
            <a:ext cx="7351776" cy="4169664"/>
          </a:xfrm>
          <a:prstGeom prst="rect">
            <a:avLst/>
          </a:prstGeom>
          <a:noFill/>
          <a:ln w="9525">
            <a:noFill/>
            <a:miter lim="800000"/>
            <a:headEnd/>
            <a:tailEnd/>
          </a:ln>
        </p:spPr>
      </p:pic>
    </p:spTree>
    <p:extLst>
      <p:ext uri="{BB962C8B-B14F-4D97-AF65-F5344CB8AC3E}">
        <p14:creationId xmlns:p14="http://schemas.microsoft.com/office/powerpoint/2010/main" val="2690846699"/>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CacheItem</a:t>
            </a:r>
            <a:r>
              <a:rPr lang="zh-CN" altLang="en-US" dirty="0" smtClean="0"/>
              <a:t>的结构</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0" y="1234694"/>
            <a:ext cx="9070975" cy="5175250"/>
          </a:xfrm>
          <a:prstGeom prst="rect">
            <a:avLst/>
          </a:prstGeom>
          <a:noFill/>
          <a:ln w="9525">
            <a:noFill/>
            <a:miter lim="800000"/>
            <a:headEnd/>
            <a:tailEnd/>
          </a:ln>
          <a:effectLst/>
        </p:spPr>
      </p:pic>
    </p:spTree>
    <p:extLst>
      <p:ext uri="{BB962C8B-B14F-4D97-AF65-F5344CB8AC3E}">
        <p14:creationId xmlns:p14="http://schemas.microsoft.com/office/powerpoint/2010/main" val="987166740"/>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r>
              <a:rPr lang="zh-CN" altLang="en-US" dirty="0" smtClean="0"/>
              <a:t>的回收</a:t>
            </a:r>
            <a:endParaRPr lang="zh-CN" altLang="en-US" dirty="0"/>
          </a:p>
        </p:txBody>
      </p:sp>
      <p:sp>
        <p:nvSpPr>
          <p:cNvPr id="3" name="内容占位符 2"/>
          <p:cNvSpPr>
            <a:spLocks noGrp="1"/>
          </p:cNvSpPr>
          <p:nvPr>
            <p:ph idx="1"/>
          </p:nvPr>
        </p:nvSpPr>
        <p:spPr>
          <a:xfrm>
            <a:off x="381000" y="1416050"/>
            <a:ext cx="8388350" cy="2444750"/>
          </a:xfrm>
        </p:spPr>
        <p:txBody>
          <a:bodyPr/>
          <a:lstStyle/>
          <a:p>
            <a:r>
              <a:rPr lang="en-US" altLang="zh-CN" dirty="0" err="1" smtClean="0"/>
              <a:t>CacheItem</a:t>
            </a:r>
            <a:r>
              <a:rPr lang="zh-CN" altLang="en-US" dirty="0" smtClean="0"/>
              <a:t>的删除时机</a:t>
            </a:r>
            <a:endParaRPr lang="en-US" altLang="zh-CN" dirty="0" smtClean="0"/>
          </a:p>
          <a:p>
            <a:pPr lvl="1"/>
            <a:r>
              <a:rPr lang="zh-CN" altLang="en-US" dirty="0" smtClean="0"/>
              <a:t>读取</a:t>
            </a:r>
            <a:r>
              <a:rPr lang="en-US" altLang="zh-CN" dirty="0" err="1" smtClean="0"/>
              <a:t>CacheItem</a:t>
            </a:r>
            <a:r>
              <a:rPr lang="zh-CN" altLang="en-US" dirty="0" smtClean="0"/>
              <a:t>时，如果发现对应的</a:t>
            </a:r>
            <a:r>
              <a:rPr lang="en-US" altLang="zh-CN" dirty="0" smtClean="0"/>
              <a:t>Dependency</a:t>
            </a:r>
            <a:r>
              <a:rPr lang="zh-CN" altLang="en-US" dirty="0" smtClean="0"/>
              <a:t>已经标记为失效，则删除</a:t>
            </a:r>
            <a:r>
              <a:rPr lang="en-US" altLang="zh-CN" dirty="0" err="1" smtClean="0"/>
              <a:t>CacheItem</a:t>
            </a:r>
            <a:endParaRPr lang="en-US" altLang="zh-CN" dirty="0" smtClean="0"/>
          </a:p>
          <a:p>
            <a:pPr lvl="1"/>
            <a:r>
              <a:rPr lang="zh-CN" altLang="en-US" dirty="0" smtClean="0"/>
              <a:t>后台线程会定期扫描失效的</a:t>
            </a:r>
            <a:r>
              <a:rPr lang="en-US" altLang="zh-CN" dirty="0" err="1" smtClean="0"/>
              <a:t>CacheItem</a:t>
            </a:r>
            <a:endParaRPr lang="en-US" altLang="zh-CN" dirty="0" smtClean="0"/>
          </a:p>
          <a:p>
            <a:pPr lvl="1"/>
            <a:endParaRPr lang="zh-CN" altLang="en-US" dirty="0"/>
          </a:p>
        </p:txBody>
      </p:sp>
      <p:sp>
        <p:nvSpPr>
          <p:cNvPr id="4" name="TextBox 3"/>
          <p:cNvSpPr txBox="1"/>
          <p:nvPr/>
        </p:nvSpPr>
        <p:spPr>
          <a:xfrm>
            <a:off x="553212" y="3974840"/>
            <a:ext cx="8375904"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spcAft>
                <a:spcPts val="0"/>
              </a:spcAft>
            </a:pPr>
            <a:r>
              <a:rPr lang="en-US" sz="2000" kern="0" dirty="0" smtClean="0">
                <a:solidFill>
                  <a:srgbClr val="0000FF"/>
                </a:solidFill>
                <a:latin typeface="Consolas"/>
                <a:ea typeface="宋体"/>
              </a:rPr>
              <a:t>&lt;</a:t>
            </a:r>
            <a:r>
              <a:rPr lang="en-US" sz="2000" kern="0" dirty="0" err="1" smtClean="0">
                <a:solidFill>
                  <a:srgbClr val="A31515"/>
                </a:solidFill>
                <a:latin typeface="Consolas"/>
                <a:ea typeface="宋体"/>
              </a:rPr>
              <a:t>cacheSettings</a:t>
            </a:r>
            <a:r>
              <a:rPr lang="en-US" sz="2000" kern="0" dirty="0" smtClean="0">
                <a:solidFill>
                  <a:srgbClr val="0000FF"/>
                </a:solidFill>
                <a:latin typeface="Consolas"/>
                <a:ea typeface="宋体"/>
              </a:rPr>
              <a:t> </a:t>
            </a:r>
            <a:r>
              <a:rPr lang="en-US" sz="2000" kern="0" dirty="0" err="1" smtClean="0">
                <a:solidFill>
                  <a:srgbClr val="FF0000"/>
                </a:solidFill>
                <a:highlight>
                  <a:srgbClr val="FFFF00"/>
                </a:highlight>
                <a:latin typeface="Consolas"/>
                <a:ea typeface="宋体"/>
              </a:rPr>
              <a:t>scanvageInterval</a:t>
            </a:r>
            <a:r>
              <a:rPr lang="en-US" sz="2000" kern="0" dirty="0" smtClean="0">
                <a:solidFill>
                  <a:srgbClr val="0000FF"/>
                </a:solidFill>
                <a:highlight>
                  <a:srgbClr val="FFFF00"/>
                </a:highlight>
                <a:latin typeface="Consolas"/>
                <a:ea typeface="宋体"/>
              </a:rPr>
              <a:t>=</a:t>
            </a:r>
            <a:r>
              <a:rPr lang="en-US" sz="2000" kern="0" dirty="0" smtClean="0">
                <a:highlight>
                  <a:srgbClr val="FFFF00"/>
                </a:highlight>
                <a:latin typeface="Consolas"/>
                <a:ea typeface="宋体"/>
              </a:rPr>
              <a:t>“</a:t>
            </a:r>
            <a:r>
              <a:rPr lang="en-US" sz="2000" kern="0" dirty="0" smtClean="0">
                <a:solidFill>
                  <a:srgbClr val="0000FF"/>
                </a:solidFill>
                <a:highlight>
                  <a:srgbClr val="FFFF00"/>
                </a:highlight>
                <a:latin typeface="Consolas"/>
                <a:ea typeface="宋体"/>
              </a:rPr>
              <a:t>180</a:t>
            </a:r>
            <a:r>
              <a:rPr lang="en-US" sz="2000" kern="0" dirty="0" smtClean="0">
                <a:highlight>
                  <a:srgbClr val="FFFF00"/>
                </a:highlight>
                <a:latin typeface="Consolas"/>
                <a:ea typeface="宋体"/>
              </a:rPr>
              <a:t>”</a:t>
            </a:r>
            <a:r>
              <a:rPr lang="en-US" sz="2000" kern="0" dirty="0" smtClean="0">
                <a:solidFill>
                  <a:srgbClr val="0000FF"/>
                </a:solidFill>
                <a:latin typeface="Consolas"/>
                <a:ea typeface="宋体"/>
              </a:rPr>
              <a:t> 	</a:t>
            </a:r>
            <a:r>
              <a:rPr lang="en-US" sz="2000" kern="0" dirty="0" err="1" smtClean="0">
                <a:solidFill>
                  <a:srgbClr val="FF0000"/>
                </a:solidFill>
                <a:latin typeface="Consolas"/>
                <a:ea typeface="宋体"/>
              </a:rPr>
              <a:t>defaultQueueLength</a:t>
            </a:r>
            <a:r>
              <a:rPr lang="en-US" sz="2000" kern="0" dirty="0" smtClean="0">
                <a:solidFill>
                  <a:srgbClr val="0000FF"/>
                </a:solidFill>
                <a:latin typeface="Consolas"/>
                <a:ea typeface="宋体"/>
              </a:rPr>
              <a:t>=</a:t>
            </a:r>
            <a:r>
              <a:rPr lang="en-US" sz="2000" kern="0" dirty="0" smtClean="0">
                <a:latin typeface="Consolas"/>
                <a:ea typeface="宋体"/>
              </a:rPr>
              <a:t>“</a:t>
            </a:r>
            <a:r>
              <a:rPr lang="en-US" sz="2000" kern="0" dirty="0" smtClean="0">
                <a:solidFill>
                  <a:srgbClr val="0000FF"/>
                </a:solidFill>
                <a:latin typeface="Consolas"/>
                <a:ea typeface="宋体"/>
              </a:rPr>
              <a:t>200</a:t>
            </a:r>
            <a:r>
              <a:rPr lang="en-US" sz="2000" kern="0" dirty="0" smtClean="0">
                <a:latin typeface="Consolas"/>
                <a:ea typeface="宋体"/>
              </a:rPr>
              <a:t>”</a:t>
            </a:r>
            <a:r>
              <a:rPr lang="en-US" sz="2000" kern="0" dirty="0" smtClean="0">
                <a:solidFill>
                  <a:srgbClr val="0000FF"/>
                </a:solidFill>
                <a:latin typeface="Consolas"/>
                <a:ea typeface="宋体"/>
              </a:rPr>
              <a:t>&gt;</a:t>
            </a:r>
            <a:endParaRPr lang="zh-CN" altLang="en-US" sz="2800" kern="100" dirty="0" smtClean="0">
              <a:latin typeface="Times New Roman"/>
              <a:ea typeface="宋体"/>
            </a:endParaRPr>
          </a:p>
          <a:p>
            <a:pPr algn="l">
              <a:spcAft>
                <a:spcPts val="0"/>
              </a:spcAft>
            </a:pPr>
            <a:r>
              <a:rPr lang="en-US" sz="2000" kern="0" dirty="0" smtClean="0">
                <a:solidFill>
                  <a:srgbClr val="0000FF"/>
                </a:solidFill>
                <a:latin typeface="Consolas"/>
                <a:ea typeface="宋体"/>
              </a:rPr>
              <a:t>	&lt;</a:t>
            </a:r>
            <a:r>
              <a:rPr lang="en-US" sz="2000" kern="0" dirty="0" err="1" smtClean="0">
                <a:solidFill>
                  <a:srgbClr val="A31515"/>
                </a:solidFill>
                <a:latin typeface="Consolas"/>
                <a:ea typeface="宋体"/>
              </a:rPr>
              <a:t>queueSettings</a:t>
            </a:r>
            <a:r>
              <a:rPr lang="en-US" sz="2000" kern="0" dirty="0" smtClean="0">
                <a:solidFill>
                  <a:srgbClr val="0000FF"/>
                </a:solidFill>
                <a:latin typeface="Consolas"/>
                <a:ea typeface="宋体"/>
              </a:rPr>
              <a:t>&gt;</a:t>
            </a:r>
            <a:endParaRPr lang="zh-CN" altLang="en-US" sz="2800" kern="100" dirty="0" smtClean="0">
              <a:latin typeface="Times New Roman"/>
              <a:ea typeface="宋体"/>
            </a:endParaRPr>
          </a:p>
          <a:p>
            <a:pPr algn="l">
              <a:spcAft>
                <a:spcPts val="0"/>
              </a:spcAft>
            </a:pPr>
            <a:r>
              <a:rPr lang="en-US" sz="2000" kern="0" dirty="0" smtClean="0">
                <a:solidFill>
                  <a:srgbClr val="0000FF"/>
                </a:solidFill>
                <a:latin typeface="Consolas"/>
                <a:ea typeface="宋体"/>
              </a:rPr>
              <a:t>	…</a:t>
            </a:r>
          </a:p>
          <a:p>
            <a:pPr algn="l">
              <a:spcAft>
                <a:spcPts val="0"/>
              </a:spcAft>
            </a:pPr>
            <a:r>
              <a:rPr lang="en-US" sz="2000" kern="0" dirty="0" smtClean="0">
                <a:solidFill>
                  <a:srgbClr val="0000FF"/>
                </a:solidFill>
                <a:latin typeface="Consolas"/>
                <a:ea typeface="宋体"/>
              </a:rPr>
              <a:t>	&lt;/</a:t>
            </a:r>
            <a:r>
              <a:rPr lang="en-US" sz="2000" kern="0" dirty="0" err="1" smtClean="0">
                <a:solidFill>
                  <a:srgbClr val="A31515"/>
                </a:solidFill>
                <a:latin typeface="Consolas"/>
                <a:ea typeface="宋体"/>
              </a:rPr>
              <a:t>queueSettings</a:t>
            </a:r>
            <a:r>
              <a:rPr lang="en-US" sz="2000" kern="0" dirty="0" smtClean="0">
                <a:solidFill>
                  <a:srgbClr val="0000FF"/>
                </a:solidFill>
                <a:latin typeface="Consolas"/>
                <a:ea typeface="宋体"/>
              </a:rPr>
              <a:t>&gt;</a:t>
            </a:r>
            <a:endParaRPr lang="en-US" sz="2800" kern="100" dirty="0" smtClean="0">
              <a:latin typeface="Times New Roman"/>
              <a:ea typeface="宋体"/>
            </a:endParaRPr>
          </a:p>
          <a:p>
            <a:pPr algn="l">
              <a:spcAft>
                <a:spcPts val="0"/>
              </a:spcAft>
            </a:pPr>
            <a:r>
              <a:rPr lang="en-US" sz="2000" dirty="0" smtClean="0">
                <a:solidFill>
                  <a:srgbClr val="0000FF"/>
                </a:solidFill>
                <a:latin typeface="Consolas"/>
                <a:ea typeface="宋体"/>
                <a:cs typeface="Times New Roman"/>
              </a:rPr>
              <a:t>&lt;/</a:t>
            </a:r>
            <a:r>
              <a:rPr lang="en-US" sz="2000" dirty="0" err="1" smtClean="0">
                <a:solidFill>
                  <a:srgbClr val="A31515"/>
                </a:solidFill>
                <a:latin typeface="Consolas"/>
                <a:ea typeface="宋体"/>
                <a:cs typeface="Times New Roman"/>
              </a:rPr>
              <a:t>cacheSettings</a:t>
            </a:r>
            <a:r>
              <a:rPr lang="en-US" sz="2000" dirty="0" smtClean="0">
                <a:solidFill>
                  <a:srgbClr val="0000FF"/>
                </a:solidFill>
                <a:latin typeface="Consolas"/>
                <a:ea typeface="宋体"/>
                <a:cs typeface="Times New Roman"/>
              </a:rPr>
              <a:t>&gt;</a:t>
            </a:r>
            <a:endParaRPr lang="zh-CN" altLang="en-US" sz="2800" kern="100" dirty="0" smtClean="0">
              <a:latin typeface="Times New Roman"/>
              <a:ea typeface="宋体"/>
            </a:endParaRPr>
          </a:p>
        </p:txBody>
      </p:sp>
    </p:spTree>
    <p:extLst>
      <p:ext uri="{BB962C8B-B14F-4D97-AF65-F5344CB8AC3E}">
        <p14:creationId xmlns:p14="http://schemas.microsoft.com/office/powerpoint/2010/main" val="83582146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r>
              <a:rPr lang="zh-CN" altLang="en-US" dirty="0" smtClean="0"/>
              <a:t>的配置信息</a:t>
            </a:r>
            <a:endParaRPr lang="zh-CN" altLang="en-US" dirty="0"/>
          </a:p>
        </p:txBody>
      </p:sp>
      <p:graphicFrame>
        <p:nvGraphicFramePr>
          <p:cNvPr id="4" name="表格 3"/>
          <p:cNvGraphicFramePr>
            <a:graphicFrameLocks noGrp="1"/>
          </p:cNvGraphicFramePr>
          <p:nvPr/>
        </p:nvGraphicFramePr>
        <p:xfrm>
          <a:off x="467677" y="1584960"/>
          <a:ext cx="8193723" cy="1729740"/>
        </p:xfrm>
        <a:graphic>
          <a:graphicData uri="http://schemas.openxmlformats.org/drawingml/2006/table">
            <a:tbl>
              <a:tblPr/>
              <a:tblGrid>
                <a:gridCol w="2964015"/>
                <a:gridCol w="5229708"/>
              </a:tblGrid>
              <a:tr h="432435">
                <a:tc>
                  <a:txBody>
                    <a:bodyPr/>
                    <a:lstStyle/>
                    <a:p>
                      <a:pPr marL="41275" indent="-1270" algn="just">
                        <a:spcAft>
                          <a:spcPts val="0"/>
                        </a:spcAft>
                      </a:pPr>
                      <a:r>
                        <a:rPr lang="zh-CN" sz="1800" b="1" kern="100" dirty="0">
                          <a:solidFill>
                            <a:srgbClr val="800000"/>
                          </a:solidFill>
                          <a:latin typeface="Times New Roman"/>
                          <a:ea typeface="宋体"/>
                          <a:cs typeface="Times New Roman"/>
                        </a:rPr>
                        <a:t>属性名</a:t>
                      </a:r>
                      <a:endParaRPr lang="zh-CN" sz="1800" kern="100" dirty="0">
                        <a:latin typeface="Times New Roman"/>
                        <a:ea typeface="宋体"/>
                        <a:cs typeface="Times New Roman"/>
                      </a:endParaRPr>
                    </a:p>
                  </a:txBody>
                  <a:tcPr marL="68580" marR="68580" marT="0" marB="0">
                    <a:lnL w="12700" cap="flat" cmpd="sng" algn="ctr">
                      <a:solidFill>
                        <a:srgbClr val="008080"/>
                      </a:solidFill>
                      <a:prstDash val="solid"/>
                      <a:round/>
                      <a:headEnd type="none" w="med" len="med"/>
                      <a:tailEnd type="none" w="med" len="med"/>
                    </a:lnL>
                    <a:lnR>
                      <a:noFill/>
                    </a:lnR>
                    <a:lnT w="1905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C0C0C0"/>
                    </a:solidFill>
                  </a:tcPr>
                </a:tc>
                <a:tc>
                  <a:txBody>
                    <a:bodyPr/>
                    <a:lstStyle/>
                    <a:p>
                      <a:pPr marR="13335" indent="127000" algn="l">
                        <a:spcAft>
                          <a:spcPts val="0"/>
                        </a:spcAft>
                      </a:pPr>
                      <a:r>
                        <a:rPr lang="zh-CN" sz="1800" b="1" kern="100">
                          <a:solidFill>
                            <a:srgbClr val="800000"/>
                          </a:solidFill>
                          <a:latin typeface="Times New Roman"/>
                          <a:ea typeface="宋体"/>
                          <a:cs typeface="Times New Roman"/>
                        </a:rPr>
                        <a:t>说明</a:t>
                      </a:r>
                      <a:endParaRPr lang="zh-CN" sz="1800" kern="100">
                        <a:latin typeface="Times New Roman"/>
                        <a:ea typeface="宋体"/>
                        <a:cs typeface="Times New Roman"/>
                      </a:endParaRPr>
                    </a:p>
                  </a:txBody>
                  <a:tcPr marL="68580" marR="68580" marT="0" marB="0">
                    <a:lnL>
                      <a:noFill/>
                    </a:lnL>
                    <a:lnR w="12700" cap="flat" cmpd="sng" algn="ctr">
                      <a:solidFill>
                        <a:srgbClr val="008080"/>
                      </a:solidFill>
                      <a:prstDash val="solid"/>
                      <a:round/>
                      <a:headEnd type="none" w="med" len="med"/>
                      <a:tailEnd type="none" w="med" len="med"/>
                    </a:lnR>
                    <a:lnT w="1905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C0C0C0"/>
                    </a:solidFill>
                  </a:tcPr>
                </a:tc>
              </a:tr>
              <a:tr h="432435">
                <a:tc>
                  <a:txBody>
                    <a:bodyPr/>
                    <a:lstStyle/>
                    <a:p>
                      <a:pPr marL="41275" indent="127000" algn="just">
                        <a:spcAft>
                          <a:spcPts val="0"/>
                        </a:spcAft>
                      </a:pPr>
                      <a:r>
                        <a:rPr lang="zh-CN" sz="1800" kern="100">
                          <a:latin typeface="Times New Roman"/>
                          <a:ea typeface="宋体"/>
                          <a:cs typeface="Times New Roman"/>
                        </a:rPr>
                        <a:t>scanvageInterval</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indent="0" algn="l">
                        <a:spcAft>
                          <a:spcPts val="0"/>
                        </a:spcAft>
                      </a:pPr>
                      <a:r>
                        <a:rPr lang="zh-CN" sz="1800" kern="100" dirty="0">
                          <a:latin typeface="Times New Roman"/>
                          <a:ea typeface="宋体"/>
                          <a:cs typeface="Times New Roman"/>
                        </a:rPr>
                        <a:t>Cache数据的清理周期，缺省为10秒</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r>
              <a:tr h="432435">
                <a:tc>
                  <a:txBody>
                    <a:bodyPr/>
                    <a:lstStyle/>
                    <a:p>
                      <a:pPr marL="41275" indent="127000" algn="just">
                        <a:spcAft>
                          <a:spcPts val="0"/>
                        </a:spcAft>
                      </a:pPr>
                      <a:r>
                        <a:rPr lang="zh-CN" sz="1800" kern="100" dirty="0">
                          <a:latin typeface="Times New Roman"/>
                          <a:ea typeface="宋体"/>
                          <a:cs typeface="Times New Roman"/>
                        </a:rPr>
                        <a:t>defaultQueueLength</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indent="0" algn="l">
                        <a:spcAft>
                          <a:spcPts val="0"/>
                        </a:spcAft>
                      </a:pPr>
                      <a:r>
                        <a:rPr lang="zh-CN" sz="1800" kern="100" dirty="0">
                          <a:latin typeface="Times New Roman"/>
                          <a:ea typeface="宋体"/>
                          <a:cs typeface="Times New Roman"/>
                        </a:rPr>
                        <a:t>每个Cache队列的缺省长度</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r>
              <a:tr h="432435">
                <a:tc>
                  <a:txBody>
                    <a:bodyPr/>
                    <a:lstStyle/>
                    <a:p>
                      <a:pPr marL="41275" indent="127000" algn="just">
                        <a:spcAft>
                          <a:spcPts val="0"/>
                        </a:spcAft>
                      </a:pPr>
                      <a:r>
                        <a:rPr lang="zh-CN" sz="1800" kern="100" dirty="0">
                          <a:latin typeface="Times New Roman"/>
                          <a:ea typeface="宋体"/>
                          <a:cs typeface="Times New Roman"/>
                        </a:rPr>
                        <a:t>queueSettings</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9050" cap="flat" cmpd="sng" algn="ctr">
                      <a:solidFill>
                        <a:srgbClr val="008080"/>
                      </a:solidFill>
                      <a:prstDash val="solid"/>
                      <a:round/>
                      <a:headEnd type="none" w="med" len="med"/>
                      <a:tailEnd type="none" w="med" len="med"/>
                    </a:lnB>
                  </a:tcPr>
                </a:tc>
                <a:tc>
                  <a:txBody>
                    <a:bodyPr/>
                    <a:lstStyle/>
                    <a:p>
                      <a:pPr marL="0" indent="0" algn="l">
                        <a:spcAft>
                          <a:spcPts val="0"/>
                        </a:spcAft>
                      </a:pPr>
                      <a:r>
                        <a:rPr lang="zh-CN" sz="1800" kern="100" dirty="0" smtClean="0">
                          <a:latin typeface="Times New Roman"/>
                          <a:ea typeface="宋体"/>
                          <a:cs typeface="Times New Roman"/>
                        </a:rPr>
                        <a:t>每</a:t>
                      </a:r>
                      <a:r>
                        <a:rPr lang="zh-CN" altLang="en-US" sz="1800" kern="100" dirty="0" smtClean="0">
                          <a:latin typeface="Times New Roman"/>
                          <a:ea typeface="宋体"/>
                          <a:cs typeface="Times New Roman"/>
                        </a:rPr>
                        <a:t>个</a:t>
                      </a:r>
                      <a:r>
                        <a:rPr lang="zh-CN" sz="1800" kern="100" dirty="0" smtClean="0">
                          <a:latin typeface="Times New Roman"/>
                          <a:ea typeface="宋体"/>
                          <a:cs typeface="Times New Roman"/>
                        </a:rPr>
                        <a:t>队列</a:t>
                      </a:r>
                      <a:r>
                        <a:rPr lang="zh-CN" sz="1800" kern="100" dirty="0">
                          <a:latin typeface="Times New Roman"/>
                          <a:ea typeface="宋体"/>
                          <a:cs typeface="Times New Roman"/>
                        </a:rPr>
                        <a:t>的单独配置</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9050" cap="flat" cmpd="sng" algn="ctr">
                      <a:solidFill>
                        <a:srgbClr val="008080"/>
                      </a:solidFill>
                      <a:prstDash val="solid"/>
                      <a:round/>
                      <a:headEnd type="none" w="med" len="med"/>
                      <a:tailEnd type="none" w="med" len="med"/>
                    </a:lnB>
                  </a:tcPr>
                </a:tc>
              </a:tr>
            </a:tbl>
          </a:graphicData>
        </a:graphic>
      </p:graphicFrame>
      <p:sp>
        <p:nvSpPr>
          <p:cNvPr id="23553" name="Rectangle 1"/>
          <p:cNvSpPr>
            <a:spLocks noChangeArrowheads="1"/>
          </p:cNvSpPr>
          <p:nvPr/>
        </p:nvSpPr>
        <p:spPr bwMode="auto">
          <a:xfrm>
            <a:off x="368300" y="1028700"/>
            <a:ext cx="307968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sz="240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cacheSetting</a:t>
            </a:r>
            <a:r>
              <a:rPr kumimoji="0" lang="zh-CN" altLang="en-US" sz="24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的属性：</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1"/>
          <p:cNvSpPr>
            <a:spLocks noChangeArrowheads="1"/>
          </p:cNvSpPr>
          <p:nvPr/>
        </p:nvSpPr>
        <p:spPr bwMode="auto">
          <a:xfrm>
            <a:off x="355600" y="3568700"/>
            <a:ext cx="313258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sz="240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queueSetting</a:t>
            </a:r>
            <a:r>
              <a:rPr kumimoji="0" lang="zh-CN" altLang="en-US" sz="24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的属性：</a:t>
            </a:r>
            <a:endParaRPr kumimoji="0" lang="zh-CN" altLang="en-US" sz="24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8" name="表格 7"/>
          <p:cNvGraphicFramePr>
            <a:graphicFrameLocks noGrp="1"/>
          </p:cNvGraphicFramePr>
          <p:nvPr/>
        </p:nvGraphicFramePr>
        <p:xfrm>
          <a:off x="454977" y="4150360"/>
          <a:ext cx="8193723" cy="1831340"/>
        </p:xfrm>
        <a:graphic>
          <a:graphicData uri="http://schemas.openxmlformats.org/drawingml/2006/table">
            <a:tbl>
              <a:tblPr/>
              <a:tblGrid>
                <a:gridCol w="2964015"/>
                <a:gridCol w="5229708"/>
              </a:tblGrid>
              <a:tr h="457835">
                <a:tc>
                  <a:txBody>
                    <a:bodyPr/>
                    <a:lstStyle/>
                    <a:p>
                      <a:pPr marL="41275" indent="-1270" algn="just">
                        <a:spcAft>
                          <a:spcPts val="0"/>
                        </a:spcAft>
                      </a:pPr>
                      <a:r>
                        <a:rPr lang="zh-CN" sz="1800" b="1" kern="100" dirty="0">
                          <a:solidFill>
                            <a:srgbClr val="800000"/>
                          </a:solidFill>
                          <a:latin typeface="Times New Roman"/>
                          <a:ea typeface="宋体"/>
                          <a:cs typeface="Times New Roman"/>
                        </a:rPr>
                        <a:t>属性名</a:t>
                      </a:r>
                      <a:endParaRPr lang="zh-CN" sz="1800" kern="100" dirty="0">
                        <a:latin typeface="Times New Roman"/>
                        <a:ea typeface="宋体"/>
                        <a:cs typeface="Times New Roman"/>
                      </a:endParaRPr>
                    </a:p>
                  </a:txBody>
                  <a:tcPr marL="68580" marR="68580" marT="0" marB="0">
                    <a:lnL w="12700" cap="flat" cmpd="sng" algn="ctr">
                      <a:solidFill>
                        <a:srgbClr val="008080"/>
                      </a:solidFill>
                      <a:prstDash val="solid"/>
                      <a:round/>
                      <a:headEnd type="none" w="med" len="med"/>
                      <a:tailEnd type="none" w="med" len="med"/>
                    </a:lnL>
                    <a:lnR>
                      <a:noFill/>
                    </a:lnR>
                    <a:lnT w="1905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C0C0C0"/>
                    </a:solidFill>
                  </a:tcPr>
                </a:tc>
                <a:tc>
                  <a:txBody>
                    <a:bodyPr/>
                    <a:lstStyle/>
                    <a:p>
                      <a:pPr marR="13335" indent="127000" algn="l">
                        <a:spcAft>
                          <a:spcPts val="0"/>
                        </a:spcAft>
                      </a:pPr>
                      <a:r>
                        <a:rPr lang="zh-CN" sz="1800" b="1" kern="100">
                          <a:solidFill>
                            <a:srgbClr val="800000"/>
                          </a:solidFill>
                          <a:latin typeface="Times New Roman"/>
                          <a:ea typeface="宋体"/>
                          <a:cs typeface="Times New Roman"/>
                        </a:rPr>
                        <a:t>说明</a:t>
                      </a:r>
                      <a:endParaRPr lang="zh-CN" sz="1800" kern="100">
                        <a:latin typeface="Times New Roman"/>
                        <a:ea typeface="宋体"/>
                        <a:cs typeface="Times New Roman"/>
                      </a:endParaRPr>
                    </a:p>
                  </a:txBody>
                  <a:tcPr marL="68580" marR="68580" marT="0" marB="0">
                    <a:lnL>
                      <a:noFill/>
                    </a:lnL>
                    <a:lnR w="12700" cap="flat" cmpd="sng" algn="ctr">
                      <a:solidFill>
                        <a:srgbClr val="008080"/>
                      </a:solidFill>
                      <a:prstDash val="solid"/>
                      <a:round/>
                      <a:headEnd type="none" w="med" len="med"/>
                      <a:tailEnd type="none" w="med" len="med"/>
                    </a:lnR>
                    <a:lnT w="1905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C0C0C0"/>
                    </a:solidFill>
                  </a:tcPr>
                </a:tc>
              </a:tr>
              <a:tr h="457835">
                <a:tc>
                  <a:txBody>
                    <a:bodyPr/>
                    <a:lstStyle/>
                    <a:p>
                      <a:pPr marL="41275" indent="127000" algn="just">
                        <a:spcAft>
                          <a:spcPts val="0"/>
                        </a:spcAft>
                      </a:pPr>
                      <a:r>
                        <a:rPr lang="zh-CN" sz="1800" kern="100">
                          <a:latin typeface="Times New Roman"/>
                          <a:ea typeface="宋体"/>
                          <a:cs typeface="Times New Roman"/>
                        </a:rPr>
                        <a:t>typeName</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indent="0" algn="l">
                        <a:spcAft>
                          <a:spcPts val="0"/>
                        </a:spcAft>
                      </a:pPr>
                      <a:r>
                        <a:rPr lang="zh-CN" sz="1800" kern="100" dirty="0">
                          <a:latin typeface="Times New Roman"/>
                          <a:ea typeface="宋体"/>
                          <a:cs typeface="Times New Roman"/>
                        </a:rPr>
                        <a:t>Cache队列的类型名称</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r>
              <a:tr h="915670">
                <a:tc>
                  <a:txBody>
                    <a:bodyPr/>
                    <a:lstStyle/>
                    <a:p>
                      <a:pPr marL="41275" indent="127000" algn="just">
                        <a:spcAft>
                          <a:spcPts val="0"/>
                        </a:spcAft>
                      </a:pPr>
                      <a:r>
                        <a:rPr lang="zh-CN" sz="1800" kern="100" dirty="0">
                          <a:latin typeface="Times New Roman"/>
                          <a:ea typeface="宋体"/>
                          <a:cs typeface="Times New Roman"/>
                        </a:rPr>
                        <a:t>queueLength</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9050" cap="flat" cmpd="sng" algn="ctr">
                      <a:solidFill>
                        <a:srgbClr val="008080"/>
                      </a:solidFill>
                      <a:prstDash val="solid"/>
                      <a:round/>
                      <a:headEnd type="none" w="med" len="med"/>
                      <a:tailEnd type="none" w="med" len="med"/>
                    </a:lnB>
                  </a:tcPr>
                </a:tc>
                <a:tc>
                  <a:txBody>
                    <a:bodyPr/>
                    <a:lstStyle/>
                    <a:p>
                      <a:pPr marL="0" indent="0" algn="l">
                        <a:spcAft>
                          <a:spcPts val="0"/>
                        </a:spcAft>
                      </a:pPr>
                      <a:r>
                        <a:rPr lang="zh-CN" sz="1800" kern="100" dirty="0">
                          <a:latin typeface="Times New Roman"/>
                          <a:ea typeface="宋体"/>
                          <a:cs typeface="Times New Roman"/>
                        </a:rPr>
                        <a:t>队列的长度。如果配置了这个参数，会覆盖cacheSettings中的defaultQueueLength</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9050" cap="flat" cmpd="sng" algn="ctr">
                      <a:solidFill>
                        <a:srgbClr val="0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86133007"/>
      </p:ext>
    </p:extLst>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381000" y="1416050"/>
            <a:ext cx="8388350" cy="507831"/>
          </a:xfrm>
        </p:spPr>
        <p:txBody>
          <a:bodyPr/>
          <a:lstStyle/>
          <a:p>
            <a:r>
              <a:rPr lang="zh-CN" altLang="en-US" dirty="0" smtClean="0"/>
              <a:t>各种</a:t>
            </a:r>
            <a:r>
              <a:rPr lang="en-US" altLang="zh-CN" dirty="0" smtClean="0"/>
              <a:t>Dependency</a:t>
            </a:r>
            <a:endParaRPr lang="zh-CN" altLang="en-US" dirty="0"/>
          </a:p>
        </p:txBody>
      </p:sp>
      <p:graphicFrame>
        <p:nvGraphicFramePr>
          <p:cNvPr id="4" name="表格 3"/>
          <p:cNvGraphicFramePr>
            <a:graphicFrameLocks noGrp="1"/>
          </p:cNvGraphicFramePr>
          <p:nvPr/>
        </p:nvGraphicFramePr>
        <p:xfrm>
          <a:off x="317500" y="2195831"/>
          <a:ext cx="8597899" cy="3563322"/>
        </p:xfrm>
        <a:graphic>
          <a:graphicData uri="http://schemas.openxmlformats.org/drawingml/2006/table">
            <a:tbl>
              <a:tblPr/>
              <a:tblGrid>
                <a:gridCol w="3435173"/>
                <a:gridCol w="5162726"/>
              </a:tblGrid>
              <a:tr h="492287">
                <a:tc>
                  <a:txBody>
                    <a:bodyPr/>
                    <a:lstStyle/>
                    <a:p>
                      <a:pPr marL="41275" indent="-1270" algn="just">
                        <a:spcAft>
                          <a:spcPts val="0"/>
                        </a:spcAft>
                      </a:pPr>
                      <a:r>
                        <a:rPr lang="zh-CN" sz="2000" b="1" kern="100" dirty="0">
                          <a:solidFill>
                            <a:srgbClr val="800000"/>
                          </a:solidFill>
                          <a:latin typeface="Times New Roman"/>
                          <a:ea typeface="宋体"/>
                          <a:cs typeface="Times New Roman"/>
                        </a:rPr>
                        <a:t>类名</a:t>
                      </a:r>
                      <a:endParaRPr lang="zh-CN" sz="2000" kern="100" dirty="0">
                        <a:latin typeface="Times New Roman"/>
                        <a:ea typeface="宋体"/>
                        <a:cs typeface="Times New Roman"/>
                      </a:endParaRPr>
                    </a:p>
                  </a:txBody>
                  <a:tcPr marL="68580" marR="68580" marT="0" marB="0">
                    <a:lnL w="12700" cap="flat" cmpd="sng" algn="ctr">
                      <a:solidFill>
                        <a:srgbClr val="008080"/>
                      </a:solidFill>
                      <a:prstDash val="solid"/>
                      <a:round/>
                      <a:headEnd type="none" w="med" len="med"/>
                      <a:tailEnd type="none" w="med" len="med"/>
                    </a:lnL>
                    <a:lnR>
                      <a:noFill/>
                    </a:lnR>
                    <a:lnT w="1905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C0C0C0"/>
                    </a:solidFill>
                  </a:tcPr>
                </a:tc>
                <a:tc>
                  <a:txBody>
                    <a:bodyPr/>
                    <a:lstStyle/>
                    <a:p>
                      <a:pPr marR="13335" indent="127000" algn="l">
                        <a:spcAft>
                          <a:spcPts val="0"/>
                        </a:spcAft>
                      </a:pPr>
                      <a:r>
                        <a:rPr lang="zh-CN" sz="2000" b="1" kern="100">
                          <a:solidFill>
                            <a:srgbClr val="800000"/>
                          </a:solidFill>
                          <a:latin typeface="Times New Roman"/>
                          <a:ea typeface="宋体"/>
                          <a:cs typeface="Times New Roman"/>
                        </a:rPr>
                        <a:t>说明</a:t>
                      </a:r>
                      <a:endParaRPr lang="zh-CN" sz="2000" kern="100">
                        <a:latin typeface="Times New Roman"/>
                        <a:ea typeface="宋体"/>
                        <a:cs typeface="Times New Roman"/>
                      </a:endParaRPr>
                    </a:p>
                  </a:txBody>
                  <a:tcPr marL="68580" marR="68580" marT="0" marB="0">
                    <a:lnL>
                      <a:noFill/>
                    </a:lnL>
                    <a:lnR w="12700" cap="flat" cmpd="sng" algn="ctr">
                      <a:solidFill>
                        <a:srgbClr val="008080"/>
                      </a:solidFill>
                      <a:prstDash val="solid"/>
                      <a:round/>
                      <a:headEnd type="none" w="med" len="med"/>
                      <a:tailEnd type="none" w="med" len="med"/>
                    </a:lnR>
                    <a:lnT w="1905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C0C0C0"/>
                    </a:solidFill>
                  </a:tcPr>
                </a:tc>
              </a:tr>
              <a:tr h="492287">
                <a:tc>
                  <a:txBody>
                    <a:bodyPr/>
                    <a:lstStyle/>
                    <a:p>
                      <a:pPr marL="41275" indent="-41275" algn="just">
                        <a:spcAft>
                          <a:spcPts val="0"/>
                        </a:spcAft>
                      </a:pPr>
                      <a:r>
                        <a:rPr lang="zh-CN" sz="2000" kern="100" dirty="0">
                          <a:latin typeface="Times New Roman"/>
                          <a:ea typeface="宋体"/>
                          <a:cs typeface="Times New Roman"/>
                        </a:rPr>
                        <a:t>AbsoluteTimeDependency</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indent="0" algn="l">
                        <a:spcAft>
                          <a:spcPts val="0"/>
                        </a:spcAft>
                      </a:pPr>
                      <a:r>
                        <a:rPr lang="zh-CN" sz="2000" kern="100" dirty="0">
                          <a:latin typeface="Times New Roman"/>
                          <a:ea typeface="宋体"/>
                          <a:cs typeface="Times New Roman"/>
                        </a:rPr>
                        <a:t>Cache项到了某一时间点失效</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r>
              <a:tr h="492287">
                <a:tc>
                  <a:txBody>
                    <a:bodyPr/>
                    <a:lstStyle/>
                    <a:p>
                      <a:pPr marL="41275" indent="-41275" algn="just">
                        <a:spcAft>
                          <a:spcPts val="0"/>
                        </a:spcAft>
                      </a:pPr>
                      <a:r>
                        <a:rPr lang="zh-CN" sz="2000" kern="100" dirty="0">
                          <a:latin typeface="Times New Roman"/>
                          <a:ea typeface="宋体"/>
                          <a:cs typeface="Times New Roman"/>
                        </a:rPr>
                        <a:t>SlidingTimeDependency</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indent="0" algn="l">
                        <a:spcAft>
                          <a:spcPts val="0"/>
                        </a:spcAft>
                      </a:pPr>
                      <a:r>
                        <a:rPr lang="zh-CN" sz="2000" kern="100" dirty="0">
                          <a:latin typeface="Times New Roman"/>
                          <a:ea typeface="宋体"/>
                          <a:cs typeface="Times New Roman"/>
                        </a:rPr>
                        <a:t>Cache项一段时间不使用后失效</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r>
              <a:tr h="492287">
                <a:tc>
                  <a:txBody>
                    <a:bodyPr/>
                    <a:lstStyle/>
                    <a:p>
                      <a:pPr marL="41275" indent="-41275" algn="just">
                        <a:spcAft>
                          <a:spcPts val="0"/>
                        </a:spcAft>
                      </a:pPr>
                      <a:r>
                        <a:rPr lang="zh-CN" sz="2000" kern="100" dirty="0">
                          <a:latin typeface="Times New Roman"/>
                          <a:ea typeface="宋体"/>
                          <a:cs typeface="Times New Roman"/>
                        </a:rPr>
                        <a:t>FileCacheDependency</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indent="0" algn="l">
                        <a:spcAft>
                          <a:spcPts val="0"/>
                        </a:spcAft>
                      </a:pPr>
                      <a:r>
                        <a:rPr lang="zh-CN" sz="2000" kern="100" dirty="0">
                          <a:latin typeface="Times New Roman"/>
                          <a:ea typeface="宋体"/>
                          <a:cs typeface="Times New Roman"/>
                        </a:rPr>
                        <a:t>文件改变后，Cache项失效</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r>
              <a:tr h="578149">
                <a:tc>
                  <a:txBody>
                    <a:bodyPr/>
                    <a:lstStyle/>
                    <a:p>
                      <a:pPr marL="41275" indent="-41275" algn="just">
                        <a:spcAft>
                          <a:spcPts val="0"/>
                        </a:spcAft>
                      </a:pPr>
                      <a:r>
                        <a:rPr lang="zh-CN" sz="2000" kern="100" dirty="0">
                          <a:latin typeface="Times New Roman"/>
                          <a:ea typeface="宋体"/>
                          <a:cs typeface="Times New Roman"/>
                        </a:rPr>
                        <a:t>CookieCacheDependency</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indent="0" algn="l">
                        <a:spcAft>
                          <a:spcPts val="0"/>
                        </a:spcAft>
                      </a:pPr>
                      <a:r>
                        <a:rPr lang="zh-CN" sz="2000" kern="100" dirty="0">
                          <a:latin typeface="Times New Roman"/>
                          <a:ea typeface="宋体"/>
                          <a:cs typeface="Times New Roman"/>
                        </a:rPr>
                        <a:t>Web应用特有的，某个cookie失效后，Cache项失效</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r>
              <a:tr h="984574">
                <a:tc>
                  <a:txBody>
                    <a:bodyPr/>
                    <a:lstStyle/>
                    <a:p>
                      <a:pPr marL="41275" indent="-41275" algn="just">
                        <a:spcAft>
                          <a:spcPts val="0"/>
                        </a:spcAft>
                      </a:pPr>
                      <a:r>
                        <a:rPr lang="zh-CN" sz="2000" kern="100" dirty="0">
                          <a:latin typeface="Times New Roman"/>
                          <a:ea typeface="宋体"/>
                          <a:cs typeface="Times New Roman"/>
                        </a:rPr>
                        <a:t>UdpCacheNotifierDependency</a:t>
                      </a:r>
                    </a:p>
                  </a:txBody>
                  <a:tcPr marL="68580" marR="68580" marT="0" marB="0">
                    <a:lnL w="12700" cap="flat" cmpd="sng" algn="ctr">
                      <a:solidFill>
                        <a:srgbClr val="008080"/>
                      </a:solidFill>
                      <a:prstDash val="solid"/>
                      <a:round/>
                      <a:headEnd type="none" w="med" len="med"/>
                      <a:tailEnd type="none" w="med" len="med"/>
                    </a:lnL>
                    <a:lnR>
                      <a:noFill/>
                    </a:lnR>
                    <a:lnT w="12700" cap="flat" cmpd="sng" algn="ctr">
                      <a:solidFill>
                        <a:srgbClr val="008080"/>
                      </a:solidFill>
                      <a:prstDash val="solid"/>
                      <a:round/>
                      <a:headEnd type="none" w="med" len="med"/>
                      <a:tailEnd type="none" w="med" len="med"/>
                    </a:lnT>
                    <a:lnB w="19050" cap="flat" cmpd="sng" algn="ctr">
                      <a:solidFill>
                        <a:srgbClr val="008080"/>
                      </a:solidFill>
                      <a:prstDash val="solid"/>
                      <a:round/>
                      <a:headEnd type="none" w="med" len="med"/>
                      <a:tailEnd type="none" w="med" len="med"/>
                    </a:lnB>
                  </a:tcPr>
                </a:tc>
                <a:tc>
                  <a:txBody>
                    <a:bodyPr/>
                    <a:lstStyle/>
                    <a:p>
                      <a:pPr marL="0" indent="0" algn="l">
                        <a:spcAft>
                          <a:spcPts val="0"/>
                        </a:spcAft>
                      </a:pPr>
                      <a:r>
                        <a:rPr lang="zh-CN" sz="2000" kern="100" dirty="0">
                          <a:latin typeface="Times New Roman"/>
                          <a:ea typeface="宋体"/>
                          <a:cs typeface="Times New Roman"/>
                        </a:rPr>
                        <a:t>当程序收到一个特定Udp包时，Cache项失效</a:t>
                      </a:r>
                    </a:p>
                  </a:txBody>
                  <a:tcPr marL="68580" marR="68580" marT="0" marB="0">
                    <a:lnL>
                      <a:noFill/>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9050" cap="flat" cmpd="sng" algn="ctr">
                      <a:solidFill>
                        <a:srgbClr val="0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30855527"/>
      </p:ext>
    </p:extLst>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495300" y="2457450"/>
            <a:ext cx="8388350" cy="757130"/>
          </a:xfrm>
        </p:spPr>
        <p:txBody>
          <a:bodyPr/>
          <a:lstStyle/>
          <a:p>
            <a:pPr algn="ctr">
              <a:buNone/>
            </a:pPr>
            <a:r>
              <a:rPr lang="en-US" altLang="zh-CN" sz="4800" dirty="0" smtClean="0">
                <a:latin typeface="Rockwell Extra Bold" pitchFamily="18" charset="0"/>
              </a:rPr>
              <a:t>Dependency Demo</a:t>
            </a:r>
            <a:endParaRPr lang="zh-CN" altLang="en-US" sz="4800" dirty="0">
              <a:latin typeface="Rockwell Extra Bold" pitchFamily="18" charset="0"/>
            </a:endParaRPr>
          </a:p>
        </p:txBody>
      </p:sp>
    </p:spTree>
    <p:extLst>
      <p:ext uri="{BB962C8B-B14F-4D97-AF65-F5344CB8AC3E}">
        <p14:creationId xmlns:p14="http://schemas.microsoft.com/office/powerpoint/2010/main" val="2058863416"/>
      </p:ext>
    </p:extLst>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381000" y="1416050"/>
            <a:ext cx="8388350" cy="507831"/>
          </a:xfrm>
        </p:spPr>
        <p:txBody>
          <a:bodyPr/>
          <a:lstStyle/>
          <a:p>
            <a:r>
              <a:rPr lang="en-US" altLang="zh-CN" dirty="0" err="1" smtClean="0"/>
              <a:t>UdpCacheDependency</a:t>
            </a:r>
            <a:endParaRPr lang="zh-CN" altLang="en-US" dirty="0"/>
          </a:p>
        </p:txBody>
      </p:sp>
      <p:pic>
        <p:nvPicPr>
          <p:cNvPr id="20481" name="对象 3"/>
          <p:cNvPicPr>
            <a:picLocks noChangeArrowheads="1"/>
          </p:cNvPicPr>
          <p:nvPr/>
        </p:nvPicPr>
        <p:blipFill>
          <a:blip r:embed="rId2"/>
          <a:srcRect b="-314"/>
          <a:stretch>
            <a:fillRect/>
          </a:stretch>
        </p:blipFill>
        <p:spPr bwMode="auto">
          <a:xfrm>
            <a:off x="596900" y="1993900"/>
            <a:ext cx="8001000" cy="4533900"/>
          </a:xfrm>
          <a:prstGeom prst="rect">
            <a:avLst/>
          </a:prstGeom>
          <a:solidFill>
            <a:schemeClr val="accent1"/>
          </a:solidFill>
          <a:ln w="9525">
            <a:noFill/>
            <a:miter lim="800000"/>
            <a:headEnd/>
            <a:tailEnd/>
          </a:ln>
        </p:spPr>
      </p:pic>
    </p:spTree>
    <p:extLst>
      <p:ext uri="{BB962C8B-B14F-4D97-AF65-F5344CB8AC3E}">
        <p14:creationId xmlns:p14="http://schemas.microsoft.com/office/powerpoint/2010/main" val="2741332786"/>
      </p:ext>
    </p:extLst>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endParaRPr lang="zh-CN" altLang="en-US" dirty="0"/>
          </a:p>
        </p:txBody>
      </p:sp>
      <p:sp>
        <p:nvSpPr>
          <p:cNvPr id="3" name="内容占位符 2"/>
          <p:cNvSpPr>
            <a:spLocks noGrp="1"/>
          </p:cNvSpPr>
          <p:nvPr>
            <p:ph idx="1"/>
          </p:nvPr>
        </p:nvSpPr>
        <p:spPr>
          <a:xfrm>
            <a:off x="495300" y="2457450"/>
            <a:ext cx="8388350" cy="1421928"/>
          </a:xfrm>
        </p:spPr>
        <p:txBody>
          <a:bodyPr/>
          <a:lstStyle/>
          <a:p>
            <a:pPr algn="ctr">
              <a:buNone/>
            </a:pPr>
            <a:r>
              <a:rPr lang="en-US" altLang="zh-CN" sz="4800" dirty="0" err="1" smtClean="0">
                <a:latin typeface="Rockwell Extra Bold" pitchFamily="18" charset="0"/>
              </a:rPr>
              <a:t>Udp</a:t>
            </a:r>
            <a:r>
              <a:rPr lang="en-US" altLang="zh-CN" sz="4800" smtClean="0">
                <a:latin typeface="Rockwell Extra Bold" pitchFamily="18" charset="0"/>
              </a:rPr>
              <a:t> Dependency </a:t>
            </a:r>
            <a:r>
              <a:rPr lang="en-US" altLang="zh-CN" sz="4800" dirty="0" smtClean="0">
                <a:latin typeface="Rockwell Extra Bold" pitchFamily="18" charset="0"/>
              </a:rPr>
              <a:t>Demo</a:t>
            </a:r>
            <a:endParaRPr lang="zh-CN" altLang="en-US" sz="4800" dirty="0">
              <a:latin typeface="Rockwell Extra Bold" pitchFamily="18" charset="0"/>
            </a:endParaRPr>
          </a:p>
        </p:txBody>
      </p:sp>
    </p:spTree>
    <p:extLst>
      <p:ext uri="{BB962C8B-B14F-4D97-AF65-F5344CB8AC3E}">
        <p14:creationId xmlns:p14="http://schemas.microsoft.com/office/powerpoint/2010/main" val="2542951528"/>
      </p:ext>
    </p:extLst>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en-US" dirty="0" smtClean="0"/>
              <a:t>平台和应用</a:t>
            </a:r>
            <a:endParaRPr lang="zh-CN" altLang="en-US" dirty="0"/>
          </a:p>
        </p:txBody>
      </p:sp>
      <p:grpSp>
        <p:nvGrpSpPr>
          <p:cNvPr id="4" name="Group 84"/>
          <p:cNvGrpSpPr>
            <a:grpSpLocks/>
          </p:cNvGrpSpPr>
          <p:nvPr/>
        </p:nvGrpSpPr>
        <p:grpSpPr bwMode="auto">
          <a:xfrm>
            <a:off x="358775" y="1689100"/>
            <a:ext cx="6503988" cy="4102100"/>
            <a:chOff x="438" y="1062"/>
            <a:chExt cx="4097" cy="2584"/>
          </a:xfrm>
        </p:grpSpPr>
        <p:grpSp>
          <p:nvGrpSpPr>
            <p:cNvPr id="5" name="Group 52"/>
            <p:cNvGrpSpPr>
              <a:grpSpLocks/>
            </p:cNvGrpSpPr>
            <p:nvPr/>
          </p:nvGrpSpPr>
          <p:grpSpPr bwMode="auto">
            <a:xfrm>
              <a:off x="889" y="1814"/>
              <a:ext cx="2711" cy="309"/>
              <a:chOff x="1308" y="2667"/>
              <a:chExt cx="2313" cy="309"/>
            </a:xfrm>
          </p:grpSpPr>
          <p:sp>
            <p:nvSpPr>
              <p:cNvPr id="24" name="AutoShape 40"/>
              <p:cNvSpPr>
                <a:spLocks noChangeArrowheads="1"/>
              </p:cNvSpPr>
              <p:nvPr/>
            </p:nvSpPr>
            <p:spPr bwMode="auto">
              <a:xfrm>
                <a:off x="1308" y="2667"/>
                <a:ext cx="2313" cy="309"/>
              </a:xfrm>
              <a:prstGeom prst="roundRect">
                <a:avLst>
                  <a:gd name="adj" fmla="val 16667"/>
                </a:avLst>
              </a:prstGeom>
              <a:solidFill>
                <a:schemeClr val="bg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chemeClr val="bg2"/>
                  </a:solidFill>
                  <a:effectLst/>
                  <a:ea typeface="宋体" charset="-122"/>
                  <a:cs typeface="Arial" charset="0"/>
                </a:endParaRPr>
              </a:p>
            </p:txBody>
          </p:sp>
          <p:sp>
            <p:nvSpPr>
              <p:cNvPr id="25" name="AutoShape 42"/>
              <p:cNvSpPr>
                <a:spLocks noChangeArrowheads="1"/>
              </p:cNvSpPr>
              <p:nvPr/>
            </p:nvSpPr>
            <p:spPr bwMode="auto">
              <a:xfrm>
                <a:off x="1383" y="2703"/>
                <a:ext cx="554" cy="229"/>
              </a:xfrm>
              <a:prstGeom prst="roundRect">
                <a:avLst>
                  <a:gd name="adj" fmla="val 16667"/>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600">
                    <a:effectLst/>
                    <a:ea typeface="宋体" charset="-122"/>
                    <a:cs typeface="Arial" charset="0"/>
                  </a:rPr>
                  <a:t>业务逻辑</a:t>
                </a:r>
              </a:p>
            </p:txBody>
          </p:sp>
          <p:sp>
            <p:nvSpPr>
              <p:cNvPr id="26" name="AutoShape 43"/>
              <p:cNvSpPr>
                <a:spLocks noChangeArrowheads="1"/>
              </p:cNvSpPr>
              <p:nvPr/>
            </p:nvSpPr>
            <p:spPr bwMode="auto">
              <a:xfrm>
                <a:off x="2075" y="2747"/>
                <a:ext cx="1410" cy="169"/>
              </a:xfrm>
              <a:prstGeom prst="roundRect">
                <a:avLst>
                  <a:gd name="adj" fmla="val 16667"/>
                </a:avLst>
              </a:prstGeom>
              <a:solidFill>
                <a:srgbClr val="CC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a:solidFill>
                      <a:schemeClr val="bg2"/>
                    </a:solidFill>
                    <a:effectLst/>
                    <a:ea typeface="宋体" charset="-122"/>
                    <a:cs typeface="Arial" charset="0"/>
                  </a:rPr>
                  <a:t>办公业务组件</a:t>
                </a:r>
              </a:p>
            </p:txBody>
          </p:sp>
        </p:grpSp>
        <p:grpSp>
          <p:nvGrpSpPr>
            <p:cNvPr id="6" name="Group 51"/>
            <p:cNvGrpSpPr>
              <a:grpSpLocks/>
            </p:cNvGrpSpPr>
            <p:nvPr/>
          </p:nvGrpSpPr>
          <p:grpSpPr bwMode="auto">
            <a:xfrm>
              <a:off x="910" y="1068"/>
              <a:ext cx="2711" cy="515"/>
              <a:chOff x="910" y="1068"/>
              <a:chExt cx="2711" cy="515"/>
            </a:xfrm>
          </p:grpSpPr>
          <p:sp>
            <p:nvSpPr>
              <p:cNvPr id="19" name="AutoShape 46"/>
              <p:cNvSpPr>
                <a:spLocks noChangeArrowheads="1"/>
              </p:cNvSpPr>
              <p:nvPr/>
            </p:nvSpPr>
            <p:spPr bwMode="auto">
              <a:xfrm>
                <a:off x="910" y="1068"/>
                <a:ext cx="2711" cy="515"/>
              </a:xfrm>
              <a:prstGeom prst="roundRect">
                <a:avLst>
                  <a:gd name="adj" fmla="val 16667"/>
                </a:avLst>
              </a:prstGeom>
              <a:solidFill>
                <a:schemeClr val="accent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chemeClr val="bg2"/>
                  </a:solidFill>
                  <a:effectLst/>
                  <a:ea typeface="宋体" charset="-122"/>
                  <a:cs typeface="Arial" charset="0"/>
                </a:endParaRPr>
              </a:p>
            </p:txBody>
          </p:sp>
          <p:sp>
            <p:nvSpPr>
              <p:cNvPr id="20" name="AutoShape 47"/>
              <p:cNvSpPr>
                <a:spLocks noChangeArrowheads="1"/>
              </p:cNvSpPr>
              <p:nvPr/>
            </p:nvSpPr>
            <p:spPr bwMode="auto">
              <a:xfrm>
                <a:off x="1509" y="1123"/>
                <a:ext cx="957" cy="170"/>
              </a:xfrm>
              <a:prstGeom prst="roundRect">
                <a:avLst>
                  <a:gd name="adj" fmla="val 16667"/>
                </a:avLst>
              </a:prstGeom>
              <a:solidFill>
                <a:srgbClr val="CC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a:solidFill>
                      <a:schemeClr val="bg2"/>
                    </a:solidFill>
                    <a:effectLst/>
                    <a:ea typeface="宋体" charset="-122"/>
                    <a:cs typeface="Arial" charset="0"/>
                  </a:rPr>
                  <a:t>办公门户</a:t>
                </a:r>
              </a:p>
            </p:txBody>
          </p:sp>
          <p:sp>
            <p:nvSpPr>
              <p:cNvPr id="21" name="AutoShape 48"/>
              <p:cNvSpPr>
                <a:spLocks noChangeArrowheads="1"/>
              </p:cNvSpPr>
              <p:nvPr/>
            </p:nvSpPr>
            <p:spPr bwMode="auto">
              <a:xfrm>
                <a:off x="957" y="1111"/>
                <a:ext cx="520" cy="229"/>
              </a:xfrm>
              <a:prstGeom prst="roundRect">
                <a:avLst>
                  <a:gd name="adj" fmla="val 16667"/>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600">
                    <a:solidFill>
                      <a:schemeClr val="bg2"/>
                    </a:solidFill>
                    <a:effectLst/>
                    <a:ea typeface="宋体" charset="-122"/>
                    <a:cs typeface="Arial" charset="0"/>
                  </a:rPr>
                  <a:t>表现层</a:t>
                </a:r>
              </a:p>
            </p:txBody>
          </p:sp>
          <p:sp>
            <p:nvSpPr>
              <p:cNvPr id="22" name="AutoShape 49"/>
              <p:cNvSpPr>
                <a:spLocks noChangeArrowheads="1"/>
              </p:cNvSpPr>
              <p:nvPr/>
            </p:nvSpPr>
            <p:spPr bwMode="auto">
              <a:xfrm>
                <a:off x="2516" y="1120"/>
                <a:ext cx="957" cy="169"/>
              </a:xfrm>
              <a:prstGeom prst="roundRect">
                <a:avLst>
                  <a:gd name="adj" fmla="val 16667"/>
                </a:avLst>
              </a:prstGeom>
              <a:solidFill>
                <a:srgbClr val="CC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a:solidFill>
                      <a:schemeClr val="bg2"/>
                    </a:solidFill>
                    <a:effectLst/>
                    <a:ea typeface="宋体" charset="-122"/>
                    <a:cs typeface="Arial" charset="0"/>
                  </a:rPr>
                  <a:t>应用界面</a:t>
                </a:r>
              </a:p>
            </p:txBody>
          </p:sp>
          <p:sp>
            <p:nvSpPr>
              <p:cNvPr id="23" name="AutoShape 50"/>
              <p:cNvSpPr>
                <a:spLocks noChangeArrowheads="1"/>
              </p:cNvSpPr>
              <p:nvPr/>
            </p:nvSpPr>
            <p:spPr bwMode="auto">
              <a:xfrm>
                <a:off x="1509" y="1350"/>
                <a:ext cx="1958" cy="169"/>
              </a:xfrm>
              <a:prstGeom prst="roundRect">
                <a:avLst>
                  <a:gd name="adj" fmla="val 16667"/>
                </a:avLst>
              </a:prstGeom>
              <a:solidFill>
                <a:srgbClr val="CC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a:solidFill>
                      <a:schemeClr val="bg2"/>
                    </a:solidFill>
                    <a:effectLst/>
                    <a:ea typeface="宋体" charset="-122"/>
                    <a:cs typeface="Arial" charset="0"/>
                  </a:rPr>
                  <a:t>通用控件</a:t>
                </a:r>
              </a:p>
            </p:txBody>
          </p:sp>
        </p:grpSp>
        <p:grpSp>
          <p:nvGrpSpPr>
            <p:cNvPr id="7" name="Group 53"/>
            <p:cNvGrpSpPr>
              <a:grpSpLocks/>
            </p:cNvGrpSpPr>
            <p:nvPr/>
          </p:nvGrpSpPr>
          <p:grpSpPr bwMode="auto">
            <a:xfrm>
              <a:off x="894" y="2355"/>
              <a:ext cx="2711" cy="309"/>
              <a:chOff x="1308" y="2667"/>
              <a:chExt cx="2313" cy="309"/>
            </a:xfrm>
          </p:grpSpPr>
          <p:sp>
            <p:nvSpPr>
              <p:cNvPr id="16" name="AutoShape 54"/>
              <p:cNvSpPr>
                <a:spLocks noChangeArrowheads="1"/>
              </p:cNvSpPr>
              <p:nvPr/>
            </p:nvSpPr>
            <p:spPr bwMode="auto">
              <a:xfrm>
                <a:off x="1308" y="2667"/>
                <a:ext cx="2313" cy="309"/>
              </a:xfrm>
              <a:prstGeom prst="roundRect">
                <a:avLst>
                  <a:gd name="adj" fmla="val 16667"/>
                </a:avLst>
              </a:prstGeom>
              <a:solidFill>
                <a:schemeClr val="bg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chemeClr val="bg2"/>
                  </a:solidFill>
                  <a:effectLst/>
                  <a:ea typeface="宋体" charset="-122"/>
                  <a:cs typeface="Arial" charset="0"/>
                </a:endParaRPr>
              </a:p>
            </p:txBody>
          </p:sp>
          <p:sp>
            <p:nvSpPr>
              <p:cNvPr id="17" name="AutoShape 55"/>
              <p:cNvSpPr>
                <a:spLocks noChangeArrowheads="1"/>
              </p:cNvSpPr>
              <p:nvPr/>
            </p:nvSpPr>
            <p:spPr bwMode="auto">
              <a:xfrm>
                <a:off x="1383" y="2703"/>
                <a:ext cx="554" cy="229"/>
              </a:xfrm>
              <a:prstGeom prst="roundRect">
                <a:avLst>
                  <a:gd name="adj" fmla="val 16667"/>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600">
                    <a:effectLst/>
                    <a:ea typeface="宋体" charset="-122"/>
                    <a:cs typeface="Arial" charset="0"/>
                  </a:rPr>
                  <a:t>支撑平台</a:t>
                </a:r>
                <a:endParaRPr lang="en-US" altLang="zh-CN" sz="1600">
                  <a:effectLst/>
                  <a:ea typeface="宋体" charset="-122"/>
                  <a:cs typeface="Arial" charset="0"/>
                </a:endParaRPr>
              </a:p>
            </p:txBody>
          </p:sp>
          <p:sp>
            <p:nvSpPr>
              <p:cNvPr id="18" name="AutoShape 56"/>
              <p:cNvSpPr>
                <a:spLocks noChangeArrowheads="1"/>
              </p:cNvSpPr>
              <p:nvPr/>
            </p:nvSpPr>
            <p:spPr bwMode="auto">
              <a:xfrm>
                <a:off x="2075" y="2747"/>
                <a:ext cx="1410" cy="169"/>
              </a:xfrm>
              <a:prstGeom prst="roundRect">
                <a:avLst>
                  <a:gd name="adj" fmla="val 16667"/>
                </a:avLst>
              </a:prstGeom>
              <a:solidFill>
                <a:srgbClr val="CC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a:solidFill>
                      <a:schemeClr val="bg2"/>
                    </a:solidFill>
                    <a:effectLst/>
                    <a:ea typeface="宋体" charset="-122"/>
                    <a:cs typeface="Arial" charset="0"/>
                  </a:rPr>
                  <a:t>工作流组件</a:t>
                </a:r>
              </a:p>
            </p:txBody>
          </p:sp>
        </p:grpSp>
        <p:grpSp>
          <p:nvGrpSpPr>
            <p:cNvPr id="8" name="Group 69"/>
            <p:cNvGrpSpPr>
              <a:grpSpLocks/>
            </p:cNvGrpSpPr>
            <p:nvPr/>
          </p:nvGrpSpPr>
          <p:grpSpPr bwMode="auto">
            <a:xfrm>
              <a:off x="881" y="2896"/>
              <a:ext cx="3654" cy="750"/>
              <a:chOff x="2318" y="1979"/>
              <a:chExt cx="2909" cy="697"/>
            </a:xfrm>
          </p:grpSpPr>
          <p:sp>
            <p:nvSpPr>
              <p:cNvPr id="12" name="AutoShape 70"/>
              <p:cNvSpPr>
                <a:spLocks noChangeArrowheads="1"/>
              </p:cNvSpPr>
              <p:nvPr/>
            </p:nvSpPr>
            <p:spPr bwMode="auto">
              <a:xfrm>
                <a:off x="2318" y="1979"/>
                <a:ext cx="2909" cy="697"/>
              </a:xfrm>
              <a:prstGeom prst="roundRect">
                <a:avLst>
                  <a:gd name="adj" fmla="val 16667"/>
                </a:avLst>
              </a:prstGeom>
              <a:solidFill>
                <a:srgbClr val="23B95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0">
                  <a:solidFill>
                    <a:schemeClr val="bg2"/>
                  </a:solidFill>
                  <a:effectLst/>
                  <a:ea typeface="宋体" charset="-122"/>
                  <a:cs typeface="Arial" charset="0"/>
                </a:endParaRPr>
              </a:p>
            </p:txBody>
          </p:sp>
          <p:sp>
            <p:nvSpPr>
              <p:cNvPr id="13" name="AutoShape 71"/>
              <p:cNvSpPr>
                <a:spLocks noChangeArrowheads="1"/>
              </p:cNvSpPr>
              <p:nvPr/>
            </p:nvSpPr>
            <p:spPr bwMode="auto">
              <a:xfrm>
                <a:off x="2408" y="2236"/>
                <a:ext cx="2734" cy="158"/>
              </a:xfrm>
              <a:prstGeom prst="roundRect">
                <a:avLst>
                  <a:gd name="adj" fmla="val 16667"/>
                </a:avLst>
              </a:prstGeom>
              <a:solidFill>
                <a:srgbClr val="CDE78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a:solidFill>
                      <a:schemeClr val="bg2"/>
                    </a:solidFill>
                    <a:effectLst/>
                    <a:ea typeface="宋体" charset="-122"/>
                    <a:cs typeface="Arial" charset="0"/>
                  </a:rPr>
                  <a:t>事务控制</a:t>
                </a:r>
              </a:p>
            </p:txBody>
          </p:sp>
          <p:sp>
            <p:nvSpPr>
              <p:cNvPr id="14" name="AutoShape 72"/>
              <p:cNvSpPr>
                <a:spLocks noChangeArrowheads="1"/>
              </p:cNvSpPr>
              <p:nvPr/>
            </p:nvSpPr>
            <p:spPr bwMode="auto">
              <a:xfrm>
                <a:off x="2409" y="2442"/>
                <a:ext cx="2734" cy="171"/>
              </a:xfrm>
              <a:prstGeom prst="roundRect">
                <a:avLst>
                  <a:gd name="adj" fmla="val 16667"/>
                </a:avLst>
              </a:prstGeom>
              <a:solidFill>
                <a:srgbClr val="CDE78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a:solidFill>
                      <a:schemeClr val="bg2"/>
                    </a:solidFill>
                    <a:effectLst/>
                    <a:ea typeface="宋体" charset="-122"/>
                    <a:cs typeface="Arial" charset="0"/>
                  </a:rPr>
                  <a:t>底层数据访问工具</a:t>
                </a:r>
              </a:p>
            </p:txBody>
          </p:sp>
          <p:sp>
            <p:nvSpPr>
              <p:cNvPr id="15" name="Text Box 73"/>
              <p:cNvSpPr txBox="1">
                <a:spLocks noChangeArrowheads="1"/>
              </p:cNvSpPr>
              <p:nvPr/>
            </p:nvSpPr>
            <p:spPr bwMode="auto">
              <a:xfrm>
                <a:off x="2442" y="2025"/>
                <a:ext cx="449"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GB" sz="1400">
                    <a:solidFill>
                      <a:schemeClr val="bg2"/>
                    </a:solidFill>
                    <a:effectLst/>
                    <a:ea typeface="宋体" charset="-122"/>
                    <a:cs typeface="Arial" charset="0"/>
                  </a:rPr>
                  <a:t>数据访问</a:t>
                </a:r>
                <a:endParaRPr lang="en-US" altLang="zh-CN" sz="1400">
                  <a:solidFill>
                    <a:schemeClr val="bg2"/>
                  </a:solidFill>
                  <a:effectLst/>
                  <a:ea typeface="宋体" charset="-122"/>
                  <a:cs typeface="Arial" charset="0"/>
                </a:endParaRPr>
              </a:p>
            </p:txBody>
          </p:sp>
        </p:grpSp>
        <p:sp>
          <p:nvSpPr>
            <p:cNvPr id="9" name="AutoShape 81"/>
            <p:cNvSpPr>
              <a:spLocks noChangeArrowheads="1"/>
            </p:cNvSpPr>
            <p:nvPr/>
          </p:nvSpPr>
          <p:spPr bwMode="auto">
            <a:xfrm>
              <a:off x="3689" y="1063"/>
              <a:ext cx="329" cy="1728"/>
            </a:xfrm>
            <a:prstGeom prst="roundRect">
              <a:avLst>
                <a:gd name="adj" fmla="val 16667"/>
              </a:avLst>
            </a:prstGeom>
            <a:solidFill>
              <a:schemeClr val="tx1">
                <a:alpha val="70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sz="2400">
                  <a:solidFill>
                    <a:schemeClr val="bg2"/>
                  </a:solidFill>
                  <a:effectLst>
                    <a:outerShdw blurRad="38100" dist="38100" dir="2700000" algn="tl">
                      <a:srgbClr val="C0C0C0"/>
                    </a:outerShdw>
                  </a:effectLst>
                  <a:ea typeface="宋体" charset="-122"/>
                </a:rPr>
                <a:t>消息处理组件</a:t>
              </a:r>
            </a:p>
          </p:txBody>
        </p:sp>
        <p:sp>
          <p:nvSpPr>
            <p:cNvPr id="10" name="AutoShape 82"/>
            <p:cNvSpPr>
              <a:spLocks noChangeArrowheads="1"/>
            </p:cNvSpPr>
            <p:nvPr/>
          </p:nvSpPr>
          <p:spPr bwMode="auto">
            <a:xfrm>
              <a:off x="4147" y="1062"/>
              <a:ext cx="329" cy="1728"/>
            </a:xfrm>
            <a:prstGeom prst="roundRect">
              <a:avLst>
                <a:gd name="adj" fmla="val 16667"/>
              </a:avLst>
            </a:prstGeom>
            <a:solidFill>
              <a:schemeClr val="tx1">
                <a:alpha val="70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sz="2400">
                  <a:solidFill>
                    <a:schemeClr val="bg2"/>
                  </a:solidFill>
                  <a:effectLst>
                    <a:outerShdw blurRad="38100" dist="38100" dir="2700000" algn="tl">
                      <a:srgbClr val="C0C0C0"/>
                    </a:outerShdw>
                  </a:effectLst>
                  <a:ea typeface="宋体" charset="-122"/>
                </a:rPr>
                <a:t>日志处理组件</a:t>
              </a:r>
            </a:p>
          </p:txBody>
        </p:sp>
        <p:sp>
          <p:nvSpPr>
            <p:cNvPr id="11" name="AutoShape 83"/>
            <p:cNvSpPr>
              <a:spLocks noChangeArrowheads="1"/>
            </p:cNvSpPr>
            <p:nvPr/>
          </p:nvSpPr>
          <p:spPr bwMode="auto">
            <a:xfrm>
              <a:off x="438" y="1082"/>
              <a:ext cx="329" cy="1728"/>
            </a:xfrm>
            <a:prstGeom prst="roundRect">
              <a:avLst>
                <a:gd name="adj" fmla="val 16667"/>
              </a:avLst>
            </a:prstGeom>
            <a:gradFill rotWithShape="1">
              <a:gsLst>
                <a:gs pos="0">
                  <a:schemeClr val="hlink"/>
                </a:gs>
                <a:gs pos="100000">
                  <a:schemeClr val="hlink">
                    <a:gamma/>
                    <a:shade val="46275"/>
                    <a:invGamma/>
                  </a:schemeClr>
                </a:gs>
              </a:gsLst>
              <a:lin ang="27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sz="1600">
                  <a:effectLst>
                    <a:outerShdw blurRad="38100" dist="38100" dir="2700000" algn="tl">
                      <a:srgbClr val="000000"/>
                    </a:outerShdw>
                  </a:effectLst>
                  <a:ea typeface="宋体" charset="-122"/>
                </a:rPr>
                <a:t>机构人员和授权系统访问接口</a:t>
              </a:r>
              <a:endParaRPr lang="en-US" altLang="zh-CN" sz="1600">
                <a:effectLst>
                  <a:outerShdw blurRad="38100" dist="38100" dir="2700000" algn="tl">
                    <a:srgbClr val="000000"/>
                  </a:outerShdw>
                </a:effectLst>
                <a:ea typeface="宋体" charset="-122"/>
              </a:endParaRPr>
            </a:p>
          </p:txBody>
        </p:sp>
      </p:grpSp>
      <p:grpSp>
        <p:nvGrpSpPr>
          <p:cNvPr id="27" name="Group 96"/>
          <p:cNvGrpSpPr>
            <a:grpSpLocks/>
          </p:cNvGrpSpPr>
          <p:nvPr/>
        </p:nvGrpSpPr>
        <p:grpSpPr bwMode="auto">
          <a:xfrm>
            <a:off x="7194550" y="1470025"/>
            <a:ext cx="1535113" cy="4725988"/>
            <a:chOff x="4347" y="954"/>
            <a:chExt cx="967" cy="2977"/>
          </a:xfrm>
        </p:grpSpPr>
        <p:grpSp>
          <p:nvGrpSpPr>
            <p:cNvPr id="28" name="Group 35"/>
            <p:cNvGrpSpPr>
              <a:grpSpLocks/>
            </p:cNvGrpSpPr>
            <p:nvPr/>
          </p:nvGrpSpPr>
          <p:grpSpPr bwMode="auto">
            <a:xfrm>
              <a:off x="4465" y="1244"/>
              <a:ext cx="706" cy="661"/>
              <a:chOff x="4232" y="3050"/>
              <a:chExt cx="816" cy="744"/>
            </a:xfrm>
          </p:grpSpPr>
          <p:sp>
            <p:nvSpPr>
              <p:cNvPr id="39" name="AutoShape 36"/>
              <p:cNvSpPr>
                <a:spLocks noChangeArrowheads="1"/>
              </p:cNvSpPr>
              <p:nvPr/>
            </p:nvSpPr>
            <p:spPr bwMode="auto">
              <a:xfrm>
                <a:off x="4232" y="3099"/>
                <a:ext cx="816" cy="682"/>
              </a:xfrm>
              <a:prstGeom prst="roundRect">
                <a:avLst>
                  <a:gd name="adj" fmla="val 16667"/>
                </a:avLst>
              </a:prstGeom>
              <a:solidFill>
                <a:schemeClr val="tx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0">
                  <a:solidFill>
                    <a:schemeClr val="bg2"/>
                  </a:solidFill>
                  <a:effectLst/>
                  <a:ea typeface="宋体" charset="-122"/>
                  <a:cs typeface="Arial" charset="0"/>
                </a:endParaRPr>
              </a:p>
            </p:txBody>
          </p:sp>
          <p:pic>
            <p:nvPicPr>
              <p:cNvPr id="40" name="Picture 37" descr="xmlwebservice"/>
              <p:cNvPicPr>
                <a:picLocks noChangeAspect="1" noChangeArrowheads="1"/>
              </p:cNvPicPr>
              <p:nvPr/>
            </p:nvPicPr>
            <p:blipFill>
              <a:blip r:embed="rId2">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4334" y="3050"/>
                <a:ext cx="618"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38"/>
              <p:cNvSpPr txBox="1">
                <a:spLocks noChangeArrowheads="1"/>
              </p:cNvSpPr>
              <p:nvPr/>
            </p:nvSpPr>
            <p:spPr bwMode="auto">
              <a:xfrm>
                <a:off x="4324" y="3578"/>
                <a:ext cx="652"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chemeClr val="bg2"/>
                    </a:solidFill>
                    <a:effectLst/>
                    <a:ea typeface="宋体" charset="-122"/>
                    <a:cs typeface="Arial" charset="0"/>
                  </a:rPr>
                  <a:t>认证服务</a:t>
                </a:r>
                <a:endParaRPr lang="en-US" altLang="zh-CN" sz="1400">
                  <a:solidFill>
                    <a:schemeClr val="bg2"/>
                  </a:solidFill>
                  <a:effectLst/>
                  <a:ea typeface="宋体" charset="-122"/>
                  <a:cs typeface="Arial" charset="0"/>
                </a:endParaRPr>
              </a:p>
            </p:txBody>
          </p:sp>
        </p:grpSp>
        <p:sp>
          <p:nvSpPr>
            <p:cNvPr id="29" name="Text Box 85"/>
            <p:cNvSpPr txBox="1">
              <a:spLocks noChangeArrowheads="1"/>
            </p:cNvSpPr>
            <p:nvPr/>
          </p:nvSpPr>
          <p:spPr bwMode="auto">
            <a:xfrm>
              <a:off x="4347" y="954"/>
              <a:ext cx="967" cy="2977"/>
            </a:xfrm>
            <a:prstGeom prst="rect">
              <a:avLst/>
            </a:prstGeom>
            <a:noFill/>
            <a:ln w="25400" algn="ctr">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spcBef>
                  <a:spcPct val="50000"/>
                </a:spcBef>
              </a:pPr>
              <a:r>
                <a:rPr lang="zh-CN" altLang="en-US" sz="2000">
                  <a:effectLst>
                    <a:outerShdw blurRad="38100" dist="38100" dir="2700000" algn="tl">
                      <a:srgbClr val="000000"/>
                    </a:outerShdw>
                  </a:effectLst>
                  <a:ea typeface="宋体" charset="-122"/>
                </a:rPr>
                <a:t>支撑服务</a:t>
              </a:r>
            </a:p>
          </p:txBody>
        </p:sp>
        <p:grpSp>
          <p:nvGrpSpPr>
            <p:cNvPr id="30" name="Group 86"/>
            <p:cNvGrpSpPr>
              <a:grpSpLocks/>
            </p:cNvGrpSpPr>
            <p:nvPr/>
          </p:nvGrpSpPr>
          <p:grpSpPr bwMode="auto">
            <a:xfrm>
              <a:off x="4376" y="1937"/>
              <a:ext cx="884" cy="731"/>
              <a:chOff x="4922" y="1257"/>
              <a:chExt cx="884" cy="731"/>
            </a:xfrm>
          </p:grpSpPr>
          <p:sp>
            <p:nvSpPr>
              <p:cNvPr id="36" name="AutoShape 87"/>
              <p:cNvSpPr>
                <a:spLocks noChangeArrowheads="1"/>
              </p:cNvSpPr>
              <p:nvPr/>
            </p:nvSpPr>
            <p:spPr bwMode="auto">
              <a:xfrm>
                <a:off x="4944" y="1306"/>
                <a:ext cx="816" cy="682"/>
              </a:xfrm>
              <a:prstGeom prst="roundRect">
                <a:avLst>
                  <a:gd name="adj" fmla="val 16667"/>
                </a:avLst>
              </a:prstGeom>
              <a:solidFill>
                <a:schemeClr val="tx1">
                  <a:alpha val="80000"/>
                </a:schemeClr>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0">
                  <a:solidFill>
                    <a:schemeClr val="bg2"/>
                  </a:solidFill>
                  <a:effectLst/>
                  <a:ea typeface="宋体" charset="-122"/>
                  <a:cs typeface="Arial" charset="0"/>
                </a:endParaRPr>
              </a:p>
            </p:txBody>
          </p:sp>
          <p:pic>
            <p:nvPicPr>
              <p:cNvPr id="37" name="Picture 88" descr="xmlwebservice"/>
              <p:cNvPicPr>
                <a:picLocks noChangeAspect="1" noChangeArrowheads="1"/>
              </p:cNvPicPr>
              <p:nvPr/>
            </p:nvPicPr>
            <p:blipFill>
              <a:blip r:embed="rId2">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5046" y="1257"/>
                <a:ext cx="618"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89"/>
              <p:cNvSpPr txBox="1">
                <a:spLocks noChangeArrowheads="1"/>
              </p:cNvSpPr>
              <p:nvPr/>
            </p:nvSpPr>
            <p:spPr bwMode="auto">
              <a:xfrm>
                <a:off x="4922" y="1802"/>
                <a:ext cx="8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solidFill>
                      <a:schemeClr val="bg2"/>
                    </a:solidFill>
                    <a:effectLst/>
                    <a:ea typeface="宋体" charset="-122"/>
                    <a:cs typeface="Arial" charset="0"/>
                  </a:rPr>
                  <a:t>机构人员管理系统</a:t>
                </a:r>
              </a:p>
            </p:txBody>
          </p:sp>
        </p:grpSp>
        <p:grpSp>
          <p:nvGrpSpPr>
            <p:cNvPr id="31" name="Group 90"/>
            <p:cNvGrpSpPr>
              <a:grpSpLocks/>
            </p:cNvGrpSpPr>
            <p:nvPr/>
          </p:nvGrpSpPr>
          <p:grpSpPr bwMode="auto">
            <a:xfrm>
              <a:off x="4410" y="2753"/>
              <a:ext cx="816" cy="731"/>
              <a:chOff x="4944" y="1257"/>
              <a:chExt cx="816" cy="731"/>
            </a:xfrm>
          </p:grpSpPr>
          <p:sp>
            <p:nvSpPr>
              <p:cNvPr id="33" name="AutoShape 91"/>
              <p:cNvSpPr>
                <a:spLocks noChangeArrowheads="1"/>
              </p:cNvSpPr>
              <p:nvPr/>
            </p:nvSpPr>
            <p:spPr bwMode="auto">
              <a:xfrm>
                <a:off x="4944" y="1306"/>
                <a:ext cx="816" cy="682"/>
              </a:xfrm>
              <a:prstGeom prst="roundRect">
                <a:avLst>
                  <a:gd name="adj" fmla="val 16667"/>
                </a:avLst>
              </a:prstGeom>
              <a:solidFill>
                <a:schemeClr val="tx1">
                  <a:alpha val="80000"/>
                </a:schemeClr>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0">
                  <a:solidFill>
                    <a:schemeClr val="bg2"/>
                  </a:solidFill>
                  <a:effectLst/>
                  <a:ea typeface="宋体" charset="-122"/>
                  <a:cs typeface="Arial" charset="0"/>
                </a:endParaRPr>
              </a:p>
            </p:txBody>
          </p:sp>
          <p:pic>
            <p:nvPicPr>
              <p:cNvPr id="34" name="Picture 92" descr="xmlwebservice"/>
              <p:cNvPicPr>
                <a:picLocks noChangeAspect="1" noChangeArrowheads="1"/>
              </p:cNvPicPr>
              <p:nvPr/>
            </p:nvPicPr>
            <p:blipFill>
              <a:blip r:embed="rId2">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5046" y="1257"/>
                <a:ext cx="618"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93"/>
              <p:cNvSpPr txBox="1">
                <a:spLocks noChangeArrowheads="1"/>
              </p:cNvSpPr>
              <p:nvPr/>
            </p:nvSpPr>
            <p:spPr bwMode="auto">
              <a:xfrm>
                <a:off x="5021" y="1802"/>
                <a:ext cx="6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solidFill>
                      <a:schemeClr val="bg2"/>
                    </a:solidFill>
                    <a:effectLst/>
                    <a:ea typeface="宋体" charset="-122"/>
                    <a:cs typeface="Arial" charset="0"/>
                  </a:rPr>
                  <a:t>授权管理系统</a:t>
                </a:r>
              </a:p>
            </p:txBody>
          </p:sp>
        </p:grpSp>
        <p:sp>
          <p:nvSpPr>
            <p:cNvPr id="32" name="Text Box 94"/>
            <p:cNvSpPr txBox="1">
              <a:spLocks noChangeArrowheads="1"/>
            </p:cNvSpPr>
            <p:nvPr/>
          </p:nvSpPr>
          <p:spPr bwMode="auto">
            <a:xfrm>
              <a:off x="4448" y="3435"/>
              <a:ext cx="7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ffectLst>
                    <a:outerShdw blurRad="38100" dist="38100" dir="2700000" algn="tl">
                      <a:srgbClr val="000000"/>
                    </a:outerShdw>
                  </a:effectLst>
                  <a:ea typeface="宋体" charset="-122"/>
                </a:rPr>
                <a:t>…</a:t>
              </a:r>
            </a:p>
          </p:txBody>
        </p:sp>
      </p:grpSp>
    </p:spTree>
    <p:extLst>
      <p:ext uri="{BB962C8B-B14F-4D97-AF65-F5344CB8AC3E}">
        <p14:creationId xmlns:p14="http://schemas.microsoft.com/office/powerpoint/2010/main" val="665160542"/>
      </p:ext>
    </p:extLst>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r>
              <a:rPr lang="zh-CN" altLang="en-US" dirty="0" smtClean="0"/>
              <a:t>的监控</a:t>
            </a:r>
            <a:endParaRPr lang="zh-CN" altLang="en-US" dirty="0"/>
          </a:p>
        </p:txBody>
      </p:sp>
      <p:sp>
        <p:nvSpPr>
          <p:cNvPr id="3" name="内容占位符 2"/>
          <p:cNvSpPr>
            <a:spLocks noGrp="1"/>
          </p:cNvSpPr>
          <p:nvPr>
            <p:ph idx="1"/>
          </p:nvPr>
        </p:nvSpPr>
        <p:spPr>
          <a:xfrm>
            <a:off x="381000" y="1162050"/>
            <a:ext cx="8388350" cy="507831"/>
          </a:xfrm>
        </p:spPr>
        <p:txBody>
          <a:bodyPr/>
          <a:lstStyle/>
          <a:p>
            <a:r>
              <a:rPr lang="zh-CN" altLang="en-US" dirty="0" smtClean="0"/>
              <a:t>安装性能监控指针</a:t>
            </a:r>
            <a:endParaRPr lang="zh-CN" altLang="en-US" dirty="0"/>
          </a:p>
        </p:txBody>
      </p:sp>
      <p:pic>
        <p:nvPicPr>
          <p:cNvPr id="19458" name="Picture 2"/>
          <p:cNvPicPr>
            <a:picLocks noChangeAspect="1" noChangeArrowheads="1"/>
          </p:cNvPicPr>
          <p:nvPr/>
        </p:nvPicPr>
        <p:blipFill>
          <a:blip r:embed="rId2"/>
          <a:srcRect/>
          <a:stretch>
            <a:fillRect/>
          </a:stretch>
        </p:blipFill>
        <p:spPr bwMode="auto">
          <a:xfrm>
            <a:off x="520700" y="2235200"/>
            <a:ext cx="8216900" cy="1638300"/>
          </a:xfrm>
          <a:prstGeom prst="rect">
            <a:avLst/>
          </a:prstGeom>
          <a:noFill/>
          <a:ln w="9525">
            <a:noFill/>
            <a:miter lim="800000"/>
            <a:headEnd/>
            <a:tailEnd/>
          </a:ln>
        </p:spPr>
      </p:pic>
      <p:pic>
        <p:nvPicPr>
          <p:cNvPr id="19459" name="Picture 3"/>
          <p:cNvPicPr>
            <a:picLocks noChangeAspect="1" noChangeArrowheads="1"/>
          </p:cNvPicPr>
          <p:nvPr/>
        </p:nvPicPr>
        <p:blipFill>
          <a:blip r:embed="rId3"/>
          <a:srcRect/>
          <a:stretch>
            <a:fillRect/>
          </a:stretch>
        </p:blipFill>
        <p:spPr bwMode="auto">
          <a:xfrm>
            <a:off x="901700" y="1689100"/>
            <a:ext cx="7620000" cy="5168900"/>
          </a:xfrm>
          <a:prstGeom prst="rect">
            <a:avLst/>
          </a:prstGeom>
          <a:noFill/>
          <a:ln w="9525">
            <a:noFill/>
            <a:miter lim="800000"/>
            <a:headEnd/>
            <a:tailEnd/>
          </a:ln>
        </p:spPr>
      </p:pic>
      <p:pic>
        <p:nvPicPr>
          <p:cNvPr id="19457" name="Picture 1"/>
          <p:cNvPicPr>
            <a:picLocks noChangeAspect="1" noChangeArrowheads="1"/>
          </p:cNvPicPr>
          <p:nvPr/>
        </p:nvPicPr>
        <p:blipFill>
          <a:blip r:embed="rId4"/>
          <a:srcRect/>
          <a:stretch>
            <a:fillRect/>
          </a:stretch>
        </p:blipFill>
        <p:spPr bwMode="auto">
          <a:xfrm>
            <a:off x="127000" y="3187700"/>
            <a:ext cx="8914633" cy="2971800"/>
          </a:xfrm>
          <a:prstGeom prst="rect">
            <a:avLst/>
          </a:prstGeom>
          <a:noFill/>
          <a:ln w="9525">
            <a:noFill/>
            <a:miter lim="800000"/>
            <a:headEnd/>
            <a:tailEnd/>
          </a:ln>
        </p:spPr>
      </p:pic>
    </p:spTree>
    <p:extLst>
      <p:ext uri="{BB962C8B-B14F-4D97-AF65-F5344CB8AC3E}">
        <p14:creationId xmlns:p14="http://schemas.microsoft.com/office/powerpoint/2010/main" val="269948482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linds(horizontal)">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7"/>
                                        </p:tgtEl>
                                        <p:attrNameLst>
                                          <p:attrName>style.visibility</p:attrName>
                                        </p:attrNameLst>
                                      </p:cBhvr>
                                      <p:to>
                                        <p:strVal val="visible"/>
                                      </p:to>
                                    </p:set>
                                    <p:animEffect transition="in" filter="blinds(horizontal)">
                                      <p:cBhvr>
                                        <p:cTn id="12" dur="500"/>
                                        <p:tgtEl>
                                          <p:spTgt spid="19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31800" y="2457450"/>
            <a:ext cx="8388350" cy="1006429"/>
          </a:xfrm>
        </p:spPr>
        <p:txBody>
          <a:bodyPr/>
          <a:lstStyle/>
          <a:p>
            <a:pPr marL="0" indent="0" algn="ctr">
              <a:buNone/>
            </a:pPr>
            <a:r>
              <a:rPr lang="en-US" altLang="zh-CN" sz="6600" dirty="0" smtClean="0">
                <a:latin typeface="Rockwell Extra Bold" pitchFamily="18" charset="0"/>
              </a:rPr>
              <a:t>Expression</a:t>
            </a:r>
            <a:endParaRPr lang="zh-CN" altLang="en-US" sz="6600" dirty="0">
              <a:latin typeface="Rockwell Extra Bold" pitchFamily="18" charset="0"/>
            </a:endParaRPr>
          </a:p>
        </p:txBody>
      </p:sp>
    </p:spTree>
    <p:extLst>
      <p:ext uri="{BB962C8B-B14F-4D97-AF65-F5344CB8AC3E}">
        <p14:creationId xmlns:p14="http://schemas.microsoft.com/office/powerpoint/2010/main" val="4083927678"/>
      </p:ext>
    </p:extLst>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表达式解释器</a:t>
            </a:r>
          </a:p>
        </p:txBody>
      </p:sp>
      <p:sp>
        <p:nvSpPr>
          <p:cNvPr id="3" name="内容占位符 2"/>
          <p:cNvSpPr>
            <a:spLocks noGrp="1"/>
          </p:cNvSpPr>
          <p:nvPr>
            <p:ph idx="1"/>
          </p:nvPr>
        </p:nvSpPr>
        <p:spPr>
          <a:xfrm>
            <a:off x="381000" y="1416050"/>
            <a:ext cx="8388350" cy="5106013"/>
          </a:xfrm>
        </p:spPr>
        <p:txBody>
          <a:bodyPr/>
          <a:lstStyle/>
          <a:p>
            <a:r>
              <a:rPr lang="zh-CN" altLang="en-US" dirty="0"/>
              <a:t>支持</a:t>
            </a:r>
            <a:r>
              <a:rPr lang="zh-CN" altLang="en-US" dirty="0" smtClean="0"/>
              <a:t>的数据类型</a:t>
            </a:r>
            <a:endParaRPr lang="en-US" altLang="zh-CN" dirty="0" smtClean="0"/>
          </a:p>
          <a:p>
            <a:pPr lvl="1"/>
            <a:r>
              <a:rPr lang="en-US" altLang="zh-CN" dirty="0" smtClean="0"/>
              <a:t>double</a:t>
            </a:r>
            <a:r>
              <a:rPr lang="zh-CN" altLang="en-US" dirty="0" smtClean="0"/>
              <a:t>、</a:t>
            </a:r>
            <a:r>
              <a:rPr lang="en-US" altLang="zh-CN" dirty="0" smtClean="0"/>
              <a:t>string</a:t>
            </a:r>
            <a:r>
              <a:rPr lang="zh-CN" altLang="en-US" dirty="0" smtClean="0"/>
              <a:t>、</a:t>
            </a:r>
            <a:r>
              <a:rPr lang="en-US" altLang="zh-CN" dirty="0" err="1" smtClean="0"/>
              <a:t>boolean</a:t>
            </a:r>
            <a:r>
              <a:rPr lang="zh-CN" altLang="en-US" dirty="0" smtClean="0"/>
              <a:t>、</a:t>
            </a:r>
            <a:r>
              <a:rPr lang="en-US" altLang="zh-CN" dirty="0" err="1" smtClean="0"/>
              <a:t>datetime</a:t>
            </a:r>
            <a:endParaRPr lang="en-US" altLang="zh-CN" dirty="0" smtClean="0"/>
          </a:p>
          <a:p>
            <a:r>
              <a:rPr lang="zh-CN" altLang="en-US" dirty="0"/>
              <a:t>支持的</a:t>
            </a:r>
            <a:r>
              <a:rPr lang="zh-CN" altLang="en-US" dirty="0" smtClean="0"/>
              <a:t>运算符</a:t>
            </a:r>
            <a:endParaRPr lang="en-US" altLang="zh-CN" dirty="0" smtClean="0"/>
          </a:p>
          <a:p>
            <a:pPr lvl="1"/>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r>
              <a:rPr lang="zh-CN" altLang="en-US" dirty="0" smtClean="0"/>
              <a:t>、</a:t>
            </a:r>
            <a:r>
              <a:rPr lang="en-US" altLang="zh-CN" dirty="0" smtClean="0"/>
              <a:t>&lt;&gt;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&amp;</a:t>
            </a:r>
            <a:r>
              <a:rPr lang="zh-CN" altLang="en-US" dirty="0" smtClean="0"/>
              <a:t>、</a:t>
            </a:r>
            <a:r>
              <a:rPr lang="en-US" altLang="zh-CN" dirty="0" smtClean="0"/>
              <a:t>|</a:t>
            </a:r>
          </a:p>
          <a:p>
            <a:r>
              <a:rPr lang="zh-CN" altLang="en-US" dirty="0" smtClean="0"/>
              <a:t>内置的函数</a:t>
            </a:r>
            <a:endParaRPr lang="en-US" altLang="zh-CN" dirty="0" smtClean="0"/>
          </a:p>
          <a:p>
            <a:pPr lvl="1"/>
            <a:r>
              <a:rPr lang="en-US" altLang="zh-CN" dirty="0" smtClean="0"/>
              <a:t>Now</a:t>
            </a:r>
            <a:r>
              <a:rPr lang="zh-CN" altLang="en-US" dirty="0" smtClean="0"/>
              <a:t>、</a:t>
            </a:r>
            <a:r>
              <a:rPr lang="en-US" altLang="zh-CN" dirty="0" smtClean="0"/>
              <a:t>Today</a:t>
            </a:r>
            <a:r>
              <a:rPr lang="zh-CN" altLang="en-US" dirty="0" smtClean="0"/>
              <a:t>、</a:t>
            </a:r>
            <a:r>
              <a:rPr lang="en-US" altLang="zh-CN" dirty="0" err="1" smtClean="0"/>
              <a:t>DateInterval.Day</a:t>
            </a:r>
            <a:r>
              <a:rPr lang="zh-CN" altLang="en-US" dirty="0" smtClean="0"/>
              <a:t>、</a:t>
            </a:r>
            <a:r>
              <a:rPr lang="en-US" altLang="zh-CN" dirty="0"/>
              <a:t> </a:t>
            </a:r>
            <a:r>
              <a:rPr lang="en-US" altLang="zh-CN" dirty="0" err="1" smtClean="0"/>
              <a:t>DateInterval.Hour</a:t>
            </a:r>
            <a:r>
              <a:rPr lang="zh-CN" altLang="en-US" dirty="0" smtClean="0"/>
              <a:t>、</a:t>
            </a:r>
            <a:r>
              <a:rPr lang="en-US" altLang="zh-CN" dirty="0" smtClean="0"/>
              <a:t> </a:t>
            </a:r>
            <a:r>
              <a:rPr lang="en-US" altLang="zh-CN" dirty="0" err="1" smtClean="0"/>
              <a:t>DateInterval.Minute</a:t>
            </a:r>
            <a:r>
              <a:rPr lang="zh-CN" altLang="en-US" dirty="0" smtClean="0"/>
              <a:t>、</a:t>
            </a:r>
            <a:r>
              <a:rPr lang="en-US" altLang="zh-CN" dirty="0"/>
              <a:t> </a:t>
            </a:r>
            <a:r>
              <a:rPr lang="en-US" altLang="zh-CN" dirty="0" err="1" smtClean="0"/>
              <a:t>DateInterval.Second</a:t>
            </a:r>
            <a:r>
              <a:rPr lang="zh-CN" altLang="en-US" dirty="0" smtClean="0"/>
              <a:t>、</a:t>
            </a:r>
            <a:r>
              <a:rPr lang="en-US" altLang="zh-CN" dirty="0"/>
              <a:t> </a:t>
            </a:r>
            <a:r>
              <a:rPr lang="en-US" altLang="zh-CN" dirty="0" err="1" smtClean="0"/>
              <a:t>DateInterval.MilliSecond</a:t>
            </a:r>
            <a:r>
              <a:rPr lang="zh-CN" altLang="en-US" dirty="0" smtClean="0"/>
              <a:t>、</a:t>
            </a:r>
            <a:r>
              <a:rPr lang="en-US" altLang="zh-CN" dirty="0" err="1" smtClean="0"/>
              <a:t>DateDiff</a:t>
            </a:r>
            <a:r>
              <a:rPr lang="zh-CN" altLang="en-US" dirty="0" smtClean="0"/>
              <a:t>、</a:t>
            </a:r>
            <a:r>
              <a:rPr lang="en-US" altLang="zh-CN" dirty="0" err="1" smtClean="0"/>
              <a:t>MinDate</a:t>
            </a:r>
            <a:r>
              <a:rPr lang="zh-CN" altLang="en-US" dirty="0" smtClean="0"/>
              <a:t>、</a:t>
            </a:r>
            <a:r>
              <a:rPr lang="en-US" altLang="zh-CN" dirty="0" err="1" smtClean="0"/>
              <a:t>MaxDate</a:t>
            </a:r>
            <a:endParaRPr lang="zh-CN" altLang="en-US" dirty="0"/>
          </a:p>
        </p:txBody>
      </p:sp>
    </p:spTree>
    <p:extLst>
      <p:ext uri="{BB962C8B-B14F-4D97-AF65-F5344CB8AC3E}">
        <p14:creationId xmlns:p14="http://schemas.microsoft.com/office/powerpoint/2010/main" val="663296061"/>
      </p:ext>
    </p:extLst>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表达式解释器</a:t>
            </a:r>
          </a:p>
        </p:txBody>
      </p:sp>
      <p:sp>
        <p:nvSpPr>
          <p:cNvPr id="3" name="内容占位符 2"/>
          <p:cNvSpPr>
            <a:spLocks noGrp="1"/>
          </p:cNvSpPr>
          <p:nvPr>
            <p:ph idx="1"/>
          </p:nvPr>
        </p:nvSpPr>
        <p:spPr>
          <a:xfrm>
            <a:off x="381000" y="1416050"/>
            <a:ext cx="8388350" cy="507831"/>
          </a:xfrm>
        </p:spPr>
        <p:txBody>
          <a:bodyPr/>
          <a:lstStyle/>
          <a:p>
            <a:r>
              <a:rPr lang="en-US" altLang="zh-CN" dirty="0" smtClean="0"/>
              <a:t>Samples</a:t>
            </a:r>
            <a:endParaRPr lang="zh-CN" altLang="en-US" dirty="0"/>
          </a:p>
        </p:txBody>
      </p:sp>
      <p:sp>
        <p:nvSpPr>
          <p:cNvPr id="4" name="TextBox 3"/>
          <p:cNvSpPr txBox="1"/>
          <p:nvPr/>
        </p:nvSpPr>
        <p:spPr>
          <a:xfrm>
            <a:off x="528320" y="2431536"/>
            <a:ext cx="8375904"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spcAft>
                <a:spcPts val="0"/>
              </a:spcAft>
              <a:tabLst>
                <a:tab pos="444500" algn="l"/>
              </a:tabLst>
            </a:pPr>
            <a:r>
              <a:rPr lang="en-US" sz="2000" kern="0" dirty="0" smtClean="0">
                <a:latin typeface="Consolas"/>
                <a:ea typeface="宋体"/>
                <a:cs typeface="Times New Roman"/>
              </a:rPr>
              <a:t>2 + 3 * 5</a:t>
            </a:r>
          </a:p>
          <a:p>
            <a:pPr algn="l">
              <a:spcAft>
                <a:spcPts val="0"/>
              </a:spcAft>
              <a:tabLst>
                <a:tab pos="444500" algn="l"/>
              </a:tabLst>
            </a:pPr>
            <a:r>
              <a:rPr lang="en-US" sz="2000" kern="0" dirty="0" smtClean="0">
                <a:latin typeface="Consolas"/>
                <a:ea typeface="宋体"/>
                <a:cs typeface="Times New Roman"/>
              </a:rPr>
              <a:t>(2 + 3) * 5</a:t>
            </a:r>
          </a:p>
          <a:p>
            <a:pPr algn="l">
              <a:spcAft>
                <a:spcPts val="0"/>
              </a:spcAft>
              <a:tabLst>
                <a:tab pos="444500" algn="l"/>
              </a:tabLst>
            </a:pPr>
            <a:r>
              <a:rPr lang="en-US" sz="2000" kern="0" dirty="0" smtClean="0">
                <a:latin typeface="Consolas"/>
                <a:ea typeface="宋体"/>
                <a:cs typeface="Times New Roman"/>
              </a:rPr>
              <a:t>(4 &gt;= 5) &amp;&amp; (5 &gt; 4)</a:t>
            </a:r>
          </a:p>
          <a:p>
            <a:pPr algn="l">
              <a:spcAft>
                <a:spcPts val="0"/>
              </a:spcAft>
              <a:tabLst>
                <a:tab pos="444500" algn="l"/>
              </a:tabLst>
            </a:pPr>
            <a:r>
              <a:rPr lang="en-US" altLang="zh-CN" sz="2000" kern="0" dirty="0" smtClean="0">
                <a:latin typeface="Consolas"/>
                <a:ea typeface="宋体"/>
                <a:cs typeface="Times New Roman"/>
              </a:rPr>
              <a:t>(1 == 2) || (</a:t>
            </a:r>
            <a:r>
              <a:rPr lang="en-US" altLang="zh-CN" sz="2000" kern="0" dirty="0">
                <a:latin typeface="Consolas"/>
                <a:ea typeface="宋体"/>
                <a:cs typeface="Times New Roman"/>
              </a:rPr>
              <a:t>1 </a:t>
            </a:r>
            <a:r>
              <a:rPr lang="en-US" altLang="zh-CN" sz="2000" kern="0" dirty="0" smtClean="0">
                <a:latin typeface="Consolas"/>
                <a:ea typeface="宋体"/>
                <a:cs typeface="Times New Roman"/>
              </a:rPr>
              <a:t>&lt;&gt; </a:t>
            </a:r>
            <a:r>
              <a:rPr lang="en-US" altLang="zh-CN" sz="2000" kern="0" dirty="0">
                <a:latin typeface="Consolas"/>
                <a:ea typeface="宋体"/>
                <a:cs typeface="Times New Roman"/>
              </a:rPr>
              <a:t>2</a:t>
            </a:r>
            <a:r>
              <a:rPr lang="en-US" altLang="zh-CN" sz="2000" kern="0" dirty="0" smtClean="0">
                <a:latin typeface="Consolas"/>
                <a:ea typeface="宋体"/>
                <a:cs typeface="Times New Roman"/>
              </a:rPr>
              <a:t>)</a:t>
            </a:r>
          </a:p>
          <a:p>
            <a:pPr algn="l">
              <a:spcAft>
                <a:spcPts val="0"/>
              </a:spcAft>
              <a:tabLst>
                <a:tab pos="444500" algn="l"/>
              </a:tabLst>
            </a:pPr>
            <a:r>
              <a:rPr lang="en-US" altLang="zh-CN" sz="2000" kern="0" smtClean="0">
                <a:latin typeface="Consolas"/>
                <a:ea typeface="宋体"/>
                <a:cs typeface="Times New Roman"/>
              </a:rPr>
              <a:t>Power(3, 4) + 250</a:t>
            </a:r>
            <a:endParaRPr lang="en-US" altLang="zh-CN" sz="2000" kern="0" dirty="0">
              <a:latin typeface="Consolas"/>
              <a:ea typeface="宋体"/>
              <a:cs typeface="Times New Roman"/>
            </a:endParaRPr>
          </a:p>
          <a:p>
            <a:pPr algn="l">
              <a:spcAft>
                <a:spcPts val="0"/>
              </a:spcAft>
              <a:tabLst>
                <a:tab pos="444500" algn="l"/>
              </a:tabLst>
            </a:pPr>
            <a:endParaRPr lang="en-US" altLang="zh-CN" sz="2000" kern="0" dirty="0">
              <a:latin typeface="Consolas"/>
              <a:ea typeface="宋体"/>
              <a:cs typeface="Times New Roman"/>
            </a:endParaRPr>
          </a:p>
          <a:p>
            <a:pPr algn="l">
              <a:spcAft>
                <a:spcPts val="0"/>
              </a:spcAft>
              <a:tabLst>
                <a:tab pos="444500" algn="l"/>
              </a:tabLst>
            </a:pPr>
            <a:endParaRPr lang="en-US" sz="2000" kern="0" dirty="0" smtClean="0">
              <a:latin typeface="Consolas"/>
              <a:ea typeface="宋体"/>
              <a:cs typeface="Times New Roman"/>
            </a:endParaRPr>
          </a:p>
        </p:txBody>
      </p:sp>
    </p:spTree>
    <p:extLst>
      <p:ext uri="{BB962C8B-B14F-4D97-AF65-F5344CB8AC3E}">
        <p14:creationId xmlns:p14="http://schemas.microsoft.com/office/powerpoint/2010/main" val="1864553433"/>
      </p:ext>
    </p:extLst>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表达式解释器</a:t>
            </a:r>
            <a:endParaRPr lang="zh-CN" altLang="en-US" dirty="0"/>
          </a:p>
        </p:txBody>
      </p:sp>
      <p:sp>
        <p:nvSpPr>
          <p:cNvPr id="3" name="内容占位符 2"/>
          <p:cNvSpPr>
            <a:spLocks noGrp="1"/>
          </p:cNvSpPr>
          <p:nvPr>
            <p:ph idx="1"/>
          </p:nvPr>
        </p:nvSpPr>
        <p:spPr>
          <a:xfrm>
            <a:off x="381000" y="1416050"/>
            <a:ext cx="4824984" cy="2741422"/>
          </a:xfrm>
        </p:spPr>
        <p:txBody>
          <a:bodyPr/>
          <a:lstStyle/>
          <a:p>
            <a:r>
              <a:rPr lang="zh-CN" altLang="en-US" dirty="0" smtClean="0"/>
              <a:t>将文本的表达式分析为语法树</a:t>
            </a:r>
            <a:endParaRPr lang="en-US" altLang="zh-CN" dirty="0" smtClean="0"/>
          </a:p>
          <a:p>
            <a:r>
              <a:rPr lang="zh-CN" altLang="en-US" dirty="0" smtClean="0"/>
              <a:t>允许自定义函数</a:t>
            </a:r>
            <a:endParaRPr lang="zh-CN" altLang="en-US" dirty="0"/>
          </a:p>
        </p:txBody>
      </p:sp>
      <p:grpSp>
        <p:nvGrpSpPr>
          <p:cNvPr id="26" name="组合 25"/>
          <p:cNvGrpSpPr/>
          <p:nvPr/>
        </p:nvGrpSpPr>
        <p:grpSpPr>
          <a:xfrm>
            <a:off x="5804364" y="1627632"/>
            <a:ext cx="3048486" cy="3596640"/>
            <a:chOff x="5804364" y="1627632"/>
            <a:chExt cx="3048486" cy="3596640"/>
          </a:xfrm>
        </p:grpSpPr>
        <p:grpSp>
          <p:nvGrpSpPr>
            <p:cNvPr id="23" name="组合 22"/>
            <p:cNvGrpSpPr/>
            <p:nvPr/>
          </p:nvGrpSpPr>
          <p:grpSpPr>
            <a:xfrm>
              <a:off x="5841426" y="2176272"/>
              <a:ext cx="3011424" cy="3048000"/>
              <a:chOff x="4559808" y="2755392"/>
              <a:chExt cx="3011424" cy="3048000"/>
            </a:xfrm>
          </p:grpSpPr>
          <p:sp>
            <p:nvSpPr>
              <p:cNvPr id="5" name="流程图: 联系 4"/>
              <p:cNvSpPr/>
              <p:nvPr/>
            </p:nvSpPr>
            <p:spPr bwMode="auto">
              <a:xfrm>
                <a:off x="5315712" y="2755392"/>
                <a:ext cx="755904" cy="694944"/>
              </a:xfrm>
              <a:prstGeom prst="flowChartConnector">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a:t>
                </a:r>
                <a:endPar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7" name="流程图: 联系 6"/>
              <p:cNvSpPr/>
              <p:nvPr/>
            </p:nvSpPr>
            <p:spPr bwMode="auto">
              <a:xfrm>
                <a:off x="4559808" y="3931920"/>
                <a:ext cx="755904" cy="694944"/>
              </a:xfrm>
              <a:prstGeom prst="flowChartConnector">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3</a:t>
                </a:r>
                <a:endPar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8" name="流程图: 联系 7"/>
              <p:cNvSpPr/>
              <p:nvPr/>
            </p:nvSpPr>
            <p:spPr bwMode="auto">
              <a:xfrm>
                <a:off x="6071616" y="3931920"/>
                <a:ext cx="755904" cy="694944"/>
              </a:xfrm>
              <a:prstGeom prst="flowChartConnector">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a:t>
                </a:r>
              </a:p>
            </p:txBody>
          </p:sp>
          <p:sp>
            <p:nvSpPr>
              <p:cNvPr id="9" name="流程图: 联系 8"/>
              <p:cNvSpPr/>
              <p:nvPr/>
            </p:nvSpPr>
            <p:spPr bwMode="auto">
              <a:xfrm>
                <a:off x="5437632" y="5108448"/>
                <a:ext cx="755904" cy="694944"/>
              </a:xfrm>
              <a:prstGeom prst="flowChartConnector">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4</a:t>
                </a:r>
                <a:endPar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10" name="流程图: 联系 9"/>
              <p:cNvSpPr/>
              <p:nvPr/>
            </p:nvSpPr>
            <p:spPr bwMode="auto">
              <a:xfrm>
                <a:off x="6815328" y="5108448"/>
                <a:ext cx="755904" cy="694944"/>
              </a:xfrm>
              <a:prstGeom prst="flowChartConnector">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5</a:t>
                </a:r>
                <a:endPar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cxnSp>
            <p:nvCxnSpPr>
              <p:cNvPr id="12" name="直接箭头连接符 11"/>
              <p:cNvCxnSpPr>
                <a:stCxn id="5" idx="3"/>
                <a:endCxn id="7" idx="0"/>
              </p:cNvCxnSpPr>
              <p:nvPr/>
            </p:nvCxnSpPr>
            <p:spPr bwMode="auto">
              <a:xfrm flipH="1">
                <a:off x="4937760" y="3348564"/>
                <a:ext cx="488652" cy="5833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6022848" y="3348564"/>
                <a:ext cx="426720" cy="5833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接箭头连接符 15"/>
              <p:cNvCxnSpPr>
                <a:stCxn id="8" idx="3"/>
                <a:endCxn id="9" idx="0"/>
              </p:cNvCxnSpPr>
              <p:nvPr/>
            </p:nvCxnSpPr>
            <p:spPr bwMode="auto">
              <a:xfrm flipH="1">
                <a:off x="5815584" y="4525092"/>
                <a:ext cx="366732" cy="5833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8" idx="5"/>
                <a:endCxn id="10" idx="0"/>
              </p:cNvCxnSpPr>
              <p:nvPr/>
            </p:nvCxnSpPr>
            <p:spPr bwMode="auto">
              <a:xfrm>
                <a:off x="6716820" y="4525092"/>
                <a:ext cx="476460" cy="5833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24" name="矩形 23"/>
            <p:cNvSpPr/>
            <p:nvPr/>
          </p:nvSpPr>
          <p:spPr bwMode="auto">
            <a:xfrm>
              <a:off x="5804364" y="1627632"/>
              <a:ext cx="1676400" cy="451104"/>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3+4</a:t>
              </a:r>
              <a:r>
                <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a:t>
              </a:r>
              <a:r>
                <a:rPr kumimoji="0" lang="en-US" altLang="zh-CN"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5</a:t>
              </a:r>
              <a:endParaRPr kumimoji="0"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grpSp>
    </p:spTree>
    <p:extLst>
      <p:ext uri="{BB962C8B-B14F-4D97-AF65-F5344CB8AC3E}">
        <p14:creationId xmlns:p14="http://schemas.microsoft.com/office/powerpoint/2010/main" val="2077934244"/>
      </p:ext>
    </p:extLst>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31800" y="2457450"/>
            <a:ext cx="8388350" cy="1006429"/>
          </a:xfrm>
        </p:spPr>
        <p:txBody>
          <a:bodyPr/>
          <a:lstStyle/>
          <a:p>
            <a:pPr marL="0" indent="0" algn="ctr">
              <a:buNone/>
            </a:pPr>
            <a:r>
              <a:rPr lang="en-US" altLang="zh-CN" sz="6600" smtClean="0">
                <a:latin typeface="Rockwell Extra Bold" pitchFamily="18" charset="0"/>
              </a:rPr>
              <a:t>Helper</a:t>
            </a:r>
            <a:endParaRPr lang="zh-CN" altLang="en-US" sz="6600" dirty="0">
              <a:latin typeface="Rockwell Extra Bold" pitchFamily="18" charset="0"/>
            </a:endParaRPr>
          </a:p>
        </p:txBody>
      </p:sp>
    </p:spTree>
    <p:extLst>
      <p:ext uri="{BB962C8B-B14F-4D97-AF65-F5344CB8AC3E}">
        <p14:creationId xmlns:p14="http://schemas.microsoft.com/office/powerpoint/2010/main" val="3754331716"/>
      </p:ext>
    </p:extLst>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ExceptionHelper</a:t>
            </a:r>
            <a:endParaRPr lang="zh-CN" altLang="en-US" dirty="0"/>
          </a:p>
        </p:txBody>
      </p:sp>
      <p:sp>
        <p:nvSpPr>
          <p:cNvPr id="3" name="内容占位符 2"/>
          <p:cNvSpPr>
            <a:spLocks noGrp="1"/>
          </p:cNvSpPr>
          <p:nvPr>
            <p:ph idx="1"/>
          </p:nvPr>
        </p:nvSpPr>
        <p:spPr>
          <a:xfrm>
            <a:off x="381000" y="1416050"/>
            <a:ext cx="8388350" cy="507831"/>
          </a:xfrm>
        </p:spPr>
        <p:txBody>
          <a:bodyPr/>
          <a:lstStyle/>
          <a:p>
            <a:r>
              <a:rPr lang="zh-CN" altLang="en-US" dirty="0" smtClean="0"/>
              <a:t>简化条件判断和抛出异常的代码</a:t>
            </a:r>
            <a:endParaRPr lang="zh-CN" altLang="en-US" dirty="0"/>
          </a:p>
        </p:txBody>
      </p:sp>
      <p:sp>
        <p:nvSpPr>
          <p:cNvPr id="4" name="TextBox 3"/>
          <p:cNvSpPr txBox="1"/>
          <p:nvPr/>
        </p:nvSpPr>
        <p:spPr>
          <a:xfrm>
            <a:off x="274320" y="2035512"/>
            <a:ext cx="8717280" cy="31700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spcAft>
                <a:spcPts val="0"/>
              </a:spcAft>
              <a:tabLst>
                <a:tab pos="444500" algn="l"/>
              </a:tabLst>
            </a:pPr>
            <a:r>
              <a:rPr lang="en-US" sz="2000" kern="0" dirty="0" smtClean="0">
                <a:solidFill>
                  <a:srgbClr val="2B91AF"/>
                </a:solidFill>
                <a:latin typeface="Consolas"/>
                <a:ea typeface="宋体"/>
                <a:cs typeface="Times New Roman"/>
              </a:rPr>
              <a:t>if (ticket == null)</a:t>
            </a:r>
          </a:p>
          <a:p>
            <a:pPr algn="l">
              <a:spcAft>
                <a:spcPts val="0"/>
              </a:spcAft>
              <a:tabLst>
                <a:tab pos="444500" algn="l"/>
              </a:tabLst>
            </a:pPr>
            <a:r>
              <a:rPr lang="en-US" altLang="zh-CN" sz="2000" kern="0" dirty="0">
                <a:solidFill>
                  <a:srgbClr val="2B91AF"/>
                </a:solidFill>
                <a:latin typeface="Consolas"/>
                <a:ea typeface="宋体"/>
                <a:cs typeface="Times New Roman"/>
              </a:rPr>
              <a:t>	</a:t>
            </a:r>
            <a:r>
              <a:rPr lang="en-US" altLang="zh-CN" sz="2000" kern="0" dirty="0" smtClean="0">
                <a:solidFill>
                  <a:srgbClr val="2B91AF"/>
                </a:solidFill>
                <a:latin typeface="Consolas"/>
                <a:ea typeface="宋体"/>
                <a:cs typeface="Times New Roman"/>
              </a:rPr>
              <a:t>throw new </a:t>
            </a:r>
            <a:r>
              <a:rPr lang="en-US" altLang="zh-CN" sz="2000" kern="0" dirty="0" err="1" smtClean="0">
                <a:solidFill>
                  <a:srgbClr val="2B91AF"/>
                </a:solidFill>
                <a:latin typeface="Consolas"/>
                <a:ea typeface="宋体"/>
                <a:cs typeface="Times New Roman"/>
              </a:rPr>
              <a:t>ArgumentNullException</a:t>
            </a:r>
            <a:r>
              <a:rPr lang="en-US" altLang="zh-CN" sz="2000" kern="0" dirty="0" smtClean="0">
                <a:solidFill>
                  <a:srgbClr val="2B91AF"/>
                </a:solidFill>
                <a:latin typeface="Consolas"/>
                <a:ea typeface="宋体"/>
                <a:cs typeface="Times New Roman"/>
              </a:rPr>
              <a:t>(“Ticket can not be null”);</a:t>
            </a:r>
          </a:p>
          <a:p>
            <a:pPr algn="l">
              <a:spcAft>
                <a:spcPts val="0"/>
              </a:spcAft>
              <a:tabLst>
                <a:tab pos="444500" algn="l"/>
              </a:tabLst>
            </a:pPr>
            <a:endParaRPr lang="en-US" altLang="zh-CN" sz="2000" kern="0" dirty="0">
              <a:solidFill>
                <a:srgbClr val="2B91AF"/>
              </a:solidFill>
              <a:latin typeface="Consolas"/>
              <a:ea typeface="宋体"/>
              <a:cs typeface="Times New Roman"/>
            </a:endParaRPr>
          </a:p>
          <a:p>
            <a:pPr algn="l">
              <a:spcAft>
                <a:spcPts val="0"/>
              </a:spcAft>
              <a:tabLst>
                <a:tab pos="444500" algn="l"/>
              </a:tabLst>
            </a:pPr>
            <a:r>
              <a:rPr lang="en-US" altLang="zh-CN" sz="2000" kern="0" dirty="0" smtClean="0">
                <a:solidFill>
                  <a:srgbClr val="2B91AF"/>
                </a:solidFill>
                <a:latin typeface="Consolas"/>
                <a:ea typeface="宋体"/>
                <a:cs typeface="Times New Roman"/>
              </a:rPr>
              <a:t>if (</a:t>
            </a:r>
            <a:r>
              <a:rPr lang="en-US" altLang="zh-CN" sz="2000" kern="0" dirty="0" err="1" smtClean="0">
                <a:solidFill>
                  <a:srgbClr val="2B91AF"/>
                </a:solidFill>
                <a:latin typeface="Consolas"/>
                <a:ea typeface="宋体"/>
                <a:cs typeface="Times New Roman"/>
              </a:rPr>
              <a:t>ticket.IsValid</a:t>
            </a:r>
            <a:r>
              <a:rPr lang="en-US" altLang="zh-CN" sz="2000" kern="0" dirty="0" smtClean="0">
                <a:solidFill>
                  <a:srgbClr val="2B91AF"/>
                </a:solidFill>
                <a:latin typeface="Consolas"/>
                <a:ea typeface="宋体"/>
                <a:cs typeface="Times New Roman"/>
              </a:rPr>
              <a:t>() == false)</a:t>
            </a:r>
            <a:endParaRPr lang="en-US" altLang="zh-CN" sz="2000" kern="0" dirty="0" smtClean="0">
              <a:solidFill>
                <a:srgbClr val="0000FF"/>
              </a:solidFill>
              <a:latin typeface="Consolas"/>
              <a:ea typeface="宋体"/>
              <a:cs typeface="Times New Roman"/>
            </a:endParaRPr>
          </a:p>
          <a:p>
            <a:pPr algn="l">
              <a:spcAft>
                <a:spcPts val="0"/>
              </a:spcAft>
              <a:tabLst>
                <a:tab pos="444500" algn="l"/>
              </a:tabLst>
            </a:pPr>
            <a:r>
              <a:rPr lang="en-US" altLang="zh-CN" sz="2000" kern="0" dirty="0">
                <a:solidFill>
                  <a:srgbClr val="2B91AF"/>
                </a:solidFill>
                <a:latin typeface="Consolas"/>
                <a:ea typeface="宋体"/>
                <a:cs typeface="Times New Roman"/>
              </a:rPr>
              <a:t>	</a:t>
            </a:r>
            <a:r>
              <a:rPr lang="en-US" altLang="zh-CN" sz="2000" kern="0" dirty="0" smtClean="0">
                <a:solidFill>
                  <a:srgbClr val="2B91AF"/>
                </a:solidFill>
                <a:latin typeface="Consolas"/>
                <a:ea typeface="宋体"/>
                <a:cs typeface="Times New Roman"/>
              </a:rPr>
              <a:t>throw </a:t>
            </a:r>
            <a:r>
              <a:rPr lang="en-US" altLang="zh-CN" sz="2000" kern="0" dirty="0">
                <a:solidFill>
                  <a:srgbClr val="2B91AF"/>
                </a:solidFill>
                <a:latin typeface="Consolas"/>
                <a:ea typeface="宋体"/>
                <a:cs typeface="Times New Roman"/>
              </a:rPr>
              <a:t>new </a:t>
            </a:r>
            <a:r>
              <a:rPr lang="en-US" altLang="zh-CN" sz="2000" kern="0" dirty="0" err="1" smtClean="0">
                <a:solidFill>
                  <a:srgbClr val="2B91AF"/>
                </a:solidFill>
                <a:latin typeface="Consolas"/>
                <a:ea typeface="宋体"/>
                <a:cs typeface="Times New Roman"/>
              </a:rPr>
              <a:t>SystemSupportException</a:t>
            </a:r>
            <a:r>
              <a:rPr lang="en-US" altLang="zh-CN" sz="2000" kern="0" dirty="0">
                <a:solidFill>
                  <a:srgbClr val="2B91AF"/>
                </a:solidFill>
                <a:latin typeface="Consolas"/>
                <a:ea typeface="宋体"/>
                <a:cs typeface="Times New Roman"/>
              </a:rPr>
              <a:t>(“Ticket </a:t>
            </a:r>
            <a:r>
              <a:rPr lang="en-US" altLang="zh-CN" sz="2000" kern="0" dirty="0" smtClean="0">
                <a:solidFill>
                  <a:srgbClr val="2B91AF"/>
                </a:solidFill>
                <a:latin typeface="Consolas"/>
                <a:ea typeface="宋体"/>
                <a:cs typeface="Times New Roman"/>
              </a:rPr>
              <a:t>is invalid”);</a:t>
            </a:r>
          </a:p>
          <a:p>
            <a:pPr algn="l">
              <a:spcAft>
                <a:spcPts val="0"/>
              </a:spcAft>
              <a:tabLst>
                <a:tab pos="444500" algn="l"/>
              </a:tabLst>
            </a:pPr>
            <a:endParaRPr lang="en-US" altLang="zh-CN" sz="2000" kern="0" dirty="0">
              <a:solidFill>
                <a:srgbClr val="2B91AF"/>
              </a:solidFill>
              <a:latin typeface="Consolas"/>
              <a:ea typeface="宋体"/>
              <a:cs typeface="Times New Roman"/>
            </a:endParaRPr>
          </a:p>
          <a:p>
            <a:pPr algn="l">
              <a:spcAft>
                <a:spcPts val="0"/>
              </a:spcAft>
              <a:tabLst>
                <a:tab pos="444500" algn="l"/>
              </a:tabLst>
            </a:pPr>
            <a:r>
              <a:rPr lang="en-US" altLang="zh-CN" sz="2000" kern="0" dirty="0">
                <a:solidFill>
                  <a:srgbClr val="2B91AF"/>
                </a:solidFill>
                <a:latin typeface="Consolas"/>
                <a:ea typeface="宋体"/>
                <a:cs typeface="Times New Roman"/>
              </a:rPr>
              <a:t>i</a:t>
            </a:r>
            <a:r>
              <a:rPr lang="en-US" altLang="zh-CN" sz="2000" kern="0" dirty="0" smtClean="0">
                <a:solidFill>
                  <a:srgbClr val="2B91AF"/>
                </a:solidFill>
                <a:latin typeface="Consolas"/>
                <a:ea typeface="宋体"/>
                <a:cs typeface="Times New Roman"/>
              </a:rPr>
              <a:t>f (</a:t>
            </a:r>
            <a:r>
              <a:rPr lang="en-US" altLang="zh-CN" sz="2000" kern="0" dirty="0" err="1">
                <a:solidFill>
                  <a:srgbClr val="2B91AF"/>
                </a:solidFill>
                <a:latin typeface="Consolas"/>
                <a:ea typeface="宋体"/>
                <a:cs typeface="Times New Roman"/>
              </a:rPr>
              <a:t>ticket.SignInInfo.UserID</a:t>
            </a:r>
            <a:r>
              <a:rPr lang="en-US" altLang="zh-CN" sz="2000" kern="0" dirty="0">
                <a:solidFill>
                  <a:srgbClr val="2B91AF"/>
                </a:solidFill>
                <a:latin typeface="Consolas"/>
                <a:ea typeface="宋体"/>
                <a:cs typeface="Times New Roman"/>
              </a:rPr>
              <a:t> == “Joy”)</a:t>
            </a:r>
            <a:r>
              <a:rPr lang="en-US" altLang="zh-CN" sz="2000" kern="0" dirty="0" smtClean="0">
                <a:solidFill>
                  <a:srgbClr val="2B91AF"/>
                </a:solidFill>
                <a:latin typeface="Consolas"/>
                <a:ea typeface="宋体"/>
                <a:cs typeface="Times New Roman"/>
              </a:rPr>
              <a:t>)</a:t>
            </a:r>
          </a:p>
          <a:p>
            <a:pPr algn="l">
              <a:spcAft>
                <a:spcPts val="0"/>
              </a:spcAft>
              <a:tabLst>
                <a:tab pos="444500" algn="l"/>
              </a:tabLst>
            </a:pPr>
            <a:r>
              <a:rPr lang="en-US" altLang="zh-CN" sz="2000" kern="0" dirty="0">
                <a:solidFill>
                  <a:srgbClr val="2B91AF"/>
                </a:solidFill>
                <a:latin typeface="Consolas"/>
                <a:ea typeface="宋体"/>
                <a:cs typeface="Times New Roman"/>
              </a:rPr>
              <a:t>	 </a:t>
            </a:r>
            <a:r>
              <a:rPr lang="en-US" altLang="zh-CN" sz="2000" kern="0" dirty="0" smtClean="0">
                <a:solidFill>
                  <a:srgbClr val="2B91AF"/>
                </a:solidFill>
                <a:latin typeface="Consolas"/>
                <a:ea typeface="宋体"/>
                <a:cs typeface="Times New Roman"/>
              </a:rPr>
              <a:t>throw </a:t>
            </a:r>
            <a:r>
              <a:rPr lang="en-US" altLang="zh-CN" sz="2000" kern="0" dirty="0">
                <a:solidFill>
                  <a:srgbClr val="2B91AF"/>
                </a:solidFill>
                <a:latin typeface="Consolas"/>
                <a:ea typeface="宋体"/>
                <a:cs typeface="Times New Roman"/>
              </a:rPr>
              <a:t>new </a:t>
            </a:r>
            <a:r>
              <a:rPr lang="en-US" altLang="zh-CN" sz="2000" kern="0" dirty="0" err="1">
                <a:solidFill>
                  <a:srgbClr val="2B91AF"/>
                </a:solidFill>
                <a:latin typeface="Consolas"/>
                <a:ea typeface="宋体"/>
                <a:cs typeface="Times New Roman"/>
              </a:rPr>
              <a:t>SystemSupportException</a:t>
            </a:r>
            <a:r>
              <a:rPr lang="en-US" altLang="zh-CN" sz="2000" kern="0" dirty="0" smtClean="0">
                <a:solidFill>
                  <a:srgbClr val="2B91AF"/>
                </a:solidFill>
                <a:latin typeface="Consolas"/>
                <a:ea typeface="宋体"/>
                <a:cs typeface="Times New Roman"/>
              </a:rPr>
              <a:t>(</a:t>
            </a:r>
          </a:p>
          <a:p>
            <a:pPr algn="l">
              <a:spcAft>
                <a:spcPts val="0"/>
              </a:spcAft>
              <a:tabLst>
                <a:tab pos="444500" algn="l"/>
              </a:tabLst>
            </a:pPr>
            <a:r>
              <a:rPr lang="en-US" altLang="zh-CN" sz="2000" kern="0" dirty="0">
                <a:solidFill>
                  <a:srgbClr val="2B91AF"/>
                </a:solidFill>
                <a:latin typeface="Consolas"/>
                <a:ea typeface="宋体"/>
                <a:cs typeface="Times New Roman"/>
              </a:rPr>
              <a:t>	</a:t>
            </a:r>
            <a:r>
              <a:rPr lang="en-US" altLang="zh-CN" sz="2000" kern="0" dirty="0" smtClean="0">
                <a:solidFill>
                  <a:srgbClr val="2B91AF"/>
                </a:solidFill>
                <a:latin typeface="Consolas"/>
                <a:ea typeface="宋体"/>
                <a:cs typeface="Times New Roman"/>
              </a:rPr>
              <a:t>	</a:t>
            </a:r>
            <a:r>
              <a:rPr lang="en-US" altLang="zh-CN" sz="2000" kern="0" dirty="0" err="1" smtClean="0">
                <a:solidFill>
                  <a:srgbClr val="2B91AF"/>
                </a:solidFill>
                <a:latin typeface="Consolas"/>
                <a:ea typeface="宋体"/>
                <a:cs typeface="Times New Roman"/>
              </a:rPr>
              <a:t>string.Format</a:t>
            </a:r>
            <a:r>
              <a:rPr lang="en-US" altLang="zh-CN" sz="2000" kern="0" dirty="0" smtClean="0">
                <a:solidFill>
                  <a:srgbClr val="2B91AF"/>
                </a:solidFill>
                <a:latin typeface="Consolas"/>
                <a:ea typeface="宋体"/>
                <a:cs typeface="Times New Roman"/>
              </a:rPr>
              <a:t>(“User ‘{0}’ can not use this system”, </a:t>
            </a:r>
          </a:p>
          <a:p>
            <a:pPr algn="l">
              <a:spcAft>
                <a:spcPts val="0"/>
              </a:spcAft>
              <a:tabLst>
                <a:tab pos="444500" algn="l"/>
              </a:tabLst>
            </a:pPr>
            <a:r>
              <a:rPr lang="en-US" altLang="zh-CN" sz="2000" kern="0" dirty="0">
                <a:solidFill>
                  <a:srgbClr val="2B91AF"/>
                </a:solidFill>
                <a:latin typeface="Consolas"/>
                <a:ea typeface="宋体"/>
                <a:cs typeface="Times New Roman"/>
              </a:rPr>
              <a:t>	</a:t>
            </a:r>
            <a:r>
              <a:rPr lang="en-US" altLang="zh-CN" sz="2000" kern="0" dirty="0" smtClean="0">
                <a:solidFill>
                  <a:srgbClr val="2B91AF"/>
                </a:solidFill>
                <a:latin typeface="Consolas"/>
                <a:ea typeface="宋体"/>
                <a:cs typeface="Times New Roman"/>
              </a:rPr>
              <a:t>		“Joy”));</a:t>
            </a:r>
          </a:p>
        </p:txBody>
      </p:sp>
      <p:sp>
        <p:nvSpPr>
          <p:cNvPr id="5" name="TextBox 4"/>
          <p:cNvSpPr txBox="1"/>
          <p:nvPr/>
        </p:nvSpPr>
        <p:spPr>
          <a:xfrm>
            <a:off x="274320" y="2900002"/>
            <a:ext cx="8717280" cy="3170099"/>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l">
              <a:spcAft>
                <a:spcPts val="0"/>
              </a:spcAft>
              <a:tabLst>
                <a:tab pos="444500" algn="l"/>
              </a:tabLst>
            </a:pPr>
            <a:r>
              <a:rPr lang="en-US" sz="2000" kern="0" dirty="0" err="1" smtClean="0">
                <a:solidFill>
                  <a:srgbClr val="2B91AF"/>
                </a:solidFill>
                <a:latin typeface="Consolas"/>
                <a:ea typeface="宋体"/>
                <a:cs typeface="Times New Roman"/>
              </a:rPr>
              <a:t>ExceptionHelper.FalseThrow</a:t>
            </a:r>
            <a:r>
              <a:rPr lang="en-US" sz="2000" kern="0" dirty="0" smtClean="0">
                <a:solidFill>
                  <a:srgbClr val="2B91AF"/>
                </a:solidFill>
                <a:latin typeface="Consolas"/>
                <a:ea typeface="宋体"/>
                <a:cs typeface="Times New Roman"/>
              </a:rPr>
              <a:t>&lt;</a:t>
            </a:r>
            <a:r>
              <a:rPr lang="en-US" sz="2000" kern="0" dirty="0" err="1" smtClean="0">
                <a:solidFill>
                  <a:srgbClr val="2B91AF"/>
                </a:solidFill>
                <a:latin typeface="Consolas"/>
                <a:ea typeface="宋体"/>
                <a:cs typeface="Times New Roman"/>
              </a:rPr>
              <a:t>ArgumentNullException</a:t>
            </a:r>
            <a:r>
              <a:rPr lang="en-US" sz="2000" kern="0" dirty="0" smtClean="0">
                <a:solidFill>
                  <a:srgbClr val="2B91AF"/>
                </a:solidFill>
                <a:latin typeface="Consolas"/>
                <a:ea typeface="宋体"/>
                <a:cs typeface="Times New Roman"/>
              </a:rPr>
              <a:t>&gt;(</a:t>
            </a:r>
          </a:p>
          <a:p>
            <a:pPr algn="l">
              <a:spcAft>
                <a:spcPts val="0"/>
              </a:spcAft>
              <a:tabLst>
                <a:tab pos="444500" algn="l"/>
              </a:tabLst>
            </a:pPr>
            <a:r>
              <a:rPr lang="en-US" sz="2000" kern="0" dirty="0">
                <a:solidFill>
                  <a:srgbClr val="2B91AF"/>
                </a:solidFill>
                <a:latin typeface="Consolas"/>
                <a:ea typeface="宋体"/>
                <a:cs typeface="Times New Roman"/>
              </a:rPr>
              <a:t>	</a:t>
            </a:r>
            <a:r>
              <a:rPr lang="en-US" sz="2000" kern="0" dirty="0" smtClean="0">
                <a:solidFill>
                  <a:srgbClr val="2B91AF"/>
                </a:solidFill>
                <a:latin typeface="Consolas"/>
                <a:ea typeface="宋体"/>
                <a:cs typeface="Times New Roman"/>
              </a:rPr>
              <a:t>ticket != null,</a:t>
            </a:r>
          </a:p>
          <a:p>
            <a:pPr algn="l">
              <a:spcAft>
                <a:spcPts val="0"/>
              </a:spcAft>
              <a:tabLst>
                <a:tab pos="444500" algn="l"/>
              </a:tabLst>
            </a:pPr>
            <a:r>
              <a:rPr lang="en-US" sz="2000" kern="0" dirty="0">
                <a:solidFill>
                  <a:srgbClr val="2B91AF"/>
                </a:solidFill>
                <a:latin typeface="Consolas"/>
                <a:ea typeface="宋体"/>
                <a:cs typeface="Times New Roman"/>
              </a:rPr>
              <a:t>	</a:t>
            </a:r>
            <a:r>
              <a:rPr lang="en-US" altLang="zh-CN" sz="2000" kern="0" dirty="0">
                <a:solidFill>
                  <a:srgbClr val="2B91AF"/>
                </a:solidFill>
                <a:latin typeface="Consolas"/>
                <a:ea typeface="宋体"/>
                <a:cs typeface="Times New Roman"/>
              </a:rPr>
              <a:t>“Ticket can not be null</a:t>
            </a:r>
            <a:r>
              <a:rPr lang="en-US" altLang="zh-CN" sz="2000" kern="0" dirty="0" smtClean="0">
                <a:solidFill>
                  <a:srgbClr val="2B91AF"/>
                </a:solidFill>
                <a:latin typeface="Consolas"/>
                <a:ea typeface="宋体"/>
                <a:cs typeface="Times New Roman"/>
              </a:rPr>
              <a:t>”</a:t>
            </a:r>
            <a:r>
              <a:rPr lang="en-US" sz="2000" kern="0" dirty="0" smtClean="0">
                <a:solidFill>
                  <a:srgbClr val="2B91AF"/>
                </a:solidFill>
                <a:latin typeface="Consolas"/>
                <a:ea typeface="宋体"/>
                <a:cs typeface="Times New Roman"/>
              </a:rPr>
              <a:t>);</a:t>
            </a:r>
          </a:p>
          <a:p>
            <a:pPr algn="l">
              <a:spcAft>
                <a:spcPts val="0"/>
              </a:spcAft>
              <a:tabLst>
                <a:tab pos="444500" algn="l"/>
              </a:tabLst>
            </a:pPr>
            <a:endParaRPr lang="en-US" altLang="zh-CN" sz="2000" kern="0" dirty="0" smtClean="0">
              <a:solidFill>
                <a:srgbClr val="2B91AF"/>
              </a:solidFill>
              <a:latin typeface="Consolas"/>
              <a:ea typeface="宋体"/>
              <a:cs typeface="Times New Roman"/>
            </a:endParaRPr>
          </a:p>
          <a:p>
            <a:pPr algn="l">
              <a:spcAft>
                <a:spcPts val="0"/>
              </a:spcAft>
              <a:tabLst>
                <a:tab pos="444500" algn="l"/>
              </a:tabLst>
            </a:pPr>
            <a:r>
              <a:rPr lang="en-US" altLang="zh-CN" sz="2000" kern="0" dirty="0" err="1" smtClean="0">
                <a:solidFill>
                  <a:srgbClr val="2B91AF"/>
                </a:solidFill>
                <a:latin typeface="Consolas"/>
                <a:ea typeface="宋体"/>
                <a:cs typeface="Times New Roman"/>
              </a:rPr>
              <a:t>ExceptionHelper.FalseThrow</a:t>
            </a:r>
            <a:r>
              <a:rPr lang="en-US" altLang="zh-CN" sz="2000" kern="0" dirty="0" smtClean="0">
                <a:solidFill>
                  <a:srgbClr val="2B91AF"/>
                </a:solidFill>
                <a:latin typeface="Consolas"/>
                <a:ea typeface="宋体"/>
                <a:cs typeface="Times New Roman"/>
              </a:rPr>
              <a:t>&lt;</a:t>
            </a:r>
            <a:r>
              <a:rPr lang="en-US" altLang="zh-CN" sz="2000" kern="0" dirty="0" err="1" smtClean="0">
                <a:solidFill>
                  <a:srgbClr val="2B91AF"/>
                </a:solidFill>
                <a:latin typeface="Consolas"/>
                <a:ea typeface="宋体"/>
                <a:cs typeface="Times New Roman"/>
              </a:rPr>
              <a:t>ArgumentNullException</a:t>
            </a:r>
            <a:r>
              <a:rPr lang="en-US" altLang="zh-CN" sz="2000" kern="0" dirty="0">
                <a:solidFill>
                  <a:srgbClr val="2B91AF"/>
                </a:solidFill>
                <a:latin typeface="Consolas"/>
                <a:ea typeface="宋体"/>
                <a:cs typeface="Times New Roman"/>
              </a:rPr>
              <a:t>&gt;(</a:t>
            </a:r>
          </a:p>
          <a:p>
            <a:pPr algn="l">
              <a:spcAft>
                <a:spcPts val="0"/>
              </a:spcAft>
              <a:tabLst>
                <a:tab pos="444500" algn="l"/>
              </a:tabLst>
            </a:pPr>
            <a:r>
              <a:rPr lang="en-US" altLang="zh-CN" sz="2000" kern="0" dirty="0">
                <a:solidFill>
                  <a:srgbClr val="2B91AF"/>
                </a:solidFill>
                <a:latin typeface="Consolas"/>
                <a:ea typeface="宋体"/>
                <a:cs typeface="Times New Roman"/>
              </a:rPr>
              <a:t>	 </a:t>
            </a:r>
            <a:r>
              <a:rPr lang="en-US" altLang="zh-CN" sz="2000" kern="0" dirty="0" err="1">
                <a:solidFill>
                  <a:srgbClr val="2B91AF"/>
                </a:solidFill>
                <a:latin typeface="Consolas"/>
                <a:ea typeface="宋体"/>
                <a:cs typeface="Times New Roman"/>
              </a:rPr>
              <a:t>ticket.IsValid</a:t>
            </a:r>
            <a:r>
              <a:rPr lang="en-US" altLang="zh-CN" sz="2000" kern="0" dirty="0">
                <a:solidFill>
                  <a:srgbClr val="2B91AF"/>
                </a:solidFill>
                <a:latin typeface="Consolas"/>
                <a:ea typeface="宋体"/>
                <a:cs typeface="Times New Roman"/>
              </a:rPr>
              <a:t>()</a:t>
            </a:r>
            <a:r>
              <a:rPr lang="en-US" altLang="zh-CN" sz="2000" kern="0" dirty="0" smtClean="0">
                <a:solidFill>
                  <a:srgbClr val="2B91AF"/>
                </a:solidFill>
                <a:latin typeface="Consolas"/>
                <a:ea typeface="宋体"/>
                <a:cs typeface="Times New Roman"/>
              </a:rPr>
              <a:t>,</a:t>
            </a:r>
            <a:endParaRPr lang="en-US" altLang="zh-CN" sz="2000" kern="0" dirty="0">
              <a:solidFill>
                <a:srgbClr val="2B91AF"/>
              </a:solidFill>
              <a:latin typeface="Consolas"/>
              <a:ea typeface="宋体"/>
              <a:cs typeface="Times New Roman"/>
            </a:endParaRPr>
          </a:p>
          <a:p>
            <a:pPr algn="l">
              <a:spcAft>
                <a:spcPts val="0"/>
              </a:spcAft>
              <a:tabLst>
                <a:tab pos="444500" algn="l"/>
              </a:tabLst>
            </a:pPr>
            <a:r>
              <a:rPr lang="en-US" altLang="zh-CN" sz="2000" kern="0" dirty="0">
                <a:solidFill>
                  <a:srgbClr val="2B91AF"/>
                </a:solidFill>
                <a:latin typeface="Consolas"/>
                <a:ea typeface="宋体"/>
                <a:cs typeface="Times New Roman"/>
              </a:rPr>
              <a:t>	</a:t>
            </a:r>
            <a:r>
              <a:rPr lang="en-US" altLang="zh-CN" sz="2000" kern="0" dirty="0" smtClean="0">
                <a:solidFill>
                  <a:srgbClr val="2B91AF"/>
                </a:solidFill>
                <a:latin typeface="Consolas"/>
                <a:ea typeface="宋体"/>
                <a:cs typeface="Times New Roman"/>
              </a:rPr>
              <a:t>“</a:t>
            </a:r>
            <a:r>
              <a:rPr lang="en-US" altLang="zh-CN" sz="2000" kern="0" dirty="0">
                <a:solidFill>
                  <a:srgbClr val="2B91AF"/>
                </a:solidFill>
                <a:latin typeface="Consolas"/>
                <a:ea typeface="宋体"/>
                <a:cs typeface="Times New Roman"/>
              </a:rPr>
              <a:t>Ticket is invalid</a:t>
            </a:r>
            <a:r>
              <a:rPr lang="en-US" altLang="zh-CN" sz="2000" kern="0" dirty="0" smtClean="0">
                <a:solidFill>
                  <a:srgbClr val="2B91AF"/>
                </a:solidFill>
                <a:latin typeface="Consolas"/>
                <a:ea typeface="宋体"/>
                <a:cs typeface="Times New Roman"/>
              </a:rPr>
              <a:t>”);</a:t>
            </a:r>
          </a:p>
          <a:p>
            <a:pPr algn="l">
              <a:spcAft>
                <a:spcPts val="0"/>
              </a:spcAft>
              <a:tabLst>
                <a:tab pos="444500" algn="l"/>
              </a:tabLst>
            </a:pPr>
            <a:endParaRPr lang="en-US" altLang="zh-CN" sz="2000" kern="0" dirty="0" smtClean="0">
              <a:solidFill>
                <a:srgbClr val="2B91AF"/>
              </a:solidFill>
              <a:latin typeface="Consolas"/>
              <a:ea typeface="宋体"/>
              <a:cs typeface="Times New Roman"/>
            </a:endParaRPr>
          </a:p>
          <a:p>
            <a:pPr algn="l">
              <a:spcAft>
                <a:spcPts val="0"/>
              </a:spcAft>
              <a:tabLst>
                <a:tab pos="444500" algn="l"/>
              </a:tabLst>
            </a:pPr>
            <a:r>
              <a:rPr lang="en-US" altLang="zh-CN" sz="2000" kern="0" dirty="0" err="1" smtClean="0">
                <a:solidFill>
                  <a:srgbClr val="2B91AF"/>
                </a:solidFill>
                <a:latin typeface="Consolas"/>
                <a:ea typeface="宋体"/>
                <a:cs typeface="Times New Roman"/>
              </a:rPr>
              <a:t>ExceptionHelper.TrueThrow</a:t>
            </a:r>
            <a:r>
              <a:rPr lang="en-US" altLang="zh-CN" sz="2000" kern="0" dirty="0" smtClean="0">
                <a:solidFill>
                  <a:srgbClr val="2B91AF"/>
                </a:solidFill>
                <a:latin typeface="Consolas"/>
                <a:ea typeface="宋体"/>
                <a:cs typeface="Times New Roman"/>
              </a:rPr>
              <a:t>(</a:t>
            </a:r>
            <a:r>
              <a:rPr lang="en-US" altLang="zh-CN" sz="2000" kern="0" dirty="0" err="1">
                <a:solidFill>
                  <a:srgbClr val="2B91AF"/>
                </a:solidFill>
                <a:latin typeface="Consolas"/>
                <a:ea typeface="宋体"/>
                <a:cs typeface="Times New Roman"/>
              </a:rPr>
              <a:t>ticket.SignInInfo.UserID</a:t>
            </a:r>
            <a:r>
              <a:rPr lang="en-US" altLang="zh-CN" sz="2000" kern="0" dirty="0">
                <a:solidFill>
                  <a:srgbClr val="2B91AF"/>
                </a:solidFill>
                <a:latin typeface="Consolas"/>
                <a:ea typeface="宋体"/>
                <a:cs typeface="Times New Roman"/>
              </a:rPr>
              <a:t> == “Joy</a:t>
            </a:r>
            <a:r>
              <a:rPr lang="en-US" altLang="zh-CN" sz="2000" kern="0" dirty="0" smtClean="0">
                <a:solidFill>
                  <a:srgbClr val="2B91AF"/>
                </a:solidFill>
                <a:latin typeface="Consolas"/>
                <a:ea typeface="宋体"/>
                <a:cs typeface="Times New Roman"/>
              </a:rPr>
              <a:t>”,</a:t>
            </a:r>
          </a:p>
          <a:p>
            <a:pPr algn="l">
              <a:spcAft>
                <a:spcPts val="0"/>
              </a:spcAft>
              <a:tabLst>
                <a:tab pos="444500" algn="l"/>
              </a:tabLst>
            </a:pPr>
            <a:r>
              <a:rPr lang="en-US" altLang="zh-CN" sz="2000" kern="0" dirty="0">
                <a:solidFill>
                  <a:srgbClr val="2B91AF"/>
                </a:solidFill>
                <a:latin typeface="Consolas"/>
                <a:ea typeface="宋体"/>
                <a:cs typeface="Times New Roman"/>
              </a:rPr>
              <a:t>	</a:t>
            </a:r>
            <a:r>
              <a:rPr lang="en-US" altLang="zh-CN" sz="2000" kern="0" dirty="0" smtClean="0">
                <a:solidFill>
                  <a:srgbClr val="2B91AF"/>
                </a:solidFill>
                <a:latin typeface="Consolas"/>
                <a:ea typeface="宋体"/>
                <a:cs typeface="Times New Roman"/>
              </a:rPr>
              <a:t>“</a:t>
            </a:r>
            <a:r>
              <a:rPr lang="en-US" altLang="zh-CN" sz="2000" kern="0" dirty="0">
                <a:solidFill>
                  <a:srgbClr val="2B91AF"/>
                </a:solidFill>
                <a:latin typeface="Consolas"/>
                <a:ea typeface="宋体"/>
                <a:cs typeface="Times New Roman"/>
              </a:rPr>
              <a:t>User ‘{0}’ can not use this system”, </a:t>
            </a:r>
            <a:r>
              <a:rPr lang="en-US" altLang="zh-CN" sz="2000" kern="0" dirty="0" smtClean="0">
                <a:solidFill>
                  <a:srgbClr val="2B91AF"/>
                </a:solidFill>
                <a:latin typeface="Consolas"/>
                <a:ea typeface="宋体"/>
                <a:cs typeface="Times New Roman"/>
              </a:rPr>
              <a:t>“</a:t>
            </a:r>
            <a:r>
              <a:rPr lang="en-US" altLang="zh-CN" sz="2000" kern="0" dirty="0">
                <a:solidFill>
                  <a:srgbClr val="2B91AF"/>
                </a:solidFill>
                <a:latin typeface="Consolas"/>
                <a:ea typeface="宋体"/>
                <a:cs typeface="Times New Roman"/>
              </a:rPr>
              <a:t>Joy</a:t>
            </a:r>
            <a:r>
              <a:rPr lang="en-US" altLang="zh-CN" sz="2000" kern="0" dirty="0" smtClean="0">
                <a:solidFill>
                  <a:srgbClr val="2B91AF"/>
                </a:solidFill>
                <a:latin typeface="Consolas"/>
                <a:ea typeface="宋体"/>
                <a:cs typeface="Times New Roman"/>
              </a:rPr>
              <a:t>”));</a:t>
            </a:r>
          </a:p>
        </p:txBody>
      </p:sp>
    </p:spTree>
    <p:extLst>
      <p:ext uri="{BB962C8B-B14F-4D97-AF65-F5344CB8AC3E}">
        <p14:creationId xmlns:p14="http://schemas.microsoft.com/office/powerpoint/2010/main" val="196168756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XmlHelper</a:t>
            </a:r>
            <a:endParaRPr lang="zh-CN" altLang="en-US" dirty="0"/>
          </a:p>
        </p:txBody>
      </p:sp>
      <p:sp>
        <p:nvSpPr>
          <p:cNvPr id="3" name="内容占位符 2"/>
          <p:cNvSpPr>
            <a:spLocks noGrp="1"/>
          </p:cNvSpPr>
          <p:nvPr>
            <p:ph idx="1"/>
          </p:nvPr>
        </p:nvSpPr>
        <p:spPr>
          <a:xfrm>
            <a:off x="381000" y="1416050"/>
            <a:ext cx="8388350" cy="3859518"/>
          </a:xfrm>
        </p:spPr>
        <p:txBody>
          <a:bodyPr/>
          <a:lstStyle/>
          <a:p>
            <a:r>
              <a:rPr lang="zh-CN" altLang="en-US" sz="2400" dirty="0"/>
              <a:t>针对</a:t>
            </a:r>
            <a:r>
              <a:rPr lang="zh-CN" altLang="en-US" sz="2400" dirty="0" smtClean="0"/>
              <a:t>于</a:t>
            </a:r>
            <a:r>
              <a:rPr lang="en-US" altLang="zh-CN" sz="2400" dirty="0" err="1" smtClean="0"/>
              <a:t>XmlDocument</a:t>
            </a:r>
            <a:r>
              <a:rPr lang="zh-CN" altLang="en-US" sz="2400" dirty="0" smtClean="0"/>
              <a:t>中</a:t>
            </a:r>
            <a:r>
              <a:rPr lang="en-US" altLang="zh-CN" sz="2400" dirty="0" err="1" smtClean="0"/>
              <a:t>XmlNode</a:t>
            </a:r>
            <a:r>
              <a:rPr lang="zh-CN" altLang="en-US" sz="2400" dirty="0" smtClean="0"/>
              <a:t>和</a:t>
            </a:r>
            <a:r>
              <a:rPr lang="en-US" altLang="zh-CN" sz="2400" dirty="0" err="1" smtClean="0"/>
              <a:t>XmlAttribute</a:t>
            </a:r>
            <a:r>
              <a:rPr lang="zh-CN" altLang="en-US" sz="2400" dirty="0" smtClean="0"/>
              <a:t>的帮助方法（简化写法）</a:t>
            </a:r>
            <a:endParaRPr lang="en-US" altLang="zh-CN" sz="2400" dirty="0" smtClean="0"/>
          </a:p>
          <a:p>
            <a:pPr lvl="1"/>
            <a:r>
              <a:rPr lang="en-US" altLang="zh-CN" sz="2400" dirty="0" err="1" smtClean="0"/>
              <a:t>XmlHelper.AppendNode</a:t>
            </a:r>
            <a:r>
              <a:rPr lang="en-US" altLang="zh-CN" sz="2400" dirty="0" smtClean="0"/>
              <a:t>&lt;T&gt;(node, </a:t>
            </a:r>
            <a:r>
              <a:rPr lang="en-US" altLang="zh-CN" sz="2400" dirty="0" err="1" smtClean="0"/>
              <a:t>nodeName</a:t>
            </a:r>
            <a:r>
              <a:rPr lang="en-US" altLang="zh-CN" sz="2400" dirty="0" smtClean="0"/>
              <a:t>, </a:t>
            </a:r>
            <a:r>
              <a:rPr lang="en-US" altLang="zh-CN" sz="2400" dirty="0" err="1" smtClean="0"/>
              <a:t>nodeValue</a:t>
            </a:r>
            <a:r>
              <a:rPr lang="en-US" altLang="zh-CN" sz="2400" dirty="0" smtClean="0"/>
              <a:t>)</a:t>
            </a:r>
          </a:p>
          <a:p>
            <a:pPr lvl="1"/>
            <a:r>
              <a:rPr lang="en-US" altLang="zh-CN" sz="2400" dirty="0" err="1" smtClean="0"/>
              <a:t>XmlHelper.AppendAttr</a:t>
            </a:r>
            <a:r>
              <a:rPr lang="en-US" altLang="zh-CN" sz="2400" dirty="0"/>
              <a:t>&lt;T&gt;(node, </a:t>
            </a:r>
            <a:r>
              <a:rPr lang="en-US" altLang="zh-CN" sz="2400" dirty="0" err="1"/>
              <a:t>nodeName</a:t>
            </a:r>
            <a:r>
              <a:rPr lang="en-US" altLang="zh-CN" sz="2400" dirty="0"/>
              <a:t>, </a:t>
            </a:r>
            <a:r>
              <a:rPr lang="en-US" altLang="zh-CN" sz="2400" dirty="0" err="1"/>
              <a:t>nodeValue</a:t>
            </a:r>
            <a:r>
              <a:rPr lang="en-US" altLang="zh-CN" sz="2400" dirty="0" smtClean="0"/>
              <a:t>)</a:t>
            </a:r>
          </a:p>
          <a:p>
            <a:pPr lvl="1"/>
            <a:r>
              <a:rPr lang="en-US" altLang="zh-CN" sz="2400" dirty="0" err="1" smtClean="0"/>
              <a:t>XmlHelper</a:t>
            </a:r>
            <a:r>
              <a:rPr lang="en-US" altLang="zh-CN" sz="2400" dirty="0"/>
              <a:t>. </a:t>
            </a:r>
            <a:r>
              <a:rPr lang="en-US" altLang="zh-CN" sz="2400" dirty="0" err="1" smtClean="0"/>
              <a:t>GetSingleNodeValue</a:t>
            </a:r>
            <a:r>
              <a:rPr lang="en-US" altLang="zh-CN" sz="2400" dirty="0" smtClean="0"/>
              <a:t>&lt;T&gt;(</a:t>
            </a:r>
            <a:r>
              <a:rPr lang="en-US" altLang="zh-CN" sz="2400" dirty="0" err="1" smtClean="0"/>
              <a:t>nodeParent</a:t>
            </a:r>
            <a:r>
              <a:rPr lang="en-US" altLang="zh-CN" sz="2400" dirty="0" smtClean="0"/>
              <a:t>, path, </a:t>
            </a:r>
            <a:r>
              <a:rPr lang="en-US" altLang="zh-CN" sz="2400" dirty="0" err="1" smtClean="0"/>
              <a:t>defaultValue</a:t>
            </a:r>
            <a:r>
              <a:rPr lang="en-US" altLang="zh-CN" sz="2400" dirty="0" smtClean="0"/>
              <a:t>)</a:t>
            </a:r>
          </a:p>
          <a:p>
            <a:pPr lvl="1"/>
            <a:r>
              <a:rPr lang="en-US" altLang="zh-CN" sz="2400" dirty="0" err="1" smtClean="0"/>
              <a:t>XmlHelper.GetAttributeValue</a:t>
            </a:r>
            <a:r>
              <a:rPr lang="en-US" altLang="zh-CN" sz="2400" dirty="0" smtClean="0"/>
              <a:t>&lt;T&gt;(node, </a:t>
            </a:r>
            <a:r>
              <a:rPr lang="en-US" altLang="zh-CN" sz="2400" dirty="0" err="1" smtClean="0"/>
              <a:t>attrName</a:t>
            </a:r>
            <a:r>
              <a:rPr lang="en-US" altLang="zh-CN" sz="2400" dirty="0" smtClean="0"/>
              <a:t>, </a:t>
            </a:r>
            <a:r>
              <a:rPr lang="en-US" altLang="zh-CN" sz="2400" dirty="0" err="1" smtClean="0"/>
              <a:t>defaultValue</a:t>
            </a:r>
            <a:r>
              <a:rPr lang="en-US" altLang="zh-CN" sz="2400" dirty="0" smtClean="0"/>
              <a:t>)</a:t>
            </a:r>
          </a:p>
        </p:txBody>
      </p:sp>
    </p:spTree>
    <p:extLst>
      <p:ext uri="{BB962C8B-B14F-4D97-AF65-F5344CB8AC3E}">
        <p14:creationId xmlns:p14="http://schemas.microsoft.com/office/powerpoint/2010/main" val="388288307"/>
      </p:ext>
    </p:extLst>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XmlHelper</a:t>
            </a:r>
            <a:endParaRPr lang="zh-CN" altLang="en-US" dirty="0"/>
          </a:p>
        </p:txBody>
      </p:sp>
      <p:sp>
        <p:nvSpPr>
          <p:cNvPr id="3" name="内容占位符 2"/>
          <p:cNvSpPr>
            <a:spLocks noGrp="1"/>
          </p:cNvSpPr>
          <p:nvPr>
            <p:ph idx="1"/>
          </p:nvPr>
        </p:nvSpPr>
        <p:spPr>
          <a:xfrm>
            <a:off x="381000" y="1416050"/>
            <a:ext cx="8388350" cy="1061829"/>
          </a:xfrm>
        </p:spPr>
        <p:txBody>
          <a:bodyPr/>
          <a:lstStyle/>
          <a:p>
            <a:r>
              <a:rPr lang="zh-CN" altLang="en-US" dirty="0"/>
              <a:t>对象</a:t>
            </a:r>
            <a:r>
              <a:rPr lang="zh-CN" altLang="en-US" dirty="0" smtClean="0"/>
              <a:t>的</a:t>
            </a:r>
            <a:r>
              <a:rPr lang="en-US" altLang="zh-CN" dirty="0" smtClean="0"/>
              <a:t>Xml</a:t>
            </a:r>
            <a:r>
              <a:rPr lang="zh-CN" altLang="en-US" dirty="0" smtClean="0"/>
              <a:t>序列化</a:t>
            </a:r>
            <a:endParaRPr lang="en-US" altLang="zh-CN" dirty="0" smtClean="0"/>
          </a:p>
          <a:p>
            <a:pPr lvl="1"/>
            <a:r>
              <a:rPr lang="zh-CN" altLang="en-US" dirty="0"/>
              <a:t>在对象</a:t>
            </a:r>
            <a:r>
              <a:rPr lang="zh-CN" altLang="en-US" dirty="0" smtClean="0"/>
              <a:t>上添加</a:t>
            </a:r>
            <a:r>
              <a:rPr lang="en-US" altLang="zh-CN" dirty="0" smtClean="0"/>
              <a:t>Attribute</a:t>
            </a:r>
            <a:r>
              <a:rPr lang="zh-CN" altLang="en-US" dirty="0" smtClean="0"/>
              <a:t>来标注</a:t>
            </a:r>
            <a:r>
              <a:rPr lang="zh-CN" altLang="en-US" dirty="0"/>
              <a:t>序列化方式</a:t>
            </a:r>
          </a:p>
        </p:txBody>
      </p:sp>
      <p:sp>
        <p:nvSpPr>
          <p:cNvPr id="4" name="TextBox 3"/>
          <p:cNvSpPr txBox="1"/>
          <p:nvPr/>
        </p:nvSpPr>
        <p:spPr>
          <a:xfrm>
            <a:off x="1150083" y="2449241"/>
            <a:ext cx="6821939" cy="4247317"/>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l" defTabSz="180975"/>
            <a:r>
              <a:rPr lang="en-US" altLang="zh-CN" sz="1800" dirty="0">
                <a:latin typeface="新宋体"/>
                <a:ea typeface="新宋体"/>
              </a:rPr>
              <a:t>[</a:t>
            </a:r>
            <a:r>
              <a:rPr lang="en-US" altLang="zh-CN" sz="1800" dirty="0" err="1">
                <a:solidFill>
                  <a:srgbClr val="2B91AF"/>
                </a:solidFill>
                <a:latin typeface="新宋体"/>
                <a:ea typeface="新宋体"/>
              </a:rPr>
              <a:t>XmlRootMapping</a:t>
            </a:r>
            <a:r>
              <a:rPr lang="en-US" altLang="zh-CN" sz="1800" dirty="0">
                <a:solidFill>
                  <a:prstClr val="black"/>
                </a:solidFill>
                <a:latin typeface="新宋体"/>
                <a:ea typeface="新宋体"/>
              </a:rPr>
              <a:t>(</a:t>
            </a:r>
            <a:r>
              <a:rPr lang="en-US" altLang="zh-CN" sz="1800" dirty="0">
                <a:solidFill>
                  <a:srgbClr val="A31515"/>
                </a:solidFill>
                <a:latin typeface="新宋体"/>
                <a:ea typeface="新宋体"/>
              </a:rPr>
              <a:t>"ORM_TEST_OBJECT"</a:t>
            </a:r>
            <a:r>
              <a:rPr lang="en-US" altLang="zh-CN" sz="1800" dirty="0">
                <a:solidFill>
                  <a:prstClr val="black"/>
                </a:solidFill>
                <a:latin typeface="新宋体"/>
                <a:ea typeface="新宋体"/>
              </a:rPr>
              <a:t>)]</a:t>
            </a:r>
          </a:p>
          <a:p>
            <a:pPr algn="l" defTabSz="180975"/>
            <a:r>
              <a:rPr lang="en-US" altLang="zh-CN" sz="1800" dirty="0">
                <a:solidFill>
                  <a:srgbClr val="0000FF"/>
                </a:solidFill>
                <a:latin typeface="新宋体"/>
                <a:ea typeface="新宋体"/>
              </a:rPr>
              <a:t>public</a:t>
            </a:r>
            <a:r>
              <a:rPr lang="en-US" altLang="zh-CN" sz="1800" dirty="0">
                <a:solidFill>
                  <a:prstClr val="black"/>
                </a:solidFill>
                <a:latin typeface="新宋体"/>
                <a:ea typeface="新宋体"/>
              </a:rPr>
              <a:t> </a:t>
            </a:r>
            <a:r>
              <a:rPr lang="en-US" altLang="zh-CN" sz="1800" dirty="0">
                <a:solidFill>
                  <a:srgbClr val="0000FF"/>
                </a:solidFill>
                <a:latin typeface="新宋体"/>
                <a:ea typeface="新宋体"/>
              </a:rPr>
              <a:t>class</a:t>
            </a:r>
            <a:r>
              <a:rPr lang="en-US" altLang="zh-CN" sz="1800" dirty="0">
                <a:solidFill>
                  <a:prstClr val="black"/>
                </a:solidFill>
                <a:latin typeface="新宋体"/>
                <a:ea typeface="新宋体"/>
              </a:rPr>
              <a:t> </a:t>
            </a:r>
            <a:r>
              <a:rPr lang="en-US" altLang="zh-CN" sz="1800" dirty="0" err="1">
                <a:solidFill>
                  <a:srgbClr val="2B91AF"/>
                </a:solidFill>
                <a:latin typeface="新宋体"/>
                <a:ea typeface="新宋体"/>
              </a:rPr>
              <a:t>XmlMappingTestObject</a:t>
            </a:r>
            <a:endParaRPr lang="en-US" altLang="zh-CN" sz="1800" dirty="0">
              <a:solidFill>
                <a:prstClr val="black"/>
              </a:solidFill>
              <a:latin typeface="新宋体"/>
              <a:ea typeface="新宋体"/>
            </a:endParaRPr>
          </a:p>
          <a:p>
            <a:pPr algn="l"/>
            <a:r>
              <a:rPr lang="en-US" altLang="zh-CN" sz="1800" dirty="0"/>
              <a:t>{</a:t>
            </a:r>
            <a:br>
              <a:rPr lang="en-US" altLang="zh-CN" sz="1800" dirty="0"/>
            </a:br>
            <a:r>
              <a:rPr lang="en-US" altLang="zh-CN" sz="1800" dirty="0"/>
              <a:t>	</a:t>
            </a:r>
            <a:r>
              <a:rPr lang="en-US" altLang="zh-CN" sz="1800" dirty="0" smtClean="0">
                <a:latin typeface="新宋体"/>
                <a:ea typeface="新宋体"/>
              </a:rPr>
              <a:t>[</a:t>
            </a:r>
            <a:r>
              <a:rPr lang="en-US" altLang="zh-CN" sz="1800" dirty="0" err="1">
                <a:solidFill>
                  <a:srgbClr val="2B91AF"/>
                </a:solidFill>
                <a:latin typeface="新宋体"/>
                <a:ea typeface="新宋体"/>
              </a:rPr>
              <a:t>XmlObjectMapping</a:t>
            </a:r>
            <a:r>
              <a:rPr lang="en-US" altLang="zh-CN" sz="1800" dirty="0">
                <a:solidFill>
                  <a:prstClr val="black"/>
                </a:solidFill>
                <a:latin typeface="新宋体"/>
                <a:ea typeface="新宋体"/>
              </a:rPr>
              <a:t>(</a:t>
            </a:r>
            <a:r>
              <a:rPr lang="en-US" altLang="zh-CN" sz="1800" dirty="0">
                <a:solidFill>
                  <a:srgbClr val="A31515"/>
                </a:solidFill>
                <a:latin typeface="新宋体"/>
                <a:ea typeface="新宋体"/>
              </a:rPr>
              <a:t>"AGE"</a:t>
            </a:r>
            <a:r>
              <a:rPr lang="en-US" altLang="zh-CN" sz="1800" dirty="0">
                <a:solidFill>
                  <a:prstClr val="black"/>
                </a:solidFill>
                <a:latin typeface="新宋体"/>
                <a:ea typeface="新宋体"/>
              </a:rPr>
              <a:t>)]</a:t>
            </a:r>
          </a:p>
          <a:p>
            <a:pPr algn="l"/>
            <a:r>
              <a:rPr lang="en-US" altLang="zh-CN" sz="1800" dirty="0" smtClean="0">
                <a:solidFill>
                  <a:srgbClr val="0000FF"/>
                </a:solidFill>
                <a:latin typeface="新宋体"/>
                <a:ea typeface="新宋体"/>
              </a:rPr>
              <a:t>	public</a:t>
            </a:r>
            <a:r>
              <a:rPr lang="en-US" altLang="zh-CN" sz="1800" dirty="0" smtClean="0">
                <a:solidFill>
                  <a:prstClr val="black"/>
                </a:solidFill>
                <a:latin typeface="新宋体"/>
                <a:ea typeface="新宋体"/>
              </a:rPr>
              <a:t> </a:t>
            </a:r>
            <a:r>
              <a:rPr lang="en-US" altLang="zh-CN" sz="1800" dirty="0" err="1">
                <a:solidFill>
                  <a:srgbClr val="0000FF"/>
                </a:solidFill>
                <a:latin typeface="新宋体"/>
                <a:ea typeface="新宋体"/>
              </a:rPr>
              <a:t>int</a:t>
            </a:r>
            <a:r>
              <a:rPr lang="en-US" altLang="zh-CN" sz="1800" dirty="0">
                <a:solidFill>
                  <a:prstClr val="black"/>
                </a:solidFill>
                <a:latin typeface="新宋体"/>
                <a:ea typeface="新宋体"/>
              </a:rPr>
              <a:t> </a:t>
            </a:r>
            <a:r>
              <a:rPr lang="en-US" altLang="zh-CN" sz="1800" dirty="0" smtClean="0">
                <a:solidFill>
                  <a:prstClr val="black"/>
                </a:solidFill>
                <a:latin typeface="新宋体"/>
                <a:ea typeface="新宋体"/>
              </a:rPr>
              <a:t>Age { </a:t>
            </a:r>
            <a:r>
              <a:rPr lang="en-US" altLang="zh-CN" sz="1800" dirty="0" smtClean="0">
                <a:solidFill>
                  <a:srgbClr val="0000FF"/>
                </a:solidFill>
                <a:latin typeface="新宋体"/>
                <a:ea typeface="新宋体"/>
              </a:rPr>
              <a:t>get</a:t>
            </a:r>
            <a:r>
              <a:rPr lang="en-US" altLang="zh-CN" sz="1800" dirty="0" smtClean="0">
                <a:solidFill>
                  <a:prstClr val="black"/>
                </a:solidFill>
                <a:latin typeface="新宋体"/>
                <a:ea typeface="新宋体"/>
              </a:rPr>
              <a:t>; </a:t>
            </a:r>
            <a:r>
              <a:rPr lang="en-US" altLang="zh-CN" sz="1800" dirty="0" smtClean="0">
                <a:solidFill>
                  <a:srgbClr val="0000FF"/>
                </a:solidFill>
                <a:latin typeface="新宋体"/>
                <a:ea typeface="新宋体"/>
              </a:rPr>
              <a:t>set; </a:t>
            </a:r>
            <a:r>
              <a:rPr lang="en-US" altLang="zh-CN" sz="1800" dirty="0" smtClean="0">
                <a:solidFill>
                  <a:prstClr val="black"/>
                </a:solidFill>
                <a:latin typeface="新宋体"/>
                <a:ea typeface="新宋体"/>
              </a:rPr>
              <a:t>}</a:t>
            </a:r>
          </a:p>
          <a:p>
            <a:pPr algn="l"/>
            <a:endParaRPr lang="zh-CN" altLang="en-US" sz="1800" dirty="0">
              <a:solidFill>
                <a:prstClr val="black"/>
              </a:solidFill>
              <a:latin typeface="新宋体"/>
              <a:ea typeface="新宋体"/>
            </a:endParaRPr>
          </a:p>
          <a:p>
            <a:pPr algn="l"/>
            <a:r>
              <a:rPr lang="en-US" altLang="zh-CN" sz="1800" dirty="0" smtClean="0">
                <a:solidFill>
                  <a:prstClr val="black"/>
                </a:solidFill>
                <a:latin typeface="新宋体"/>
                <a:ea typeface="新宋体"/>
              </a:rPr>
              <a:t>	[</a:t>
            </a:r>
            <a:r>
              <a:rPr lang="en-US" altLang="zh-CN" sz="1800" dirty="0" err="1">
                <a:solidFill>
                  <a:srgbClr val="2B91AF"/>
                </a:solidFill>
                <a:latin typeface="新宋体"/>
                <a:ea typeface="新宋体"/>
              </a:rPr>
              <a:t>XmlObjectMapping</a:t>
            </a:r>
            <a:r>
              <a:rPr lang="en-US" altLang="zh-CN" sz="1800" dirty="0">
                <a:solidFill>
                  <a:prstClr val="black"/>
                </a:solidFill>
                <a:latin typeface="新宋体"/>
                <a:ea typeface="新宋体"/>
              </a:rPr>
              <a:t>(</a:t>
            </a:r>
            <a:r>
              <a:rPr lang="en-US" altLang="zh-CN" sz="1800" dirty="0">
                <a:solidFill>
                  <a:srgbClr val="A31515"/>
                </a:solidFill>
                <a:latin typeface="新宋体"/>
                <a:ea typeface="新宋体"/>
              </a:rPr>
              <a:t>"ID"</a:t>
            </a:r>
            <a:r>
              <a:rPr lang="en-US" altLang="zh-CN" sz="1800" dirty="0">
                <a:solidFill>
                  <a:prstClr val="black"/>
                </a:solidFill>
                <a:latin typeface="新宋体"/>
                <a:ea typeface="新宋体"/>
              </a:rPr>
              <a:t>)]</a:t>
            </a:r>
          </a:p>
          <a:p>
            <a:pPr algn="l"/>
            <a:r>
              <a:rPr lang="en-US" altLang="zh-CN" sz="1800" dirty="0" smtClean="0">
                <a:solidFill>
                  <a:srgbClr val="0000FF"/>
                </a:solidFill>
                <a:latin typeface="新宋体"/>
                <a:ea typeface="新宋体"/>
              </a:rPr>
              <a:t>	public</a:t>
            </a:r>
            <a:r>
              <a:rPr lang="en-US" altLang="zh-CN" sz="1800" dirty="0" smtClean="0">
                <a:solidFill>
                  <a:prstClr val="black"/>
                </a:solidFill>
                <a:latin typeface="新宋体"/>
                <a:ea typeface="新宋体"/>
              </a:rPr>
              <a:t> </a:t>
            </a:r>
            <a:r>
              <a:rPr lang="en-US" altLang="zh-CN" sz="1800" dirty="0">
                <a:solidFill>
                  <a:srgbClr val="0000FF"/>
                </a:solidFill>
                <a:latin typeface="新宋体"/>
                <a:ea typeface="新宋体"/>
              </a:rPr>
              <a:t>string</a:t>
            </a:r>
            <a:r>
              <a:rPr lang="en-US" altLang="zh-CN" sz="1800" dirty="0">
                <a:solidFill>
                  <a:prstClr val="black"/>
                </a:solidFill>
                <a:latin typeface="新宋体"/>
                <a:ea typeface="新宋体"/>
              </a:rPr>
              <a:t> </a:t>
            </a:r>
            <a:r>
              <a:rPr lang="en-US" altLang="zh-CN" sz="1800" dirty="0" smtClean="0">
                <a:solidFill>
                  <a:prstClr val="black"/>
                </a:solidFill>
                <a:latin typeface="新宋体"/>
                <a:ea typeface="新宋体"/>
              </a:rPr>
              <a:t>ID { </a:t>
            </a:r>
            <a:r>
              <a:rPr lang="en-US" altLang="zh-CN" sz="1800" dirty="0" smtClean="0">
                <a:solidFill>
                  <a:srgbClr val="0000FF"/>
                </a:solidFill>
                <a:latin typeface="新宋体"/>
                <a:ea typeface="新宋体"/>
              </a:rPr>
              <a:t>get</a:t>
            </a:r>
            <a:r>
              <a:rPr lang="en-US" altLang="zh-CN" sz="1800" dirty="0" smtClean="0">
                <a:solidFill>
                  <a:prstClr val="black"/>
                </a:solidFill>
                <a:latin typeface="新宋体"/>
                <a:ea typeface="新宋体"/>
              </a:rPr>
              <a:t>; </a:t>
            </a:r>
            <a:r>
              <a:rPr lang="en-US" altLang="zh-CN" sz="1800" dirty="0" smtClean="0">
                <a:solidFill>
                  <a:srgbClr val="0000FF"/>
                </a:solidFill>
                <a:latin typeface="新宋体"/>
                <a:ea typeface="新宋体"/>
              </a:rPr>
              <a:t>set</a:t>
            </a:r>
            <a:r>
              <a:rPr lang="en-US" altLang="zh-CN" sz="1800" dirty="0" smtClean="0">
                <a:solidFill>
                  <a:prstClr val="black"/>
                </a:solidFill>
                <a:latin typeface="新宋体"/>
                <a:ea typeface="新宋体"/>
              </a:rPr>
              <a:t>; }</a:t>
            </a:r>
          </a:p>
          <a:p>
            <a:pPr algn="l"/>
            <a:endParaRPr lang="en-US" altLang="zh-CN" sz="1800" dirty="0">
              <a:solidFill>
                <a:prstClr val="black"/>
              </a:solidFill>
              <a:latin typeface="新宋体"/>
              <a:ea typeface="新宋体"/>
            </a:endParaRPr>
          </a:p>
          <a:p>
            <a:pPr algn="l"/>
            <a:r>
              <a:rPr lang="en-US" altLang="zh-CN" sz="1800" dirty="0" smtClean="0">
                <a:solidFill>
                  <a:prstClr val="black"/>
                </a:solidFill>
                <a:latin typeface="新宋体"/>
                <a:ea typeface="新宋体"/>
              </a:rPr>
              <a:t>	</a:t>
            </a:r>
            <a:r>
              <a:rPr lang="en-US" altLang="zh-CN" sz="1800" dirty="0">
                <a:latin typeface="新宋体"/>
                <a:ea typeface="新宋体"/>
              </a:rPr>
              <a:t>[</a:t>
            </a:r>
            <a:r>
              <a:rPr lang="en-US" altLang="zh-CN" sz="1800" dirty="0" err="1">
                <a:solidFill>
                  <a:srgbClr val="2B91AF"/>
                </a:solidFill>
                <a:latin typeface="新宋体"/>
                <a:ea typeface="新宋体"/>
              </a:rPr>
              <a:t>XmlObjectMapping</a:t>
            </a:r>
            <a:r>
              <a:rPr lang="en-US" altLang="zh-CN" sz="1800" dirty="0">
                <a:solidFill>
                  <a:prstClr val="black"/>
                </a:solidFill>
                <a:latin typeface="新宋体"/>
                <a:ea typeface="新宋体"/>
              </a:rPr>
              <a:t>]</a:t>
            </a:r>
          </a:p>
          <a:p>
            <a:pPr algn="l"/>
            <a:r>
              <a:rPr lang="en-US" altLang="zh-CN" sz="1800" dirty="0" smtClean="0">
                <a:solidFill>
                  <a:srgbClr val="0000FF"/>
                </a:solidFill>
                <a:latin typeface="新宋体"/>
                <a:ea typeface="新宋体"/>
              </a:rPr>
              <a:t>	public</a:t>
            </a:r>
            <a:r>
              <a:rPr lang="en-US" altLang="zh-CN" sz="1800" dirty="0" smtClean="0">
                <a:solidFill>
                  <a:prstClr val="black"/>
                </a:solidFill>
                <a:latin typeface="新宋体"/>
                <a:ea typeface="新宋体"/>
              </a:rPr>
              <a:t> </a:t>
            </a:r>
            <a:r>
              <a:rPr lang="en-US" altLang="zh-CN" sz="1800" dirty="0">
                <a:solidFill>
                  <a:srgbClr val="0000FF"/>
                </a:solidFill>
                <a:latin typeface="新宋体"/>
                <a:ea typeface="新宋体"/>
              </a:rPr>
              <a:t>string</a:t>
            </a:r>
            <a:r>
              <a:rPr lang="en-US" altLang="zh-CN" sz="1800" dirty="0">
                <a:solidFill>
                  <a:prstClr val="black"/>
                </a:solidFill>
                <a:latin typeface="新宋体"/>
                <a:ea typeface="新宋体"/>
              </a:rPr>
              <a:t>[] </a:t>
            </a:r>
            <a:r>
              <a:rPr lang="en-US" altLang="zh-CN" sz="1800" dirty="0" err="1" smtClean="0">
                <a:solidFill>
                  <a:prstClr val="black"/>
                </a:solidFill>
                <a:latin typeface="新宋体"/>
                <a:ea typeface="新宋体"/>
              </a:rPr>
              <a:t>StringArray</a:t>
            </a:r>
            <a:r>
              <a:rPr lang="en-US" altLang="zh-CN" sz="1800" dirty="0" smtClean="0">
                <a:solidFill>
                  <a:prstClr val="black"/>
                </a:solidFill>
                <a:latin typeface="新宋体"/>
                <a:ea typeface="新宋体"/>
              </a:rPr>
              <a:t> </a:t>
            </a:r>
            <a:r>
              <a:rPr lang="en-US" altLang="zh-CN" sz="1800" dirty="0">
                <a:solidFill>
                  <a:prstClr val="black"/>
                </a:solidFill>
                <a:latin typeface="新宋体"/>
                <a:ea typeface="新宋体"/>
              </a:rPr>
              <a:t>{ </a:t>
            </a:r>
            <a:r>
              <a:rPr lang="en-US" altLang="zh-CN" sz="1800" dirty="0">
                <a:solidFill>
                  <a:srgbClr val="0000FF"/>
                </a:solidFill>
                <a:latin typeface="新宋体"/>
                <a:ea typeface="新宋体"/>
              </a:rPr>
              <a:t>get</a:t>
            </a:r>
            <a:r>
              <a:rPr lang="en-US" altLang="zh-CN" sz="1800" dirty="0">
                <a:solidFill>
                  <a:prstClr val="black"/>
                </a:solidFill>
                <a:latin typeface="新宋体"/>
                <a:ea typeface="新宋体"/>
              </a:rPr>
              <a:t>; </a:t>
            </a:r>
            <a:r>
              <a:rPr lang="en-US" altLang="zh-CN" sz="1800" dirty="0">
                <a:solidFill>
                  <a:srgbClr val="0000FF"/>
                </a:solidFill>
                <a:latin typeface="新宋体"/>
                <a:ea typeface="新宋体"/>
              </a:rPr>
              <a:t>set</a:t>
            </a:r>
            <a:r>
              <a:rPr lang="en-US" altLang="zh-CN" sz="1800" dirty="0">
                <a:solidFill>
                  <a:prstClr val="black"/>
                </a:solidFill>
                <a:latin typeface="新宋体"/>
                <a:ea typeface="新宋体"/>
              </a:rPr>
              <a:t>; </a:t>
            </a:r>
            <a:r>
              <a:rPr lang="en-US" altLang="zh-CN" sz="1800" dirty="0" smtClean="0">
                <a:solidFill>
                  <a:prstClr val="black"/>
                </a:solidFill>
                <a:latin typeface="新宋体"/>
                <a:ea typeface="新宋体"/>
              </a:rPr>
              <a:t>}</a:t>
            </a:r>
          </a:p>
          <a:p>
            <a:pPr algn="l"/>
            <a:endParaRPr lang="en-US" altLang="zh-CN" sz="1800" dirty="0">
              <a:solidFill>
                <a:prstClr val="black"/>
              </a:solidFill>
              <a:latin typeface="新宋体"/>
              <a:ea typeface="新宋体"/>
            </a:endParaRPr>
          </a:p>
          <a:p>
            <a:pPr algn="l"/>
            <a:r>
              <a:rPr lang="en-US" altLang="zh-CN" sz="1800" dirty="0" smtClean="0">
                <a:latin typeface="新宋体"/>
                <a:ea typeface="新宋体"/>
              </a:rPr>
              <a:t>	[</a:t>
            </a:r>
            <a:r>
              <a:rPr lang="en-US" altLang="zh-CN" sz="1800" dirty="0" err="1">
                <a:solidFill>
                  <a:srgbClr val="2B91AF"/>
                </a:solidFill>
                <a:latin typeface="新宋体"/>
                <a:ea typeface="新宋体"/>
              </a:rPr>
              <a:t>XmlObjectMapping</a:t>
            </a:r>
            <a:r>
              <a:rPr lang="en-US" altLang="zh-CN" sz="1800" dirty="0">
                <a:solidFill>
                  <a:prstClr val="black"/>
                </a:solidFill>
                <a:latin typeface="新宋体"/>
                <a:ea typeface="新宋体"/>
              </a:rPr>
              <a:t>]</a:t>
            </a:r>
          </a:p>
          <a:p>
            <a:pPr algn="l"/>
            <a:r>
              <a:rPr lang="en-US" altLang="zh-CN" sz="1800" dirty="0" smtClean="0">
                <a:solidFill>
                  <a:srgbClr val="0000FF"/>
                </a:solidFill>
                <a:latin typeface="新宋体"/>
                <a:ea typeface="新宋体"/>
              </a:rPr>
              <a:t>	public</a:t>
            </a:r>
            <a:r>
              <a:rPr lang="en-US" altLang="zh-CN" sz="1800" dirty="0" smtClean="0">
                <a:solidFill>
                  <a:prstClr val="black"/>
                </a:solidFill>
                <a:latin typeface="新宋体"/>
                <a:ea typeface="新宋体"/>
              </a:rPr>
              <a:t> </a:t>
            </a:r>
            <a:r>
              <a:rPr lang="en-US" altLang="zh-CN" sz="1800" dirty="0" err="1">
                <a:solidFill>
                  <a:srgbClr val="2B91AF"/>
                </a:solidFill>
                <a:latin typeface="新宋体"/>
                <a:ea typeface="新宋体"/>
              </a:rPr>
              <a:t>IUserInfo</a:t>
            </a:r>
            <a:r>
              <a:rPr lang="en-US" altLang="zh-CN" sz="1800" dirty="0">
                <a:solidFill>
                  <a:prstClr val="black"/>
                </a:solidFill>
                <a:latin typeface="新宋体"/>
                <a:ea typeface="新宋体"/>
              </a:rPr>
              <a:t> </a:t>
            </a:r>
            <a:r>
              <a:rPr lang="en-US" altLang="zh-CN" sz="1800" dirty="0" smtClean="0">
                <a:solidFill>
                  <a:prstClr val="black"/>
                </a:solidFill>
                <a:latin typeface="新宋体"/>
                <a:ea typeface="新宋体"/>
              </a:rPr>
              <a:t>User </a:t>
            </a:r>
            <a:r>
              <a:rPr lang="en-US" altLang="zh-CN" sz="1800" dirty="0">
                <a:solidFill>
                  <a:prstClr val="black"/>
                </a:solidFill>
                <a:latin typeface="新宋体"/>
                <a:ea typeface="新宋体"/>
              </a:rPr>
              <a:t>{ </a:t>
            </a:r>
            <a:r>
              <a:rPr lang="en-US" altLang="zh-CN" sz="1800" dirty="0">
                <a:solidFill>
                  <a:srgbClr val="0000FF"/>
                </a:solidFill>
                <a:latin typeface="新宋体"/>
                <a:ea typeface="新宋体"/>
              </a:rPr>
              <a:t>get</a:t>
            </a:r>
            <a:r>
              <a:rPr lang="en-US" altLang="zh-CN" sz="1800" dirty="0">
                <a:solidFill>
                  <a:prstClr val="black"/>
                </a:solidFill>
                <a:latin typeface="新宋体"/>
                <a:ea typeface="新宋体"/>
              </a:rPr>
              <a:t>; </a:t>
            </a:r>
            <a:r>
              <a:rPr lang="en-US" altLang="zh-CN" sz="1800" dirty="0">
                <a:solidFill>
                  <a:srgbClr val="0000FF"/>
                </a:solidFill>
                <a:latin typeface="新宋体"/>
                <a:ea typeface="新宋体"/>
              </a:rPr>
              <a:t>set</a:t>
            </a:r>
            <a:r>
              <a:rPr lang="en-US" altLang="zh-CN" sz="1800" dirty="0">
                <a:solidFill>
                  <a:prstClr val="black"/>
                </a:solidFill>
                <a:latin typeface="新宋体"/>
                <a:ea typeface="新宋体"/>
              </a:rPr>
              <a:t>; }</a:t>
            </a:r>
          </a:p>
          <a:p>
            <a:pPr algn="l"/>
            <a:r>
              <a:rPr lang="en-US" altLang="zh-CN" sz="1800" dirty="0" smtClean="0"/>
              <a:t>}</a:t>
            </a:r>
            <a:endParaRPr lang="en-US" altLang="zh-CN" sz="1800" kern="0" dirty="0" smtClean="0">
              <a:solidFill>
                <a:srgbClr val="2B91AF"/>
              </a:solidFill>
              <a:latin typeface="Consolas"/>
              <a:ea typeface="宋体"/>
              <a:cs typeface="Times New Roman"/>
            </a:endParaRPr>
          </a:p>
        </p:txBody>
      </p:sp>
      <p:sp>
        <p:nvSpPr>
          <p:cNvPr id="5" name="TextBox 4"/>
          <p:cNvSpPr txBox="1"/>
          <p:nvPr/>
        </p:nvSpPr>
        <p:spPr>
          <a:xfrm>
            <a:off x="1472052" y="3473531"/>
            <a:ext cx="6821939" cy="1754326"/>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zh-CN" sz="1800" dirty="0" err="1">
                <a:solidFill>
                  <a:srgbClr val="2B91AF"/>
                </a:solidFill>
                <a:latin typeface="新宋体"/>
                <a:ea typeface="新宋体"/>
              </a:rPr>
              <a:t>XmlMappingTestObject</a:t>
            </a:r>
            <a:r>
              <a:rPr lang="en-US" altLang="zh-CN" sz="1800" dirty="0">
                <a:solidFill>
                  <a:prstClr val="black"/>
                </a:solidFill>
                <a:latin typeface="新宋体"/>
                <a:ea typeface="新宋体"/>
              </a:rPr>
              <a:t> </a:t>
            </a:r>
            <a:r>
              <a:rPr lang="en-US" altLang="zh-CN" sz="1800" dirty="0" err="1">
                <a:solidFill>
                  <a:prstClr val="black"/>
                </a:solidFill>
                <a:latin typeface="新宋体"/>
                <a:ea typeface="新宋体"/>
              </a:rPr>
              <a:t>obj</a:t>
            </a:r>
            <a:r>
              <a:rPr lang="en-US" altLang="zh-CN" sz="1800" dirty="0">
                <a:solidFill>
                  <a:prstClr val="black"/>
                </a:solidFill>
                <a:latin typeface="新宋体"/>
                <a:ea typeface="新宋体"/>
              </a:rPr>
              <a:t> = </a:t>
            </a:r>
            <a:r>
              <a:rPr lang="en-US" altLang="zh-CN" sz="1800" dirty="0">
                <a:solidFill>
                  <a:srgbClr val="0000FF"/>
                </a:solidFill>
                <a:latin typeface="新宋体"/>
                <a:ea typeface="新宋体"/>
              </a:rPr>
              <a:t>new</a:t>
            </a:r>
            <a:r>
              <a:rPr lang="en-US" altLang="zh-CN" sz="1800" dirty="0">
                <a:solidFill>
                  <a:prstClr val="black"/>
                </a:solidFill>
                <a:latin typeface="新宋体"/>
                <a:ea typeface="新宋体"/>
              </a:rPr>
              <a:t> </a:t>
            </a:r>
            <a:r>
              <a:rPr lang="en-US" altLang="zh-CN" sz="1800" dirty="0" err="1">
                <a:solidFill>
                  <a:srgbClr val="2B91AF"/>
                </a:solidFill>
                <a:latin typeface="新宋体"/>
                <a:ea typeface="新宋体"/>
              </a:rPr>
              <a:t>XmlMappingTestObject</a:t>
            </a:r>
            <a:r>
              <a:rPr lang="en-US" altLang="zh-CN" sz="1800" dirty="0">
                <a:solidFill>
                  <a:prstClr val="black"/>
                </a:solidFill>
                <a:latin typeface="新宋体"/>
                <a:ea typeface="新宋体"/>
              </a:rPr>
              <a:t>();</a:t>
            </a:r>
          </a:p>
          <a:p>
            <a:pPr algn="l"/>
            <a:endParaRPr lang="zh-CN" altLang="en-US" sz="1800" dirty="0">
              <a:solidFill>
                <a:prstClr val="black"/>
              </a:solidFill>
              <a:latin typeface="新宋体"/>
              <a:ea typeface="新宋体"/>
            </a:endParaRPr>
          </a:p>
          <a:p>
            <a:pPr algn="l"/>
            <a:r>
              <a:rPr lang="en-US" altLang="zh-CN" sz="1800" dirty="0" err="1" smtClean="0">
                <a:solidFill>
                  <a:srgbClr val="2B91AF"/>
                </a:solidFill>
                <a:latin typeface="新宋体"/>
                <a:ea typeface="新宋体"/>
              </a:rPr>
              <a:t>XmlDocument</a:t>
            </a:r>
            <a:r>
              <a:rPr lang="en-US" altLang="zh-CN" sz="1800" dirty="0" smtClean="0">
                <a:solidFill>
                  <a:prstClr val="black"/>
                </a:solidFill>
                <a:latin typeface="新宋体"/>
                <a:ea typeface="新宋体"/>
              </a:rPr>
              <a:t> </a:t>
            </a:r>
            <a:r>
              <a:rPr lang="en-US" altLang="zh-CN" sz="1800" dirty="0">
                <a:solidFill>
                  <a:prstClr val="black"/>
                </a:solidFill>
                <a:latin typeface="新宋体"/>
                <a:ea typeface="新宋体"/>
              </a:rPr>
              <a:t>root = </a:t>
            </a:r>
            <a:r>
              <a:rPr lang="en-US" altLang="zh-CN" sz="1800" dirty="0" err="1" smtClean="0">
                <a:solidFill>
                  <a:srgbClr val="2B91AF"/>
                </a:solidFill>
                <a:latin typeface="新宋体"/>
                <a:ea typeface="新宋体"/>
              </a:rPr>
              <a:t>XmlHelper</a:t>
            </a:r>
            <a:r>
              <a:rPr lang="en-US" altLang="zh-CN" sz="1800" dirty="0" err="1" smtClean="0">
                <a:solidFill>
                  <a:prstClr val="black"/>
                </a:solidFill>
                <a:latin typeface="新宋体"/>
                <a:ea typeface="新宋体"/>
              </a:rPr>
              <a:t>.SerializeObjectToXml</a:t>
            </a:r>
            <a:r>
              <a:rPr lang="en-US" altLang="zh-CN" sz="1800" dirty="0" smtClean="0">
                <a:solidFill>
                  <a:prstClr val="black"/>
                </a:solidFill>
                <a:latin typeface="新宋体"/>
                <a:ea typeface="新宋体"/>
              </a:rPr>
              <a:t>(</a:t>
            </a:r>
            <a:r>
              <a:rPr lang="en-US" altLang="zh-CN" sz="1800" dirty="0" err="1" smtClean="0">
                <a:solidFill>
                  <a:prstClr val="black"/>
                </a:solidFill>
                <a:latin typeface="新宋体"/>
                <a:ea typeface="新宋体"/>
              </a:rPr>
              <a:t>obj</a:t>
            </a:r>
            <a:r>
              <a:rPr lang="en-US" altLang="zh-CN" sz="1800" dirty="0" smtClean="0">
                <a:solidFill>
                  <a:prstClr val="black"/>
                </a:solidFill>
                <a:latin typeface="新宋体"/>
                <a:ea typeface="新宋体"/>
              </a:rPr>
              <a:t>);</a:t>
            </a:r>
          </a:p>
          <a:p>
            <a:pPr algn="l"/>
            <a:endParaRPr lang="en-US" altLang="zh-CN" sz="1800" dirty="0">
              <a:solidFill>
                <a:prstClr val="black"/>
              </a:solidFill>
              <a:latin typeface="新宋体"/>
              <a:ea typeface="新宋体"/>
            </a:endParaRPr>
          </a:p>
          <a:p>
            <a:pPr algn="l"/>
            <a:r>
              <a:rPr lang="en-US" altLang="zh-CN" sz="1800" dirty="0" err="1" smtClean="0">
                <a:solidFill>
                  <a:srgbClr val="2B91AF"/>
                </a:solidFill>
                <a:latin typeface="新宋体"/>
                <a:ea typeface="新宋体"/>
              </a:rPr>
              <a:t>XmlHelper</a:t>
            </a:r>
            <a:r>
              <a:rPr lang="en-US" altLang="zh-CN" sz="1800" dirty="0" err="1" smtClean="0">
                <a:solidFill>
                  <a:prstClr val="black"/>
                </a:solidFill>
                <a:latin typeface="新宋体"/>
                <a:ea typeface="新宋体"/>
              </a:rPr>
              <a:t>.DeserializeToObject</a:t>
            </a:r>
            <a:r>
              <a:rPr lang="en-US" altLang="zh-CN" sz="1800" dirty="0" smtClean="0">
                <a:solidFill>
                  <a:prstClr val="black"/>
                </a:solidFill>
                <a:latin typeface="新宋体"/>
                <a:ea typeface="新宋体"/>
              </a:rPr>
              <a:t>(root</a:t>
            </a:r>
            <a:r>
              <a:rPr lang="en-US" altLang="zh-CN" sz="1800" dirty="0">
                <a:solidFill>
                  <a:prstClr val="black"/>
                </a:solidFill>
                <a:latin typeface="新宋体"/>
                <a:ea typeface="新宋体"/>
              </a:rPr>
              <a:t>, </a:t>
            </a:r>
            <a:r>
              <a:rPr lang="en-US" altLang="zh-CN" sz="1800" dirty="0" err="1" smtClean="0">
                <a:solidFill>
                  <a:prstClr val="black"/>
                </a:solidFill>
                <a:latin typeface="新宋体"/>
                <a:ea typeface="新宋体"/>
              </a:rPr>
              <a:t>obj</a:t>
            </a:r>
            <a:r>
              <a:rPr lang="en-US" altLang="zh-CN" sz="1800" dirty="0">
                <a:solidFill>
                  <a:prstClr val="black"/>
                </a:solidFill>
                <a:latin typeface="新宋体"/>
                <a:ea typeface="新宋体"/>
              </a:rPr>
              <a:t>);</a:t>
            </a:r>
          </a:p>
          <a:p>
            <a:pPr algn="l"/>
            <a:endParaRPr lang="en-US" altLang="zh-CN" sz="1800" dirty="0">
              <a:solidFill>
                <a:prstClr val="black"/>
              </a:solidFill>
              <a:latin typeface="新宋体"/>
              <a:ea typeface="新宋体"/>
            </a:endParaRPr>
          </a:p>
        </p:txBody>
      </p:sp>
    </p:spTree>
    <p:extLst>
      <p:ext uri="{BB962C8B-B14F-4D97-AF65-F5344CB8AC3E}">
        <p14:creationId xmlns:p14="http://schemas.microsoft.com/office/powerpoint/2010/main" val="43239675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276" y="1519710"/>
            <a:ext cx="8203842" cy="34778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zh-CN" sz="2200" dirty="0" err="1">
                <a:solidFill>
                  <a:srgbClr val="0000FF"/>
                </a:solidFill>
                <a:latin typeface="新宋体"/>
                <a:ea typeface="新宋体"/>
              </a:rPr>
              <a:t>var</a:t>
            </a:r>
            <a:r>
              <a:rPr lang="en-US" altLang="zh-CN" sz="2200" dirty="0">
                <a:solidFill>
                  <a:prstClr val="black"/>
                </a:solidFill>
                <a:latin typeface="新宋体"/>
                <a:ea typeface="新宋体"/>
              </a:rPr>
              <a:t> books = </a:t>
            </a:r>
            <a:r>
              <a:rPr lang="en-US" altLang="zh-CN" sz="2200" dirty="0">
                <a:solidFill>
                  <a:srgbClr val="0000FF"/>
                </a:solidFill>
                <a:latin typeface="新宋体"/>
                <a:ea typeface="新宋体"/>
              </a:rPr>
              <a:t>from</a:t>
            </a:r>
            <a:r>
              <a:rPr lang="en-US" altLang="zh-CN" sz="2200" dirty="0">
                <a:solidFill>
                  <a:prstClr val="black"/>
                </a:solidFill>
                <a:latin typeface="新宋体"/>
                <a:ea typeface="新宋体"/>
              </a:rPr>
              <a:t> item </a:t>
            </a:r>
            <a:r>
              <a:rPr lang="en-US" altLang="zh-CN" sz="2200" dirty="0">
                <a:solidFill>
                  <a:srgbClr val="0000FF"/>
                </a:solidFill>
                <a:latin typeface="新宋体"/>
                <a:ea typeface="新宋体"/>
              </a:rPr>
              <a:t>in</a:t>
            </a:r>
            <a:r>
              <a:rPr lang="en-US" altLang="zh-CN" sz="2200" dirty="0">
                <a:solidFill>
                  <a:prstClr val="black"/>
                </a:solidFill>
                <a:latin typeface="新宋体"/>
                <a:ea typeface="新宋体"/>
              </a:rPr>
              <a:t> </a:t>
            </a:r>
            <a:r>
              <a:rPr lang="en-US" altLang="zh-CN" sz="2200" dirty="0" err="1">
                <a:solidFill>
                  <a:prstClr val="black"/>
                </a:solidFill>
                <a:latin typeface="新宋体"/>
                <a:ea typeface="新宋体"/>
              </a:rPr>
              <a:t>catalog.Descendants</a:t>
            </a:r>
            <a:r>
              <a:rPr lang="en-US" altLang="zh-CN" sz="2200" dirty="0">
                <a:solidFill>
                  <a:prstClr val="black"/>
                </a:solidFill>
                <a:latin typeface="新宋体"/>
                <a:ea typeface="新宋体"/>
              </a:rPr>
              <a:t>(</a:t>
            </a:r>
            <a:r>
              <a:rPr lang="en-US" altLang="zh-CN" sz="2200" dirty="0">
                <a:solidFill>
                  <a:srgbClr val="A31515"/>
                </a:solidFill>
                <a:latin typeface="新宋体"/>
                <a:ea typeface="新宋体"/>
              </a:rPr>
              <a:t>"book"</a:t>
            </a:r>
            <a:r>
              <a:rPr lang="en-US" altLang="zh-CN" sz="2200" dirty="0">
                <a:solidFill>
                  <a:prstClr val="black"/>
                </a:solidFill>
                <a:latin typeface="新宋体"/>
                <a:ea typeface="新宋体"/>
              </a:rPr>
              <a:t>)</a:t>
            </a:r>
          </a:p>
          <a:p>
            <a:pPr algn="l"/>
            <a:r>
              <a:rPr lang="en-US" altLang="zh-CN" sz="2200" dirty="0">
                <a:solidFill>
                  <a:srgbClr val="0000FF"/>
                </a:solidFill>
                <a:latin typeface="新宋体"/>
                <a:ea typeface="新宋体"/>
              </a:rPr>
              <a:t>where</a:t>
            </a:r>
            <a:r>
              <a:rPr lang="en-US" altLang="zh-CN" sz="2200" dirty="0">
                <a:solidFill>
                  <a:prstClr val="black"/>
                </a:solidFill>
                <a:latin typeface="新宋体"/>
                <a:ea typeface="新宋体"/>
              </a:rPr>
              <a:t> </a:t>
            </a:r>
            <a:r>
              <a:rPr lang="en-US" altLang="zh-CN" sz="2200" dirty="0" err="1">
                <a:solidFill>
                  <a:prstClr val="black"/>
                </a:solidFill>
                <a:latin typeface="新宋体"/>
                <a:ea typeface="新宋体"/>
              </a:rPr>
              <a:t>item.Element</a:t>
            </a:r>
            <a:r>
              <a:rPr lang="en-US" altLang="zh-CN" sz="2200" dirty="0">
                <a:solidFill>
                  <a:prstClr val="black"/>
                </a:solidFill>
                <a:latin typeface="新宋体"/>
                <a:ea typeface="新宋体"/>
              </a:rPr>
              <a:t>(</a:t>
            </a:r>
            <a:r>
              <a:rPr lang="en-US" altLang="zh-CN" sz="2200" dirty="0">
                <a:solidFill>
                  <a:srgbClr val="A31515"/>
                </a:solidFill>
                <a:latin typeface="新宋体"/>
                <a:ea typeface="新宋体"/>
              </a:rPr>
              <a:t>"price"</a:t>
            </a:r>
            <a:r>
              <a:rPr lang="en-US" altLang="zh-CN" sz="2200" dirty="0">
                <a:solidFill>
                  <a:prstClr val="black"/>
                </a:solidFill>
                <a:latin typeface="新宋体"/>
                <a:ea typeface="新宋体"/>
              </a:rPr>
              <a:t>, 0.00) &gt; 40.0</a:t>
            </a:r>
          </a:p>
          <a:p>
            <a:pPr algn="l"/>
            <a:r>
              <a:rPr lang="en-US" altLang="zh-CN" sz="2200" dirty="0">
                <a:solidFill>
                  <a:srgbClr val="0000FF"/>
                </a:solidFill>
                <a:latin typeface="新宋体"/>
                <a:ea typeface="新宋体"/>
              </a:rPr>
              <a:t>select</a:t>
            </a:r>
            <a:r>
              <a:rPr lang="en-US" altLang="zh-CN" sz="2200" dirty="0">
                <a:solidFill>
                  <a:prstClr val="black"/>
                </a:solidFill>
                <a:latin typeface="新宋体"/>
                <a:ea typeface="新宋体"/>
              </a:rPr>
              <a:t> </a:t>
            </a:r>
            <a:r>
              <a:rPr lang="en-US" altLang="zh-CN" sz="2200" dirty="0">
                <a:solidFill>
                  <a:srgbClr val="0000FF"/>
                </a:solidFill>
                <a:latin typeface="新宋体"/>
                <a:ea typeface="新宋体"/>
              </a:rPr>
              <a:t>new</a:t>
            </a:r>
            <a:endParaRPr lang="en-US" altLang="zh-CN" sz="2200" dirty="0">
              <a:solidFill>
                <a:prstClr val="black"/>
              </a:solidFill>
              <a:latin typeface="新宋体"/>
              <a:ea typeface="新宋体"/>
            </a:endParaRPr>
          </a:p>
          <a:p>
            <a:pPr algn="l"/>
            <a:r>
              <a:rPr lang="en-US" altLang="zh-CN" sz="2200" dirty="0">
                <a:solidFill>
                  <a:prstClr val="black"/>
                </a:solidFill>
                <a:latin typeface="新宋体"/>
                <a:ea typeface="新宋体"/>
              </a:rPr>
              <a:t>{</a:t>
            </a:r>
          </a:p>
          <a:p>
            <a:pPr algn="l"/>
            <a:r>
              <a:rPr lang="en-US" altLang="zh-CN" sz="2200" dirty="0" smtClean="0">
                <a:solidFill>
                  <a:prstClr val="black"/>
                </a:solidFill>
                <a:latin typeface="新宋体"/>
                <a:ea typeface="新宋体"/>
              </a:rPr>
              <a:t>	ID </a:t>
            </a:r>
            <a:r>
              <a:rPr lang="en-US" altLang="zh-CN" sz="2200" dirty="0">
                <a:solidFill>
                  <a:prstClr val="black"/>
                </a:solidFill>
                <a:latin typeface="新宋体"/>
                <a:ea typeface="新宋体"/>
              </a:rPr>
              <a:t>= </a:t>
            </a:r>
            <a:r>
              <a:rPr lang="en-US" altLang="zh-CN" sz="2200" dirty="0" err="1">
                <a:solidFill>
                  <a:prstClr val="black"/>
                </a:solidFill>
                <a:latin typeface="新宋体"/>
                <a:ea typeface="新宋体"/>
              </a:rPr>
              <a:t>item.Attribute</a:t>
            </a:r>
            <a:r>
              <a:rPr lang="en-US" altLang="zh-CN" sz="2200" dirty="0">
                <a:solidFill>
                  <a:prstClr val="black"/>
                </a:solidFill>
                <a:latin typeface="新宋体"/>
                <a:ea typeface="新宋体"/>
              </a:rPr>
              <a:t>(</a:t>
            </a:r>
            <a:r>
              <a:rPr lang="en-US" altLang="zh-CN" sz="2200" dirty="0">
                <a:solidFill>
                  <a:srgbClr val="A31515"/>
                </a:solidFill>
                <a:latin typeface="新宋体"/>
                <a:ea typeface="新宋体"/>
              </a:rPr>
              <a:t>"id"</a:t>
            </a:r>
            <a:r>
              <a:rPr lang="en-US" altLang="zh-CN" sz="2200" dirty="0">
                <a:solidFill>
                  <a:prstClr val="black"/>
                </a:solidFill>
                <a:latin typeface="新宋体"/>
                <a:ea typeface="新宋体"/>
              </a:rPr>
              <a:t>, </a:t>
            </a:r>
            <a:r>
              <a:rPr lang="en-US" altLang="zh-CN" sz="2200" dirty="0">
                <a:solidFill>
                  <a:srgbClr val="A31515"/>
                </a:solidFill>
                <a:latin typeface="新宋体"/>
                <a:ea typeface="新宋体"/>
              </a:rPr>
              <a:t>"bk000"</a:t>
            </a:r>
            <a:r>
              <a:rPr lang="en-US" altLang="zh-CN" sz="2200" dirty="0">
                <a:solidFill>
                  <a:prstClr val="black"/>
                </a:solidFill>
                <a:latin typeface="新宋体"/>
                <a:ea typeface="新宋体"/>
              </a:rPr>
              <a:t>),</a:t>
            </a:r>
          </a:p>
          <a:p>
            <a:pPr algn="l"/>
            <a:r>
              <a:rPr lang="en-US" altLang="zh-CN" sz="2200" dirty="0" smtClean="0">
                <a:solidFill>
                  <a:prstClr val="black"/>
                </a:solidFill>
                <a:latin typeface="新宋体"/>
                <a:ea typeface="新宋体"/>
              </a:rPr>
              <a:t>	Author </a:t>
            </a:r>
            <a:r>
              <a:rPr lang="en-US" altLang="zh-CN" sz="2200" dirty="0">
                <a:solidFill>
                  <a:prstClr val="black"/>
                </a:solidFill>
                <a:latin typeface="新宋体"/>
                <a:ea typeface="新宋体"/>
              </a:rPr>
              <a:t>= </a:t>
            </a:r>
            <a:r>
              <a:rPr lang="en-US" altLang="zh-CN" sz="2200" dirty="0" err="1">
                <a:solidFill>
                  <a:prstClr val="black"/>
                </a:solidFill>
                <a:latin typeface="新宋体"/>
                <a:ea typeface="新宋体"/>
              </a:rPr>
              <a:t>item.Element</a:t>
            </a:r>
            <a:r>
              <a:rPr lang="en-US" altLang="zh-CN" sz="2200" dirty="0">
                <a:solidFill>
                  <a:prstClr val="black"/>
                </a:solidFill>
                <a:latin typeface="新宋体"/>
                <a:ea typeface="新宋体"/>
              </a:rPr>
              <a:t>(</a:t>
            </a:r>
            <a:r>
              <a:rPr lang="en-US" altLang="zh-CN" sz="2200" dirty="0">
                <a:solidFill>
                  <a:srgbClr val="A31515"/>
                </a:solidFill>
                <a:latin typeface="新宋体"/>
                <a:ea typeface="新宋体"/>
              </a:rPr>
              <a:t>"author"</a:t>
            </a:r>
            <a:r>
              <a:rPr lang="en-US" altLang="zh-CN" sz="2200" dirty="0">
                <a:solidFill>
                  <a:prstClr val="black"/>
                </a:solidFill>
                <a:latin typeface="新宋体"/>
                <a:ea typeface="新宋体"/>
              </a:rPr>
              <a:t>, </a:t>
            </a:r>
            <a:r>
              <a:rPr lang="en-US" altLang="zh-CN" sz="2200" dirty="0" err="1">
                <a:solidFill>
                  <a:srgbClr val="0000FF"/>
                </a:solidFill>
                <a:latin typeface="新宋体"/>
                <a:ea typeface="新宋体"/>
              </a:rPr>
              <a:t>string</a:t>
            </a:r>
            <a:r>
              <a:rPr lang="en-US" altLang="zh-CN" sz="2200" dirty="0" err="1">
                <a:solidFill>
                  <a:prstClr val="black"/>
                </a:solidFill>
                <a:latin typeface="新宋体"/>
                <a:ea typeface="新宋体"/>
              </a:rPr>
              <a:t>.Empty</a:t>
            </a:r>
            <a:r>
              <a:rPr lang="en-US" altLang="zh-CN" sz="2200" dirty="0">
                <a:solidFill>
                  <a:prstClr val="black"/>
                </a:solidFill>
                <a:latin typeface="新宋体"/>
                <a:ea typeface="新宋体"/>
              </a:rPr>
              <a:t>),</a:t>
            </a:r>
          </a:p>
          <a:p>
            <a:pPr algn="l"/>
            <a:r>
              <a:rPr lang="en-US" altLang="zh-CN" sz="2200" dirty="0" smtClean="0">
                <a:solidFill>
                  <a:prstClr val="black"/>
                </a:solidFill>
                <a:latin typeface="新宋体"/>
                <a:ea typeface="新宋体"/>
              </a:rPr>
              <a:t>	Title </a:t>
            </a:r>
            <a:r>
              <a:rPr lang="en-US" altLang="zh-CN" sz="2200" dirty="0">
                <a:solidFill>
                  <a:prstClr val="black"/>
                </a:solidFill>
                <a:latin typeface="新宋体"/>
                <a:ea typeface="新宋体"/>
              </a:rPr>
              <a:t>= </a:t>
            </a:r>
            <a:r>
              <a:rPr lang="en-US" altLang="zh-CN" sz="2200" dirty="0" err="1">
                <a:solidFill>
                  <a:prstClr val="black"/>
                </a:solidFill>
                <a:latin typeface="新宋体"/>
                <a:ea typeface="新宋体"/>
              </a:rPr>
              <a:t>item.Element</a:t>
            </a:r>
            <a:r>
              <a:rPr lang="en-US" altLang="zh-CN" sz="2200" dirty="0">
                <a:solidFill>
                  <a:prstClr val="black"/>
                </a:solidFill>
                <a:latin typeface="新宋体"/>
                <a:ea typeface="新宋体"/>
              </a:rPr>
              <a:t>(</a:t>
            </a:r>
            <a:r>
              <a:rPr lang="en-US" altLang="zh-CN" sz="2200" dirty="0">
                <a:solidFill>
                  <a:srgbClr val="A31515"/>
                </a:solidFill>
                <a:latin typeface="新宋体"/>
                <a:ea typeface="新宋体"/>
              </a:rPr>
              <a:t>"title"</a:t>
            </a:r>
            <a:r>
              <a:rPr lang="en-US" altLang="zh-CN" sz="2200" dirty="0">
                <a:solidFill>
                  <a:prstClr val="black"/>
                </a:solidFill>
                <a:latin typeface="新宋体"/>
                <a:ea typeface="新宋体"/>
              </a:rPr>
              <a:t>, </a:t>
            </a:r>
            <a:r>
              <a:rPr lang="en-US" altLang="zh-CN" sz="2200" dirty="0" err="1">
                <a:solidFill>
                  <a:srgbClr val="0000FF"/>
                </a:solidFill>
                <a:latin typeface="新宋体"/>
                <a:ea typeface="新宋体"/>
              </a:rPr>
              <a:t>string</a:t>
            </a:r>
            <a:r>
              <a:rPr lang="en-US" altLang="zh-CN" sz="2200" dirty="0" err="1">
                <a:solidFill>
                  <a:prstClr val="black"/>
                </a:solidFill>
                <a:latin typeface="新宋体"/>
                <a:ea typeface="新宋体"/>
              </a:rPr>
              <a:t>.Empty</a:t>
            </a:r>
            <a:r>
              <a:rPr lang="en-US" altLang="zh-CN" sz="2200" dirty="0">
                <a:solidFill>
                  <a:prstClr val="black"/>
                </a:solidFill>
                <a:latin typeface="新宋体"/>
                <a:ea typeface="新宋体"/>
              </a:rPr>
              <a:t>),</a:t>
            </a:r>
          </a:p>
          <a:p>
            <a:pPr algn="l"/>
            <a:r>
              <a:rPr lang="en-US" altLang="zh-CN" sz="2200" dirty="0" smtClean="0">
                <a:solidFill>
                  <a:prstClr val="black"/>
                </a:solidFill>
                <a:latin typeface="新宋体"/>
                <a:ea typeface="新宋体"/>
              </a:rPr>
              <a:t>	Price </a:t>
            </a:r>
            <a:r>
              <a:rPr lang="en-US" altLang="zh-CN" sz="2200" dirty="0">
                <a:solidFill>
                  <a:prstClr val="black"/>
                </a:solidFill>
                <a:latin typeface="新宋体"/>
                <a:ea typeface="新宋体"/>
              </a:rPr>
              <a:t>= </a:t>
            </a:r>
            <a:r>
              <a:rPr lang="en-US" altLang="zh-CN" sz="2200" dirty="0" err="1">
                <a:solidFill>
                  <a:prstClr val="black"/>
                </a:solidFill>
                <a:latin typeface="新宋体"/>
                <a:ea typeface="新宋体"/>
              </a:rPr>
              <a:t>item.Element</a:t>
            </a:r>
            <a:r>
              <a:rPr lang="en-US" altLang="zh-CN" sz="2200" dirty="0">
                <a:solidFill>
                  <a:prstClr val="black"/>
                </a:solidFill>
                <a:latin typeface="新宋体"/>
                <a:ea typeface="新宋体"/>
              </a:rPr>
              <a:t>(</a:t>
            </a:r>
            <a:r>
              <a:rPr lang="en-US" altLang="zh-CN" sz="2200" dirty="0">
                <a:solidFill>
                  <a:srgbClr val="A31515"/>
                </a:solidFill>
                <a:latin typeface="新宋体"/>
                <a:ea typeface="新宋体"/>
              </a:rPr>
              <a:t>"price"</a:t>
            </a:r>
            <a:r>
              <a:rPr lang="en-US" altLang="zh-CN" sz="2200" dirty="0">
                <a:solidFill>
                  <a:prstClr val="black"/>
                </a:solidFill>
                <a:latin typeface="新宋体"/>
                <a:ea typeface="新宋体"/>
              </a:rPr>
              <a:t>, 0.00</a:t>
            </a:r>
            <a:r>
              <a:rPr lang="en-US" altLang="zh-CN" sz="2200" dirty="0" smtClean="0">
                <a:solidFill>
                  <a:prstClr val="black"/>
                </a:solidFill>
                <a:latin typeface="新宋体"/>
                <a:ea typeface="新宋体"/>
              </a:rPr>
              <a:t>),</a:t>
            </a:r>
          </a:p>
          <a:p>
            <a:pPr algn="l"/>
            <a:r>
              <a:rPr lang="en-US" altLang="zh-CN" sz="2200" dirty="0" smtClean="0">
                <a:solidFill>
                  <a:prstClr val="black"/>
                </a:solidFill>
                <a:latin typeface="新宋体"/>
                <a:ea typeface="新宋体"/>
              </a:rPr>
              <a:t>	Tag = </a:t>
            </a:r>
            <a:r>
              <a:rPr lang="en-US" altLang="zh-CN" sz="2200" dirty="0" err="1" smtClean="0">
                <a:solidFill>
                  <a:prstClr val="black"/>
                </a:solidFill>
                <a:latin typeface="新宋体"/>
                <a:ea typeface="新宋体"/>
              </a:rPr>
              <a:t>item.ElementValue</a:t>
            </a:r>
            <a:r>
              <a:rPr lang="en-US" altLang="zh-CN" sz="2200" dirty="0" smtClean="0">
                <a:solidFill>
                  <a:prstClr val="black"/>
                </a:solidFill>
                <a:latin typeface="新宋体"/>
                <a:ea typeface="新宋体"/>
              </a:rPr>
              <a:t>(</a:t>
            </a:r>
            <a:r>
              <a:rPr lang="en-US" altLang="zh-CN" sz="2200" dirty="0" smtClean="0">
                <a:solidFill>
                  <a:srgbClr val="A31515"/>
                </a:solidFill>
                <a:latin typeface="新宋体"/>
                <a:ea typeface="新宋体"/>
              </a:rPr>
              <a:t>"tag"</a:t>
            </a:r>
            <a:r>
              <a:rPr lang="en-US" altLang="zh-CN" sz="2200" dirty="0" smtClean="0">
                <a:solidFill>
                  <a:prstClr val="black"/>
                </a:solidFill>
                <a:latin typeface="新宋体"/>
                <a:ea typeface="新宋体"/>
              </a:rPr>
              <a:t>)</a:t>
            </a:r>
            <a:endParaRPr lang="en-US" altLang="zh-CN" sz="2200" dirty="0" smtClean="0">
              <a:latin typeface="新宋体"/>
              <a:ea typeface="新宋体"/>
            </a:endParaRPr>
          </a:p>
          <a:p>
            <a:pPr algn="l"/>
            <a:r>
              <a:rPr lang="en-US" altLang="zh-CN" sz="2200" dirty="0" smtClean="0">
                <a:latin typeface="新宋体"/>
                <a:ea typeface="新宋体"/>
              </a:rPr>
              <a:t>};</a:t>
            </a:r>
            <a:endParaRPr lang="en-US" altLang="zh-CN" sz="2200" dirty="0">
              <a:latin typeface="新宋体"/>
              <a:ea typeface="新宋体"/>
            </a:endParaRPr>
          </a:p>
        </p:txBody>
      </p:sp>
      <p:sp>
        <p:nvSpPr>
          <p:cNvPr id="2" name="标题 1"/>
          <p:cNvSpPr>
            <a:spLocks noGrp="1"/>
          </p:cNvSpPr>
          <p:nvPr>
            <p:ph type="title"/>
          </p:nvPr>
        </p:nvSpPr>
        <p:spPr/>
        <p:txBody>
          <a:bodyPr/>
          <a:lstStyle/>
          <a:p>
            <a:r>
              <a:rPr lang="zh-CN" altLang="en-US" dirty="0"/>
              <a:t>针对</a:t>
            </a:r>
            <a:r>
              <a:rPr lang="zh-CN" altLang="en-US" dirty="0" smtClean="0"/>
              <a:t>于</a:t>
            </a:r>
            <a:r>
              <a:rPr lang="en-US" altLang="zh-CN" dirty="0" err="1" smtClean="0"/>
              <a:t>Linq</a:t>
            </a:r>
            <a:r>
              <a:rPr lang="en-US" altLang="zh-CN" dirty="0" smtClean="0"/>
              <a:t> to Xml</a:t>
            </a:r>
            <a:r>
              <a:rPr lang="zh-CN" altLang="en-US" dirty="0" smtClean="0"/>
              <a:t>的扩展</a:t>
            </a:r>
            <a:endParaRPr lang="zh-CN" altLang="en-US" dirty="0"/>
          </a:p>
        </p:txBody>
      </p:sp>
    </p:spTree>
    <p:extLst>
      <p:ext uri="{BB962C8B-B14F-4D97-AF65-F5344CB8AC3E}">
        <p14:creationId xmlns:p14="http://schemas.microsoft.com/office/powerpoint/2010/main" val="2613206408"/>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各程序模块</a:t>
            </a:r>
            <a:endParaRPr lang="zh-CN" altLang="en-US" dirty="0"/>
          </a:p>
        </p:txBody>
      </p:sp>
      <p:sp>
        <p:nvSpPr>
          <p:cNvPr id="3" name="内容占位符 2"/>
          <p:cNvSpPr>
            <a:spLocks noGrp="1"/>
          </p:cNvSpPr>
          <p:nvPr>
            <p:ph idx="1"/>
          </p:nvPr>
        </p:nvSpPr>
        <p:spPr>
          <a:xfrm>
            <a:off x="381000" y="1171349"/>
            <a:ext cx="8388350" cy="4215000"/>
          </a:xfrm>
        </p:spPr>
        <p:txBody>
          <a:bodyPr/>
          <a:lstStyle/>
          <a:p>
            <a:r>
              <a:rPr lang="zh-CN" altLang="en-US" sz="1500" dirty="0"/>
              <a:t>支撑</a:t>
            </a:r>
            <a:r>
              <a:rPr lang="zh-CN" altLang="en-US" sz="1500" dirty="0" smtClean="0"/>
              <a:t>部分</a:t>
            </a:r>
            <a:endParaRPr lang="en-US" altLang="zh-CN" sz="1500" dirty="0" smtClean="0"/>
          </a:p>
          <a:p>
            <a:pPr lvl="1"/>
            <a:r>
              <a:rPr lang="en-US" altLang="zh-CN" sz="1500" dirty="0" err="1" smtClean="0"/>
              <a:t>MCS.Library</a:t>
            </a:r>
            <a:endParaRPr lang="en-US" altLang="zh-CN" sz="1500" dirty="0"/>
          </a:p>
          <a:p>
            <a:pPr lvl="1"/>
            <a:r>
              <a:rPr lang="en-US" altLang="zh-CN" sz="1500" dirty="0" err="1" smtClean="0"/>
              <a:t>MCS.Library.Data</a:t>
            </a:r>
            <a:endParaRPr lang="en-US" altLang="zh-CN" sz="1500" dirty="0" smtClean="0"/>
          </a:p>
          <a:p>
            <a:r>
              <a:rPr lang="zh-CN" altLang="en-US" sz="1500" dirty="0" smtClean="0"/>
              <a:t>相关服务</a:t>
            </a:r>
            <a:endParaRPr lang="en-US" altLang="zh-CN" sz="1500" dirty="0" smtClean="0"/>
          </a:p>
          <a:p>
            <a:pPr lvl="1"/>
            <a:r>
              <a:rPr lang="en-US" altLang="zh-CN" sz="1500" dirty="0" err="1" smtClean="0"/>
              <a:t>MCS.Library.OGUPermission</a:t>
            </a:r>
            <a:endParaRPr lang="en-US" altLang="zh-CN" sz="1500" dirty="0" smtClean="0"/>
          </a:p>
          <a:p>
            <a:pPr lvl="1"/>
            <a:r>
              <a:rPr lang="en-US" altLang="zh-CN" sz="1500" dirty="0" err="1" smtClean="0"/>
              <a:t>MCS.Library.Passport</a:t>
            </a:r>
            <a:endParaRPr lang="en-US" altLang="zh-CN" sz="1500" dirty="0" smtClean="0"/>
          </a:p>
          <a:p>
            <a:r>
              <a:rPr lang="zh-CN" altLang="en-US" sz="1500" dirty="0" smtClean="0"/>
              <a:t>数据实体、</a:t>
            </a:r>
            <a:r>
              <a:rPr lang="zh-CN" altLang="en-US" sz="1500" dirty="0"/>
              <a:t>工作流引擎</a:t>
            </a:r>
            <a:endParaRPr lang="en-US" altLang="zh-CN" sz="1500" dirty="0" smtClean="0"/>
          </a:p>
          <a:p>
            <a:pPr lvl="1"/>
            <a:r>
              <a:rPr lang="en-US" altLang="zh-CN" sz="1500" dirty="0" err="1" smtClean="0"/>
              <a:t>MCS.Library.SOA.DataObjects</a:t>
            </a:r>
            <a:endParaRPr lang="en-US" altLang="zh-CN" sz="1500" dirty="0" smtClean="0"/>
          </a:p>
          <a:p>
            <a:r>
              <a:rPr lang="en-US" altLang="zh-CN" sz="1500" dirty="0" smtClean="0"/>
              <a:t>UI</a:t>
            </a:r>
          </a:p>
          <a:p>
            <a:pPr lvl="1"/>
            <a:r>
              <a:rPr lang="en-US" altLang="zh-CN" sz="1500" dirty="0" err="1" smtClean="0"/>
              <a:t>MCS.Web.Library</a:t>
            </a:r>
            <a:endParaRPr lang="en-US" altLang="zh-CN" sz="1500" dirty="0" smtClean="0"/>
          </a:p>
          <a:p>
            <a:pPr lvl="1"/>
            <a:r>
              <a:rPr lang="en-US" altLang="zh-CN" sz="1500" dirty="0" err="1" smtClean="0"/>
              <a:t>MCS.Web.WebControls</a:t>
            </a:r>
            <a:endParaRPr lang="en-US" altLang="zh-CN" sz="1500" dirty="0" smtClean="0"/>
          </a:p>
          <a:p>
            <a:pPr lvl="1"/>
            <a:r>
              <a:rPr lang="en-US" altLang="zh-CN" sz="1500" dirty="0" err="1" smtClean="0"/>
              <a:t>MCS.Library.SOA.Web.WebControls</a:t>
            </a:r>
            <a:endParaRPr lang="en-US" altLang="zh-CN" sz="1500" dirty="0" smtClean="0"/>
          </a:p>
          <a:p>
            <a:r>
              <a:rPr lang="zh-CN" altLang="en-US" sz="1700" dirty="0" smtClean="0"/>
              <a:t>后台服务和工具</a:t>
            </a:r>
            <a:endParaRPr lang="en-US" altLang="zh-CN" sz="1700" dirty="0" smtClean="0"/>
          </a:p>
          <a:p>
            <a:pPr lvl="1"/>
            <a:r>
              <a:rPr lang="en-US" altLang="zh-CN" sz="1500" dirty="0" err="1" smtClean="0"/>
              <a:t>MCS.Library.ServiceBase</a:t>
            </a:r>
            <a:endParaRPr lang="en-US" altLang="zh-CN" sz="1500" dirty="0" smtClean="0"/>
          </a:p>
          <a:p>
            <a:pPr lvl="1"/>
            <a:r>
              <a:rPr lang="en-US" altLang="zh-CN" sz="1500" dirty="0" err="1" smtClean="0"/>
              <a:t>MCS.Library.Utilities</a:t>
            </a:r>
            <a:endParaRPr lang="en-US" altLang="zh-CN" sz="1500" dirty="0" smtClean="0"/>
          </a:p>
        </p:txBody>
      </p:sp>
    </p:spTree>
    <p:extLst>
      <p:ext uri="{BB962C8B-B14F-4D97-AF65-F5344CB8AC3E}">
        <p14:creationId xmlns:p14="http://schemas.microsoft.com/office/powerpoint/2010/main" val="92132433"/>
      </p:ext>
    </p:extLst>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针对于</a:t>
            </a:r>
            <a:r>
              <a:rPr lang="en-US" altLang="zh-CN" dirty="0" err="1"/>
              <a:t>Linq</a:t>
            </a:r>
            <a:r>
              <a:rPr lang="en-US" altLang="zh-CN" dirty="0"/>
              <a:t> to Xml</a:t>
            </a:r>
            <a:r>
              <a:rPr lang="zh-CN" altLang="en-US" dirty="0"/>
              <a:t>的扩展</a:t>
            </a:r>
          </a:p>
        </p:txBody>
      </p:sp>
      <p:sp>
        <p:nvSpPr>
          <p:cNvPr id="3" name="内容占位符 2"/>
          <p:cNvSpPr>
            <a:spLocks noGrp="1"/>
          </p:cNvSpPr>
          <p:nvPr>
            <p:ph idx="1"/>
          </p:nvPr>
        </p:nvSpPr>
        <p:spPr>
          <a:xfrm>
            <a:off x="381000" y="1416050"/>
            <a:ext cx="8388350" cy="507831"/>
          </a:xfrm>
        </p:spPr>
        <p:txBody>
          <a:bodyPr/>
          <a:lstStyle/>
          <a:p>
            <a:r>
              <a:rPr lang="zh-CN" altLang="en-US" dirty="0" smtClean="0"/>
              <a:t>对象的序列化和反序列化</a:t>
            </a:r>
            <a:endParaRPr lang="zh-CN" altLang="en-US" dirty="0"/>
          </a:p>
        </p:txBody>
      </p:sp>
      <p:sp>
        <p:nvSpPr>
          <p:cNvPr id="4" name="TextBox 3"/>
          <p:cNvSpPr txBox="1"/>
          <p:nvPr/>
        </p:nvSpPr>
        <p:spPr>
          <a:xfrm>
            <a:off x="647805" y="2056855"/>
            <a:ext cx="7865130" cy="2308324"/>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zh-CN" sz="1800" dirty="0" err="1">
                <a:solidFill>
                  <a:srgbClr val="2B91AF"/>
                </a:solidFill>
                <a:latin typeface="新宋体"/>
                <a:ea typeface="新宋体"/>
              </a:rPr>
              <a:t>XmlMappingTestObject</a:t>
            </a:r>
            <a:r>
              <a:rPr lang="en-US" altLang="zh-CN" sz="1800" dirty="0">
                <a:solidFill>
                  <a:prstClr val="black"/>
                </a:solidFill>
                <a:latin typeface="新宋体"/>
                <a:ea typeface="新宋体"/>
              </a:rPr>
              <a:t> </a:t>
            </a:r>
            <a:r>
              <a:rPr lang="en-US" altLang="zh-CN" sz="1800" dirty="0" err="1">
                <a:solidFill>
                  <a:prstClr val="black"/>
                </a:solidFill>
                <a:latin typeface="新宋体"/>
                <a:ea typeface="新宋体"/>
              </a:rPr>
              <a:t>obj</a:t>
            </a:r>
            <a:r>
              <a:rPr lang="en-US" altLang="zh-CN" sz="1800" dirty="0">
                <a:solidFill>
                  <a:prstClr val="black"/>
                </a:solidFill>
                <a:latin typeface="新宋体"/>
                <a:ea typeface="新宋体"/>
              </a:rPr>
              <a:t> = </a:t>
            </a:r>
            <a:r>
              <a:rPr lang="en-US" altLang="zh-CN" sz="1800" dirty="0">
                <a:solidFill>
                  <a:srgbClr val="0000FF"/>
                </a:solidFill>
                <a:latin typeface="新宋体"/>
                <a:ea typeface="新宋体"/>
              </a:rPr>
              <a:t>new</a:t>
            </a:r>
            <a:r>
              <a:rPr lang="en-US" altLang="zh-CN" sz="1800" dirty="0">
                <a:solidFill>
                  <a:prstClr val="black"/>
                </a:solidFill>
                <a:latin typeface="新宋体"/>
                <a:ea typeface="新宋体"/>
              </a:rPr>
              <a:t> </a:t>
            </a:r>
            <a:r>
              <a:rPr lang="en-US" altLang="zh-CN" sz="1800" dirty="0" err="1">
                <a:solidFill>
                  <a:srgbClr val="2B91AF"/>
                </a:solidFill>
                <a:latin typeface="新宋体"/>
                <a:ea typeface="新宋体"/>
              </a:rPr>
              <a:t>XmlMappingTestObject</a:t>
            </a:r>
            <a:r>
              <a:rPr lang="en-US" altLang="zh-CN" sz="1800" dirty="0">
                <a:solidFill>
                  <a:prstClr val="black"/>
                </a:solidFill>
                <a:latin typeface="新宋体"/>
                <a:ea typeface="新宋体"/>
              </a:rPr>
              <a:t>();</a:t>
            </a:r>
          </a:p>
          <a:p>
            <a:pPr algn="l"/>
            <a:endParaRPr lang="zh-CN" altLang="en-US" sz="1800" dirty="0">
              <a:solidFill>
                <a:prstClr val="black"/>
              </a:solidFill>
              <a:latin typeface="新宋体"/>
              <a:ea typeface="新宋体"/>
            </a:endParaRPr>
          </a:p>
          <a:p>
            <a:pPr algn="l"/>
            <a:r>
              <a:rPr lang="en-US" altLang="zh-CN" sz="1800" dirty="0" err="1">
                <a:solidFill>
                  <a:srgbClr val="2B91AF"/>
                </a:solidFill>
                <a:latin typeface="新宋体"/>
                <a:ea typeface="新宋体"/>
              </a:rPr>
              <a:t>XElement</a:t>
            </a:r>
            <a:r>
              <a:rPr lang="en-US" altLang="zh-CN" sz="1800" dirty="0">
                <a:solidFill>
                  <a:prstClr val="black"/>
                </a:solidFill>
                <a:latin typeface="新宋体"/>
                <a:ea typeface="新宋体"/>
              </a:rPr>
              <a:t> root </a:t>
            </a:r>
            <a:r>
              <a:rPr lang="en-US" altLang="zh-CN" sz="1800" dirty="0" smtClean="0">
                <a:solidFill>
                  <a:prstClr val="black"/>
                </a:solidFill>
                <a:latin typeface="新宋体"/>
                <a:ea typeface="新宋体"/>
              </a:rPr>
              <a:t>= </a:t>
            </a:r>
            <a:r>
              <a:rPr lang="en-US" altLang="zh-CN" sz="1800" dirty="0" err="1" smtClean="0">
                <a:solidFill>
                  <a:srgbClr val="2B91AF"/>
                </a:solidFill>
                <a:latin typeface="新宋体"/>
                <a:ea typeface="新宋体"/>
              </a:rPr>
              <a:t>XElementSerializer</a:t>
            </a:r>
            <a:r>
              <a:rPr lang="en-US" altLang="zh-CN" sz="1800" dirty="0" err="1" smtClean="0">
                <a:solidFill>
                  <a:prstClr val="black"/>
                </a:solidFill>
                <a:latin typeface="新宋体"/>
                <a:ea typeface="新宋体"/>
              </a:rPr>
              <a:t>.SerializeObjectToXml</a:t>
            </a:r>
            <a:r>
              <a:rPr lang="en-US" altLang="zh-CN" sz="1800" dirty="0" smtClean="0">
                <a:solidFill>
                  <a:prstClr val="black"/>
                </a:solidFill>
                <a:latin typeface="新宋体"/>
                <a:ea typeface="新宋体"/>
              </a:rPr>
              <a:t>(</a:t>
            </a:r>
            <a:r>
              <a:rPr lang="en-US" altLang="zh-CN" sz="1800" dirty="0" err="1" smtClean="0">
                <a:solidFill>
                  <a:prstClr val="black"/>
                </a:solidFill>
                <a:latin typeface="新宋体"/>
                <a:ea typeface="新宋体"/>
              </a:rPr>
              <a:t>obj</a:t>
            </a:r>
            <a:r>
              <a:rPr lang="en-US" altLang="zh-CN" sz="1800" dirty="0">
                <a:solidFill>
                  <a:prstClr val="black"/>
                </a:solidFill>
                <a:latin typeface="新宋体"/>
                <a:ea typeface="新宋体"/>
              </a:rPr>
              <a:t>);</a:t>
            </a:r>
          </a:p>
          <a:p>
            <a:pPr algn="l"/>
            <a:endParaRPr lang="zh-CN" altLang="en-US" sz="1800" dirty="0">
              <a:solidFill>
                <a:prstClr val="black"/>
              </a:solidFill>
              <a:latin typeface="新宋体"/>
              <a:ea typeface="新宋体"/>
            </a:endParaRPr>
          </a:p>
          <a:p>
            <a:pPr algn="l"/>
            <a:r>
              <a:rPr lang="en-US" altLang="zh-CN" sz="1800" dirty="0" err="1">
                <a:solidFill>
                  <a:srgbClr val="2B91AF"/>
                </a:solidFill>
                <a:latin typeface="新宋体"/>
                <a:ea typeface="新宋体"/>
              </a:rPr>
              <a:t>Console</a:t>
            </a:r>
            <a:r>
              <a:rPr lang="en-US" altLang="zh-CN" sz="1800" dirty="0" err="1">
                <a:solidFill>
                  <a:prstClr val="black"/>
                </a:solidFill>
                <a:latin typeface="新宋体"/>
                <a:ea typeface="新宋体"/>
              </a:rPr>
              <a:t>.WriteLine</a:t>
            </a:r>
            <a:r>
              <a:rPr lang="en-US" altLang="zh-CN" sz="1800" dirty="0">
                <a:solidFill>
                  <a:prstClr val="black"/>
                </a:solidFill>
                <a:latin typeface="新宋体"/>
                <a:ea typeface="新宋体"/>
              </a:rPr>
              <a:t>(</a:t>
            </a:r>
            <a:r>
              <a:rPr lang="en-US" altLang="zh-CN" sz="1800" dirty="0" err="1">
                <a:solidFill>
                  <a:prstClr val="black"/>
                </a:solidFill>
                <a:latin typeface="新宋体"/>
                <a:ea typeface="新宋体"/>
              </a:rPr>
              <a:t>root.ToString</a:t>
            </a:r>
            <a:r>
              <a:rPr lang="en-US" altLang="zh-CN" sz="1800" dirty="0">
                <a:solidFill>
                  <a:prstClr val="black"/>
                </a:solidFill>
                <a:latin typeface="新宋体"/>
                <a:ea typeface="新宋体"/>
              </a:rPr>
              <a:t>());</a:t>
            </a:r>
          </a:p>
          <a:p>
            <a:pPr algn="l"/>
            <a:endParaRPr lang="en-US" altLang="zh-CN" sz="1800" dirty="0" smtClean="0">
              <a:solidFill>
                <a:prstClr val="black"/>
              </a:solidFill>
              <a:latin typeface="新宋体"/>
              <a:ea typeface="新宋体"/>
            </a:endParaRPr>
          </a:p>
          <a:p>
            <a:pPr algn="l"/>
            <a:r>
              <a:rPr lang="en-US" altLang="zh-CN" sz="1800" dirty="0" err="1">
                <a:solidFill>
                  <a:srgbClr val="2B91AF"/>
                </a:solidFill>
                <a:latin typeface="新宋体"/>
                <a:ea typeface="新宋体"/>
              </a:rPr>
              <a:t>XElementSerializer</a:t>
            </a:r>
            <a:r>
              <a:rPr lang="en-US" altLang="zh-CN" sz="1800" dirty="0" err="1">
                <a:solidFill>
                  <a:prstClr val="black"/>
                </a:solidFill>
                <a:latin typeface="新宋体"/>
                <a:ea typeface="新宋体"/>
              </a:rPr>
              <a:t>.DeserializeToObject</a:t>
            </a:r>
            <a:r>
              <a:rPr lang="en-US" altLang="zh-CN" sz="1800" dirty="0">
                <a:solidFill>
                  <a:prstClr val="black"/>
                </a:solidFill>
                <a:latin typeface="新宋体"/>
                <a:ea typeface="新宋体"/>
              </a:rPr>
              <a:t>(root, </a:t>
            </a:r>
            <a:r>
              <a:rPr lang="en-US" altLang="zh-CN" sz="1800" dirty="0" err="1" smtClean="0">
                <a:solidFill>
                  <a:prstClr val="black"/>
                </a:solidFill>
                <a:latin typeface="新宋体"/>
                <a:ea typeface="新宋体"/>
              </a:rPr>
              <a:t>obj</a:t>
            </a:r>
            <a:r>
              <a:rPr lang="en-US" altLang="zh-CN" sz="1800" dirty="0">
                <a:solidFill>
                  <a:prstClr val="black"/>
                </a:solidFill>
                <a:latin typeface="新宋体"/>
                <a:ea typeface="新宋体"/>
              </a:rPr>
              <a:t>);</a:t>
            </a:r>
          </a:p>
          <a:p>
            <a:pPr algn="l"/>
            <a:endParaRPr lang="en-US" altLang="zh-CN" sz="1800" dirty="0">
              <a:solidFill>
                <a:prstClr val="black"/>
              </a:solidFill>
              <a:latin typeface="新宋体"/>
              <a:ea typeface="新宋体"/>
            </a:endParaRPr>
          </a:p>
        </p:txBody>
      </p:sp>
    </p:spTree>
    <p:extLst>
      <p:ext uri="{BB962C8B-B14F-4D97-AF65-F5344CB8AC3E}">
        <p14:creationId xmlns:p14="http://schemas.microsoft.com/office/powerpoint/2010/main" val="307040614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r>
              <a:rPr lang="en-US" altLang="zh-CN" dirty="0" smtClean="0"/>
              <a:t>Helper	</a:t>
            </a:r>
            <a:endParaRPr lang="zh-CN" altLang="en-US" dirty="0"/>
          </a:p>
        </p:txBody>
      </p:sp>
      <p:sp>
        <p:nvSpPr>
          <p:cNvPr id="3" name="内容占位符 2"/>
          <p:cNvSpPr>
            <a:spLocks noGrp="1"/>
          </p:cNvSpPr>
          <p:nvPr>
            <p:ph idx="1"/>
          </p:nvPr>
        </p:nvSpPr>
        <p:spPr>
          <a:xfrm>
            <a:off x="381000" y="1416050"/>
            <a:ext cx="8388350" cy="4034951"/>
          </a:xfrm>
        </p:spPr>
        <p:txBody>
          <a:bodyPr/>
          <a:lstStyle/>
          <a:p>
            <a:r>
              <a:rPr lang="en-US" altLang="zh-CN" dirty="0" err="1" smtClean="0"/>
              <a:t>UuidHelper</a:t>
            </a:r>
            <a:endParaRPr lang="en-US" altLang="zh-CN" dirty="0" smtClean="0"/>
          </a:p>
          <a:p>
            <a:pPr lvl="1"/>
            <a:r>
              <a:rPr lang="en-US" altLang="zh-CN" dirty="0" err="1" smtClean="0"/>
              <a:t>UuidHelper.NewUuid</a:t>
            </a:r>
            <a:r>
              <a:rPr lang="en-US" altLang="zh-CN" dirty="0" smtClean="0"/>
              <a:t>()</a:t>
            </a:r>
          </a:p>
          <a:p>
            <a:pPr lvl="1"/>
            <a:r>
              <a:rPr lang="en-US" altLang="zh-CN" dirty="0" err="1" smtClean="0"/>
              <a:t>UuidHelper.NewUuidString</a:t>
            </a:r>
            <a:r>
              <a:rPr lang="en-US" altLang="zh-CN" dirty="0" smtClean="0"/>
              <a:t>()</a:t>
            </a:r>
          </a:p>
          <a:p>
            <a:r>
              <a:rPr lang="en-US" altLang="zh-CN" dirty="0" err="1" smtClean="0"/>
              <a:t>EnvironmentHelper</a:t>
            </a:r>
            <a:endParaRPr lang="en-US" altLang="zh-CN" dirty="0" smtClean="0"/>
          </a:p>
          <a:p>
            <a:pPr lvl="1"/>
            <a:r>
              <a:rPr lang="en-US" altLang="zh-CN" dirty="0" err="1" smtClean="0"/>
              <a:t>EnvironmentHelper.</a:t>
            </a:r>
            <a:r>
              <a:rPr lang="en-US" altLang="zh-CN" dirty="0" err="1" smtClean="0">
                <a:effectLst/>
              </a:rPr>
              <a:t>InstanceMode</a:t>
            </a:r>
            <a:endParaRPr lang="en-US" altLang="zh-CN" dirty="0" smtClean="0">
              <a:effectLst/>
            </a:endParaRPr>
          </a:p>
          <a:p>
            <a:pPr lvl="1"/>
            <a:r>
              <a:rPr lang="en-US" altLang="zh-CN" dirty="0" err="1" smtClean="0"/>
              <a:t>EnvironmentHelper.DomainDnsName</a:t>
            </a:r>
            <a:endParaRPr lang="en-US" altLang="zh-CN" dirty="0" smtClean="0"/>
          </a:p>
          <a:p>
            <a:pPr lvl="1"/>
            <a:r>
              <a:rPr lang="en-US" altLang="zh-CN" dirty="0" err="1" smtClean="0"/>
              <a:t>EnvironmentHelper.ShortDomainName</a:t>
            </a:r>
            <a:r>
              <a:rPr lang="en-US" altLang="zh-CN" dirty="0"/>
              <a:t/>
            </a:r>
            <a:br>
              <a:rPr lang="en-US" altLang="zh-CN" dirty="0"/>
            </a:br>
            <a:endParaRPr lang="en-US" altLang="zh-CN" dirty="0" smtClean="0"/>
          </a:p>
        </p:txBody>
      </p:sp>
    </p:spTree>
    <p:extLst>
      <p:ext uri="{BB962C8B-B14F-4D97-AF65-F5344CB8AC3E}">
        <p14:creationId xmlns:p14="http://schemas.microsoft.com/office/powerpoint/2010/main" val="2173887594"/>
      </p:ext>
    </p:extLst>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a:t>
            </a:r>
            <a:r>
              <a:rPr lang="en-US" altLang="zh-CN" dirty="0"/>
              <a:t>Helper	</a:t>
            </a:r>
            <a:endParaRPr lang="zh-CN" altLang="en-US" dirty="0"/>
          </a:p>
        </p:txBody>
      </p:sp>
      <p:sp>
        <p:nvSpPr>
          <p:cNvPr id="3" name="内容占位符 2"/>
          <p:cNvSpPr>
            <a:spLocks noGrp="1"/>
          </p:cNvSpPr>
          <p:nvPr>
            <p:ph idx="1"/>
          </p:nvPr>
        </p:nvSpPr>
        <p:spPr>
          <a:xfrm>
            <a:off x="381000" y="1416050"/>
            <a:ext cx="8388350" cy="4552015"/>
          </a:xfrm>
        </p:spPr>
        <p:txBody>
          <a:bodyPr/>
          <a:lstStyle/>
          <a:p>
            <a:r>
              <a:rPr lang="en-US" altLang="zh-CN" dirty="0" err="1" smtClean="0"/>
              <a:t>UriHelper</a:t>
            </a:r>
            <a:endParaRPr lang="en-US" altLang="zh-CN" dirty="0" smtClean="0"/>
          </a:p>
          <a:p>
            <a:pPr lvl="1"/>
            <a:r>
              <a:rPr lang="en-US" altLang="zh-CN" dirty="0" err="1" smtClean="0">
                <a:effectLst/>
              </a:rPr>
              <a:t>UriHelper</a:t>
            </a:r>
            <a:r>
              <a:rPr lang="en-US" altLang="zh-CN" dirty="0" err="1" smtClean="0"/>
              <a:t>.GetUriParamsCollection</a:t>
            </a:r>
            <a:r>
              <a:rPr lang="en-US" altLang="zh-CN" dirty="0" smtClean="0"/>
              <a:t>(</a:t>
            </a:r>
            <a:r>
              <a:rPr lang="en-US" altLang="zh-CN" dirty="0" err="1" smtClean="0"/>
              <a:t>uri</a:t>
            </a:r>
            <a:r>
              <a:rPr lang="en-US" altLang="zh-CN" dirty="0" smtClean="0"/>
              <a:t>)</a:t>
            </a:r>
          </a:p>
          <a:p>
            <a:pPr lvl="1"/>
            <a:r>
              <a:rPr lang="en-US" altLang="zh-CN" dirty="0" err="1" smtClean="0">
                <a:effectLst/>
              </a:rPr>
              <a:t>UriHelper.</a:t>
            </a:r>
            <a:r>
              <a:rPr lang="en-US" altLang="zh-CN" dirty="0" err="1" smtClean="0"/>
              <a:t>CombineUrlParams</a:t>
            </a:r>
            <a:r>
              <a:rPr lang="en-US" altLang="zh-CN" dirty="0" smtClean="0"/>
              <a:t>(</a:t>
            </a:r>
            <a:r>
              <a:rPr lang="en-US" altLang="zh-CN" dirty="0" err="1" smtClean="0"/>
              <a:t>uri</a:t>
            </a:r>
            <a:r>
              <a:rPr lang="en-US" altLang="zh-CN" dirty="0" smtClean="0"/>
              <a:t>, </a:t>
            </a:r>
            <a:r>
              <a:rPr lang="en-US" altLang="zh-CN" dirty="0" err="1" smtClean="0"/>
              <a:t>nameValues</a:t>
            </a:r>
            <a:r>
              <a:rPr lang="en-US" altLang="zh-CN" dirty="0" smtClean="0"/>
              <a:t>)</a:t>
            </a:r>
          </a:p>
          <a:p>
            <a:pPr lvl="1"/>
            <a:r>
              <a:rPr lang="en-US" altLang="zh-CN" dirty="0" err="1" smtClean="0">
                <a:effectLst/>
              </a:rPr>
              <a:t>UriHelper.ResolveUri</a:t>
            </a:r>
            <a:r>
              <a:rPr lang="en-US" altLang="zh-CN" dirty="0" smtClean="0">
                <a:effectLst/>
              </a:rPr>
              <a:t>(</a:t>
            </a:r>
            <a:r>
              <a:rPr lang="en-US" altLang="zh-CN" dirty="0" err="1" smtClean="0">
                <a:effectLst/>
              </a:rPr>
              <a:t>strUrl</a:t>
            </a:r>
            <a:r>
              <a:rPr lang="en-US" altLang="zh-CN" dirty="0" smtClean="0">
                <a:effectLst/>
              </a:rPr>
              <a:t>)</a:t>
            </a:r>
            <a:endParaRPr lang="en-US" altLang="zh-CN" dirty="0"/>
          </a:p>
          <a:p>
            <a:r>
              <a:rPr lang="en-US" altLang="zh-CN" dirty="0" err="1" smtClean="0"/>
              <a:t>SerializationHelper</a:t>
            </a:r>
            <a:endParaRPr lang="en-US" altLang="zh-CN" dirty="0" smtClean="0"/>
          </a:p>
          <a:p>
            <a:pPr lvl="1"/>
            <a:r>
              <a:rPr lang="en-US" altLang="zh-CN" dirty="0" err="1" smtClean="0"/>
              <a:t>SerializeObjectToString</a:t>
            </a:r>
            <a:endParaRPr lang="en-US" altLang="zh-CN" dirty="0" smtClean="0"/>
          </a:p>
          <a:p>
            <a:pPr lvl="1"/>
            <a:r>
              <a:rPr lang="en-US" altLang="zh-CN" dirty="0" err="1" smtClean="0"/>
              <a:t>DeserializeStringToObject</a:t>
            </a:r>
            <a:endParaRPr lang="en-US" altLang="zh-CN" dirty="0" smtClean="0"/>
          </a:p>
          <a:p>
            <a:pPr lvl="1"/>
            <a:r>
              <a:rPr lang="en-US" altLang="zh-CN" dirty="0" err="1" smtClean="0"/>
              <a:t>CloneObject</a:t>
            </a:r>
            <a:endParaRPr lang="en-US" altLang="zh-CN" dirty="0" smtClean="0"/>
          </a:p>
        </p:txBody>
      </p:sp>
    </p:spTree>
    <p:extLst>
      <p:ext uri="{BB962C8B-B14F-4D97-AF65-F5344CB8AC3E}">
        <p14:creationId xmlns:p14="http://schemas.microsoft.com/office/powerpoint/2010/main" val="3368807891"/>
      </p:ext>
    </p:extLst>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a:t>
            </a:r>
            <a:r>
              <a:rPr lang="en-US" altLang="zh-CN" dirty="0"/>
              <a:t>Helper</a:t>
            </a:r>
            <a:endParaRPr lang="zh-CN" altLang="en-US" dirty="0"/>
          </a:p>
        </p:txBody>
      </p:sp>
      <p:sp>
        <p:nvSpPr>
          <p:cNvPr id="3" name="内容占位符 2"/>
          <p:cNvSpPr>
            <a:spLocks noGrp="1"/>
          </p:cNvSpPr>
          <p:nvPr>
            <p:ph idx="1"/>
          </p:nvPr>
        </p:nvSpPr>
        <p:spPr>
          <a:xfrm>
            <a:off x="381000" y="1416050"/>
            <a:ext cx="8388350" cy="4164217"/>
          </a:xfrm>
        </p:spPr>
        <p:txBody>
          <a:bodyPr/>
          <a:lstStyle/>
          <a:p>
            <a:r>
              <a:rPr lang="en-US" altLang="zh-CN" dirty="0" err="1" smtClean="0">
                <a:effectLst/>
              </a:rPr>
              <a:t>TypeCreator</a:t>
            </a:r>
            <a:endParaRPr lang="en-US" altLang="zh-CN" dirty="0" smtClean="0">
              <a:effectLst/>
            </a:endParaRPr>
          </a:p>
          <a:p>
            <a:pPr lvl="1"/>
            <a:r>
              <a:rPr lang="en-US" altLang="zh-CN" dirty="0" err="1" smtClean="0"/>
              <a:t>CreateInstance</a:t>
            </a:r>
            <a:r>
              <a:rPr lang="en-US" altLang="zh-CN" dirty="0" smtClean="0"/>
              <a:t>(</a:t>
            </a:r>
            <a:r>
              <a:rPr lang="en-US" altLang="zh-CN" dirty="0" err="1" smtClean="0"/>
              <a:t>typeDesp</a:t>
            </a:r>
            <a:r>
              <a:rPr lang="en-US" altLang="zh-CN" dirty="0" smtClean="0"/>
              <a:t>)</a:t>
            </a:r>
          </a:p>
          <a:p>
            <a:pPr lvl="1"/>
            <a:r>
              <a:rPr lang="en-US" altLang="zh-CN" dirty="0" err="1" smtClean="0"/>
              <a:t>CreateInstance</a:t>
            </a:r>
            <a:r>
              <a:rPr lang="en-US" altLang="zh-CN" dirty="0" smtClean="0"/>
              <a:t>(type)</a:t>
            </a:r>
            <a:endParaRPr lang="en-US" altLang="zh-CN" dirty="0"/>
          </a:p>
          <a:p>
            <a:pPr lvl="1"/>
            <a:r>
              <a:rPr lang="en-US" altLang="zh-CN" dirty="0" err="1" smtClean="0"/>
              <a:t>GetTypeInfo</a:t>
            </a:r>
            <a:r>
              <a:rPr lang="en-US" altLang="zh-CN" dirty="0" smtClean="0"/>
              <a:t>(</a:t>
            </a:r>
            <a:r>
              <a:rPr lang="en-US" altLang="zh-CN" dirty="0" err="1" smtClean="0"/>
              <a:t>typeDesp</a:t>
            </a:r>
            <a:r>
              <a:rPr lang="en-US" altLang="zh-CN" dirty="0" smtClean="0"/>
              <a:t>)</a:t>
            </a:r>
          </a:p>
          <a:p>
            <a:pPr lvl="1"/>
            <a:r>
              <a:rPr lang="en-US" altLang="zh-CN" dirty="0" err="1" smtClean="0"/>
              <a:t>GetTypeDefaultValue</a:t>
            </a:r>
            <a:r>
              <a:rPr lang="en-US" altLang="zh-CN" dirty="0" smtClean="0"/>
              <a:t>(type)</a:t>
            </a:r>
            <a:endParaRPr lang="en-US" altLang="zh-CN" dirty="0"/>
          </a:p>
          <a:p>
            <a:r>
              <a:rPr lang="en-US" altLang="zh-CN" dirty="0" err="1" smtClean="0"/>
              <a:t>ResourceHelper</a:t>
            </a:r>
            <a:endParaRPr lang="en-US" altLang="zh-CN" dirty="0" smtClean="0"/>
          </a:p>
          <a:p>
            <a:pPr lvl="1"/>
            <a:r>
              <a:rPr lang="en-US" altLang="zh-CN" dirty="0" err="1" smtClean="0"/>
              <a:t>LoadStringFromResource</a:t>
            </a:r>
            <a:r>
              <a:rPr lang="en-US" altLang="zh-CN" dirty="0" smtClean="0"/>
              <a:t>(assembly, path)</a:t>
            </a:r>
          </a:p>
          <a:p>
            <a:pPr lvl="1"/>
            <a:r>
              <a:rPr lang="en-US" altLang="zh-CN" dirty="0" err="1" smtClean="0"/>
              <a:t>LoadXmlFromResource</a:t>
            </a:r>
            <a:r>
              <a:rPr lang="en-US" altLang="zh-CN" dirty="0"/>
              <a:t>(assembly, </a:t>
            </a:r>
            <a:r>
              <a:rPr lang="en-US" altLang="zh-CN" dirty="0" smtClean="0"/>
              <a:t>path)</a:t>
            </a:r>
          </a:p>
        </p:txBody>
      </p:sp>
    </p:spTree>
    <p:extLst>
      <p:ext uri="{BB962C8B-B14F-4D97-AF65-F5344CB8AC3E}">
        <p14:creationId xmlns:p14="http://schemas.microsoft.com/office/powerpoint/2010/main" val="2334513283"/>
      </p:ext>
    </p:extLst>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Extensions</a:t>
            </a:r>
            <a:endParaRPr lang="zh-CN" altLang="en-US" dirty="0"/>
          </a:p>
        </p:txBody>
      </p:sp>
      <p:sp>
        <p:nvSpPr>
          <p:cNvPr id="3" name="内容占位符 2"/>
          <p:cNvSpPr>
            <a:spLocks noGrp="1"/>
          </p:cNvSpPr>
          <p:nvPr>
            <p:ph idx="1"/>
          </p:nvPr>
        </p:nvSpPr>
        <p:spPr>
          <a:xfrm>
            <a:off x="381000" y="1416050"/>
            <a:ext cx="8388350" cy="4847481"/>
          </a:xfrm>
        </p:spPr>
        <p:txBody>
          <a:bodyPr/>
          <a:lstStyle/>
          <a:p>
            <a:r>
              <a:rPr lang="en-US" altLang="zh-CN" dirty="0" err="1" smtClean="0"/>
              <a:t>XElement</a:t>
            </a:r>
            <a:r>
              <a:rPr lang="en-US" altLang="zh-CN" dirty="0" smtClean="0"/>
              <a:t> Extension</a:t>
            </a:r>
          </a:p>
          <a:p>
            <a:r>
              <a:rPr lang="en-US" altLang="zh-CN" dirty="0" err="1" smtClean="0"/>
              <a:t>NameValueCollection</a:t>
            </a:r>
            <a:r>
              <a:rPr lang="en-US" altLang="zh-CN" dirty="0" smtClean="0"/>
              <a:t> Extension</a:t>
            </a:r>
          </a:p>
          <a:p>
            <a:pPr lvl="1"/>
            <a:r>
              <a:rPr lang="en-US" altLang="zh-CN" dirty="0" err="1"/>
              <a:t>GetValue</a:t>
            </a:r>
            <a:r>
              <a:rPr lang="en-US" altLang="zh-CN" dirty="0"/>
              <a:t>&lt;T&gt;(</a:t>
            </a:r>
            <a:r>
              <a:rPr lang="en-US" altLang="zh-CN" dirty="0">
                <a:effectLst/>
              </a:rPr>
              <a:t>this</a:t>
            </a:r>
            <a:r>
              <a:rPr lang="en-US" altLang="zh-CN" dirty="0"/>
              <a:t> </a:t>
            </a:r>
            <a:r>
              <a:rPr lang="en-US" altLang="zh-CN" dirty="0" err="1">
                <a:effectLst/>
              </a:rPr>
              <a:t>NameValueCollection</a:t>
            </a:r>
            <a:r>
              <a:rPr lang="en-US" altLang="zh-CN" dirty="0"/>
              <a:t> collection, </a:t>
            </a:r>
            <a:r>
              <a:rPr lang="en-US" altLang="zh-CN" dirty="0">
                <a:effectLst/>
              </a:rPr>
              <a:t>string</a:t>
            </a:r>
            <a:r>
              <a:rPr lang="en-US" altLang="zh-CN" dirty="0"/>
              <a:t> name, T </a:t>
            </a:r>
            <a:r>
              <a:rPr lang="en-US" altLang="zh-CN" dirty="0" err="1"/>
              <a:t>defaultValue</a:t>
            </a:r>
            <a:r>
              <a:rPr lang="en-US" altLang="zh-CN" dirty="0"/>
              <a:t>)</a:t>
            </a:r>
            <a:br>
              <a:rPr lang="en-US" altLang="zh-CN" dirty="0"/>
            </a:br>
            <a:r>
              <a:rPr lang="en-US" altLang="zh-CN" dirty="0" err="1" smtClean="0"/>
              <a:t>Request.QueryString.GetValue</a:t>
            </a:r>
            <a:r>
              <a:rPr lang="en-US" altLang="zh-CN" dirty="0" smtClean="0"/>
              <a:t>(“</a:t>
            </a:r>
            <a:r>
              <a:rPr lang="en-US" altLang="zh-CN" dirty="0" err="1" smtClean="0"/>
              <a:t>userType</a:t>
            </a:r>
            <a:r>
              <a:rPr lang="en-US" altLang="zh-CN" dirty="0" smtClean="0"/>
              <a:t>”, </a:t>
            </a:r>
            <a:r>
              <a:rPr lang="en-US" altLang="zh-CN" dirty="0" err="1" smtClean="0"/>
              <a:t>UserType.Manager</a:t>
            </a:r>
            <a:r>
              <a:rPr lang="en-US" altLang="zh-CN" dirty="0" smtClean="0"/>
              <a:t>);</a:t>
            </a:r>
          </a:p>
          <a:p>
            <a:r>
              <a:rPr lang="en-US" altLang="zh-CN" dirty="0" smtClean="0"/>
              <a:t>String Extension</a:t>
            </a:r>
          </a:p>
          <a:p>
            <a:pPr lvl="1"/>
            <a:r>
              <a:rPr lang="en-US" altLang="zh-CN" dirty="0" err="1" smtClean="0"/>
              <a:t>IsNotEmpty</a:t>
            </a:r>
            <a:r>
              <a:rPr lang="zh-CN" altLang="en-US" dirty="0" smtClean="0"/>
              <a:t>，</a:t>
            </a:r>
            <a:r>
              <a:rPr lang="en-US" altLang="zh-CN" dirty="0" err="1" smtClean="0"/>
              <a:t>IsNotWhiteSpace</a:t>
            </a:r>
            <a:endParaRPr lang="en-US" altLang="zh-CN" dirty="0" smtClean="0"/>
          </a:p>
          <a:p>
            <a:pPr marL="573087" lvl="1" indent="0">
              <a:buNone/>
            </a:pPr>
            <a:r>
              <a:rPr lang="en-US" altLang="zh-CN" dirty="0"/>
              <a:t>i</a:t>
            </a:r>
            <a:r>
              <a:rPr lang="en-US" altLang="zh-CN" dirty="0" smtClean="0"/>
              <a:t>f (</a:t>
            </a:r>
            <a:r>
              <a:rPr lang="en-US" altLang="zh-CN" dirty="0" err="1" smtClean="0"/>
              <a:t>userName.IsNotEmpty</a:t>
            </a:r>
            <a:r>
              <a:rPr lang="en-US" altLang="zh-CN" dirty="0" smtClean="0"/>
              <a:t>())</a:t>
            </a:r>
          </a:p>
          <a:p>
            <a:pPr marL="573087" lvl="1" indent="0">
              <a:buNone/>
            </a:pPr>
            <a:r>
              <a:rPr lang="en-US" altLang="zh-CN" dirty="0"/>
              <a:t>	</a:t>
            </a:r>
            <a:r>
              <a:rPr lang="en-US" altLang="zh-CN" dirty="0" smtClean="0"/>
              <a:t>…</a:t>
            </a:r>
            <a:endParaRPr lang="zh-CN" altLang="en-US" dirty="0"/>
          </a:p>
        </p:txBody>
      </p:sp>
    </p:spTree>
    <p:extLst>
      <p:ext uri="{BB962C8B-B14F-4D97-AF65-F5344CB8AC3E}">
        <p14:creationId xmlns:p14="http://schemas.microsoft.com/office/powerpoint/2010/main" val="864288696"/>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en-US" dirty="0" smtClean="0"/>
              <a:t>各</a:t>
            </a:r>
            <a:r>
              <a:rPr lang="zh-CN" altLang="en-US" dirty="0"/>
              <a:t>支撑的</a:t>
            </a:r>
            <a:r>
              <a:rPr lang="en-US" altLang="zh-CN" dirty="0" smtClean="0"/>
              <a:t>Web</a:t>
            </a:r>
            <a:r>
              <a:rPr lang="zh-CN" altLang="en-US" dirty="0" smtClean="0"/>
              <a:t>应用</a:t>
            </a:r>
            <a:endParaRPr lang="zh-CN" altLang="en-US" dirty="0"/>
          </a:p>
        </p:txBody>
      </p:sp>
      <p:sp>
        <p:nvSpPr>
          <p:cNvPr id="3" name="内容占位符 2"/>
          <p:cNvSpPr>
            <a:spLocks noGrp="1"/>
          </p:cNvSpPr>
          <p:nvPr>
            <p:ph idx="1"/>
          </p:nvPr>
        </p:nvSpPr>
        <p:spPr>
          <a:xfrm>
            <a:off x="381000" y="1416050"/>
            <a:ext cx="8388350" cy="2723823"/>
          </a:xfrm>
        </p:spPr>
        <p:txBody>
          <a:bodyPr/>
          <a:lstStyle/>
          <a:p>
            <a:r>
              <a:rPr lang="en-US" altLang="zh-CN" dirty="0" err="1" smtClean="0"/>
              <a:t>AccreditAdmin</a:t>
            </a:r>
            <a:endParaRPr lang="en-US" altLang="zh-CN" dirty="0" smtClean="0"/>
          </a:p>
          <a:p>
            <a:r>
              <a:rPr lang="en-US" altLang="zh-CN" dirty="0" err="1" smtClean="0"/>
              <a:t>AppAdmin</a:t>
            </a:r>
            <a:endParaRPr lang="en-US" altLang="zh-CN" dirty="0" smtClean="0"/>
          </a:p>
          <a:p>
            <a:r>
              <a:rPr lang="en-US" altLang="zh-CN" dirty="0" err="1" smtClean="0"/>
              <a:t>AppAdmin_LOG</a:t>
            </a:r>
            <a:endParaRPr lang="en-US" altLang="zh-CN" dirty="0" smtClean="0"/>
          </a:p>
          <a:p>
            <a:r>
              <a:rPr lang="en-US" altLang="zh-CN" dirty="0" err="1" smtClean="0"/>
              <a:t>PassportService</a:t>
            </a:r>
            <a:endParaRPr lang="en-US" altLang="zh-CN" dirty="0" smtClean="0"/>
          </a:p>
          <a:p>
            <a:r>
              <a:rPr lang="en-US" altLang="zh-CN" dirty="0" err="1" smtClean="0"/>
              <a:t>WorkflowDesigner</a:t>
            </a:r>
            <a:endParaRPr lang="zh-CN" altLang="en-US" dirty="0"/>
          </a:p>
        </p:txBody>
      </p:sp>
    </p:spTree>
    <p:extLst>
      <p:ext uri="{BB962C8B-B14F-4D97-AF65-F5344CB8AC3E}">
        <p14:creationId xmlns:p14="http://schemas.microsoft.com/office/powerpoint/2010/main" val="2011473779"/>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基础类库部分内容精讲</a:t>
            </a:r>
            <a:endParaRPr lang="zh-CN" altLang="en-US" dirty="0"/>
          </a:p>
        </p:txBody>
      </p:sp>
      <p:sp>
        <p:nvSpPr>
          <p:cNvPr id="3" name="内容占位符 2"/>
          <p:cNvSpPr>
            <a:spLocks noGrp="1"/>
          </p:cNvSpPr>
          <p:nvPr>
            <p:ph idx="1"/>
          </p:nvPr>
        </p:nvSpPr>
        <p:spPr>
          <a:xfrm>
            <a:off x="381000" y="1416050"/>
            <a:ext cx="8388350" cy="3277820"/>
          </a:xfrm>
        </p:spPr>
        <p:txBody>
          <a:bodyPr/>
          <a:lstStyle/>
          <a:p>
            <a:r>
              <a:rPr lang="zh-CN" altLang="en-US" dirty="0" smtClean="0"/>
              <a:t>配置信息管理</a:t>
            </a:r>
            <a:endParaRPr lang="en-US" altLang="zh-CN" dirty="0" smtClean="0"/>
          </a:p>
          <a:p>
            <a:r>
              <a:rPr lang="en-US" altLang="zh-CN" dirty="0" smtClean="0"/>
              <a:t>Cache</a:t>
            </a:r>
          </a:p>
          <a:p>
            <a:r>
              <a:rPr lang="zh-CN" altLang="en-US" dirty="0" smtClean="0"/>
              <a:t>表达式解析</a:t>
            </a:r>
            <a:endParaRPr lang="en-US" altLang="zh-CN" dirty="0" smtClean="0"/>
          </a:p>
          <a:p>
            <a:r>
              <a:rPr lang="en-US" altLang="zh-CN" dirty="0" smtClean="0"/>
              <a:t>Helper</a:t>
            </a:r>
          </a:p>
          <a:p>
            <a:r>
              <a:rPr lang="zh-CN" altLang="en-US" dirty="0" smtClean="0"/>
              <a:t>通用授权面板</a:t>
            </a:r>
            <a:endParaRPr lang="en-US" altLang="zh-CN" dirty="0" smtClean="0"/>
          </a:p>
          <a:p>
            <a:r>
              <a:rPr lang="zh-CN" altLang="en-US" dirty="0"/>
              <a:t>单点登录</a:t>
            </a:r>
            <a:endParaRPr lang="en-US" altLang="zh-CN" dirty="0" smtClean="0"/>
          </a:p>
        </p:txBody>
      </p:sp>
    </p:spTree>
    <p:extLst>
      <p:ext uri="{BB962C8B-B14F-4D97-AF65-F5344CB8AC3E}">
        <p14:creationId xmlns:p14="http://schemas.microsoft.com/office/powerpoint/2010/main" val="951319889"/>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31800" y="2457450"/>
            <a:ext cx="8388350" cy="1006429"/>
          </a:xfrm>
        </p:spPr>
        <p:txBody>
          <a:bodyPr/>
          <a:lstStyle/>
          <a:p>
            <a:pPr marL="0" indent="0" algn="ctr">
              <a:buNone/>
            </a:pPr>
            <a:r>
              <a:rPr lang="en-US" altLang="zh-CN" sz="6600" smtClean="0">
                <a:latin typeface="Rockwell Extra Bold" pitchFamily="18" charset="0"/>
              </a:rPr>
              <a:t>Configuration</a:t>
            </a:r>
            <a:endParaRPr lang="zh-CN" altLang="en-US" sz="6600" dirty="0">
              <a:latin typeface="Rockwell Extra Bold" pitchFamily="18" charset="0"/>
            </a:endParaRPr>
          </a:p>
        </p:txBody>
      </p:sp>
    </p:spTree>
    <p:extLst>
      <p:ext uri="{BB962C8B-B14F-4D97-AF65-F5344CB8AC3E}">
        <p14:creationId xmlns:p14="http://schemas.microsoft.com/office/powerpoint/2010/main" val="955924110"/>
      </p:ext>
    </p:extLst>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配置信息</a:t>
            </a:r>
            <a:endParaRPr lang="zh-CN" altLang="en-US" dirty="0"/>
          </a:p>
        </p:txBody>
      </p:sp>
      <p:sp>
        <p:nvSpPr>
          <p:cNvPr id="3" name="内容占位符 2"/>
          <p:cNvSpPr>
            <a:spLocks noGrp="1"/>
          </p:cNvSpPr>
          <p:nvPr>
            <p:ph idx="1"/>
          </p:nvPr>
        </p:nvSpPr>
        <p:spPr>
          <a:xfrm>
            <a:off x="381000" y="1200150"/>
            <a:ext cx="8388350" cy="507831"/>
          </a:xfrm>
        </p:spPr>
        <p:txBody>
          <a:bodyPr/>
          <a:lstStyle/>
          <a:p>
            <a:r>
              <a:rPr lang="en-US" altLang="zh-CN" dirty="0" err="1" smtClean="0"/>
              <a:t>.Net</a:t>
            </a:r>
            <a:r>
              <a:rPr lang="en-US" altLang="zh-CN" dirty="0" smtClean="0"/>
              <a:t> Framework 2.0</a:t>
            </a:r>
            <a:r>
              <a:rPr lang="zh-CN" altLang="en-US" dirty="0" smtClean="0"/>
              <a:t>的应用配置信息结构</a:t>
            </a:r>
            <a:endParaRPr lang="zh-CN" altLang="en-US" dirty="0"/>
          </a:p>
        </p:txBody>
      </p:sp>
      <p:sp>
        <p:nvSpPr>
          <p:cNvPr id="6" name="Text Box 4"/>
          <p:cNvSpPr txBox="1">
            <a:spLocks noChangeArrowheads="1"/>
          </p:cNvSpPr>
          <p:nvPr/>
        </p:nvSpPr>
        <p:spPr bwMode="auto">
          <a:xfrm>
            <a:off x="611188" y="1722438"/>
            <a:ext cx="7921625" cy="4968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a:spcBef>
                <a:spcPct val="50000"/>
              </a:spcBef>
            </a:pPr>
            <a:r>
              <a:rPr lang="en-US" altLang="zh-CN" sz="2000" b="0" dirty="0"/>
              <a:t>&lt;configuration&gt;</a:t>
            </a:r>
          </a:p>
          <a:p>
            <a:pPr algn="l">
              <a:spcBef>
                <a:spcPct val="50000"/>
              </a:spcBef>
            </a:pPr>
            <a:r>
              <a:rPr lang="en-US" altLang="zh-CN" sz="2000" b="0" dirty="0"/>
              <a:t>	</a:t>
            </a:r>
            <a:r>
              <a:rPr lang="en-US" altLang="zh-CN" sz="2000" b="0" dirty="0">
                <a:solidFill>
                  <a:srgbClr val="CC3300"/>
                </a:solidFill>
              </a:rPr>
              <a:t>&lt;</a:t>
            </a:r>
            <a:r>
              <a:rPr lang="en-US" altLang="zh-CN" sz="2000" b="0" noProof="1">
                <a:solidFill>
                  <a:srgbClr val="CC3300"/>
                </a:solidFill>
              </a:rPr>
              <a:t>configSections</a:t>
            </a:r>
            <a:r>
              <a:rPr lang="en-US" altLang="zh-CN" sz="2000" b="0" dirty="0">
                <a:solidFill>
                  <a:srgbClr val="CC3300"/>
                </a:solidFill>
              </a:rPr>
              <a:t>&gt;</a:t>
            </a:r>
          </a:p>
          <a:p>
            <a:pPr algn="l">
              <a:spcBef>
                <a:spcPct val="50000"/>
              </a:spcBef>
            </a:pPr>
            <a:r>
              <a:rPr lang="en-US" altLang="zh-CN" sz="2000" b="0" dirty="0">
                <a:solidFill>
                  <a:srgbClr val="CC3300"/>
                </a:solidFill>
              </a:rPr>
              <a:t>		&lt;section name=“…” type=“…”/&gt;</a:t>
            </a:r>
          </a:p>
          <a:p>
            <a:pPr algn="l">
              <a:spcBef>
                <a:spcPct val="50000"/>
              </a:spcBef>
            </a:pPr>
            <a:r>
              <a:rPr lang="en-US" altLang="zh-CN" sz="2000" b="0" dirty="0">
                <a:solidFill>
                  <a:srgbClr val="CC3300"/>
                </a:solidFill>
              </a:rPr>
              <a:t>		…</a:t>
            </a:r>
          </a:p>
          <a:p>
            <a:pPr algn="l">
              <a:spcBef>
                <a:spcPct val="50000"/>
              </a:spcBef>
            </a:pPr>
            <a:r>
              <a:rPr lang="en-US" altLang="zh-CN" sz="2000" b="0" dirty="0">
                <a:solidFill>
                  <a:srgbClr val="CC3300"/>
                </a:solidFill>
              </a:rPr>
              <a:t>	 &lt;</a:t>
            </a:r>
            <a:r>
              <a:rPr lang="en-US" altLang="zh-CN" sz="2000" b="0" noProof="1">
                <a:solidFill>
                  <a:srgbClr val="CC3300"/>
                </a:solidFill>
              </a:rPr>
              <a:t>configSections</a:t>
            </a:r>
            <a:r>
              <a:rPr lang="en-US" altLang="zh-CN" sz="2000" b="0" dirty="0">
                <a:solidFill>
                  <a:srgbClr val="CC3300"/>
                </a:solidFill>
              </a:rPr>
              <a:t>&gt;</a:t>
            </a:r>
          </a:p>
          <a:p>
            <a:pPr algn="l">
              <a:spcBef>
                <a:spcPct val="50000"/>
              </a:spcBef>
            </a:pPr>
            <a:r>
              <a:rPr lang="en-US" altLang="zh-CN" sz="2000" b="0" dirty="0"/>
              <a:t>	&lt;customSectionName1&gt;</a:t>
            </a:r>
          </a:p>
          <a:p>
            <a:pPr algn="l">
              <a:spcBef>
                <a:spcPct val="50000"/>
              </a:spcBef>
            </a:pPr>
            <a:r>
              <a:rPr lang="en-US" altLang="zh-CN" sz="2000" b="0" dirty="0"/>
              <a:t>		…</a:t>
            </a:r>
          </a:p>
          <a:p>
            <a:pPr algn="l">
              <a:spcBef>
                <a:spcPct val="50000"/>
              </a:spcBef>
            </a:pPr>
            <a:r>
              <a:rPr lang="en-US" altLang="zh-CN" sz="2000" b="0" dirty="0"/>
              <a:t>	 &lt;/customSectionName1&gt;</a:t>
            </a:r>
          </a:p>
          <a:p>
            <a:pPr algn="l"/>
            <a:r>
              <a:rPr lang="en-US" altLang="zh-CN" sz="2000" b="0" dirty="0"/>
              <a:t>	 &lt;customSectionName2&gt;</a:t>
            </a:r>
          </a:p>
          <a:p>
            <a:pPr algn="l"/>
            <a:r>
              <a:rPr lang="en-US" altLang="zh-CN" sz="2000" b="0" dirty="0"/>
              <a:t>		…</a:t>
            </a:r>
          </a:p>
          <a:p>
            <a:pPr algn="l"/>
            <a:r>
              <a:rPr lang="en-US" altLang="zh-CN" sz="2000" b="0" dirty="0"/>
              <a:t>	 &lt;/customSectionName2&gt;</a:t>
            </a:r>
          </a:p>
          <a:p>
            <a:pPr algn="l">
              <a:spcBef>
                <a:spcPct val="50000"/>
              </a:spcBef>
            </a:pPr>
            <a:r>
              <a:rPr lang="en-US" altLang="zh-CN" sz="2000" b="0" dirty="0"/>
              <a:t>&lt;/ configuration&gt;</a:t>
            </a:r>
          </a:p>
        </p:txBody>
      </p:sp>
    </p:spTree>
    <p:extLst>
      <p:ext uri="{BB962C8B-B14F-4D97-AF65-F5344CB8AC3E}">
        <p14:creationId xmlns:p14="http://schemas.microsoft.com/office/powerpoint/2010/main" val="3142660314"/>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478E"/>
      </a:dk2>
      <a:lt2>
        <a:srgbClr val="F9D85D"/>
      </a:lt2>
      <a:accent1>
        <a:srgbClr val="F8EDB4"/>
      </a:accent1>
      <a:accent2>
        <a:srgbClr val="C4AA28"/>
      </a:accent2>
      <a:accent3>
        <a:srgbClr val="AAB1C6"/>
      </a:accent3>
      <a:accent4>
        <a:srgbClr val="DADADA"/>
      </a:accent4>
      <a:accent5>
        <a:srgbClr val="FBF4D6"/>
      </a:accent5>
      <a:accent6>
        <a:srgbClr val="B19A23"/>
      </a:accent6>
      <a:hlink>
        <a:srgbClr val="45B76B"/>
      </a:hlink>
      <a:folHlink>
        <a:srgbClr val="9749B3"/>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Presentation 1">
        <a:dk1>
          <a:srgbClr val="000000"/>
        </a:dk1>
        <a:lt1>
          <a:srgbClr val="FFFFFF"/>
        </a:lt1>
        <a:dk2>
          <a:srgbClr val="00478E"/>
        </a:dk2>
        <a:lt2>
          <a:srgbClr val="F9D85D"/>
        </a:lt2>
        <a:accent1>
          <a:srgbClr val="F8EDB4"/>
        </a:accent1>
        <a:accent2>
          <a:srgbClr val="C4AA28"/>
        </a:accent2>
        <a:accent3>
          <a:srgbClr val="AAB1C6"/>
        </a:accent3>
        <a:accent4>
          <a:srgbClr val="DADADA"/>
        </a:accent4>
        <a:accent5>
          <a:srgbClr val="FBF4D6"/>
        </a:accent5>
        <a:accent6>
          <a:srgbClr val="B19A23"/>
        </a:accent6>
        <a:hlink>
          <a:srgbClr val="45B76B"/>
        </a:hlink>
        <a:folHlink>
          <a:srgbClr val="9749B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8095</TotalTime>
  <Words>1586</Words>
  <Application>Microsoft Office PowerPoint</Application>
  <PresentationFormat>全屏显示(4:3)</PresentationFormat>
  <Paragraphs>534</Paragraphs>
  <Slides>54</Slides>
  <Notes>1</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Presentation</vt:lpstr>
      <vt:lpstr>  Core</vt:lpstr>
      <vt:lpstr>基础组件库所包含的范围</vt:lpstr>
      <vt:lpstr>整个开发平台所包含的范围</vt:lpstr>
      <vt:lpstr>平台和应用</vt:lpstr>
      <vt:lpstr>各程序模块</vt:lpstr>
      <vt:lpstr>各支撑的Web应用</vt:lpstr>
      <vt:lpstr>基础类库部分内容精讲</vt:lpstr>
      <vt:lpstr>PowerPoint 演示文稿</vt:lpstr>
      <vt:lpstr>配置信息</vt:lpstr>
      <vt:lpstr>配置信息</vt:lpstr>
      <vt:lpstr>配置信息</vt:lpstr>
      <vt:lpstr>配置信息</vt:lpstr>
      <vt:lpstr>配置信息</vt:lpstr>
      <vt:lpstr>配置信息</vt:lpstr>
      <vt:lpstr>配置信息</vt:lpstr>
      <vt:lpstr>配置信息</vt:lpstr>
      <vt:lpstr>配置信息</vt:lpstr>
      <vt:lpstr>配置信息</vt:lpstr>
      <vt:lpstr>配置信息</vt:lpstr>
      <vt:lpstr>配置信息</vt:lpstr>
      <vt:lpstr>基础组件库的配置信息管理</vt:lpstr>
      <vt:lpstr>公共组件库的配置信息管理</vt:lpstr>
      <vt:lpstr>默认的配置元素</vt:lpstr>
      <vt:lpstr>PowerPoint 演示文稿</vt:lpstr>
      <vt:lpstr>Cache</vt:lpstr>
      <vt:lpstr>Cache</vt:lpstr>
      <vt:lpstr>Cache</vt:lpstr>
      <vt:lpstr>Cache</vt:lpstr>
      <vt:lpstr>Cache</vt:lpstr>
      <vt:lpstr>Cache</vt:lpstr>
      <vt:lpstr>Cache的依赖项</vt:lpstr>
      <vt:lpstr>Cache队列</vt:lpstr>
      <vt:lpstr>CacheItem的结构</vt:lpstr>
      <vt:lpstr>Cache的回收</vt:lpstr>
      <vt:lpstr>Cache的配置信息</vt:lpstr>
      <vt:lpstr>Cache</vt:lpstr>
      <vt:lpstr>Cache</vt:lpstr>
      <vt:lpstr>Cache</vt:lpstr>
      <vt:lpstr>Cache</vt:lpstr>
      <vt:lpstr>Cache的监控</vt:lpstr>
      <vt:lpstr>PowerPoint 演示文稿</vt:lpstr>
      <vt:lpstr>表达式解释器</vt:lpstr>
      <vt:lpstr>表达式解释器</vt:lpstr>
      <vt:lpstr>表达式解释器</vt:lpstr>
      <vt:lpstr>PowerPoint 演示文稿</vt:lpstr>
      <vt:lpstr>ExceptionHelper</vt:lpstr>
      <vt:lpstr>XmlHelper</vt:lpstr>
      <vt:lpstr>XmlHelper</vt:lpstr>
      <vt:lpstr>针对于Linq to Xml的扩展</vt:lpstr>
      <vt:lpstr>针对于Linq to Xml的扩展</vt:lpstr>
      <vt:lpstr>其它Helper </vt:lpstr>
      <vt:lpstr>其它Helper </vt:lpstr>
      <vt:lpstr>其它Helper</vt:lpstr>
      <vt:lpstr>Extensions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Event Name</dc:subject>
  <dc:creator>李嫣红</dc:creator>
  <dc:description>Template design: _x000d_
Formatter:_x000d_
Event Date:_x000d_
Event Location:_x000d_
Speech Length:_x000d_
Audience:_x000d_
Key Topics:</dc:description>
  <cp:lastModifiedBy>万洪武</cp:lastModifiedBy>
  <cp:revision>1057</cp:revision>
  <dcterms:created xsi:type="dcterms:W3CDTF">2005-02-25T01:27:32Z</dcterms:created>
  <dcterms:modified xsi:type="dcterms:W3CDTF">2011-11-23T11:04:13Z</dcterms:modified>
</cp:coreProperties>
</file>