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4" r:id="rId2"/>
    <p:sldId id="404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clrMru>
    <a:srgbClr val="67C586"/>
    <a:srgbClr val="C3FF19"/>
    <a:srgbClr val="C04E00"/>
    <a:srgbClr val="FF6600"/>
    <a:srgbClr val="FF5050"/>
    <a:srgbClr val="0073E6"/>
    <a:srgbClr val="0A89F2"/>
    <a:srgbClr val="CEA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89165" autoAdjust="0"/>
  </p:normalViewPr>
  <p:slideViewPr>
    <p:cSldViewPr snapToGrid="0">
      <p:cViewPr>
        <p:scale>
          <a:sx n="66" d="100"/>
          <a:sy n="66" d="100"/>
        </p:scale>
        <p:origin x="-1626" y="-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28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6184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800" b="0">
                <a:effectLst/>
                <a:cs typeface="Arial" charset="0"/>
              </a:defRPr>
            </a:lvl1pPr>
          </a:lstStyle>
          <a:p>
            <a:r>
              <a:rPr lang="en-US" altLang="zh-CN"/>
              <a:t>© 2002 Microsoft Corporation. All rights reserved.</a:t>
            </a:r>
          </a:p>
          <a:p>
            <a:r>
              <a:rPr lang="en-US" altLang="zh-CN"/>
              <a:t>This presentation is for informational purposes only. Microsoft makes no warranties, express or implied, in this summary.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246813" y="8686800"/>
            <a:ext cx="611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0553DFF8-8787-4335-A6DC-38A2C3719C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16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Times New Roman" pitchFamily="18" charset="0"/>
              </a:defRPr>
            </a:lvl1pPr>
          </a:lstStyle>
          <a:p>
            <a:fld id="{709028C8-D31F-46D4-884B-08C65A92BF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700" y="1905000"/>
            <a:ext cx="7772400" cy="14097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4984750"/>
            <a:ext cx="7861300" cy="585788"/>
          </a:xfrm>
        </p:spPr>
        <p:txBody>
          <a:bodyPr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pic>
        <p:nvPicPr>
          <p:cNvPr id="5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228600"/>
            <a:ext cx="2097087" cy="34020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38863" cy="34020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7508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381000" y="1416050"/>
            <a:ext cx="8388350" cy="2214563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416050"/>
            <a:ext cx="4117975" cy="221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04113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Title Slide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16050"/>
            <a:ext cx="8388350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2" name="Picture 2" descr="C:\Users\ShenZheng\Pictures\hero_single_ultimate_boxshot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42" y="193528"/>
            <a:ext cx="1678558" cy="111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200" b="1" baseline="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3000" b="1" baseline="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1028700" indent="-45561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8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42875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828800" indent="-398463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2272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6844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31416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5988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4056063" indent="-396875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6"/>
        </a:buBlip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00" y="1905000"/>
            <a:ext cx="7772400" cy="1255728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err="1" smtClean="0"/>
              <a:t>DataAccess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7700" y="4984750"/>
            <a:ext cx="7861300" cy="535531"/>
          </a:xfrm>
        </p:spPr>
        <p:txBody>
          <a:bodyPr/>
          <a:lstStyle/>
          <a:p>
            <a:endParaRPr lang="en-US" altLang="zh-CN" sz="3200" dirty="0" smtClean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3065455"/>
          </a:xfrm>
        </p:spPr>
        <p:txBody>
          <a:bodyPr/>
          <a:lstStyle/>
          <a:p>
            <a:r>
              <a:rPr lang="en-US" altLang="zh-CN" dirty="0" err="1" smtClean="0"/>
              <a:t>.Net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在多线程中使用事务</a:t>
            </a:r>
            <a:endParaRPr lang="en-US" altLang="zh-CN" dirty="0" smtClean="0"/>
          </a:p>
          <a:p>
            <a:r>
              <a:rPr lang="zh-CN" altLang="en-US" dirty="0" smtClean="0"/>
              <a:t>传递给其它线程的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对象必须是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(See Sample Code)</a:t>
            </a:r>
          </a:p>
          <a:p>
            <a:pPr>
              <a:buFontTx/>
              <a:buNone/>
            </a:pPr>
            <a:r>
              <a:rPr lang="en-US" altLang="en-US" sz="3200" noProof="1" smtClean="0"/>
              <a:t>	</a:t>
            </a:r>
            <a:r>
              <a:rPr lang="en-US" altLang="en-US" sz="2400" noProof="1" smtClean="0"/>
              <a:t>Transaction.Current.DependentClone(</a:t>
            </a:r>
          </a:p>
          <a:p>
            <a:pPr>
              <a:buFontTx/>
              <a:buNone/>
            </a:pPr>
            <a:r>
              <a:rPr lang="en-US" altLang="en-US" sz="2400" noProof="1" smtClean="0"/>
              <a:t>	DependentCloneOption.BlockCommitUntilComplete)</a:t>
            </a:r>
            <a:endParaRPr lang="en-US" altLang="zh-CN" sz="24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95969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74750"/>
            <a:ext cx="8388350" cy="1412694"/>
          </a:xfrm>
        </p:spPr>
        <p:txBody>
          <a:bodyPr/>
          <a:lstStyle/>
          <a:p>
            <a:r>
              <a:rPr lang="en-US" altLang="zh-CN" dirty="0" err="1" smtClean="0"/>
              <a:t>TransactionScope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事务不是无代价的，可能会从本地事务提升到分布式事务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9100" y="2182034"/>
            <a:ext cx="8432800" cy="42627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using(</a:t>
            </a:r>
            <a:r>
              <a:rPr lang="en-US" sz="1800" dirty="0" err="1" smtClean="0">
                <a:latin typeface="Arial"/>
                <a:ea typeface="宋体"/>
              </a:rPr>
              <a:t>TransactionScope</a:t>
            </a:r>
            <a:r>
              <a:rPr lang="en-US" sz="1800" dirty="0" smtClean="0">
                <a:latin typeface="Arial"/>
                <a:ea typeface="宋体"/>
              </a:rPr>
              <a:t> </a:t>
            </a:r>
            <a:r>
              <a:rPr lang="en-US" sz="1800" dirty="0" err="1" smtClean="0">
                <a:latin typeface="Arial"/>
                <a:ea typeface="宋体"/>
              </a:rPr>
              <a:t>ts</a:t>
            </a:r>
            <a:r>
              <a:rPr lang="en-US" sz="1800" dirty="0" smtClean="0">
                <a:latin typeface="Arial"/>
                <a:ea typeface="宋体"/>
              </a:rPr>
              <a:t> = new </a:t>
            </a:r>
            <a:r>
              <a:rPr lang="en-US" sz="1800" dirty="0" err="1" smtClean="0">
                <a:latin typeface="Arial"/>
                <a:ea typeface="宋体"/>
              </a:rPr>
              <a:t>TrsactionScope</a:t>
            </a:r>
            <a:r>
              <a:rPr lang="en-US" sz="1800" dirty="0" smtClean="0">
                <a:latin typeface="Arial"/>
                <a:ea typeface="宋体"/>
              </a:rPr>
              <a:t>(…))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 {</a:t>
            </a:r>
            <a:endParaRPr lang="zh-CN" altLang="en-US" sz="1800" dirty="0" smtClean="0"/>
          </a:p>
          <a:p>
            <a:pPr lvl="1"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err="1" smtClean="0">
                <a:latin typeface="Arial"/>
                <a:ea typeface="宋体"/>
              </a:rPr>
              <a:t>DoInsert</a:t>
            </a:r>
            <a:r>
              <a:rPr lang="en-US" sz="1800" dirty="0" smtClean="0">
                <a:latin typeface="Arial"/>
                <a:ea typeface="宋体"/>
              </a:rPr>
              <a:t>(“A”);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	</a:t>
            </a:r>
            <a:r>
              <a:rPr lang="en-US" sz="1800" dirty="0" err="1" smtClean="0">
                <a:latin typeface="Arial"/>
                <a:ea typeface="宋体"/>
              </a:rPr>
              <a:t>DoInsert</a:t>
            </a:r>
            <a:r>
              <a:rPr lang="en-US" sz="1800" dirty="0" smtClean="0">
                <a:latin typeface="Arial"/>
                <a:ea typeface="宋体"/>
              </a:rPr>
              <a:t>(“B”);</a:t>
            </a:r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altLang="zh-CN" sz="1800" dirty="0" smtClean="0">
                <a:latin typeface="Arial"/>
                <a:ea typeface="宋体"/>
              </a:rPr>
              <a:t>	</a:t>
            </a:r>
            <a:r>
              <a:rPr lang="en-US" altLang="zh-CN" sz="1800" dirty="0" err="1" smtClean="0">
                <a:latin typeface="Arial"/>
                <a:ea typeface="宋体"/>
              </a:rPr>
              <a:t>ts.Complete</a:t>
            </a:r>
            <a:r>
              <a:rPr lang="en-US" altLang="zh-CN" sz="1800" dirty="0" smtClean="0">
                <a:latin typeface="Arial"/>
                <a:ea typeface="宋体"/>
              </a:rPr>
              <a:t>();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 }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</a:pP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void </a:t>
            </a:r>
            <a:r>
              <a:rPr lang="en-US" sz="1800" dirty="0" err="1" smtClean="0">
                <a:latin typeface="Arial"/>
                <a:ea typeface="宋体"/>
              </a:rPr>
              <a:t>DoInsert</a:t>
            </a:r>
            <a:r>
              <a:rPr lang="en-US" sz="1800" dirty="0" smtClean="0">
                <a:latin typeface="Arial"/>
                <a:ea typeface="宋体"/>
              </a:rPr>
              <a:t>(string data)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{</a:t>
            </a:r>
            <a:endParaRPr lang="zh-CN" altLang="en-US" sz="1800" dirty="0" smtClean="0"/>
          </a:p>
          <a:p>
            <a:pPr lvl="1"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err="1" smtClean="0">
                <a:latin typeface="Arial"/>
                <a:ea typeface="宋体"/>
              </a:rPr>
              <a:t>DbConnection</a:t>
            </a:r>
            <a:r>
              <a:rPr lang="en-US" sz="1800" dirty="0" smtClean="0">
                <a:latin typeface="Arial"/>
                <a:ea typeface="宋体"/>
              </a:rPr>
              <a:t> </a:t>
            </a:r>
            <a:r>
              <a:rPr lang="en-US" sz="1800" dirty="0" err="1" smtClean="0">
                <a:latin typeface="Arial"/>
                <a:ea typeface="宋体"/>
              </a:rPr>
              <a:t>conn</a:t>
            </a:r>
            <a:r>
              <a:rPr lang="en-US" sz="1800" dirty="0" smtClean="0">
                <a:latin typeface="Arial"/>
                <a:ea typeface="宋体"/>
              </a:rPr>
              <a:t> = new </a:t>
            </a:r>
            <a:r>
              <a:rPr lang="en-US" sz="1800" dirty="0" err="1" smtClean="0">
                <a:latin typeface="Arial"/>
                <a:ea typeface="宋体"/>
              </a:rPr>
              <a:t>Sql</a:t>
            </a:r>
            <a:r>
              <a:rPr lang="en-US" altLang="zh-CN" sz="1800" dirty="0" err="1" smtClean="0">
                <a:latin typeface="Arial"/>
                <a:ea typeface="宋体"/>
              </a:rPr>
              <a:t>Connection</a:t>
            </a:r>
            <a:r>
              <a:rPr lang="en-US" altLang="zh-CN" sz="1800" dirty="0" smtClean="0">
                <a:latin typeface="Arial"/>
                <a:ea typeface="宋体"/>
              </a:rPr>
              <a:t>(“</a:t>
            </a:r>
            <a:r>
              <a:rPr lang="en-US" altLang="zh-CN" sz="1800" dirty="0" err="1" smtClean="0">
                <a:latin typeface="Arial"/>
                <a:ea typeface="宋体"/>
              </a:rPr>
              <a:t>connA</a:t>
            </a:r>
            <a:r>
              <a:rPr lang="en-US" altLang="zh-CN" sz="1800" dirty="0" smtClean="0">
                <a:latin typeface="Arial"/>
                <a:ea typeface="宋体"/>
              </a:rPr>
              <a:t>”);</a:t>
            </a:r>
          </a:p>
          <a:p>
            <a:pPr lvl="1"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altLang="zh-CN" sz="1800" dirty="0" err="1" smtClean="0">
                <a:latin typeface="Arial"/>
                <a:ea typeface="宋体"/>
              </a:rPr>
              <a:t>conn.</a:t>
            </a:r>
            <a:r>
              <a:rPr lang="en-US" altLang="zh-CN" sz="1800" dirty="0" err="1" smtClean="0">
                <a:solidFill>
                  <a:srgbClr val="FF0000"/>
                </a:solidFill>
                <a:latin typeface="Arial"/>
                <a:ea typeface="宋体"/>
              </a:rPr>
              <a:t>Open</a:t>
            </a:r>
            <a:r>
              <a:rPr lang="en-US" altLang="zh-CN" sz="1800" dirty="0" smtClean="0">
                <a:latin typeface="Arial"/>
                <a:ea typeface="宋体"/>
              </a:rPr>
              <a:t>();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}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22264016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604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DbContext</a:t>
            </a:r>
            <a:r>
              <a:rPr lang="zh-CN" altLang="en-US" dirty="0" smtClean="0"/>
              <a:t>管理连接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202936"/>
            <a:ext cx="8726424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20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using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 (</a:t>
            </a:r>
            <a:r>
              <a:rPr lang="en-US" sz="20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DbContext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 context = </a:t>
            </a:r>
            <a:r>
              <a:rPr lang="en-US" sz="20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DbContext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.GetContext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20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2000" kern="0" dirty="0" err="1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DATextDB</a:t>
            </a:r>
            <a:r>
              <a:rPr lang="en-US" sz="20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))</a:t>
            </a:r>
            <a:endParaRPr lang="zh-CN" altLang="en-US" sz="2800" kern="100" dirty="0" smtClean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{</a:t>
            </a:r>
            <a:endParaRPr lang="zh-CN" altLang="en-US" sz="2800" kern="100" dirty="0" smtClean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	</a:t>
            </a:r>
            <a:r>
              <a:rPr lang="en-US" sz="2000" kern="0" dirty="0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Database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 db = </a:t>
            </a:r>
            <a:r>
              <a:rPr lang="en-US" sz="20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DatabaseFactory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.Create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20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2000" kern="0" dirty="0" err="1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DATextDB</a:t>
            </a:r>
            <a:r>
              <a:rPr lang="en-US" sz="20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);</a:t>
            </a:r>
            <a:endParaRPr lang="zh-CN" altLang="en-US" sz="2800" kern="100" dirty="0" smtClean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 </a:t>
            </a:r>
            <a:endParaRPr lang="zh-CN" altLang="en-US" sz="2800" kern="100" dirty="0" smtClean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	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db.ExecuteScalar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20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CommandType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.Text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,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20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		"SELECT COUNT(*) FROM USERS"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);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	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db.ExecuteScalar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20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CommandType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.Text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,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20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		“INSERT INTO USERS(USER_ID) VALUES(‘1234’)"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);</a:t>
            </a:r>
            <a:endParaRPr lang="en-US" sz="2000" kern="100" dirty="0" smtClean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509171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539875" y="1752600"/>
            <a:ext cx="6867525" cy="4943475"/>
            <a:chOff x="1042" y="950"/>
            <a:chExt cx="4107" cy="2894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232" y="952"/>
              <a:ext cx="2917" cy="2896"/>
              <a:chOff x="2314" y="945"/>
              <a:chExt cx="2917" cy="2896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314" y="945"/>
                <a:ext cx="2917" cy="797"/>
                <a:chOff x="1931" y="1693"/>
                <a:chExt cx="2917" cy="797"/>
              </a:xfrm>
            </p:grpSpPr>
            <p:sp>
              <p:nvSpPr>
                <p:cNvPr id="24" name="AutoShape 4"/>
                <p:cNvSpPr>
                  <a:spLocks noChangeArrowheads="1"/>
                </p:cNvSpPr>
                <p:nvPr/>
              </p:nvSpPr>
              <p:spPr bwMode="auto">
                <a:xfrm>
                  <a:off x="1931" y="1693"/>
                  <a:ext cx="2917" cy="79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400">
                    <a:solidFill>
                      <a:schemeClr val="bg2"/>
                    </a:solidFill>
                    <a:effectLst/>
                    <a:ea typeface="宋体" charset="-122"/>
                    <a:cs typeface="Arial" charset="0"/>
                  </a:endParaRPr>
                </a:p>
              </p:txBody>
            </p:sp>
            <p:sp>
              <p:nvSpPr>
                <p:cNvPr id="25" name="AutoShape 5"/>
                <p:cNvSpPr>
                  <a:spLocks noChangeArrowheads="1"/>
                </p:cNvSpPr>
                <p:nvPr/>
              </p:nvSpPr>
              <p:spPr bwMode="auto">
                <a:xfrm>
                  <a:off x="2065" y="1994"/>
                  <a:ext cx="710" cy="45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 sz="1400">
                      <a:solidFill>
                        <a:schemeClr val="bg2"/>
                      </a:solidFill>
                      <a:effectLst/>
                      <a:ea typeface="宋体" charset="-122"/>
                      <a:cs typeface="Arial" charset="0"/>
                    </a:rPr>
                    <a:t>工作流组件</a:t>
                  </a:r>
                </a:p>
              </p:txBody>
            </p:sp>
            <p:sp>
              <p:nvSpPr>
                <p:cNvPr id="26" name="AutoShape 6"/>
                <p:cNvSpPr>
                  <a:spLocks noChangeArrowheads="1"/>
                </p:cNvSpPr>
                <p:nvPr/>
              </p:nvSpPr>
              <p:spPr bwMode="auto">
                <a:xfrm>
                  <a:off x="2998" y="1995"/>
                  <a:ext cx="806" cy="45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 sz="1400">
                      <a:solidFill>
                        <a:schemeClr val="bg2"/>
                      </a:solidFill>
                      <a:effectLst/>
                      <a:ea typeface="宋体" charset="-122"/>
                      <a:cs typeface="Arial" charset="0"/>
                    </a:rPr>
                    <a:t>消息处理组件</a:t>
                  </a:r>
                </a:p>
              </p:txBody>
            </p:sp>
            <p:sp>
              <p:nvSpPr>
                <p:cNvPr id="27" name="AutoShape 7"/>
                <p:cNvSpPr>
                  <a:spLocks noChangeArrowheads="1"/>
                </p:cNvSpPr>
                <p:nvPr/>
              </p:nvSpPr>
              <p:spPr bwMode="auto">
                <a:xfrm>
                  <a:off x="3988" y="1986"/>
                  <a:ext cx="710" cy="45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99F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 sz="1400">
                      <a:solidFill>
                        <a:schemeClr val="bg2"/>
                      </a:solidFill>
                      <a:effectLst/>
                      <a:ea typeface="宋体" charset="-122"/>
                      <a:cs typeface="Arial" charset="0"/>
                    </a:rPr>
                    <a:t>其他应用组件</a:t>
                  </a:r>
                </a:p>
              </p:txBody>
            </p:sp>
            <p:sp>
              <p:nvSpPr>
                <p:cNvPr id="28" name="AutoShape 8"/>
                <p:cNvSpPr>
                  <a:spLocks noChangeArrowheads="1"/>
                </p:cNvSpPr>
                <p:nvPr/>
              </p:nvSpPr>
              <p:spPr bwMode="auto">
                <a:xfrm>
                  <a:off x="2083" y="1762"/>
                  <a:ext cx="2620" cy="173"/>
                </a:xfrm>
                <a:prstGeom prst="roundRect">
                  <a:avLst>
                    <a:gd name="adj" fmla="val 16667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/>
                  <a:r>
                    <a:rPr lang="zh-CN" altLang="en-US" sz="1600">
                      <a:effectLst/>
                      <a:ea typeface="宋体" charset="-122"/>
                      <a:cs typeface="Arial" charset="0"/>
                    </a:rPr>
                    <a:t>业务组件</a:t>
                  </a:r>
                </a:p>
              </p:txBody>
            </p:sp>
          </p:grpSp>
          <p:grpSp>
            <p:nvGrpSpPr>
              <p:cNvPr id="6" name="Group 17"/>
              <p:cNvGrpSpPr>
                <a:grpSpLocks/>
              </p:cNvGrpSpPr>
              <p:nvPr/>
            </p:nvGrpSpPr>
            <p:grpSpPr bwMode="auto">
              <a:xfrm>
                <a:off x="3279" y="2909"/>
                <a:ext cx="987" cy="932"/>
                <a:chOff x="4428" y="2048"/>
                <a:chExt cx="816" cy="713"/>
              </a:xfrm>
            </p:grpSpPr>
            <p:sp>
              <p:nvSpPr>
                <p:cNvPr id="21" name="AutoShape 14"/>
                <p:cNvSpPr>
                  <a:spLocks noChangeArrowheads="1"/>
                </p:cNvSpPr>
                <p:nvPr/>
              </p:nvSpPr>
              <p:spPr bwMode="auto">
                <a:xfrm>
                  <a:off x="4428" y="2079"/>
                  <a:ext cx="816" cy="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3B95C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400" b="0">
                    <a:solidFill>
                      <a:schemeClr val="bg2"/>
                    </a:solidFill>
                    <a:effectLst/>
                    <a:ea typeface="宋体" charset="-122"/>
                    <a:cs typeface="Arial" charset="0"/>
                  </a:endParaRPr>
                </a:p>
              </p:txBody>
            </p:sp>
            <p:pic>
              <p:nvPicPr>
                <p:cNvPr id="22" name="Picture 15" descr="database"/>
                <p:cNvPicPr>
                  <a:picLocks noChangeAspect="1" noChangeArrowheads="1"/>
                </p:cNvPicPr>
                <p:nvPr/>
              </p:nvPicPr>
              <p:blipFill>
                <a:blip r:embed="rId2">
                  <a:clrChange>
                    <a:clrFrom>
                      <a:srgbClr val="08369A"/>
                    </a:clrFrom>
                    <a:clrTo>
                      <a:srgbClr val="08369A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567" y="2048"/>
                  <a:ext cx="642" cy="618"/>
                </a:xfrm>
                <a:prstGeom prst="rect">
                  <a:avLst/>
                </a:prstGeom>
                <a:noFill/>
              </p:spPr>
            </p:pic>
            <p:sp>
              <p:nvSpPr>
                <p:cNvPr id="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656" y="2573"/>
                  <a:ext cx="355" cy="1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GB" sz="1400">
                      <a:solidFill>
                        <a:schemeClr val="bg2"/>
                      </a:solidFill>
                      <a:effectLst/>
                      <a:ea typeface="宋体" charset="-122"/>
                      <a:cs typeface="Arial" charset="0"/>
                    </a:rPr>
                    <a:t>数据库</a:t>
                  </a:r>
                  <a:endParaRPr lang="zh-CN" altLang="en-US" sz="1400">
                    <a:solidFill>
                      <a:schemeClr val="bg2"/>
                    </a:solidFill>
                    <a:effectLst/>
                    <a:ea typeface="宋体" charset="-122"/>
                    <a:cs typeface="Arial" charset="0"/>
                  </a:endParaRP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2318" y="1979"/>
                <a:ext cx="2909" cy="697"/>
                <a:chOff x="2318" y="1979"/>
                <a:chExt cx="2909" cy="697"/>
              </a:xfrm>
            </p:grpSpPr>
            <p:sp>
              <p:nvSpPr>
                <p:cNvPr id="17" name="AutoShape 10"/>
                <p:cNvSpPr>
                  <a:spLocks noChangeArrowheads="1"/>
                </p:cNvSpPr>
                <p:nvPr/>
              </p:nvSpPr>
              <p:spPr bwMode="auto">
                <a:xfrm>
                  <a:off x="2318" y="1979"/>
                  <a:ext cx="2909" cy="6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3B95C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 sz="1400" b="0">
                    <a:solidFill>
                      <a:schemeClr val="bg2"/>
                    </a:solidFill>
                    <a:effectLst/>
                    <a:ea typeface="宋体" charset="-122"/>
                    <a:cs typeface="Arial" charset="0"/>
                  </a:endParaRPr>
                </a:p>
              </p:txBody>
            </p:sp>
            <p:sp>
              <p:nvSpPr>
                <p:cNvPr id="18" name="AutoShape 11"/>
                <p:cNvSpPr>
                  <a:spLocks noChangeArrowheads="1"/>
                </p:cNvSpPr>
                <p:nvPr/>
              </p:nvSpPr>
              <p:spPr bwMode="auto">
                <a:xfrm>
                  <a:off x="2408" y="2236"/>
                  <a:ext cx="2734" cy="15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E78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 sz="1400">
                      <a:solidFill>
                        <a:schemeClr val="bg2"/>
                      </a:solidFill>
                      <a:effectLst/>
                      <a:ea typeface="宋体" charset="-122"/>
                      <a:cs typeface="Arial" charset="0"/>
                    </a:rPr>
                    <a:t>事务控制</a:t>
                  </a:r>
                </a:p>
              </p:txBody>
            </p:sp>
            <p:sp>
              <p:nvSpPr>
                <p:cNvPr id="19" name="AutoShape 12"/>
                <p:cNvSpPr>
                  <a:spLocks noChangeArrowheads="1"/>
                </p:cNvSpPr>
                <p:nvPr/>
              </p:nvSpPr>
              <p:spPr bwMode="auto">
                <a:xfrm>
                  <a:off x="2409" y="2442"/>
                  <a:ext cx="2734" cy="17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E78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zh-CN" altLang="en-US" sz="1400">
                      <a:solidFill>
                        <a:schemeClr val="bg2"/>
                      </a:solidFill>
                      <a:effectLst/>
                      <a:ea typeface="宋体" charset="-122"/>
                      <a:cs typeface="Arial" charset="0"/>
                    </a:rPr>
                    <a:t>底层数据访问工具</a:t>
                  </a:r>
                </a:p>
              </p:txBody>
            </p:sp>
            <p:sp>
              <p:nvSpPr>
                <p:cNvPr id="2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400" y="2025"/>
                  <a:ext cx="535" cy="17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zh-CN" altLang="en-GB" sz="1400" dirty="0">
                      <a:solidFill>
                        <a:schemeClr val="bg2"/>
                      </a:solidFill>
                      <a:effectLst/>
                      <a:ea typeface="宋体" charset="-122"/>
                      <a:cs typeface="Arial" charset="0"/>
                    </a:rPr>
                    <a:t>数据访问</a:t>
                  </a:r>
                  <a:endParaRPr lang="en-US" altLang="zh-CN" sz="1400" dirty="0">
                    <a:solidFill>
                      <a:schemeClr val="bg2"/>
                    </a:solidFill>
                    <a:effectLst/>
                    <a:ea typeface="宋体" charset="-122"/>
                    <a:cs typeface="Arial" charset="0"/>
                  </a:endParaRPr>
                </a:p>
              </p:txBody>
            </p:sp>
          </p:grpSp>
          <p:sp>
            <p:nvSpPr>
              <p:cNvPr id="15" name="AutoShape 20"/>
              <p:cNvSpPr>
                <a:spLocks noChangeArrowheads="1"/>
              </p:cNvSpPr>
              <p:nvPr/>
            </p:nvSpPr>
            <p:spPr bwMode="auto">
              <a:xfrm rot="16200000">
                <a:off x="3614" y="1717"/>
                <a:ext cx="318" cy="346"/>
              </a:xfrm>
              <a:prstGeom prst="leftArrow">
                <a:avLst>
                  <a:gd name="adj1" fmla="val 46824"/>
                  <a:gd name="adj2" fmla="val 32704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00">
                      <a:gamma/>
                      <a:tint val="9412"/>
                      <a:invGamma/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AutoShape 21"/>
              <p:cNvSpPr>
                <a:spLocks noChangeArrowheads="1"/>
              </p:cNvSpPr>
              <p:nvPr/>
            </p:nvSpPr>
            <p:spPr bwMode="auto">
              <a:xfrm rot="16200000">
                <a:off x="3614" y="2663"/>
                <a:ext cx="318" cy="346"/>
              </a:xfrm>
              <a:prstGeom prst="leftArrow">
                <a:avLst>
                  <a:gd name="adj1" fmla="val 46824"/>
                  <a:gd name="adj2" fmla="val 32704"/>
                </a:avLst>
              </a:prstGeom>
              <a:gradFill rotWithShape="1">
                <a:gsLst>
                  <a:gs pos="0">
                    <a:srgbClr val="FFFF00"/>
                  </a:gs>
                  <a:gs pos="100000">
                    <a:srgbClr val="FFFF00">
                      <a:gamma/>
                      <a:tint val="9412"/>
                      <a:invGamma/>
                      <a:alpha val="0"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AutoShape 22"/>
            <p:cNvSpPr>
              <a:spLocks noChangeArrowheads="1"/>
            </p:cNvSpPr>
            <p:nvPr/>
          </p:nvSpPr>
          <p:spPr bwMode="auto">
            <a:xfrm rot="10800000" flipV="1">
              <a:off x="1634" y="950"/>
              <a:ext cx="334" cy="173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r>
                <a:rPr lang="zh-CN" altLang="en-US" sz="140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线程上下文</a:t>
              </a:r>
            </a:p>
          </p:txBody>
        </p:sp>
        <p:sp>
          <p:nvSpPr>
            <p:cNvPr id="8" name="AutoShape 26"/>
            <p:cNvSpPr>
              <a:spLocks noChangeArrowheads="1"/>
            </p:cNvSpPr>
            <p:nvPr/>
          </p:nvSpPr>
          <p:spPr bwMode="auto">
            <a:xfrm>
              <a:off x="1839" y="2293"/>
              <a:ext cx="452" cy="199"/>
            </a:xfrm>
            <a:prstGeom prst="leftRightArrow">
              <a:avLst>
                <a:gd name="adj1" fmla="val 50000"/>
                <a:gd name="adj2" fmla="val 45427"/>
              </a:avLst>
            </a:prstGeom>
            <a:gradFill rotWithShape="1">
              <a:gsLst>
                <a:gs pos="0">
                  <a:srgbClr val="99CC00"/>
                </a:gs>
                <a:gs pos="100000">
                  <a:srgbClr val="0A89F2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1042" y="3279"/>
              <a:ext cx="1810" cy="465"/>
              <a:chOff x="1042" y="3279"/>
              <a:chExt cx="1810" cy="465"/>
            </a:xfrm>
          </p:grpSpPr>
          <p:sp>
            <p:nvSpPr>
              <p:cNvPr id="10" name="AutoShape 28"/>
              <p:cNvSpPr>
                <a:spLocks noChangeArrowheads="1"/>
              </p:cNvSpPr>
              <p:nvPr/>
            </p:nvSpPr>
            <p:spPr bwMode="auto">
              <a:xfrm>
                <a:off x="1042" y="3279"/>
                <a:ext cx="1810" cy="465"/>
              </a:xfrm>
              <a:prstGeom prst="wedgeRoundRectCallout">
                <a:avLst>
                  <a:gd name="adj1" fmla="val 6630"/>
                  <a:gd name="adj2" fmla="val -227634"/>
                  <a:gd name="adj3" fmla="val 16667"/>
                </a:avLst>
              </a:prstGeom>
              <a:gradFill rotWithShape="1">
                <a:gsLst>
                  <a:gs pos="0">
                    <a:srgbClr val="008080"/>
                  </a:gs>
                  <a:gs pos="100000">
                    <a:srgbClr val="00808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lIns="288000" anchor="ctr"/>
              <a:lstStyle/>
              <a:p>
                <a:r>
                  <a:rPr lang="zh-CN" altLang="en-US" sz="18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charset="-122"/>
                  </a:rPr>
                  <a:t>存储在线程上下文中</a:t>
                </a:r>
                <a:r>
                  <a:rPr lang="zh-CN" altLang="en-US" sz="18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charset="-122"/>
                  </a:rPr>
                  <a:t>的连接控制对象</a:t>
                </a:r>
                <a:endParaRPr lang="en-US" altLang="zh-CN" sz="18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endParaRPr>
              </a:p>
            </p:txBody>
          </p:sp>
          <p:pic>
            <p:nvPicPr>
              <p:cNvPr id="11" name="Picture 29" descr="gradient circle MSGreen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75" y="3328"/>
                <a:ext cx="202" cy="202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9" name="内容占位符 2"/>
          <p:cNvSpPr>
            <a:spLocks noGrp="1"/>
          </p:cNvSpPr>
          <p:nvPr>
            <p:ph idx="1"/>
          </p:nvPr>
        </p:nvSpPr>
        <p:spPr>
          <a:xfrm>
            <a:off x="381000" y="11747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数据库连接管理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7931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080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不会启动分布式事务</a:t>
            </a:r>
            <a:endParaRPr lang="en-US" altLang="zh-CN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536700"/>
            <a:ext cx="8432800" cy="5019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using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 (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DbContext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 context = 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DbContext</a:t>
            </a:r>
            <a:r>
              <a:rPr lang="en-US" sz="1600" kern="0" dirty="0" err="1" smtClean="0">
                <a:latin typeface="Consolas"/>
                <a:ea typeface="宋体"/>
                <a:cs typeface="Times New Roman"/>
              </a:rPr>
              <a:t>.GetContext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1600" kern="0" dirty="0" err="1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DATextDB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))</a:t>
            </a:r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{</a:t>
            </a:r>
            <a:endParaRPr lang="en-US" sz="1600" dirty="0" smtClean="0">
              <a:latin typeface="Arial"/>
              <a:ea typeface="宋体"/>
            </a:endParaRPr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	</a:t>
            </a:r>
            <a:r>
              <a:rPr lang="en-US" sz="16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using</a:t>
            </a:r>
            <a:r>
              <a:rPr lang="en-US" sz="1600" dirty="0" smtClean="0">
                <a:latin typeface="Arial"/>
                <a:ea typeface="宋体"/>
              </a:rPr>
              <a:t>(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TrsactionScope</a:t>
            </a:r>
            <a:r>
              <a:rPr lang="en-US" sz="1600" dirty="0" smtClean="0">
                <a:latin typeface="Arial"/>
                <a:ea typeface="宋体"/>
              </a:rPr>
              <a:t> </a:t>
            </a:r>
            <a:r>
              <a:rPr lang="en-US" sz="1600" dirty="0" err="1" smtClean="0">
                <a:latin typeface="Arial"/>
                <a:ea typeface="宋体"/>
              </a:rPr>
              <a:t>ts</a:t>
            </a:r>
            <a:r>
              <a:rPr lang="en-US" sz="1600" dirty="0" smtClean="0">
                <a:latin typeface="Arial"/>
                <a:ea typeface="宋体"/>
              </a:rPr>
              <a:t> = new 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TrsactionScope</a:t>
            </a:r>
            <a:r>
              <a:rPr lang="en-US" sz="1600" dirty="0" smtClean="0">
                <a:latin typeface="Arial"/>
                <a:ea typeface="宋体"/>
              </a:rPr>
              <a:t>(…))</a:t>
            </a:r>
            <a:endParaRPr lang="zh-CN" altLang="en-US" sz="16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 	{</a:t>
            </a:r>
            <a:endParaRPr lang="zh-CN" altLang="en-US" sz="1600" dirty="0" smtClean="0"/>
          </a:p>
          <a:p>
            <a:pPr lvl="1"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	</a:t>
            </a:r>
            <a:r>
              <a:rPr lang="en-US" sz="1600" dirty="0" err="1" smtClean="0">
                <a:latin typeface="Arial"/>
                <a:ea typeface="宋体"/>
              </a:rPr>
              <a:t>DoInsert</a:t>
            </a:r>
            <a:r>
              <a:rPr lang="en-US" sz="1600" dirty="0" smtClean="0">
                <a:latin typeface="Arial"/>
                <a:ea typeface="宋体"/>
              </a:rPr>
              <a:t>(“A”);</a:t>
            </a:r>
            <a:endParaRPr lang="zh-CN" altLang="en-US" sz="16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		</a:t>
            </a:r>
            <a:r>
              <a:rPr lang="en-US" sz="1600" dirty="0" err="1" smtClean="0">
                <a:latin typeface="Arial"/>
                <a:ea typeface="宋体"/>
              </a:rPr>
              <a:t>DoInsert</a:t>
            </a:r>
            <a:r>
              <a:rPr lang="en-US" sz="1600" dirty="0" smtClean="0">
                <a:latin typeface="Arial"/>
                <a:ea typeface="宋体"/>
              </a:rPr>
              <a:t>(“B”);</a:t>
            </a:r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altLang="zh-CN" sz="1600" dirty="0" smtClean="0">
                <a:latin typeface="Arial"/>
                <a:ea typeface="宋体"/>
              </a:rPr>
              <a:t>		</a:t>
            </a:r>
            <a:r>
              <a:rPr lang="en-US" altLang="zh-CN" sz="1600" dirty="0" err="1" smtClean="0">
                <a:latin typeface="Arial"/>
                <a:ea typeface="宋体"/>
              </a:rPr>
              <a:t>ts.Complete</a:t>
            </a:r>
            <a:r>
              <a:rPr lang="en-US" altLang="zh-CN" sz="1600" dirty="0" smtClean="0">
                <a:latin typeface="Arial"/>
                <a:ea typeface="宋体"/>
              </a:rPr>
              <a:t>();</a:t>
            </a:r>
            <a:endParaRPr lang="zh-CN" altLang="en-US" sz="16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 	}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altLang="zh-CN" sz="1600" dirty="0" smtClean="0">
                <a:latin typeface="Arial"/>
                <a:ea typeface="宋体"/>
              </a:rPr>
              <a:t>}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endParaRPr lang="en-US" altLang="zh-CN" sz="1600" dirty="0" smtClean="0">
              <a:latin typeface="Arial"/>
              <a:ea typeface="宋体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sz="1600" dirty="0" smtClean="0">
                <a:ea typeface="宋体"/>
              </a:rPr>
              <a:t> </a:t>
            </a:r>
            <a:r>
              <a:rPr lang="en-US" sz="1600" dirty="0" err="1" smtClean="0">
                <a:ea typeface="宋体"/>
              </a:rPr>
              <a:t>DoInsert</a:t>
            </a:r>
            <a:r>
              <a:rPr lang="en-US" sz="1600" dirty="0" smtClean="0">
                <a:ea typeface="宋体"/>
              </a:rPr>
              <a:t>(</a:t>
            </a:r>
            <a:r>
              <a:rPr lang="en-US" sz="16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sz="1600" dirty="0" smtClean="0">
                <a:ea typeface="宋体"/>
              </a:rPr>
              <a:t> data)</a:t>
            </a:r>
            <a:endParaRPr lang="zh-CN" altLang="en-US" sz="16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ea typeface="宋体"/>
              </a:rPr>
              <a:t>{</a:t>
            </a:r>
            <a:endParaRPr lang="zh-CN" altLang="en-US" sz="1600" dirty="0" smtClean="0"/>
          </a:p>
          <a:p>
            <a:pPr lvl="1"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kern="0" dirty="0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Database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 db = 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DatabaseFactory</a:t>
            </a:r>
            <a:r>
              <a:rPr lang="en-US" sz="1600" kern="0" dirty="0" err="1" smtClean="0">
                <a:latin typeface="Consolas"/>
                <a:ea typeface="宋体"/>
                <a:cs typeface="Times New Roman"/>
              </a:rPr>
              <a:t>.Create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1600" kern="0" dirty="0" err="1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DATextDB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);</a:t>
            </a:r>
            <a:endParaRPr lang="en-US" altLang="zh-CN" sz="1600" dirty="0" smtClean="0">
              <a:ea typeface="宋体"/>
            </a:endParaRP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	</a:t>
            </a:r>
            <a:r>
              <a:rPr lang="en-US" sz="1600" kern="0" dirty="0" err="1" smtClean="0">
                <a:latin typeface="Consolas"/>
                <a:ea typeface="宋体"/>
                <a:cs typeface="Times New Roman"/>
              </a:rPr>
              <a:t>db.ExecuteScalar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CommandType</a:t>
            </a:r>
            <a:r>
              <a:rPr lang="en-US" sz="1600" kern="0" dirty="0" err="1" smtClean="0">
                <a:latin typeface="Consolas"/>
                <a:ea typeface="宋体"/>
                <a:cs typeface="Times New Roman"/>
              </a:rPr>
              <a:t>.Text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,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		“INSERT INTO USERS(USER_ID) VALUES(‘1234’)"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);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1600" smtClean="0">
                <a:ea typeface="宋体"/>
              </a:rPr>
              <a:t>}</a:t>
            </a:r>
            <a:endParaRPr lang="zh-CN" sz="1600" dirty="0"/>
          </a:p>
        </p:txBody>
      </p:sp>
    </p:spTree>
    <p:extLst>
      <p:ext uri="{BB962C8B-B14F-4D97-AF65-F5344CB8AC3E}">
        <p14:creationId xmlns:p14="http://schemas.microsoft.com/office/powerpoint/2010/main" val="33439630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080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会启动分布式事务</a:t>
            </a:r>
            <a:endParaRPr lang="en-US" altLang="zh-CN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1536700"/>
            <a:ext cx="8432800" cy="50193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using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 (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DbContext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 context = 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DbContext</a:t>
            </a:r>
            <a:r>
              <a:rPr lang="en-US" sz="1600" kern="0" dirty="0" err="1" smtClean="0">
                <a:latin typeface="Consolas"/>
                <a:ea typeface="宋体"/>
                <a:cs typeface="Times New Roman"/>
              </a:rPr>
              <a:t>.GetContext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“</a:t>
            </a:r>
            <a:r>
              <a:rPr lang="en-US" sz="1600" kern="0" dirty="0" err="1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connA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”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))</a:t>
            </a:r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{</a:t>
            </a:r>
            <a:endParaRPr lang="en-US" sz="1600" dirty="0" smtClean="0">
              <a:latin typeface="Arial"/>
              <a:ea typeface="宋体"/>
            </a:endParaRPr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	</a:t>
            </a:r>
            <a:r>
              <a:rPr lang="en-US" sz="16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using</a:t>
            </a:r>
            <a:r>
              <a:rPr lang="en-US" sz="1600" dirty="0" smtClean="0">
                <a:latin typeface="Arial"/>
                <a:ea typeface="宋体"/>
              </a:rPr>
              <a:t>(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TrsactionScope</a:t>
            </a:r>
            <a:r>
              <a:rPr lang="en-US" sz="1600" dirty="0" smtClean="0">
                <a:latin typeface="Arial"/>
                <a:ea typeface="宋体"/>
              </a:rPr>
              <a:t> </a:t>
            </a:r>
            <a:r>
              <a:rPr lang="en-US" sz="1600" dirty="0" err="1" smtClean="0">
                <a:latin typeface="Arial"/>
                <a:ea typeface="宋体"/>
              </a:rPr>
              <a:t>ts</a:t>
            </a:r>
            <a:r>
              <a:rPr lang="en-US" sz="1600" dirty="0" smtClean="0">
                <a:latin typeface="Arial"/>
                <a:ea typeface="宋体"/>
              </a:rPr>
              <a:t> = new 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TrsactionScope</a:t>
            </a:r>
            <a:r>
              <a:rPr lang="en-US" sz="1600" dirty="0" smtClean="0">
                <a:latin typeface="Arial"/>
                <a:ea typeface="宋体"/>
              </a:rPr>
              <a:t>(…))</a:t>
            </a:r>
            <a:endParaRPr lang="zh-CN" altLang="en-US" sz="16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 	{</a:t>
            </a:r>
            <a:endParaRPr lang="zh-CN" altLang="en-US" sz="1600" dirty="0" smtClean="0"/>
          </a:p>
          <a:p>
            <a:pPr lvl="1"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	</a:t>
            </a:r>
            <a:r>
              <a:rPr lang="en-US" sz="1600" dirty="0" err="1" smtClean="0">
                <a:latin typeface="Arial"/>
                <a:ea typeface="宋体"/>
              </a:rPr>
              <a:t>DoInsert</a:t>
            </a:r>
            <a:r>
              <a:rPr lang="en-US" sz="1600" dirty="0" smtClean="0">
                <a:latin typeface="Arial"/>
                <a:ea typeface="宋体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“</a:t>
            </a:r>
            <a:r>
              <a:rPr lang="en-US" sz="1600" kern="0" dirty="0" err="1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connA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”</a:t>
            </a:r>
            <a:r>
              <a:rPr lang="en-US" sz="1600" dirty="0" smtClean="0">
                <a:latin typeface="Arial"/>
                <a:ea typeface="宋体"/>
              </a:rPr>
              <a:t>);</a:t>
            </a:r>
            <a:endParaRPr lang="zh-CN" altLang="en-US" sz="16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		</a:t>
            </a:r>
            <a:r>
              <a:rPr lang="en-US" sz="1600" dirty="0" err="1" smtClean="0">
                <a:latin typeface="Arial"/>
                <a:ea typeface="宋体"/>
              </a:rPr>
              <a:t>DoInsert</a:t>
            </a:r>
            <a:r>
              <a:rPr lang="en-US" sz="1600" dirty="0" smtClean="0">
                <a:latin typeface="Arial"/>
                <a:ea typeface="宋体"/>
              </a:rPr>
              <a:t>(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“</a:t>
            </a:r>
            <a:r>
              <a:rPr lang="en-US" sz="1600" kern="0" dirty="0" err="1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connB</a:t>
            </a: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”</a:t>
            </a:r>
            <a:r>
              <a:rPr lang="en-US" sz="1600" dirty="0" smtClean="0">
                <a:latin typeface="Arial"/>
                <a:ea typeface="宋体"/>
              </a:rPr>
              <a:t>);</a:t>
            </a:r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altLang="zh-CN" sz="1600" dirty="0" smtClean="0">
                <a:latin typeface="Arial"/>
                <a:ea typeface="宋体"/>
              </a:rPr>
              <a:t>		</a:t>
            </a:r>
            <a:r>
              <a:rPr lang="en-US" altLang="zh-CN" sz="1600" dirty="0" err="1" smtClean="0">
                <a:latin typeface="Arial"/>
                <a:ea typeface="宋体"/>
              </a:rPr>
              <a:t>ts.Complete</a:t>
            </a:r>
            <a:r>
              <a:rPr lang="en-US" altLang="zh-CN" sz="1600" dirty="0" smtClean="0">
                <a:latin typeface="Arial"/>
                <a:ea typeface="宋体"/>
              </a:rPr>
              <a:t>();</a:t>
            </a:r>
            <a:endParaRPr lang="zh-CN" altLang="en-US" sz="16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latin typeface="Arial"/>
                <a:ea typeface="宋体"/>
              </a:rPr>
              <a:t> 	}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altLang="zh-CN" sz="1600" dirty="0" smtClean="0">
                <a:latin typeface="Arial"/>
                <a:ea typeface="宋体"/>
              </a:rPr>
              <a:t>}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endParaRPr lang="en-US" altLang="zh-CN" sz="1600" dirty="0" smtClean="0">
              <a:latin typeface="Arial"/>
              <a:ea typeface="宋体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void</a:t>
            </a:r>
            <a:r>
              <a:rPr lang="en-US" sz="1600" dirty="0" smtClean="0">
                <a:ea typeface="宋体"/>
              </a:rPr>
              <a:t> </a:t>
            </a:r>
            <a:r>
              <a:rPr lang="en-US" sz="1600" dirty="0" err="1" smtClean="0">
                <a:ea typeface="宋体"/>
              </a:rPr>
              <a:t>DoInsert</a:t>
            </a:r>
            <a:r>
              <a:rPr lang="en-US" sz="1600" dirty="0" smtClean="0">
                <a:ea typeface="宋体"/>
              </a:rPr>
              <a:t>(</a:t>
            </a:r>
            <a:r>
              <a:rPr lang="en-US" sz="16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string</a:t>
            </a:r>
            <a:r>
              <a:rPr lang="en-US" sz="1600" dirty="0" smtClean="0">
                <a:ea typeface="宋体"/>
              </a:rPr>
              <a:t> </a:t>
            </a:r>
            <a:r>
              <a:rPr lang="en-US" altLang="zh-CN" sz="1600" dirty="0" err="1" smtClean="0">
                <a:ea typeface="宋体"/>
              </a:rPr>
              <a:t>connName</a:t>
            </a:r>
            <a:r>
              <a:rPr lang="en-US" sz="1600" dirty="0" smtClean="0">
                <a:ea typeface="宋体"/>
              </a:rPr>
              <a:t>)</a:t>
            </a:r>
            <a:endParaRPr lang="zh-CN" altLang="en-US" sz="16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dirty="0" smtClean="0">
                <a:ea typeface="宋体"/>
              </a:rPr>
              <a:t>{</a:t>
            </a:r>
            <a:endParaRPr lang="zh-CN" altLang="en-US" sz="1600" dirty="0" smtClean="0"/>
          </a:p>
          <a:p>
            <a:pPr lvl="1"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600" kern="0" dirty="0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Database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 db = 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DatabaseFactory</a:t>
            </a:r>
            <a:r>
              <a:rPr lang="en-US" sz="1600" kern="0" dirty="0" err="1" smtClean="0">
                <a:latin typeface="Consolas"/>
                <a:ea typeface="宋体"/>
                <a:cs typeface="Times New Roman"/>
              </a:rPr>
              <a:t>.Create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altLang="zh-CN" sz="1600" dirty="0" err="1" smtClean="0">
                <a:ea typeface="宋体"/>
              </a:rPr>
              <a:t>connName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);</a:t>
            </a:r>
            <a:endParaRPr lang="en-US" altLang="zh-CN" sz="1600" dirty="0" smtClean="0">
              <a:ea typeface="宋体"/>
            </a:endParaRP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	</a:t>
            </a:r>
            <a:r>
              <a:rPr lang="en-US" sz="1600" kern="0" dirty="0" err="1" smtClean="0">
                <a:latin typeface="Consolas"/>
                <a:ea typeface="宋体"/>
                <a:cs typeface="Times New Roman"/>
              </a:rPr>
              <a:t>db.ExecuteScalar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16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CommandType</a:t>
            </a:r>
            <a:r>
              <a:rPr lang="en-US" sz="1600" kern="0" dirty="0" err="1" smtClean="0">
                <a:latin typeface="Consolas"/>
                <a:ea typeface="宋体"/>
                <a:cs typeface="Times New Roman"/>
              </a:rPr>
              <a:t>.Text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,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16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	“INSERT INTO USERS(USER_ID) VALUES(‘1234’)"</a:t>
            </a:r>
            <a:r>
              <a:rPr lang="en-US" sz="1600" kern="0" dirty="0" smtClean="0">
                <a:latin typeface="Consolas"/>
                <a:ea typeface="宋体"/>
                <a:cs typeface="Times New Roman"/>
              </a:rPr>
              <a:t>);</a:t>
            </a:r>
          </a:p>
          <a:p>
            <a:pPr algn="l">
              <a:spcAft>
                <a:spcPts val="0"/>
              </a:spcAft>
              <a:tabLst>
                <a:tab pos="533400" algn="l"/>
              </a:tabLst>
            </a:pPr>
            <a:r>
              <a:rPr lang="en-US" sz="1600" dirty="0" smtClean="0">
                <a:ea typeface="宋体"/>
              </a:rPr>
              <a:t>}</a:t>
            </a:r>
            <a:endParaRPr lang="zh-CN" sz="16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55427" y="3146619"/>
            <a:ext cx="7886700" cy="1138773"/>
          </a:xfrm>
          <a:prstGeom prst="rect">
            <a:avLst/>
          </a:prstGeom>
          <a:ln>
            <a:headEnd/>
            <a:tailEnd/>
          </a:ln>
          <a:effectLst>
            <a:outerShdw blurRad="3302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ts val="108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2000" kern="0" dirty="0" smtClean="0">
                <a:solidFill>
                  <a:schemeClr val="bg2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20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Data Source=.;Integrated Security=</a:t>
            </a:r>
            <a:r>
              <a:rPr lang="en-US" sz="2000" kern="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True;User</a:t>
            </a:r>
            <a:r>
              <a:rPr lang="en-US" sz="20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Instance=True; </a:t>
            </a:r>
            <a:r>
              <a:rPr lang="en-US" sz="2800" kern="0" dirty="0" smtClean="0">
                <a:solidFill>
                  <a:srgbClr val="FF0000"/>
                </a:solidFill>
                <a:latin typeface="Consolas"/>
                <a:ea typeface="宋体"/>
                <a:cs typeface="Times New Roman"/>
              </a:rPr>
              <a:t>Enlist=false</a:t>
            </a:r>
            <a:r>
              <a:rPr lang="en-US" sz="2000" kern="0" dirty="0" smtClean="0">
                <a:solidFill>
                  <a:schemeClr val="bg2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20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 </a:t>
            </a:r>
            <a:r>
              <a:rPr lang="en-US" sz="2000" kern="0" dirty="0" err="1" smtClean="0">
                <a:solidFill>
                  <a:srgbClr val="C00000"/>
                </a:solidFill>
                <a:latin typeface="Consolas"/>
                <a:ea typeface="宋体"/>
                <a:cs typeface="Times New Roman"/>
              </a:rPr>
              <a:t>providerName</a:t>
            </a:r>
            <a:r>
              <a:rPr lang="en-US" sz="2000" kern="0" dirty="0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=</a:t>
            </a:r>
            <a:r>
              <a:rPr lang="en-US" sz="2000" kern="0" dirty="0" smtClean="0">
                <a:solidFill>
                  <a:schemeClr val="bg2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2000" kern="0" dirty="0" err="1" smtClean="0">
                <a:solidFill>
                  <a:srgbClr val="0000FF"/>
                </a:solidFill>
                <a:latin typeface="Consolas"/>
                <a:ea typeface="宋体"/>
                <a:cs typeface="Times New Roman"/>
              </a:rPr>
              <a:t>System.Data.SqlClient</a:t>
            </a:r>
            <a:r>
              <a:rPr lang="en-US" sz="2000" kern="0" dirty="0" smtClean="0">
                <a:solidFill>
                  <a:schemeClr val="bg2"/>
                </a:solidFill>
                <a:latin typeface="Consolas"/>
                <a:ea typeface="宋体"/>
                <a:cs typeface="Times New Roman"/>
              </a:rPr>
              <a:t>"</a:t>
            </a:r>
            <a:endParaRPr lang="zh-C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02267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984250"/>
            <a:ext cx="8388350" cy="3259354"/>
          </a:xfrm>
        </p:spPr>
        <p:txBody>
          <a:bodyPr/>
          <a:lstStyle/>
          <a:p>
            <a:r>
              <a:rPr lang="zh-CN" altLang="en-US" smtClean="0"/>
              <a:t>基础组件</a:t>
            </a:r>
            <a:r>
              <a:rPr lang="zh-CN" altLang="en-US" dirty="0" smtClean="0"/>
              <a:t>库的事务管理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TransactionScopeFactory</a:t>
            </a:r>
            <a:r>
              <a:rPr lang="zh-CN" altLang="en-US" dirty="0" smtClean="0"/>
              <a:t>创建</a:t>
            </a:r>
            <a:r>
              <a:rPr lang="en-US" altLang="zh-CN" dirty="0" err="1" smtClean="0"/>
              <a:t>ts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缺省的隔离度是</a:t>
            </a:r>
            <a:r>
              <a:rPr lang="en-US" altLang="zh-CN" dirty="0" err="1" smtClean="0">
                <a:solidFill>
                  <a:srgbClr val="FFC000"/>
                </a:solidFill>
              </a:rPr>
              <a:t>ReadCommited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new </a:t>
            </a:r>
            <a:r>
              <a:rPr lang="en-US" altLang="zh-CN" dirty="0" err="1" smtClean="0"/>
              <a:t>TransactionScope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>可以通过配置信息修改缺省隔离度和事务超时时间</a:t>
            </a:r>
            <a:endParaRPr lang="en-US" altLang="zh-CN" dirty="0" smtClean="0"/>
          </a:p>
          <a:p>
            <a:r>
              <a:rPr lang="zh-CN" altLang="en-US" dirty="0" smtClean="0"/>
              <a:t>连接什么时候关闭？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01458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语句的生成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003300" y="2425700"/>
            <a:ext cx="7454900" cy="2921000"/>
            <a:chOff x="1003300" y="2895600"/>
            <a:chExt cx="7454900" cy="2921000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1003300" y="2895600"/>
              <a:ext cx="7454900" cy="2921000"/>
            </a:xfrm>
            <a:prstGeom prst="roundRect">
              <a:avLst>
                <a:gd name="adj" fmla="val 16667"/>
              </a:avLst>
            </a:prstGeom>
            <a:solidFill>
              <a:srgbClr val="23B95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0">
                <a:solidFill>
                  <a:schemeClr val="bg2"/>
                </a:solidFill>
                <a:effectLst/>
                <a:ea typeface="宋体" charset="-122"/>
                <a:cs typeface="Arial" charset="0"/>
              </a:endParaRPr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1219200" y="4134515"/>
              <a:ext cx="6997699" cy="452256"/>
            </a:xfrm>
            <a:prstGeom prst="roundRect">
              <a:avLst>
                <a:gd name="adj" fmla="val 16667"/>
              </a:avLst>
            </a:prstGeom>
            <a:solidFill>
              <a:srgbClr val="CDE78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语句构造器（</a:t>
              </a:r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InsertSqlClauseBuilder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Update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Where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OrderBy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In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）</a:t>
              </a:r>
              <a:endParaRPr lang="zh-CN" altLang="en-US" sz="1600" dirty="0">
                <a:solidFill>
                  <a:schemeClr val="bg2"/>
                </a:solidFill>
                <a:effectLst/>
                <a:ea typeface="宋体" charset="-122"/>
                <a:cs typeface="Arial" charset="0"/>
              </a:endParaRPr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1219200" y="4801595"/>
              <a:ext cx="6998400" cy="489467"/>
            </a:xfrm>
            <a:prstGeom prst="roundRect">
              <a:avLst>
                <a:gd name="adj" fmla="val 16667"/>
              </a:avLst>
            </a:prstGeom>
            <a:solidFill>
              <a:srgbClr val="CDE78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基本构造器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(</a:t>
              </a:r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TSqlBuilder</a:t>
              </a:r>
              <a:r>
                <a:rPr lang="zh-CN" altLang="en-US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，</a:t>
              </a:r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PlSqlBuilder</a:t>
              </a:r>
              <a:r>
                <a:rPr lang="en-US" altLang="zh-CN" sz="1600" dirty="0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)</a:t>
              </a:r>
              <a:endParaRPr lang="zh-CN" altLang="en-US" sz="1600" dirty="0">
                <a:solidFill>
                  <a:schemeClr val="bg2"/>
                </a:solidFill>
                <a:effectLst/>
                <a:ea typeface="宋体" charset="-122"/>
                <a:cs typeface="Arial" charset="0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1219200" y="3461415"/>
              <a:ext cx="6998400" cy="452256"/>
            </a:xfrm>
            <a:prstGeom prst="roundRect">
              <a:avLst>
                <a:gd name="adj" fmla="val 16667"/>
              </a:avLst>
            </a:prstGeom>
            <a:solidFill>
              <a:srgbClr val="CDE78F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1600" dirty="0" err="1" smtClean="0">
                  <a:solidFill>
                    <a:schemeClr val="bg2"/>
                  </a:solidFill>
                  <a:effectLst/>
                  <a:ea typeface="宋体" charset="-122"/>
                  <a:cs typeface="Arial" charset="0"/>
                </a:rPr>
                <a:t>ORMapping</a:t>
              </a:r>
              <a:endParaRPr lang="zh-CN" altLang="en-US" sz="1600" dirty="0">
                <a:solidFill>
                  <a:schemeClr val="bg2"/>
                </a:solidFill>
                <a:effectLst/>
                <a:ea typeface="宋体" charset="-122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640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语句构造器</a:t>
            </a:r>
            <a:endParaRPr lang="zh-CN" altLang="en-US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799" y="2311400"/>
            <a:ext cx="6743851" cy="39497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370377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504113" cy="674031"/>
          </a:xfrm>
        </p:spPr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en-US" altLang="zh-CN" dirty="0" err="1" smtClean="0"/>
              <a:t>ISqlBuilder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860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3200" y="1981199"/>
            <a:ext cx="3708400" cy="4717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607156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1615827"/>
          </a:xfrm>
        </p:spPr>
        <p:txBody>
          <a:bodyPr/>
          <a:lstStyle/>
          <a:p>
            <a:r>
              <a:rPr lang="zh-CN" altLang="en-US" dirty="0" smtClean="0"/>
              <a:t>数据库连接和事务管理</a:t>
            </a:r>
            <a:endParaRPr lang="en-US" altLang="zh-CN" dirty="0" smtClean="0"/>
          </a:p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语句构造器</a:t>
            </a:r>
            <a:endParaRPr lang="en-US" altLang="zh-CN" dirty="0" smtClean="0"/>
          </a:p>
          <a:p>
            <a:r>
              <a:rPr lang="en-US" altLang="zh-CN" dirty="0" err="1" smtClean="0"/>
              <a:t>ORMapping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40985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en-US" altLang="zh-CN" dirty="0" err="1" smtClean="0"/>
              <a:t>Sql</a:t>
            </a:r>
            <a:r>
              <a:rPr lang="zh-CN" altLang="en-US" dirty="0" smtClean="0"/>
              <a:t>语句构造器</a:t>
            </a:r>
            <a:endParaRPr lang="zh-CN" altLang="en-US" dirty="0"/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963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797" y="2209800"/>
            <a:ext cx="8758303" cy="4178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386053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95300" y="2457450"/>
            <a:ext cx="8388350" cy="16435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dirty="0" err="1" smtClean="0">
                <a:latin typeface="Rockwell Extra Bold" pitchFamily="18" charset="0"/>
              </a:rPr>
              <a:t>SqlClauseBuilder</a:t>
            </a:r>
            <a:endParaRPr lang="en-US" altLang="zh-CN" sz="4800" dirty="0" smtClean="0">
              <a:latin typeface="Rockwell Extra Bold" pitchFamily="18" charset="0"/>
            </a:endParaRPr>
          </a:p>
          <a:p>
            <a:pPr algn="ctr">
              <a:buNone/>
            </a:pPr>
            <a:r>
              <a:rPr lang="en-US" altLang="zh-CN" sz="4800" dirty="0" smtClean="0">
                <a:latin typeface="Rockwell Extra Bold" pitchFamily="18" charset="0"/>
              </a:rPr>
              <a:t>Demo</a:t>
            </a:r>
            <a:endParaRPr lang="zh-CN" altLang="en-US" sz="4800" dirty="0">
              <a:latin typeface="Rockwell Extra Bold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81000" y="1416050"/>
            <a:ext cx="838835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571500" indent="-571500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30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1028700" indent="-45561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42875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828800" indent="-398463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2272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6844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31416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5988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4056063" indent="-396875" algn="l" rtl="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Blip>
                <a:blip r:embed="rId2"/>
              </a:buBlip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lvl="1"/>
            <a:r>
              <a:rPr lang="en-US" altLang="zh-CN" smtClean="0"/>
              <a:t>$MCSFramework\02.Develop\Framework\TestProjects\DataAccessTest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147680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867930"/>
          </a:xfrm>
        </p:spPr>
        <p:txBody>
          <a:bodyPr/>
          <a:lstStyle/>
          <a:p>
            <a:pPr lvl="1"/>
            <a:r>
              <a:rPr lang="en-US" altLang="zh-CN" dirty="0"/>
              <a:t>$</a:t>
            </a:r>
            <a:r>
              <a:rPr lang="en-US" altLang="zh-CN" dirty="0" err="1"/>
              <a:t>MCSFramework</a:t>
            </a:r>
            <a:r>
              <a:rPr lang="en-US" altLang="zh-CN" dirty="0"/>
              <a:t>\02.Develop\Framework\</a:t>
            </a:r>
            <a:r>
              <a:rPr lang="en-US" altLang="zh-CN" dirty="0" err="1"/>
              <a:t>TestProjects</a:t>
            </a:r>
            <a:r>
              <a:rPr lang="en-US" altLang="zh-CN" dirty="0"/>
              <a:t>\</a:t>
            </a:r>
            <a:r>
              <a:rPr lang="en-US" altLang="zh-CN" dirty="0" err="1"/>
              <a:t>DataAccessTest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9900" y="3676650"/>
            <a:ext cx="838835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Rockwell Extra Bold" pitchFamily="18" charset="0"/>
                <a:ea typeface="+mn-ea"/>
                <a:cs typeface="+mn-cs"/>
              </a:rPr>
              <a:t>ORMapping</a:t>
            </a:r>
            <a:r>
              <a:rPr lang="en-US" altLang="zh-CN" sz="48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Rockwell Extra Bold" pitchFamily="18" charset="0"/>
              </a:rPr>
              <a:t> </a:t>
            </a: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Rockwell Extra Bold" pitchFamily="18" charset="0"/>
                <a:ea typeface="+mn-ea"/>
                <a:cs typeface="+mn-cs"/>
              </a:rPr>
              <a:t>Demo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0128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7831"/>
          </a:xfrm>
        </p:spPr>
        <p:txBody>
          <a:bodyPr/>
          <a:lstStyle/>
          <a:p>
            <a:r>
              <a:rPr lang="zh-CN" altLang="en-US" dirty="0" smtClean="0"/>
              <a:t>基本查询语句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9120" y="2202936"/>
            <a:ext cx="8375904" cy="14465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2000" kern="0" dirty="0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Database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 db = </a:t>
            </a:r>
            <a:r>
              <a:rPr lang="en-US" sz="20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DatabaseFactory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.Create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20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2000" kern="0" dirty="0" err="1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DATextDB</a:t>
            </a:r>
            <a:r>
              <a:rPr lang="en-US" sz="20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"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);</a:t>
            </a:r>
          </a:p>
          <a:p>
            <a:pPr algn="l">
              <a:spcAft>
                <a:spcPts val="0"/>
              </a:spcAft>
            </a:pPr>
            <a:endParaRPr lang="zh-CN" altLang="en-US" sz="2800" kern="100" dirty="0" smtClean="0">
              <a:latin typeface="Calibri"/>
              <a:ea typeface="宋体"/>
              <a:cs typeface="Times New Roman"/>
            </a:endParaRPr>
          </a:p>
          <a:p>
            <a:pPr algn="l">
              <a:spcAft>
                <a:spcPts val="0"/>
              </a:spcAft>
            </a:pPr>
            <a:r>
              <a:rPr lang="en-US" sz="20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Console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.WriteLine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db.ExecuteScalar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(</a:t>
            </a:r>
            <a:r>
              <a:rPr lang="en-US" sz="2000" kern="0" dirty="0" err="1" smtClean="0">
                <a:solidFill>
                  <a:srgbClr val="2B91AF"/>
                </a:solidFill>
                <a:latin typeface="Consolas"/>
                <a:ea typeface="宋体"/>
                <a:cs typeface="Times New Roman"/>
              </a:rPr>
              <a:t>CommandType</a:t>
            </a:r>
            <a:r>
              <a:rPr lang="en-US" sz="2000" kern="0" dirty="0" err="1" smtClean="0">
                <a:latin typeface="Consolas"/>
                <a:ea typeface="宋体"/>
                <a:cs typeface="Times New Roman"/>
              </a:rPr>
              <a:t>.Text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, </a:t>
            </a:r>
          </a:p>
          <a:p>
            <a:pPr algn="l">
              <a:spcAft>
                <a:spcPts val="0"/>
              </a:spcAft>
            </a:pPr>
            <a:r>
              <a:rPr lang="en-US" sz="2000" kern="0" dirty="0" smtClean="0">
                <a:solidFill>
                  <a:srgbClr val="A31515"/>
                </a:solidFill>
                <a:latin typeface="Consolas"/>
                <a:ea typeface="宋体"/>
                <a:cs typeface="Times New Roman"/>
              </a:rPr>
              <a:t>	"SELECT COUNT(*) FROM USERS"</a:t>
            </a:r>
            <a:r>
              <a:rPr lang="en-US" sz="2000" kern="0" dirty="0" smtClean="0">
                <a:latin typeface="Consolas"/>
                <a:ea typeface="宋体"/>
                <a:cs typeface="Times New Roman"/>
              </a:rPr>
              <a:t>));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81000" y="3765550"/>
            <a:ext cx="838835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疑问？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028700" lvl="1" indent="-5715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3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连接名称是怎么定义的？</a:t>
            </a:r>
            <a:endParaRPr lang="en-US" altLang="zh-CN" sz="30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028700" lvl="1" indent="-5715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谁负责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Open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Close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连接？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028700" lvl="1" indent="-5715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sz="3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更复杂的查询方式怎么实现？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71006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2446824"/>
          </a:xfrm>
        </p:spPr>
        <p:txBody>
          <a:bodyPr/>
          <a:lstStyle/>
          <a:p>
            <a:r>
              <a:rPr lang="en-US" altLang="zh-CN" dirty="0" err="1" smtClean="0"/>
              <a:t>.Net</a:t>
            </a:r>
            <a:r>
              <a:rPr lang="en-US" altLang="zh-CN" dirty="0" smtClean="0"/>
              <a:t> Framework 2.0</a:t>
            </a:r>
            <a:r>
              <a:rPr lang="zh-CN" altLang="en-US" dirty="0" smtClean="0"/>
              <a:t>的事务管理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提供本地事务管理，必要时使用</a:t>
            </a:r>
            <a:r>
              <a:rPr lang="en-US" altLang="zh-CN" dirty="0" smtClean="0"/>
              <a:t>DTC</a:t>
            </a:r>
          </a:p>
          <a:p>
            <a:pPr lvl="1"/>
            <a:r>
              <a:rPr lang="zh-CN" altLang="en-US" dirty="0" smtClean="0"/>
              <a:t>不需要编写</a:t>
            </a:r>
            <a:r>
              <a:rPr lang="en-US" altLang="zh-CN" dirty="0" smtClean="0"/>
              <a:t>Enterprise Service(Com+)</a:t>
            </a:r>
            <a:r>
              <a:rPr lang="zh-CN" altLang="en-US" dirty="0" smtClean="0"/>
              <a:t>组件就可以支持分布式事务</a:t>
            </a:r>
          </a:p>
          <a:p>
            <a:pPr lvl="1"/>
            <a:r>
              <a:rPr lang="zh-CN" altLang="en-US" dirty="0" smtClean="0"/>
              <a:t>提供了隐式和显式两种方式使用事务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327911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8" y="1196975"/>
            <a:ext cx="8229600" cy="60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Blip>
                <a:blip r:embed="rId2"/>
              </a:buBlip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隐式地使用事务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750" y="1844675"/>
            <a:ext cx="806608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using (</a:t>
            </a:r>
            <a:r>
              <a:rPr lang="en-US" sz="1800" dirty="0" err="1" smtClean="0">
                <a:latin typeface="Arial"/>
                <a:ea typeface="宋体"/>
              </a:rPr>
              <a:t>TransactionScope</a:t>
            </a:r>
            <a:r>
              <a:rPr lang="en-US" sz="1800" dirty="0" smtClean="0">
                <a:latin typeface="Arial"/>
                <a:ea typeface="宋体"/>
              </a:rPr>
              <a:t> scope = new 	</a:t>
            </a:r>
            <a:r>
              <a:rPr lang="en-US" sz="1800" dirty="0" err="1" smtClean="0">
                <a:latin typeface="Arial"/>
                <a:ea typeface="宋体"/>
              </a:rPr>
              <a:t>TransactionScope</a:t>
            </a:r>
            <a:r>
              <a:rPr lang="en-US" sz="1800" dirty="0" smtClean="0">
                <a:latin typeface="Arial"/>
                <a:ea typeface="宋体"/>
              </a:rPr>
              <a:t>(</a:t>
            </a:r>
            <a:r>
              <a:rPr lang="en-US" sz="1800" dirty="0" err="1" smtClean="0">
                <a:latin typeface="Arial"/>
                <a:ea typeface="宋体"/>
              </a:rPr>
              <a:t>TransactionScopeOption.Required</a:t>
            </a:r>
            <a:r>
              <a:rPr lang="en-US" sz="1800" dirty="0" smtClean="0">
                <a:latin typeface="Arial"/>
                <a:ea typeface="宋体"/>
              </a:rPr>
              <a:t>))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{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Database db = </a:t>
            </a:r>
            <a:r>
              <a:rPr lang="en-US" sz="1800" dirty="0" err="1" smtClean="0">
                <a:latin typeface="Arial"/>
                <a:ea typeface="宋体"/>
              </a:rPr>
              <a:t>DatabaseFactory.CreateDatabase</a:t>
            </a:r>
            <a:r>
              <a:rPr lang="en-US" sz="1800" dirty="0" smtClean="0">
                <a:latin typeface="Arial"/>
                <a:ea typeface="宋体"/>
              </a:rPr>
              <a:t>("pubs");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latin typeface="Arial"/>
              <a:ea typeface="宋体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string </a:t>
            </a:r>
            <a:r>
              <a:rPr lang="en-US" sz="1800" dirty="0" err="1" smtClean="0">
                <a:latin typeface="Arial"/>
                <a:ea typeface="宋体"/>
              </a:rPr>
              <a:t>sqlCommand</a:t>
            </a:r>
            <a:r>
              <a:rPr lang="en-US" sz="1800" dirty="0" smtClean="0">
                <a:latin typeface="Arial"/>
                <a:ea typeface="宋体"/>
              </a:rPr>
              <a:t> = "SELECT * FROM authors";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latin typeface="Arial"/>
              <a:ea typeface="宋体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</a:t>
            </a:r>
            <a:r>
              <a:rPr lang="en-US" sz="1800" dirty="0" err="1" smtClean="0">
                <a:latin typeface="Arial"/>
                <a:ea typeface="宋体"/>
              </a:rPr>
              <a:t>DataSet</a:t>
            </a:r>
            <a:r>
              <a:rPr lang="en-US" sz="1800" dirty="0" smtClean="0">
                <a:latin typeface="Arial"/>
                <a:ea typeface="宋体"/>
              </a:rPr>
              <a:t> </a:t>
            </a:r>
            <a:r>
              <a:rPr lang="en-US" sz="1800" dirty="0" err="1" smtClean="0">
                <a:latin typeface="Arial"/>
                <a:ea typeface="宋体"/>
              </a:rPr>
              <a:t>ds</a:t>
            </a:r>
            <a:r>
              <a:rPr lang="en-US" sz="1800" dirty="0" smtClean="0">
                <a:latin typeface="Arial"/>
                <a:ea typeface="宋体"/>
              </a:rPr>
              <a:t> =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latin typeface="Arial"/>
              <a:ea typeface="宋体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	</a:t>
            </a:r>
            <a:r>
              <a:rPr lang="en-US" sz="1800" dirty="0" err="1" smtClean="0">
                <a:latin typeface="Arial"/>
                <a:ea typeface="宋体"/>
              </a:rPr>
              <a:t>db.ExecuteDataSet</a:t>
            </a:r>
            <a:r>
              <a:rPr lang="en-US" sz="1800" dirty="0" smtClean="0">
                <a:latin typeface="Arial"/>
                <a:ea typeface="宋体"/>
              </a:rPr>
              <a:t>(</a:t>
            </a:r>
            <a:r>
              <a:rPr lang="en-US" sz="1800" dirty="0" err="1" smtClean="0">
                <a:latin typeface="Arial"/>
                <a:ea typeface="宋体"/>
              </a:rPr>
              <a:t>db.GetSqlStringCommand</a:t>
            </a:r>
            <a:r>
              <a:rPr lang="en-US" sz="1800" dirty="0" smtClean="0">
                <a:latin typeface="Arial"/>
                <a:ea typeface="宋体"/>
              </a:rPr>
              <a:t>(</a:t>
            </a:r>
            <a:r>
              <a:rPr lang="en-US" sz="1800" dirty="0" err="1" smtClean="0">
                <a:latin typeface="Arial"/>
                <a:ea typeface="宋体"/>
              </a:rPr>
              <a:t>sqlCommand</a:t>
            </a:r>
            <a:r>
              <a:rPr lang="en-US" sz="1800" dirty="0" smtClean="0">
                <a:latin typeface="Arial"/>
                <a:ea typeface="宋体"/>
              </a:rPr>
              <a:t>));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latin typeface="Arial"/>
              <a:ea typeface="宋体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</a:t>
            </a:r>
            <a:r>
              <a:rPr lang="en-US" sz="1800" dirty="0" err="1" smtClean="0">
                <a:latin typeface="Arial"/>
                <a:ea typeface="宋体"/>
              </a:rPr>
              <a:t>scope.Complete</a:t>
            </a:r>
            <a:r>
              <a:rPr lang="en-US" sz="1800" dirty="0" smtClean="0">
                <a:latin typeface="Arial"/>
                <a:ea typeface="宋体"/>
              </a:rPr>
              <a:t>();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}</a:t>
            </a:r>
            <a:endParaRPr lang="en-US" sz="1800" dirty="0">
              <a:latin typeface="Arial"/>
              <a:ea typeface="宋体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4213" y="5516563"/>
            <a:ext cx="7715250" cy="7921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200" dirty="0">
                <a:solidFill>
                  <a:srgbClr val="CC3300"/>
                </a:solidFill>
              </a:rPr>
              <a:t>线程上下文中保存</a:t>
            </a:r>
            <a:r>
              <a:rPr lang="en-US" altLang="zh-CN" sz="2200" dirty="0">
                <a:solidFill>
                  <a:srgbClr val="CC3300"/>
                </a:solidFill>
              </a:rPr>
              <a:t>Transaction</a:t>
            </a:r>
            <a:r>
              <a:rPr lang="zh-CN" altLang="en-US" sz="2200" dirty="0">
                <a:solidFill>
                  <a:srgbClr val="CC3300"/>
                </a:solidFill>
              </a:rPr>
              <a:t>对象。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200" dirty="0">
                <a:solidFill>
                  <a:srgbClr val="CC3300"/>
                </a:solidFill>
              </a:rPr>
              <a:t>通过</a:t>
            </a:r>
            <a:r>
              <a:rPr lang="en-US" altLang="zh-CN" sz="2200" dirty="0" err="1">
                <a:solidFill>
                  <a:srgbClr val="CC3300"/>
                </a:solidFill>
              </a:rPr>
              <a:t>System.Transactions.Transaction.Current</a:t>
            </a:r>
            <a:endParaRPr lang="en-US" altLang="zh-CN" sz="2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5522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33450" y="1463675"/>
            <a:ext cx="7489825" cy="523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108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void </a:t>
            </a:r>
            <a:r>
              <a:rPr lang="en-US" sz="1800" dirty="0" err="1" smtClean="0">
                <a:latin typeface="Arial"/>
                <a:ea typeface="宋体"/>
              </a:rPr>
              <a:t>DoRootOP</a:t>
            </a:r>
            <a:r>
              <a:rPr lang="en-US" sz="1800" dirty="0" smtClean="0">
                <a:latin typeface="Arial"/>
                <a:ea typeface="宋体"/>
              </a:rPr>
              <a:t>()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{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using(</a:t>
            </a:r>
            <a:r>
              <a:rPr lang="en-US" sz="1800" dirty="0" err="1" smtClean="0">
                <a:latin typeface="Arial"/>
                <a:ea typeface="宋体"/>
              </a:rPr>
              <a:t>TrsactionScope</a:t>
            </a:r>
            <a:r>
              <a:rPr lang="en-US" sz="1800" dirty="0" smtClean="0">
                <a:latin typeface="Arial"/>
                <a:ea typeface="宋体"/>
              </a:rPr>
              <a:t> </a:t>
            </a:r>
            <a:r>
              <a:rPr lang="en-US" sz="1800" dirty="0" err="1" smtClean="0">
                <a:latin typeface="Arial"/>
                <a:ea typeface="宋体"/>
              </a:rPr>
              <a:t>ts</a:t>
            </a:r>
            <a:r>
              <a:rPr lang="en-US" sz="1800" dirty="0" smtClean="0">
                <a:latin typeface="Arial"/>
                <a:ea typeface="宋体"/>
              </a:rPr>
              <a:t> = new </a:t>
            </a:r>
            <a:r>
              <a:rPr lang="en-US" sz="1800" dirty="0" err="1" smtClean="0">
                <a:latin typeface="Arial"/>
                <a:ea typeface="宋体"/>
              </a:rPr>
              <a:t>TrsactionScope</a:t>
            </a:r>
            <a:r>
              <a:rPr lang="en-US" sz="1800" dirty="0" smtClean="0">
                <a:latin typeface="Arial"/>
                <a:ea typeface="宋体"/>
              </a:rPr>
              <a:t>(…))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{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	</a:t>
            </a:r>
            <a:r>
              <a:rPr lang="en-US" sz="1800" dirty="0" err="1" smtClean="0">
                <a:latin typeface="Arial"/>
                <a:ea typeface="宋体"/>
              </a:rPr>
              <a:t>DoSubOP</a:t>
            </a:r>
            <a:r>
              <a:rPr lang="en-US" sz="1800" dirty="0" smtClean="0">
                <a:latin typeface="Arial"/>
                <a:ea typeface="宋体"/>
              </a:rPr>
              <a:t>();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	…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}</a:t>
            </a:r>
            <a:endParaRPr lang="zh-CN" altLang="en-US" sz="1800" dirty="0" smtClean="0"/>
          </a:p>
          <a:p>
            <a:pPr algn="l">
              <a:spcBef>
                <a:spcPts val="108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}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void </a:t>
            </a:r>
            <a:r>
              <a:rPr lang="en-US" sz="1800" dirty="0" err="1" smtClean="0">
                <a:latin typeface="Arial"/>
                <a:ea typeface="宋体"/>
              </a:rPr>
              <a:t>DoSubOP</a:t>
            </a:r>
            <a:r>
              <a:rPr lang="en-US" sz="1800" dirty="0" smtClean="0">
                <a:latin typeface="Arial"/>
                <a:ea typeface="宋体"/>
              </a:rPr>
              <a:t>()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{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using(</a:t>
            </a:r>
            <a:r>
              <a:rPr lang="en-US" sz="1800" dirty="0" err="1" smtClean="0">
                <a:latin typeface="Arial"/>
                <a:ea typeface="宋体"/>
              </a:rPr>
              <a:t>TrsactionScope</a:t>
            </a:r>
            <a:r>
              <a:rPr lang="en-US" sz="1800" dirty="0" smtClean="0">
                <a:latin typeface="Arial"/>
                <a:ea typeface="宋体"/>
              </a:rPr>
              <a:t> </a:t>
            </a:r>
            <a:r>
              <a:rPr lang="en-US" sz="1800" dirty="0" err="1" smtClean="0">
                <a:latin typeface="Arial"/>
                <a:ea typeface="宋体"/>
              </a:rPr>
              <a:t>ts</a:t>
            </a:r>
            <a:r>
              <a:rPr lang="en-US" sz="1800" dirty="0" smtClean="0">
                <a:latin typeface="Arial"/>
                <a:ea typeface="宋体"/>
              </a:rPr>
              <a:t> = new </a:t>
            </a:r>
            <a:r>
              <a:rPr lang="en-US" sz="1800" dirty="0" err="1" smtClean="0">
                <a:latin typeface="Arial"/>
                <a:ea typeface="宋体"/>
              </a:rPr>
              <a:t>TrsactionScope</a:t>
            </a:r>
            <a:r>
              <a:rPr lang="en-US" sz="1800" dirty="0" smtClean="0">
                <a:latin typeface="Arial"/>
                <a:ea typeface="宋体"/>
              </a:rPr>
              <a:t>(…))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{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	…;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    }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latin typeface="Arial"/>
                <a:ea typeface="宋体"/>
              </a:rPr>
              <a:t>}</a:t>
            </a:r>
            <a:endParaRPr lang="zh-CN" sz="1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4488" y="968375"/>
            <a:ext cx="8229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71500" lvl="0" indent="-571500" algn="l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Blip>
                <a:blip r:embed="rId2"/>
              </a:buBlip>
            </a:pPr>
            <a:r>
              <a:rPr lang="zh-CN" altLang="en-US" sz="2800" dirty="0" smtClean="0"/>
              <a:t>嵌套地使用隐式事务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6249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6050"/>
            <a:ext cx="8388350" cy="508754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200" dirty="0" smtClean="0"/>
              <a:t>new </a:t>
            </a:r>
            <a:r>
              <a:rPr lang="en-US" altLang="zh-CN" sz="2200" dirty="0" err="1"/>
              <a:t>TransactionScope</a:t>
            </a:r>
            <a:r>
              <a:rPr lang="en-US" altLang="zh-CN" sz="2200" dirty="0"/>
              <a:t>(</a:t>
            </a:r>
            <a:r>
              <a:rPr lang="en-US" altLang="zh-CN" sz="2200" b="1" noProof="1">
                <a:solidFill>
                  <a:schemeClr val="tx2">
                    <a:lumMod val="75000"/>
                  </a:schemeClr>
                </a:solidFill>
              </a:rPr>
              <a:t>TransactionScopeOption.Required</a:t>
            </a:r>
            <a:r>
              <a:rPr lang="en-US" altLang="zh-CN" sz="2200" dirty="0"/>
              <a:t>);</a:t>
            </a:r>
          </a:p>
          <a:p>
            <a:pPr>
              <a:lnSpc>
                <a:spcPct val="90000"/>
              </a:lnSpc>
            </a:pPr>
            <a:endParaRPr lang="en-US" altLang="zh-CN" sz="2800" b="1" dirty="0" smtClean="0"/>
          </a:p>
          <a:p>
            <a:pPr>
              <a:lnSpc>
                <a:spcPct val="90000"/>
              </a:lnSpc>
            </a:pPr>
            <a:r>
              <a:rPr lang="en-US" altLang="zh-CN" sz="2800" b="1" dirty="0" err="1" smtClean="0"/>
              <a:t>TransactionScopeOptions</a:t>
            </a:r>
            <a:endParaRPr lang="en-US" altLang="zh-CN" sz="2800" b="1" dirty="0"/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Required</a:t>
            </a:r>
          </a:p>
          <a:p>
            <a:pPr lvl="1">
              <a:lnSpc>
                <a:spcPct val="90000"/>
              </a:lnSpc>
            </a:pPr>
            <a:r>
              <a:rPr lang="en-US" altLang="zh-CN" sz="2400" b="1" dirty="0" err="1"/>
              <a:t>RequiresNew</a:t>
            </a:r>
            <a:endParaRPr lang="en-US" altLang="zh-CN" sz="2400" b="1" dirty="0"/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Suppress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没有类似于</a:t>
            </a:r>
            <a:r>
              <a:rPr lang="en-US" altLang="zh-CN" sz="2800" b="1" dirty="0"/>
              <a:t>Com+</a:t>
            </a:r>
            <a:r>
              <a:rPr lang="zh-CN" altLang="en-US" sz="2800" b="1" dirty="0"/>
              <a:t>的</a:t>
            </a:r>
            <a:r>
              <a:rPr lang="en-US" altLang="zh-CN" sz="2800" b="1" dirty="0"/>
              <a:t>Supported?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隔离度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Chaos</a:t>
            </a:r>
            <a:r>
              <a:rPr lang="zh-CN" altLang="en-US" dirty="0"/>
              <a:t>，</a:t>
            </a:r>
            <a:r>
              <a:rPr lang="en-US" altLang="zh-CN" dirty="0" err="1"/>
              <a:t>ReadCommitted</a:t>
            </a:r>
            <a:r>
              <a:rPr lang="zh-CN" altLang="en-US" dirty="0"/>
              <a:t>，</a:t>
            </a:r>
            <a:r>
              <a:rPr lang="en-US" altLang="zh-CN" dirty="0" err="1"/>
              <a:t>ReadUncommitted</a:t>
            </a:r>
            <a:r>
              <a:rPr lang="zh-CN" altLang="en-US" dirty="0"/>
              <a:t>，</a:t>
            </a:r>
            <a:r>
              <a:rPr lang="en-US" altLang="zh-CN" dirty="0" err="1"/>
              <a:t>RepeatableRead</a:t>
            </a:r>
            <a:r>
              <a:rPr lang="zh-CN" altLang="en-US" dirty="0"/>
              <a:t>，</a:t>
            </a:r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</a:rPr>
              <a:t>Serializable</a:t>
            </a:r>
            <a:r>
              <a:rPr lang="zh-CN" altLang="en-US" dirty="0"/>
              <a:t>，</a:t>
            </a:r>
            <a:r>
              <a:rPr lang="en-US" altLang="zh-CN" dirty="0"/>
              <a:t>Snapshot</a:t>
            </a:r>
            <a:r>
              <a:rPr lang="zh-CN" altLang="en-US" dirty="0"/>
              <a:t>，</a:t>
            </a:r>
            <a:r>
              <a:rPr lang="en-US" altLang="zh-CN" dirty="0"/>
              <a:t>Unspecified</a:t>
            </a:r>
          </a:p>
        </p:txBody>
      </p:sp>
    </p:spTree>
    <p:extLst>
      <p:ext uri="{BB962C8B-B14F-4D97-AF65-F5344CB8AC3E}">
        <p14:creationId xmlns:p14="http://schemas.microsoft.com/office/powerpoint/2010/main" val="230361594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96950"/>
            <a:ext cx="8388350" cy="507831"/>
          </a:xfrm>
        </p:spPr>
        <p:txBody>
          <a:bodyPr/>
          <a:lstStyle/>
          <a:p>
            <a:r>
              <a:rPr lang="en-US" altLang="zh-CN" dirty="0" err="1" smtClean="0"/>
              <a:t>.Net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显示地使用事务</a:t>
            </a:r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1800" y="1590675"/>
            <a:ext cx="83137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Transaction </a:t>
            </a:r>
            <a:r>
              <a:rPr lang="en-US" sz="1800" dirty="0" err="1" smtClean="0">
                <a:latin typeface="Arial"/>
                <a:ea typeface="宋体"/>
              </a:rPr>
              <a:t>tx</a:t>
            </a:r>
            <a:r>
              <a:rPr lang="en-US" sz="1800" dirty="0" smtClean="0">
                <a:latin typeface="Arial"/>
                <a:ea typeface="宋体"/>
              </a:rPr>
              <a:t> = new </a:t>
            </a:r>
            <a:r>
              <a:rPr lang="en-US" sz="1800" dirty="0" err="1" smtClean="0">
                <a:latin typeface="Arial"/>
                <a:ea typeface="宋体"/>
              </a:rPr>
              <a:t>CommittableTransaction</a:t>
            </a:r>
            <a:r>
              <a:rPr lang="en-US" sz="1800" dirty="0" smtClean="0">
                <a:latin typeface="Arial"/>
                <a:ea typeface="宋体"/>
              </a:rPr>
              <a:t>();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endParaRPr lang="en-US" sz="1800" dirty="0" smtClean="0">
              <a:latin typeface="Arial"/>
              <a:ea typeface="宋体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err="1" smtClean="0">
                <a:latin typeface="Arial"/>
                <a:ea typeface="宋体"/>
              </a:rPr>
              <a:t>SqlConnection</a:t>
            </a:r>
            <a:r>
              <a:rPr lang="en-US" sz="1800" dirty="0" smtClean="0">
                <a:latin typeface="Arial"/>
                <a:ea typeface="宋体"/>
              </a:rPr>
              <a:t> </a:t>
            </a:r>
            <a:r>
              <a:rPr lang="en-US" sz="1800" dirty="0" err="1" smtClean="0">
                <a:latin typeface="Arial"/>
                <a:ea typeface="宋体"/>
              </a:rPr>
              <a:t>myConnection</a:t>
            </a:r>
            <a:r>
              <a:rPr lang="en-US" sz="1800" dirty="0" smtClean="0">
                <a:latin typeface="Arial"/>
                <a:ea typeface="宋体"/>
              </a:rPr>
              <a:t> = new 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	</a:t>
            </a:r>
            <a:r>
              <a:rPr lang="en-US" sz="1800" dirty="0" err="1" smtClean="0">
                <a:latin typeface="Arial"/>
                <a:ea typeface="宋体"/>
              </a:rPr>
              <a:t>SqlConnection</a:t>
            </a:r>
            <a:r>
              <a:rPr lang="en-US" sz="1800" dirty="0" smtClean="0">
                <a:latin typeface="Arial"/>
                <a:ea typeface="宋体"/>
              </a:rPr>
              <a:t>("server=(local)\\SQLExpress;database=northwind...");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err="1" smtClean="0">
                <a:latin typeface="Arial"/>
                <a:ea typeface="宋体"/>
              </a:rPr>
              <a:t>SqlCommand</a:t>
            </a:r>
            <a:r>
              <a:rPr lang="en-US" sz="1800" dirty="0" smtClean="0">
                <a:latin typeface="Arial"/>
                <a:ea typeface="宋体"/>
              </a:rPr>
              <a:t> </a:t>
            </a:r>
            <a:r>
              <a:rPr lang="en-US" sz="1800" dirty="0" err="1" smtClean="0">
                <a:latin typeface="Arial"/>
                <a:ea typeface="宋体"/>
              </a:rPr>
              <a:t>myCommand</a:t>
            </a:r>
            <a:r>
              <a:rPr lang="en-US" sz="1800" dirty="0" smtClean="0">
                <a:latin typeface="Arial"/>
                <a:ea typeface="宋体"/>
              </a:rPr>
              <a:t> = new </a:t>
            </a:r>
            <a:r>
              <a:rPr lang="en-US" sz="1800" dirty="0" err="1" smtClean="0">
                <a:latin typeface="Arial"/>
                <a:ea typeface="宋体"/>
              </a:rPr>
              <a:t>SqlCommand</a:t>
            </a:r>
            <a:r>
              <a:rPr lang="en-US" sz="1800" dirty="0" smtClean="0">
                <a:latin typeface="Arial"/>
                <a:ea typeface="宋体"/>
              </a:rPr>
              <a:t>();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err="1" smtClean="0">
                <a:latin typeface="Arial"/>
                <a:ea typeface="宋体"/>
              </a:rPr>
              <a:t>myConnection.Open</a:t>
            </a:r>
            <a:r>
              <a:rPr lang="en-US" sz="1800" dirty="0" smtClean="0">
                <a:latin typeface="Arial"/>
                <a:ea typeface="宋体"/>
              </a:rPr>
              <a:t>();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err="1" smtClean="0">
                <a:latin typeface="Arial"/>
                <a:ea typeface="宋体"/>
              </a:rPr>
              <a:t>myConnection.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Arial"/>
                <a:ea typeface="宋体"/>
              </a:rPr>
              <a:t>EnlistTransaction</a:t>
            </a:r>
            <a:r>
              <a:rPr lang="en-US" sz="1800" dirty="0" smtClean="0">
                <a:latin typeface="Arial"/>
                <a:ea typeface="宋体"/>
              </a:rPr>
              <a:t>(</a:t>
            </a:r>
            <a:r>
              <a:rPr lang="en-US" sz="1800" dirty="0" err="1" smtClean="0">
                <a:latin typeface="Arial"/>
                <a:ea typeface="宋体"/>
              </a:rPr>
              <a:t>tx</a:t>
            </a:r>
            <a:r>
              <a:rPr lang="en-US" sz="1800" dirty="0" smtClean="0">
                <a:latin typeface="Arial"/>
                <a:ea typeface="宋体"/>
              </a:rPr>
              <a:t>);    //</a:t>
            </a:r>
            <a:r>
              <a:rPr lang="zh-CN" altLang="en-US" sz="1800" dirty="0" smtClean="0">
                <a:latin typeface="Arial"/>
                <a:ea typeface="宋体"/>
              </a:rPr>
              <a:t>手工</a:t>
            </a:r>
            <a:r>
              <a:rPr lang="en-US" sz="1800" dirty="0" smtClean="0">
                <a:latin typeface="Arial"/>
                <a:ea typeface="宋体"/>
              </a:rPr>
              <a:t>Enlist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endParaRPr lang="en-US" sz="1800" dirty="0" smtClean="0">
              <a:latin typeface="Arial"/>
              <a:ea typeface="宋体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try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{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    …. </a:t>
            </a:r>
            <a:r>
              <a:rPr lang="en-US" sz="1800" dirty="0" err="1" smtClean="0">
                <a:latin typeface="Arial"/>
                <a:ea typeface="宋体"/>
              </a:rPr>
              <a:t>tx.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Arial"/>
                <a:ea typeface="宋体"/>
              </a:rPr>
              <a:t>Commit</a:t>
            </a:r>
            <a:r>
              <a:rPr lang="en-US" sz="1800" dirty="0" smtClean="0">
                <a:latin typeface="Arial"/>
                <a:ea typeface="宋体"/>
              </a:rPr>
              <a:t>();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}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catch()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{  </a:t>
            </a:r>
            <a:r>
              <a:rPr lang="en-US" sz="1800" dirty="0" err="1" smtClean="0">
                <a:latin typeface="Arial"/>
                <a:ea typeface="宋体"/>
              </a:rPr>
              <a:t>tx.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latin typeface="Arial"/>
                <a:ea typeface="宋体"/>
              </a:rPr>
              <a:t>Rollback</a:t>
            </a:r>
            <a:r>
              <a:rPr lang="en-US" sz="1800" dirty="0" smtClean="0">
                <a:latin typeface="Arial"/>
                <a:ea typeface="宋体"/>
              </a:rPr>
              <a:t>(); }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finally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{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   </a:t>
            </a:r>
            <a:r>
              <a:rPr lang="en-US" sz="1800" dirty="0" err="1" smtClean="0">
                <a:latin typeface="Arial"/>
                <a:ea typeface="宋体"/>
              </a:rPr>
              <a:t>myConnection.Close</a:t>
            </a:r>
            <a:r>
              <a:rPr lang="en-US" sz="1800" dirty="0" smtClean="0">
                <a:latin typeface="Arial"/>
                <a:ea typeface="宋体"/>
              </a:rPr>
              <a:t>();</a:t>
            </a:r>
            <a:endParaRPr lang="zh-CN" altLang="en-US" sz="1800" dirty="0" smtClean="0"/>
          </a:p>
          <a:p>
            <a:pPr algn="l">
              <a:spcBef>
                <a:spcPts val="0"/>
              </a:spcBef>
              <a:spcAft>
                <a:spcPts val="0"/>
              </a:spcAft>
              <a:tabLst>
                <a:tab pos="444500" algn="l"/>
              </a:tabLst>
            </a:pPr>
            <a:r>
              <a:rPr lang="en-US" sz="1800" dirty="0" smtClean="0">
                <a:latin typeface="Arial"/>
                <a:ea typeface="宋体"/>
              </a:rPr>
              <a:t>}</a:t>
            </a:r>
            <a:endParaRPr lang="zh-CN" sz="1800" dirty="0"/>
          </a:p>
        </p:txBody>
      </p:sp>
    </p:spTree>
    <p:extLst>
      <p:ext uri="{BB962C8B-B14F-4D97-AF65-F5344CB8AC3E}">
        <p14:creationId xmlns:p14="http://schemas.microsoft.com/office/powerpoint/2010/main" val="23011104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数据访问部分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16050"/>
            <a:ext cx="8388350" cy="5032147"/>
          </a:xfrm>
        </p:spPr>
        <p:txBody>
          <a:bodyPr/>
          <a:lstStyle/>
          <a:p>
            <a:r>
              <a:rPr lang="en-US" altLang="zh-CN" dirty="0" err="1" smtClean="0"/>
              <a:t>.Net</a:t>
            </a:r>
            <a:r>
              <a:rPr lang="en-US" altLang="zh-CN" dirty="0" smtClean="0"/>
              <a:t> Framework</a:t>
            </a:r>
            <a:r>
              <a:rPr lang="zh-CN" altLang="en-US" dirty="0" smtClean="0"/>
              <a:t>显示地使用事务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CommittableTransaction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smtClean="0"/>
              <a:t>Transaction</a:t>
            </a:r>
            <a:r>
              <a:rPr lang="zh-CN" altLang="en-US" dirty="0" smtClean="0"/>
              <a:t>类派生，扩展了实现了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方法</a:t>
            </a:r>
          </a:p>
          <a:p>
            <a:pPr lvl="2"/>
            <a:r>
              <a:rPr lang="en-US" altLang="zh-CN" dirty="0" smtClean="0"/>
              <a:t>Transaction</a:t>
            </a:r>
            <a:r>
              <a:rPr lang="zh-CN" altLang="en-US" dirty="0" smtClean="0"/>
              <a:t>类没有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，只有</a:t>
            </a:r>
            <a:r>
              <a:rPr lang="en-US" altLang="zh-CN" dirty="0" smtClean="0"/>
              <a:t>Rollback</a:t>
            </a:r>
          </a:p>
          <a:p>
            <a:pPr lvl="2"/>
            <a:r>
              <a:rPr lang="zh-CN" altLang="en-US" dirty="0" smtClean="0"/>
              <a:t>可序列化，可以跨越各种边界</a:t>
            </a:r>
          </a:p>
          <a:p>
            <a:pPr lvl="2"/>
            <a:r>
              <a:rPr lang="zh-CN" altLang="en-US" dirty="0" smtClean="0"/>
              <a:t>支持异步事务提交</a:t>
            </a:r>
          </a:p>
          <a:p>
            <a:pPr lvl="2"/>
            <a:r>
              <a:rPr lang="zh-CN" altLang="en-US" dirty="0" smtClean="0"/>
              <a:t>生成以后，需要手工执行</a:t>
            </a:r>
          </a:p>
          <a:p>
            <a:pPr lvl="1">
              <a:buFontTx/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Transaction.Current</a:t>
            </a:r>
            <a:r>
              <a:rPr lang="en-US" altLang="zh-CN" dirty="0" smtClean="0"/>
              <a:t> = new 			</a:t>
            </a:r>
            <a:r>
              <a:rPr lang="en-US" altLang="zh-CN" dirty="0" err="1" smtClean="0"/>
              <a:t>CommittableTransaction</a:t>
            </a:r>
            <a:r>
              <a:rPr lang="en-US" altLang="zh-CN" dirty="0" smtClean="0"/>
              <a:t>();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8271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478E"/>
      </a:dk2>
      <a:lt2>
        <a:srgbClr val="F9D85D"/>
      </a:lt2>
      <a:accent1>
        <a:srgbClr val="F8EDB4"/>
      </a:accent1>
      <a:accent2>
        <a:srgbClr val="C4AA28"/>
      </a:accent2>
      <a:accent3>
        <a:srgbClr val="AAB1C6"/>
      </a:accent3>
      <a:accent4>
        <a:srgbClr val="DADADA"/>
      </a:accent4>
      <a:accent5>
        <a:srgbClr val="FBF4D6"/>
      </a:accent5>
      <a:accent6>
        <a:srgbClr val="B19A23"/>
      </a:accent6>
      <a:hlink>
        <a:srgbClr val="45B76B"/>
      </a:hlink>
      <a:folHlink>
        <a:srgbClr val="9749B3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478E"/>
        </a:dk2>
        <a:lt2>
          <a:srgbClr val="F9D85D"/>
        </a:lt2>
        <a:accent1>
          <a:srgbClr val="F8EDB4"/>
        </a:accent1>
        <a:accent2>
          <a:srgbClr val="C4AA28"/>
        </a:accent2>
        <a:accent3>
          <a:srgbClr val="AAB1C6"/>
        </a:accent3>
        <a:accent4>
          <a:srgbClr val="DADADA"/>
        </a:accent4>
        <a:accent5>
          <a:srgbClr val="FBF4D6"/>
        </a:accent5>
        <a:accent6>
          <a:srgbClr val="B19A23"/>
        </a:accent6>
        <a:hlink>
          <a:srgbClr val="45B76B"/>
        </a:hlink>
        <a:folHlink>
          <a:srgbClr val="9749B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7983</TotalTime>
  <Words>503</Words>
  <Application>Microsoft Office PowerPoint</Application>
  <PresentationFormat>全屏显示(4:3)</PresentationFormat>
  <Paragraphs>196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Presentation</vt:lpstr>
      <vt:lpstr>  DataAccess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  <vt:lpstr>数据访问部分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Event Name</dc:subject>
  <dc:creator>李嫣红</dc:creator>
  <dc:description>Template design: _x000d_
Formatter:_x000d_
Event Date:_x000d_
Event Location:_x000d_
Speech Length:_x000d_
Audience:_x000d_
Key Topics:</dc:description>
  <cp:lastModifiedBy>万洪武</cp:lastModifiedBy>
  <cp:revision>1048</cp:revision>
  <dcterms:created xsi:type="dcterms:W3CDTF">2005-02-25T01:27:32Z</dcterms:created>
  <dcterms:modified xsi:type="dcterms:W3CDTF">2011-11-22T07:51:04Z</dcterms:modified>
</cp:coreProperties>
</file>