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14" r:id="rId2"/>
    <p:sldId id="404" r:id="rId3"/>
    <p:sldId id="405" r:id="rId4"/>
    <p:sldId id="415" r:id="rId5"/>
    <p:sldId id="420" r:id="rId6"/>
    <p:sldId id="421" r:id="rId7"/>
    <p:sldId id="422" r:id="rId8"/>
    <p:sldId id="416" r:id="rId9"/>
    <p:sldId id="417" r:id="rId10"/>
    <p:sldId id="423" r:id="rId11"/>
    <p:sldId id="406" r:id="rId12"/>
    <p:sldId id="407" r:id="rId13"/>
    <p:sldId id="408" r:id="rId14"/>
    <p:sldId id="409" r:id="rId15"/>
    <p:sldId id="431" r:id="rId16"/>
    <p:sldId id="429" r:id="rId17"/>
    <p:sldId id="425" r:id="rId18"/>
    <p:sldId id="410" r:id="rId19"/>
    <p:sldId id="411" r:id="rId20"/>
    <p:sldId id="412" r:id="rId21"/>
    <p:sldId id="413" r:id="rId22"/>
    <p:sldId id="414" r:id="rId23"/>
    <p:sldId id="435" r:id="rId24"/>
    <p:sldId id="426" r:id="rId25"/>
    <p:sldId id="385" r:id="rId26"/>
    <p:sldId id="315" r:id="rId27"/>
    <p:sldId id="394" r:id="rId28"/>
    <p:sldId id="427" r:id="rId29"/>
    <p:sldId id="392" r:id="rId30"/>
    <p:sldId id="393" r:id="rId31"/>
    <p:sldId id="437" r:id="rId32"/>
    <p:sldId id="400" r:id="rId33"/>
    <p:sldId id="401" r:id="rId34"/>
    <p:sldId id="402" r:id="rId35"/>
    <p:sldId id="403" r:id="rId36"/>
    <p:sldId id="418" r:id="rId37"/>
    <p:sldId id="433" r:id="rId38"/>
    <p:sldId id="430" r:id="rId39"/>
    <p:sldId id="432" r:id="rId40"/>
    <p:sldId id="434" r:id="rId41"/>
    <p:sldId id="419" r:id="rId42"/>
    <p:sldId id="438" r:id="rId43"/>
    <p:sldId id="440" r:id="rId44"/>
    <p:sldId id="441" r:id="rId45"/>
    <p:sldId id="442" r:id="rId46"/>
    <p:sldId id="439" r:id="rId47"/>
    <p:sldId id="443" r:id="rId48"/>
    <p:sldId id="428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C3FF19"/>
    <a:srgbClr val="C04E00"/>
    <a:srgbClr val="FF6600"/>
    <a:srgbClr val="FF5050"/>
    <a:srgbClr val="0073E6"/>
    <a:srgbClr val="67C58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25" autoAdjust="0"/>
  </p:normalViewPr>
  <p:slideViewPr>
    <p:cSldViewPr snapToGrid="0">
      <p:cViewPr varScale="1">
        <p:scale>
          <a:sx n="66" d="100"/>
          <a:sy n="66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8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028C8-D31F-46D4-884B-08C65A92BFBB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2195848"/>
            <a:ext cx="7772400" cy="674031"/>
          </a:xfrm>
        </p:spPr>
        <p:txBody>
          <a:bodyPr/>
          <a:lstStyle/>
          <a:p>
            <a:r>
              <a:rPr lang="en-US" altLang="zh-CN" dirty="0" err="1" smtClean="0"/>
              <a:t>MCS.Framework</a:t>
            </a:r>
            <a:r>
              <a:rPr lang="zh-CN" altLang="en-US" dirty="0" smtClean="0"/>
              <a:t>平台控件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388" y="3466531"/>
            <a:ext cx="7615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DeluxeTree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OuUserInputControl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UserGraphControl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UserSelector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ClientGrid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6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2486025"/>
            <a:ext cx="8329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DeluxeTree</a:t>
            </a:r>
            <a:r>
              <a:rPr lang="en-US" altLang="zh-CN" sz="2400" b="0" dirty="0" smtClean="0"/>
              <a:t>\SimpleTreeTest.aspx</a:t>
            </a:r>
          </a:p>
          <a:p>
            <a:pPr algn="l"/>
            <a:endParaRPr lang="en-US" altLang="zh-CN" sz="2400" b="0" dirty="0"/>
          </a:p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DeluxeTree</a:t>
            </a:r>
            <a:r>
              <a:rPr lang="en-US" altLang="zh-CN" sz="2400" b="0" dirty="0" smtClean="0"/>
              <a:t>\OneTreeTest.aspx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1406018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6255" y="2457450"/>
            <a:ext cx="8811490" cy="192052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err="1" smtClean="0">
                <a:effectLst/>
              </a:rPr>
              <a:t>OuUserInputControl</a:t>
            </a:r>
            <a:r>
              <a:rPr lang="zh-CN" altLang="en-US" sz="6600" dirty="0" smtClean="0">
                <a:effectLst/>
              </a:rPr>
              <a:t>控件</a:t>
            </a:r>
            <a:endParaRPr lang="zh-CN" altLang="en-US" sz="6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739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393" y="15094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66" y="216891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4541" y="42277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166" y="2810522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90" y="485932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FFFFFF"/>
                </a:solidFill>
              </a:rPr>
              <a:t>用户和</a:t>
            </a:r>
            <a:r>
              <a:rPr lang="zh-CN" altLang="en-US" sz="2400" dirty="0" smtClean="0">
                <a:solidFill>
                  <a:srgbClr val="FFFFFF"/>
                </a:solidFill>
              </a:rPr>
              <a:t>机构</a:t>
            </a:r>
            <a:r>
              <a:rPr lang="zh-CN" altLang="en-US" sz="2400" dirty="0">
                <a:solidFill>
                  <a:srgbClr val="FFFFFF"/>
                </a:solidFill>
              </a:rPr>
              <a:t>输入</a:t>
            </a:r>
            <a:r>
              <a:rPr lang="zh-CN" altLang="en-US" sz="2400" dirty="0" smtClean="0">
                <a:solidFill>
                  <a:srgbClr val="FFFFFF"/>
                </a:solidFill>
              </a:rPr>
              <a:t>选择控件</a:t>
            </a:r>
            <a:r>
              <a:rPr lang="zh-CN" altLang="en-US" sz="24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1595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13756" y="2401693"/>
            <a:ext cx="874023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ListMask</a:t>
            </a:r>
            <a:r>
              <a:rPr lang="zh-CN" altLang="en-US" b="0" dirty="0" smtClean="0">
                <a:solidFill>
                  <a:srgbClr val="FFFFFF"/>
                </a:solidFill>
                <a:sym typeface="Wingdings" pitchFamily="2" charset="2"/>
              </a:rPr>
              <a:t>（枚举：</a:t>
            </a:r>
            <a:r>
              <a:rPr lang="en-US" altLang="zh-CN" b="0" dirty="0" err="1" smtClean="0">
                <a:solidFill>
                  <a:srgbClr val="FFFFFF"/>
                </a:solidFill>
              </a:rPr>
              <a:t>UserControlObjectMask</a:t>
            </a:r>
            <a:r>
              <a:rPr lang="zh-CN" altLang="en-US" b="0" dirty="0" smtClean="0">
                <a:solidFill>
                  <a:srgbClr val="FFFFFF"/>
                </a:solidFill>
              </a:rPr>
              <a:t>）</a:t>
            </a:r>
            <a:r>
              <a:rPr lang="zh-CN" altLang="en-US" dirty="0" smtClean="0">
                <a:solidFill>
                  <a:srgbClr val="FFFFFF"/>
                </a:solidFill>
              </a:rPr>
              <a:t>：</a:t>
            </a:r>
            <a:r>
              <a:rPr lang="zh-CN" altLang="en-US" b="0" dirty="0" smtClean="0">
                <a:solidFill>
                  <a:srgbClr val="FFFFFF"/>
                </a:solidFill>
              </a:rPr>
              <a:t>是指能够列出哪些对象（机构、人员、组）</a:t>
            </a: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SelectMask</a:t>
            </a:r>
            <a:r>
              <a:rPr lang="zh-CN" altLang="en-US" b="0" dirty="0" smtClean="0">
                <a:solidFill>
                  <a:srgbClr val="FFFFFF"/>
                </a:solidFill>
              </a:rPr>
              <a:t>（枚举：</a:t>
            </a:r>
            <a:r>
              <a:rPr lang="en-US" altLang="zh-CN" b="0" dirty="0" err="1" smtClean="0">
                <a:solidFill>
                  <a:srgbClr val="FFFFFF"/>
                </a:solidFill>
              </a:rPr>
              <a:t>UserControlObjectMask</a:t>
            </a:r>
            <a:r>
              <a:rPr lang="zh-CN" altLang="en-US" dirty="0" smtClean="0">
                <a:solidFill>
                  <a:srgbClr val="FFFFFF"/>
                </a:solidFill>
              </a:rPr>
              <a:t>）：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zh-CN" altLang="en-US" b="0" dirty="0">
                <a:solidFill>
                  <a:srgbClr val="FFFFFF"/>
                </a:solidFill>
              </a:rPr>
              <a:t>是指能够选择哪些对象（机构、人员、组）</a:t>
            </a:r>
            <a:endParaRPr lang="en-US" altLang="zh-CN" b="0" dirty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MultiSelect</a:t>
            </a:r>
            <a:r>
              <a:rPr lang="zh-CN" altLang="en-US" b="0" dirty="0" smtClean="0">
                <a:solidFill>
                  <a:srgbClr val="FFFFFF"/>
                </a:solidFill>
              </a:rPr>
              <a:t>（布尔值）：</a:t>
            </a:r>
            <a:r>
              <a:rPr lang="zh-CN" altLang="en-US" b="0" dirty="0">
                <a:solidFill>
                  <a:srgbClr val="FFFFFF"/>
                </a:solidFill>
              </a:rPr>
              <a:t>是否可以多选</a:t>
            </a:r>
            <a:endParaRPr lang="en-US" altLang="zh-CN" b="0" dirty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CanSelectRoot</a:t>
            </a:r>
            <a:r>
              <a:rPr lang="zh-CN" altLang="en-US" b="0" dirty="0" smtClean="0">
                <a:solidFill>
                  <a:srgbClr val="FFFFFF"/>
                </a:solidFill>
                <a:effectLst/>
              </a:rPr>
              <a:t>（布尔值）：</a:t>
            </a:r>
            <a:r>
              <a:rPr lang="zh-CN" altLang="en-US" b="0" dirty="0">
                <a:solidFill>
                  <a:srgbClr val="FFFFFF"/>
                </a:solidFill>
                <a:effectLst/>
              </a:rPr>
              <a:t>是否可以选择根节点</a:t>
            </a: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643" y="1615050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主要属性：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13080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5243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AllowSelectDuplicateObj</a:t>
            </a:r>
            <a:r>
              <a:rPr lang="zh-CN" altLang="en-US" b="0" dirty="0">
                <a:effectLst/>
              </a:rPr>
              <a:t>（布尔值）：是否允许选择重复的对象</a:t>
            </a:r>
            <a:endParaRPr lang="en-US" altLang="zh-CN" b="0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err="1" smtClean="0"/>
              <a:t>MergeSelectResult</a:t>
            </a:r>
            <a:r>
              <a:rPr lang="zh-CN" altLang="en-US" b="0" dirty="0" smtClean="0"/>
              <a:t>（布尔值）：</a:t>
            </a:r>
            <a:r>
              <a:rPr lang="zh-CN" altLang="en-US" b="0" dirty="0"/>
              <a:t>是否合并选择</a:t>
            </a:r>
            <a:r>
              <a:rPr lang="zh-CN" altLang="en-US" b="0" dirty="0" smtClean="0"/>
              <a:t>结果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err="1" smtClean="0"/>
              <a:t>ShowDeletedObjects</a:t>
            </a:r>
            <a:r>
              <a:rPr lang="zh-CN" altLang="en-US" b="0" dirty="0" smtClean="0"/>
              <a:t>（布尔值）：</a:t>
            </a:r>
            <a:r>
              <a:rPr lang="zh-CN" altLang="en-US" b="0" dirty="0"/>
              <a:t>是否显示逻辑删除的对象</a:t>
            </a:r>
          </a:p>
          <a:p>
            <a:pPr marL="0" indent="0">
              <a:buNone/>
            </a:pPr>
            <a:r>
              <a:rPr lang="en-US" altLang="zh-CN" dirty="0" err="1" smtClean="0"/>
              <a:t>ShowSideLine</a:t>
            </a:r>
            <a:r>
              <a:rPr lang="zh-CN" altLang="en-US" b="0" dirty="0" smtClean="0"/>
              <a:t>（布尔值）：</a:t>
            </a:r>
            <a:r>
              <a:rPr lang="zh-CN" altLang="en-US" b="0" dirty="0"/>
              <a:t>是否显示兼职</a:t>
            </a:r>
            <a:r>
              <a:rPr lang="zh-CN" altLang="en-US" b="0" dirty="0" smtClean="0"/>
              <a:t>人员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smtClean="0"/>
              <a:t>Text</a:t>
            </a:r>
            <a:r>
              <a:rPr lang="zh-CN" altLang="en-US" b="0" dirty="0" smtClean="0"/>
              <a:t>：</a:t>
            </a:r>
            <a:r>
              <a:rPr lang="zh-CN" altLang="en-US" b="0" dirty="0"/>
              <a:t>控件显示的文本</a:t>
            </a:r>
          </a:p>
          <a:p>
            <a:pPr marL="0" indent="0">
              <a:buNone/>
            </a:pPr>
            <a:r>
              <a:rPr lang="en-US" altLang="zh-CN" dirty="0" err="1" smtClean="0"/>
              <a:t>ClassName</a:t>
            </a:r>
            <a:r>
              <a:rPr lang="zh-CN" altLang="en-US" dirty="0" smtClean="0"/>
              <a:t>：</a:t>
            </a:r>
            <a:r>
              <a:rPr lang="zh-CN" altLang="en-US" b="0" dirty="0"/>
              <a:t>控件整体应用的</a:t>
            </a:r>
            <a:r>
              <a:rPr lang="en-US" altLang="zh-CN" b="0" dirty="0"/>
              <a:t>CSS</a:t>
            </a:r>
            <a:r>
              <a:rPr lang="zh-CN" altLang="en-US" b="0" dirty="0"/>
              <a:t>类</a:t>
            </a:r>
            <a:r>
              <a:rPr lang="zh-CN" altLang="en-US" b="0" dirty="0" smtClean="0"/>
              <a:t>名</a:t>
            </a:r>
            <a:endParaRPr lang="en-US" altLang="zh-CN" b="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8532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71463" y="1416050"/>
            <a:ext cx="8497887" cy="57708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ItemErrorCssClass</a:t>
            </a:r>
            <a:r>
              <a:rPr lang="zh-CN" altLang="en-US" dirty="0" smtClean="0"/>
              <a:t>：</a:t>
            </a:r>
            <a:r>
              <a:rPr lang="zh-CN" altLang="en-US" b="0" dirty="0" smtClean="0"/>
              <a:t>输入错误</a:t>
            </a:r>
            <a:r>
              <a:rPr lang="zh-CN" altLang="en-US" b="0" dirty="0"/>
              <a:t>的项目应用的</a:t>
            </a:r>
            <a:r>
              <a:rPr lang="en-US" altLang="zh-CN" b="0" dirty="0"/>
              <a:t>CSS</a:t>
            </a:r>
          </a:p>
          <a:p>
            <a:pPr marL="0" indent="0">
              <a:buNone/>
            </a:pPr>
            <a:r>
              <a:rPr lang="en-US" altLang="zh-CN" dirty="0" err="1" smtClean="0"/>
              <a:t>ItemCssClass</a:t>
            </a:r>
            <a:r>
              <a:rPr lang="zh-CN" altLang="en-US" dirty="0" smtClean="0"/>
              <a:t>：</a:t>
            </a:r>
            <a:r>
              <a:rPr lang="zh-CN" altLang="en-US" b="0" dirty="0"/>
              <a:t>正常的已验证项目应用的</a:t>
            </a:r>
            <a:r>
              <a:rPr lang="en-US" altLang="zh-CN" b="0" dirty="0"/>
              <a:t>CSS</a:t>
            </a:r>
          </a:p>
          <a:p>
            <a:pPr marL="0" indent="0">
              <a:buNone/>
            </a:pPr>
            <a:r>
              <a:rPr lang="en-US" altLang="zh-CN" dirty="0" err="1" smtClean="0"/>
              <a:t>SelectItemCssClass</a:t>
            </a:r>
            <a:r>
              <a:rPr lang="zh-CN" altLang="en-US" dirty="0" smtClean="0"/>
              <a:t>：</a:t>
            </a:r>
            <a:r>
              <a:rPr lang="zh-CN" altLang="en-US" b="0" dirty="0"/>
              <a:t>被选择的项目应用的</a:t>
            </a:r>
            <a:r>
              <a:rPr lang="en-US" altLang="zh-CN" b="0" dirty="0"/>
              <a:t>CSS</a:t>
            </a:r>
          </a:p>
          <a:p>
            <a:pPr marL="0" indent="0">
              <a:buNone/>
            </a:pPr>
            <a:r>
              <a:rPr lang="en-US" altLang="zh-CN" dirty="0" err="1" smtClean="0"/>
              <a:t>CheckUserImg</a:t>
            </a:r>
            <a:r>
              <a:rPr lang="zh-CN" altLang="en-US" dirty="0" smtClean="0"/>
              <a:t>：</a:t>
            </a:r>
            <a:r>
              <a:rPr lang="zh-CN" altLang="en-US" b="0" dirty="0"/>
              <a:t>执行检察录入项目的图标</a:t>
            </a:r>
          </a:p>
          <a:p>
            <a:pPr marL="0" indent="0">
              <a:buNone/>
            </a:pPr>
            <a:r>
              <a:rPr lang="en-US" altLang="zh-CN" dirty="0" err="1" smtClean="0"/>
              <a:t>OuImg</a:t>
            </a:r>
            <a:r>
              <a:rPr lang="zh-CN" altLang="en-US" dirty="0" smtClean="0"/>
              <a:t>：</a:t>
            </a:r>
            <a:r>
              <a:rPr lang="zh-CN" altLang="en-US" b="0" dirty="0"/>
              <a:t>选择机构的图标</a:t>
            </a:r>
          </a:p>
          <a:p>
            <a:pPr marL="0" indent="0">
              <a:buNone/>
            </a:pPr>
            <a:r>
              <a:rPr lang="en-US" altLang="zh-CN" dirty="0" err="1" smtClean="0"/>
              <a:t>UserImg</a:t>
            </a:r>
            <a:r>
              <a:rPr lang="zh-CN" altLang="en-US" dirty="0" smtClean="0"/>
              <a:t>：</a:t>
            </a:r>
            <a:r>
              <a:rPr lang="zh-CN" altLang="en-US" b="0" dirty="0"/>
              <a:t>选择人员的图标</a:t>
            </a:r>
          </a:p>
          <a:p>
            <a:pPr marL="0" indent="0">
              <a:buNone/>
            </a:pPr>
            <a:r>
              <a:rPr lang="en-US" altLang="zh-CN" dirty="0" err="1" smtClean="0"/>
              <a:t>OuUserImg</a:t>
            </a:r>
            <a:r>
              <a:rPr lang="zh-CN" altLang="en-US" dirty="0" smtClean="0"/>
              <a:t>：</a:t>
            </a:r>
            <a:r>
              <a:rPr lang="zh-CN" altLang="en-US" b="0" dirty="0"/>
              <a:t>可选择人员也可选择机构的图标</a:t>
            </a:r>
          </a:p>
          <a:p>
            <a:pPr marL="0" indent="0">
              <a:buNone/>
            </a:pPr>
            <a:r>
              <a:rPr lang="en-US" altLang="zh-CN" dirty="0" err="1" smtClean="0"/>
              <a:t>ShowTreeSelector</a:t>
            </a:r>
            <a:r>
              <a:rPr lang="zh-CN" altLang="en-US" dirty="0" smtClean="0"/>
              <a:t>：</a:t>
            </a:r>
            <a:r>
              <a:rPr lang="zh-CN" altLang="en-US" b="0" dirty="0"/>
              <a:t>是否显示机构人员树选择控件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64004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1088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服务端定制事件：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ValidateInputOuUser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chkString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ObjectsLoaded</a:t>
            </a:r>
            <a:r>
              <a:rPr lang="en-US" altLang="zh-CN" dirty="0" smtClean="0"/>
              <a:t> </a:t>
            </a:r>
            <a:r>
              <a:rPr lang="en-US" altLang="zh-CN" dirty="0"/>
              <a:t>(object sender, </a:t>
            </a:r>
            <a:r>
              <a:rPr lang="en-US" altLang="zh-CN" dirty="0" err="1"/>
              <a:t>IEnumerable</a:t>
            </a:r>
            <a:r>
              <a:rPr lang="en-US" altLang="zh-CN" dirty="0"/>
              <a:t> data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GetDataSource</a:t>
            </a:r>
            <a:r>
              <a:rPr lang="en-US" altLang="zh-CN" dirty="0" smtClean="0"/>
              <a:t> </a:t>
            </a:r>
            <a:r>
              <a:rPr lang="en-US" altLang="zh-CN" dirty="0"/>
              <a:t>(string </a:t>
            </a:r>
            <a:r>
              <a:rPr lang="en-US" altLang="zh-CN" dirty="0" err="1"/>
              <a:t>sPrefix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iCount</a:t>
            </a:r>
            <a:r>
              <a:rPr lang="en-US" altLang="zh-CN" dirty="0"/>
              <a:t>, object </a:t>
            </a:r>
            <a:r>
              <a:rPr lang="en-US" altLang="zh-CN" dirty="0" err="1"/>
              <a:t>eventContext</a:t>
            </a:r>
            <a:r>
              <a:rPr lang="en-US" altLang="zh-CN" dirty="0"/>
              <a:t>, ref </a:t>
            </a:r>
            <a:r>
              <a:rPr lang="en-US" altLang="zh-CN" dirty="0" err="1"/>
              <a:t>IEnumerable</a:t>
            </a:r>
            <a:r>
              <a:rPr lang="en-US" altLang="zh-CN" dirty="0"/>
              <a:t> result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78673"/>
      </p:ext>
    </p:extLst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OuUserInputControl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6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0050" y="2200265"/>
            <a:ext cx="83296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OuUserInputControl</a:t>
            </a:r>
            <a:r>
              <a:rPr lang="en-US" altLang="zh-CN" sz="2400" b="0" dirty="0" smtClean="0"/>
              <a:t>\testOuUserInputControl.aspx</a:t>
            </a:r>
          </a:p>
          <a:p>
            <a:pPr algn="l"/>
            <a:endParaRPr lang="en-US" altLang="zh-CN" sz="2400" b="0" dirty="0"/>
          </a:p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OuUserInputControl</a:t>
            </a:r>
            <a:r>
              <a:rPr lang="en-US" altLang="zh-CN" sz="2400" b="0" dirty="0" smtClean="0"/>
              <a:t>\TestDynamicOuUserInput.aspx</a:t>
            </a:r>
          </a:p>
          <a:p>
            <a:pPr algn="l"/>
            <a:endParaRPr lang="en-US" altLang="zh-CN" sz="2400" b="0" dirty="0"/>
          </a:p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OuUserInputControl</a:t>
            </a:r>
            <a:r>
              <a:rPr lang="en-US" altLang="zh-CN" sz="2400" b="0" dirty="0" smtClean="0"/>
              <a:t>\addExtraUserInfoOuUserInput.aspx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453616934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4379" y="2457450"/>
            <a:ext cx="8989621" cy="313932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err="1" smtClean="0">
                <a:effectLst/>
              </a:rPr>
              <a:t>UserOUGraphControl</a:t>
            </a:r>
            <a:endParaRPr lang="en-US" altLang="zh-CN" sz="6600" dirty="0" smtClean="0">
              <a:effectLst/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effectLst/>
              </a:rPr>
              <a:t>控件</a:t>
            </a:r>
            <a:endParaRPr lang="zh-CN" altLang="en-US" sz="6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177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>
                <a:effectLst/>
              </a:rPr>
              <a:t>UserOUGraphControl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393" y="15094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66" y="216891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4541" y="42277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166" y="2810522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90" y="485932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 smtClean="0">
                <a:solidFill>
                  <a:srgbClr val="FFFFFF"/>
                </a:solidFill>
              </a:rPr>
              <a:t>机构和机构人员选择控件</a:t>
            </a:r>
            <a:r>
              <a:rPr lang="zh-CN" altLang="en-US" sz="2400" b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4217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10064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err="1" smtClean="0">
                <a:effectLst/>
              </a:rPr>
              <a:t>DeluxeTree</a:t>
            </a:r>
            <a:r>
              <a:rPr lang="zh-CN" altLang="en-US" sz="6600" dirty="0" smtClean="0">
                <a:effectLst/>
              </a:rPr>
              <a:t>控件</a:t>
            </a:r>
            <a:endParaRPr lang="zh-CN" altLang="en-US" sz="6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971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UserOUGraphControl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43643" y="2033568"/>
            <a:ext cx="8610352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Root</a:t>
            </a:r>
            <a:r>
              <a:rPr lang="zh-CN" altLang="en-US" b="0" dirty="0">
                <a:solidFill>
                  <a:srgbClr val="FFFFFF"/>
                </a:solidFill>
              </a:rPr>
              <a:t>（类型：</a:t>
            </a:r>
            <a:r>
              <a:rPr lang="en-US" altLang="zh-CN" b="0" dirty="0" err="1">
                <a:solidFill>
                  <a:srgbClr val="FFFFFF"/>
                </a:solidFill>
              </a:rPr>
              <a:t>Iorganization</a:t>
            </a:r>
            <a:r>
              <a:rPr lang="zh-CN" altLang="en-US" b="0" dirty="0">
                <a:solidFill>
                  <a:srgbClr val="FFFFFF"/>
                </a:solidFill>
              </a:rPr>
              <a:t>）：</a:t>
            </a:r>
            <a:r>
              <a:rPr lang="zh-CN" altLang="en-US" b="0" dirty="0" smtClean="0">
                <a:solidFill>
                  <a:srgbClr val="FFFFFF"/>
                </a:solidFill>
              </a:rPr>
              <a:t>是指显示人员机构树的根机构节点。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ListMask</a:t>
            </a:r>
            <a:r>
              <a:rPr lang="zh-CN" altLang="en-US" b="0" dirty="0" smtClean="0">
                <a:solidFill>
                  <a:srgbClr val="FFFFFF"/>
                </a:solidFill>
                <a:sym typeface="Wingdings" pitchFamily="2" charset="2"/>
              </a:rPr>
              <a:t>（枚举：</a:t>
            </a:r>
            <a:r>
              <a:rPr lang="en-US" altLang="zh-CN" b="0" dirty="0" err="1" smtClean="0">
                <a:solidFill>
                  <a:srgbClr val="FFFFFF"/>
                </a:solidFill>
              </a:rPr>
              <a:t>UserControlObjectMask</a:t>
            </a:r>
            <a:r>
              <a:rPr lang="zh-CN" altLang="en-US" b="0" dirty="0" smtClean="0">
                <a:solidFill>
                  <a:srgbClr val="FFFFFF"/>
                </a:solidFill>
              </a:rPr>
              <a:t>）：</a:t>
            </a:r>
            <a:r>
              <a:rPr lang="zh-CN" altLang="en-US" b="0" dirty="0">
                <a:solidFill>
                  <a:srgbClr val="FFFFFF"/>
                </a:solidFill>
              </a:rPr>
              <a:t>是指能够列出哪些对象（机构、人员、组）</a:t>
            </a: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SelectMask</a:t>
            </a:r>
            <a:r>
              <a:rPr lang="zh-CN" altLang="en-US" b="0" dirty="0" smtClean="0">
                <a:solidFill>
                  <a:srgbClr val="FFFFFF"/>
                </a:solidFill>
              </a:rPr>
              <a:t>（枚举：</a:t>
            </a:r>
            <a:r>
              <a:rPr lang="en-US" altLang="zh-CN" b="0" dirty="0" err="1" smtClean="0">
                <a:solidFill>
                  <a:srgbClr val="FFFFFF"/>
                </a:solidFill>
              </a:rPr>
              <a:t>UserControlObjectMask</a:t>
            </a:r>
            <a:r>
              <a:rPr lang="zh-CN" altLang="en-US" b="0" dirty="0" smtClean="0">
                <a:solidFill>
                  <a:srgbClr val="FFFFFF"/>
                </a:solidFill>
              </a:rPr>
              <a:t>）：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FFFFFF"/>
                </a:solidFill>
              </a:rPr>
              <a:t>是指能够选择哪些对象（机构、人员、组）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FFFF"/>
                </a:solidFill>
              </a:rPr>
              <a:t>MultiSelect</a:t>
            </a:r>
            <a:r>
              <a:rPr lang="zh-CN" altLang="en-US" b="0" dirty="0" smtClean="0">
                <a:solidFill>
                  <a:srgbClr val="FFFFFF"/>
                </a:solidFill>
              </a:rPr>
              <a:t>（布尔值）：是否可以多选</a:t>
            </a:r>
            <a:endParaRPr lang="zh-CN" altLang="en-US" b="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643" y="119749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主要属性：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192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008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MergeSelectResult</a:t>
            </a:r>
            <a:r>
              <a:rPr lang="zh-CN" altLang="en-US" b="0" dirty="0" smtClean="0"/>
              <a:t>（布尔值）：</a:t>
            </a:r>
            <a:r>
              <a:rPr lang="zh-CN" altLang="en-US" b="0" dirty="0"/>
              <a:t>是否合并选择</a:t>
            </a:r>
            <a:r>
              <a:rPr lang="zh-CN" altLang="en-US" b="0" dirty="0" smtClean="0"/>
              <a:t>结果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err="1" smtClean="0"/>
              <a:t>ShowDeletedObjects</a:t>
            </a:r>
            <a:r>
              <a:rPr lang="zh-CN" altLang="en-US" b="0" dirty="0" smtClean="0"/>
              <a:t>（布尔值）：</a:t>
            </a:r>
            <a:r>
              <a:rPr lang="zh-CN" altLang="en-US" b="0" dirty="0"/>
              <a:t>是否显示逻辑删除的</a:t>
            </a:r>
            <a:r>
              <a:rPr lang="zh-CN" altLang="en-US" b="0" dirty="0" smtClean="0"/>
              <a:t>对象</a:t>
            </a:r>
            <a:endParaRPr lang="en-US" altLang="zh-CN" b="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UserOUGraphControl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8885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257" y="2009816"/>
            <a:ext cx="8787740" cy="31393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OnIsChildrenOf</a:t>
            </a:r>
            <a:r>
              <a:rPr lang="zh-CN" altLang="en-US" dirty="0" smtClean="0"/>
              <a:t>：</a:t>
            </a:r>
            <a:r>
              <a:rPr lang="zh-CN" altLang="en-US" dirty="0"/>
              <a:t>客户端判断两个对象的父子</a:t>
            </a:r>
            <a:r>
              <a:rPr lang="zh-CN" altLang="en-US" dirty="0" smtClean="0"/>
              <a:t>关系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OnDialogConfirmed</a:t>
            </a:r>
            <a:r>
              <a:rPr lang="zh-CN" altLang="en-US" dirty="0" smtClean="0"/>
              <a:t>：</a:t>
            </a:r>
            <a:r>
              <a:rPr lang="zh-CN" altLang="en-US" dirty="0"/>
              <a:t>选择用户和机构的对话框确定关闭后的客户端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OnNodeSelecting</a:t>
            </a:r>
            <a:r>
              <a:rPr lang="zh-CN" altLang="en-US" dirty="0" smtClean="0"/>
              <a:t>：</a:t>
            </a:r>
            <a:r>
              <a:rPr lang="zh-CN" altLang="en-US" dirty="0"/>
              <a:t>节点在选中前的客户端</a:t>
            </a:r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ffectLst/>
              </a:rPr>
              <a:t>UserOUGraphControl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145" y="1268751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客户端事件：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32420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2750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服务端定制事件：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LoadingObjectToTreeNode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UserOUGraphControl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treeControl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IOguObject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oguObj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DeluxeTreeNode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newTreeNode</a:t>
            </a:r>
            <a:r>
              <a:rPr lang="en-US" altLang="zh-CN" sz="2400" dirty="0" smtClean="0"/>
              <a:t>, ref </a:t>
            </a:r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cancel)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加载机构人员树节点</a:t>
            </a:r>
            <a:r>
              <a:rPr lang="zh-CN" altLang="en-US" sz="2400" dirty="0" smtClean="0"/>
              <a:t>时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GetChildren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UserOUGraphControl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treeControl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IOguObject</a:t>
            </a:r>
            <a:r>
              <a:rPr lang="en-US" altLang="zh-CN" sz="2400" dirty="0" smtClean="0"/>
              <a:t> parent):</a:t>
            </a:r>
            <a:r>
              <a:rPr lang="zh-CN" altLang="en-US" sz="2400" dirty="0"/>
              <a:t>得到</a:t>
            </a:r>
            <a:r>
              <a:rPr lang="zh-CN" altLang="en-US" sz="2400" dirty="0" smtClean="0"/>
              <a:t>子对象时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ObjectsLoaded</a:t>
            </a:r>
            <a:r>
              <a:rPr lang="en-US" altLang="zh-CN" sz="2400" dirty="0"/>
              <a:t> (object sender, </a:t>
            </a:r>
            <a:r>
              <a:rPr lang="en-US" altLang="zh-CN" sz="2400" dirty="0" err="1"/>
              <a:t>IEnumerable</a:t>
            </a:r>
            <a:r>
              <a:rPr lang="en-US" altLang="zh-CN" sz="2400" dirty="0"/>
              <a:t> data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>
                <a:effectLst/>
              </a:rPr>
              <a:t>UserOUGraphControl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363506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>
                <a:effectLst/>
              </a:rPr>
              <a:t>UserOUGraphControl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6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2200265"/>
            <a:ext cx="8329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UserControl</a:t>
            </a:r>
            <a:r>
              <a:rPr lang="en-US" altLang="zh-CN" sz="2400" b="0" dirty="0" smtClean="0"/>
              <a:t>\testUserOUGraphControl.aspx</a:t>
            </a:r>
          </a:p>
          <a:p>
            <a:pPr algn="l"/>
            <a:endParaRPr lang="en-US" altLang="zh-CN" sz="2400" b="0" dirty="0"/>
          </a:p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UserControl</a:t>
            </a:r>
            <a:r>
              <a:rPr lang="en-US" altLang="zh-CN" sz="2400" b="0" dirty="0" smtClean="0"/>
              <a:t>\testUserOUGraphControl2.aspx</a:t>
            </a:r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798118689"/>
      </p:ext>
    </p:extLst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10064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err="1" smtClean="0">
                <a:effectLst/>
              </a:rPr>
              <a:t>UserSelector</a:t>
            </a:r>
            <a:r>
              <a:rPr lang="zh-CN" altLang="en-US" sz="6600" dirty="0" smtClean="0">
                <a:effectLst/>
              </a:rPr>
              <a:t>控件</a:t>
            </a:r>
            <a:endParaRPr lang="zh-CN" altLang="en-US" sz="6600" dirty="0">
              <a:latin typeface="Rockwell Extra Bold" pitchFamily="18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01731"/>
          </a:xfrm>
        </p:spPr>
        <p:txBody>
          <a:bodyPr/>
          <a:lstStyle/>
          <a:p>
            <a:r>
              <a:rPr lang="en-US" altLang="zh-CN" sz="4400" dirty="0" err="1">
                <a:effectLst/>
              </a:rPr>
              <a:t>UserSelector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393" y="15094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66" y="216891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4541" y="42277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9166" y="2810522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498190" y="485932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提供人员选择，意见输入的控件。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46331"/>
          </a:xfrm>
        </p:spPr>
        <p:txBody>
          <a:bodyPr/>
          <a:lstStyle/>
          <a:p>
            <a:r>
              <a:rPr lang="en-US" altLang="zh-CN" sz="4000" dirty="0" err="1">
                <a:effectLst/>
              </a:rPr>
              <a:t>UserSelector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43" y="2033568"/>
            <a:ext cx="8610352" cy="45243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Root</a:t>
            </a:r>
            <a:r>
              <a:rPr lang="zh-CN" altLang="en-US" b="0" dirty="0" smtClean="0"/>
              <a:t>（类型：</a:t>
            </a:r>
            <a:r>
              <a:rPr lang="en-US" altLang="zh-CN" b="0" dirty="0" err="1" smtClean="0"/>
              <a:t>Iorganization</a:t>
            </a:r>
            <a:r>
              <a:rPr lang="zh-CN" altLang="en-US" b="0" dirty="0" smtClean="0"/>
              <a:t>）：是指显示人员机构树的根节点。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err="1" smtClean="0"/>
              <a:t>ListMask</a:t>
            </a:r>
            <a:r>
              <a:rPr lang="zh-CN" altLang="en-US" b="0" dirty="0" smtClean="0">
                <a:sym typeface="Wingdings" pitchFamily="2" charset="2"/>
              </a:rPr>
              <a:t>（枚举：</a:t>
            </a:r>
            <a:r>
              <a:rPr lang="en-US" altLang="zh-CN" b="0" dirty="0" err="1" smtClean="0"/>
              <a:t>UserControlObjectMask</a:t>
            </a:r>
            <a:r>
              <a:rPr lang="zh-CN" altLang="en-US" b="0" dirty="0" smtClean="0"/>
              <a:t>）：是指能够</a:t>
            </a:r>
            <a:r>
              <a:rPr lang="zh-CN" altLang="en-US" b="0" dirty="0"/>
              <a:t>列出哪些对象（机构、人员、组）</a:t>
            </a:r>
          </a:p>
          <a:p>
            <a:pPr marL="0" indent="0">
              <a:buNone/>
            </a:pPr>
            <a:r>
              <a:rPr lang="en-US" altLang="zh-CN" dirty="0" err="1" smtClean="0"/>
              <a:t>SelectMask</a:t>
            </a:r>
            <a:r>
              <a:rPr lang="zh-CN" altLang="en-US" b="0" dirty="0" smtClean="0"/>
              <a:t>（枚举：</a:t>
            </a:r>
            <a:r>
              <a:rPr lang="en-US" altLang="zh-CN" b="0" dirty="0" err="1" smtClean="0"/>
              <a:t>UserControlObjectMask</a:t>
            </a:r>
            <a:r>
              <a:rPr lang="zh-CN" altLang="en-US" b="0" dirty="0" smtClean="0"/>
              <a:t>）：</a:t>
            </a:r>
            <a:endParaRPr lang="en-US" altLang="zh-CN" b="0" dirty="0" smtClean="0"/>
          </a:p>
          <a:p>
            <a:pPr marL="0" indent="0">
              <a:buNone/>
            </a:pPr>
            <a:r>
              <a:rPr lang="zh-CN" altLang="en-US" b="0" dirty="0" smtClean="0"/>
              <a:t>是指</a:t>
            </a:r>
            <a:r>
              <a:rPr lang="zh-CN" altLang="en-US" b="0" dirty="0"/>
              <a:t>能够选择哪些对象（机构、人员、组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err="1" smtClean="0"/>
              <a:t>MultiSelect</a:t>
            </a:r>
            <a:r>
              <a:rPr lang="zh-CN" altLang="en-US" b="0" dirty="0" smtClean="0"/>
              <a:t>（布尔值）：是否可以多选</a:t>
            </a:r>
            <a:endParaRPr lang="en-US" altLang="zh-CN" b="0" dirty="0" smtClean="0"/>
          </a:p>
          <a:p>
            <a:pPr marL="0" indent="0">
              <a:buNone/>
            </a:pPr>
            <a:r>
              <a:rPr lang="en-US" altLang="zh-CN" dirty="0" err="1" smtClean="0"/>
              <a:t>ShowOpinionInput</a:t>
            </a:r>
            <a:r>
              <a:rPr lang="zh-CN" altLang="en-US" b="0" dirty="0" smtClean="0"/>
              <a:t>（布尔值）：是否显示意见输入框。</a:t>
            </a:r>
            <a:endParaRPr lang="zh-CN" alt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43643" y="1212577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主要属性：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234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01731"/>
          </a:xfrm>
        </p:spPr>
        <p:txBody>
          <a:bodyPr/>
          <a:lstStyle/>
          <a:p>
            <a:r>
              <a:rPr lang="en-US" altLang="zh-CN" sz="4400" dirty="0" err="1">
                <a:effectLst/>
              </a:rPr>
              <a:t>UserSelector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6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2200265"/>
            <a:ext cx="83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UserSelector</a:t>
            </a:r>
            <a:r>
              <a:rPr lang="en-US" altLang="zh-CN" sz="2400" b="0" dirty="0" smtClean="0"/>
              <a:t>\</a:t>
            </a:r>
          </a:p>
          <a:p>
            <a:pPr algn="l"/>
            <a:r>
              <a:rPr lang="zh-CN" altLang="en-US" sz="2400" b="0" dirty="0" smtClean="0"/>
              <a:t>目录下相关页面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247058531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800" y="2457450"/>
            <a:ext cx="8388350" cy="100642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6600" dirty="0" err="1" smtClean="0">
                <a:effectLst/>
              </a:rPr>
              <a:t>ClientGrid</a:t>
            </a:r>
            <a:r>
              <a:rPr lang="zh-CN" altLang="en-US" sz="6600" dirty="0" smtClean="0">
                <a:effectLst/>
              </a:rPr>
              <a:t>控件</a:t>
            </a:r>
            <a:endParaRPr lang="zh-CN" altLang="en-US" sz="6600" dirty="0"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198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7393" y="1509459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166" y="2168917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89166" y="2810522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40" y="3785492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189" y="4417060"/>
            <a:ext cx="832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rgbClr val="FFFFFF"/>
                </a:solidFill>
              </a:rPr>
              <a:t>一</a:t>
            </a:r>
            <a:r>
              <a:rPr lang="zh-CN" altLang="en-US" sz="2400" dirty="0" smtClean="0">
                <a:solidFill>
                  <a:srgbClr val="FFFFFF"/>
                </a:solidFill>
              </a:rPr>
              <a:t>个能够定制的树控件，如定制节点图片，展开节点延迟加载，节点内容</a:t>
            </a:r>
            <a:r>
              <a:rPr lang="en-US" altLang="zh-CN" sz="2400" dirty="0" smtClean="0">
                <a:solidFill>
                  <a:srgbClr val="FFFFFF"/>
                </a:solidFill>
              </a:rPr>
              <a:t>html</a:t>
            </a:r>
            <a:r>
              <a:rPr lang="zh-CN" altLang="en-US" sz="2400" dirty="0" smtClean="0">
                <a:solidFill>
                  <a:srgbClr val="FFFFFF"/>
                </a:solidFill>
              </a:rPr>
              <a:t>化等等。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4618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379440" y="493593"/>
            <a:ext cx="750411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sz="4400" dirty="0" err="1" smtClean="0">
                <a:effectLst/>
              </a:rPr>
              <a:t>ClientGrid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40" y="1418202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程序集及命名空间：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213" y="2077660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MCS.Library.SOA.Web.WebControls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588" y="3946502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作用：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213" y="2719265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MCS.Web.WebControls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10237" y="4578070"/>
            <a:ext cx="832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支持分页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客户端列表控件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1033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95086" y="1756229"/>
            <a:ext cx="8011885" cy="47461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1623" y="988538"/>
            <a:ext cx="8388350" cy="4801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80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ClientGrid</a:t>
            </a:r>
            <a:r>
              <a:rPr lang="zh-CN" altLang="en-US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288" y="1857832"/>
            <a:ext cx="220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ClientGrid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016000" y="2486149"/>
            <a:ext cx="7445829" cy="38275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714" y="2612574"/>
            <a:ext cx="1901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gridRow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683658" y="3342489"/>
            <a:ext cx="6458857" cy="26809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3" y="3410864"/>
            <a:ext cx="182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girdCell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2184401" y="4129315"/>
            <a:ext cx="5334000" cy="15457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6531" y="4265101"/>
            <a:ext cx="1923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Editor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3730171" y="4789712"/>
            <a:ext cx="3599543" cy="6821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</a:rPr>
              <a:t>editorElement</a:t>
            </a:r>
            <a:endParaRPr kumimoji="0" lang="zh-CN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79308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altLang="zh-CN" sz="4400" dirty="0" err="1" smtClean="0">
                <a:effectLst/>
              </a:rPr>
              <a:t>ClientGrid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643" y="1246925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主要属性：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212" y="1982995"/>
            <a:ext cx="8323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（布尔值）：只读状态下，用户定制的列模板失效。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ShowEditBar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（布尔值）：是否显示添加、删除操作项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/>
              <a:t>ShowCheckBoxColumn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（布尔值）：是否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显示复选框列。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Caption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）：列表的标题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EmptyDataText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）：列表没有内容时候的提示信息。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/>
              <a:t>EmptyDataHTML</a:t>
            </a:r>
            <a:r>
              <a:rPr lang="en-US" altLang="zh-CN" sz="2400" b="0" dirty="0" smtClean="0"/>
              <a:t>(string)</a:t>
            </a:r>
            <a:r>
              <a:rPr lang="zh-CN" altLang="en-US" sz="2400" b="0" dirty="0" smtClean="0"/>
              <a:t>：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列表没有内容时候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AllowPaging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（布尔值）：是否允许分页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AutoPaging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（布尔值）：是否自动执行分页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PageSize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）：每页显示的记录数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CellPadding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CellSpacing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CssClass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：列表的样式方面的设置。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8117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1210" y="926091"/>
            <a:ext cx="832394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InitialData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IList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）：数据源。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Columns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：列定义，包括如下属性定义：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SelectColumn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ShowSelectAll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DataField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DataType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HeaderText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SortExpression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HeaderStyle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ItemStyle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MaxLength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FormatString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EditorStyle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EditorTooltips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EditorReadOnly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200" b="0" dirty="0" err="1" smtClean="0">
                <a:latin typeface="微软雅黑" pitchFamily="34" charset="-122"/>
                <a:ea typeface="微软雅黑" pitchFamily="34" charset="-122"/>
              </a:rPr>
              <a:t>EditorEnabled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940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623" y="988538"/>
            <a:ext cx="8388350" cy="596471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EditTemplate</a:t>
            </a:r>
            <a:r>
              <a:rPr lang="en-US" altLang="zh-CN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列模版定义，主要有以下两个属性</a:t>
            </a:r>
            <a:endParaRPr lang="en-US" alt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EditMode</a:t>
            </a:r>
            <a:r>
              <a:rPr lang="zh-CN" altLang="en-US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（枚举）：</a:t>
            </a:r>
            <a:endParaRPr lang="en-US" altLang="zh-CN" sz="2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/>
              <a:t>None </a:t>
            </a:r>
          </a:p>
          <a:p>
            <a:r>
              <a:rPr lang="en-US" altLang="zh-CN" sz="2400" dirty="0" err="1" smtClean="0"/>
              <a:t>TextBox</a:t>
            </a:r>
            <a:endParaRPr lang="en-US" altLang="zh-CN" sz="2400" dirty="0"/>
          </a:p>
          <a:p>
            <a:r>
              <a:rPr lang="en-US" altLang="zh-CN" sz="2400" dirty="0" err="1"/>
              <a:t>DropdownList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 err="1" smtClean="0"/>
              <a:t>CheckBox</a:t>
            </a:r>
            <a:endParaRPr lang="en-US" altLang="zh-CN" sz="2400" dirty="0"/>
          </a:p>
          <a:p>
            <a:r>
              <a:rPr lang="en-US" altLang="zh-CN" sz="2400" dirty="0" err="1"/>
              <a:t>DateInput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 err="1"/>
              <a:t>DateTimeInput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 err="1"/>
              <a:t>OuUserInput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（目前不支持）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TemplateControlID</a:t>
            </a:r>
            <a:r>
              <a:rPr lang="zh-CN" altLang="en-US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：列模版拷贝的源</a:t>
            </a:r>
            <a:r>
              <a:rPr lang="en-US" altLang="zh-CN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TemplateControlClientID</a:t>
            </a:r>
            <a:r>
              <a:rPr lang="zh-CN" altLang="en-US" sz="2400" b="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：列模版拷贝的</a:t>
            </a:r>
            <a:r>
              <a:rPr lang="zh-CN" altLang="en-US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源客户端</a:t>
            </a:r>
            <a:r>
              <a:rPr lang="en-US" altLang="zh-CN" sz="2400" b="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ID</a:t>
            </a:r>
            <a:endParaRPr lang="en-US" altLang="zh-CN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24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6613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212" y="2267995"/>
            <a:ext cx="8323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OnBeforeDataBind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（开始绑定数据事件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绑定前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OnAfterDataBind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（结束绑定数据事件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绑定后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OnHeadCellCreating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（客户端构建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HeadCell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的事件）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OnPreCellCreatEditor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（客户端创建控件发生前的事件）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OnCellCreatingEditor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（客户端创建控件发生时的事件）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OnCellCreatedEditor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（客户端创建控件发生后的事件）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OnInitializeEditor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（初始化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OnDataFormatting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（数据格式化事件）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OnClientCellDataBound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（客户端数据绑定）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024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事件：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212" y="2267995"/>
            <a:ext cx="83239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OnClientPageIndexChanged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客户端数据页码变化的事件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OnClientSorted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客户端排序的事件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OnDataChanging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数据更改时事件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OnDataChanged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数据更改后事件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OnRowDelete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（删除行事件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/>
          </a:p>
          <a:p>
            <a:pPr algn="l"/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OnSelectCheckboxCreated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包括全选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创建事件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OnSelectCheckboxClick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复选框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不包括全选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单击事件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OnAllSelectCheckboxClicked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全选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复选框单击事件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OnBeforeSaveClientState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SaveClientState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之前事件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2767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 bwMode="auto">
          <a:xfrm>
            <a:off x="516609" y="1262746"/>
            <a:ext cx="8133902" cy="540724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1623" y="988538"/>
            <a:ext cx="8388350" cy="4801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Editor</a:t>
            </a:r>
            <a:endPara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429015" y="3527212"/>
            <a:ext cx="2300288" cy="985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Editor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285875" y="2643206"/>
            <a:ext cx="1585913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None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71690" y="5286389"/>
            <a:ext cx="1585913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Arial" charset="0"/>
              </a:rPr>
              <a:t>DateInput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833438" y="4036223"/>
            <a:ext cx="1724025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Arial" charset="0"/>
              </a:rPr>
              <a:t>CheckBox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5888729" y="2757506"/>
            <a:ext cx="2300287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DropdownList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786202" y="1941306"/>
            <a:ext cx="1585913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TextBox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220384" y="5529251"/>
            <a:ext cx="2528892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Arial" charset="0"/>
              </a:rPr>
              <a:t>DateTimeInput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263945" y="4321983"/>
            <a:ext cx="2012155" cy="54292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err="1">
                <a:solidFill>
                  <a:schemeClr val="tx1"/>
                </a:solidFill>
                <a:latin typeface="Arial" charset="0"/>
              </a:rPr>
              <a:t>OuUserInput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41680"/>
      </p:ext>
    </p:extLst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0199" y="988538"/>
            <a:ext cx="8388350" cy="4801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2800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ClientGrid</a:t>
            </a:r>
            <a:r>
              <a:rPr lang="en-US" altLang="zh-CN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Table</a:t>
            </a:r>
            <a:r>
              <a:rPr lang="zh-CN" altLang="en-US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时序图：</a:t>
            </a:r>
            <a:endPara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09576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14367" y="1828801"/>
            <a:ext cx="2957513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beforeDataBind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503" y="4229111"/>
            <a:ext cx="3376614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preCellCreatEditor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69371" y="1828801"/>
            <a:ext cx="3290890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cellCreatedEditor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4367" y="3033717"/>
            <a:ext cx="3057526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headCellCreating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14367" y="5319715"/>
            <a:ext cx="3290887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cellCreatingEditor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572122" y="2981331"/>
            <a:ext cx="2957513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initializeEditor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572122" y="4229111"/>
            <a:ext cx="2957513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dataFormatting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572122" y="5319715"/>
            <a:ext cx="2957513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cellDataBound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814519" y="2414589"/>
            <a:ext cx="328611" cy="5667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1814519" y="3619505"/>
            <a:ext cx="328611" cy="5667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1814519" y="4814899"/>
            <a:ext cx="328611" cy="4619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直角上箭头 16"/>
          <p:cNvSpPr/>
          <p:nvPr/>
        </p:nvSpPr>
        <p:spPr bwMode="auto">
          <a:xfrm>
            <a:off x="3934281" y="2836321"/>
            <a:ext cx="814157" cy="285274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圆角右箭头 19"/>
          <p:cNvSpPr/>
          <p:nvPr/>
        </p:nvSpPr>
        <p:spPr bwMode="auto">
          <a:xfrm>
            <a:off x="4441368" y="1828800"/>
            <a:ext cx="875393" cy="985853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下箭头 20"/>
          <p:cNvSpPr/>
          <p:nvPr/>
        </p:nvSpPr>
        <p:spPr bwMode="auto">
          <a:xfrm>
            <a:off x="6884190" y="2414589"/>
            <a:ext cx="302420" cy="5667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6900858" y="3609997"/>
            <a:ext cx="328611" cy="56674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6949672" y="4829187"/>
            <a:ext cx="322660" cy="46195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76663"/>
      </p:ext>
    </p:extLst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1623" y="988538"/>
            <a:ext cx="8388350" cy="4801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数据变更事件时序图：</a:t>
            </a:r>
            <a:endParaRPr lang="zh-CN" altLang="en-US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 smtClean="0"/>
              <a:t>ClientGrid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285999" y="2064546"/>
            <a:ext cx="2957513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dataChanging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235992" y="4005269"/>
            <a:ext cx="3057526" cy="585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dataChanged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3557588" y="2678910"/>
            <a:ext cx="328612" cy="131207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00135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0007" y="1902943"/>
            <a:ext cx="8122722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NodeOpenImg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节点打开时的图片</a:t>
            </a:r>
            <a:endParaRPr lang="en-US" altLang="zh-CN" sz="2400" b="0" dirty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NodeCloseImg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节点关闭时的图片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ExpandImage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展开树节点的点击图片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CollapseImage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折叠树节点的点击图片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NodeIndent</a:t>
            </a:r>
            <a:r>
              <a:rPr lang="en-US" altLang="zh-CN" sz="2400" b="0" dirty="0"/>
              <a:t>:</a:t>
            </a:r>
            <a:r>
              <a:rPr lang="zh-CN" altLang="en-US" sz="2400" b="0" dirty="0"/>
              <a:t>子节点的缩进象素</a:t>
            </a:r>
            <a:endParaRPr lang="en-US" altLang="zh-CN" sz="2400" b="0" dirty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SupportPostBack</a:t>
            </a:r>
            <a:r>
              <a:rPr lang="zh-CN" altLang="en-US" sz="2400" b="0" dirty="0"/>
              <a:t>：是否支持</a:t>
            </a:r>
            <a:r>
              <a:rPr lang="en-US" altLang="zh-CN" sz="2400" b="0" dirty="0" err="1"/>
              <a:t>PostBack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保持节点的状态</a:t>
            </a:r>
            <a:r>
              <a:rPr lang="en-US" altLang="zh-CN" sz="2400" b="0" dirty="0"/>
              <a:t>)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CallBackContext</a:t>
            </a:r>
            <a:r>
              <a:rPr lang="zh-CN" altLang="en-US" sz="2400" b="0" dirty="0"/>
              <a:t>：回调时的上下文，由使用者提供</a:t>
            </a:r>
            <a:endParaRPr lang="en-US" altLang="zh-CN" sz="24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67393" y="1116300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主要属性：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20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关于定制单元格内容（定制</a:t>
            </a:r>
            <a:r>
              <a:rPr lang="en-US" altLang="zh-CN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212" y="2529247"/>
            <a:ext cx="83239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、响应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CellCreatingEditor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、创建需要的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元素及相关初始操作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、从事件参数中调用方法指定当前单元格的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（自创建的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元素之一）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方法如下：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e.editor.set_editorElement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domObj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algn="l"/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自己定制的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editor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，当数据发生更改时，如果需要响应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dataChange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事件，需要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使用如下方法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进行值的修改。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editor.set_dataFieldDataByEvent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(value)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83367589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重要的客户端方法：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212" y="2267995"/>
            <a:ext cx="83239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get_dataSource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：客户端获取数据集合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get_selectedData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：客户端获取已经选中的数据集合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rowDataBind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rowData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gridRow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对象的行数据绑定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get_gridCellByDataField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dataField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):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gridRow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获取指定字段的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gridCell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get_deleteLink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():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获取删除按钮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get_addLink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():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获取添加按钮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addNewRow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：添加一行数据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400" dirty="0"/>
          </a:p>
          <a:p>
            <a:pPr algn="l"/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0453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2267995"/>
            <a:ext cx="8323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OnBeforeDataBind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/>
              <a:t>e.dataSource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数据源；</a:t>
            </a:r>
            <a:endParaRPr lang="en-US" altLang="zh-CN" sz="2400" dirty="0" smtClean="0"/>
          </a:p>
          <a:p>
            <a:pPr algn="l"/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/>
              <a:t>事件返回</a:t>
            </a:r>
            <a:r>
              <a:rPr lang="en-US" altLang="zh-CN" sz="2400" dirty="0"/>
              <a:t>e</a:t>
            </a:r>
            <a:r>
              <a:rPr lang="en-US" altLang="zh-CN" sz="2400" dirty="0"/>
              <a:t>;	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OnAfterDataBind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/>
              <a:t>e.dataSource</a:t>
            </a:r>
            <a:r>
              <a:rPr lang="en-US" altLang="zh-CN" sz="2400" dirty="0"/>
              <a:t>:</a:t>
            </a:r>
            <a:r>
              <a:rPr lang="zh-CN" altLang="en-US" sz="2400" dirty="0"/>
              <a:t>数据源；</a:t>
            </a:r>
            <a:endParaRPr lang="en-US" altLang="zh-CN" sz="2400" dirty="0"/>
          </a:p>
          <a:p>
            <a:pPr algn="l"/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/>
              <a:t>事件返回</a:t>
            </a:r>
            <a:r>
              <a:rPr lang="en-US" altLang="zh-CN" sz="2400" dirty="0"/>
              <a:t>e;	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OnHeadCellCreating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e.cell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当前单元格</a:t>
            </a:r>
            <a:r>
              <a:rPr lang="en-US" altLang="zh-CN" sz="2400" dirty="0" err="1" smtClean="0"/>
              <a:t>dom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;</a:t>
            </a:r>
          </a:p>
          <a:p>
            <a:pPr algn="l"/>
            <a:r>
              <a:rPr lang="en-US" altLang="zh-CN" sz="2400" dirty="0" smtClean="0"/>
              <a:t>        	</a:t>
            </a:r>
            <a:r>
              <a:rPr lang="en-US" altLang="zh-CN" sz="2400" dirty="0" err="1" smtClean="0"/>
              <a:t>e.column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：当前列定义对象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e.dataField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：当前字段名称</a:t>
            </a:r>
            <a:r>
              <a:rPr lang="en-US" altLang="zh-CN" sz="2400" dirty="0" smtClean="0"/>
              <a:t>;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636588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2267995"/>
            <a:ext cx="8323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OnPreCellCreatEditor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e.editMode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模版类型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e.rowData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：行数据对象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e.column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：列定义对象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e.allowCopyFromElement</a:t>
            </a:r>
            <a:r>
              <a:rPr lang="zh-CN" altLang="en-US" sz="2400" dirty="0" smtClean="0"/>
              <a:t>：是否从模版中拷贝</a:t>
            </a:r>
            <a:r>
              <a:rPr lang="en-US" altLang="zh-CN" sz="2400" dirty="0" err="1" smtClean="0"/>
              <a:t>dom</a:t>
            </a:r>
            <a:r>
              <a:rPr lang="zh-CN" altLang="en-US" sz="2400" dirty="0" smtClean="0"/>
              <a:t>元素内容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OnCellCreatingEditor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/>
              <a:t>e.column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列定义对象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e.rowData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：行数据对象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e.editor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editor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e.container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editor</a:t>
            </a:r>
            <a:r>
              <a:rPr lang="zh-CN" altLang="en-US" sz="2400" dirty="0" smtClean="0"/>
              <a:t>对象所在容器对象</a:t>
            </a:r>
            <a:r>
              <a:rPr lang="en-US" altLang="zh-CN" sz="2400" dirty="0" smtClean="0"/>
              <a:t>;        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80586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2267995"/>
            <a:ext cx="8323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e.valueTobeChange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：将被更改的数据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e.showValueTobeChange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：将被更改的显示数据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e.autoFormat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：是否自动格式化</a:t>
            </a:r>
            <a:r>
              <a:rPr lang="en-US" altLang="zh-CN" sz="2400" dirty="0" smtClean="0"/>
              <a:t>;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OnCellCreatedEditor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e.column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列定义对象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e.rowData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行数据对象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</a:t>
            </a:r>
            <a:r>
              <a:rPr lang="en-US" altLang="zh-CN" sz="2400" dirty="0" smtClean="0"/>
              <a:t>  </a:t>
            </a:r>
            <a:r>
              <a:rPr lang="en-US" altLang="zh-CN" sz="2400" dirty="0" err="1"/>
              <a:t>e.editor</a:t>
            </a:r>
            <a:r>
              <a:rPr lang="en-US" altLang="zh-CN" sz="2400" dirty="0"/>
              <a:t> </a:t>
            </a:r>
            <a:r>
              <a:rPr lang="en-US" altLang="zh-CN" sz="2400" dirty="0"/>
              <a:t>:</a:t>
            </a:r>
            <a:r>
              <a:rPr lang="en-US" altLang="zh-CN" sz="2400" dirty="0" smtClean="0"/>
              <a:t>editor;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OnInitializeEditor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/>
              <a:t> 	</a:t>
            </a:r>
            <a:r>
              <a:rPr lang="en-US" altLang="zh-CN" sz="2400" dirty="0" err="1"/>
              <a:t>e.column</a:t>
            </a:r>
            <a:r>
              <a:rPr lang="en-US" altLang="zh-CN" sz="2400" dirty="0"/>
              <a:t> :</a:t>
            </a:r>
            <a:r>
              <a:rPr lang="zh-CN" altLang="en-US" sz="2400" dirty="0"/>
              <a:t>列定义对象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   </a:t>
            </a:r>
            <a:r>
              <a:rPr lang="en-US" altLang="zh-CN" sz="2400" dirty="0" err="1"/>
              <a:t>e.rowData</a:t>
            </a:r>
            <a:r>
              <a:rPr lang="en-US" altLang="zh-CN" sz="2400" dirty="0"/>
              <a:t> :</a:t>
            </a:r>
            <a:r>
              <a:rPr lang="zh-CN" altLang="en-US" sz="2400" dirty="0"/>
              <a:t>行数据对象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   </a:t>
            </a:r>
            <a:r>
              <a:rPr lang="en-US" altLang="zh-CN" sz="2400" dirty="0" err="1"/>
              <a:t>e.editor</a:t>
            </a:r>
            <a:r>
              <a:rPr lang="en-US" altLang="zh-CN" sz="2400" dirty="0"/>
              <a:t> :editor</a:t>
            </a:r>
            <a:r>
              <a:rPr lang="en-US" altLang="zh-CN" sz="2400" dirty="0" smtClean="0"/>
              <a:t>;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985119"/>
      </p:ext>
    </p:extLst>
  </p:cSld>
  <p:clrMapOvr>
    <a:masterClrMapping/>
  </p:clrMapOvr>
  <p:transition>
    <p:strips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701050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2267995"/>
            <a:ext cx="83239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OnDataFormatting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/>
              <a:t> 	</a:t>
            </a:r>
            <a:r>
              <a:rPr lang="en-US" altLang="zh-CN" sz="2400" dirty="0" err="1"/>
              <a:t>e.column</a:t>
            </a:r>
            <a:r>
              <a:rPr lang="en-US" altLang="zh-CN" sz="2400" dirty="0"/>
              <a:t> :</a:t>
            </a:r>
            <a:r>
              <a:rPr lang="zh-CN" altLang="en-US" sz="2400" dirty="0"/>
              <a:t>列定义对象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   </a:t>
            </a:r>
            <a:r>
              <a:rPr lang="en-US" altLang="zh-CN" sz="2400" dirty="0" err="1"/>
              <a:t>e.rowData</a:t>
            </a:r>
            <a:r>
              <a:rPr lang="en-US" altLang="zh-CN" sz="2400" dirty="0"/>
              <a:t> :</a:t>
            </a:r>
            <a:r>
              <a:rPr lang="zh-CN" altLang="en-US" sz="2400" dirty="0"/>
              <a:t>行数据对象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   </a:t>
            </a:r>
            <a:r>
              <a:rPr lang="en-US" altLang="zh-CN" sz="2400" dirty="0" err="1"/>
              <a:t>e.editor</a:t>
            </a:r>
            <a:r>
              <a:rPr lang="en-US" altLang="zh-CN" sz="2400" dirty="0"/>
              <a:t> :editor</a:t>
            </a:r>
            <a:r>
              <a:rPr lang="en-US" altLang="zh-CN" sz="2400" dirty="0" smtClean="0"/>
              <a:t>;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e.showValueTobeChange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将被显示的内容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OnClientCellDataBound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    </a:t>
            </a:r>
            <a:r>
              <a:rPr lang="en-US" altLang="zh-CN" sz="2400" dirty="0" err="1"/>
              <a:t>e.row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htmlRow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 </a:t>
            </a:r>
            <a:r>
              <a:rPr lang="en-US" altLang="zh-CN" sz="2400" dirty="0" err="1"/>
              <a:t>e.cell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htmlCell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 </a:t>
            </a:r>
            <a:r>
              <a:rPr lang="en-US" altLang="zh-CN" sz="2400" dirty="0" err="1"/>
              <a:t>e.column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列定义对象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 </a:t>
            </a:r>
            <a:r>
              <a:rPr lang="en-US" altLang="zh-CN" sz="2400" dirty="0" err="1"/>
              <a:t>e.data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行数据对象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54787"/>
      </p:ext>
    </p:extLst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280144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1803547"/>
            <a:ext cx="83239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OnClientPageIndexChanged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):e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无内容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OnClientSorted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):e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无内容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OnDataChanging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/>
              <a:t>e.column</a:t>
            </a:r>
            <a:r>
              <a:rPr lang="en-US" altLang="zh-CN" sz="2400" dirty="0"/>
              <a:t> :</a:t>
            </a:r>
            <a:r>
              <a:rPr lang="zh-CN" altLang="en-US" sz="2400" dirty="0"/>
              <a:t>列定义对象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 smtClean="0"/>
              <a:t>e.rowData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行数据对象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e.editor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:editor;</a:t>
            </a:r>
            <a:endParaRPr lang="zh-CN" altLang="en-US" sz="2400" dirty="0"/>
          </a:p>
          <a:p>
            <a:pPr algn="l"/>
            <a:r>
              <a:rPr lang="en-US" altLang="zh-CN" sz="2400" dirty="0" smtClean="0"/>
              <a:t>        </a:t>
            </a:r>
            <a:r>
              <a:rPr lang="en-US" altLang="zh-CN" sz="2400" dirty="0" err="1"/>
              <a:t>e.valueTobeChange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将被更改的数据</a:t>
            </a:r>
            <a:r>
              <a:rPr lang="en-US" altLang="zh-CN" sz="2400" dirty="0" smtClean="0"/>
              <a:t>;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OnDataChanged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/>
              <a:t>e.column</a:t>
            </a:r>
            <a:r>
              <a:rPr lang="en-US" altLang="zh-CN" sz="2400" dirty="0"/>
              <a:t> :</a:t>
            </a:r>
            <a:r>
              <a:rPr lang="zh-CN" altLang="en-US" sz="2400" dirty="0"/>
              <a:t>列定义对象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/>
              <a:t>e.rowData</a:t>
            </a:r>
            <a:r>
              <a:rPr lang="en-US" altLang="zh-CN" sz="2400" dirty="0"/>
              <a:t> :</a:t>
            </a:r>
            <a:r>
              <a:rPr lang="zh-CN" altLang="en-US" sz="2400" dirty="0"/>
              <a:t>行数据对象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/>
              <a:t>e.editor</a:t>
            </a:r>
            <a:r>
              <a:rPr lang="en-US" altLang="zh-CN" sz="2400" dirty="0"/>
              <a:t> :editor;</a:t>
            </a:r>
            <a:endParaRPr lang="zh-CN" altLang="en-US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err="1"/>
              <a:t>e.valueTobeChange</a:t>
            </a:r>
            <a:r>
              <a:rPr lang="en-US" altLang="zh-CN" sz="2400" dirty="0"/>
              <a:t> :</a:t>
            </a:r>
            <a:r>
              <a:rPr lang="zh-CN" altLang="en-US" sz="2400" dirty="0"/>
              <a:t>将被更改的数据</a:t>
            </a:r>
            <a:r>
              <a:rPr lang="en-US" altLang="zh-CN" sz="2400" dirty="0" smtClean="0"/>
              <a:t>;</a:t>
            </a:r>
          </a:p>
          <a:p>
            <a:pPr algn="l"/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e.gridRow</a:t>
            </a:r>
            <a:r>
              <a:rPr lang="zh-CN" altLang="en-US" sz="2400" dirty="0" smtClean="0"/>
              <a:t>：当前行</a:t>
            </a:r>
            <a:r>
              <a:rPr lang="en-US" altLang="zh-CN" sz="2400" dirty="0" err="1" smtClean="0"/>
              <a:t>girdRow</a:t>
            </a:r>
            <a:r>
              <a:rPr lang="zh-CN" altLang="en-US" sz="2400" dirty="0" smtClean="0"/>
              <a:t>对象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52776833"/>
      </p:ext>
    </p:extLst>
  </p:cSld>
  <p:clrMapOvr>
    <a:masterClrMapping/>
  </p:clrMapOvr>
  <p:transition>
    <p:strips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ClientGrid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81000" y="1280144"/>
            <a:ext cx="8388350" cy="535531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32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客户端事件参数说明：</a:t>
            </a:r>
            <a:endParaRPr lang="zh-CN" alt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212" y="1803547"/>
            <a:ext cx="8323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OnRowDelete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grid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e.deletedData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：将被删除的数据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</a:t>
            </a:r>
            <a:r>
              <a:rPr lang="en-US" altLang="zh-CN" sz="2400" dirty="0" err="1" smtClean="0"/>
              <a:t>e.currentData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：当前的所有数据（</a:t>
            </a:r>
            <a:r>
              <a:rPr lang="en-US" altLang="zh-CN" sz="2400" dirty="0" err="1" smtClean="0"/>
              <a:t>datasource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;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OnSelectCheckboxCreated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(grid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e)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e.checkBox</a:t>
            </a:r>
            <a:r>
              <a:rPr lang="en-US" altLang="zh-CN" sz="2400" dirty="0" smtClean="0"/>
              <a:t> :</a:t>
            </a:r>
            <a:r>
              <a:rPr lang="zh-CN" altLang="en-US" sz="2400" dirty="0" smtClean="0"/>
              <a:t>当前点击的</a:t>
            </a:r>
            <a:r>
              <a:rPr lang="en-US" altLang="zh-CN" sz="2400" dirty="0" smtClean="0"/>
              <a:t>checkbox</a:t>
            </a:r>
            <a:r>
              <a:rPr lang="zh-CN" altLang="en-US" sz="2400" dirty="0" smtClean="0"/>
              <a:t>对象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e.rowData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：当前所在行行数据</a:t>
            </a:r>
            <a:r>
              <a:rPr lang="en-US" altLang="zh-CN" sz="2400" dirty="0" smtClean="0"/>
              <a:t>;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OnSelectCheckboxClick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e.checkBox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当前点击的</a:t>
            </a:r>
            <a:r>
              <a:rPr lang="en-US" altLang="zh-CN" sz="2400" dirty="0"/>
              <a:t>checkbox</a:t>
            </a:r>
            <a:r>
              <a:rPr lang="zh-CN" altLang="en-US" sz="2400" dirty="0"/>
              <a:t>对象</a:t>
            </a:r>
            <a:r>
              <a:rPr lang="en-US" altLang="zh-CN" sz="2400" dirty="0" smtClean="0"/>
              <a:t>;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OnAllSelectCheckboxClicked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/>
              <a:t>	</a:t>
            </a:r>
            <a:r>
              <a:rPr lang="en-US" altLang="zh-CN" sz="2400" dirty="0" err="1"/>
              <a:t>e.checkBox</a:t>
            </a:r>
            <a:r>
              <a:rPr lang="en-US" altLang="zh-CN" sz="2400" dirty="0"/>
              <a:t> :</a:t>
            </a:r>
            <a:r>
              <a:rPr lang="zh-CN" altLang="en-US" sz="2400" dirty="0"/>
              <a:t>当前点击的</a:t>
            </a:r>
            <a:r>
              <a:rPr lang="en-US" altLang="zh-CN" sz="2400" dirty="0"/>
              <a:t>checkbox</a:t>
            </a:r>
            <a:r>
              <a:rPr lang="zh-CN" altLang="en-US" sz="2400" dirty="0"/>
              <a:t>对象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OnBeforeSaveClientState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grid,e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l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e.dataSource</a:t>
            </a:r>
            <a:r>
              <a:rPr lang="en-US" altLang="zh-CN" sz="2400" dirty="0" smtClean="0"/>
              <a:t> :</a:t>
            </a:r>
            <a:r>
              <a:rPr lang="zh-CN" altLang="en-US" sz="2400" smtClean="0"/>
              <a:t>当前数据源</a:t>
            </a:r>
            <a:r>
              <a:rPr lang="en-US" altLang="zh-CN" sz="2400" smtClean="0"/>
              <a:t>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2853216"/>
      </p:ext>
    </p:extLst>
  </p:cSld>
  <p:clrMapOvr>
    <a:masterClrMapping/>
  </p:clrMapOvr>
  <p:transition>
    <p:strips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01731"/>
          </a:xfrm>
        </p:spPr>
        <p:txBody>
          <a:bodyPr/>
          <a:lstStyle/>
          <a:p>
            <a:r>
              <a:rPr lang="en-US" altLang="zh-CN" sz="4400" dirty="0" err="1"/>
              <a:t>ClientGrid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699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Demo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00050" y="2200265"/>
            <a:ext cx="8329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0" dirty="0" err="1" smtClean="0"/>
              <a:t>MCSFramework</a:t>
            </a:r>
            <a:r>
              <a:rPr lang="en-US" altLang="zh-CN" sz="2400" b="0" dirty="0" smtClean="0"/>
              <a:t>\02.Develop\Framework\</a:t>
            </a:r>
            <a:r>
              <a:rPr lang="en-US" altLang="zh-CN" sz="2400" b="0" dirty="0" err="1" smtClean="0"/>
              <a:t>TestProjects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MCS.Library.SOA.Web.WebControls.Test</a:t>
            </a:r>
            <a:r>
              <a:rPr lang="en-US" altLang="zh-CN" sz="2400" b="0" dirty="0" smtClean="0"/>
              <a:t>\</a:t>
            </a:r>
            <a:r>
              <a:rPr lang="en-US" altLang="zh-CN" sz="2400" b="0" dirty="0" err="1" smtClean="0"/>
              <a:t>WrappedClientGridTest</a:t>
            </a:r>
            <a:r>
              <a:rPr lang="en-US" altLang="zh-CN" sz="2400" b="0" smtClean="0"/>
              <a:t>\</a:t>
            </a:r>
            <a:endParaRPr lang="en-US" altLang="zh-CN" sz="2400" b="0" dirty="0" smtClean="0"/>
          </a:p>
          <a:p>
            <a:pPr algn="l"/>
            <a:r>
              <a:rPr lang="zh-CN" altLang="en-US" sz="2400" b="0" dirty="0" smtClean="0"/>
              <a:t>目录下相关页面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1632560158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0007" y="1288297"/>
            <a:ext cx="8122722" cy="546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None/>
            </a:pPr>
            <a:r>
              <a:rPr lang="en-US" altLang="zh-CN" dirty="0" smtClean="0"/>
              <a:t>Nodes</a:t>
            </a:r>
            <a:r>
              <a:rPr lang="zh-CN" altLang="en-US" dirty="0" smtClean="0"/>
              <a:t>（</a:t>
            </a:r>
            <a:r>
              <a:rPr lang="en-US" altLang="zh-CN" dirty="0" err="1"/>
              <a:t>DeluxeTreeNodeCollection</a:t>
            </a:r>
            <a:r>
              <a:rPr lang="zh-CN" altLang="en-US" dirty="0" smtClean="0"/>
              <a:t>）：子节点的集合</a:t>
            </a:r>
            <a:endParaRPr lang="en-US" altLang="zh-CN" dirty="0" smtClean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/>
              <a:t>DeluxeTreeNode</a:t>
            </a:r>
            <a:r>
              <a:rPr lang="zh-CN" altLang="en-US" dirty="0"/>
              <a:t>的属性定义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LazyLoadingText</a:t>
            </a:r>
            <a:r>
              <a:rPr lang="zh-CN" altLang="en-US" sz="2400" b="0" dirty="0"/>
              <a:t>：延迟加载的节点所显示的文字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ChildNodesLoadingType</a:t>
            </a:r>
            <a:r>
              <a:rPr lang="zh-CN" altLang="en-US" sz="2400" b="0" dirty="0"/>
              <a:t>（枚举）：子节点是否延迟加载</a:t>
            </a:r>
            <a:endParaRPr lang="en-US" altLang="zh-CN" sz="2400" b="0" dirty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Text</a:t>
            </a:r>
            <a:r>
              <a:rPr lang="zh-CN" altLang="en-US" sz="2400" b="0" dirty="0"/>
              <a:t>：节点所显示的文字</a:t>
            </a:r>
            <a:endParaRPr lang="en-US" altLang="zh-CN" sz="2400" b="0" dirty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Html</a:t>
            </a:r>
            <a:r>
              <a:rPr lang="zh-CN" altLang="en-US" sz="2400" b="0" dirty="0"/>
              <a:t>：节点所显示的</a:t>
            </a:r>
            <a:r>
              <a:rPr lang="en-US" altLang="zh-CN" sz="2400" b="0" dirty="0"/>
              <a:t>Html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Value</a:t>
            </a:r>
            <a:r>
              <a:rPr lang="zh-CN" altLang="en-US" sz="2400" b="0" dirty="0"/>
              <a:t>：节点的值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ToolTip</a:t>
            </a:r>
            <a:r>
              <a:rPr lang="zh-CN" altLang="en-US" sz="2400" b="0" dirty="0"/>
              <a:t>：节点的提示信息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EnableToolTip</a:t>
            </a:r>
            <a:r>
              <a:rPr lang="zh-CN" altLang="en-US" sz="2400" b="0" dirty="0"/>
              <a:t>：是否显示节点的提示信息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NodeVerticalAlign</a:t>
            </a:r>
            <a:r>
              <a:rPr lang="zh-CN" altLang="en-US" sz="2400" b="0" dirty="0"/>
              <a:t>（枚举）：节点的纵向对齐方式</a:t>
            </a:r>
          </a:p>
          <a:p>
            <a:pPr marL="0" indent="0">
              <a:buClr>
                <a:srgbClr val="F9D85D"/>
              </a:buClr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469617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0007" y="1292669"/>
            <a:ext cx="8122722" cy="485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 smtClean="0"/>
              <a:t>TextNoWrap</a:t>
            </a:r>
            <a:r>
              <a:rPr lang="zh-CN" altLang="en-US" sz="2400" b="0" dirty="0" smtClean="0"/>
              <a:t>：</a:t>
            </a:r>
            <a:r>
              <a:rPr lang="zh-CN" altLang="en-US" sz="2400" dirty="0"/>
              <a:t>节点文字是否折行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NodeOpenImg</a:t>
            </a:r>
            <a:r>
              <a:rPr lang="zh-CN" altLang="en-US" sz="2400" b="0" dirty="0"/>
              <a:t>：节点展开时的图片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NodeCloseImg</a:t>
            </a:r>
            <a:r>
              <a:rPr lang="zh-CN" altLang="en-US" sz="2400" b="0" dirty="0"/>
              <a:t>：节点折叠时的图片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ImgWidth</a:t>
            </a:r>
            <a:r>
              <a:rPr lang="zh-CN" altLang="en-US" sz="2400" b="0" dirty="0"/>
              <a:t>：节点图片的宽度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ImgHeight</a:t>
            </a:r>
            <a:r>
              <a:rPr lang="zh-CN" altLang="en-US" sz="2400" b="0" dirty="0"/>
              <a:t>：节点图片的高度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ImgMarginLeft</a:t>
            </a:r>
            <a:r>
              <a:rPr lang="zh-CN" altLang="en-US" sz="2400" b="0" dirty="0"/>
              <a:t>：节点图片的左边界的起始位置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ImgMarginTop</a:t>
            </a:r>
            <a:r>
              <a:rPr lang="zh-CN" altLang="en-US" sz="2400" b="0" dirty="0"/>
              <a:t>：节点图片的上边界的起始位置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Expanded</a:t>
            </a:r>
            <a:r>
              <a:rPr lang="zh-CN" altLang="en-US" sz="2400" b="0" dirty="0"/>
              <a:t>：节点是否展开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Checked</a:t>
            </a:r>
            <a:r>
              <a:rPr lang="zh-CN" altLang="en-US" sz="2400" b="0" dirty="0"/>
              <a:t>：节点的复选框是否被选中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Selected</a:t>
            </a:r>
            <a:r>
              <a:rPr lang="zh-CN" altLang="en-US" sz="2400" b="0" dirty="0"/>
              <a:t>：节点是否处于选中状态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ShowCheckBox</a:t>
            </a:r>
            <a:r>
              <a:rPr lang="zh-CN" altLang="en-US" sz="2400" b="0" dirty="0"/>
              <a:t>：节点是否显示</a:t>
            </a:r>
            <a:r>
              <a:rPr lang="zh-CN" altLang="en-US" sz="2400" b="0" dirty="0" smtClean="0"/>
              <a:t>选择框</a:t>
            </a:r>
            <a:endParaRPr lang="en-US" altLang="zh-CN" sz="2400" b="0" dirty="0"/>
          </a:p>
        </p:txBody>
      </p:sp>
    </p:spTree>
    <p:extLst>
      <p:ext uri="{BB962C8B-B14F-4D97-AF65-F5344CB8AC3E}">
        <p14:creationId xmlns:p14="http://schemas.microsoft.com/office/powerpoint/2010/main" val="30783062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0007" y="1197667"/>
            <a:ext cx="8122722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 smtClean="0"/>
              <a:t>CssClass</a:t>
            </a:r>
            <a:r>
              <a:rPr lang="zh-CN" altLang="en-US" sz="2400" b="0" dirty="0" smtClean="0"/>
              <a:t>：</a:t>
            </a:r>
            <a:r>
              <a:rPr lang="zh-CN" altLang="en-US" sz="2400" dirty="0"/>
              <a:t>节点文字的样式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SelectedCssClass</a:t>
            </a:r>
            <a:r>
              <a:rPr lang="zh-CN" altLang="en-US" sz="2400" b="0" dirty="0"/>
              <a:t>：节点选中时的样式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 err="1"/>
              <a:t>NavigateUrl</a:t>
            </a:r>
            <a:r>
              <a:rPr lang="zh-CN" altLang="en-US" sz="2400" b="0" dirty="0"/>
              <a:t>：节点选中时的导航的</a:t>
            </a:r>
            <a:r>
              <a:rPr lang="en-US" altLang="zh-CN" sz="2400" b="0" dirty="0" err="1"/>
              <a:t>url</a:t>
            </a:r>
            <a:endParaRPr lang="en-US" altLang="zh-CN" sz="2400" b="0" dirty="0"/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sz="2400" b="0" dirty="0"/>
              <a:t>Target</a:t>
            </a:r>
            <a:r>
              <a:rPr lang="zh-CN" altLang="en-US" sz="2400" b="0" dirty="0"/>
              <a:t>：节点导航的</a:t>
            </a:r>
            <a:r>
              <a:rPr lang="en-US" altLang="zh-CN" sz="2400" b="0" dirty="0" err="1"/>
              <a:t>url</a:t>
            </a:r>
            <a:r>
              <a:rPr lang="zh-CN" altLang="en-US" sz="2400" b="0" dirty="0"/>
              <a:t>的目标窗口名称</a:t>
            </a:r>
          </a:p>
          <a:p>
            <a:pPr marL="0" indent="0">
              <a:buClr>
                <a:srgbClr val="F9D85D"/>
              </a:buClr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35743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0007" y="2123289"/>
            <a:ext cx="812272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/>
              <a:t>OnNodeSelecting</a:t>
            </a:r>
            <a:r>
              <a:rPr lang="en-US" altLang="zh-CN" dirty="0" smtClean="0">
                <a:solidFill>
                  <a:srgbClr val="FFFFFF"/>
                </a:solidFill>
              </a:rPr>
              <a:t>:</a:t>
            </a:r>
            <a:r>
              <a:rPr lang="zh-CN" altLang="en-US" b="0" dirty="0">
                <a:solidFill>
                  <a:srgbClr val="FFFFFF"/>
                </a:solidFill>
              </a:rPr>
              <a:t>节点在</a:t>
            </a:r>
            <a:r>
              <a:rPr lang="zh-CN" altLang="en-US" b="0" dirty="0" smtClean="0">
                <a:solidFill>
                  <a:srgbClr val="FFFFFF"/>
                </a:solidFill>
              </a:rPr>
              <a:t>选中时触发的事件</a:t>
            </a:r>
            <a:endParaRPr lang="en-US" altLang="zh-CN" b="0" dirty="0" smtClean="0">
              <a:solidFill>
                <a:srgbClr val="FFFFFF"/>
              </a:solidFill>
            </a:endParaRP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/>
              <a:t>OnNodeContextMenu</a:t>
            </a:r>
            <a:r>
              <a:rPr lang="en-US" altLang="zh-CN" dirty="0" smtClean="0">
                <a:solidFill>
                  <a:srgbClr val="FFFFFF"/>
                </a:solidFill>
              </a:rPr>
              <a:t>:</a:t>
            </a:r>
            <a:r>
              <a:rPr lang="zh-CN" altLang="en-US" b="0" dirty="0"/>
              <a:t>在节点上弹出右键菜单的客户端脚本方法，缺省是屏蔽掉浏览器</a:t>
            </a:r>
            <a:r>
              <a:rPr lang="zh-CN" altLang="en-US" b="0" dirty="0" smtClean="0"/>
              <a:t>的右键菜单</a:t>
            </a:r>
            <a:r>
              <a:rPr lang="zh-CN" altLang="en-US" b="0" dirty="0"/>
              <a:t>的，可以在脚本中打开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/>
              <a:t>OnNodeDblClick</a:t>
            </a:r>
            <a:r>
              <a:rPr lang="zh-CN" altLang="en-US" dirty="0" smtClean="0"/>
              <a:t>：</a:t>
            </a:r>
            <a:r>
              <a:rPr lang="zh-CN" altLang="en-US" b="0" dirty="0"/>
              <a:t>在节点上双击的客户端脚本方法</a:t>
            </a:r>
          </a:p>
          <a:p>
            <a:pPr marL="0" indent="0">
              <a:buClr>
                <a:srgbClr val="F9D85D"/>
              </a:buClr>
              <a:buNone/>
            </a:pPr>
            <a:r>
              <a:rPr lang="en-US" altLang="zh-CN" dirty="0" err="1" smtClean="0"/>
              <a:t>OnNodeBeforeExpand</a:t>
            </a:r>
            <a:r>
              <a:rPr lang="zh-CN" altLang="en-US" dirty="0" smtClean="0"/>
              <a:t>：</a:t>
            </a:r>
            <a:r>
              <a:rPr lang="zh-CN" altLang="en-US" b="0" dirty="0"/>
              <a:t>节点展开前的客户端脚本方法，可以取消节点的</a:t>
            </a:r>
            <a:r>
              <a:rPr lang="zh-CN" altLang="en-US" b="0" dirty="0" smtClean="0"/>
              <a:t>展开</a:t>
            </a:r>
            <a:endParaRPr lang="zh-CN" alt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67393" y="1336646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客户端事件：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23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DeluxeTree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5243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OnNodeAfterExpand</a:t>
            </a:r>
            <a:r>
              <a:rPr lang="zh-CN" altLang="en-US" dirty="0" smtClean="0"/>
              <a:t>：</a:t>
            </a:r>
            <a:r>
              <a:rPr lang="zh-CN" altLang="en-US" b="0" dirty="0"/>
              <a:t>节点展开后的客户端脚本</a:t>
            </a:r>
            <a:r>
              <a:rPr lang="zh-CN" altLang="en-US" b="0" dirty="0" smtClean="0"/>
              <a:t>方法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en-US" altLang="zh-CN" dirty="0" err="1" smtClean="0"/>
              <a:t>OnNodeCheckBoxBeforeClick</a:t>
            </a:r>
            <a:r>
              <a:rPr lang="zh-CN" altLang="en-US" dirty="0" smtClean="0"/>
              <a:t>：</a:t>
            </a:r>
            <a:r>
              <a:rPr lang="zh-CN" altLang="en-US" b="0" dirty="0"/>
              <a:t>节点复选框选中前的客户端脚本方法，可以取消复选框的</a:t>
            </a:r>
            <a:r>
              <a:rPr lang="zh-CN" altLang="en-US" b="0" dirty="0" smtClean="0"/>
              <a:t>选中</a:t>
            </a:r>
            <a:endParaRPr lang="en-US" altLang="zh-CN" b="0" dirty="0" smtClean="0"/>
          </a:p>
          <a:p>
            <a:pPr marL="0" indent="0">
              <a:buNone/>
            </a:pPr>
            <a:endParaRPr lang="zh-CN" altLang="en-US" b="0" dirty="0"/>
          </a:p>
          <a:p>
            <a:pPr marL="0" indent="0">
              <a:buNone/>
            </a:pPr>
            <a:r>
              <a:rPr lang="en-US" altLang="zh-CN" dirty="0" err="1" smtClean="0"/>
              <a:t>OnNodeCheckBoxAfterClick</a:t>
            </a:r>
            <a:r>
              <a:rPr lang="zh-CN" altLang="en-US" dirty="0" smtClean="0"/>
              <a:t>：</a:t>
            </a:r>
            <a:r>
              <a:rPr lang="zh-CN" altLang="en-US" b="0" dirty="0"/>
              <a:t>节点复选框选中后的客户端脚本方法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4154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8022</TotalTime>
  <Words>1673</Words>
  <Application>Microsoft Office PowerPoint</Application>
  <PresentationFormat>全屏显示(4:3)</PresentationFormat>
  <Paragraphs>368</Paragraphs>
  <Slides>48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Presentation</vt:lpstr>
      <vt:lpstr>MCS.Framework平台控件</vt:lpstr>
      <vt:lpstr>PowerPoint 演示文稿</vt:lpstr>
      <vt:lpstr>DeluxeTree</vt:lpstr>
      <vt:lpstr>DeluxeTree</vt:lpstr>
      <vt:lpstr>DeluxeTree</vt:lpstr>
      <vt:lpstr>DeluxeTree</vt:lpstr>
      <vt:lpstr>DeluxeTree</vt:lpstr>
      <vt:lpstr>DeluxeTree</vt:lpstr>
      <vt:lpstr>DeluxeTree</vt:lpstr>
      <vt:lpstr>DeluxeTree</vt:lpstr>
      <vt:lpstr>PowerPoint 演示文稿</vt:lpstr>
      <vt:lpstr>OuUserInputControl</vt:lpstr>
      <vt:lpstr>OuUserInputControl</vt:lpstr>
      <vt:lpstr>OuUserInputControl</vt:lpstr>
      <vt:lpstr>OuUserInputControl</vt:lpstr>
      <vt:lpstr>OuUserInputControl</vt:lpstr>
      <vt:lpstr>OuUserInputControl</vt:lpstr>
      <vt:lpstr>PowerPoint 演示文稿</vt:lpstr>
      <vt:lpstr>UserOUGraphControl</vt:lpstr>
      <vt:lpstr>UserOUGraphControl</vt:lpstr>
      <vt:lpstr>UserOUGraphControl</vt:lpstr>
      <vt:lpstr>UserOUGraphControl</vt:lpstr>
      <vt:lpstr>UserOUGraphControl</vt:lpstr>
      <vt:lpstr>UserOUGraphControl</vt:lpstr>
      <vt:lpstr>PowerPoint 演示文稿</vt:lpstr>
      <vt:lpstr>UserSelector</vt:lpstr>
      <vt:lpstr>UserSelector</vt:lpstr>
      <vt:lpstr>UserSelector</vt:lpstr>
      <vt:lpstr>PowerPoint 演示文稿</vt:lpstr>
      <vt:lpstr>PowerPoint 演示文稿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  <vt:lpstr>ClientGrid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linbin</cp:lastModifiedBy>
  <cp:revision>1078</cp:revision>
  <dcterms:created xsi:type="dcterms:W3CDTF">2005-02-25T01:27:32Z</dcterms:created>
  <dcterms:modified xsi:type="dcterms:W3CDTF">2011-05-20T10:56:36Z</dcterms:modified>
</cp:coreProperties>
</file>