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4" r:id="rId2"/>
    <p:sldId id="403" r:id="rId3"/>
    <p:sldId id="404" r:id="rId4"/>
    <p:sldId id="405" r:id="rId5"/>
    <p:sldId id="406" r:id="rId6"/>
    <p:sldId id="407" r:id="rId7"/>
    <p:sldId id="409" r:id="rId8"/>
    <p:sldId id="408" r:id="rId9"/>
    <p:sldId id="395" r:id="rId10"/>
    <p:sldId id="394" r:id="rId11"/>
    <p:sldId id="401" r:id="rId12"/>
    <p:sldId id="402" r:id="rId13"/>
    <p:sldId id="396" r:id="rId14"/>
    <p:sldId id="397" r:id="rId15"/>
    <p:sldId id="399" r:id="rId16"/>
    <p:sldId id="400" r:id="rId17"/>
    <p:sldId id="398" r:id="rId18"/>
    <p:sldId id="360" r:id="rId19"/>
    <p:sldId id="359" r:id="rId20"/>
    <p:sldId id="386" r:id="rId21"/>
    <p:sldId id="368" r:id="rId22"/>
    <p:sldId id="365" r:id="rId23"/>
    <p:sldId id="367" r:id="rId24"/>
    <p:sldId id="387" r:id="rId25"/>
    <p:sldId id="393" r:id="rId26"/>
    <p:sldId id="379" r:id="rId27"/>
    <p:sldId id="383" r:id="rId28"/>
    <p:sldId id="389" r:id="rId29"/>
    <p:sldId id="390" r:id="rId30"/>
    <p:sldId id="391" r:id="rId31"/>
    <p:sldId id="39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67C586"/>
    <a:srgbClr val="C3FF19"/>
    <a:srgbClr val="C04E00"/>
    <a:srgbClr val="FF6600"/>
    <a:srgbClr val="FF5050"/>
    <a:srgbClr val="0073E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9165" autoAdjust="0"/>
  </p:normalViewPr>
  <p:slideViewPr>
    <p:cSldViewPr snapToGrid="0">
      <p:cViewPr>
        <p:scale>
          <a:sx n="66" d="100"/>
          <a:sy n="66" d="100"/>
        </p:scale>
        <p:origin x="-162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实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ProcessRequest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ControllerHelper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找到相应的方法来初始化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启动或加载流程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将场景和重定向信息交给</a:t>
            </a:r>
            <a:r>
              <a:rPr lang="en-US" altLang="zh-CN" dirty="0" smtClean="0"/>
              <a:t>Operation,</a:t>
            </a:r>
            <a:r>
              <a:rPr lang="zh-CN" altLang="en-US" dirty="0" smtClean="0"/>
              <a:t>跳转到实际的表单页面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ProcessRequest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ControllerHelper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QueryString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找到相应的方法来初始化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启动或加载流程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ControllerBase</a:t>
            </a:r>
            <a:r>
              <a:rPr lang="zh-CN" altLang="en-US" dirty="0" smtClean="0"/>
              <a:t>中提供了可重载的</a:t>
            </a:r>
            <a:r>
              <a:rPr lang="en-US" altLang="zh-CN" sz="1200" kern="0" dirty="0" err="1" smtClean="0">
                <a:effectLst/>
                <a:latin typeface="FangSong"/>
                <a:ea typeface="+mn-ea"/>
                <a:cs typeface="FangSong"/>
              </a:rPr>
              <a:t>OnAfterInitOperation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Operation.DoOperation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,Operation</a:t>
            </a:r>
            <a:r>
              <a:rPr lang="zh-CN" altLang="en-US" dirty="0" smtClean="0"/>
              <a:t>可以用来初始化表单数据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场景的读取是在页面的</a:t>
            </a:r>
            <a:r>
              <a:rPr lang="en-US" altLang="zh-CN" dirty="0" err="1" smtClean="0"/>
              <a:t>PerRender</a:t>
            </a:r>
            <a:r>
              <a:rPr lang="zh-CN" altLang="en-US" dirty="0" smtClean="0"/>
              <a:t>中进行的</a:t>
            </a:r>
            <a:r>
              <a:rPr lang="en-US" altLang="zh-CN" dirty="0" smtClean="0"/>
              <a:t>.Scene</a:t>
            </a:r>
            <a:r>
              <a:rPr lang="zh-CN" altLang="en-US" dirty="0" smtClean="0"/>
              <a:t>是存储在</a:t>
            </a:r>
            <a:r>
              <a:rPr lang="en-US" altLang="zh-CN" dirty="0" err="1" smtClean="0"/>
              <a:t>HttpContext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如果使用</a:t>
            </a:r>
            <a:r>
              <a:rPr lang="en-US" altLang="zh-CN" dirty="0" smtClean="0"/>
              <a:t>Redirect,</a:t>
            </a:r>
            <a:r>
              <a:rPr lang="zh-CN" altLang="en-US" dirty="0" smtClean="0"/>
              <a:t>则流程信息</a:t>
            </a:r>
            <a:r>
              <a:rPr lang="en-US" altLang="zh-CN" dirty="0" smtClean="0"/>
              <a:t>,Scene</a:t>
            </a:r>
            <a:r>
              <a:rPr lang="zh-CN" altLang="en-US" dirty="0" smtClean="0"/>
              <a:t>信息以及数据加载全部需要重新做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CommandStateBase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还拥有两个虚方法，是关于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ViewState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的相关操作。在一般的表单制作中，不需要重写这两个方法，除非你需要加载新的数据，否则不要重写这两个方法。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还作为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ViewBase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的范型参数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由于我们的数据是在前置控制器中生成并保存到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HttpContext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所以我们需要在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ViewBase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&lt;T&gt;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CommandStateBase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HttpContext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中加载后才有具体的状态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所以不可以在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PageLoad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中给控件赋值，需要注意的是该方法在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CallBack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状态中不被调用。场景文件的加载是在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OnPreRender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中对控件的状态进行修改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在实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实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实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际的执行器中挂载业务处理逻辑</a:t>
            </a:r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与或校验器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4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CSWebApp/WebTestProject/MVC/TestReturnController.ashx?processDescKey=TestRetur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1905000"/>
            <a:ext cx="7772400" cy="125572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/>
              <a:t>表单和工作流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700" y="4984750"/>
            <a:ext cx="7861300" cy="535531"/>
          </a:xfrm>
        </p:spPr>
        <p:txBody>
          <a:bodyPr/>
          <a:lstStyle/>
          <a:p>
            <a:endParaRPr lang="en-US" altLang="zh-CN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6470" y="765175"/>
            <a:ext cx="7935912" cy="757130"/>
          </a:xfrm>
        </p:spPr>
        <p:txBody>
          <a:bodyPr/>
          <a:lstStyle/>
          <a:p>
            <a:pPr lvl="1"/>
            <a:r>
              <a:rPr lang="zh-CN" altLang="en-US" dirty="0">
                <a:effectLst/>
              </a:rPr>
              <a:t>工作流</a:t>
            </a:r>
            <a:r>
              <a:rPr lang="zh-CN" altLang="en-US" dirty="0" smtClean="0">
                <a:effectLst/>
              </a:rPr>
              <a:t>概述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690" y="2330245"/>
            <a:ext cx="7905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zh-CN" dirty="0">
                <a:effectLst/>
              </a:rPr>
              <a:t>设计时描</a:t>
            </a:r>
            <a:r>
              <a:rPr lang="zh-CN" altLang="zh-CN" dirty="0" smtClean="0">
                <a:effectLst/>
              </a:rPr>
              <a:t>述</a:t>
            </a:r>
            <a:endParaRPr lang="en-US" altLang="zh-CN" dirty="0" smtClean="0">
              <a:effectLst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>
                <a:effectLst/>
              </a:rPr>
              <a:t>运行</a:t>
            </a:r>
            <a:r>
              <a:rPr lang="zh-CN" altLang="en-US" dirty="0" smtClean="0">
                <a:effectLst/>
              </a:rPr>
              <a:t>时实例</a:t>
            </a:r>
            <a:endParaRPr lang="en-US" altLang="zh-CN" dirty="0" smtClean="0">
              <a:effectLst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>
                <a:effectLst/>
              </a:rPr>
              <a:t>运</a:t>
            </a:r>
            <a:r>
              <a:rPr lang="zh-CN" altLang="en-US" dirty="0" smtClean="0">
                <a:effectLst/>
              </a:rPr>
              <a:t>行环境</a:t>
            </a:r>
            <a:endParaRPr lang="en-US" altLang="zh-CN" dirty="0" smtClean="0">
              <a:effectLst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 smtClean="0">
                <a:effectLst/>
              </a:rPr>
              <a:t>操作执行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5978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6470" y="765175"/>
            <a:ext cx="7935912" cy="590931"/>
          </a:xfrm>
        </p:spPr>
        <p:txBody>
          <a:bodyPr/>
          <a:lstStyle/>
          <a:p>
            <a:pPr lvl="1"/>
            <a:r>
              <a:rPr lang="zh-CN" altLang="en-US" sz="3600" dirty="0" smtClean="0">
                <a:effectLst/>
              </a:rPr>
              <a:t>设计时</a:t>
            </a:r>
            <a:endParaRPr lang="zh-CN" altLang="zh-CN" sz="3600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26" name="Picture 2" descr="C:\Users\kevin\Desktop\New Bitmap Imag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1584324"/>
            <a:ext cx="6560457" cy="50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545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6470" y="765175"/>
            <a:ext cx="7935912" cy="590931"/>
          </a:xfrm>
        </p:spPr>
        <p:txBody>
          <a:bodyPr/>
          <a:lstStyle/>
          <a:p>
            <a:pPr lvl="1"/>
            <a:r>
              <a:rPr lang="zh-CN" altLang="en-US" sz="3600" dirty="0">
                <a:effectLst/>
              </a:rPr>
              <a:t>运行时</a:t>
            </a:r>
            <a:endParaRPr lang="zh-CN" altLang="zh-CN" sz="3600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051" name="Picture 3" descr="C:\Users\kevin\Desktop\New Bitmap Imag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4" y="1499507"/>
            <a:ext cx="6749143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456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zh-CN" altLang="en-US" dirty="0" smtClean="0">
                <a:effectLst/>
              </a:rPr>
              <a:t>表单数据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528" y="2008682"/>
            <a:ext cx="73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u"/>
            </a:pPr>
            <a:r>
              <a:rPr lang="en-US" altLang="zh-CN" dirty="0" err="1" smtClean="0"/>
              <a:t>DataEntity</a:t>
            </a:r>
            <a:endParaRPr lang="en-US" altLang="zh-CN" dirty="0" smtClean="0"/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dirty="0" smtClean="0"/>
              <a:t>ORM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CN" dirty="0"/>
              <a:t>Validation</a:t>
            </a:r>
            <a:endParaRPr lang="en-US" altLang="zh-CN" dirty="0" smtClean="0"/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dirty="0" err="1"/>
              <a:t>DataAdapter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5961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smtClean="0">
                <a:effectLst/>
              </a:rPr>
              <a:t>ORM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527" y="2008682"/>
            <a:ext cx="7794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l">
              <a:buFont typeface="Wingdings" pitchFamily="2" charset="2"/>
              <a:buChar char="Ø"/>
            </a:pPr>
            <a:r>
              <a:rPr lang="en-US" altLang="zh-CN" sz="2800" dirty="0" err="1">
                <a:effectLst/>
              </a:rPr>
              <a:t>NoMapping</a:t>
            </a:r>
            <a:r>
              <a:rPr lang="en-US" altLang="zh-CN" sz="2800" dirty="0">
                <a:effectLst/>
              </a:rPr>
              <a:t> </a:t>
            </a:r>
            <a:r>
              <a:rPr lang="en-US" altLang="zh-CN" sz="2800" dirty="0" smtClean="0">
                <a:effectLst/>
              </a:rPr>
              <a:t>:</a:t>
            </a:r>
            <a:r>
              <a:rPr lang="zh-CN" altLang="zh-CN" sz="2800" dirty="0" smtClean="0">
                <a:effectLst/>
              </a:rPr>
              <a:t>不</a:t>
            </a:r>
            <a:r>
              <a:rPr lang="zh-CN" altLang="zh-CN" sz="2800" dirty="0">
                <a:effectLst/>
              </a:rPr>
              <a:t>进行</a:t>
            </a:r>
            <a:r>
              <a:rPr lang="en-US" altLang="zh-CN" sz="2800" dirty="0">
                <a:effectLst/>
              </a:rPr>
              <a:t>ORM</a:t>
            </a:r>
            <a:r>
              <a:rPr lang="zh-CN" altLang="zh-CN" sz="2800" dirty="0">
                <a:effectLst/>
              </a:rPr>
              <a:t>映射</a:t>
            </a:r>
            <a:r>
              <a:rPr lang="en-US" altLang="zh-CN" sz="2800" dirty="0">
                <a:effectLst/>
              </a:rPr>
              <a:t>.</a:t>
            </a:r>
            <a:endParaRPr lang="zh-CN" altLang="zh-CN" sz="2800" dirty="0">
              <a:effectLst/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altLang="zh-CN" sz="2800" dirty="0" err="1">
                <a:effectLst/>
              </a:rPr>
              <a:t>ORTableMapping</a:t>
            </a:r>
            <a:r>
              <a:rPr lang="en-US" altLang="zh-CN" sz="2800" dirty="0">
                <a:effectLst/>
              </a:rPr>
              <a:t> </a:t>
            </a:r>
            <a:r>
              <a:rPr lang="en-US" altLang="zh-CN" sz="2800" dirty="0" smtClean="0">
                <a:effectLst/>
              </a:rPr>
              <a:t>:</a:t>
            </a:r>
            <a:r>
              <a:rPr lang="zh-CN" altLang="zh-CN" sz="2800" dirty="0" smtClean="0">
                <a:effectLst/>
              </a:rPr>
              <a:t>定</a:t>
            </a:r>
            <a:r>
              <a:rPr lang="zh-CN" altLang="zh-CN" sz="2800" dirty="0">
                <a:effectLst/>
              </a:rPr>
              <a:t>义数据表名。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altLang="zh-CN" sz="2800" dirty="0" err="1" smtClean="0">
                <a:effectLst/>
              </a:rPr>
              <a:t>SubClassType</a:t>
            </a:r>
            <a:r>
              <a:rPr lang="en-US" altLang="zh-CN" sz="2800" dirty="0">
                <a:effectLst/>
              </a:rPr>
              <a:t>:</a:t>
            </a:r>
            <a:r>
              <a:rPr lang="zh-CN" altLang="zh-CN" sz="2800" dirty="0" smtClean="0">
                <a:effectLst/>
              </a:rPr>
              <a:t>子</a:t>
            </a:r>
            <a:r>
              <a:rPr lang="zh-CN" altLang="zh-CN" sz="2800" dirty="0">
                <a:effectLst/>
              </a:rPr>
              <a:t>对象类型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altLang="zh-CN" sz="2800" dirty="0" err="1" smtClean="0">
                <a:effectLst/>
              </a:rPr>
              <a:t>ORFieldMapping</a:t>
            </a:r>
            <a:r>
              <a:rPr lang="en-US" altLang="zh-CN" sz="2800" dirty="0">
                <a:effectLst/>
              </a:rPr>
              <a:t>:</a:t>
            </a:r>
            <a:r>
              <a:rPr lang="zh-CN" altLang="zh-CN" sz="2800" dirty="0" smtClean="0">
                <a:effectLst/>
              </a:rPr>
              <a:t>定</a:t>
            </a:r>
            <a:r>
              <a:rPr lang="zh-CN" altLang="zh-CN" sz="2800" dirty="0">
                <a:effectLst/>
              </a:rPr>
              <a:t>义数据表中的字段名。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altLang="zh-CN" sz="2800" dirty="0" err="1" smtClean="0">
                <a:effectLst/>
              </a:rPr>
              <a:t>SubClassORFieldMapping</a:t>
            </a:r>
            <a:r>
              <a:rPr lang="en-US" altLang="zh-CN" sz="2800" dirty="0">
                <a:effectLst/>
              </a:rPr>
              <a:t>:</a:t>
            </a:r>
            <a:r>
              <a:rPr lang="zh-CN" altLang="zh-CN" sz="2800" dirty="0" smtClean="0">
                <a:effectLst/>
              </a:rPr>
              <a:t>作</a:t>
            </a:r>
            <a:r>
              <a:rPr lang="zh-CN" altLang="zh-CN" sz="2800" dirty="0">
                <a:effectLst/>
              </a:rPr>
              <a:t>用于子对象。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altLang="zh-CN" sz="2800" dirty="0" err="1">
                <a:effectLst/>
              </a:rPr>
              <a:t>SqlBehavior</a:t>
            </a:r>
            <a:r>
              <a:rPr lang="en-US" altLang="zh-CN" sz="2800" dirty="0">
                <a:effectLst/>
              </a:rPr>
              <a:t> </a:t>
            </a:r>
            <a:r>
              <a:rPr lang="en-US" altLang="zh-CN" sz="2800" dirty="0" smtClean="0">
                <a:effectLst/>
              </a:rPr>
              <a:t>:</a:t>
            </a:r>
            <a:r>
              <a:rPr lang="zh-CN" altLang="zh-CN" sz="2800" dirty="0" smtClean="0">
                <a:effectLst/>
              </a:rPr>
              <a:t>控</a:t>
            </a:r>
            <a:r>
              <a:rPr lang="zh-CN" altLang="zh-CN" sz="2800" dirty="0">
                <a:effectLst/>
              </a:rPr>
              <a:t>制生成</a:t>
            </a:r>
            <a:r>
              <a:rPr lang="en-US" altLang="zh-CN" sz="2800" dirty="0">
                <a:effectLst/>
              </a:rPr>
              <a:t>SQL</a:t>
            </a:r>
            <a:r>
              <a:rPr lang="zh-CN" altLang="zh-CN" sz="2800" dirty="0">
                <a:effectLst/>
              </a:rPr>
              <a:t>语句的范围，以及默认表达式</a:t>
            </a:r>
            <a:r>
              <a:rPr lang="zh-CN" altLang="zh-CN" sz="2800" dirty="0" smtClean="0">
                <a:effectLst/>
              </a:rPr>
              <a:t>。</a:t>
            </a:r>
            <a:endParaRPr lang="en-US" altLang="zh-CN" sz="2800" dirty="0" smtClean="0">
              <a:effectLst/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altLang="zh-CN" sz="2800" dirty="0" err="1" smtClean="0">
                <a:effectLst/>
              </a:rPr>
              <a:t>SubClassSqlBehavior</a:t>
            </a:r>
            <a:r>
              <a:rPr lang="en-US" altLang="zh-CN" sz="2800" dirty="0" smtClean="0">
                <a:effectLst/>
              </a:rPr>
              <a:t>:</a:t>
            </a:r>
            <a:r>
              <a:rPr lang="zh-CN" altLang="en-US" sz="2800" smtClean="0">
                <a:effectLst/>
              </a:rPr>
              <a:t>作用于子对象</a:t>
            </a:r>
            <a:endParaRPr lang="zh-CN" altLang="zh-CN" sz="2800" dirty="0">
              <a:effectLst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27794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smtClean="0">
                <a:effectLst/>
              </a:rPr>
              <a:t>Adapter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527" y="2008682"/>
            <a:ext cx="7794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800" dirty="0" smtClean="0">
                <a:effectLst/>
              </a:rPr>
              <a:t>方法</a:t>
            </a:r>
            <a:r>
              <a:rPr lang="en-US" altLang="zh-CN" sz="2800" dirty="0" smtClean="0">
                <a:effectLst/>
              </a:rPr>
              <a:t>:Update</a:t>
            </a:r>
            <a:r>
              <a:rPr lang="zh-CN" altLang="zh-CN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Delete</a:t>
            </a:r>
            <a:r>
              <a:rPr lang="zh-CN" altLang="zh-CN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Load</a:t>
            </a:r>
            <a:endParaRPr lang="en-US" altLang="zh-CN" sz="2800" dirty="0" smtClean="0">
              <a:effectLst/>
            </a:endParaRPr>
          </a:p>
          <a:p>
            <a:pPr marL="457200" lvl="0" indent="-457200" algn="l">
              <a:buFont typeface="Arial" pitchFamily="34" charset="0"/>
              <a:buChar char="•"/>
            </a:pPr>
            <a:endParaRPr lang="en-US" altLang="zh-CN" sz="2800" dirty="0">
              <a:effectLst/>
            </a:endParaRPr>
          </a:p>
          <a:p>
            <a:pPr marL="457200" lvl="0" indent="-457200" algn="l">
              <a:buFont typeface="Arial" pitchFamily="34" charset="0"/>
              <a:buChar char="•"/>
            </a:pPr>
            <a:endParaRPr lang="en-US" altLang="zh-CN" sz="2800" dirty="0" smtClean="0">
              <a:effectLst/>
            </a:endParaRPr>
          </a:p>
          <a:p>
            <a:pPr lvl="0" algn="l"/>
            <a:r>
              <a:rPr lang="zh-CN" altLang="en-US" sz="2800" dirty="0" smtClean="0">
                <a:effectLst/>
              </a:rPr>
              <a:t>可</a:t>
            </a:r>
            <a:r>
              <a:rPr lang="zh-CN" altLang="en-US" sz="2800" dirty="0">
                <a:effectLst/>
              </a:rPr>
              <a:t>定制性</a:t>
            </a:r>
            <a:endParaRPr lang="en-US" altLang="zh-CN" sz="2800" dirty="0" smtClean="0">
              <a:effectLst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altLang="zh-CN" sz="2800" dirty="0" err="1" smtClean="0">
                <a:effectLst/>
              </a:rPr>
              <a:t>AfterLoad</a:t>
            </a:r>
            <a:endParaRPr lang="zh-CN" altLang="zh-CN" sz="2800" dirty="0">
              <a:effectLst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altLang="zh-CN" sz="2800" dirty="0" err="1">
                <a:effectLst/>
              </a:rPr>
              <a:t>BeforeInnerDelete</a:t>
            </a:r>
            <a:r>
              <a:rPr lang="en-US" altLang="zh-CN" sz="2800" dirty="0">
                <a:effectLst/>
              </a:rPr>
              <a:t>  </a:t>
            </a:r>
            <a:endParaRPr lang="zh-CN" altLang="zh-CN" sz="2800" dirty="0">
              <a:effectLst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altLang="zh-CN" sz="2800" dirty="0" err="1">
                <a:effectLst/>
              </a:rPr>
              <a:t>AfterInnerDelete</a:t>
            </a:r>
            <a:endParaRPr lang="zh-CN" altLang="zh-CN" sz="2800" dirty="0">
              <a:effectLst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altLang="zh-CN" sz="2800" dirty="0" err="1">
                <a:effectLst/>
              </a:rPr>
              <a:t>BeforeInnerUpdate</a:t>
            </a:r>
            <a:endParaRPr lang="zh-CN" altLang="zh-CN" sz="2800" dirty="0">
              <a:effectLst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altLang="zh-CN" sz="2800" dirty="0" err="1">
                <a:effectLst/>
              </a:rPr>
              <a:t>AfterInnerUpdate</a:t>
            </a:r>
            <a:endParaRPr lang="zh-CN" altLang="zh-CN" sz="2800" dirty="0">
              <a:effectLst/>
            </a:endParaRPr>
          </a:p>
          <a:p>
            <a:endParaRPr lang="en-US" altLang="zh-CN" sz="2800" dirty="0">
              <a:solidFill>
                <a:prstClr val="black"/>
              </a:solidFill>
              <a:latin typeface="FangSong"/>
              <a:ea typeface="FangSong"/>
            </a:endParaRPr>
          </a:p>
        </p:txBody>
      </p:sp>
    </p:spTree>
    <p:extLst>
      <p:ext uri="{BB962C8B-B14F-4D97-AF65-F5344CB8AC3E}">
        <p14:creationId xmlns:p14="http://schemas.microsoft.com/office/powerpoint/2010/main" val="307448411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smtClean="0">
                <a:effectLst/>
              </a:rPr>
              <a:t>Adapter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75" y="2032067"/>
            <a:ext cx="8359053" cy="36933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public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sealed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class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GeneralPaymentAdapter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: 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	</a:t>
            </a:r>
            <a:r>
              <a:rPr lang="en-US" altLang="zh-CN" sz="1800" kern="0" dirty="0" err="1" smtClean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UpdatableAndLoadableAdapterBase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&lt;</a:t>
            </a:r>
            <a:r>
              <a:rPr lang="en-US" altLang="zh-CN" sz="1800" kern="0" dirty="0" err="1" smtClean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GeneralPayment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, 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	</a:t>
            </a:r>
            <a:r>
              <a:rPr lang="en-US" altLang="zh-CN" sz="1800" kern="0" dirty="0" err="1" smtClean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GeneralPaymentCollection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2667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public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static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readonly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GeneralPaymentAdapter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Instance =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new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	</a:t>
            </a:r>
            <a:r>
              <a:rPr lang="en-US" altLang="zh-CN" sz="1800" kern="0" dirty="0" err="1" smtClean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GeneralPaymentAdapter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();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2667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private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GeneralPaymentAdapter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() { 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}</a:t>
            </a: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protected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override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void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AfterInnerUpdate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(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Payment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data, 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Dictionary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&lt;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string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,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object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&gt; context)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723535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smtClean="0">
                <a:effectLst/>
              </a:rPr>
              <a:t>Validation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9527" y="2008682"/>
            <a:ext cx="7794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800" dirty="0">
                <a:latin typeface="FangSong"/>
                <a:ea typeface="FangSong"/>
              </a:rPr>
              <a:t>单</a:t>
            </a:r>
            <a:r>
              <a:rPr lang="zh-CN" altLang="en-US" sz="2800" dirty="0" smtClean="0">
                <a:latin typeface="FangSong"/>
                <a:ea typeface="FangSong"/>
              </a:rPr>
              <a:t>项校验器</a:t>
            </a:r>
            <a:endParaRPr lang="en-US" altLang="zh-CN" sz="2800" dirty="0" smtClean="0">
              <a:latin typeface="FangSong"/>
              <a:ea typeface="FangSong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FangSong"/>
                <a:ea typeface="FangSong"/>
              </a:rPr>
              <a:t>组</a:t>
            </a:r>
            <a:r>
              <a:rPr lang="zh-CN" altLang="en-US" sz="2800" dirty="0" smtClean="0">
                <a:solidFill>
                  <a:srgbClr val="FF0000"/>
                </a:solidFill>
                <a:latin typeface="FangSong"/>
                <a:ea typeface="FangSong"/>
              </a:rPr>
              <a:t>合校验器</a:t>
            </a:r>
            <a:endParaRPr lang="en-US" altLang="zh-CN" sz="2800" dirty="0" smtClean="0">
              <a:solidFill>
                <a:srgbClr val="FF0000"/>
              </a:solidFill>
              <a:latin typeface="FangSong"/>
              <a:ea typeface="FangSong"/>
            </a:endParaRPr>
          </a:p>
          <a:p>
            <a:endParaRPr lang="en-US" altLang="zh-CN" sz="2800" dirty="0">
              <a:solidFill>
                <a:prstClr val="black"/>
              </a:solidFill>
              <a:latin typeface="FangSong"/>
              <a:ea typeface="FangSong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566" y="3540745"/>
            <a:ext cx="771530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latin typeface="FangSong"/>
                <a:ea typeface="FangSong"/>
              </a:rPr>
              <a:t> [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StringLengthValidator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(0,20)]</a:t>
            </a:r>
          </a:p>
          <a:p>
            <a:pPr algn="l"/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[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StringEmptyValidator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]</a:t>
            </a:r>
          </a:p>
          <a:p>
            <a:pPr algn="l"/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[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ValidatorComposition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CompositionType</a:t>
            </a:r>
            <a:r>
              <a:rPr lang="en-US" altLang="zh-CN" sz="1800" dirty="0" err="1">
                <a:solidFill>
                  <a:prstClr val="black"/>
                </a:solidFill>
                <a:latin typeface="FangSong"/>
                <a:ea typeface="FangSong"/>
              </a:rPr>
              <a:t>.And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)]</a:t>
            </a:r>
          </a:p>
          <a:p>
            <a:pPr indent="127000" algn="l">
              <a:spcAft>
                <a:spcPts val="0"/>
              </a:spcAft>
            </a:pP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99306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smtClean="0">
                <a:effectLst/>
              </a:rPr>
              <a:t>Controller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48" y="4380159"/>
            <a:ext cx="7715304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latin typeface="FangSong"/>
                <a:ea typeface="FangSong"/>
              </a:rPr>
              <a:t>[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ControllerNavigationTarget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FangSong"/>
                <a:ea typeface="FangSong"/>
              </a:rPr>
              <a:t>GeneralPayment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"GeneralPaymentView.aspx"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FangSong"/>
                <a:ea typeface="FangSong"/>
              </a:rPr>
              <a:t>genericProcess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)]</a:t>
            </a:r>
          </a:p>
          <a:p>
            <a:pPr algn="l"/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[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SceneInfoAttribute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"../../Scenes/GeneralPayment.xml"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, 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FangSong"/>
                <a:ea typeface="FangSong"/>
              </a:rPr>
              <a:t>GeneralPayment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, </a:t>
            </a:r>
            <a:r>
              <a:rPr lang="en-US" altLang="zh-CN" sz="1800" dirty="0" err="1">
                <a:solidFill>
                  <a:prstClr val="black"/>
                </a:solidFill>
                <a:latin typeface="FangSong"/>
                <a:ea typeface="FangSong"/>
              </a:rPr>
              <a:t>DefaultWorkflowSceneID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FangSong"/>
                <a:ea typeface="FangSong"/>
              </a:rPr>
              <a:t>DraftReceipt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, </a:t>
            </a:r>
            <a:r>
              <a:rPr lang="en-US" altLang="zh-CN" sz="1800" dirty="0" err="1">
                <a:solidFill>
                  <a:prstClr val="black"/>
                </a:solidFill>
                <a:latin typeface="FangSong"/>
                <a:ea typeface="FangSong"/>
              </a:rPr>
              <a:t>ReadOnlySceneID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= 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FangSong"/>
                <a:ea typeface="FangSong"/>
              </a:rPr>
              <a:t>ReadOnly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)]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public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class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GeneralPaymentController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: 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ControllerBase</a:t>
            </a:r>
            <a:endParaRPr lang="en-US" altLang="zh-CN" sz="1800" dirty="0">
              <a:solidFill>
                <a:prstClr val="black"/>
              </a:solidFill>
              <a:latin typeface="FangSong"/>
              <a:ea typeface="FangSong"/>
            </a:endParaRPr>
          </a:p>
          <a:p>
            <a:pPr algn="l"/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{}</a:t>
            </a:r>
            <a:endParaRPr lang="en-US" altLang="zh-CN" sz="1800" dirty="0">
              <a:solidFill>
                <a:prstClr val="black"/>
              </a:solidFill>
              <a:latin typeface="FangSong"/>
              <a:ea typeface="FangSong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392" y="1502049"/>
            <a:ext cx="75752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/>
              <a:t>协作类</a:t>
            </a:r>
            <a:endParaRPr lang="en-US" altLang="zh-CN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sz="2800" dirty="0" err="1" smtClean="0"/>
              <a:t>ControllerBase</a:t>
            </a:r>
            <a:endParaRPr lang="en-US" altLang="zh-CN" sz="28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sz="2800" dirty="0" smtClean="0"/>
              <a:t>Scene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sz="2800" dirty="0" smtClean="0"/>
              <a:t>Navigation</a:t>
            </a:r>
          </a:p>
          <a:p>
            <a:pPr marL="457200" lvl="2" indent="-457200" algn="l">
              <a:buFont typeface="Arial" pitchFamily="34" charset="0"/>
              <a:buChar char="•"/>
            </a:pPr>
            <a:r>
              <a:rPr lang="en-US" altLang="zh-CN" sz="2800" dirty="0" err="1">
                <a:effectLst/>
              </a:rPr>
              <a:t>ControllerOperationBase</a:t>
            </a:r>
            <a:endParaRPr lang="zh-CN" altLang="zh-CN" sz="2800" dirty="0">
              <a:effectLst/>
            </a:endParaRPr>
          </a:p>
          <a:p>
            <a:pPr marL="457200" lvl="2" indent="-457200" algn="l">
              <a:buFont typeface="Arial" pitchFamily="34" charset="0"/>
              <a:buChar char="•"/>
            </a:pPr>
            <a:r>
              <a:rPr lang="en-US" altLang="zh-CN" sz="2800" dirty="0" err="1">
                <a:effectLst/>
              </a:rPr>
              <a:t>CommandStateBase</a:t>
            </a:r>
            <a:endParaRPr lang="zh-CN" altLang="zh-CN" sz="2800" dirty="0">
              <a:effectLst/>
            </a:endParaRPr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53687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smtClean="0">
                <a:effectLst/>
              </a:rPr>
              <a:t>Controller</a:t>
            </a:r>
            <a:endParaRPr lang="zh-CN" altLang="zh-CN" dirty="0">
              <a:effectLst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5" y="1648918"/>
            <a:ext cx="8379501" cy="490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448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表单和工作流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541961"/>
          </a:xfrm>
        </p:spPr>
        <p:txBody>
          <a:bodyPr/>
          <a:lstStyle/>
          <a:p>
            <a:r>
              <a:rPr lang="zh-CN" altLang="en-US" dirty="0" smtClean="0"/>
              <a:t>开始一个审批流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如何设计一个简单流程</a:t>
            </a:r>
            <a:endParaRPr lang="en-US" altLang="zh-CN" dirty="0" smtClean="0"/>
          </a:p>
          <a:p>
            <a:pPr lvl="1"/>
            <a:r>
              <a:rPr lang="zh-CN" altLang="en-US" dirty="0"/>
              <a:t>表</a:t>
            </a:r>
            <a:r>
              <a:rPr lang="zh-CN" altLang="en-US" dirty="0" smtClean="0"/>
              <a:t>单和流程的挂接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372" y="3062515"/>
            <a:ext cx="846182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hlinkClick r:id="rId2"/>
              </a:rPr>
              <a:t>http://localhost/MCSWebApp/WebTestProject/MVC/TestReturnController.ashx?processDescKey=TestReturn</a:t>
            </a:r>
            <a:endParaRPr lang="zh-CN" altLang="en-US" sz="18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372" y="3849307"/>
            <a:ext cx="8461828" cy="28623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effectLst/>
              </a:rPr>
              <a:t>//</a:t>
            </a:r>
            <a:r>
              <a:rPr lang="zh-CN" altLang="en-US" sz="2000" dirty="0" smtClean="0">
                <a:effectLst/>
              </a:rPr>
              <a:t>编程启动流程</a:t>
            </a:r>
            <a:endParaRPr lang="en-US" altLang="zh-CN" sz="2000" dirty="0" smtClean="0">
              <a:effectLst/>
            </a:endParaRPr>
          </a:p>
          <a:p>
            <a:pPr algn="l"/>
            <a:r>
              <a:rPr lang="en-US" altLang="zh-CN" sz="2000" dirty="0" err="1" smtClean="0">
                <a:effectLst/>
              </a:rPr>
              <a:t>WfProcessStartupParams</a:t>
            </a:r>
            <a:r>
              <a:rPr lang="en-US" altLang="zh-CN" sz="2000" dirty="0" smtClean="0">
                <a:effectLst/>
              </a:rPr>
              <a:t> </a:t>
            </a:r>
            <a:r>
              <a:rPr lang="en-US" altLang="zh-CN" sz="2000" dirty="0" err="1">
                <a:effectLst/>
              </a:rPr>
              <a:t>startupParams</a:t>
            </a:r>
            <a:r>
              <a:rPr lang="en-US" altLang="zh-CN" sz="2000" dirty="0">
                <a:effectLst/>
              </a:rPr>
              <a:t> = new </a:t>
            </a:r>
            <a:r>
              <a:rPr lang="en-US" altLang="zh-CN" sz="2000" dirty="0" smtClean="0">
                <a:effectLst/>
              </a:rPr>
              <a:t>	</a:t>
            </a:r>
            <a:r>
              <a:rPr lang="en-US" altLang="zh-CN" sz="2000" dirty="0" err="1" smtClean="0">
                <a:effectLst/>
              </a:rPr>
              <a:t>WfProcessStartupParams</a:t>
            </a:r>
            <a:r>
              <a:rPr lang="en-US" altLang="zh-CN" sz="2000" dirty="0">
                <a:effectLst/>
              </a:rPr>
              <a:t>();</a:t>
            </a:r>
          </a:p>
          <a:p>
            <a:pPr algn="l"/>
            <a:endParaRPr lang="en-US" altLang="zh-CN" sz="2000" dirty="0">
              <a:effectLst/>
            </a:endParaRPr>
          </a:p>
          <a:p>
            <a:pPr algn="l"/>
            <a:r>
              <a:rPr lang="en-US" altLang="zh-CN" sz="2000" dirty="0" err="1">
                <a:effectLst/>
              </a:rPr>
              <a:t>startupParams.ResourceID</a:t>
            </a:r>
            <a:r>
              <a:rPr lang="en-US" altLang="zh-CN" sz="2000" dirty="0">
                <a:effectLst/>
              </a:rPr>
              <a:t> = </a:t>
            </a:r>
            <a:r>
              <a:rPr lang="en-US" altLang="zh-CN" sz="2000" dirty="0" err="1">
                <a:effectLst/>
              </a:rPr>
              <a:t>UuidHelper.NewUuidString</a:t>
            </a:r>
            <a:r>
              <a:rPr lang="en-US" altLang="zh-CN" sz="2000" dirty="0">
                <a:effectLst/>
              </a:rPr>
              <a:t>();</a:t>
            </a:r>
          </a:p>
          <a:p>
            <a:pPr algn="l"/>
            <a:r>
              <a:rPr lang="en-US" altLang="zh-CN" sz="2000" dirty="0" err="1">
                <a:effectLst/>
              </a:rPr>
              <a:t>startupParams.ProcessDescriptor</a:t>
            </a:r>
            <a:r>
              <a:rPr lang="en-US" altLang="zh-CN" sz="2000" dirty="0">
                <a:effectLst/>
              </a:rPr>
              <a:t> = </a:t>
            </a:r>
            <a:r>
              <a:rPr lang="en-US" altLang="zh-CN" sz="2000" dirty="0" smtClean="0">
                <a:effectLst/>
              </a:rPr>
              <a:t>	</a:t>
            </a:r>
            <a:r>
              <a:rPr lang="en-US" altLang="zh-CN" sz="2000" dirty="0" err="1" smtClean="0">
                <a:effectLst/>
              </a:rPr>
              <a:t>WfProcessDescriptorManager.GetDescriptor</a:t>
            </a:r>
            <a:r>
              <a:rPr lang="en-US" altLang="zh-CN" sz="2000" dirty="0">
                <a:effectLst/>
              </a:rPr>
              <a:t>("</a:t>
            </a:r>
            <a:r>
              <a:rPr lang="en-US" altLang="zh-CN" sz="2000" dirty="0" err="1">
                <a:effectLst/>
              </a:rPr>
              <a:t>TestReturn</a:t>
            </a:r>
            <a:r>
              <a:rPr lang="en-US" altLang="zh-CN" sz="2000" dirty="0">
                <a:effectLst/>
              </a:rPr>
              <a:t>");</a:t>
            </a:r>
          </a:p>
          <a:p>
            <a:pPr algn="l"/>
            <a:endParaRPr lang="en-US" altLang="zh-CN" sz="2000" dirty="0">
              <a:effectLst/>
            </a:endParaRPr>
          </a:p>
          <a:p>
            <a:pPr algn="l"/>
            <a:r>
              <a:rPr lang="en-US" altLang="zh-CN" sz="2000" dirty="0" err="1">
                <a:effectLst/>
              </a:rPr>
              <a:t>WfRuntime.StartWorkflow</a:t>
            </a:r>
            <a:r>
              <a:rPr lang="en-US" altLang="zh-CN" sz="2000" dirty="0">
                <a:effectLst/>
              </a:rPr>
              <a:t>(</a:t>
            </a:r>
            <a:r>
              <a:rPr lang="en-US" altLang="zh-CN" sz="2000" dirty="0" err="1">
                <a:effectLst/>
              </a:rPr>
              <a:t>startupParams</a:t>
            </a:r>
            <a:r>
              <a:rPr lang="en-US" altLang="zh-CN" sz="2000" dirty="0">
                <a:effectLst/>
              </a:rPr>
              <a:t>);</a:t>
            </a:r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92695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ControllerBase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357298"/>
            <a:ext cx="8429684" cy="251016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latin typeface="+mj-lt"/>
              </a:rPr>
              <a:t>完成对</a:t>
            </a:r>
            <a:r>
              <a:rPr lang="en-US" altLang="zh-CN" sz="2800" dirty="0" err="1" smtClean="0">
                <a:latin typeface="+mj-lt"/>
              </a:rPr>
              <a:t>Url</a:t>
            </a:r>
            <a:r>
              <a:rPr lang="zh-CN" altLang="en-US" sz="2800" dirty="0" smtClean="0">
                <a:latin typeface="+mj-lt"/>
              </a:rPr>
              <a:t>中参数的解析，进行权限判断，场景设置，页面跳转</a:t>
            </a:r>
            <a:endParaRPr lang="en-US" altLang="zh-CN" sz="2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latin typeface="+mj-lt"/>
              </a:rPr>
              <a:t>提供了一个小工具，完成</a:t>
            </a:r>
            <a:r>
              <a:rPr lang="en-US" altLang="zh-CN" sz="2800" dirty="0" err="1" smtClean="0">
                <a:latin typeface="+mj-lt"/>
              </a:rPr>
              <a:t>url</a:t>
            </a:r>
            <a:r>
              <a:rPr lang="zh-CN" altLang="en-US" sz="2800" dirty="0" smtClean="0">
                <a:latin typeface="+mj-lt"/>
              </a:rPr>
              <a:t>中的参数和类方法之间的映射</a:t>
            </a:r>
            <a:endParaRPr lang="en-US" altLang="zh-CN" sz="2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err="1" smtClean="0">
                <a:effectLst/>
                <a:latin typeface="+mj-lt"/>
              </a:rPr>
              <a:t>OnAfterInitOperation</a:t>
            </a:r>
            <a:r>
              <a:rPr lang="zh-CN" altLang="en-US" sz="2800" dirty="0" smtClean="0">
                <a:effectLst/>
                <a:latin typeface="+mj-lt"/>
              </a:rPr>
              <a:t>方法</a:t>
            </a:r>
            <a:endParaRPr lang="en-US" altLang="zh-CN" sz="2800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27269"/>
              </p:ext>
            </p:extLst>
          </p:nvPr>
        </p:nvGraphicFramePr>
        <p:xfrm>
          <a:off x="4536831" y="4502889"/>
          <a:ext cx="4095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控制器中方法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28307"/>
              </p:ext>
            </p:extLst>
          </p:nvPr>
        </p:nvGraphicFramePr>
        <p:xfrm>
          <a:off x="321989" y="4502889"/>
          <a:ext cx="2857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URL</a:t>
                      </a:r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中的参数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箭头 5"/>
          <p:cNvSpPr/>
          <p:nvPr/>
        </p:nvSpPr>
        <p:spPr>
          <a:xfrm>
            <a:off x="3322385" y="4366838"/>
            <a:ext cx="1214446" cy="642942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5390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err="1" smtClean="0">
                <a:effectLst/>
                <a:latin typeface="FangSong"/>
                <a:ea typeface="宋体"/>
                <a:cs typeface="FangSong"/>
              </a:rPr>
              <a:t>ControllerOperationBase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48" y="3600679"/>
            <a:ext cx="7715304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protected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override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void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OnAfterInitOperation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(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ControllerOperationBase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operation)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marL="266700" indent="127000" algn="l">
              <a:spcAft>
                <a:spcPts val="0"/>
              </a:spcAft>
            </a:pP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operation.PrepareCommandState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+=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new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                         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PrepareCommandStateHandler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(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Controller_PrepareCommandState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);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private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 smtClean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CommandStateBase</a:t>
            </a:r>
            <a:r>
              <a:rPr lang="zh-CN" altLang="en-US" sz="1800" kern="0" dirty="0" smtClean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 smtClean="0">
                <a:effectLst/>
                <a:latin typeface="FangSong"/>
                <a:ea typeface="宋体"/>
                <a:cs typeface="FangSong"/>
              </a:rPr>
              <a:t>Controller_PrepareCommandState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(</a:t>
            </a:r>
            <a:r>
              <a:rPr lang="en-US" altLang="zh-CN" sz="1800" kern="0" dirty="0" err="1" smtClean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IWfProcess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process)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	 Data…..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439" y="1738859"/>
            <a:ext cx="7575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effectLst/>
              </a:rPr>
              <a:t>派生类</a:t>
            </a:r>
            <a:endParaRPr lang="en-US" altLang="zh-CN" sz="2400" dirty="0" smtClean="0">
              <a:effectLst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 smtClean="0">
                <a:effectLst/>
              </a:rPr>
              <a:t>OpenFormControllerOperation</a:t>
            </a:r>
            <a:endParaRPr lang="en-US" altLang="zh-CN" sz="2400" dirty="0" smtClean="0">
              <a:effectLst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 smtClean="0">
                <a:effectLst/>
              </a:rPr>
              <a:t>StartWorkflowControllerOperation</a:t>
            </a:r>
            <a:endParaRPr lang="en-US" altLang="zh-CN" sz="2400" dirty="0" smtClean="0">
              <a:effectLst/>
            </a:endParaRPr>
          </a:p>
          <a:p>
            <a:pPr algn="l"/>
            <a:r>
              <a:rPr lang="zh-CN" altLang="en-US" sz="2400" dirty="0" smtClean="0">
                <a:effectLst/>
              </a:rPr>
              <a:t>事件</a:t>
            </a:r>
            <a:endParaRPr lang="en-US" altLang="zh-CN" sz="2400" dirty="0">
              <a:effectLst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>
                <a:effectLst/>
              </a:rPr>
              <a:t>PrepareCommandState</a:t>
            </a:r>
            <a:r>
              <a:rPr lang="en-US" altLang="zh-CN" sz="2400" dirty="0">
                <a:effectLst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4018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>
                <a:effectLst/>
                <a:latin typeface="FangSong"/>
                <a:ea typeface="宋体"/>
                <a:cs typeface="FangSong"/>
              </a:rPr>
              <a:t>Scene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48" y="4215269"/>
            <a:ext cx="7715304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&lt;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Acts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 	&lt;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Act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actID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TravelPayment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     	&lt;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Scene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sceneID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Default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       &lt;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Item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controlID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txtResourceID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visible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true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readOnly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true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enabled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true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/&gt;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marL="266700" indent="2667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&lt;/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Scene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 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2667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&lt;/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Act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&lt;/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Acts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439" y="1738859"/>
            <a:ext cx="7575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buFont typeface="Arial" pitchFamily="34" charset="0"/>
              <a:buChar char="•"/>
            </a:pPr>
            <a:r>
              <a:rPr lang="en-US" altLang="zh-CN" sz="2400" dirty="0" err="1">
                <a:effectLst/>
              </a:rPr>
              <a:t>FilePath</a:t>
            </a:r>
            <a:r>
              <a:rPr lang="en-US" altLang="zh-CN" sz="2400" dirty="0">
                <a:effectLst/>
              </a:rPr>
              <a:t>:</a:t>
            </a:r>
            <a:r>
              <a:rPr lang="zh-CN" altLang="zh-CN" sz="2400" dirty="0">
                <a:effectLst/>
              </a:rPr>
              <a:t>场景文件相对路径</a:t>
            </a:r>
            <a:r>
              <a:rPr lang="en-US" altLang="zh-CN" sz="2400" dirty="0">
                <a:effectLst/>
              </a:rPr>
              <a:t>.</a:t>
            </a:r>
            <a:endParaRPr lang="zh-CN" altLang="zh-CN" sz="2400" dirty="0">
              <a:effectLst/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altLang="zh-CN" sz="2400" dirty="0" err="1">
                <a:effectLst/>
              </a:rPr>
              <a:t>ActID</a:t>
            </a:r>
            <a:r>
              <a:rPr lang="en-US" altLang="zh-CN" sz="2400" dirty="0">
                <a:effectLst/>
              </a:rPr>
              <a:t>:</a:t>
            </a:r>
            <a:r>
              <a:rPr lang="zh-CN" altLang="zh-CN" sz="2400" dirty="0">
                <a:effectLst/>
              </a:rPr>
              <a:t>场景文件访问控制</a:t>
            </a:r>
            <a:r>
              <a:rPr lang="en-US" altLang="zh-CN" sz="2400" dirty="0">
                <a:effectLst/>
              </a:rPr>
              <a:t>ID.</a:t>
            </a:r>
            <a:endParaRPr lang="zh-CN" altLang="zh-CN" sz="2400" dirty="0">
              <a:effectLst/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altLang="zh-CN" sz="2400" dirty="0" err="1">
                <a:effectLst/>
              </a:rPr>
              <a:t>DefaultWorkflowSceneID</a:t>
            </a:r>
            <a:r>
              <a:rPr lang="en-US" altLang="zh-CN" sz="2400" dirty="0">
                <a:effectLst/>
              </a:rPr>
              <a:t>:</a:t>
            </a:r>
            <a:r>
              <a:rPr lang="zh-CN" altLang="zh-CN" sz="2400" dirty="0">
                <a:effectLst/>
              </a:rPr>
              <a:t>如果当前活动点的场景</a:t>
            </a:r>
            <a:r>
              <a:rPr lang="en-US" altLang="zh-CN" sz="2400" dirty="0">
                <a:effectLst/>
              </a:rPr>
              <a:t>ID</a:t>
            </a:r>
            <a:r>
              <a:rPr lang="zh-CN" altLang="zh-CN" sz="2400" dirty="0">
                <a:effectLst/>
              </a:rPr>
              <a:t>是空</a:t>
            </a:r>
            <a:r>
              <a:rPr lang="en-US" altLang="zh-CN" sz="2400" dirty="0">
                <a:effectLst/>
              </a:rPr>
              <a:t>,</a:t>
            </a:r>
            <a:r>
              <a:rPr lang="zh-CN" altLang="zh-CN" sz="2400" dirty="0">
                <a:effectLst/>
              </a:rPr>
              <a:t>则使用默认场景</a:t>
            </a:r>
            <a:r>
              <a:rPr lang="en-US" altLang="zh-CN" sz="2400" dirty="0">
                <a:effectLst/>
              </a:rPr>
              <a:t>.</a:t>
            </a:r>
            <a:endParaRPr lang="zh-CN" altLang="zh-CN" sz="2400" dirty="0">
              <a:effectLst/>
            </a:endParaRP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altLang="zh-CN" sz="2400" dirty="0" err="1">
                <a:effectLst/>
              </a:rPr>
              <a:t>ReadOnlySceneID</a:t>
            </a:r>
            <a:r>
              <a:rPr lang="en-US" altLang="zh-CN" sz="2400" dirty="0">
                <a:effectLst/>
              </a:rPr>
              <a:t>:</a:t>
            </a:r>
            <a:r>
              <a:rPr lang="zh-CN" altLang="zh-CN" sz="2400" dirty="0">
                <a:effectLst/>
              </a:rPr>
              <a:t>当前活动点的候选人和访问者不相同，则使用只读场景</a:t>
            </a:r>
            <a:r>
              <a:rPr lang="en-US" altLang="zh-CN" sz="2400" dirty="0">
                <a:effectLst/>
              </a:rPr>
              <a:t>.</a:t>
            </a:r>
            <a:endParaRPr lang="zh-CN" altLang="zh-CN" sz="2400" dirty="0">
              <a:effectLst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66156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>
                <a:effectLst/>
                <a:latin typeface="FangSong"/>
                <a:ea typeface="宋体"/>
                <a:cs typeface="FangSong"/>
              </a:rPr>
              <a:t>Navigation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48" y="4215269"/>
            <a:ext cx="771530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[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ControllerNavigationTarget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 err="1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TravelPayment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,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"TravelPaymentView.aspx"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,       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 err="1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genericProcess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,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TransferType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=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ControllerNavigationType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.Redirect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)]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439" y="1738859"/>
            <a:ext cx="7575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>
                <a:effectLst/>
              </a:rPr>
              <a:t>Name:</a:t>
            </a:r>
            <a:r>
              <a:rPr lang="zh-CN" altLang="zh-CN" sz="2400" dirty="0">
                <a:effectLst/>
              </a:rPr>
              <a:t>表单名称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>
                <a:effectLst/>
              </a:rPr>
              <a:t>Url:</a:t>
            </a:r>
            <a:r>
              <a:rPr lang="zh-CN" altLang="zh-CN" sz="2400" dirty="0">
                <a:effectLst/>
              </a:rPr>
              <a:t>表单地址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>
                <a:effectLst/>
              </a:rPr>
              <a:t>FeatureName</a:t>
            </a:r>
            <a:r>
              <a:rPr lang="en-US" altLang="zh-CN" sz="2400" dirty="0">
                <a:effectLst/>
              </a:rPr>
              <a:t>:</a:t>
            </a:r>
            <a:endParaRPr lang="zh-CN" altLang="zh-CN" sz="2400" dirty="0">
              <a:effectLst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400" dirty="0" err="1">
                <a:effectLst/>
              </a:rPr>
              <a:t>TransferType</a:t>
            </a:r>
            <a:r>
              <a:rPr lang="en-US" altLang="zh-CN" sz="2400" dirty="0">
                <a:effectLst/>
              </a:rPr>
              <a:t>:</a:t>
            </a:r>
            <a:r>
              <a:rPr lang="zh-CN" altLang="zh-CN" sz="2400" dirty="0">
                <a:effectLst/>
              </a:rPr>
              <a:t>重定向的类型，默</a:t>
            </a:r>
            <a:r>
              <a:rPr lang="zh-CN" altLang="zh-CN" sz="2400" dirty="0" smtClean="0">
                <a:effectLst/>
              </a:rPr>
              <a:t>认</a:t>
            </a:r>
            <a:r>
              <a:rPr lang="en-US" altLang="zh-CN" sz="2400" dirty="0" err="1" smtClean="0">
                <a:effectLst/>
              </a:rPr>
              <a:t>Server.Transfer</a:t>
            </a:r>
            <a:endParaRPr lang="zh-CN" altLang="zh-CN" sz="2400" dirty="0">
              <a:effectLst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094344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err="1" smtClean="0">
                <a:effectLst/>
                <a:latin typeface="FangSong"/>
                <a:ea typeface="宋体"/>
                <a:cs typeface="FangSong"/>
              </a:rPr>
              <a:t>CommandStateBase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14348" y="4290219"/>
            <a:ext cx="771530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public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class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TravelPaymentCommandState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: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CommandStateBase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266700" algn="l">
              <a:spcAft>
                <a:spcPts val="0"/>
              </a:spcAft>
            </a:pPr>
            <a:r>
              <a:rPr lang="en-US" altLang="zh-CN" sz="1800" kern="0" dirty="0" smtClean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	public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TravelPayment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Data {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get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;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set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; 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439" y="1738859"/>
            <a:ext cx="7575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800" dirty="0"/>
              <a:t>业务数据</a:t>
            </a:r>
            <a:endParaRPr lang="en-US" altLang="zh-CN" sz="28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800" dirty="0"/>
              <a:t>流程上下文</a:t>
            </a:r>
            <a:endParaRPr lang="en-US" altLang="zh-CN" sz="28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sz="2800" dirty="0"/>
              <a:t>锁信息</a:t>
            </a:r>
            <a:endParaRPr lang="en-US" altLang="zh-CN" sz="2800" dirty="0"/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667279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zh-CN" altLang="en-US" dirty="0">
                <a:effectLst/>
              </a:rPr>
              <a:t>表单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9476" y="3270899"/>
            <a:ext cx="7715304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protected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 T 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ViewData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lvl="1" indent="2667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get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lvl="1" indent="2667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marL="723900" lvl="1" indent="2667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return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this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.viewData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lvl="1" indent="2667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 smtClean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protected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virtual</a:t>
            </a:r>
            <a:r>
              <a:rPr lang="zh-CN" altLang="en-US" sz="1800" kern="0" dirty="0" smtClean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smtClean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void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CommandStateInitialized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()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266700" algn="l">
              <a:spcAft>
                <a:spcPts val="0"/>
              </a:spcAft>
            </a:pP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	//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testbox1.text=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ViewData.Data.Name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439" y="1738859"/>
            <a:ext cx="75752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Is </a:t>
            </a:r>
            <a:r>
              <a:rPr lang="en-US" altLang="zh-CN" sz="2800" dirty="0" err="1" smtClean="0">
                <a:latin typeface="+mj-lt"/>
              </a:rPr>
              <a:t>ViewBase</a:t>
            </a:r>
            <a:r>
              <a:rPr lang="en-US" altLang="zh-CN" sz="2800" dirty="0" smtClean="0">
                <a:latin typeface="+mj-lt"/>
              </a:rPr>
              <a:t>&lt;T&gt;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800" dirty="0" smtClean="0">
                <a:latin typeface="+mj-lt"/>
              </a:rPr>
              <a:t>Has </a:t>
            </a:r>
            <a:r>
              <a:rPr lang="en-US" altLang="zh-CN" sz="2800" kern="0" dirty="0" err="1" smtClean="0">
                <a:effectLst/>
                <a:latin typeface="+mj-lt"/>
                <a:ea typeface="宋体"/>
                <a:cs typeface="FangSong"/>
              </a:rPr>
              <a:t>CommandStateBase</a:t>
            </a:r>
            <a:r>
              <a:rPr lang="zh-CN" altLang="en-US" sz="2800" kern="0" dirty="0" smtClean="0">
                <a:effectLst/>
                <a:latin typeface="+mj-lt"/>
                <a:ea typeface="宋体"/>
                <a:cs typeface="FangSong"/>
              </a:rPr>
              <a:t>  </a:t>
            </a:r>
            <a:r>
              <a:rPr lang="en-US" altLang="zh-CN" sz="2800" kern="0" dirty="0" smtClean="0">
                <a:effectLst/>
                <a:latin typeface="+mj-lt"/>
                <a:ea typeface="宋体"/>
                <a:cs typeface="FangSong"/>
              </a:rPr>
              <a:t>T</a:t>
            </a:r>
            <a:r>
              <a:rPr lang="zh-CN" altLang="en-US" sz="2800" kern="0" dirty="0" smtClean="0">
                <a:effectLst/>
                <a:latin typeface="+mj-lt"/>
                <a:ea typeface="宋体"/>
                <a:cs typeface="FangSong"/>
              </a:rPr>
              <a:t>类型</a:t>
            </a:r>
            <a:endParaRPr lang="en-US" altLang="zh-CN" sz="28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zh-CN" sz="2800" dirty="0" err="1" smtClean="0">
                <a:effectLst/>
              </a:rPr>
              <a:t>CommandStateInitialized</a:t>
            </a:r>
            <a:r>
              <a:rPr lang="zh-CN" altLang="en-US" sz="2800" dirty="0" smtClean="0">
                <a:effectLst/>
              </a:rPr>
              <a:t>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5722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smtClean="0">
                <a:effectLst/>
              </a:rPr>
              <a:t>Control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439" y="1738859"/>
            <a:ext cx="75752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数据绑定</a:t>
            </a:r>
            <a:endParaRPr lang="en-US" altLang="zh-CN" sz="2800" dirty="0"/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dirty="0" err="1"/>
              <a:t>DataBindingControl</a:t>
            </a:r>
            <a:endParaRPr lang="en-US" altLang="zh-CN" sz="2800" dirty="0"/>
          </a:p>
          <a:p>
            <a:pPr algn="l"/>
            <a:endParaRPr lang="en-US" altLang="zh-CN" sz="2800" dirty="0" smtClean="0">
              <a:latin typeface="+mj-lt"/>
            </a:endParaRPr>
          </a:p>
          <a:p>
            <a:pPr algn="l"/>
            <a:r>
              <a:rPr lang="zh-CN" altLang="en-US" sz="2800" dirty="0" smtClean="0">
                <a:latin typeface="+mj-lt"/>
              </a:rPr>
              <a:t>工作流控制</a:t>
            </a:r>
            <a:endParaRPr lang="en-US" altLang="zh-CN" sz="2800" dirty="0" smtClean="0">
              <a:latin typeface="+mj-lt"/>
            </a:endParaRP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dirty="0" err="1" smtClean="0">
                <a:latin typeface="+mj-lt"/>
              </a:rPr>
              <a:t>WfMoveToControl</a:t>
            </a:r>
            <a:r>
              <a:rPr lang="en-US" altLang="zh-CN" sz="2800" dirty="0">
                <a:latin typeface="+mj-lt"/>
              </a:rPr>
              <a:t>	</a:t>
            </a: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dirty="0" err="1">
                <a:latin typeface="+mj-lt"/>
              </a:rPr>
              <a:t>WfWithdrawControl</a:t>
            </a:r>
            <a:r>
              <a:rPr lang="en-US" altLang="zh-CN" sz="2800" dirty="0">
                <a:latin typeface="+mj-lt"/>
              </a:rPr>
              <a:t>	</a:t>
            </a: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dirty="0" err="1">
                <a:latin typeface="+mj-lt"/>
              </a:rPr>
              <a:t>WfCirculateControl</a:t>
            </a:r>
            <a:r>
              <a:rPr lang="en-US" altLang="zh-CN" sz="2800" dirty="0">
                <a:latin typeface="+mj-lt"/>
              </a:rPr>
              <a:t>	</a:t>
            </a: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dirty="0" err="1">
                <a:latin typeface="+mj-lt"/>
              </a:rPr>
              <a:t>WfConsignControl</a:t>
            </a:r>
            <a:r>
              <a:rPr lang="en-US" altLang="zh-CN" sz="2800" dirty="0">
                <a:latin typeface="+mj-lt"/>
              </a:rPr>
              <a:t>	</a:t>
            </a: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dirty="0" err="1">
                <a:latin typeface="+mj-lt"/>
              </a:rPr>
              <a:t>WfReturnControl</a:t>
            </a:r>
            <a:r>
              <a:rPr lang="en-US" altLang="zh-CN" sz="2800" dirty="0">
                <a:latin typeface="+mj-lt"/>
              </a:rPr>
              <a:t>	</a:t>
            </a: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dirty="0" err="1">
                <a:latin typeface="+mj-lt"/>
              </a:rPr>
              <a:t>WfAbortControl</a:t>
            </a:r>
            <a:r>
              <a:rPr lang="en-US" altLang="zh-CN" sz="2800" dirty="0">
                <a:latin typeface="+mj-lt"/>
              </a:rPr>
              <a:t>	</a:t>
            </a:r>
          </a:p>
          <a:p>
            <a:pPr marL="457200" indent="-457200" algn="l">
              <a:buFont typeface="Wingdings" pitchFamily="2" charset="2"/>
              <a:buChar char="u"/>
            </a:pPr>
            <a:r>
              <a:rPr lang="en-US" altLang="zh-CN" sz="2800" dirty="0" err="1">
                <a:latin typeface="+mj-lt"/>
              </a:rPr>
              <a:t>WfToolBar</a:t>
            </a:r>
            <a:r>
              <a:rPr lang="en-US" altLang="zh-CN" sz="2800" dirty="0">
                <a:latin typeface="+mj-lt"/>
              </a:rPr>
              <a:t>	</a:t>
            </a:r>
          </a:p>
          <a:p>
            <a:pPr algn="l"/>
            <a:endParaRPr lang="en-US" altLang="zh-CN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88695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en-US" altLang="zh-CN" dirty="0" err="1">
                <a:effectLst/>
              </a:rPr>
              <a:t>WfMoveToControl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76" y="1951779"/>
            <a:ext cx="771530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&lt;</a:t>
            </a:r>
            <a:r>
              <a:rPr lang="en-US" altLang="zh-CN" sz="1800" kern="0" dirty="0" err="1">
                <a:solidFill>
                  <a:srgbClr val="800000"/>
                </a:solidFill>
                <a:effectLst/>
                <a:latin typeface="FangSong"/>
                <a:ea typeface="宋体"/>
                <a:cs typeface="FangSong"/>
              </a:rPr>
              <a:t>SOA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:</a:t>
            </a:r>
            <a:r>
              <a:rPr lang="en-US" altLang="zh-CN" sz="1800" kern="0" dirty="0" err="1">
                <a:solidFill>
                  <a:srgbClr val="800000"/>
                </a:solidFill>
                <a:effectLst/>
                <a:latin typeface="FangSong"/>
                <a:ea typeface="宋体"/>
                <a:cs typeface="FangSong"/>
              </a:rPr>
              <a:t>WfMoveToControl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ID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="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moveToControl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runat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="server"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 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ControlIDToMoveTo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="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toolbarMoveTo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ControlIDToSave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="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toolbarSave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effectLst/>
                <a:latin typeface="FangSong"/>
                <a:ea typeface="宋体"/>
                <a:cs typeface="FangSong"/>
              </a:rPr>
              <a:t>OnAfterCreateExecutor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="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moveToControl_AfterCreateExecutor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"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/&gt;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476" y="3543235"/>
            <a:ext cx="7715304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protected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void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err="1">
                <a:effectLst/>
                <a:latin typeface="FangSong"/>
                <a:ea typeface="宋体"/>
                <a:cs typeface="FangSong"/>
              </a:rPr>
              <a:t>moveToControl_AfterCreateExecutor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(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WfExecutorBase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executor)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{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marL="266700" indent="127000" algn="l">
              <a:spcAft>
                <a:spcPts val="0"/>
              </a:spcAft>
            </a:pP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	</a:t>
            </a:r>
            <a:r>
              <a:rPr lang="en-US" altLang="zh-CN" sz="1800" kern="0" dirty="0" err="1" smtClean="0">
                <a:effectLst/>
                <a:latin typeface="FangSong"/>
                <a:ea typeface="宋体"/>
                <a:cs typeface="FangSong"/>
              </a:rPr>
              <a:t>executor.PrepareApplicationData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+=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FangSong"/>
                <a:ea typeface="宋体"/>
                <a:cs typeface="FangSong"/>
              </a:rPr>
              <a:t>new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 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	</a:t>
            </a:r>
            <a:r>
              <a:rPr lang="en-US" altLang="zh-CN" sz="1800" kern="0" dirty="0" err="1" smtClean="0">
                <a:solidFill>
                  <a:srgbClr val="2B91AF"/>
                </a:solidFill>
                <a:effectLst/>
                <a:latin typeface="FangSong"/>
                <a:ea typeface="宋体"/>
                <a:cs typeface="FangSong"/>
              </a:rPr>
              <a:t>ExecutorEventHandler</a:t>
            </a:r>
            <a:r>
              <a:rPr lang="en-US" altLang="zh-CN" sz="1800" kern="0" dirty="0" smtClean="0">
                <a:effectLst/>
                <a:latin typeface="FangSong"/>
                <a:ea typeface="宋体"/>
                <a:cs typeface="FangSong"/>
              </a:rPr>
              <a:t>(</a:t>
            </a:r>
            <a:r>
              <a:rPr lang="en-US" altLang="zh-CN" sz="1800" kern="0" dirty="0" err="1" smtClean="0">
                <a:effectLst/>
                <a:latin typeface="FangSong"/>
                <a:ea typeface="宋体"/>
                <a:cs typeface="FangSong"/>
              </a:rPr>
              <a:t>executor_PrepareApplicationData</a:t>
            </a: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);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  <a:p>
            <a:pPr indent="127000" algn="l">
              <a:spcAft>
                <a:spcPts val="0"/>
              </a:spcAft>
            </a:pPr>
            <a:r>
              <a:rPr lang="en-US" altLang="zh-CN" sz="1800" kern="0" dirty="0">
                <a:effectLst/>
                <a:latin typeface="FangSong"/>
                <a:ea typeface="宋体"/>
                <a:cs typeface="FangSong"/>
              </a:rPr>
              <a:t>}</a:t>
            </a:r>
            <a:endParaRPr lang="zh-CN" altLang="zh-CN" sz="1800" kern="100" dirty="0">
              <a:effectLst/>
              <a:latin typeface="Times New Roman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81157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6470" y="765175"/>
            <a:ext cx="7935912" cy="757130"/>
          </a:xfrm>
        </p:spPr>
        <p:txBody>
          <a:bodyPr/>
          <a:lstStyle/>
          <a:p>
            <a:pPr lvl="1"/>
            <a:r>
              <a:rPr lang="zh-CN" altLang="en-US" dirty="0">
                <a:effectLst/>
              </a:rPr>
              <a:t>当前表</a:t>
            </a:r>
            <a:r>
              <a:rPr lang="zh-CN" altLang="en-US" dirty="0" smtClean="0">
                <a:effectLst/>
              </a:rPr>
              <a:t>单</a:t>
            </a:r>
            <a:r>
              <a:rPr lang="zh-CN" altLang="en-US" dirty="0">
                <a:effectLst/>
              </a:rPr>
              <a:t>决定当前流程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76" y="4708327"/>
            <a:ext cx="771530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FangSong"/>
                <a:ea typeface="FangSong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protected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void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err="1" smtClean="0">
                <a:solidFill>
                  <a:prstClr val="black"/>
                </a:solidFill>
                <a:latin typeface="FangSong"/>
                <a:ea typeface="FangSong"/>
              </a:rPr>
              <a:t>moveToControl_ProcessChanged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(</a:t>
            </a:r>
            <a:r>
              <a:rPr lang="en-US" altLang="zh-CN" sz="1800" dirty="0" err="1" smtClean="0">
                <a:solidFill>
                  <a:srgbClr val="2B91AF"/>
                </a:solidFill>
                <a:latin typeface="FangSong"/>
                <a:ea typeface="FangSong"/>
              </a:rPr>
              <a:t>IWfProcess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 process)</a:t>
            </a:r>
          </a:p>
          <a:p>
            <a:pPr algn="l"/>
            <a:r>
              <a:rPr lang="zh-CN" altLang="en-US" sz="1800" dirty="0" smtClean="0">
                <a:solidFill>
                  <a:prstClr val="black"/>
                </a:solidFill>
                <a:latin typeface="FangSong"/>
                <a:ea typeface="FangSong"/>
              </a:rPr>
              <a:t>  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{……}</a:t>
            </a:r>
          </a:p>
          <a:p>
            <a:pPr algn="l"/>
            <a:endParaRPr lang="en-US" altLang="zh-CN" sz="1800" dirty="0" smtClean="0">
              <a:solidFill>
                <a:prstClr val="black"/>
              </a:solidFill>
              <a:latin typeface="FangSong"/>
              <a:ea typeface="FangSong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476" y="2330244"/>
            <a:ext cx="79051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zh-CN" altLang="en-US" dirty="0" smtClean="0"/>
              <a:t>修改候选人</a:t>
            </a:r>
            <a:r>
              <a:rPr lang="en-US" altLang="zh-CN" dirty="0" smtClean="0"/>
              <a:t>,</a:t>
            </a:r>
            <a:r>
              <a:rPr lang="zh-CN" altLang="en-US" dirty="0" smtClean="0"/>
              <a:t>指派人</a:t>
            </a:r>
            <a:endParaRPr lang="en-US" altLang="zh-CN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dirty="0"/>
              <a:t>修</a:t>
            </a:r>
            <a:r>
              <a:rPr lang="zh-CN" altLang="en-US" dirty="0" smtClean="0"/>
              <a:t>改流程描述</a:t>
            </a:r>
            <a:endParaRPr lang="en-US" altLang="zh-CN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dirty="0"/>
              <a:t>修</a:t>
            </a:r>
            <a:r>
              <a:rPr lang="zh-CN" altLang="en-US" dirty="0" smtClean="0"/>
              <a:t>改流程实例</a:t>
            </a:r>
            <a:endParaRPr lang="en-US" altLang="zh-CN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zh-CN" altLang="en-US" dirty="0"/>
              <a:t>条</a:t>
            </a:r>
            <a:r>
              <a:rPr lang="zh-CN" altLang="en-US" dirty="0" smtClean="0"/>
              <a:t>件的改变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454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6470" y="765175"/>
            <a:ext cx="7935912" cy="757130"/>
          </a:xfrm>
        </p:spPr>
        <p:txBody>
          <a:bodyPr/>
          <a:lstStyle/>
          <a:p>
            <a:pPr lvl="1"/>
            <a:r>
              <a:rPr lang="zh-CN" altLang="en-US" dirty="0" smtClean="0">
                <a:effectLst/>
              </a:rPr>
              <a:t>授权矩阵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76" y="4708327"/>
            <a:ext cx="7715304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latin typeface="FangSong"/>
                <a:ea typeface="FangSong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protected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void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FangSong"/>
                <a:ea typeface="FangSong"/>
              </a:rPr>
              <a:t>moveToControl_ProcessChanged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IWfProcess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process)</a:t>
            </a:r>
          </a:p>
          <a:p>
            <a:pPr algn="l"/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{</a:t>
            </a:r>
            <a:endParaRPr lang="en-US" altLang="zh-CN" sz="1800" dirty="0">
              <a:solidFill>
                <a:prstClr val="black"/>
              </a:solidFill>
              <a:latin typeface="FangSong"/>
              <a:ea typeface="FangSong"/>
            </a:endParaRPr>
          </a:p>
          <a:p>
            <a:pPr algn="l"/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  </a:t>
            </a:r>
            <a:r>
              <a:rPr lang="en-US" altLang="zh-CN" sz="1800" dirty="0" err="1" smtClean="0">
                <a:solidFill>
                  <a:srgbClr val="2B91AF"/>
                </a:solidFill>
                <a:latin typeface="FangSong"/>
                <a:ea typeface="FangSong"/>
              </a:rPr>
              <a:t>WfClientContext</a:t>
            </a:r>
            <a:r>
              <a:rPr lang="en-US" altLang="zh-CN" sz="1800" dirty="0" err="1" smtClean="0">
                <a:solidFill>
                  <a:prstClr val="black"/>
                </a:solidFill>
                <a:latin typeface="FangSong"/>
                <a:ea typeface="FangSong"/>
              </a:rPr>
              <a:t>.Current.CurrentActivity.Process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.</a:t>
            </a:r>
          </a:p>
          <a:p>
            <a:pPr algn="l"/>
            <a:r>
              <a:rPr lang="zh-CN" altLang="en-US" sz="1800" dirty="0" smtClean="0">
                <a:solidFill>
                  <a:prstClr val="black"/>
                </a:solidFill>
                <a:latin typeface="FangSong"/>
                <a:ea typeface="FangSong"/>
              </a:rPr>
              <a:t>           </a:t>
            </a:r>
            <a:r>
              <a:rPr lang="en-US" altLang="zh-CN" sz="1800" dirty="0" err="1" smtClean="0">
                <a:solidFill>
                  <a:prstClr val="black"/>
                </a:solidFill>
                <a:latin typeface="FangSong"/>
                <a:ea typeface="FangSong"/>
              </a:rPr>
              <a:t>ApplicationRumtimeParameters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[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"Departments"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] = </a:t>
            </a:r>
            <a:r>
              <a:rPr lang="en-US" altLang="zh-CN" sz="1800" dirty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zh-CN" altLang="en-US" sz="1800" dirty="0" smtClean="0">
                <a:solidFill>
                  <a:srgbClr val="A31515"/>
                </a:solidFill>
                <a:latin typeface="FangSong"/>
                <a:ea typeface="FangSong"/>
              </a:rPr>
              <a:t>人事</a:t>
            </a:r>
            <a:r>
              <a:rPr lang="en-US" altLang="zh-CN" sz="1800" dirty="0" smtClean="0">
                <a:solidFill>
                  <a:srgbClr val="A31515"/>
                </a:solidFill>
                <a:latin typeface="FangSong"/>
                <a:ea typeface="FangSong"/>
              </a:rPr>
              <a:t>"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;</a:t>
            </a:r>
            <a:endParaRPr lang="en-US" altLang="zh-CN" sz="1800" dirty="0">
              <a:solidFill>
                <a:prstClr val="black"/>
              </a:solidFill>
              <a:latin typeface="FangSong"/>
              <a:ea typeface="FangSong"/>
            </a:endParaRPr>
          </a:p>
          <a:p>
            <a:pPr algn="l"/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}</a:t>
            </a:r>
            <a:endParaRPr lang="en-US" altLang="zh-CN" sz="1800" dirty="0">
              <a:solidFill>
                <a:prstClr val="black"/>
              </a:solidFill>
              <a:latin typeface="FangSong"/>
              <a:ea typeface="FangSong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476" y="2330244"/>
            <a:ext cx="7905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/>
              <a:t>定</a:t>
            </a:r>
            <a:r>
              <a:rPr lang="zh-CN" altLang="en-US" dirty="0" smtClean="0"/>
              <a:t>义每个活动点的候选人</a:t>
            </a:r>
            <a:endParaRPr lang="en-US" altLang="zh-CN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/>
              <a:t>流</a:t>
            </a:r>
            <a:r>
              <a:rPr lang="zh-CN" altLang="en-US" dirty="0" smtClean="0"/>
              <a:t>程自动加载</a:t>
            </a:r>
            <a:endParaRPr lang="en-US" altLang="zh-CN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 smtClean="0"/>
              <a:t>与原候选人合并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912589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表单和工作流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50613"/>
          </a:xfrm>
        </p:spPr>
        <p:txBody>
          <a:bodyPr/>
          <a:lstStyle/>
          <a:p>
            <a:r>
              <a:rPr lang="zh-CN" altLang="en-US" dirty="0" smtClean="0"/>
              <a:t>相互作用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流程和活动的参数和表单的影响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对基本流程操作的影响（流转、撤回、作废、审批意见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对流程修改的</a:t>
            </a:r>
            <a:r>
              <a:rPr lang="zh-CN" altLang="en-US" dirty="0" smtClean="0"/>
              <a:t>影响（增加、删除、修改）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对流转意见栏的影响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表单输入项和流程走向的关系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表单要素决定分支走向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用户选择分支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流程和待办之间的关系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zh-CN" altLang="en-US" dirty="0" smtClean="0"/>
              <a:t>化的待办标题和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00914" y="6023429"/>
            <a:ext cx="300445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Test-${Subject}$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8062437"/>
      </p:ext>
    </p:extLst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6470" y="765175"/>
            <a:ext cx="7935912" cy="757130"/>
          </a:xfrm>
        </p:spPr>
        <p:txBody>
          <a:bodyPr/>
          <a:lstStyle/>
          <a:p>
            <a:pPr lvl="1"/>
            <a:r>
              <a:rPr lang="zh-CN" altLang="en-US" dirty="0">
                <a:effectLst/>
              </a:rPr>
              <a:t>动</a:t>
            </a:r>
            <a:r>
              <a:rPr lang="zh-CN" altLang="en-US" dirty="0" smtClean="0">
                <a:effectLst/>
              </a:rPr>
              <a:t>态角色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76" y="4708327"/>
            <a:ext cx="771530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prstClr val="black"/>
                </a:solidFill>
                <a:latin typeface="FangSong"/>
                <a:ea typeface="FangSong"/>
              </a:rPr>
              <a:t>Process.ApplicationRumtimeParameters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[</a:t>
            </a:r>
            <a:r>
              <a:rPr lang="en-US" altLang="zh-CN" sz="1800" dirty="0" smtClean="0">
                <a:solidFill>
                  <a:srgbClr val="A31515"/>
                </a:solidFill>
                <a:latin typeface="FangSong"/>
                <a:ea typeface="FangSong"/>
              </a:rPr>
              <a:t>“</a:t>
            </a:r>
            <a:r>
              <a:rPr lang="en-US" altLang="zh-CN" sz="1800" dirty="0" err="1" smtClean="0">
                <a:solidFill>
                  <a:srgbClr val="A31515"/>
                </a:solidFill>
                <a:latin typeface="FangSong"/>
                <a:ea typeface="FangSong"/>
              </a:rPr>
              <a:t>Reportto</a:t>
            </a:r>
            <a:r>
              <a:rPr lang="en-US" altLang="zh-CN" sz="1800" dirty="0" smtClean="0">
                <a:solidFill>
                  <a:srgbClr val="A31515"/>
                </a:solidFill>
                <a:latin typeface="FangSong"/>
                <a:ea typeface="FangSong"/>
              </a:rPr>
              <a:t>”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] 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= </a:t>
            </a:r>
            <a:r>
              <a:rPr lang="zh-CN" altLang="en-US" sz="1800" dirty="0" smtClean="0">
                <a:solidFill>
                  <a:prstClr val="black"/>
                </a:solidFill>
                <a:latin typeface="FangSong"/>
                <a:ea typeface="FangSong"/>
              </a:rPr>
              <a:t>                    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	</a:t>
            </a:r>
            <a:r>
              <a:rPr lang="zh-CN" altLang="en-US" sz="1800" dirty="0" smtClean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		</a:t>
            </a:r>
            <a:r>
              <a:rPr lang="en-US" altLang="zh-CN" sz="1800" dirty="0" err="1" smtClean="0">
                <a:solidFill>
                  <a:srgbClr val="2B91AF"/>
                </a:solidFill>
                <a:latin typeface="FangSong"/>
                <a:ea typeface="FangSong"/>
              </a:rPr>
              <a:t>DeluxeIdentity</a:t>
            </a:r>
            <a:r>
              <a:rPr lang="en-US" altLang="zh-CN" sz="1800" dirty="0" err="1" smtClean="0">
                <a:solidFill>
                  <a:prstClr val="black"/>
                </a:solidFill>
                <a:latin typeface="FangSong"/>
                <a:ea typeface="FangSong"/>
              </a:rPr>
              <a:t>.CurrentUser.ReportTo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476" y="2330244"/>
            <a:ext cx="7905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/>
              <a:t>流</a:t>
            </a:r>
            <a:r>
              <a:rPr lang="zh-CN" altLang="en-US" dirty="0" smtClean="0"/>
              <a:t>程候选人的占位符</a:t>
            </a:r>
            <a:endParaRPr lang="en-US" altLang="zh-CN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 smtClean="0"/>
              <a:t>客</a:t>
            </a:r>
            <a:r>
              <a:rPr lang="zh-CN" altLang="en-US" dirty="0"/>
              <a:t>户</a:t>
            </a:r>
            <a:r>
              <a:rPr lang="zh-CN" altLang="en-US" dirty="0" smtClean="0"/>
              <a:t>端指定实际操作人</a:t>
            </a:r>
            <a:endParaRPr lang="en-US" altLang="zh-CN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dirty="0"/>
              <a:t>兼容</a:t>
            </a:r>
            <a:r>
              <a:rPr lang="en-US" altLang="zh-CN" dirty="0" smtClean="0"/>
              <a:t>Condition</a:t>
            </a:r>
            <a:r>
              <a:rPr lang="zh-CN" altLang="en-US" dirty="0" smtClean="0"/>
              <a:t>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2648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6470" y="765175"/>
            <a:ext cx="7935912" cy="757130"/>
          </a:xfrm>
        </p:spPr>
        <p:txBody>
          <a:bodyPr/>
          <a:lstStyle/>
          <a:p>
            <a:pPr lvl="1"/>
            <a:r>
              <a:rPr lang="zh-CN" altLang="en-US" dirty="0">
                <a:effectLst/>
              </a:rPr>
              <a:t>启</a:t>
            </a:r>
            <a:r>
              <a:rPr lang="zh-CN" altLang="en-US" dirty="0" smtClean="0">
                <a:effectLst/>
              </a:rPr>
              <a:t>动子流程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476" y="3837487"/>
            <a:ext cx="7715304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latin typeface="FangSong"/>
                <a:ea typeface="FangSong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void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FangSong"/>
                <a:ea typeface="FangSong"/>
              </a:rPr>
              <a:t>executor_BeforeExecute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(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WfExecutorDataContext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FangSong"/>
                <a:ea typeface="FangSong"/>
              </a:rPr>
              <a:t>dataContext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)</a:t>
            </a:r>
          </a:p>
          <a:p>
            <a:pPr algn="l"/>
            <a:r>
              <a:rPr lang="zh-CN" altLang="en-US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{</a:t>
            </a:r>
            <a:endParaRPr lang="en-US" altLang="zh-CN" sz="1800" dirty="0">
              <a:solidFill>
                <a:prstClr val="black"/>
              </a:solidFill>
              <a:latin typeface="FangSong"/>
              <a:ea typeface="FangSong"/>
            </a:endParaRPr>
          </a:p>
          <a:p>
            <a:pPr algn="l"/>
            <a:r>
              <a:rPr lang="en-US" altLang="zh-CN" sz="1800" dirty="0" smtClean="0">
                <a:solidFill>
                  <a:srgbClr val="2B91AF"/>
                </a:solidFill>
                <a:latin typeface="FangSong"/>
                <a:ea typeface="FangSong"/>
              </a:rPr>
              <a:t>	</a:t>
            </a:r>
            <a:r>
              <a:rPr lang="en-US" altLang="zh-CN" sz="1800" dirty="0" err="1" smtClean="0">
                <a:solidFill>
                  <a:srgbClr val="2B91AF"/>
                </a:solidFill>
                <a:latin typeface="FangSong"/>
                <a:ea typeface="FangSong"/>
              </a:rPr>
              <a:t>WfBranchProcessTransferParamsCollection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transfers=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;</a:t>
            </a:r>
          </a:p>
          <a:p>
            <a:pPr algn="l"/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       </a:t>
            </a:r>
            <a:r>
              <a:rPr lang="en-US" altLang="zh-CN" sz="1800" dirty="0" err="1" smtClean="0">
                <a:solidFill>
                  <a:srgbClr val="2B91AF"/>
                </a:solidFill>
                <a:latin typeface="FangSong"/>
                <a:ea typeface="FangSong"/>
              </a:rPr>
              <a:t>WfBranchProcessTransferParams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trans=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null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;</a:t>
            </a:r>
          </a:p>
          <a:p>
            <a:pPr algn="l"/>
            <a:r>
              <a:rPr lang="zh-CN" altLang="en-US" sz="1800" dirty="0" smtClean="0">
                <a:solidFill>
                  <a:prstClr val="black"/>
                </a:solidFill>
                <a:latin typeface="FangSong"/>
                <a:ea typeface="FangSong"/>
              </a:rPr>
              <a:t>        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trans 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= </a:t>
            </a:r>
            <a:r>
              <a:rPr lang="en-US" altLang="zh-CN" sz="1800" dirty="0">
                <a:solidFill>
                  <a:srgbClr val="0000FF"/>
                </a:solidFill>
                <a:latin typeface="FangSong"/>
                <a:ea typeface="FangSong"/>
              </a:rPr>
              <a:t>new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FangSong"/>
                <a:ea typeface="FangSong"/>
              </a:rPr>
              <a:t>WfBranchProcessTransferParams</a:t>
            </a:r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();</a:t>
            </a:r>
          </a:p>
          <a:p>
            <a:pPr algn="l"/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        </a:t>
            </a:r>
            <a:r>
              <a:rPr lang="en-US" altLang="zh-CN" sz="1800" dirty="0" err="1" smtClean="0">
                <a:solidFill>
                  <a:prstClr val="black"/>
                </a:solidFill>
                <a:latin typeface="FangSong"/>
                <a:ea typeface="FangSong"/>
              </a:rPr>
              <a:t>trans.Template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 =</a:t>
            </a:r>
            <a:r>
              <a:rPr lang="zh-CN" altLang="en-US" sz="1800" dirty="0" smtClean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err="1" smtClean="0">
                <a:solidFill>
                  <a:prstClr val="black"/>
                </a:solidFill>
                <a:latin typeface="FangSong"/>
                <a:ea typeface="FangSong"/>
              </a:rPr>
              <a:t>templatekey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;</a:t>
            </a:r>
          </a:p>
          <a:p>
            <a:pPr algn="l"/>
            <a:r>
              <a:rPr lang="en-US" altLang="zh-CN" sz="1800" dirty="0">
                <a:solidFill>
                  <a:prstClr val="black"/>
                </a:solidFill>
                <a:latin typeface="FangSong"/>
                <a:ea typeface="FangSong"/>
              </a:rPr>
              <a:t>	</a:t>
            </a:r>
            <a:r>
              <a:rPr lang="en-US" altLang="zh-CN" sz="1800" dirty="0" err="1" smtClean="0">
                <a:solidFill>
                  <a:prstClr val="black"/>
                </a:solidFill>
                <a:latin typeface="FangSong"/>
                <a:ea typeface="FangSong"/>
              </a:rPr>
              <a:t>trans.BranchParams.Add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(users);</a:t>
            </a:r>
            <a:endParaRPr lang="en-US" altLang="zh-CN" sz="1800" dirty="0">
              <a:solidFill>
                <a:prstClr val="black"/>
              </a:solidFill>
              <a:latin typeface="FangSong"/>
              <a:ea typeface="FangSong"/>
            </a:endParaRPr>
          </a:p>
          <a:p>
            <a:pPr algn="l"/>
            <a:r>
              <a:rPr lang="zh-CN" altLang="en-US" sz="1800" dirty="0">
                <a:solidFill>
                  <a:prstClr val="black"/>
                </a:solidFill>
                <a:latin typeface="FangSong"/>
                <a:ea typeface="FangSong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FangSong"/>
                <a:ea typeface="FangSong"/>
              </a:rPr>
              <a:t>}</a:t>
            </a:r>
            <a:endParaRPr lang="en-US" altLang="zh-CN" sz="1800" dirty="0">
              <a:solidFill>
                <a:prstClr val="black"/>
              </a:solidFill>
              <a:latin typeface="FangSong"/>
              <a:ea typeface="FangSong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476" y="2330244"/>
            <a:ext cx="7905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800" dirty="0" smtClean="0">
                <a:effectLst/>
              </a:rPr>
              <a:t>在主流程流转时启动</a:t>
            </a:r>
            <a:endParaRPr lang="en-US" altLang="zh-CN" sz="2800" dirty="0" smtClean="0">
              <a:effectLst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800" dirty="0">
                <a:effectLst/>
              </a:rPr>
              <a:t>需</a:t>
            </a:r>
            <a:r>
              <a:rPr lang="zh-CN" altLang="en-US" sz="2800" dirty="0" smtClean="0">
                <a:effectLst/>
              </a:rPr>
              <a:t>要启动参数</a:t>
            </a:r>
            <a:endParaRPr lang="en-US" altLang="zh-CN" sz="2800" dirty="0">
              <a:effectLst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800" dirty="0" smtClean="0">
                <a:effectLst/>
              </a:rPr>
              <a:t>与主流程的关系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658557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流程和角色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721019"/>
          </a:xfrm>
        </p:spPr>
        <p:txBody>
          <a:bodyPr/>
          <a:lstStyle/>
          <a:p>
            <a:r>
              <a:rPr lang="zh-CN" altLang="en-US" dirty="0" smtClean="0"/>
              <a:t>流程</a:t>
            </a:r>
            <a:r>
              <a:rPr lang="zh-CN" altLang="en-US" dirty="0"/>
              <a:t>活动</a:t>
            </a:r>
            <a:r>
              <a:rPr lang="zh-CN" altLang="en-US" dirty="0" smtClean="0"/>
              <a:t>上的静态资源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安全中心的角色、人员、组织和群组</a:t>
            </a:r>
            <a:endParaRPr lang="en-US" altLang="zh-CN" dirty="0" smtClean="0"/>
          </a:p>
          <a:p>
            <a:r>
              <a:rPr lang="zh-CN" altLang="en-US" dirty="0" smtClean="0"/>
              <a:t>流程所经过的</a:t>
            </a:r>
            <a:r>
              <a:rPr lang="zh-CN" altLang="en-US" dirty="0"/>
              <a:t>环节</a:t>
            </a:r>
            <a:r>
              <a:rPr lang="zh-CN" altLang="en-US" dirty="0" smtClean="0"/>
              <a:t>的相关人</a:t>
            </a:r>
            <a:endParaRPr lang="en-US" altLang="zh-CN" dirty="0" smtClean="0"/>
          </a:p>
          <a:p>
            <a:r>
              <a:rPr lang="zh-CN" altLang="en-US" dirty="0" smtClean="0"/>
              <a:t>动态角色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zh-CN" altLang="en-US" dirty="0"/>
              <a:t>使用</a:t>
            </a:r>
            <a:r>
              <a:rPr lang="zh-CN" altLang="en-US" dirty="0" smtClean="0"/>
              <a:t>者（表单）来决定操作人是谁</a:t>
            </a:r>
            <a:endParaRPr lang="en-US" altLang="zh-CN" dirty="0" smtClean="0"/>
          </a:p>
          <a:p>
            <a:r>
              <a:rPr lang="zh-CN" altLang="en-US" dirty="0" smtClean="0"/>
              <a:t>授权矩阵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终极解决方案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8113944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和通知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203954"/>
          </a:xfrm>
        </p:spPr>
        <p:txBody>
          <a:bodyPr/>
          <a:lstStyle/>
          <a:p>
            <a:r>
              <a:rPr lang="zh-CN" altLang="en-US" dirty="0" smtClean="0"/>
              <a:t>流程变化时自动产生通知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进入、离开活动时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流程取消时</a:t>
            </a:r>
            <a:endParaRPr lang="en-US" altLang="zh-CN" dirty="0" smtClean="0"/>
          </a:p>
          <a:p>
            <a:r>
              <a:rPr lang="zh-CN" altLang="en-US" dirty="0"/>
              <a:t>通知</a:t>
            </a:r>
            <a:r>
              <a:rPr lang="zh-CN" altLang="en-US" dirty="0" smtClean="0"/>
              <a:t>的目标和活动的资源类似</a:t>
            </a:r>
            <a:endParaRPr lang="en-US" altLang="zh-CN" dirty="0" smtClean="0"/>
          </a:p>
          <a:p>
            <a:r>
              <a:rPr lang="zh-CN" altLang="en-US" dirty="0"/>
              <a:t>通知的</a:t>
            </a:r>
            <a:r>
              <a:rPr lang="zh-CN" altLang="en-US" dirty="0" smtClean="0"/>
              <a:t>标题、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和待办类似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457943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主流程和分支流程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059025"/>
          </a:xfrm>
        </p:spPr>
        <p:txBody>
          <a:bodyPr/>
          <a:lstStyle/>
          <a:p>
            <a:r>
              <a:rPr lang="zh-CN" altLang="en-US" dirty="0" smtClean="0"/>
              <a:t>如何定义分支流程</a:t>
            </a:r>
            <a:endParaRPr lang="en-US" altLang="zh-CN" dirty="0" smtClean="0"/>
          </a:p>
          <a:p>
            <a:pPr lvl="1"/>
            <a:r>
              <a:rPr lang="zh-CN" altLang="en-US" dirty="0"/>
              <a:t>任何</a:t>
            </a:r>
            <a:r>
              <a:rPr lang="zh-CN" altLang="en-US" dirty="0" smtClean="0"/>
              <a:t>流程都可以作为分支流程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分支流程之间存在着并行、串行关系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主流程和分支流程之间的关系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0803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615827"/>
          </a:xfrm>
        </p:spPr>
        <p:txBody>
          <a:bodyPr/>
          <a:lstStyle/>
          <a:p>
            <a:r>
              <a:rPr lang="zh-CN" altLang="en-US" dirty="0" smtClean="0"/>
              <a:t>可以定制启动流程的作业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制定计划</a:t>
            </a:r>
            <a:r>
              <a:rPr lang="zh-CN" altLang="en-US" dirty="0" smtClean="0"/>
              <a:t>调度规则</a:t>
            </a:r>
            <a:endParaRPr lang="en-US" altLang="zh-CN" dirty="0" smtClean="0"/>
          </a:p>
          <a:p>
            <a:r>
              <a:rPr lang="zh-CN" altLang="en-US" dirty="0" smtClean="0"/>
              <a:t>专门部署后台服务来进行调度的执行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842518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315" y="1905577"/>
            <a:ext cx="7895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200" dirty="0" smtClean="0">
                <a:latin typeface="华文行楷" pitchFamily="2" charset="-122"/>
                <a:ea typeface="华文行楷" pitchFamily="2" charset="-122"/>
              </a:rPr>
              <a:t>开发</a:t>
            </a:r>
            <a:endParaRPr lang="zh-CN" altLang="en-US" sz="192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238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25463" y="765175"/>
            <a:ext cx="7935912" cy="757130"/>
          </a:xfrm>
        </p:spPr>
        <p:txBody>
          <a:bodyPr/>
          <a:lstStyle/>
          <a:p>
            <a:pPr lvl="1"/>
            <a:r>
              <a:rPr lang="zh-CN" altLang="en-US" dirty="0">
                <a:effectLst/>
              </a:rPr>
              <a:t>开</a:t>
            </a:r>
            <a:r>
              <a:rPr lang="zh-CN" altLang="en-US" dirty="0" smtClean="0">
                <a:effectLst/>
              </a:rPr>
              <a:t>发步骤</a:t>
            </a:r>
            <a:endParaRPr lang="zh-CN" altLang="zh-CN" dirty="0">
              <a:effectLst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349543"/>
              </p:ext>
            </p:extLst>
          </p:nvPr>
        </p:nvGraphicFramePr>
        <p:xfrm>
          <a:off x="1349829" y="2075544"/>
          <a:ext cx="6749142" cy="325119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374571"/>
                <a:gridCol w="3374571"/>
              </a:tblGrid>
              <a:tr h="8127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2"/>
                          </a:solidFill>
                        </a:rPr>
                        <a:t>业务数据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CRUD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7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2"/>
                          </a:solidFill>
                        </a:rPr>
                        <a:t>流程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b="1" dirty="0" err="1" smtClean="0">
                          <a:solidFill>
                            <a:schemeClr val="bg2"/>
                          </a:solidFill>
                        </a:rPr>
                        <a:t>ProcessDesigner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7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2"/>
                          </a:solidFill>
                        </a:rPr>
                        <a:t>页面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b="1" dirty="0" err="1" smtClean="0">
                          <a:solidFill>
                            <a:schemeClr val="bg2"/>
                          </a:solidFill>
                        </a:rPr>
                        <a:t>ViewBase</a:t>
                      </a:r>
                      <a:r>
                        <a:rPr lang="en-US" altLang="zh-CN" b="1" dirty="0" smtClean="0">
                          <a:solidFill>
                            <a:schemeClr val="bg2"/>
                          </a:solidFill>
                        </a:rPr>
                        <a:t>&lt;T&gt;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7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2"/>
                          </a:solidFill>
                        </a:rPr>
                        <a:t>控制器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b="1" dirty="0" err="1" smtClean="0">
                          <a:solidFill>
                            <a:schemeClr val="bg2"/>
                          </a:solidFill>
                        </a:rPr>
                        <a:t>BaseController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3705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7953</TotalTime>
  <Words>1149</Words>
  <Application>Microsoft Office PowerPoint</Application>
  <PresentationFormat>全屏显示(4:3)</PresentationFormat>
  <Paragraphs>268</Paragraphs>
  <Slides>31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Presentation</vt:lpstr>
      <vt:lpstr>  表单和工作流</vt:lpstr>
      <vt:lpstr>表单和工作流</vt:lpstr>
      <vt:lpstr>表单和工作流</vt:lpstr>
      <vt:lpstr>流程和角色</vt:lpstr>
      <vt:lpstr>流程和通知</vt:lpstr>
      <vt:lpstr>主流程和分支流程</vt:lpstr>
      <vt:lpstr>定时启动流程</vt:lpstr>
      <vt:lpstr>PowerPoint 演示文稿</vt:lpstr>
      <vt:lpstr>开发步骤</vt:lpstr>
      <vt:lpstr>工作流概述</vt:lpstr>
      <vt:lpstr>设计时</vt:lpstr>
      <vt:lpstr>运行时</vt:lpstr>
      <vt:lpstr>表单数据</vt:lpstr>
      <vt:lpstr>ORM</vt:lpstr>
      <vt:lpstr>Adapter</vt:lpstr>
      <vt:lpstr>Adapter</vt:lpstr>
      <vt:lpstr>Validation</vt:lpstr>
      <vt:lpstr>Controller</vt:lpstr>
      <vt:lpstr>Controller</vt:lpstr>
      <vt:lpstr>ControllerBase</vt:lpstr>
      <vt:lpstr>ControllerOperationBase</vt:lpstr>
      <vt:lpstr>Scene</vt:lpstr>
      <vt:lpstr>Navigation</vt:lpstr>
      <vt:lpstr>CommandStateBase</vt:lpstr>
      <vt:lpstr>表单</vt:lpstr>
      <vt:lpstr>Control</vt:lpstr>
      <vt:lpstr>WfMoveToControl</vt:lpstr>
      <vt:lpstr>当前表单决定当前流程</vt:lpstr>
      <vt:lpstr>授权矩阵</vt:lpstr>
      <vt:lpstr>动态角色</vt:lpstr>
      <vt:lpstr>启动子流程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ShenZheng</cp:lastModifiedBy>
  <cp:revision>1040</cp:revision>
  <dcterms:created xsi:type="dcterms:W3CDTF">2005-02-25T01:27:32Z</dcterms:created>
  <dcterms:modified xsi:type="dcterms:W3CDTF">2011-05-13T03:16:27Z</dcterms:modified>
</cp:coreProperties>
</file>