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5" r:id="rId2"/>
    <p:sldId id="315" r:id="rId3"/>
    <p:sldId id="386" r:id="rId4"/>
    <p:sldId id="387" r:id="rId5"/>
    <p:sldId id="442" r:id="rId6"/>
    <p:sldId id="421" r:id="rId7"/>
    <p:sldId id="422" r:id="rId8"/>
    <p:sldId id="435" r:id="rId9"/>
    <p:sldId id="436" r:id="rId10"/>
    <p:sldId id="437" r:id="rId11"/>
    <p:sldId id="438" r:id="rId12"/>
    <p:sldId id="440" r:id="rId13"/>
    <p:sldId id="441" r:id="rId14"/>
    <p:sldId id="439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C3FF19"/>
    <a:srgbClr val="C04E00"/>
    <a:srgbClr val="FF6600"/>
    <a:srgbClr val="FF5050"/>
    <a:srgbClr val="0073E6"/>
    <a:srgbClr val="67C58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0" autoAdjust="0"/>
    <p:restoredTop sz="86332" autoAdjust="0"/>
  </p:normalViewPr>
  <p:slideViewPr>
    <p:cSldViewPr snapToObjects="1">
      <p:cViewPr>
        <p:scale>
          <a:sx n="70" d="100"/>
          <a:sy n="70" d="100"/>
        </p:scale>
        <p:origin x="-11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71006" cy="13111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>
                <a:latin typeface="微软雅黑" pitchFamily="34" charset="-122"/>
                <a:ea typeface="微软雅黑" pitchFamily="34" charset="-122"/>
              </a:rPr>
              <a:t>MCS.Library.Office.OpenXml.Excel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WorkSheet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248" y="1209225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/>
              <a:t>SheetView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algn="l"/>
            <a:r>
              <a:rPr lang="en-US" altLang="zh-CN" sz="2800" dirty="0" smtClean="0"/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当前面页显示信息设置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例如是不显示网格，是否显示公式等信息）。</a:t>
            </a:r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/>
              <a:t>Dimension  </a:t>
            </a:r>
          </a:p>
          <a:p>
            <a:pPr algn="l"/>
            <a:r>
              <a:rPr lang="en-US" altLang="zh-CN" sz="2800" dirty="0" smtClean="0"/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存储当前工作表存在的单元格，开始行与结束行。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 smtClean="0"/>
              <a:t>Hidden</a:t>
            </a:r>
          </a:p>
          <a:p>
            <a:pPr algn="l"/>
            <a:r>
              <a:rPr lang="en-US" altLang="zh-CN" sz="2800" dirty="0" smtClean="0"/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存储当前工作表是否在工作薄中显示。枚举类型，可见 </a:t>
            </a:r>
            <a:r>
              <a:rPr lang="en-US" altLang="zh-CN" sz="2000" dirty="0" smtClean="0"/>
              <a:t>Visible,</a:t>
            </a:r>
            <a:r>
              <a:rPr lang="zh-CN" altLang="en-US" sz="2000" dirty="0" smtClean="0"/>
              <a:t>隐藏</a:t>
            </a:r>
            <a:r>
              <a:rPr lang="en-US" altLang="zh-CN" sz="2000" dirty="0" smtClean="0"/>
              <a:t>Hidden</a:t>
            </a:r>
            <a:r>
              <a:rPr lang="zh-CN" altLang="en-US" sz="2000" dirty="0" smtClean="0"/>
              <a:t>， 工作表隐藏，且通过操作界面无法显示</a:t>
            </a:r>
            <a:r>
              <a:rPr lang="en-US" altLang="zh-CN" sz="2000" dirty="0" err="1" smtClean="0"/>
              <a:t>VeryHidden</a:t>
            </a:r>
            <a:endParaRPr lang="en-US" altLang="zh-CN" sz="2000" dirty="0" smtClean="0"/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957167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（重要属性）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833" y="1268760"/>
            <a:ext cx="858348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Value</a:t>
            </a:r>
            <a:endParaRPr lang="en-US" altLang="zh-CN" dirty="0"/>
          </a:p>
          <a:p>
            <a:pPr algn="l"/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当前单元设置的值。</a:t>
            </a:r>
            <a:endParaRPr lang="en-US" altLang="zh-CN" sz="4000" dirty="0"/>
          </a:p>
          <a:p>
            <a:pPr algn="l"/>
            <a:r>
              <a:rPr lang="en-US" altLang="zh-CN" sz="4000" dirty="0" smtClean="0"/>
              <a:t>Formula  </a:t>
            </a:r>
            <a:endParaRPr lang="en-US" altLang="zh-CN" sz="4000" dirty="0"/>
          </a:p>
          <a:p>
            <a:pPr algn="l"/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当前单元格存储的公式。</a:t>
            </a:r>
            <a:endParaRPr lang="en-US" altLang="zh-CN" sz="4000" dirty="0"/>
          </a:p>
          <a:p>
            <a:pPr algn="l"/>
            <a:r>
              <a:rPr lang="en-US" altLang="zh-CN" sz="4000" dirty="0" smtClean="0"/>
              <a:t>Style</a:t>
            </a:r>
            <a:endParaRPr lang="en-US" altLang="zh-CN" sz="4000" dirty="0"/>
          </a:p>
          <a:p>
            <a:pPr algn="l"/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当前单元格样式信息，其中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包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括一些背景颜色，边框（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Border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），填充方式（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Fill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），字体 （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Font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），显示格式（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NumberFormat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…………</a:t>
            </a:r>
          </a:p>
          <a:p>
            <a:pPr algn="l"/>
            <a:r>
              <a:rPr lang="en-US" altLang="zh-CN" sz="4000" dirty="0"/>
              <a:t>Comment</a:t>
            </a:r>
          </a:p>
          <a:p>
            <a:pPr algn="l"/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表示当前单元格评论信息。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4000" dirty="0"/>
              <a:t>Hyperlink</a:t>
            </a:r>
          </a:p>
          <a:p>
            <a:pPr algn="l"/>
            <a:r>
              <a:rPr lang="en-US" altLang="zh-CN" sz="2000" dirty="0" smtClean="0"/>
              <a:t>	</a:t>
            </a:r>
            <a:r>
              <a:rPr lang="zh-CN" altLang="en-US" sz="2000" dirty="0" smtClean="0"/>
              <a:t>表示当前单元格超级链接。</a:t>
            </a:r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4668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/>
              <a:t>DocumentHelper</a:t>
            </a:r>
            <a:r>
              <a:rPr lang="en-US" altLang="zh-CN" dirty="0"/>
              <a:t>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56714"/>
          </a:xfrm>
        </p:spPr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常用的操作已封装成帮助方法，方便大家日常开发使用，节省更多的时间！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mtClean="0"/>
              <a:t>FillExcelTemplatesByDefinedName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（适用场景：根据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模板定义的单元格名称，与待填充数据列名进行匹配填充）</a:t>
            </a:r>
            <a:endParaRPr lang="en-US" altLang="zh-CN" sz="2000" dirty="0" smtClean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/>
              <a:t>DocumentBuilder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（适用场景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:  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创建新的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文件，将数据从指定的开始单元格开始填充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en-US" altLang="zh-CN" sz="2000" dirty="0" smtClean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/>
              <a:t>CreateDocumentAndTable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……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（适用场景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:  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创建新的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文件，将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数据以</a:t>
            </a:r>
            <a:r>
              <a:rPr lang="en-US" altLang="zh-CN" sz="2000" dirty="0" err="1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ExcelTable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填充）</a:t>
            </a:r>
            <a:endParaRPr lang="en-US" altLang="zh-CN" sz="20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6428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DocumentHelper</a:t>
            </a:r>
            <a:r>
              <a:rPr lang="en-US" altLang="zh-CN" dirty="0"/>
              <a:t>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5981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CreateFormulaTableTemplate</a:t>
            </a:r>
            <a:r>
              <a:rPr lang="zh-CN" altLang="en-US" sz="3200" dirty="0" smtClean="0"/>
              <a:t>（</a:t>
            </a:r>
            <a:r>
              <a:rPr lang="en-US" altLang="zh-CN" sz="3200" dirty="0"/>
              <a:t>……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适用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场景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:  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创建新的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文件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，并能生</a:t>
            </a:r>
            <a:r>
              <a:rPr lang="en-US" altLang="zh-CN" sz="2000" dirty="0" err="1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ExcelTable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公式，一般用于生成模版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.</a:t>
            </a:r>
          </a:p>
          <a:p>
            <a:pPr marL="0" indent="0">
              <a:buNone/>
            </a:pPr>
            <a:r>
              <a:rPr lang="en-US" altLang="zh-CN" dirty="0" err="1"/>
              <a:t>FillExcelTable</a:t>
            </a:r>
            <a:r>
              <a:rPr lang="zh-CN" altLang="en-US" dirty="0"/>
              <a:t>（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适用场景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:  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填充模版中指定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Table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数据。一般用于往</a:t>
            </a:r>
            <a:r>
              <a:rPr lang="en-US" altLang="zh-CN" sz="2000" dirty="0" err="1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ExcelTable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中填充数据。</a:t>
            </a:r>
            <a:endParaRPr lang="en-US" altLang="zh-CN" sz="2000" dirty="0" smtClean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dirty="0" err="1"/>
              <a:t>GetExcelTableData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适用场景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: 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一般用于从指定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文件，拿到指定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Table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中数据。</a:t>
            </a:r>
            <a:endParaRPr lang="en-US" altLang="zh-CN" sz="2000" dirty="0" smtClean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zh-CN" dirty="0" err="1"/>
              <a:t>GetRangeValues</a:t>
            </a:r>
            <a:r>
              <a:rPr lang="zh-CN" altLang="en-US" dirty="0"/>
              <a:t>（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适用场景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: 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一般用于从指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，指定开始到结束的</a:t>
            </a:r>
            <a:r>
              <a:rPr lang="zh-CN" altLang="en-US" sz="200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区域拿数据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0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494138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0082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Demo</a:t>
            </a:r>
          </a:p>
          <a:p>
            <a:pPr marL="0" indent="0">
              <a:buNone/>
            </a:pPr>
            <a:r>
              <a:rPr lang="en-US" altLang="zh-CN" dirty="0"/>
              <a:t>$/</a:t>
            </a:r>
            <a:r>
              <a:rPr lang="en-US" altLang="zh-CN" dirty="0" err="1"/>
              <a:t>MCSFramework</a:t>
            </a:r>
            <a:r>
              <a:rPr lang="en-US" altLang="zh-CN" dirty="0"/>
              <a:t>/02.Develop/Framework/</a:t>
            </a:r>
            <a:r>
              <a:rPr lang="en-US" altLang="zh-CN" dirty="0" err="1"/>
              <a:t>TestProjects</a:t>
            </a:r>
            <a:r>
              <a:rPr lang="en-US" altLang="zh-CN" dirty="0"/>
              <a:t>/</a:t>
            </a:r>
            <a:r>
              <a:rPr lang="en-US" altLang="zh-CN" dirty="0" err="1"/>
              <a:t>MCS.Library.Office.OpenXml.Excel.Test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6134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192117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1905670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MCS.Library.Office.OpenXml.Excel.DLL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286" y="2515322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286" y="3272147"/>
            <a:ext cx="8323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形式，实现对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文件的操作。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 新的编程接口使操作更加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简单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不依赖于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OpenXmlSDK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它主要是完完全全根据文档的存储，开发人员要熟悉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组成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MCS.Library.Office.OpenXml.Excel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根椐自定义对象模型根据操作习惯，更容易理解。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/>
              <a:t>WorkBook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对象介绍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WorkBook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（工作薄）：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Office Excel 2007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版本以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文件的存储对象。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9" y="2814764"/>
            <a:ext cx="4161970" cy="3680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1747" y="5500901"/>
            <a:ext cx="3966949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/>
              <a:t>WorkSheet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工作表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891748" y="4399860"/>
            <a:ext cx="3966949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/>
              <a:t>WorkBookView</a:t>
            </a:r>
            <a:r>
              <a:rPr lang="en-US" altLang="zh-CN" sz="1800" dirty="0" smtClean="0"/>
              <a:t>(Excel</a:t>
            </a:r>
            <a:r>
              <a:rPr lang="zh-CN" altLang="en-US" sz="1800" dirty="0" smtClean="0"/>
              <a:t>程序显示方式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4891749" y="3324479"/>
            <a:ext cx="3947452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schemeClr val="dk1"/>
                </a:solidFill>
                <a:latin typeface="+mn-lt"/>
              </a:rPr>
              <a:t>FileProperties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(</a:t>
            </a:r>
            <a:r>
              <a:rPr lang="zh-CN" altLang="en-US" sz="1800" dirty="0" smtClean="0">
                <a:solidFill>
                  <a:schemeClr val="dk1"/>
                </a:solidFill>
                <a:latin typeface="+mn-lt"/>
              </a:rPr>
              <a:t>文档属性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)</a:t>
            </a:r>
            <a:endParaRPr lang="en-US" altLang="zh-CN" sz="18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704" y="3861261"/>
            <a:ext cx="3966948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schemeClr val="dk1"/>
                </a:solidFill>
                <a:latin typeface="+mn-lt"/>
              </a:rPr>
              <a:t>WorkbookFileVersion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(</a:t>
            </a:r>
            <a:r>
              <a:rPr lang="zh-CN" altLang="en-US" sz="1800" dirty="0" smtClean="0">
                <a:solidFill>
                  <a:schemeClr val="dk1"/>
                </a:solidFill>
                <a:latin typeface="+mn-lt"/>
              </a:rPr>
              <a:t>版本信息）</a:t>
            </a:r>
            <a:endParaRPr lang="en-US" altLang="zh-CN" sz="18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91749" y="4949526"/>
            <a:ext cx="3942903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schemeClr val="dk1"/>
                </a:solidFill>
                <a:latin typeface="+mn-lt"/>
              </a:rPr>
              <a:t>ExcelCalcMode</a:t>
            </a:r>
            <a:r>
              <a:rPr lang="en-US" altLang="zh-CN" sz="1800" dirty="0"/>
              <a:t>(</a:t>
            </a:r>
            <a:r>
              <a:rPr lang="zh-CN" altLang="en-US" sz="1800" dirty="0" smtClean="0">
                <a:solidFill>
                  <a:schemeClr val="dk1"/>
                </a:solidFill>
                <a:latin typeface="+mn-lt"/>
              </a:rPr>
              <a:t>计算模式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)</a:t>
            </a:r>
            <a:endParaRPr lang="en-US" altLang="zh-CN" sz="18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6505" y="2818089"/>
            <a:ext cx="2036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包括的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华文仿宋" pitchFamily="2" charset="-122"/>
                <a:ea typeface="华文仿宋" pitchFamily="2" charset="-122"/>
              </a:rPr>
              <a:t>子对象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4962" y="5988936"/>
            <a:ext cx="3966949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/>
              <a:t>…………</a:t>
            </a:r>
            <a:endParaRPr lang="zh-CN" altLang="en-US" sz="1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WorkSheet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Worksheet(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" y="2298352"/>
            <a:ext cx="4161600" cy="389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1747" y="4750261"/>
            <a:ext cx="3966949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/>
              <a:t>SheetView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工作表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891748" y="3758404"/>
            <a:ext cx="3966949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/>
              <a:t>Table(</a:t>
            </a:r>
            <a:r>
              <a:rPr lang="zh-CN" altLang="en-US" sz="1800" dirty="0" smtClean="0"/>
              <a:t>表格的定义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4877452" y="2298352"/>
            <a:ext cx="3947452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Cell(</a:t>
            </a:r>
            <a:r>
              <a:rPr lang="zh-CN" altLang="en-US" sz="1800" dirty="0" smtClean="0">
                <a:solidFill>
                  <a:schemeClr val="dk1"/>
                </a:solidFill>
                <a:latin typeface="+mn-lt"/>
              </a:rPr>
              <a:t>单元格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)</a:t>
            </a:r>
            <a:endParaRPr lang="en-US" altLang="zh-CN" sz="18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704" y="3260749"/>
            <a:ext cx="3966948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Row(</a:t>
            </a:r>
            <a:r>
              <a:rPr lang="zh-CN" altLang="en-US" sz="1800" dirty="0" smtClean="0">
                <a:solidFill>
                  <a:schemeClr val="dk1"/>
                </a:solidFill>
                <a:latin typeface="+mn-lt"/>
              </a:rPr>
              <a:t>行信息）</a:t>
            </a:r>
            <a:endParaRPr lang="en-US" altLang="zh-CN" sz="18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91749" y="4239830"/>
            <a:ext cx="3942903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/>
              <a:t>DefinedName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命名管理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)</a:t>
            </a:r>
            <a:endParaRPr lang="en-US" altLang="zh-CN" sz="18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46505" y="1836687"/>
            <a:ext cx="2036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包括的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华文仿宋" pitchFamily="2" charset="-122"/>
                <a:ea typeface="华文仿宋" pitchFamily="2" charset="-122"/>
              </a:rPr>
              <a:t>子对象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4962" y="5279240"/>
            <a:ext cx="3966949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/>
              <a:t>SheetProtection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工作表保护）</a:t>
            </a:r>
            <a:endParaRPr lang="en-US" altLang="zh-CN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6264" y="5800932"/>
            <a:ext cx="3966949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/>
              <a:t>PrinterSettings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打印设置）</a:t>
            </a:r>
            <a:endParaRPr lang="en-US" altLang="zh-CN" sz="1800" dirty="0"/>
          </a:p>
        </p:txBody>
      </p:sp>
      <p:sp>
        <p:nvSpPr>
          <p:cNvPr id="14" name="矩形 13"/>
          <p:cNvSpPr/>
          <p:nvPr/>
        </p:nvSpPr>
        <p:spPr>
          <a:xfrm>
            <a:off x="4867704" y="2776452"/>
            <a:ext cx="3947452" cy="36933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/>
              <a:t>Column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(</a:t>
            </a:r>
            <a:r>
              <a:rPr lang="zh-CN" altLang="en-US" sz="1800" dirty="0" smtClean="0"/>
              <a:t>列信息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</a:rPr>
              <a:t>)</a:t>
            </a:r>
            <a:endParaRPr lang="en-US" altLang="zh-CN" sz="1800" dirty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20" name="直接箭头连接符 19"/>
          <p:cNvCxnSpPr>
            <a:endCxn id="10" idx="1"/>
          </p:cNvCxnSpPr>
          <p:nvPr/>
        </p:nvCxnSpPr>
        <p:spPr bwMode="auto">
          <a:xfrm>
            <a:off x="1937982" y="2483018"/>
            <a:ext cx="2953767" cy="194147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7" idx="1"/>
          </p:cNvCxnSpPr>
          <p:nvPr/>
        </p:nvCxnSpPr>
        <p:spPr bwMode="auto">
          <a:xfrm>
            <a:off x="2592738" y="3758404"/>
            <a:ext cx="2299010" cy="18466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OpenXml.Excel</a:t>
            </a:r>
            <a:r>
              <a:rPr lang="en-US" altLang="zh-CN" dirty="0" smtClean="0"/>
              <a:t> </a:t>
            </a:r>
            <a:r>
              <a:rPr lang="zh-CN" altLang="en-US" dirty="0"/>
              <a:t>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55576" y="2099495"/>
            <a:ext cx="2808312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FF0000"/>
                </a:solidFill>
              </a:rPr>
              <a:t>WorkBook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41950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开发常用对象结构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175596" y="4383970"/>
            <a:ext cx="3312368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WorkSheet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617073" y="3376687"/>
            <a:ext cx="213139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Cell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588224" y="2829636"/>
            <a:ext cx="2160239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Row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17073" y="4364711"/>
            <a:ext cx="213139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 smtClean="0"/>
              <a:t>DefinedName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2148301" y="2944623"/>
            <a:ext cx="3312368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WorkBookView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48301" y="3664687"/>
            <a:ext cx="3312368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FileProperties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148301" y="5156076"/>
            <a:ext cx="3312368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AppTheme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28504" y="4816034"/>
            <a:ext cx="2119959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Table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617073" y="3890451"/>
            <a:ext cx="213139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Column</a:t>
            </a:r>
            <a:endParaRPr lang="en-US" altLang="zh-CN" sz="20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6628504" y="5258193"/>
            <a:ext cx="211996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Comment</a:t>
            </a:r>
            <a:endParaRPr lang="en-US" altLang="zh-CN" sz="2000" dirty="0"/>
          </a:p>
        </p:txBody>
      </p:sp>
      <p:sp>
        <p:nvSpPr>
          <p:cNvPr id="26" name="矩形 25"/>
          <p:cNvSpPr/>
          <p:nvPr/>
        </p:nvSpPr>
        <p:spPr bwMode="auto">
          <a:xfrm>
            <a:off x="6628505" y="5698593"/>
            <a:ext cx="2119959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Style</a:t>
            </a:r>
            <a:endParaRPr lang="en-US" altLang="zh-CN" sz="20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6617073" y="6138993"/>
            <a:ext cx="2131391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 smtClean="0"/>
              <a:t>ExcelHyperLink</a:t>
            </a:r>
            <a:endParaRPr lang="en-US" altLang="zh-CN" sz="2000" dirty="0"/>
          </a:p>
        </p:txBody>
      </p:sp>
      <p:cxnSp>
        <p:nvCxnSpPr>
          <p:cNvPr id="32" name="肘形连接符 31"/>
          <p:cNvCxnSpPr>
            <a:endCxn id="11" idx="1"/>
          </p:cNvCxnSpPr>
          <p:nvPr/>
        </p:nvCxnSpPr>
        <p:spPr bwMode="auto">
          <a:xfrm>
            <a:off x="1547664" y="2675559"/>
            <a:ext cx="600637" cy="557096"/>
          </a:xfrm>
          <a:prstGeom prst="bentConnector3">
            <a:avLst>
              <a:gd name="adj1" fmla="val 22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肘形连接符 33"/>
          <p:cNvCxnSpPr>
            <a:endCxn id="14" idx="1"/>
          </p:cNvCxnSpPr>
          <p:nvPr/>
        </p:nvCxnSpPr>
        <p:spPr bwMode="auto">
          <a:xfrm rot="16200000" flipH="1">
            <a:off x="1209402" y="3013820"/>
            <a:ext cx="1277160" cy="60063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肘形连接符 34"/>
          <p:cNvCxnSpPr>
            <a:endCxn id="7" idx="1"/>
          </p:cNvCxnSpPr>
          <p:nvPr/>
        </p:nvCxnSpPr>
        <p:spPr bwMode="auto">
          <a:xfrm rot="16200000" flipH="1">
            <a:off x="863411" y="3359816"/>
            <a:ext cx="1996441" cy="62793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肘形连接符 37"/>
          <p:cNvCxnSpPr/>
          <p:nvPr/>
        </p:nvCxnSpPr>
        <p:spPr bwMode="auto">
          <a:xfrm rot="16200000" flipH="1">
            <a:off x="477244" y="3745983"/>
            <a:ext cx="2755127" cy="614282"/>
          </a:xfrm>
          <a:prstGeom prst="bentConnector3">
            <a:avLst>
              <a:gd name="adj1" fmla="val 985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肘形连接符 44"/>
          <p:cNvCxnSpPr>
            <a:stCxn id="7" idx="3"/>
            <a:endCxn id="9" idx="1"/>
          </p:cNvCxnSpPr>
          <p:nvPr/>
        </p:nvCxnSpPr>
        <p:spPr bwMode="auto">
          <a:xfrm flipV="1">
            <a:off x="5487964" y="2973652"/>
            <a:ext cx="1100260" cy="16983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肘形连接符 45"/>
          <p:cNvCxnSpPr>
            <a:stCxn id="7" idx="3"/>
          </p:cNvCxnSpPr>
          <p:nvPr/>
        </p:nvCxnSpPr>
        <p:spPr bwMode="auto">
          <a:xfrm flipV="1">
            <a:off x="5487964" y="3559843"/>
            <a:ext cx="1129109" cy="11121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肘形连接符 48"/>
          <p:cNvCxnSpPr/>
          <p:nvPr/>
        </p:nvCxnSpPr>
        <p:spPr bwMode="auto">
          <a:xfrm flipV="1">
            <a:off x="5499396" y="4039529"/>
            <a:ext cx="1129109" cy="6324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肘形连接符 51"/>
          <p:cNvCxnSpPr>
            <a:stCxn id="7" idx="3"/>
          </p:cNvCxnSpPr>
          <p:nvPr/>
        </p:nvCxnSpPr>
        <p:spPr bwMode="auto">
          <a:xfrm flipV="1">
            <a:off x="5487964" y="4459071"/>
            <a:ext cx="1140540" cy="2129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肘形连接符 53"/>
          <p:cNvCxnSpPr>
            <a:stCxn id="7" idx="3"/>
            <a:endCxn id="22" idx="1"/>
          </p:cNvCxnSpPr>
          <p:nvPr/>
        </p:nvCxnSpPr>
        <p:spPr bwMode="auto">
          <a:xfrm>
            <a:off x="5487964" y="4672002"/>
            <a:ext cx="1140540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stCxn id="7" idx="3"/>
          </p:cNvCxnSpPr>
          <p:nvPr/>
        </p:nvCxnSpPr>
        <p:spPr bwMode="auto">
          <a:xfrm>
            <a:off x="5487964" y="4672002"/>
            <a:ext cx="1100260" cy="7301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肘形连接符 64"/>
          <p:cNvCxnSpPr>
            <a:stCxn id="7" idx="3"/>
            <a:endCxn id="26" idx="1"/>
          </p:cNvCxnSpPr>
          <p:nvPr/>
        </p:nvCxnSpPr>
        <p:spPr bwMode="auto">
          <a:xfrm>
            <a:off x="5487964" y="4672002"/>
            <a:ext cx="1140541" cy="11705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8025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WorkBook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（重要方法）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898" y="1733264"/>
            <a:ext cx="8502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创建新的工作薄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800" b="0" dirty="0" err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WorkBook.</a:t>
            </a:r>
            <a:r>
              <a:rPr lang="en-US" altLang="zh-CN" sz="1800" dirty="0" err="1" smtClean="0"/>
              <a:t>CreateNew</a:t>
            </a:r>
            <a:r>
              <a:rPr lang="en-US" altLang="zh-CN" sz="1800" b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1800" dirty="0"/>
              <a:t>() </a:t>
            </a:r>
            <a:r>
              <a:rPr lang="en-US" altLang="zh-CN" sz="1800" dirty="0" smtClean="0">
                <a:solidFill>
                  <a:srgbClr val="FFC000"/>
                </a:solidFill>
              </a:rPr>
              <a:t>//</a:t>
            </a:r>
            <a:r>
              <a:rPr lang="zh-CN" altLang="en-US" sz="1800" dirty="0" smtClean="0">
                <a:solidFill>
                  <a:srgbClr val="FFC000"/>
                </a:solidFill>
              </a:rPr>
              <a:t>新建一份</a:t>
            </a:r>
            <a:r>
              <a:rPr lang="en-US" altLang="zh-CN" sz="1800" dirty="0" smtClean="0">
                <a:solidFill>
                  <a:srgbClr val="FFC000"/>
                </a:solidFill>
              </a:rPr>
              <a:t>Excel</a:t>
            </a:r>
            <a:r>
              <a:rPr lang="zh-CN" altLang="en-US" sz="1800" dirty="0" smtClean="0">
                <a:solidFill>
                  <a:srgbClr val="FFC000"/>
                </a:solidFill>
              </a:rPr>
              <a:t>文件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pPr algn="l"/>
            <a:endParaRPr lang="en-US" altLang="zh-CN" sz="1800" b="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打开一个存在的工作薄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&lt;1&gt;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以流的方式打开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800" b="0" dirty="0" err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WorkBook.</a:t>
            </a:r>
            <a:r>
              <a:rPr lang="en-US" altLang="zh-CN" sz="1800" dirty="0" err="1" smtClean="0"/>
              <a:t>Load</a:t>
            </a:r>
            <a:r>
              <a:rPr lang="en-US" altLang="zh-CN" sz="1800" dirty="0" smtClean="0"/>
              <a:t>(Stream </a:t>
            </a:r>
            <a:r>
              <a:rPr lang="en-US" altLang="zh-CN" sz="1800" dirty="0"/>
              <a:t>input</a:t>
            </a:r>
            <a:r>
              <a:rPr lang="en-US" altLang="zh-CN" sz="1800" dirty="0" smtClean="0"/>
              <a:t>)  </a:t>
            </a:r>
            <a:r>
              <a:rPr lang="en-US" altLang="zh-CN" sz="1800" dirty="0">
                <a:solidFill>
                  <a:srgbClr val="FFC000"/>
                </a:solidFill>
              </a:rPr>
              <a:t>//</a:t>
            </a:r>
            <a:r>
              <a:rPr lang="zh-CN" altLang="en-US" sz="1800" dirty="0">
                <a:solidFill>
                  <a:srgbClr val="FFC000"/>
                </a:solidFill>
              </a:rPr>
              <a:t>加载流文件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algn="l"/>
            <a:r>
              <a:rPr lang="en-US" altLang="zh-CN" sz="1800" b="0" dirty="0" err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WorkBook.</a:t>
            </a:r>
            <a:r>
              <a:rPr lang="en-US" altLang="zh-CN" sz="1800" dirty="0" err="1"/>
              <a:t>Load</a:t>
            </a:r>
            <a:r>
              <a:rPr lang="en-US" altLang="zh-CN" sz="1800" dirty="0"/>
              <a:t>(Stream input, string password</a:t>
            </a:r>
            <a:r>
              <a:rPr lang="en-US" altLang="zh-CN" sz="1800" dirty="0" smtClean="0"/>
              <a:t>) </a:t>
            </a:r>
            <a:r>
              <a:rPr lang="zh-CN" altLang="en-US" sz="1800" dirty="0">
                <a:solidFill>
                  <a:srgbClr val="FFC000"/>
                </a:solidFill>
              </a:rPr>
              <a:t>（含密码）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algn="l"/>
            <a:r>
              <a:rPr lang="en-US" altLang="zh-CN" sz="1800" dirty="0" smtClean="0"/>
              <a:t>&lt;2&gt;</a:t>
            </a:r>
            <a:r>
              <a:rPr lang="zh-CN" altLang="en-US" sz="1800" dirty="0" smtClean="0"/>
              <a:t>以文件全路径形式打开</a:t>
            </a:r>
            <a:endParaRPr lang="en-US" altLang="zh-CN" sz="1800" dirty="0"/>
          </a:p>
          <a:p>
            <a:pPr algn="l"/>
            <a:r>
              <a:rPr lang="en-US" altLang="zh-CN" sz="1800" b="0" dirty="0" err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WorkBook.</a:t>
            </a:r>
            <a:r>
              <a:rPr lang="en-US" altLang="zh-CN" sz="1800" dirty="0" err="1" smtClean="0"/>
              <a:t>Load</a:t>
            </a:r>
            <a:r>
              <a:rPr lang="en-US" altLang="zh-CN" sz="1800" dirty="0" smtClean="0"/>
              <a:t>(string </a:t>
            </a:r>
            <a:r>
              <a:rPr lang="en-US" altLang="zh-CN" sz="1800" dirty="0" err="1"/>
              <a:t>excelFilePath</a:t>
            </a:r>
            <a:r>
              <a:rPr lang="en-US" altLang="zh-CN" sz="1800" dirty="0"/>
              <a:t>)</a:t>
            </a:r>
          </a:p>
          <a:p>
            <a:pPr algn="l"/>
            <a:r>
              <a:rPr lang="en-US" altLang="zh-CN" sz="1800" b="0" dirty="0" err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WorkBook</a:t>
            </a:r>
            <a:r>
              <a:rPr lang="en-US" altLang="zh-CN" sz="1800" b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.</a:t>
            </a:r>
            <a:r>
              <a:rPr lang="en-US" altLang="zh-CN" sz="1800" dirty="0"/>
              <a:t> Load(string </a:t>
            </a:r>
            <a:r>
              <a:rPr lang="en-US" altLang="zh-CN" sz="1800" dirty="0" err="1"/>
              <a:t>excelFilePath,string</a:t>
            </a:r>
            <a:r>
              <a:rPr lang="en-US" altLang="zh-CN" sz="1800" dirty="0"/>
              <a:t> password</a:t>
            </a:r>
            <a:r>
              <a:rPr lang="en-US" altLang="zh-CN" sz="1800" dirty="0" smtClean="0"/>
              <a:t>) </a:t>
            </a:r>
            <a:r>
              <a:rPr lang="zh-CN" altLang="en-US" sz="1800" dirty="0">
                <a:solidFill>
                  <a:srgbClr val="FFC000"/>
                </a:solidFill>
              </a:rPr>
              <a:t>（含密码）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algn="l"/>
            <a:endParaRPr lang="en-US" altLang="zh-CN" sz="1800" b="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zh-CN" altLang="en-US" sz="1800" dirty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将内存中对象还原成</a:t>
            </a:r>
            <a:r>
              <a:rPr lang="en-US" altLang="zh-CN" sz="1800" dirty="0" smtClean="0"/>
              <a:t>Excel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Save(Stream </a:t>
            </a:r>
            <a:r>
              <a:rPr lang="en-US" altLang="zh-CN" sz="1800" dirty="0" err="1"/>
              <a:t>targetStream</a:t>
            </a:r>
            <a:r>
              <a:rPr lang="en-US" altLang="zh-CN" sz="1800" dirty="0" smtClean="0"/>
              <a:t>)  </a:t>
            </a:r>
            <a:r>
              <a:rPr lang="en-US" altLang="zh-CN" sz="1800" dirty="0" smtClean="0">
                <a:solidFill>
                  <a:srgbClr val="FFC000"/>
                </a:solidFill>
              </a:rPr>
              <a:t>//</a:t>
            </a:r>
            <a:r>
              <a:rPr lang="zh-CN" altLang="en-US" sz="1800" dirty="0" smtClean="0">
                <a:solidFill>
                  <a:srgbClr val="FFC000"/>
                </a:solidFill>
              </a:rPr>
              <a:t>保存到流文件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pPr algn="l"/>
            <a:r>
              <a:rPr lang="en-US" altLang="zh-CN" sz="1800" dirty="0"/>
              <a:t>Save(Stream </a:t>
            </a:r>
            <a:r>
              <a:rPr lang="en-US" altLang="zh-CN" sz="1800" dirty="0" err="1"/>
              <a:t>targetStream</a:t>
            </a:r>
            <a:r>
              <a:rPr lang="en-US" altLang="zh-CN" sz="1800" dirty="0"/>
              <a:t>, string password</a:t>
            </a:r>
            <a:r>
              <a:rPr lang="en-US" altLang="zh-CN" sz="1800" dirty="0" smtClean="0"/>
              <a:t>) </a:t>
            </a:r>
            <a:r>
              <a:rPr lang="en-US" altLang="zh-CN" sz="1800" dirty="0" smtClean="0">
                <a:solidFill>
                  <a:srgbClr val="FFC000"/>
                </a:solidFill>
              </a:rPr>
              <a:t>//</a:t>
            </a:r>
            <a:r>
              <a:rPr lang="zh-CN" altLang="en-US" sz="1800" dirty="0" smtClean="0">
                <a:solidFill>
                  <a:srgbClr val="FFC000"/>
                </a:solidFill>
              </a:rPr>
              <a:t>保存成加密后指定的流文件</a:t>
            </a:r>
            <a:endParaRPr lang="en-US" altLang="zh-CN" sz="1800" dirty="0"/>
          </a:p>
          <a:p>
            <a:pPr algn="l"/>
            <a:r>
              <a:rPr lang="en-US" altLang="zh-CN" sz="1800" dirty="0"/>
              <a:t>Save(string </a:t>
            </a:r>
            <a:r>
              <a:rPr lang="en-US" altLang="zh-CN" sz="1800" dirty="0" err="1"/>
              <a:t>targetFilePath</a:t>
            </a:r>
            <a:r>
              <a:rPr lang="en-US" altLang="zh-CN" sz="1800" dirty="0" smtClean="0"/>
              <a:t>) </a:t>
            </a:r>
            <a:r>
              <a:rPr lang="en-US" altLang="zh-CN" sz="1800" dirty="0">
                <a:solidFill>
                  <a:srgbClr val="FFC000"/>
                </a:solidFill>
              </a:rPr>
              <a:t>//</a:t>
            </a:r>
            <a:r>
              <a:rPr lang="zh-CN" altLang="en-US" sz="1800" dirty="0">
                <a:solidFill>
                  <a:srgbClr val="FFC000"/>
                </a:solidFill>
              </a:rPr>
              <a:t>保存</a:t>
            </a:r>
            <a:r>
              <a:rPr lang="zh-CN" altLang="en-US" sz="1800" dirty="0" smtClean="0">
                <a:solidFill>
                  <a:srgbClr val="FFC000"/>
                </a:solidFill>
              </a:rPr>
              <a:t>到指定的路径</a:t>
            </a:r>
            <a:endParaRPr lang="en-US" altLang="zh-CN" sz="1800" dirty="0"/>
          </a:p>
          <a:p>
            <a:pPr algn="l"/>
            <a:r>
              <a:rPr lang="en-US" altLang="zh-CN" sz="1800" dirty="0"/>
              <a:t>Save(string </a:t>
            </a:r>
            <a:r>
              <a:rPr lang="en-US" altLang="zh-CN" sz="1800" dirty="0" err="1"/>
              <a:t>targetFilePath</a:t>
            </a:r>
            <a:r>
              <a:rPr lang="en-US" altLang="zh-CN" sz="1800" dirty="0"/>
              <a:t>, string password</a:t>
            </a:r>
            <a:r>
              <a:rPr lang="en-US" altLang="zh-CN" sz="1800" dirty="0" smtClean="0"/>
              <a:t>) </a:t>
            </a:r>
            <a:r>
              <a:rPr lang="en-US" altLang="zh-CN" sz="1800" dirty="0">
                <a:solidFill>
                  <a:srgbClr val="FFC000"/>
                </a:solidFill>
              </a:rPr>
              <a:t>//</a:t>
            </a:r>
            <a:r>
              <a:rPr lang="zh-CN" altLang="en-US" sz="1800" dirty="0">
                <a:solidFill>
                  <a:srgbClr val="FFC000"/>
                </a:solidFill>
              </a:rPr>
              <a:t>保存</a:t>
            </a:r>
            <a:r>
              <a:rPr lang="zh-CN" altLang="en-US" sz="1800" dirty="0" smtClean="0">
                <a:solidFill>
                  <a:srgbClr val="FFC000"/>
                </a:solidFill>
              </a:rPr>
              <a:t>到加密后全路径</a:t>
            </a:r>
            <a:endParaRPr lang="en-US" altLang="zh-CN" sz="1800" dirty="0"/>
          </a:p>
          <a:p>
            <a:pPr algn="l"/>
            <a:r>
              <a:rPr lang="en-US" altLang="zh-CN" sz="1800" dirty="0" smtClean="0"/>
              <a:t>byte</a:t>
            </a:r>
            <a:r>
              <a:rPr lang="en-US" altLang="zh-CN" sz="1800" dirty="0"/>
              <a:t>[] </a:t>
            </a:r>
            <a:r>
              <a:rPr lang="en-US" altLang="zh-CN" sz="1800" dirty="0" err="1"/>
              <a:t>SaveAsBytes</a:t>
            </a:r>
            <a:r>
              <a:rPr lang="en-US" altLang="zh-CN" sz="1800" dirty="0" smtClean="0"/>
              <a:t>() </a:t>
            </a:r>
            <a:r>
              <a:rPr lang="en-US" altLang="zh-CN" sz="1800" dirty="0">
                <a:solidFill>
                  <a:srgbClr val="FFC000"/>
                </a:solidFill>
              </a:rPr>
              <a:t>//</a:t>
            </a:r>
            <a:r>
              <a:rPr lang="zh-CN" altLang="en-US" sz="1800" dirty="0">
                <a:solidFill>
                  <a:srgbClr val="FFC000"/>
                </a:solidFill>
              </a:rPr>
              <a:t>保存</a:t>
            </a:r>
            <a:r>
              <a:rPr lang="zh-CN" altLang="en-US" sz="1800" dirty="0" smtClean="0">
                <a:solidFill>
                  <a:srgbClr val="FFC000"/>
                </a:solidFill>
              </a:rPr>
              <a:t>成二进制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pPr algn="l"/>
            <a:r>
              <a:rPr lang="en-US" altLang="zh-CN" sz="1800" dirty="0" err="1"/>
              <a:t>SaveAsBytes</a:t>
            </a:r>
            <a:r>
              <a:rPr lang="en-US" altLang="zh-CN" sz="1800" dirty="0"/>
              <a:t>(string password</a:t>
            </a:r>
            <a:r>
              <a:rPr lang="en-US" altLang="zh-CN" sz="1800" dirty="0" smtClean="0"/>
              <a:t>) </a:t>
            </a:r>
            <a:r>
              <a:rPr lang="en-US" altLang="zh-CN" sz="1800" dirty="0">
                <a:solidFill>
                  <a:srgbClr val="FFC000"/>
                </a:solidFill>
              </a:rPr>
              <a:t>//</a:t>
            </a:r>
            <a:r>
              <a:rPr lang="zh-CN" altLang="en-US" sz="1800" dirty="0">
                <a:solidFill>
                  <a:srgbClr val="FFC000"/>
                </a:solidFill>
              </a:rPr>
              <a:t>保存成</a:t>
            </a:r>
            <a:r>
              <a:rPr lang="zh-CN" altLang="en-US" sz="1800" dirty="0" smtClean="0">
                <a:solidFill>
                  <a:srgbClr val="FFC000"/>
                </a:solidFill>
              </a:rPr>
              <a:t>加密</a:t>
            </a:r>
            <a:r>
              <a:rPr lang="zh-CN" altLang="en-US" sz="1800" dirty="0">
                <a:solidFill>
                  <a:srgbClr val="FFC000"/>
                </a:solidFill>
              </a:rPr>
              <a:t>后</a:t>
            </a:r>
            <a:r>
              <a:rPr lang="zh-CN" altLang="en-US" sz="1800" dirty="0" smtClean="0">
                <a:solidFill>
                  <a:srgbClr val="FFC000"/>
                </a:solidFill>
              </a:rPr>
              <a:t>的二进制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436728" y="996287"/>
            <a:ext cx="1651380" cy="39578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新建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打开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913795" y="996287"/>
            <a:ext cx="1651380" cy="395785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对象编辑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5390862" y="996285"/>
            <a:ext cx="1651380" cy="395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保存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2088108" y="1095232"/>
            <a:ext cx="825687" cy="197893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565175" y="1104329"/>
            <a:ext cx="825687" cy="197893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WorkBook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32057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Sheets</a:t>
            </a:r>
            <a:r>
              <a:rPr lang="zh-CN" altLang="en-US" dirty="0" smtClean="0"/>
              <a:t>  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WorkSheetCollection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algn="l"/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工作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表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集合，存储当前所有工作表，可以通过工作表名称索引拿到指定的工作表（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WorkSheet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)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对象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如果 </a:t>
            </a:r>
            <a:r>
              <a:rPr lang="en-US" altLang="zh-CN" sz="2000" dirty="0" err="1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WorkSheet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 worksheet=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Sheets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[“sheet1”];</a:t>
            </a:r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/>
              <a:t>Views 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WorkBookViewCollection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algn="l"/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针对工作薄显示方式设置，一般一个工作薄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只有一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个显示方式。</a:t>
            </a:r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 err="1" smtClean="0"/>
              <a:t>CalcMode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ExcelCalcMode</a:t>
            </a:r>
            <a:r>
              <a:rPr lang="en-US" altLang="zh-CN" sz="2800" dirty="0" smtClean="0"/>
              <a:t>)</a:t>
            </a:r>
          </a:p>
          <a:p>
            <a:pPr algn="l"/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针对</a:t>
            </a:r>
            <a:r>
              <a:rPr lang="en-US" altLang="zh-CN" sz="2000" dirty="0" err="1">
                <a:latin typeface="华文中宋" pitchFamily="2" charset="-122"/>
                <a:ea typeface="华文中宋" pitchFamily="2" charset="-122"/>
              </a:rPr>
              <a:t>WorkBook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进行设置，计算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方式。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algn="l"/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2800" dirty="0" smtClean="0"/>
              <a:t>Protection 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WorkBookProtection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algn="l"/>
            <a:r>
              <a:rPr lang="zh-CN" altLang="en-US" sz="2000" dirty="0" smtClean="0"/>
              <a:t>针对</a:t>
            </a:r>
            <a:r>
              <a:rPr lang="en-US" altLang="zh-CN" sz="2000" dirty="0" err="1" smtClean="0"/>
              <a:t>WorkBook</a:t>
            </a:r>
            <a:r>
              <a:rPr lang="zh-CN" altLang="en-US" sz="2000" dirty="0" smtClean="0"/>
              <a:t>对象进行保护。</a:t>
            </a:r>
            <a:endParaRPr lang="en-US" altLang="zh-CN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WorkSheet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（重要方法）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271" y="1596312"/>
            <a:ext cx="85025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Both"/>
            </a:pP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InserRows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（在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Excel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中相当插入行，这里可以指定指定行的样式）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algn="l"/>
            <a:endParaRPr lang="en-US" altLang="zh-CN" sz="2000" b="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(2)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SetFormulas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（可以相当于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Excel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操作，公式下拉动作）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algn="l"/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(3) 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SetMerge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(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设置合并单元格）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algn="l"/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(4) 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LoadFromDataTable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开发常用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)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将内存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DataTable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数据填充到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WorkSheet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）</a:t>
            </a:r>
            <a:endParaRPr lang="en-US" altLang="zh-CN" sz="20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&lt;1&gt;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LoadFromDataTable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(string </a:t>
            </a:r>
            <a:r>
              <a:rPr lang="en-US" altLang="zh-CN" sz="2000" dirty="0" err="1">
                <a:latin typeface="华文中宋" pitchFamily="2" charset="-122"/>
                <a:ea typeface="华文中宋" pitchFamily="2" charset="-122"/>
              </a:rPr>
              <a:t>beginAddress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, </a:t>
            </a:r>
            <a:r>
              <a:rPr lang="en-US" altLang="zh-CN" sz="2000" dirty="0" err="1">
                <a:latin typeface="华文中宋" pitchFamily="2" charset="-122"/>
                <a:ea typeface="华文中宋" pitchFamily="2" charset="-122"/>
              </a:rPr>
              <a:t>DataTable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table)</a:t>
            </a:r>
          </a:p>
          <a:p>
            <a:pPr algn="l"/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不带任何数据样式的填充）</a:t>
            </a:r>
            <a:endParaRPr lang="en-US" altLang="zh-CN" sz="20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&lt;2&gt;</a:t>
            </a:r>
            <a:r>
              <a:rPr lang="en-US" altLang="zh-CN" sz="2000" dirty="0" err="1">
                <a:latin typeface="华文中宋" pitchFamily="2" charset="-122"/>
                <a:ea typeface="华文中宋" pitchFamily="2" charset="-122"/>
              </a:rPr>
              <a:t>LoadFromDataTable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(string </a:t>
            </a:r>
            <a:r>
              <a:rPr lang="en-US" altLang="zh-CN" sz="2000" dirty="0" err="1">
                <a:latin typeface="华文中宋" pitchFamily="2" charset="-122"/>
                <a:ea typeface="华文中宋" pitchFamily="2" charset="-122"/>
              </a:rPr>
              <a:t>beginAddress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, </a:t>
            </a:r>
            <a:r>
              <a:rPr lang="en-US" altLang="zh-CN" sz="2000" dirty="0" err="1">
                <a:latin typeface="华文中宋" pitchFamily="2" charset="-122"/>
                <a:ea typeface="华文中宋" pitchFamily="2" charset="-122"/>
              </a:rPr>
              <a:t>DataTable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table, string </a:t>
            </a:r>
            <a:r>
              <a:rPr lang="en-US" altLang="zh-CN" sz="2000" dirty="0" err="1">
                <a:latin typeface="华文中宋" pitchFamily="2" charset="-122"/>
                <a:ea typeface="华文中宋" pitchFamily="2" charset="-122"/>
              </a:rPr>
              <a:t>tableName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, </a:t>
            </a:r>
            <a:r>
              <a:rPr lang="en-US" altLang="zh-CN" sz="2000" dirty="0" err="1">
                <a:latin typeface="华文中宋" pitchFamily="2" charset="-122"/>
                <a:ea typeface="华文中宋" pitchFamily="2" charset="-122"/>
              </a:rPr>
              <a:t>ExcelTableStyles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tableStyle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) 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（以</a:t>
            </a:r>
            <a:r>
              <a:rPr lang="en-US" altLang="zh-CN" sz="2000" dirty="0" err="1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ExcelTable</a:t>
            </a:r>
            <a:r>
              <a:rPr lang="zh-CN" altLang="en-US" sz="2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方式</a:t>
            </a:r>
            <a:r>
              <a:rPr lang="zh-CN" altLang="en-US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进填充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endParaRPr lang="en-US" altLang="zh-CN" sz="20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1139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WorkSheet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248" y="1209225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Rows</a:t>
            </a:r>
            <a:r>
              <a:rPr lang="zh-CN" altLang="en-US" dirty="0" smtClean="0"/>
              <a:t>  </a:t>
            </a:r>
            <a:r>
              <a:rPr lang="en-US" altLang="zh-CN" dirty="0" smtClean="0"/>
              <a:t>(Row</a:t>
            </a:r>
            <a:r>
              <a:rPr lang="zh-CN" altLang="en-US" dirty="0" smtClean="0"/>
              <a:t>对象集合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sz="2800" dirty="0" smtClean="0"/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存储当前所有存在的行集合。通过索引器拿到指定的行 。（例如：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Row   r=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this.Rows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[1])</a:t>
            </a:r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/>
              <a:t>Columns  (Colum</a:t>
            </a:r>
            <a:r>
              <a:rPr lang="zh-CN" altLang="en-US" sz="2800" dirty="0" smtClean="0"/>
              <a:t>对象</a:t>
            </a:r>
            <a:r>
              <a:rPr lang="zh-CN" altLang="en-US" sz="2800" dirty="0"/>
              <a:t>集合</a:t>
            </a:r>
            <a:r>
              <a:rPr lang="en-US" altLang="zh-CN" sz="2800" dirty="0"/>
              <a:t>)</a:t>
            </a:r>
          </a:p>
          <a:p>
            <a:pPr algn="l"/>
            <a:r>
              <a:rPr lang="en-US" altLang="zh-CN" sz="2800" dirty="0" smtClean="0"/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存储当前所有存在的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Colum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对旬集合。通过索引器拿到指定的行对象。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 smtClean="0"/>
              <a:t>Cells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Cell </a:t>
            </a:r>
            <a:r>
              <a:rPr lang="zh-CN" altLang="en-US" sz="2800" dirty="0" smtClean="0"/>
              <a:t>对象集合）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	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存储当前所有存在的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Cell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对象集合。通过索引方式拿到指定的单元格对象。（例如：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Cell  cell=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this.Cells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[1,1];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或 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this.Cells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[“A1”] )</a:t>
            </a:r>
          </a:p>
          <a:p>
            <a:pPr algn="l"/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en-US" altLang="zh-CN" sz="2800" dirty="0" err="1"/>
              <a:t>PageSetup</a:t>
            </a:r>
            <a:r>
              <a:rPr lang="en-US" altLang="zh-CN" sz="2800" dirty="0"/>
              <a:t> </a:t>
            </a:r>
            <a:r>
              <a:rPr lang="zh-CN" altLang="en-US" sz="2800" dirty="0"/>
              <a:t>（设置当前打印信息，页面信息）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972623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7883</TotalTime>
  <Words>523</Words>
  <Application>Microsoft Office PowerPoint</Application>
  <PresentationFormat>全屏显示(4:3)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Presentation</vt:lpstr>
      <vt:lpstr>PowerPoint 演示文稿</vt:lpstr>
      <vt:lpstr>Excel开发</vt:lpstr>
      <vt:lpstr>WorkBook 对象介绍</vt:lpstr>
      <vt:lpstr>WorkSheet</vt:lpstr>
      <vt:lpstr>OpenXml.Excel 结构</vt:lpstr>
      <vt:lpstr>WorkBook （重要方法）</vt:lpstr>
      <vt:lpstr>WorkBook 重要属性</vt:lpstr>
      <vt:lpstr>WorkSheet（重要方法）</vt:lpstr>
      <vt:lpstr>WorkSheet 重要属性</vt:lpstr>
      <vt:lpstr>WorkSheet 重要属性</vt:lpstr>
      <vt:lpstr>Cell（重要属性）</vt:lpstr>
      <vt:lpstr>DocumentHelper 介绍</vt:lpstr>
      <vt:lpstr>DocumentHelper 介绍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v-张玲</cp:lastModifiedBy>
  <cp:revision>1119</cp:revision>
  <dcterms:created xsi:type="dcterms:W3CDTF">2005-02-25T01:27:32Z</dcterms:created>
  <dcterms:modified xsi:type="dcterms:W3CDTF">2011-12-07T09:54:17Z</dcterms:modified>
</cp:coreProperties>
</file>