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1"/>
  </p:notesMasterIdLst>
  <p:handoutMasterIdLst>
    <p:handoutMasterId r:id="rId32"/>
  </p:handoutMasterIdLst>
  <p:sldIdLst>
    <p:sldId id="1105" r:id="rId5"/>
    <p:sldId id="1053" r:id="rId6"/>
    <p:sldId id="1142" r:id="rId7"/>
    <p:sldId id="1143" r:id="rId8"/>
    <p:sldId id="1111" r:id="rId9"/>
    <p:sldId id="1112" r:id="rId10"/>
    <p:sldId id="1114" r:id="rId11"/>
    <p:sldId id="1113" r:id="rId12"/>
    <p:sldId id="1115" r:id="rId13"/>
    <p:sldId id="1117" r:id="rId14"/>
    <p:sldId id="1147" r:id="rId15"/>
    <p:sldId id="1118" r:id="rId16"/>
    <p:sldId id="1144" r:id="rId17"/>
    <p:sldId id="1145" r:id="rId18"/>
    <p:sldId id="1146" r:id="rId19"/>
    <p:sldId id="1133" r:id="rId20"/>
    <p:sldId id="1148" r:id="rId21"/>
    <p:sldId id="1156" r:id="rId22"/>
    <p:sldId id="1155" r:id="rId23"/>
    <p:sldId id="1149" r:id="rId24"/>
    <p:sldId id="1150" r:id="rId25"/>
    <p:sldId id="1151" r:id="rId26"/>
    <p:sldId id="1152" r:id="rId27"/>
    <p:sldId id="1153" r:id="rId28"/>
    <p:sldId id="1154" r:id="rId29"/>
    <p:sldId id="1076"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273A30-1602-48E0-87A0-74A8B981910D}">
          <p14:sldIdLst>
            <p14:sldId id="1105"/>
            <p14:sldId id="1053"/>
            <p14:sldId id="1142"/>
            <p14:sldId id="1143"/>
            <p14:sldId id="1111"/>
            <p14:sldId id="1112"/>
            <p14:sldId id="1114"/>
            <p14:sldId id="1113"/>
            <p14:sldId id="1115"/>
            <p14:sldId id="1117"/>
            <p14:sldId id="1147"/>
            <p14:sldId id="1118"/>
            <p14:sldId id="1144"/>
            <p14:sldId id="1145"/>
            <p14:sldId id="1146"/>
            <p14:sldId id="1133"/>
            <p14:sldId id="1148"/>
            <p14:sldId id="1156"/>
            <p14:sldId id="1155"/>
            <p14:sldId id="1149"/>
            <p14:sldId id="1150"/>
            <p14:sldId id="1151"/>
            <p14:sldId id="1152"/>
            <p14:sldId id="1153"/>
            <p14:sldId id="1154"/>
            <p14:sldId id="1076"/>
          </p14:sldIdLst>
        </p14:section>
      </p14:sectionLst>
    </p:ext>
    <p:ext uri="{EFAFB233-063F-42B5-8137-9DF3F51BA10A}">
      <p15:sldGuideLst xmlns:p15="http://schemas.microsoft.com/office/powerpoint/2012/main" xmlns="">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guide id="23" pos="288">
          <p15:clr>
            <a:srgbClr val="A4A3A4"/>
          </p15:clr>
        </p15:guide>
        <p15:guide id="24" pos="754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2359"/>
    <a:srgbClr val="333333"/>
    <a:srgbClr val="FFFFFF"/>
    <a:srgbClr val="505050"/>
    <a:srgbClr val="00FFFF"/>
    <a:srgbClr val="CC00CC"/>
    <a:srgbClr val="5F5F5F"/>
    <a:srgbClr val="FF99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49" autoAdjust="0"/>
    <p:restoredTop sz="96781" autoAdjust="0"/>
  </p:normalViewPr>
  <p:slideViewPr>
    <p:cSldViewPr>
      <p:cViewPr varScale="1">
        <p:scale>
          <a:sx n="70" d="100"/>
          <a:sy n="70" d="100"/>
        </p:scale>
        <p:origin x="-132" y="-210"/>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 pos="288"/>
        <p:guide pos="75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424"/>
    </p:cViewPr>
  </p:sorterViewPr>
  <p:notesViewPr>
    <p:cSldViewPr showGuides="1">
      <p:cViewPr varScale="1">
        <p:scale>
          <a:sx n="125" d="100"/>
          <a:sy n="125" d="100"/>
        </p:scale>
        <p:origin x="49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16</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4/15/2013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16</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4/15/2013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6D6D4ED-1E6D-49D8-B098-A09B7ED63C81}" type="datetime1">
              <a:rPr lang="en-US" smtClean="0"/>
              <a:t>4/15/2013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5720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6A3EA0-FC91-4CBD-BD70-BDFE1481EF7B}" type="datetime1">
              <a:rPr lang="en-US" smtClean="0"/>
              <a:t>4/15/2013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39080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pPr/>
              <a:t>4/15/2013</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5</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39084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4/15/2013 3:14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58300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10056498"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411875" y="479775"/>
            <a:ext cx="1552931" cy="332660"/>
          </a:xfrm>
          <a:prstGeom prst="rect">
            <a:avLst/>
          </a:prstGeom>
        </p:spPr>
      </p:pic>
      <p:sp>
        <p:nvSpPr>
          <p:cNvPr id="7"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17" y="-318"/>
            <a:ext cx="12435840" cy="6995160"/>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521312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425963" y="6177914"/>
            <a:ext cx="1552931" cy="332660"/>
          </a:xfrm>
          <a:prstGeom prst="rect">
            <a:avLst/>
          </a:prstGeom>
        </p:spPr>
      </p:pic>
      <p:sp>
        <p:nvSpPr>
          <p:cNvPr id="4" name="Title 1"/>
          <p:cNvSpPr>
            <a:spLocks noGrp="1"/>
          </p:cNvSpPr>
          <p:nvPr>
            <p:ph type="title"/>
          </p:nvPr>
        </p:nvSpPr>
        <p:spPr>
          <a:xfrm>
            <a:off x="579437" y="1363661"/>
            <a:ext cx="9752014" cy="2598009"/>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endParaRPr lang="en-US" dirty="0"/>
          </a:p>
        </p:txBody>
      </p:sp>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5734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6"/>
            <a:ext cx="10058336" cy="2743177"/>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zh-CN" altLang="en-US" dirty="0" smtClean="0"/>
              <a:t>平台数据库说明</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zh-CN" altLang="en-US" dirty="0" smtClean="0"/>
              <a:t>沈峥</a:t>
            </a:r>
            <a:endParaRPr lang="en-US" dirty="0" smtClean="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7"/>
          <p:cNvSpPr txBox="1"/>
          <p:nvPr userDrawn="1"/>
        </p:nvSpPr>
        <p:spPr bwMode="white">
          <a:xfrm>
            <a:off x="4728250" y="6697627"/>
            <a:ext cx="2979983"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7"/>
          <p:cNvSpPr txBox="1"/>
          <p:nvPr userDrawn="1"/>
        </p:nvSpPr>
        <p:spPr bwMode="white">
          <a:xfrm>
            <a:off x="4728246" y="6697627"/>
            <a:ext cx="297998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zh-CN"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ENTERPRISE SERVICES</a:t>
            </a:r>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2"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093" r:id="rId17"/>
    <p:sldLayoutId id="2147484183" r:id="rId18"/>
    <p:sldLayoutId id="2147484127" r:id="rId19"/>
    <p:sldLayoutId id="2147484128" r:id="rId20"/>
    <p:sldLayoutId id="2147484129" r:id="rId21"/>
    <p:sldLayoutId id="2147484094" r:id="rId22"/>
    <p:sldLayoutId id="2147484096" r:id="rId23"/>
    <p:sldLayoutId id="2147484185" r:id="rId2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884237" y="1820862"/>
            <a:ext cx="5943534" cy="1075297"/>
          </a:xfrm>
        </p:spPr>
        <p:txBody>
          <a:bodyPr/>
          <a:lstStyle/>
          <a:p>
            <a:r>
              <a:rPr lang="zh-CN" altLang="en-US" dirty="0" smtClean="0"/>
              <a:t>平台服务</a:t>
            </a:r>
            <a:endParaRPr lang="en-US" dirty="0"/>
          </a:p>
        </p:txBody>
      </p:sp>
    </p:spTree>
    <p:extLst>
      <p:ext uri="{BB962C8B-B14F-4D97-AF65-F5344CB8AC3E}">
        <p14:creationId xmlns:p14="http://schemas.microsoft.com/office/powerpoint/2010/main" val="3802477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权限中心对象和关系</a:t>
            </a:r>
            <a:endParaRPr lang="zh-CN" altLang="en-US" dirty="0"/>
          </a:p>
        </p:txBody>
      </p:sp>
      <p:sp>
        <p:nvSpPr>
          <p:cNvPr id="3" name="文本占位符 2"/>
          <p:cNvSpPr>
            <a:spLocks noGrp="1"/>
          </p:cNvSpPr>
          <p:nvPr>
            <p:ph type="body" sz="quarter" idx="10"/>
          </p:nvPr>
        </p:nvSpPr>
        <p:spPr>
          <a:xfrm>
            <a:off x="274639" y="1212849"/>
            <a:ext cx="6248398" cy="2468368"/>
          </a:xfrm>
        </p:spPr>
        <p:txBody>
          <a:bodyPr/>
          <a:lstStyle/>
          <a:p>
            <a:r>
              <a:rPr lang="en-US" altLang="zh-CN" dirty="0"/>
              <a:t>[SC].[</a:t>
            </a:r>
            <a:r>
              <a:rPr lang="en-US" altLang="zh-CN" dirty="0" err="1"/>
              <a:t>SchemaDefine</a:t>
            </a:r>
            <a:r>
              <a:rPr lang="en-US" altLang="zh-CN" dirty="0"/>
              <a:t>]</a:t>
            </a:r>
          </a:p>
          <a:p>
            <a:r>
              <a:rPr lang="en-US" altLang="zh-CN" dirty="0" smtClean="0"/>
              <a:t>[</a:t>
            </a:r>
            <a:r>
              <a:rPr lang="en-US" altLang="zh-CN" dirty="0"/>
              <a:t>SC].[</a:t>
            </a:r>
            <a:r>
              <a:rPr lang="en-US" altLang="zh-CN" dirty="0" err="1"/>
              <a:t>SchemaObject</a:t>
            </a:r>
            <a:r>
              <a:rPr lang="en-US" altLang="zh-CN" dirty="0" smtClean="0"/>
              <a:t>]</a:t>
            </a:r>
          </a:p>
          <a:p>
            <a:r>
              <a:rPr lang="en-US" altLang="zh-CN" dirty="0"/>
              <a:t>[SC].[</a:t>
            </a:r>
            <a:r>
              <a:rPr lang="en-US" altLang="zh-CN" dirty="0" err="1"/>
              <a:t>SchemaRelationObjects</a:t>
            </a:r>
            <a:r>
              <a:rPr lang="en-US" altLang="zh-CN" dirty="0" smtClean="0"/>
              <a:t>]</a:t>
            </a:r>
          </a:p>
          <a:p>
            <a:r>
              <a:rPr lang="en-US" altLang="zh-CN" dirty="0"/>
              <a:t>[SC].[</a:t>
            </a:r>
            <a:r>
              <a:rPr lang="en-US" altLang="zh-CN" dirty="0" err="1"/>
              <a:t>SchemaMembers</a:t>
            </a:r>
            <a:r>
              <a:rPr lang="en-US" altLang="zh-CN" dirty="0"/>
              <a:t>]</a:t>
            </a:r>
            <a:endParaRPr lang="en-US" altLang="zh-CN" dirty="0" smtClean="0"/>
          </a:p>
          <a:p>
            <a:endParaRPr lang="en-US" altLang="zh-CN" dirty="0"/>
          </a:p>
        </p:txBody>
      </p:sp>
      <p:sp>
        <p:nvSpPr>
          <p:cNvPr id="8" name="文本占位符 7"/>
          <p:cNvSpPr>
            <a:spLocks noGrp="1"/>
          </p:cNvSpPr>
          <p:nvPr>
            <p:ph type="body" sz="quarter" idx="11"/>
          </p:nvPr>
        </p:nvSpPr>
        <p:spPr/>
        <p:txBody>
          <a:bodyPr/>
          <a:lstStyle/>
          <a:p>
            <a:endParaRPr lang="zh-CN" altLang="en-US" dirty="0"/>
          </a:p>
        </p:txBody>
      </p:sp>
      <p:sp>
        <p:nvSpPr>
          <p:cNvPr id="9" name="TextBox 8"/>
          <p:cNvSpPr txBox="1"/>
          <p:nvPr/>
        </p:nvSpPr>
        <p:spPr>
          <a:xfrm>
            <a:off x="6530405" y="1196547"/>
            <a:ext cx="2819400" cy="3902607"/>
          </a:xfrm>
          <a:prstGeom prst="rect">
            <a:avLst/>
          </a:prstGeom>
          <a:noFill/>
        </p:spPr>
        <p:txBody>
          <a:bodyPr wrap="square" lIns="182880" tIns="146304" rIns="182880" bIns="146304" rtlCol="0">
            <a:spAutoFit/>
          </a:bodyPr>
          <a:lstStyle/>
          <a:p>
            <a:pPr>
              <a:lnSpc>
                <a:spcPct val="90000"/>
              </a:lnSpc>
              <a:spcAft>
                <a:spcPts val="600"/>
              </a:spcAft>
            </a:pPr>
            <a:r>
              <a:rPr lang="en-US" altLang="zh-CN" sz="2400" dirty="0">
                <a:gradFill>
                  <a:gsLst>
                    <a:gs pos="2917">
                      <a:schemeClr val="tx1"/>
                    </a:gs>
                    <a:gs pos="30000">
                      <a:schemeClr val="tx1"/>
                    </a:gs>
                  </a:gsLst>
                  <a:lin ang="5400000" scaled="0"/>
                </a:gradFill>
              </a:rPr>
              <a:t>[ID</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VersionStartTime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VersionEndTime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[Status</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[Data</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SchemaType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CreateDate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CreatorID</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CreatorName</a:t>
            </a:r>
            <a:r>
              <a:rPr lang="en-US" altLang="zh-CN" sz="2400" dirty="0">
                <a:gradFill>
                  <a:gsLst>
                    <a:gs pos="2917">
                      <a:schemeClr val="tx1"/>
                    </a:gs>
                    <a:gs pos="30000">
                      <a:schemeClr val="tx1"/>
                    </a:gs>
                  </a:gsLst>
                  <a:lin ang="5400000" scaled="0"/>
                </a:gradFill>
              </a:rPr>
              <a:t>]</a:t>
            </a:r>
            <a:endParaRPr lang="zh-CN" altLang="en-US" sz="2400" dirty="0" err="1" smtClean="0">
              <a:gradFill>
                <a:gsLst>
                  <a:gs pos="2917">
                    <a:schemeClr val="tx1"/>
                  </a:gs>
                  <a:gs pos="30000">
                    <a:schemeClr val="tx1"/>
                  </a:gs>
                </a:gsLst>
                <a:lin ang="5400000" scaled="0"/>
              </a:gradFill>
            </a:endParaRPr>
          </a:p>
        </p:txBody>
      </p:sp>
      <p:sp>
        <p:nvSpPr>
          <p:cNvPr id="11" name="TextBox 10"/>
          <p:cNvSpPr txBox="1"/>
          <p:nvPr/>
        </p:nvSpPr>
        <p:spPr>
          <a:xfrm>
            <a:off x="6675437" y="1137360"/>
            <a:ext cx="2819400" cy="5949321"/>
          </a:xfrm>
          <a:prstGeom prst="rect">
            <a:avLst/>
          </a:prstGeom>
          <a:noFill/>
        </p:spPr>
        <p:txBody>
          <a:bodyPr wrap="square" lIns="182880" tIns="146304" rIns="182880" bIns="146304" rtlCol="0">
            <a:spAutoFit/>
          </a:bodyPr>
          <a:lstStyle/>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ParentID</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ObjectID</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smtClean="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VersionStartTime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VersionEndTime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[Status</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IsDefault</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InnerSort</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FullPath</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GlobalSort</a:t>
            </a:r>
            <a:r>
              <a:rPr lang="en-US" altLang="zh-CN" sz="2400" dirty="0">
                <a:gradFill>
                  <a:gsLst>
                    <a:gs pos="2917">
                      <a:schemeClr val="tx1"/>
                    </a:gs>
                    <a:gs pos="30000">
                      <a:schemeClr val="tx1"/>
                    </a:gs>
                  </a:gsLst>
                  <a:lin ang="5400000" scaled="0"/>
                </a:gradFill>
              </a:rPr>
              <a:t>]</a:t>
            </a:r>
            <a:endParaRPr lang="en-US" altLang="zh-CN" sz="2400" dirty="0" smtClean="0">
              <a:gradFill>
                <a:gsLst>
                  <a:gs pos="2917">
                    <a:schemeClr val="tx1"/>
                  </a:gs>
                  <a:gs pos="30000">
                    <a:schemeClr val="tx1"/>
                  </a:gs>
                </a:gsLst>
                <a:lin ang="5400000" scaled="0"/>
              </a:gradFill>
            </a:endParaRPr>
          </a:p>
          <a:p>
            <a:pPr>
              <a:lnSpc>
                <a:spcPct val="90000"/>
              </a:lnSpc>
              <a:spcAft>
                <a:spcPts val="600"/>
              </a:spcAft>
            </a:pPr>
            <a:r>
              <a:rPr lang="en-US" altLang="zh-CN" sz="2400" dirty="0">
                <a:gradFill>
                  <a:gsLst>
                    <a:gs pos="2917">
                      <a:schemeClr val="tx1"/>
                    </a:gs>
                    <a:gs pos="30000">
                      <a:schemeClr val="tx1"/>
                    </a:gs>
                  </a:gsLst>
                  <a:lin ang="5400000" scaled="0"/>
                </a:gradFill>
              </a:rPr>
              <a:t>[Data</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SchemaType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CreateDate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CreatorID</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smtClean="0">
                <a:gradFill>
                  <a:gsLst>
                    <a:gs pos="2917">
                      <a:schemeClr val="tx1"/>
                    </a:gs>
                    <a:gs pos="30000">
                      <a:schemeClr val="tx1"/>
                    </a:gs>
                  </a:gsLst>
                  <a:lin ang="5400000" scaled="0"/>
                </a:gradFill>
              </a:rPr>
              <a:t>…</a:t>
            </a:r>
            <a:endParaRPr lang="zh-CN" alt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77508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1" nodeType="clickEffect">
                                  <p:stCondLst>
                                    <p:cond delay="0"/>
                                  </p:stCondLst>
                                  <p:childTnLst>
                                    <p:anim calcmode="lin" valueType="num">
                                      <p:cBhvr>
                                        <p:cTn id="19" dur="500"/>
                                        <p:tgtEl>
                                          <p:spTgt spid="9"/>
                                        </p:tgtEl>
                                        <p:attrNameLst>
                                          <p:attrName>ppt_w</p:attrName>
                                        </p:attrNameLst>
                                      </p:cBhvr>
                                      <p:tavLst>
                                        <p:tav tm="0">
                                          <p:val>
                                            <p:strVal val="ppt_w"/>
                                          </p:val>
                                        </p:tav>
                                        <p:tav tm="100000">
                                          <p:val>
                                            <p:fltVal val="0"/>
                                          </p:val>
                                        </p:tav>
                                      </p:tavLst>
                                    </p:anim>
                                    <p:anim calcmode="lin" valueType="num">
                                      <p:cBhvr>
                                        <p:cTn id="20" dur="500"/>
                                        <p:tgtEl>
                                          <p:spTgt spid="9"/>
                                        </p:tgtEl>
                                        <p:attrNameLst>
                                          <p:attrName>ppt_h</p:attrName>
                                        </p:attrNameLst>
                                      </p:cBhvr>
                                      <p:tavLst>
                                        <p:tav tm="0">
                                          <p:val>
                                            <p:strVal val="ppt_h"/>
                                          </p:val>
                                        </p:tav>
                                        <p:tav tm="100000">
                                          <p:val>
                                            <p:fltVal val="0"/>
                                          </p:val>
                                        </p:tav>
                                      </p:tavLst>
                                    </p:anim>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grpId="1" nodeType="clickEffect">
                                  <p:stCondLst>
                                    <p:cond delay="0"/>
                                  </p:stCondLst>
                                  <p:childTnLst>
                                    <p:anim calcmode="lin" valueType="num">
                                      <p:cBhvr>
                                        <p:cTn id="32" dur="500"/>
                                        <p:tgtEl>
                                          <p:spTgt spid="11"/>
                                        </p:tgtEl>
                                        <p:attrNameLst>
                                          <p:attrName>ppt_w</p:attrName>
                                        </p:attrNameLst>
                                      </p:cBhvr>
                                      <p:tavLst>
                                        <p:tav tm="0">
                                          <p:val>
                                            <p:strVal val="ppt_w"/>
                                          </p:val>
                                        </p:tav>
                                        <p:tav tm="100000">
                                          <p:val>
                                            <p:fltVal val="0"/>
                                          </p:val>
                                        </p:tav>
                                      </p:tavLst>
                                    </p:anim>
                                    <p:anim calcmode="lin" valueType="num">
                                      <p:cBhvr>
                                        <p:cTn id="33" dur="500"/>
                                        <p:tgtEl>
                                          <p:spTgt spid="11"/>
                                        </p:tgtEl>
                                        <p:attrNameLst>
                                          <p:attrName>ppt_h</p:attrName>
                                        </p:attrNameLst>
                                      </p:cBhvr>
                                      <p:tavLst>
                                        <p:tav tm="0">
                                          <p:val>
                                            <p:strVal val="ppt_h"/>
                                          </p:val>
                                        </p:tav>
                                        <p:tav tm="100000">
                                          <p:val>
                                            <p:fltVal val="0"/>
                                          </p:val>
                                        </p:tav>
                                      </p:tavLst>
                                    </p:anim>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p:bldP spid="9" grpId="1"/>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关系的类型</a:t>
            </a:r>
            <a:endParaRPr lang="zh-CN" altLang="en-US" dirty="0"/>
          </a:p>
        </p:txBody>
      </p:sp>
      <p:sp>
        <p:nvSpPr>
          <p:cNvPr id="3" name="文本占位符 2"/>
          <p:cNvSpPr>
            <a:spLocks noGrp="1"/>
          </p:cNvSpPr>
          <p:nvPr>
            <p:ph type="body" sz="quarter" idx="10"/>
          </p:nvPr>
        </p:nvSpPr>
        <p:spPr>
          <a:xfrm>
            <a:off x="274639" y="1212849"/>
            <a:ext cx="5486399" cy="5404556"/>
          </a:xfrm>
        </p:spPr>
        <p:txBody>
          <a:bodyPr/>
          <a:lstStyle/>
          <a:p>
            <a:r>
              <a:rPr lang="zh-CN" altLang="en-US" sz="3200" dirty="0" smtClean="0"/>
              <a:t>组织←→人员</a:t>
            </a:r>
            <a:endParaRPr lang="en-US" altLang="zh-CN" sz="3200" dirty="0" smtClean="0"/>
          </a:p>
          <a:p>
            <a:r>
              <a:rPr lang="zh-CN" altLang="en-US" sz="3200" dirty="0" smtClean="0"/>
              <a:t>组织←→组织</a:t>
            </a:r>
            <a:endParaRPr lang="en-US" altLang="zh-CN" sz="3200" dirty="0" smtClean="0"/>
          </a:p>
          <a:p>
            <a:r>
              <a:rPr lang="zh-CN" altLang="en-US" sz="3200" dirty="0" smtClean="0"/>
              <a:t>组织←→群组</a:t>
            </a:r>
            <a:endParaRPr lang="en-US" altLang="zh-CN" sz="3200" dirty="0" smtClean="0"/>
          </a:p>
          <a:p>
            <a:r>
              <a:rPr lang="zh-CN" altLang="en-US" sz="3200" dirty="0"/>
              <a:t>群组</a:t>
            </a:r>
            <a:r>
              <a:rPr lang="zh-CN" altLang="en-US" sz="3200" dirty="0" smtClean="0"/>
              <a:t>←→人员</a:t>
            </a:r>
            <a:endParaRPr lang="en-US" altLang="zh-CN" sz="3200" dirty="0" smtClean="0"/>
          </a:p>
          <a:p>
            <a:r>
              <a:rPr lang="zh-CN" altLang="en-US" sz="3200" dirty="0" smtClean="0"/>
              <a:t>人员←→人员</a:t>
            </a:r>
            <a:endParaRPr lang="en-US" altLang="zh-CN" sz="3200" dirty="0" smtClean="0"/>
          </a:p>
          <a:p>
            <a:r>
              <a:rPr lang="zh-CN" altLang="en-US" sz="3200" dirty="0" smtClean="0"/>
              <a:t>应用←→角色</a:t>
            </a:r>
            <a:endParaRPr lang="en-US" altLang="zh-CN" sz="3200" dirty="0" smtClean="0"/>
          </a:p>
          <a:p>
            <a:r>
              <a:rPr lang="zh-CN" altLang="en-US" sz="3200" dirty="0" smtClean="0"/>
              <a:t>应用←→功能</a:t>
            </a:r>
            <a:endParaRPr lang="en-US" altLang="zh-CN" sz="3200" dirty="0" smtClean="0"/>
          </a:p>
          <a:p>
            <a:r>
              <a:rPr lang="zh-CN" altLang="en-US" sz="3200" dirty="0" smtClean="0"/>
              <a:t>角色←→功能</a:t>
            </a:r>
            <a:endParaRPr lang="en-US" altLang="zh-CN" sz="3200" dirty="0" smtClean="0"/>
          </a:p>
          <a:p>
            <a:r>
              <a:rPr lang="zh-CN" altLang="en-US" sz="3200" dirty="0" smtClean="0"/>
              <a:t>角色←→成员</a:t>
            </a:r>
            <a:endParaRPr lang="zh-CN" altLang="en-US" sz="3200" dirty="0"/>
          </a:p>
        </p:txBody>
      </p:sp>
      <p:sp>
        <p:nvSpPr>
          <p:cNvPr id="4" name="文本占位符 3"/>
          <p:cNvSpPr>
            <a:spLocks noGrp="1"/>
          </p:cNvSpPr>
          <p:nvPr>
            <p:ph type="body" sz="quarter" idx="11"/>
          </p:nvPr>
        </p:nvSpPr>
        <p:spPr>
          <a:xfrm>
            <a:off x="6675439" y="1212849"/>
            <a:ext cx="5486399" cy="5404556"/>
          </a:xfrm>
        </p:spPr>
        <p:txBody>
          <a:bodyPr/>
          <a:lstStyle/>
          <a:p>
            <a:r>
              <a:rPr lang="zh-CN" altLang="en-US" sz="3200" dirty="0"/>
              <a:t>关联</a:t>
            </a:r>
            <a:r>
              <a:rPr lang="zh-CN" altLang="en-US" sz="3200" dirty="0" smtClean="0"/>
              <a:t>型</a:t>
            </a:r>
            <a:endParaRPr lang="en-US" altLang="zh-CN" sz="3200" dirty="0" smtClean="0"/>
          </a:p>
          <a:p>
            <a:r>
              <a:rPr lang="zh-CN" altLang="en-US" sz="3200" dirty="0"/>
              <a:t>关联</a:t>
            </a:r>
            <a:r>
              <a:rPr lang="zh-CN" altLang="en-US" sz="3200" dirty="0" smtClean="0"/>
              <a:t>型</a:t>
            </a:r>
            <a:endParaRPr lang="en-US" altLang="zh-CN" sz="3200" dirty="0" smtClean="0"/>
          </a:p>
          <a:p>
            <a:r>
              <a:rPr lang="zh-CN" altLang="en-US" sz="3200" dirty="0" smtClean="0"/>
              <a:t>关联型</a:t>
            </a:r>
            <a:endParaRPr lang="en-US" altLang="zh-CN" sz="3200" dirty="0" smtClean="0"/>
          </a:p>
          <a:p>
            <a:r>
              <a:rPr lang="zh-CN" altLang="en-US" sz="3200" dirty="0" smtClean="0"/>
              <a:t>容器成员型</a:t>
            </a:r>
            <a:endParaRPr lang="en-US" altLang="zh-CN" sz="3200" dirty="0" smtClean="0"/>
          </a:p>
          <a:p>
            <a:r>
              <a:rPr lang="zh-CN" altLang="en-US" sz="3200" dirty="0" smtClean="0"/>
              <a:t>容器成员型</a:t>
            </a:r>
            <a:endParaRPr lang="en-US" altLang="zh-CN" sz="3200" dirty="0" smtClean="0"/>
          </a:p>
          <a:p>
            <a:r>
              <a:rPr lang="zh-CN" altLang="en-US" sz="3200" dirty="0" smtClean="0"/>
              <a:t>容器成员型</a:t>
            </a:r>
            <a:endParaRPr lang="en-US" altLang="zh-CN" sz="3200" dirty="0" smtClean="0"/>
          </a:p>
          <a:p>
            <a:r>
              <a:rPr lang="zh-CN" altLang="en-US" sz="3200" dirty="0" smtClean="0"/>
              <a:t>容器成员型</a:t>
            </a:r>
            <a:endParaRPr lang="en-US" altLang="zh-CN" sz="3200" dirty="0" smtClean="0"/>
          </a:p>
          <a:p>
            <a:r>
              <a:rPr lang="zh-CN" altLang="en-US" sz="3200" dirty="0" smtClean="0"/>
              <a:t>容器成员型</a:t>
            </a:r>
            <a:endParaRPr lang="en-US" altLang="zh-CN" sz="3200" dirty="0" smtClean="0"/>
          </a:p>
          <a:p>
            <a:r>
              <a:rPr lang="zh-CN" altLang="en-US" sz="3200" dirty="0" smtClean="0"/>
              <a:t>容器成员型</a:t>
            </a:r>
            <a:endParaRPr lang="zh-CN" altLang="en-US" sz="3200" dirty="0"/>
          </a:p>
        </p:txBody>
      </p:sp>
    </p:spTree>
    <p:extLst>
      <p:ext uri="{BB962C8B-B14F-4D97-AF65-F5344CB8AC3E}">
        <p14:creationId xmlns:p14="http://schemas.microsoft.com/office/powerpoint/2010/main" val="36168123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快照表</a:t>
            </a:r>
          </a:p>
        </p:txBody>
      </p:sp>
      <p:sp>
        <p:nvSpPr>
          <p:cNvPr id="3" name="文本占位符 2"/>
          <p:cNvSpPr>
            <a:spLocks noGrp="1"/>
          </p:cNvSpPr>
          <p:nvPr>
            <p:ph type="body" sz="quarter" idx="10"/>
          </p:nvPr>
        </p:nvSpPr>
        <p:spPr>
          <a:xfrm>
            <a:off x="274638" y="1212850"/>
            <a:ext cx="11887200" cy="4124206"/>
          </a:xfrm>
        </p:spPr>
        <p:txBody>
          <a:bodyPr/>
          <a:lstStyle/>
          <a:p>
            <a:r>
              <a:rPr lang="zh-CN" altLang="en-US" dirty="0" smtClean="0"/>
              <a:t>由</a:t>
            </a:r>
            <a:r>
              <a:rPr lang="en-US" altLang="zh-CN" dirty="0" smtClean="0"/>
              <a:t>[</a:t>
            </a:r>
            <a:r>
              <a:rPr lang="en-US" altLang="zh-CN" dirty="0"/>
              <a:t>SC].[</a:t>
            </a:r>
            <a:r>
              <a:rPr lang="en-US" altLang="zh-CN" dirty="0" err="1" smtClean="0"/>
              <a:t>SchemaObject</a:t>
            </a:r>
            <a:r>
              <a:rPr lang="en-US" altLang="zh-CN" dirty="0" smtClean="0"/>
              <a:t>]</a:t>
            </a:r>
            <a:r>
              <a:rPr lang="zh-CN" altLang="en-US" dirty="0" smtClean="0"/>
              <a:t>衍生：</a:t>
            </a:r>
            <a:endParaRPr lang="en-US" altLang="zh-CN" dirty="0" smtClean="0"/>
          </a:p>
          <a:p>
            <a:r>
              <a:rPr lang="en-US" altLang="zh-CN" dirty="0"/>
              <a:t>[SC].[</a:t>
            </a:r>
            <a:r>
              <a:rPr lang="en-US" altLang="zh-CN" dirty="0" err="1"/>
              <a:t>SchemaObjectSnapshot</a:t>
            </a:r>
            <a:r>
              <a:rPr lang="en-US" altLang="zh-CN" dirty="0" smtClean="0"/>
              <a:t>]</a:t>
            </a:r>
          </a:p>
          <a:p>
            <a:r>
              <a:rPr lang="en-US" altLang="zh-CN" dirty="0"/>
              <a:t>[SC].[</a:t>
            </a:r>
            <a:r>
              <a:rPr lang="en-US" altLang="zh-CN" dirty="0" err="1"/>
              <a:t>SchemaObjectSnapshot_Current</a:t>
            </a:r>
            <a:r>
              <a:rPr lang="en-US" altLang="zh-CN" dirty="0" smtClean="0"/>
              <a:t>]</a:t>
            </a:r>
          </a:p>
          <a:p>
            <a:r>
              <a:rPr lang="en-US" altLang="zh-CN" dirty="0"/>
              <a:t>[SC].[</a:t>
            </a:r>
            <a:r>
              <a:rPr lang="en-US" altLang="zh-CN" dirty="0" err="1"/>
              <a:t>SchemaOrganizationSnapshot</a:t>
            </a:r>
            <a:r>
              <a:rPr lang="en-US" altLang="zh-CN" dirty="0" smtClean="0"/>
              <a:t>]</a:t>
            </a:r>
          </a:p>
          <a:p>
            <a:r>
              <a:rPr lang="en-US" altLang="zh-CN" dirty="0"/>
              <a:t>[SC].[</a:t>
            </a:r>
            <a:r>
              <a:rPr lang="en-US" altLang="zh-CN" dirty="0" err="1"/>
              <a:t>SchemaOrganizationSnapshot_Current</a:t>
            </a:r>
            <a:r>
              <a:rPr lang="en-US" altLang="zh-CN" dirty="0" smtClean="0"/>
              <a:t>]</a:t>
            </a:r>
          </a:p>
          <a:p>
            <a:r>
              <a:rPr lang="en-US" altLang="zh-CN" dirty="0"/>
              <a:t>……</a:t>
            </a:r>
            <a:endParaRPr lang="zh-CN" altLang="en-US" dirty="0"/>
          </a:p>
        </p:txBody>
      </p:sp>
    </p:spTree>
    <p:extLst>
      <p:ext uri="{BB962C8B-B14F-4D97-AF65-F5344CB8AC3E}">
        <p14:creationId xmlns:p14="http://schemas.microsoft.com/office/powerpoint/2010/main" val="29423664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快照表</a:t>
            </a:r>
            <a:endParaRPr lang="zh-CN" altLang="en-US" dirty="0"/>
          </a:p>
        </p:txBody>
      </p:sp>
      <p:sp>
        <p:nvSpPr>
          <p:cNvPr id="3" name="文本占位符 2"/>
          <p:cNvSpPr>
            <a:spLocks noGrp="1"/>
          </p:cNvSpPr>
          <p:nvPr>
            <p:ph type="body" sz="quarter" idx="10"/>
          </p:nvPr>
        </p:nvSpPr>
        <p:spPr>
          <a:xfrm>
            <a:off x="274638" y="1212850"/>
            <a:ext cx="11887200" cy="5478423"/>
          </a:xfrm>
        </p:spPr>
        <p:txBody>
          <a:bodyPr/>
          <a:lstStyle/>
          <a:p>
            <a:r>
              <a:rPr lang="zh-CN" altLang="en-US" dirty="0" smtClean="0"/>
              <a:t>由</a:t>
            </a:r>
            <a:r>
              <a:rPr lang="en-US" altLang="zh-CN" dirty="0"/>
              <a:t>[SC].[</a:t>
            </a:r>
            <a:r>
              <a:rPr lang="en-US" altLang="zh-CN" dirty="0" err="1"/>
              <a:t>SchemaRelationObjects</a:t>
            </a:r>
            <a:r>
              <a:rPr lang="en-US" altLang="zh-CN" dirty="0"/>
              <a:t>]</a:t>
            </a:r>
            <a:r>
              <a:rPr lang="zh-CN" altLang="en-US" dirty="0" smtClean="0"/>
              <a:t>衍生</a:t>
            </a:r>
            <a:endParaRPr lang="en-US" altLang="zh-CN" dirty="0" smtClean="0"/>
          </a:p>
          <a:p>
            <a:r>
              <a:rPr lang="en-US" altLang="zh-CN" dirty="0"/>
              <a:t>[SC].[</a:t>
            </a:r>
            <a:r>
              <a:rPr lang="en-US" altLang="zh-CN" dirty="0" err="1"/>
              <a:t>SchemaRelationObjectsSnapshot</a:t>
            </a:r>
            <a:r>
              <a:rPr lang="en-US" altLang="zh-CN" dirty="0" smtClean="0"/>
              <a:t>]</a:t>
            </a:r>
          </a:p>
          <a:p>
            <a:r>
              <a:rPr lang="en-US" altLang="zh-CN" dirty="0"/>
              <a:t>[SC].[</a:t>
            </a:r>
            <a:r>
              <a:rPr lang="en-US" altLang="zh-CN" dirty="0" err="1"/>
              <a:t>SchemaRelationObjectsSnapshot_Current</a:t>
            </a:r>
            <a:r>
              <a:rPr lang="en-US" altLang="zh-CN" dirty="0" smtClean="0"/>
              <a:t>]</a:t>
            </a:r>
          </a:p>
          <a:p>
            <a:endParaRPr lang="en-US" altLang="zh-CN" dirty="0"/>
          </a:p>
          <a:p>
            <a:r>
              <a:rPr lang="zh-CN" altLang="en-US" dirty="0" smtClean="0"/>
              <a:t>由</a:t>
            </a:r>
            <a:r>
              <a:rPr lang="en-US" altLang="zh-CN" dirty="0"/>
              <a:t>[SC].[</a:t>
            </a:r>
            <a:r>
              <a:rPr lang="en-US" altLang="zh-CN" dirty="0" err="1"/>
              <a:t>SchemaMembers</a:t>
            </a:r>
            <a:r>
              <a:rPr lang="en-US" altLang="zh-CN" dirty="0" smtClean="0"/>
              <a:t>]</a:t>
            </a:r>
            <a:r>
              <a:rPr lang="zh-CN" altLang="en-US" dirty="0" smtClean="0"/>
              <a:t>衍生</a:t>
            </a:r>
            <a:endParaRPr lang="en-US" altLang="zh-CN" dirty="0" smtClean="0"/>
          </a:p>
          <a:p>
            <a:r>
              <a:rPr lang="en-US" altLang="zh-CN" dirty="0"/>
              <a:t>[SC].[</a:t>
            </a:r>
            <a:r>
              <a:rPr lang="en-US" altLang="zh-CN" dirty="0" err="1"/>
              <a:t>SchemaMembersSnapshot</a:t>
            </a:r>
            <a:r>
              <a:rPr lang="en-US" altLang="zh-CN" dirty="0" smtClean="0"/>
              <a:t>]</a:t>
            </a:r>
          </a:p>
          <a:p>
            <a:r>
              <a:rPr lang="en-US" altLang="zh-CN" dirty="0"/>
              <a:t>[SC].[</a:t>
            </a:r>
            <a:r>
              <a:rPr lang="en-US" altLang="zh-CN" dirty="0" err="1"/>
              <a:t>SchemaMembersSnapshot_Current</a:t>
            </a:r>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414203658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快照表</a:t>
            </a:r>
            <a:endParaRPr lang="zh-CN" altLang="en-US" dirty="0"/>
          </a:p>
        </p:txBody>
      </p:sp>
      <p:sp>
        <p:nvSpPr>
          <p:cNvPr id="3" name="文本占位符 2"/>
          <p:cNvSpPr>
            <a:spLocks noGrp="1"/>
          </p:cNvSpPr>
          <p:nvPr>
            <p:ph type="body" sz="quarter" idx="10"/>
          </p:nvPr>
        </p:nvSpPr>
        <p:spPr>
          <a:xfrm>
            <a:off x="274638" y="1212850"/>
            <a:ext cx="11887200" cy="2092881"/>
          </a:xfrm>
        </p:spPr>
        <p:txBody>
          <a:bodyPr/>
          <a:lstStyle/>
          <a:p>
            <a:r>
              <a:rPr lang="zh-CN" altLang="en-US" dirty="0" smtClean="0"/>
              <a:t>用户和容器的快照表（含有表达式计算的成员）</a:t>
            </a:r>
            <a:endParaRPr lang="en-US" altLang="zh-CN" dirty="0" smtClean="0"/>
          </a:p>
          <a:p>
            <a:r>
              <a:rPr lang="en-US" altLang="zh-CN" dirty="0" smtClean="0"/>
              <a:t>[</a:t>
            </a:r>
            <a:r>
              <a:rPr lang="en-US" altLang="zh-CN" dirty="0"/>
              <a:t>SC].[</a:t>
            </a:r>
            <a:r>
              <a:rPr lang="en-US" altLang="zh-CN" dirty="0" err="1"/>
              <a:t>UserAndContainerSnapshot</a:t>
            </a:r>
            <a:r>
              <a:rPr lang="en-US" altLang="zh-CN" dirty="0" smtClean="0"/>
              <a:t>]</a:t>
            </a:r>
          </a:p>
          <a:p>
            <a:r>
              <a:rPr lang="en-US" altLang="zh-CN" dirty="0"/>
              <a:t>[SC].[</a:t>
            </a:r>
            <a:r>
              <a:rPr lang="en-US" altLang="zh-CN" dirty="0" err="1"/>
              <a:t>UserAndContainerSnapshot_Current</a:t>
            </a:r>
            <a:r>
              <a:rPr lang="en-US" altLang="zh-CN" dirty="0"/>
              <a:t>]</a:t>
            </a:r>
            <a:endParaRPr lang="zh-CN" altLang="en-US" dirty="0"/>
          </a:p>
        </p:txBody>
      </p:sp>
    </p:spTree>
    <p:extLst>
      <p:ext uri="{BB962C8B-B14F-4D97-AF65-F5344CB8AC3E}">
        <p14:creationId xmlns:p14="http://schemas.microsoft.com/office/powerpoint/2010/main" val="113745905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条件表达式</a:t>
            </a:r>
            <a:endParaRPr lang="zh-CN" altLang="en-US" dirty="0"/>
          </a:p>
        </p:txBody>
      </p:sp>
      <p:sp>
        <p:nvSpPr>
          <p:cNvPr id="3" name="文本占位符 2"/>
          <p:cNvSpPr>
            <a:spLocks noGrp="1"/>
          </p:cNvSpPr>
          <p:nvPr>
            <p:ph type="body" sz="quarter" idx="10"/>
          </p:nvPr>
        </p:nvSpPr>
        <p:spPr>
          <a:xfrm>
            <a:off x="274638" y="1212850"/>
            <a:ext cx="11887200" cy="2092881"/>
          </a:xfrm>
        </p:spPr>
        <p:txBody>
          <a:bodyPr/>
          <a:lstStyle/>
          <a:p>
            <a:r>
              <a:rPr lang="en-US" altLang="zh-CN" dirty="0" smtClean="0"/>
              <a:t>[</a:t>
            </a:r>
            <a:r>
              <a:rPr lang="en-US" altLang="zh-CN" dirty="0"/>
              <a:t>SC].[Conditions</a:t>
            </a:r>
            <a:r>
              <a:rPr lang="en-US" altLang="zh-CN" dirty="0" smtClean="0"/>
              <a:t>]</a:t>
            </a:r>
          </a:p>
          <a:p>
            <a:r>
              <a:rPr lang="en-US" altLang="zh-CN" dirty="0"/>
              <a:t>[SC].[</a:t>
            </a:r>
            <a:r>
              <a:rPr lang="en-US" altLang="zh-CN" dirty="0" err="1"/>
              <a:t>Conditions_Current</a:t>
            </a:r>
            <a:r>
              <a:rPr lang="en-US" altLang="zh-CN" dirty="0" smtClean="0"/>
              <a:t>]</a:t>
            </a:r>
          </a:p>
          <a:p>
            <a:r>
              <a:rPr lang="en-US" altLang="zh-CN" dirty="0"/>
              <a:t>[SC].[</a:t>
            </a:r>
            <a:r>
              <a:rPr lang="en-US" altLang="zh-CN" dirty="0" err="1"/>
              <a:t>ConditionCalculateResult</a:t>
            </a:r>
            <a:r>
              <a:rPr lang="en-US" altLang="zh-CN" dirty="0" smtClean="0"/>
              <a:t>]</a:t>
            </a:r>
            <a:r>
              <a:rPr lang="zh-CN" altLang="en-US" dirty="0" smtClean="0"/>
              <a:t>（</a:t>
            </a:r>
            <a:r>
              <a:rPr lang="en-US" altLang="zh-CN" dirty="0" err="1" smtClean="0"/>
              <a:t>OwnerID,UserID</a:t>
            </a:r>
            <a:r>
              <a:rPr lang="zh-CN" altLang="en-US" dirty="0" smtClean="0"/>
              <a:t>）</a:t>
            </a:r>
            <a:endParaRPr lang="zh-CN" altLang="en-US" dirty="0"/>
          </a:p>
        </p:txBody>
      </p:sp>
    </p:spTree>
    <p:extLst>
      <p:ext uri="{BB962C8B-B14F-4D97-AF65-F5344CB8AC3E}">
        <p14:creationId xmlns:p14="http://schemas.microsoft.com/office/powerpoint/2010/main" val="370742765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ACL</a:t>
            </a:r>
            <a:r>
              <a:rPr lang="zh-CN" altLang="en-US" dirty="0" smtClean="0"/>
              <a:t>控制表</a:t>
            </a:r>
            <a:endParaRPr lang="zh-CN" altLang="en-US" dirty="0"/>
          </a:p>
        </p:txBody>
      </p:sp>
      <p:sp>
        <p:nvSpPr>
          <p:cNvPr id="3" name="文本占位符 2"/>
          <p:cNvSpPr>
            <a:spLocks noGrp="1"/>
          </p:cNvSpPr>
          <p:nvPr>
            <p:ph type="body" sz="quarter" idx="10"/>
          </p:nvPr>
        </p:nvSpPr>
        <p:spPr>
          <a:xfrm>
            <a:off x="274638" y="1212850"/>
            <a:ext cx="6934199" cy="4001095"/>
          </a:xfrm>
        </p:spPr>
        <p:txBody>
          <a:bodyPr/>
          <a:lstStyle/>
          <a:p>
            <a:r>
              <a:rPr lang="en-US" altLang="zh-CN" dirty="0"/>
              <a:t>[SC].[</a:t>
            </a:r>
            <a:r>
              <a:rPr lang="en-US" altLang="zh-CN" dirty="0" err="1"/>
              <a:t>Acl</a:t>
            </a:r>
            <a:r>
              <a:rPr lang="en-US" altLang="zh-CN" dirty="0" smtClean="0"/>
              <a:t>]</a:t>
            </a:r>
          </a:p>
          <a:p>
            <a:r>
              <a:rPr lang="en-US" altLang="zh-CN" dirty="0"/>
              <a:t>[SC].[</a:t>
            </a:r>
            <a:r>
              <a:rPr lang="en-US" altLang="zh-CN" dirty="0" err="1"/>
              <a:t>Acl_Current</a:t>
            </a:r>
            <a:r>
              <a:rPr lang="en-US" altLang="zh-CN" dirty="0" smtClean="0"/>
              <a:t>]</a:t>
            </a:r>
          </a:p>
          <a:p>
            <a:endParaRPr lang="en-US" altLang="zh-CN" dirty="0"/>
          </a:p>
          <a:p>
            <a:r>
              <a:rPr lang="zh-CN" altLang="en-US" dirty="0" smtClean="0"/>
              <a:t>组织是否应继承</a:t>
            </a:r>
            <a:r>
              <a:rPr lang="en-US" altLang="zh-CN" dirty="0" smtClean="0"/>
              <a:t>ACL</a:t>
            </a:r>
            <a:r>
              <a:rPr lang="zh-CN" altLang="en-US" dirty="0" smtClean="0"/>
              <a:t>，取决于组织的</a:t>
            </a:r>
            <a:r>
              <a:rPr lang="en-US" altLang="zh-CN" dirty="0" err="1" smtClean="0"/>
              <a:t>AllowAclInheritance</a:t>
            </a:r>
            <a:endParaRPr lang="en-US" altLang="zh-CN" dirty="0"/>
          </a:p>
          <a:p>
            <a:r>
              <a:rPr lang="zh-CN" altLang="en-US" dirty="0" smtClean="0"/>
              <a:t>属性</a:t>
            </a:r>
            <a:endParaRPr lang="en-US" altLang="zh-CN" dirty="0" smtClean="0"/>
          </a:p>
        </p:txBody>
      </p:sp>
      <p:sp>
        <p:nvSpPr>
          <p:cNvPr id="5" name="TextBox 4"/>
          <p:cNvSpPr txBox="1"/>
          <p:nvPr/>
        </p:nvSpPr>
        <p:spPr>
          <a:xfrm>
            <a:off x="7589837" y="629989"/>
            <a:ext cx="4038600" cy="4235006"/>
          </a:xfrm>
          <a:prstGeom prst="rect">
            <a:avLst/>
          </a:prstGeom>
          <a:noFill/>
        </p:spPr>
        <p:txBody>
          <a:bodyPr wrap="square" lIns="182880" tIns="146304" rIns="182880" bIns="146304" rtlCol="0">
            <a:spAutoFit/>
          </a:bodyPr>
          <a:lstStyle/>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ContainerID</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ContainerPermission</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MemberID</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VersionStartTime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VersionEndTime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[Status</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SortID</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[Data] [</a:t>
            </a:r>
            <a:r>
              <a:rPr lang="en-US" altLang="zh-CN" sz="2400" dirty="0" err="1">
                <a:gradFill>
                  <a:gsLst>
                    <a:gs pos="2917">
                      <a:schemeClr val="tx1"/>
                    </a:gs>
                    <a:gs pos="30000">
                      <a:schemeClr val="tx1"/>
                    </a:gs>
                  </a:gsLst>
                  <a:lin ang="5400000" scaled="0"/>
                </a:gradFill>
              </a:rPr>
              <a:t>ContainerSchemaType</a:t>
            </a:r>
            <a:r>
              <a:rPr lang="en-US" altLang="zh-CN" sz="2400" dirty="0" smtClean="0">
                <a:gradFill>
                  <a:gsLst>
                    <a:gs pos="2917">
                      <a:schemeClr val="tx1"/>
                    </a:gs>
                    <a:gs pos="30000">
                      <a:schemeClr val="tx1"/>
                    </a:gs>
                  </a:gsLst>
                  <a:lin ang="5400000" scaled="0"/>
                </a:gradFill>
              </a:rPr>
              <a:t>]</a:t>
            </a:r>
          </a:p>
          <a:p>
            <a:pPr>
              <a:lnSpc>
                <a:spcPct val="90000"/>
              </a:lnSpc>
              <a:spcAft>
                <a:spcPts val="600"/>
              </a:spcAft>
            </a:pPr>
            <a:r>
              <a:rPr lang="en-US" altLang="zh-CN" sz="2400" dirty="0">
                <a:gradFill>
                  <a:gsLst>
                    <a:gs pos="2917">
                      <a:schemeClr val="tx1"/>
                    </a:gs>
                    <a:gs pos="30000">
                      <a:schemeClr val="tx1"/>
                    </a:gs>
                  </a:gsLst>
                  <a:lin ang="5400000" scaled="0"/>
                </a:gradFill>
              </a:rPr>
              <a:t>[</a:t>
            </a:r>
            <a:r>
              <a:rPr lang="en-US" altLang="zh-CN" sz="2400" dirty="0" err="1">
                <a:gradFill>
                  <a:gsLst>
                    <a:gs pos="2917">
                      <a:schemeClr val="tx1"/>
                    </a:gs>
                    <a:gs pos="30000">
                      <a:schemeClr val="tx1"/>
                    </a:gs>
                  </a:gsLst>
                  <a:lin ang="5400000" scaled="0"/>
                </a:gradFill>
              </a:rPr>
              <a:t>MemberSchemaType</a:t>
            </a:r>
            <a:r>
              <a:rPr lang="en-US" altLang="zh-CN" sz="2400" dirty="0">
                <a:gradFill>
                  <a:gsLst>
                    <a:gs pos="2917">
                      <a:schemeClr val="tx1"/>
                    </a:gs>
                    <a:gs pos="30000">
                      <a:schemeClr val="tx1"/>
                    </a:gs>
                  </a:gsLst>
                  <a:lin ang="5400000" scaled="0"/>
                </a:gradFill>
              </a:rPr>
              <a:t>]</a:t>
            </a:r>
            <a:endParaRPr lang="zh-CN" altLang="en-US" sz="2400" dirty="0" err="1" smtClean="0">
              <a:gradFill>
                <a:gsLst>
                  <a:gs pos="2917">
                    <a:schemeClr val="tx1"/>
                  </a:gs>
                  <a:gs pos="30000">
                    <a:schemeClr val="tx1"/>
                  </a:gs>
                </a:gsLst>
                <a:lin ang="5400000" scaled="0"/>
              </a:gra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36" y="830262"/>
            <a:ext cx="53244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920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a:t>
            </a:r>
            <a:r>
              <a:rPr lang="zh-CN" altLang="en-US" dirty="0" smtClean="0"/>
              <a:t>同步</a:t>
            </a:r>
            <a:endParaRPr lang="zh-CN" altLang="en-US" dirty="0"/>
          </a:p>
        </p:txBody>
      </p:sp>
      <p:sp>
        <p:nvSpPr>
          <p:cNvPr id="3" name="文本占位符 2"/>
          <p:cNvSpPr>
            <a:spLocks noGrp="1"/>
          </p:cNvSpPr>
          <p:nvPr>
            <p:ph type="body" sz="quarter" idx="10"/>
          </p:nvPr>
        </p:nvSpPr>
        <p:spPr>
          <a:xfrm>
            <a:off x="274638" y="1212850"/>
            <a:ext cx="11887200" cy="4001095"/>
          </a:xfrm>
        </p:spPr>
        <p:txBody>
          <a:bodyPr/>
          <a:lstStyle/>
          <a:p>
            <a:r>
              <a:rPr lang="en-US" altLang="zh-CN" dirty="0" smtClean="0"/>
              <a:t>ID</a:t>
            </a:r>
            <a:r>
              <a:rPr lang="zh-CN" altLang="en-US" dirty="0" smtClean="0"/>
              <a:t>映射表</a:t>
            </a:r>
            <a:r>
              <a:rPr lang="en-US" altLang="zh-CN" dirty="0"/>
              <a:t>[SC].[</a:t>
            </a:r>
            <a:r>
              <a:rPr lang="en-US" altLang="zh-CN" dirty="0" err="1"/>
              <a:t>PermissionCenter_AD_IDMapping</a:t>
            </a:r>
            <a:r>
              <a:rPr lang="en-US" altLang="zh-CN" dirty="0" smtClean="0"/>
              <a:t>]</a:t>
            </a:r>
          </a:p>
          <a:p>
            <a:r>
              <a:rPr lang="en-US" altLang="zh-CN" dirty="0" smtClean="0"/>
              <a:t>AD</a:t>
            </a:r>
            <a:r>
              <a:rPr lang="zh-CN" altLang="en-US" dirty="0" smtClean="0"/>
              <a:t>同步操作日志</a:t>
            </a:r>
            <a:endParaRPr lang="en-US" altLang="zh-CN" dirty="0" smtClean="0"/>
          </a:p>
          <a:p>
            <a:r>
              <a:rPr lang="en-US" altLang="zh-CN" dirty="0"/>
              <a:t>[SC].[</a:t>
            </a:r>
            <a:r>
              <a:rPr lang="en-US" altLang="zh-CN" dirty="0" err="1"/>
              <a:t>ADSynchronizeLog</a:t>
            </a:r>
            <a:r>
              <a:rPr lang="en-US" altLang="zh-CN" dirty="0"/>
              <a:t>] [SC].[</a:t>
            </a:r>
            <a:r>
              <a:rPr lang="en-US" altLang="zh-CN" dirty="0" err="1"/>
              <a:t>ADSynchronizeLogDetail</a:t>
            </a:r>
            <a:r>
              <a:rPr lang="en-US" altLang="zh-CN" dirty="0" smtClean="0"/>
              <a:t>]</a:t>
            </a:r>
          </a:p>
          <a:p>
            <a:endParaRPr lang="en-US" altLang="zh-CN" dirty="0"/>
          </a:p>
          <a:p>
            <a:r>
              <a:rPr lang="en-US" altLang="zh-CN" dirty="0" smtClean="0"/>
              <a:t>[</a:t>
            </a:r>
            <a:r>
              <a:rPr lang="en-US" altLang="zh-CN" dirty="0" err="1" smtClean="0"/>
              <a:t>SC.SCOperationSnapshot</a:t>
            </a:r>
            <a:r>
              <a:rPr lang="en-US" altLang="zh-CN" dirty="0" smtClean="0"/>
              <a:t>]</a:t>
            </a:r>
            <a:endParaRPr lang="zh-CN" altLang="en-US" dirty="0"/>
          </a:p>
        </p:txBody>
      </p:sp>
    </p:spTree>
    <p:extLst>
      <p:ext uri="{BB962C8B-B14F-4D97-AF65-F5344CB8AC3E}">
        <p14:creationId xmlns:p14="http://schemas.microsoft.com/office/powerpoint/2010/main" val="45017521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计划的任务</a:t>
            </a:r>
            <a:endParaRPr lang="zh-CN" altLang="en-US" dirty="0"/>
          </a:p>
        </p:txBody>
      </p:sp>
      <p:sp>
        <p:nvSpPr>
          <p:cNvPr id="3" name="文本占位符 2"/>
          <p:cNvSpPr>
            <a:spLocks noGrp="1"/>
          </p:cNvSpPr>
          <p:nvPr>
            <p:ph type="body" sz="quarter" idx="10"/>
          </p:nvPr>
        </p:nvSpPr>
        <p:spPr>
          <a:xfrm>
            <a:off x="274638" y="1212850"/>
            <a:ext cx="11887200" cy="2092881"/>
          </a:xfrm>
        </p:spPr>
        <p:txBody>
          <a:bodyPr/>
          <a:lstStyle/>
          <a:p>
            <a:r>
              <a:rPr lang="en-US" altLang="zh-CN" dirty="0" err="1" smtClean="0"/>
              <a:t>SC.ToDoJobList</a:t>
            </a:r>
            <a:endParaRPr lang="en-US" altLang="zh-CN" dirty="0" smtClean="0"/>
          </a:p>
          <a:p>
            <a:r>
              <a:rPr lang="en-US" altLang="zh-CN" dirty="0" err="1" smtClean="0"/>
              <a:t>SC.CompletedJobList</a:t>
            </a:r>
            <a:endParaRPr lang="en-US" altLang="zh-CN" dirty="0" smtClean="0"/>
          </a:p>
          <a:p>
            <a:endParaRPr lang="zh-CN" altLang="en-US" dirty="0"/>
          </a:p>
        </p:txBody>
      </p:sp>
    </p:spTree>
    <p:extLst>
      <p:ext uri="{BB962C8B-B14F-4D97-AF65-F5344CB8AC3E}">
        <p14:creationId xmlns:p14="http://schemas.microsoft.com/office/powerpoint/2010/main" val="229294042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锁</a:t>
            </a:r>
            <a:r>
              <a:rPr lang="zh-CN" altLang="en-US" dirty="0" smtClean="0"/>
              <a:t>表</a:t>
            </a:r>
            <a:r>
              <a:rPr lang="en-US" altLang="zh-CN" dirty="0" smtClean="0"/>
              <a:t>(</a:t>
            </a:r>
            <a:r>
              <a:rPr lang="en-US" altLang="zh-CN" dirty="0" err="1" smtClean="0"/>
              <a:t>SC.Locks</a:t>
            </a:r>
            <a:r>
              <a:rPr lang="en-US" altLang="zh-CN" dirty="0" smtClean="0"/>
              <a:t>)</a:t>
            </a:r>
            <a:endParaRPr lang="zh-CN" altLang="en-US" dirty="0"/>
          </a:p>
        </p:txBody>
      </p:sp>
      <p:sp>
        <p:nvSpPr>
          <p:cNvPr id="3" name="文本占位符 2"/>
          <p:cNvSpPr>
            <a:spLocks noGrp="1"/>
          </p:cNvSpPr>
          <p:nvPr>
            <p:ph type="body" sz="quarter" idx="10"/>
          </p:nvPr>
        </p:nvSpPr>
        <p:spPr>
          <a:xfrm>
            <a:off x="274638" y="1212850"/>
            <a:ext cx="11887200" cy="2289858"/>
          </a:xfrm>
        </p:spPr>
        <p:txBody>
          <a:bodyPr/>
          <a:lstStyle/>
          <a:p>
            <a:r>
              <a:rPr lang="en-US" altLang="zh-CN" sz="3600" dirty="0" smtClean="0"/>
              <a:t>1</a:t>
            </a:r>
            <a:r>
              <a:rPr lang="zh-CN" altLang="en-US" sz="3600" dirty="0" smtClean="0"/>
              <a:t>、用户看到的状态，也许并不代表实际的状态，执行时不进行检查，可能造成数据冲突和不一致。</a:t>
            </a:r>
            <a:endParaRPr lang="en-US" altLang="zh-CN" sz="3600" dirty="0" smtClean="0"/>
          </a:p>
          <a:p>
            <a:r>
              <a:rPr lang="en-US" altLang="zh-CN" sz="3600" dirty="0" smtClean="0"/>
              <a:t>2</a:t>
            </a:r>
            <a:r>
              <a:rPr lang="zh-CN" altLang="en-US" sz="3600" dirty="0" smtClean="0"/>
              <a:t>、操作多级对象，难以在执行前或执行过程中进行状态检查</a:t>
            </a:r>
            <a:endParaRPr lang="en-US" altLang="zh-CN" sz="3600" dirty="0" smtClean="0"/>
          </a:p>
        </p:txBody>
      </p:sp>
      <p:pic>
        <p:nvPicPr>
          <p:cNvPr id="1026" name="图片 1" descr="计算机生成了可选文字:&#10;DataType&#10;nvarchar(36)&#10;nvarchar(36)&#10;nvarchar(36)&#10;nvarchar(255)&#10;datdime&#10;int&#10;int&#10;nvarchar(255)&#10;AllOWNUllSDef己Ult&#10;带&#10;N日me&#10;LOCk!D&#10;ReSOurCe旧&#10;LO(kperson!D&#10;LOCkperSOnN己me&#10;LOCkTime&#10;〔什ediveTime&#10;LockType&#10;Description&#10;G曰DATEO&#10;Description&#10;锁！O&#10;相关的资源旧&#10;上锁人的旧&#10;上锁人的名称&#10;上勺的时间&#10;锁的有效期，以秒为草位&#10;教的类型&#10;描述信息&#10;一口回回团回回回回"/>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7" y="4487862"/>
            <a:ext cx="500062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1343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zh-CN" altLang="en-US" dirty="0"/>
              <a:t>危仁飞</a:t>
            </a:r>
            <a:endParaRPr lang="en-US" dirty="0"/>
          </a:p>
        </p:txBody>
      </p:sp>
      <p:sp>
        <p:nvSpPr>
          <p:cNvPr id="4" name="Title 3"/>
          <p:cNvSpPr>
            <a:spLocks noGrp="1"/>
          </p:cNvSpPr>
          <p:nvPr>
            <p:ph type="title"/>
          </p:nvPr>
        </p:nvSpPr>
        <p:spPr/>
        <p:txBody>
          <a:bodyPr/>
          <a:lstStyle/>
          <a:p>
            <a:r>
              <a:rPr lang="zh-CN" altLang="en-US" dirty="0" smtClean="0"/>
              <a:t>权限中心数据库说明</a:t>
            </a:r>
            <a:endParaRPr lang="en-US" dirty="0"/>
          </a:p>
        </p:txBody>
      </p:sp>
    </p:spTree>
    <p:extLst>
      <p:ext uri="{BB962C8B-B14F-4D97-AF65-F5344CB8AC3E}">
        <p14:creationId xmlns:p14="http://schemas.microsoft.com/office/powerpoint/2010/main" val="2417917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视图</a:t>
            </a:r>
            <a:endParaRPr lang="zh-CN" altLang="en-US" dirty="0"/>
          </a:p>
        </p:txBody>
      </p:sp>
      <p:sp>
        <p:nvSpPr>
          <p:cNvPr id="3" name="文本占位符 2"/>
          <p:cNvSpPr>
            <a:spLocks noGrp="1"/>
          </p:cNvSpPr>
          <p:nvPr>
            <p:ph type="body" sz="quarter" idx="10"/>
          </p:nvPr>
        </p:nvSpPr>
        <p:spPr>
          <a:xfrm>
            <a:off x="274638" y="1212850"/>
            <a:ext cx="11887200" cy="738664"/>
          </a:xfrm>
        </p:spPr>
        <p:txBody>
          <a:bodyPr/>
          <a:lstStyle/>
          <a:p>
            <a:r>
              <a:rPr lang="en-US" altLang="zh-CN" dirty="0"/>
              <a:t>[SC].[</a:t>
            </a:r>
            <a:r>
              <a:rPr lang="en-US" altLang="zh-CN" dirty="0" err="1"/>
              <a:t>SchemaObjectAndParentView</a:t>
            </a:r>
            <a:r>
              <a:rPr lang="en-US" altLang="zh-CN" dirty="0"/>
              <a:t>]</a:t>
            </a:r>
            <a:endParaRPr lang="zh-CN" altLang="en-US" dirty="0"/>
          </a:p>
        </p:txBody>
      </p:sp>
    </p:spTree>
    <p:extLst>
      <p:ext uri="{BB962C8B-B14F-4D97-AF65-F5344CB8AC3E}">
        <p14:creationId xmlns:p14="http://schemas.microsoft.com/office/powerpoint/2010/main" val="403883737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存储过程</a:t>
            </a:r>
            <a:endParaRPr lang="zh-CN" altLang="en-US" dirty="0"/>
          </a:p>
        </p:txBody>
      </p:sp>
      <p:sp>
        <p:nvSpPr>
          <p:cNvPr id="3" name="文本占位符 2"/>
          <p:cNvSpPr>
            <a:spLocks noGrp="1"/>
          </p:cNvSpPr>
          <p:nvPr>
            <p:ph type="body" sz="quarter" idx="10"/>
          </p:nvPr>
        </p:nvSpPr>
        <p:spPr>
          <a:xfrm>
            <a:off x="274638" y="1212850"/>
            <a:ext cx="11887200" cy="5312223"/>
          </a:xfrm>
        </p:spPr>
        <p:txBody>
          <a:bodyPr/>
          <a:lstStyle/>
          <a:p>
            <a:r>
              <a:rPr lang="en-US" altLang="zh-CN" sz="2800" dirty="0"/>
              <a:t>[SC].[</a:t>
            </a:r>
            <a:r>
              <a:rPr lang="en-US" altLang="zh-CN" sz="2800" dirty="0" err="1"/>
              <a:t>ClearAllData</a:t>
            </a:r>
            <a:r>
              <a:rPr lang="en-US" altLang="zh-CN" sz="2800" dirty="0" smtClean="0"/>
              <a:t>]</a:t>
            </a:r>
          </a:p>
          <a:p>
            <a:r>
              <a:rPr lang="en-US" altLang="zh-CN" sz="2800" dirty="0"/>
              <a:t>[SC].[</a:t>
            </a:r>
            <a:r>
              <a:rPr lang="en-US" altLang="zh-CN" sz="2800" dirty="0" err="1"/>
              <a:t>ExecuteJobList</a:t>
            </a:r>
            <a:r>
              <a:rPr lang="en-US" altLang="zh-CN" sz="2800" dirty="0" smtClean="0"/>
              <a:t>]</a:t>
            </a:r>
          </a:p>
          <a:p>
            <a:r>
              <a:rPr lang="en-US" altLang="zh-CN" sz="2800" dirty="0"/>
              <a:t>[SC].[</a:t>
            </a:r>
            <a:r>
              <a:rPr lang="en-US" altLang="zh-CN" sz="2800" dirty="0" err="1"/>
              <a:t>GenerateAllSchemaSnapshot</a:t>
            </a:r>
            <a:r>
              <a:rPr lang="en-US" altLang="zh-CN" sz="2800" dirty="0" smtClean="0"/>
              <a:t>]</a:t>
            </a:r>
          </a:p>
          <a:p>
            <a:r>
              <a:rPr lang="en-US" altLang="zh-CN" sz="2800" dirty="0"/>
              <a:t>[SC].[</a:t>
            </a:r>
            <a:r>
              <a:rPr lang="en-US" altLang="zh-CN" sz="2800" dirty="0" err="1"/>
              <a:t>GenerateFullPaths</a:t>
            </a:r>
            <a:r>
              <a:rPr lang="en-US" altLang="zh-CN" sz="2800" dirty="0" smtClean="0"/>
              <a:t>]</a:t>
            </a:r>
          </a:p>
          <a:p>
            <a:r>
              <a:rPr lang="en-US" altLang="zh-CN" sz="2800" dirty="0"/>
              <a:t>[SC].[</a:t>
            </a:r>
            <a:r>
              <a:rPr lang="en-US" altLang="zh-CN" sz="2800" dirty="0" err="1"/>
              <a:t>GenerateSchemaSnapshot</a:t>
            </a:r>
            <a:r>
              <a:rPr lang="en-US" altLang="zh-CN" sz="2800" dirty="0" smtClean="0"/>
              <a:t>]</a:t>
            </a:r>
          </a:p>
          <a:p>
            <a:r>
              <a:rPr lang="en-US" altLang="zh-CN" sz="2800" dirty="0"/>
              <a:t>[SC].[</a:t>
            </a:r>
            <a:r>
              <a:rPr lang="en-US" altLang="zh-CN" sz="2800" dirty="0" err="1"/>
              <a:t>GenerateSchemaTableSnapshot</a:t>
            </a:r>
            <a:r>
              <a:rPr lang="en-US" altLang="zh-CN" sz="2800" dirty="0" smtClean="0"/>
              <a:t>]</a:t>
            </a:r>
          </a:p>
          <a:p>
            <a:r>
              <a:rPr lang="en-US" altLang="zh-CN" sz="2800" dirty="0"/>
              <a:t>[SC].[</a:t>
            </a:r>
            <a:r>
              <a:rPr lang="en-US" altLang="zh-CN" sz="2800" dirty="0" err="1"/>
              <a:t>GenerateUserAndContainerSnapshot</a:t>
            </a:r>
            <a:r>
              <a:rPr lang="en-US" altLang="zh-CN" sz="2800" dirty="0" smtClean="0"/>
              <a:t>]</a:t>
            </a:r>
          </a:p>
          <a:p>
            <a:r>
              <a:rPr lang="en-US" altLang="zh-CN" sz="2800" dirty="0"/>
              <a:t>[SC].[</a:t>
            </a:r>
            <a:r>
              <a:rPr lang="en-US" altLang="zh-CN" sz="2800" dirty="0" err="1"/>
              <a:t>InitCurrentSnapshot</a:t>
            </a:r>
            <a:r>
              <a:rPr lang="en-US" altLang="zh-CN" sz="2800" dirty="0" smtClean="0"/>
              <a:t>]</a:t>
            </a:r>
          </a:p>
          <a:p>
            <a:r>
              <a:rPr lang="en-US" altLang="zh-CN" sz="2800" dirty="0"/>
              <a:t>[SC].[</a:t>
            </a:r>
            <a:r>
              <a:rPr lang="en-US" altLang="zh-CN" sz="2800" dirty="0" err="1"/>
              <a:t>QueryObjectsByFullPath</a:t>
            </a:r>
            <a:r>
              <a:rPr lang="en-US" altLang="zh-CN" sz="2800" dirty="0" smtClean="0"/>
              <a:t>]</a:t>
            </a:r>
          </a:p>
          <a:p>
            <a:r>
              <a:rPr lang="en-US" altLang="zh-CN" sz="2800" dirty="0"/>
              <a:t>[SC].[</a:t>
            </a:r>
            <a:r>
              <a:rPr lang="en-US" altLang="zh-CN" sz="2800" dirty="0" err="1"/>
              <a:t>QueryObjectsByMultiFullPath</a:t>
            </a:r>
            <a:r>
              <a:rPr lang="en-US" altLang="zh-CN" sz="2800" dirty="0" smtClean="0"/>
              <a:t>]</a:t>
            </a:r>
          </a:p>
          <a:p>
            <a:r>
              <a:rPr lang="en-US" altLang="zh-CN" sz="2800" dirty="0"/>
              <a:t>[SC].[</a:t>
            </a:r>
            <a:r>
              <a:rPr lang="en-US" altLang="zh-CN" sz="2800" dirty="0" err="1"/>
              <a:t>UpdateFullPaths</a:t>
            </a:r>
            <a:r>
              <a:rPr lang="en-US" altLang="zh-CN" sz="2800" dirty="0"/>
              <a:t>]</a:t>
            </a:r>
            <a:endParaRPr lang="zh-CN" altLang="en-US" sz="2800" dirty="0"/>
          </a:p>
        </p:txBody>
      </p:sp>
    </p:spTree>
    <p:extLst>
      <p:ext uri="{BB962C8B-B14F-4D97-AF65-F5344CB8AC3E}">
        <p14:creationId xmlns:p14="http://schemas.microsoft.com/office/powerpoint/2010/main" val="21001098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标量</a:t>
            </a:r>
            <a:r>
              <a:rPr lang="zh-CN" altLang="en-US" dirty="0" smtClean="0"/>
              <a:t>值函数</a:t>
            </a:r>
            <a:endParaRPr lang="zh-CN" altLang="en-US" dirty="0"/>
          </a:p>
        </p:txBody>
      </p:sp>
      <p:sp>
        <p:nvSpPr>
          <p:cNvPr id="3" name="文本占位符 2"/>
          <p:cNvSpPr>
            <a:spLocks noGrp="1"/>
          </p:cNvSpPr>
          <p:nvPr>
            <p:ph type="body" sz="quarter" idx="10"/>
          </p:nvPr>
        </p:nvSpPr>
        <p:spPr>
          <a:xfrm>
            <a:off x="274638" y="1212850"/>
            <a:ext cx="11887200" cy="3447098"/>
          </a:xfrm>
        </p:spPr>
        <p:txBody>
          <a:bodyPr/>
          <a:lstStyle/>
          <a:p>
            <a:r>
              <a:rPr lang="en-US" altLang="zh-CN" dirty="0"/>
              <a:t>[SC].[</a:t>
            </a:r>
            <a:r>
              <a:rPr lang="en-US" altLang="zh-CN" dirty="0" err="1"/>
              <a:t>ConvertPropertyValue</a:t>
            </a:r>
            <a:r>
              <a:rPr lang="en-US" altLang="zh-CN" dirty="0" smtClean="0"/>
              <a:t>]</a:t>
            </a:r>
          </a:p>
          <a:p>
            <a:r>
              <a:rPr lang="en-US" altLang="zh-CN" dirty="0"/>
              <a:t>[SC].[</a:t>
            </a:r>
            <a:r>
              <a:rPr lang="en-US" altLang="zh-CN" dirty="0" err="1"/>
              <a:t>FormatInteger</a:t>
            </a:r>
            <a:r>
              <a:rPr lang="en-US" altLang="zh-CN" dirty="0" smtClean="0"/>
              <a:t>]</a:t>
            </a:r>
          </a:p>
          <a:p>
            <a:r>
              <a:rPr lang="en-US" altLang="zh-CN" dirty="0"/>
              <a:t>[SC].[</a:t>
            </a:r>
            <a:r>
              <a:rPr lang="en-US" altLang="zh-CN" dirty="0" err="1"/>
              <a:t>GetSchemaPropertySearchSnapshotFields</a:t>
            </a:r>
            <a:r>
              <a:rPr lang="en-US" altLang="zh-CN" dirty="0" smtClean="0"/>
              <a:t>]</a:t>
            </a:r>
          </a:p>
          <a:p>
            <a:r>
              <a:rPr lang="en-US" altLang="zh-CN" dirty="0"/>
              <a:t>[SC].[</a:t>
            </a:r>
            <a:r>
              <a:rPr lang="en-US" altLang="zh-CN" dirty="0" err="1"/>
              <a:t>GetSchemaPropertySnapshotFields</a:t>
            </a:r>
            <a:r>
              <a:rPr lang="en-US" altLang="zh-CN" dirty="0" smtClean="0"/>
              <a:t>]</a:t>
            </a:r>
          </a:p>
          <a:p>
            <a:r>
              <a:rPr lang="en-US" altLang="zh-CN" dirty="0"/>
              <a:t>[SC].[</a:t>
            </a:r>
            <a:r>
              <a:rPr lang="en-US" altLang="zh-CN" dirty="0" err="1"/>
              <a:t>GetSchemaPropertyValueSnapshotFields</a:t>
            </a:r>
            <a:r>
              <a:rPr lang="en-US" altLang="zh-CN" dirty="0"/>
              <a:t>]</a:t>
            </a:r>
            <a:endParaRPr lang="zh-CN" altLang="en-US" dirty="0"/>
          </a:p>
        </p:txBody>
      </p:sp>
    </p:spTree>
    <p:extLst>
      <p:ext uri="{BB962C8B-B14F-4D97-AF65-F5344CB8AC3E}">
        <p14:creationId xmlns:p14="http://schemas.microsoft.com/office/powerpoint/2010/main" val="336842833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dirty="0"/>
              <a:t>[HB2008_Params_SinoOcean]</a:t>
            </a:r>
            <a:endParaRPr lang="zh-CN" altLang="en-US" sz="7200" dirty="0"/>
          </a:p>
        </p:txBody>
      </p:sp>
    </p:spTree>
    <p:extLst>
      <p:ext uri="{BB962C8B-B14F-4D97-AF65-F5344CB8AC3E}">
        <p14:creationId xmlns:p14="http://schemas.microsoft.com/office/powerpoint/2010/main" val="113265482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配置和用户参数</a:t>
            </a:r>
            <a:endParaRPr lang="zh-CN" altLang="en-US" dirty="0"/>
          </a:p>
        </p:txBody>
      </p:sp>
      <p:sp>
        <p:nvSpPr>
          <p:cNvPr id="4" name="文本占位符 3"/>
          <p:cNvSpPr>
            <a:spLocks noGrp="1"/>
          </p:cNvSpPr>
          <p:nvPr>
            <p:ph type="body" sz="quarter" idx="10"/>
          </p:nvPr>
        </p:nvSpPr>
        <p:spPr/>
        <p:txBody>
          <a:bodyPr/>
          <a:lstStyle/>
          <a:p>
            <a:r>
              <a:rPr lang="en-US" altLang="zh-CN" dirty="0"/>
              <a:t>[</a:t>
            </a:r>
            <a:r>
              <a:rPr lang="en-US" altLang="zh-CN" dirty="0" err="1"/>
              <a:t>dbo</a:t>
            </a:r>
            <a:r>
              <a:rPr lang="en-US" altLang="zh-CN" dirty="0"/>
              <a:t>].[USER_CUSTOM_SEARCH_CONDITION</a:t>
            </a:r>
            <a:r>
              <a:rPr lang="en-US" altLang="zh-CN" dirty="0" smtClean="0"/>
              <a:t>]</a:t>
            </a:r>
          </a:p>
          <a:p>
            <a:r>
              <a:rPr lang="en-US" altLang="zh-CN" dirty="0"/>
              <a:t>[</a:t>
            </a:r>
            <a:r>
              <a:rPr lang="en-US" altLang="zh-CN" dirty="0" err="1"/>
              <a:t>dbo</a:t>
            </a:r>
            <a:r>
              <a:rPr lang="en-US" altLang="zh-CN" dirty="0"/>
              <a:t>].[USER_RECENT_DATA</a:t>
            </a:r>
            <a:r>
              <a:rPr lang="en-US" altLang="zh-CN" dirty="0" smtClean="0"/>
              <a:t>]</a:t>
            </a:r>
          </a:p>
          <a:p>
            <a:r>
              <a:rPr lang="en-US" altLang="zh-CN" dirty="0"/>
              <a:t>[</a:t>
            </a:r>
            <a:r>
              <a:rPr lang="en-US" altLang="zh-CN" dirty="0" err="1"/>
              <a:t>dbo</a:t>
            </a:r>
            <a:r>
              <a:rPr lang="en-US" altLang="zh-CN" dirty="0"/>
              <a:t>].[USER_SETTINGS]</a:t>
            </a:r>
            <a:endParaRPr lang="en-US" altLang="zh-CN" dirty="0" smtClean="0"/>
          </a:p>
          <a:p>
            <a:endParaRPr lang="zh-CN" altLang="en-US" dirty="0"/>
          </a:p>
        </p:txBody>
      </p:sp>
    </p:spTree>
    <p:extLst>
      <p:ext uri="{BB962C8B-B14F-4D97-AF65-F5344CB8AC3E}">
        <p14:creationId xmlns:p14="http://schemas.microsoft.com/office/powerpoint/2010/main" val="326836204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照片</a:t>
            </a:r>
            <a:endParaRPr lang="zh-CN" altLang="en-US" dirty="0"/>
          </a:p>
        </p:txBody>
      </p:sp>
      <p:sp>
        <p:nvSpPr>
          <p:cNvPr id="2" name="文本占位符 1"/>
          <p:cNvSpPr>
            <a:spLocks noGrp="1"/>
          </p:cNvSpPr>
          <p:nvPr>
            <p:ph type="body" sz="quarter" idx="10"/>
          </p:nvPr>
        </p:nvSpPr>
        <p:spPr>
          <a:xfrm>
            <a:off x="274638" y="1212850"/>
            <a:ext cx="11887200" cy="738664"/>
          </a:xfrm>
        </p:spPr>
        <p:txBody>
          <a:bodyPr/>
          <a:lstStyle/>
          <a:p>
            <a:endParaRPr lang="zh-CN" altLang="en-US" dirty="0"/>
          </a:p>
        </p:txBody>
      </p:sp>
    </p:spTree>
    <p:extLst>
      <p:ext uri="{BB962C8B-B14F-4D97-AF65-F5344CB8AC3E}">
        <p14:creationId xmlns:p14="http://schemas.microsoft.com/office/powerpoint/2010/main" val="425351987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2013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权限中心功能概要</a:t>
            </a:r>
            <a:endParaRPr lang="zh-CN" altLang="en-US" dirty="0"/>
          </a:p>
        </p:txBody>
      </p:sp>
      <p:sp>
        <p:nvSpPr>
          <p:cNvPr id="3" name="文本占位符 2"/>
          <p:cNvSpPr>
            <a:spLocks noGrp="1"/>
          </p:cNvSpPr>
          <p:nvPr>
            <p:ph type="body" sz="quarter" idx="10"/>
          </p:nvPr>
        </p:nvSpPr>
        <p:spPr>
          <a:xfrm>
            <a:off x="274638" y="1212850"/>
            <a:ext cx="11887200" cy="2092881"/>
          </a:xfrm>
        </p:spPr>
        <p:txBody>
          <a:bodyPr/>
          <a:lstStyle/>
          <a:p>
            <a:r>
              <a:rPr lang="zh-CN" altLang="en-US" dirty="0" smtClean="0"/>
              <a:t>人，群组，组织</a:t>
            </a:r>
            <a:endParaRPr lang="en-US" altLang="zh-CN" dirty="0" smtClean="0"/>
          </a:p>
          <a:p>
            <a:r>
              <a:rPr lang="zh-CN" altLang="en-US" dirty="0" smtClean="0"/>
              <a:t>应用授权（角色，功能，权限，</a:t>
            </a:r>
            <a:r>
              <a:rPr lang="en-US" altLang="zh-CN" dirty="0" smtClean="0"/>
              <a:t>ACL</a:t>
            </a:r>
            <a:r>
              <a:rPr lang="zh-CN" altLang="en-US" dirty="0" smtClean="0"/>
              <a:t>）</a:t>
            </a:r>
            <a:endParaRPr lang="en-US" altLang="zh-CN" dirty="0" smtClean="0"/>
          </a:p>
          <a:p>
            <a:r>
              <a:rPr lang="en-US" altLang="zh-CN" dirty="0" smtClean="0"/>
              <a:t>AD</a:t>
            </a:r>
            <a:r>
              <a:rPr lang="zh-CN" altLang="en-US" dirty="0" smtClean="0"/>
              <a:t>同步</a:t>
            </a:r>
            <a:endParaRPr lang="en-US" altLang="zh-CN" dirty="0" smtClean="0"/>
          </a:p>
        </p:txBody>
      </p:sp>
    </p:spTree>
    <p:extLst>
      <p:ext uri="{BB962C8B-B14F-4D97-AF65-F5344CB8AC3E}">
        <p14:creationId xmlns:p14="http://schemas.microsoft.com/office/powerpoint/2010/main" val="1791716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圆角矩形 1032"/>
          <p:cNvSpPr/>
          <p:nvPr/>
        </p:nvSpPr>
        <p:spPr bwMode="auto">
          <a:xfrm>
            <a:off x="1074753" y="1800319"/>
            <a:ext cx="2965496" cy="4560157"/>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zh-CN" altLang="en-US" sz="2000" dirty="0">
              <a:gradFill>
                <a:gsLst>
                  <a:gs pos="0">
                    <a:srgbClr val="FFFFFF"/>
                  </a:gs>
                  <a:gs pos="100000">
                    <a:srgbClr val="FFFFFF"/>
                  </a:gs>
                </a:gsLst>
                <a:lin ang="5400000" scaled="0"/>
              </a:gradFill>
            </a:endParaRPr>
          </a:p>
        </p:txBody>
      </p:sp>
      <p:sp>
        <p:nvSpPr>
          <p:cNvPr id="2" name="标题 1"/>
          <p:cNvSpPr>
            <a:spLocks noGrp="1"/>
          </p:cNvSpPr>
          <p:nvPr>
            <p:ph type="title"/>
          </p:nvPr>
        </p:nvSpPr>
        <p:spPr/>
        <p:txBody>
          <a:bodyPr/>
          <a:lstStyle/>
          <a:p>
            <a:r>
              <a:rPr lang="zh-CN" altLang="en-US" dirty="0" smtClean="0"/>
              <a:t>组织结构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37" y="1363662"/>
            <a:ext cx="457264" cy="457264"/>
          </a:xfrm>
          <a:prstGeom prst="rect">
            <a:avLst/>
          </a:prstGeom>
        </p:spPr>
      </p:pic>
      <p:cxnSp>
        <p:nvCxnSpPr>
          <p:cNvPr id="6" name="直接连接符 5"/>
          <p:cNvCxnSpPr>
            <a:stCxn id="4" idx="2"/>
          </p:cNvCxnSpPr>
          <p:nvPr/>
        </p:nvCxnSpPr>
        <p:spPr>
          <a:xfrm>
            <a:off x="808069" y="1820926"/>
            <a:ext cx="0" cy="426713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437" y="1800320"/>
            <a:ext cx="457264" cy="457264"/>
          </a:xfrm>
          <a:prstGeom prst="rect">
            <a:avLst/>
          </a:prstGeom>
        </p:spPr>
      </p:pic>
      <p:cxnSp>
        <p:nvCxnSpPr>
          <p:cNvPr id="9" name="直接连接符 8"/>
          <p:cNvCxnSpPr>
            <a:endCxn id="7" idx="1"/>
          </p:cNvCxnSpPr>
          <p:nvPr/>
        </p:nvCxnSpPr>
        <p:spPr>
          <a:xfrm>
            <a:off x="808069" y="2028952"/>
            <a:ext cx="5333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p:cNvCxnSpPr>
          <p:nvPr/>
        </p:nvCxnSpPr>
        <p:spPr>
          <a:xfrm>
            <a:off x="1570069" y="2257584"/>
            <a:ext cx="0" cy="38304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570069" y="2725023"/>
            <a:ext cx="6095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574" y="2518060"/>
            <a:ext cx="457264" cy="457264"/>
          </a:xfrm>
          <a:prstGeom prst="rect">
            <a:avLst/>
          </a:prstGeom>
        </p:spPr>
      </p:pic>
      <p:grpSp>
        <p:nvGrpSpPr>
          <p:cNvPr id="1037" name="组合 1036"/>
          <p:cNvGrpSpPr/>
          <p:nvPr/>
        </p:nvGrpSpPr>
        <p:grpSpPr>
          <a:xfrm>
            <a:off x="2543206" y="2975324"/>
            <a:ext cx="550831" cy="511699"/>
            <a:chOff x="2543206" y="2975324"/>
            <a:chExt cx="550831" cy="511699"/>
          </a:xfrm>
        </p:grpSpPr>
        <p:cxnSp>
          <p:nvCxnSpPr>
            <p:cNvPr id="22" name="直接连接符 21"/>
            <p:cNvCxnSpPr>
              <a:stCxn id="16" idx="2"/>
            </p:cNvCxnSpPr>
            <p:nvPr/>
          </p:nvCxnSpPr>
          <p:spPr>
            <a:xfrm>
              <a:off x="2543206" y="2975324"/>
              <a:ext cx="0" cy="51169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43206" y="3487023"/>
              <a:ext cx="55083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037" y="3231173"/>
            <a:ext cx="457264" cy="457264"/>
          </a:xfrm>
          <a:prstGeom prst="rect">
            <a:avLst/>
          </a:prstGeom>
        </p:spPr>
      </p:pic>
      <p:cxnSp>
        <p:nvCxnSpPr>
          <p:cNvPr id="27" name="直接连接符 26"/>
          <p:cNvCxnSpPr/>
          <p:nvPr/>
        </p:nvCxnSpPr>
        <p:spPr>
          <a:xfrm>
            <a:off x="1570069" y="4716462"/>
            <a:ext cx="6095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380" y="4487830"/>
            <a:ext cx="457264" cy="457264"/>
          </a:xfrm>
          <a:prstGeom prst="rect">
            <a:avLst/>
          </a:prstGeom>
        </p:spPr>
      </p:pic>
      <p:grpSp>
        <p:nvGrpSpPr>
          <p:cNvPr id="1038" name="组合 1037"/>
          <p:cNvGrpSpPr/>
          <p:nvPr/>
        </p:nvGrpSpPr>
        <p:grpSpPr>
          <a:xfrm>
            <a:off x="2521012" y="4945094"/>
            <a:ext cx="573025" cy="1142968"/>
            <a:chOff x="2521012" y="4945094"/>
            <a:chExt cx="573025" cy="1142968"/>
          </a:xfrm>
        </p:grpSpPr>
        <p:cxnSp>
          <p:nvCxnSpPr>
            <p:cNvPr id="30" name="直接连接符 29"/>
            <p:cNvCxnSpPr>
              <a:stCxn id="28" idx="2"/>
            </p:cNvCxnSpPr>
            <p:nvPr/>
          </p:nvCxnSpPr>
          <p:spPr>
            <a:xfrm>
              <a:off x="2521012" y="4945094"/>
              <a:ext cx="0" cy="114296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543206" y="5249862"/>
              <a:ext cx="55083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037" y="5021230"/>
            <a:ext cx="457264" cy="457264"/>
          </a:xfrm>
          <a:prstGeom prst="rect">
            <a:avLst/>
          </a:prstGeom>
        </p:spPr>
      </p:pic>
      <p:pic>
        <p:nvPicPr>
          <p:cNvPr id="42" name="图片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2837" y="1363662"/>
            <a:ext cx="457264" cy="457264"/>
          </a:xfrm>
          <a:prstGeom prst="rect">
            <a:avLst/>
          </a:prstGeom>
        </p:spPr>
      </p:pic>
      <p:grpSp>
        <p:nvGrpSpPr>
          <p:cNvPr id="1040" name="组合 1039"/>
          <p:cNvGrpSpPr/>
          <p:nvPr/>
        </p:nvGrpSpPr>
        <p:grpSpPr>
          <a:xfrm>
            <a:off x="7970869" y="1820926"/>
            <a:ext cx="2057368" cy="675465"/>
            <a:chOff x="7970869" y="1820926"/>
            <a:chExt cx="2057368" cy="675465"/>
          </a:xfrm>
        </p:grpSpPr>
        <p:cxnSp>
          <p:nvCxnSpPr>
            <p:cNvPr id="44" name="直接连接符 43"/>
            <p:cNvCxnSpPr>
              <a:stCxn id="42" idx="2"/>
            </p:cNvCxnSpPr>
            <p:nvPr/>
          </p:nvCxnSpPr>
          <p:spPr>
            <a:xfrm>
              <a:off x="8961469" y="1820926"/>
              <a:ext cx="0" cy="20802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970869" y="2028952"/>
              <a:ext cx="20573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970869" y="2028952"/>
              <a:ext cx="0" cy="4674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0028237" y="2028952"/>
              <a:ext cx="0" cy="4674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54" name="图片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9605" y="2518060"/>
            <a:ext cx="457264" cy="457264"/>
          </a:xfrm>
          <a:prstGeom prst="rect">
            <a:avLst/>
          </a:prstGeom>
        </p:spPr>
      </p:pic>
      <p:cxnSp>
        <p:nvCxnSpPr>
          <p:cNvPr id="56" name="直接连接符 55"/>
          <p:cNvCxnSpPr/>
          <p:nvPr/>
        </p:nvCxnSpPr>
        <p:spPr>
          <a:xfrm flipV="1">
            <a:off x="3551301" y="2725023"/>
            <a:ext cx="4038536" cy="2166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3779837" y="2746692"/>
            <a:ext cx="3733800" cy="7403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322669" y="2746692"/>
            <a:ext cx="4190968" cy="19697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4" name="直接箭头连接符 1023"/>
          <p:cNvCxnSpPr/>
          <p:nvPr/>
        </p:nvCxnSpPr>
        <p:spPr>
          <a:xfrm>
            <a:off x="8428037" y="2746692"/>
            <a:ext cx="1143000" cy="0"/>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1041" name="组合 1040"/>
          <p:cNvGrpSpPr/>
          <p:nvPr/>
        </p:nvGrpSpPr>
        <p:grpSpPr>
          <a:xfrm>
            <a:off x="3094037" y="1592294"/>
            <a:ext cx="4495800" cy="925766"/>
            <a:chOff x="3094037" y="1592294"/>
            <a:chExt cx="4495800" cy="925766"/>
          </a:xfrm>
        </p:grpSpPr>
        <p:sp>
          <p:nvSpPr>
            <p:cNvPr id="1025" name="矩形 1024"/>
            <p:cNvSpPr/>
            <p:nvPr/>
          </p:nvSpPr>
          <p:spPr bwMode="auto">
            <a:xfrm>
              <a:off x="4541837" y="1592294"/>
              <a:ext cx="876316" cy="3326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ltLang="zh-CN" sz="2000" dirty="0" smtClean="0">
                  <a:gradFill>
                    <a:gsLst>
                      <a:gs pos="0">
                        <a:srgbClr val="FFFFFF"/>
                      </a:gs>
                      <a:gs pos="100000">
                        <a:srgbClr val="FFFFFF"/>
                      </a:gs>
                    </a:gsLst>
                    <a:lin ang="5400000" scaled="0"/>
                  </a:gradFill>
                </a:rPr>
                <a:t>ACL</a:t>
              </a:r>
              <a:endParaRPr lang="zh-CN" altLang="en-US" sz="2000" dirty="0">
                <a:gradFill>
                  <a:gsLst>
                    <a:gs pos="0">
                      <a:srgbClr val="FFFFFF"/>
                    </a:gs>
                    <a:gs pos="100000">
                      <a:srgbClr val="FFFFFF"/>
                    </a:gs>
                  </a:gsLst>
                  <a:lin ang="5400000" scaled="0"/>
                </a:gradFill>
              </a:endParaRPr>
            </a:p>
          </p:txBody>
        </p:sp>
        <p:cxnSp>
          <p:nvCxnSpPr>
            <p:cNvPr id="1030" name="直接连接符 1029"/>
            <p:cNvCxnSpPr>
              <a:endCxn id="1025" idx="1"/>
            </p:cNvCxnSpPr>
            <p:nvPr/>
          </p:nvCxnSpPr>
          <p:spPr>
            <a:xfrm flipV="1">
              <a:off x="3094037" y="1758617"/>
              <a:ext cx="1447800" cy="75944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2" name="直接连接符 1031"/>
            <p:cNvCxnSpPr>
              <a:endCxn id="1025" idx="3"/>
            </p:cNvCxnSpPr>
            <p:nvPr/>
          </p:nvCxnSpPr>
          <p:spPr>
            <a:xfrm flipH="1" flipV="1">
              <a:off x="5418153" y="1758617"/>
              <a:ext cx="2171684" cy="73777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34" name="下箭头 1033"/>
          <p:cNvSpPr/>
          <p:nvPr/>
        </p:nvSpPr>
        <p:spPr bwMode="auto">
          <a:xfrm rot="16200000">
            <a:off x="5648929" y="3358434"/>
            <a:ext cx="484632" cy="3701986"/>
          </a:xfrm>
          <a:prstGeom prst="downArrow">
            <a:avLst>
              <a:gd name="adj1" fmla="val 65723"/>
              <a:gd name="adj2" fmla="val 50000"/>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zh-CN" altLang="en-US" sz="2000" dirty="0">
              <a:gradFill>
                <a:gsLst>
                  <a:gs pos="0">
                    <a:srgbClr val="FFFFFF"/>
                  </a:gs>
                  <a:gs pos="100000">
                    <a:srgbClr val="FFFFFF"/>
                  </a:gs>
                </a:gsLst>
                <a:lin ang="5400000" scaled="0"/>
              </a:gradFill>
            </a:endParaRPr>
          </a:p>
        </p:txBody>
      </p:sp>
      <p:pic>
        <p:nvPicPr>
          <p:cNvPr id="1035" name="图片 10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5822" y="4980794"/>
            <a:ext cx="457264" cy="457264"/>
          </a:xfrm>
          <a:prstGeom prst="rect">
            <a:avLst/>
          </a:prstGeom>
        </p:spPr>
      </p:pic>
      <p:pic>
        <p:nvPicPr>
          <p:cNvPr id="1036" name="图片 10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78620" y="5021230"/>
            <a:ext cx="457264" cy="457264"/>
          </a:xfrm>
          <a:prstGeom prst="rect">
            <a:avLst/>
          </a:prstGeom>
        </p:spPr>
      </p:pic>
      <p:cxnSp>
        <p:nvCxnSpPr>
          <p:cNvPr id="5" name="肘形连接符 4"/>
          <p:cNvCxnSpPr>
            <a:stCxn id="25" idx="3"/>
            <a:endCxn id="33" idx="3"/>
          </p:cNvCxnSpPr>
          <p:nvPr/>
        </p:nvCxnSpPr>
        <p:spPr>
          <a:xfrm>
            <a:off x="3551301" y="3459805"/>
            <a:ext cx="12700" cy="1790057"/>
          </a:xfrm>
          <a:prstGeom prst="bentConnector3">
            <a:avLst>
              <a:gd name="adj1" fmla="val 910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bwMode="auto">
          <a:xfrm>
            <a:off x="7989879" y="1922152"/>
            <a:ext cx="876316" cy="3326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ltLang="zh-CN" sz="2000" dirty="0" smtClean="0">
                <a:gradFill>
                  <a:gsLst>
                    <a:gs pos="0">
                      <a:srgbClr val="FFFFFF"/>
                    </a:gs>
                    <a:gs pos="100000">
                      <a:srgbClr val="FFFFFF"/>
                    </a:gs>
                  </a:gsLst>
                  <a:lin ang="5400000" scaled="0"/>
                </a:gradFill>
              </a:rPr>
              <a:t>ACL</a:t>
            </a:r>
            <a:endParaRPr lang="zh-CN" altLang="en-US" sz="2000" dirty="0">
              <a:gradFill>
                <a:gsLst>
                  <a:gs pos="0">
                    <a:srgbClr val="FFFFFF"/>
                  </a:gs>
                  <a:gs pos="100000">
                    <a:srgbClr val="FFFFFF"/>
                  </a:gs>
                </a:gsLst>
                <a:lin ang="5400000" scaled="0"/>
              </a:gradFill>
            </a:endParaRPr>
          </a:p>
        </p:txBody>
      </p:sp>
      <p:pic>
        <p:nvPicPr>
          <p:cNvPr id="3" name="图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0773" y="2518060"/>
            <a:ext cx="457264" cy="457264"/>
          </a:xfrm>
          <a:prstGeom prst="rect">
            <a:avLst/>
          </a:prstGeom>
        </p:spPr>
      </p:pic>
    </p:spTree>
    <p:extLst>
      <p:ext uri="{BB962C8B-B14F-4D97-AF65-F5344CB8AC3E}">
        <p14:creationId xmlns:p14="http://schemas.microsoft.com/office/powerpoint/2010/main" val="2450270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par>
                                <p:cTn id="36" presetID="42"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37"/>
                                        </p:tgtEl>
                                        <p:attrNameLst>
                                          <p:attrName>style.visibility</p:attrName>
                                        </p:attrNameLst>
                                      </p:cBhvr>
                                      <p:to>
                                        <p:strVal val="visible"/>
                                      </p:to>
                                    </p:set>
                                    <p:animEffect transition="in" filter="fade">
                                      <p:cBhvr>
                                        <p:cTn id="50" dur="500"/>
                                        <p:tgtEl>
                                          <p:spTgt spid="1037"/>
                                        </p:tgtEl>
                                      </p:cBhvr>
                                    </p:animEffect>
                                  </p:childTnLst>
                                </p:cTn>
                              </p:par>
                              <p:par>
                                <p:cTn id="51" presetID="10" presetClass="entr" presetSubtype="0" fill="hold" nodeType="withEffect">
                                  <p:stCondLst>
                                    <p:cond delay="0"/>
                                  </p:stCondLst>
                                  <p:childTnLst>
                                    <p:set>
                                      <p:cBhvr>
                                        <p:cTn id="52" dur="1" fill="hold">
                                          <p:stCondLst>
                                            <p:cond delay="0"/>
                                          </p:stCondLst>
                                        </p:cTn>
                                        <p:tgtEl>
                                          <p:spTgt spid="1038"/>
                                        </p:tgtEl>
                                        <p:attrNameLst>
                                          <p:attrName>style.visibility</p:attrName>
                                        </p:attrNameLst>
                                      </p:cBhvr>
                                      <p:to>
                                        <p:strVal val="visible"/>
                                      </p:to>
                                    </p:set>
                                    <p:animEffect transition="in" filter="fade">
                                      <p:cBhvr>
                                        <p:cTn id="53" dur="500"/>
                                        <p:tgtEl>
                                          <p:spTgt spid="1038"/>
                                        </p:tgtEl>
                                      </p:cBhvr>
                                    </p:animEffect>
                                  </p:childTnLst>
                                </p:cTn>
                              </p:par>
                              <p:par>
                                <p:cTn id="54" presetID="10"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heel(1)">
                                      <p:cBhvr>
                                        <p:cTn id="64" dur="20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040"/>
                                        </p:tgtEl>
                                        <p:attrNameLst>
                                          <p:attrName>style.visibility</p:attrName>
                                        </p:attrNameLst>
                                      </p:cBhvr>
                                      <p:to>
                                        <p:strVal val="visible"/>
                                      </p:to>
                                    </p:set>
                                    <p:animEffect transition="in" filter="wipe(up)">
                                      <p:cBhvr>
                                        <p:cTn id="74" dur="500"/>
                                        <p:tgtEl>
                                          <p:spTgt spid="104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fade">
                                      <p:cBhvr>
                                        <p:cTn id="84" dur="1000"/>
                                        <p:tgtEl>
                                          <p:spTgt spid="3"/>
                                        </p:tgtEl>
                                      </p:cBhvr>
                                    </p:animEffect>
                                    <p:anim calcmode="lin" valueType="num">
                                      <p:cBhvr>
                                        <p:cTn id="85" dur="1000" fill="hold"/>
                                        <p:tgtEl>
                                          <p:spTgt spid="3"/>
                                        </p:tgtEl>
                                        <p:attrNameLst>
                                          <p:attrName>ppt_x</p:attrName>
                                        </p:attrNameLst>
                                      </p:cBhvr>
                                      <p:tavLst>
                                        <p:tav tm="0">
                                          <p:val>
                                            <p:strVal val="#ppt_x"/>
                                          </p:val>
                                        </p:tav>
                                        <p:tav tm="100000">
                                          <p:val>
                                            <p:strVal val="#ppt_x"/>
                                          </p:val>
                                        </p:tav>
                                      </p:tavLst>
                                    </p:anim>
                                    <p:anim calcmode="lin" valueType="num">
                                      <p:cBhvr>
                                        <p:cTn id="8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024"/>
                                        </p:tgtEl>
                                        <p:attrNameLst>
                                          <p:attrName>style.visibility</p:attrName>
                                        </p:attrNameLst>
                                      </p:cBhvr>
                                      <p:to>
                                        <p:strVal val="visible"/>
                                      </p:to>
                                    </p:set>
                                    <p:animEffect transition="in" filter="wipe(left)">
                                      <p:cBhvr>
                                        <p:cTn id="91" dur="500"/>
                                        <p:tgtEl>
                                          <p:spTgt spid="102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right)">
                                      <p:cBhvr>
                                        <p:cTn id="96" dur="500"/>
                                        <p:tgtEl>
                                          <p:spTgt spid="5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wipe(right)">
                                      <p:cBhvr>
                                        <p:cTn id="101" dur="500"/>
                                        <p:tgtEl>
                                          <p:spTgt spid="5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wipe(right)">
                                      <p:cBhvr>
                                        <p:cTn id="106" dur="500"/>
                                        <p:tgtEl>
                                          <p:spTgt spid="60"/>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37" fill="hold" nodeType="clickEffect">
                                  <p:stCondLst>
                                    <p:cond delay="0"/>
                                  </p:stCondLst>
                                  <p:childTnLst>
                                    <p:set>
                                      <p:cBhvr>
                                        <p:cTn id="110" dur="1" fill="hold">
                                          <p:stCondLst>
                                            <p:cond delay="0"/>
                                          </p:stCondLst>
                                        </p:cTn>
                                        <p:tgtEl>
                                          <p:spTgt spid="1041"/>
                                        </p:tgtEl>
                                        <p:attrNameLst>
                                          <p:attrName>style.visibility</p:attrName>
                                        </p:attrNameLst>
                                      </p:cBhvr>
                                      <p:to>
                                        <p:strVal val="visible"/>
                                      </p:to>
                                    </p:set>
                                    <p:animEffect transition="in" filter="barn(outVertical)">
                                      <p:cBhvr>
                                        <p:cTn id="111" dur="500"/>
                                        <p:tgtEl>
                                          <p:spTgt spid="104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fade">
                                      <p:cBhvr>
                                        <p:cTn id="114" dur="500"/>
                                        <p:tgtEl>
                                          <p:spTgt spid="43"/>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1033"/>
                                        </p:tgtEl>
                                        <p:attrNameLst>
                                          <p:attrName>style.visibility</p:attrName>
                                        </p:attrNameLst>
                                      </p:cBhvr>
                                      <p:to>
                                        <p:strVal val="visible"/>
                                      </p:to>
                                    </p:set>
                                    <p:animEffect transition="in" filter="fade">
                                      <p:cBhvr>
                                        <p:cTn id="119" dur="500"/>
                                        <p:tgtEl>
                                          <p:spTgt spid="103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034"/>
                                        </p:tgtEl>
                                        <p:attrNameLst>
                                          <p:attrName>style.visibility</p:attrName>
                                        </p:attrNameLst>
                                      </p:cBhvr>
                                      <p:to>
                                        <p:strVal val="visible"/>
                                      </p:to>
                                    </p:set>
                                    <p:animEffect transition="in" filter="fade">
                                      <p:cBhvr>
                                        <p:cTn id="122" dur="500"/>
                                        <p:tgtEl>
                                          <p:spTgt spid="1034"/>
                                        </p:tgtEl>
                                      </p:cBhvr>
                                    </p:animEffect>
                                  </p:childTnLst>
                                </p:cTn>
                              </p:par>
                              <p:par>
                                <p:cTn id="123" presetID="10" presetClass="entr" presetSubtype="0" fill="hold" nodeType="withEffect">
                                  <p:stCondLst>
                                    <p:cond delay="0"/>
                                  </p:stCondLst>
                                  <p:childTnLst>
                                    <p:set>
                                      <p:cBhvr>
                                        <p:cTn id="124" dur="1" fill="hold">
                                          <p:stCondLst>
                                            <p:cond delay="0"/>
                                          </p:stCondLst>
                                        </p:cTn>
                                        <p:tgtEl>
                                          <p:spTgt spid="1035"/>
                                        </p:tgtEl>
                                        <p:attrNameLst>
                                          <p:attrName>style.visibility</p:attrName>
                                        </p:attrNameLst>
                                      </p:cBhvr>
                                      <p:to>
                                        <p:strVal val="visible"/>
                                      </p:to>
                                    </p:set>
                                    <p:animEffect transition="in" filter="fade">
                                      <p:cBhvr>
                                        <p:cTn id="125" dur="500"/>
                                        <p:tgtEl>
                                          <p:spTgt spid="1035"/>
                                        </p:tgtEl>
                                      </p:cBhvr>
                                    </p:animEffect>
                                  </p:childTnLst>
                                </p:cTn>
                              </p:par>
                            </p:childTnLst>
                          </p:cTn>
                        </p:par>
                        <p:par>
                          <p:cTn id="126" fill="hold">
                            <p:stCondLst>
                              <p:cond delay="500"/>
                            </p:stCondLst>
                            <p:childTnLst>
                              <p:par>
                                <p:cTn id="127" presetID="10" presetClass="entr" presetSubtype="0" fill="hold" nodeType="afterEffect">
                                  <p:stCondLst>
                                    <p:cond delay="0"/>
                                  </p:stCondLst>
                                  <p:childTnLst>
                                    <p:set>
                                      <p:cBhvr>
                                        <p:cTn id="128" dur="1" fill="hold">
                                          <p:stCondLst>
                                            <p:cond delay="0"/>
                                          </p:stCondLst>
                                        </p:cTn>
                                        <p:tgtEl>
                                          <p:spTgt spid="1036"/>
                                        </p:tgtEl>
                                        <p:attrNameLst>
                                          <p:attrName>style.visibility</p:attrName>
                                        </p:attrNameLst>
                                      </p:cBhvr>
                                      <p:to>
                                        <p:strVal val="visible"/>
                                      </p:to>
                                    </p:set>
                                    <p:animEffect transition="in" filter="fade">
                                      <p:cBhvr>
                                        <p:cTn id="129"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34" grpId="0" animBg="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zh-CN" altLang="en-US" dirty="0" smtClean="0"/>
              <a:t>权限中心数据库</a:t>
            </a:r>
            <a:endParaRPr lang="en-US" altLang="zh-CN" dirty="0" smtClean="0"/>
          </a:p>
          <a:p>
            <a:r>
              <a:rPr lang="en-US" dirty="0"/>
              <a:t>	</a:t>
            </a:r>
            <a:r>
              <a:rPr lang="en-US" dirty="0" smtClean="0"/>
              <a:t>MCS_PERMISSIONS_CENTER</a:t>
            </a:r>
          </a:p>
          <a:p>
            <a:r>
              <a:rPr lang="en-US" dirty="0"/>
              <a:t>	[HB2008_Params_SinoOcean]</a:t>
            </a:r>
          </a:p>
        </p:txBody>
      </p:sp>
      <p:sp>
        <p:nvSpPr>
          <p:cNvPr id="4" name="Title 3"/>
          <p:cNvSpPr>
            <a:spLocks noGrp="1"/>
          </p:cNvSpPr>
          <p:nvPr>
            <p:ph type="title"/>
          </p:nvPr>
        </p:nvSpPr>
        <p:spPr/>
        <p:txBody>
          <a:bodyPr/>
          <a:lstStyle/>
          <a:p>
            <a:r>
              <a:rPr lang="zh-CN" altLang="en-US" dirty="0" smtClean="0"/>
              <a:t>数据库介绍</a:t>
            </a:r>
            <a:endParaRPr lang="en-US" dirty="0"/>
          </a:p>
        </p:txBody>
      </p:sp>
    </p:spTree>
    <p:extLst>
      <p:ext uri="{BB962C8B-B14F-4D97-AF65-F5344CB8AC3E}">
        <p14:creationId xmlns:p14="http://schemas.microsoft.com/office/powerpoint/2010/main" val="32251539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所</a:t>
            </a:r>
            <a:r>
              <a:rPr lang="zh-CN" altLang="en-US" dirty="0" smtClean="0"/>
              <a:t>需环境</a:t>
            </a:r>
            <a:endParaRPr lang="zh-CN" altLang="en-US" dirty="0"/>
          </a:p>
        </p:txBody>
      </p:sp>
      <p:sp>
        <p:nvSpPr>
          <p:cNvPr id="3" name="文本占位符 2"/>
          <p:cNvSpPr>
            <a:spLocks noGrp="1"/>
          </p:cNvSpPr>
          <p:nvPr>
            <p:ph type="body" sz="quarter" idx="10"/>
          </p:nvPr>
        </p:nvSpPr>
        <p:spPr>
          <a:xfrm>
            <a:off x="274638" y="1212850"/>
            <a:ext cx="11887200" cy="2769989"/>
          </a:xfrm>
        </p:spPr>
        <p:txBody>
          <a:bodyPr/>
          <a:lstStyle/>
          <a:p>
            <a:r>
              <a:rPr lang="en-US" altLang="zh-CN" dirty="0" smtClean="0"/>
              <a:t>SQL Server 2008</a:t>
            </a:r>
            <a:r>
              <a:rPr lang="zh-CN" altLang="en-US" dirty="0" smtClean="0"/>
              <a:t>或</a:t>
            </a:r>
            <a:r>
              <a:rPr lang="en-US" altLang="zh-CN" dirty="0" smtClean="0"/>
              <a:t>SQL Server 2012</a:t>
            </a:r>
          </a:p>
          <a:p>
            <a:r>
              <a:rPr lang="en-US" altLang="zh-CN" dirty="0"/>
              <a:t>	</a:t>
            </a:r>
            <a:r>
              <a:rPr lang="zh-CN" altLang="en-US" dirty="0" smtClean="0"/>
              <a:t>数据库引擎（</a:t>
            </a:r>
            <a:r>
              <a:rPr lang="en-US" altLang="zh-CN" dirty="0" smtClean="0"/>
              <a:t>CHINESE_PRC_CI_AS</a:t>
            </a:r>
            <a:r>
              <a:rPr lang="zh-CN" altLang="en-US" dirty="0" smtClean="0"/>
              <a:t>）</a:t>
            </a:r>
            <a:endParaRPr lang="en-US" altLang="zh-CN" dirty="0" smtClean="0"/>
          </a:p>
          <a:p>
            <a:r>
              <a:rPr lang="en-US" altLang="zh-CN" dirty="0"/>
              <a:t>	</a:t>
            </a:r>
            <a:r>
              <a:rPr lang="en-US" altLang="zh-CN" dirty="0" smtClean="0"/>
              <a:t>SQL Server Agent</a:t>
            </a:r>
          </a:p>
          <a:p>
            <a:r>
              <a:rPr lang="en-US" altLang="zh-CN" dirty="0"/>
              <a:t>	</a:t>
            </a:r>
            <a:r>
              <a:rPr lang="en-US" altLang="zh-CN" dirty="0" smtClean="0"/>
              <a:t>DTC</a:t>
            </a:r>
            <a:endParaRPr lang="zh-CN" altLang="en-US" dirty="0"/>
          </a:p>
        </p:txBody>
      </p:sp>
    </p:spTree>
    <p:extLst>
      <p:ext uri="{BB962C8B-B14F-4D97-AF65-F5344CB8AC3E}">
        <p14:creationId xmlns:p14="http://schemas.microsoft.com/office/powerpoint/2010/main" val="1967544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dirty="0"/>
              <a:t>[MCS_PERMISSIONS_CENTER]</a:t>
            </a:r>
            <a:endParaRPr lang="zh-CN" altLang="en-US" sz="7200" dirty="0"/>
          </a:p>
        </p:txBody>
      </p:sp>
    </p:spTree>
    <p:extLst>
      <p:ext uri="{BB962C8B-B14F-4D97-AF65-F5344CB8AC3E}">
        <p14:creationId xmlns:p14="http://schemas.microsoft.com/office/powerpoint/2010/main" val="359461726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[MCS_PERMISSIONS_CENTER]</a:t>
            </a:r>
            <a:endParaRPr lang="zh-CN" altLang="en-US" dirty="0"/>
          </a:p>
        </p:txBody>
      </p:sp>
      <p:sp>
        <p:nvSpPr>
          <p:cNvPr id="3" name="文本占位符 2"/>
          <p:cNvSpPr>
            <a:spLocks noGrp="1"/>
          </p:cNvSpPr>
          <p:nvPr>
            <p:ph type="body" sz="quarter" idx="10"/>
          </p:nvPr>
        </p:nvSpPr>
        <p:spPr>
          <a:xfrm>
            <a:off x="274638" y="1212850"/>
            <a:ext cx="11887200" cy="2769989"/>
          </a:xfrm>
        </p:spPr>
        <p:txBody>
          <a:bodyPr/>
          <a:lstStyle/>
          <a:p>
            <a:r>
              <a:rPr lang="zh-CN" altLang="en-US" dirty="0" smtClean="0"/>
              <a:t>权限中心数据库</a:t>
            </a:r>
            <a:endParaRPr lang="en-US" altLang="zh-CN" dirty="0" smtClean="0"/>
          </a:p>
          <a:p>
            <a:r>
              <a:rPr lang="en-US" altLang="zh-CN" dirty="0" smtClean="0"/>
              <a:t>	</a:t>
            </a:r>
            <a:r>
              <a:rPr lang="zh-CN" altLang="en-US" dirty="0" smtClean="0"/>
              <a:t>需要支持全文检索：</a:t>
            </a:r>
            <a:endParaRPr lang="en-US" altLang="zh-CN" dirty="0" smtClean="0"/>
          </a:p>
          <a:p>
            <a:r>
              <a:rPr lang="en-US" altLang="zh-CN" dirty="0"/>
              <a:t>	</a:t>
            </a:r>
            <a:r>
              <a:rPr lang="en-US" altLang="zh-CN" dirty="0">
                <a:solidFill>
                  <a:srgbClr val="FFFF00"/>
                </a:solidFill>
              </a:rPr>
              <a:t>EXEC </a:t>
            </a:r>
            <a:r>
              <a:rPr lang="en-US" altLang="zh-CN" dirty="0" err="1">
                <a:solidFill>
                  <a:srgbClr val="FFFF00"/>
                </a:solidFill>
              </a:rPr>
              <a:t>sp_fulltext_database</a:t>
            </a:r>
            <a:r>
              <a:rPr lang="en-US" altLang="zh-CN" dirty="0">
                <a:solidFill>
                  <a:srgbClr val="FFFF00"/>
                </a:solidFill>
              </a:rPr>
              <a:t> @action = 'enable</a:t>
            </a:r>
            <a:r>
              <a:rPr lang="en-US" altLang="zh-CN" dirty="0" smtClean="0">
                <a:solidFill>
                  <a:srgbClr val="FFFF00"/>
                </a:solidFill>
              </a:rPr>
              <a:t>'</a:t>
            </a:r>
            <a:r>
              <a:rPr lang="en-US" altLang="zh-CN" dirty="0" smtClean="0"/>
              <a:t>	</a:t>
            </a:r>
          </a:p>
          <a:p>
            <a:r>
              <a:rPr lang="zh-CN" altLang="en-US" dirty="0" smtClean="0"/>
              <a:t>包含的</a:t>
            </a:r>
            <a:r>
              <a:rPr lang="en-US" altLang="zh-CN" dirty="0" smtClean="0"/>
              <a:t>Schema</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85786426"/>
              </p:ext>
            </p:extLst>
          </p:nvPr>
        </p:nvGraphicFramePr>
        <p:xfrm>
          <a:off x="1493837" y="3954462"/>
          <a:ext cx="8290984" cy="741680"/>
        </p:xfrm>
        <a:graphic>
          <a:graphicData uri="http://schemas.openxmlformats.org/drawingml/2006/table">
            <a:tbl>
              <a:tblPr firstRow="1" bandRow="1">
                <a:tableStyleId>{5C22544A-7EE6-4342-B048-85BDC9FD1C3A}</a:tableStyleId>
              </a:tblPr>
              <a:tblGrid>
                <a:gridCol w="1981200"/>
                <a:gridCol w="6309784"/>
              </a:tblGrid>
              <a:tr h="370840">
                <a:tc>
                  <a:txBody>
                    <a:bodyPr/>
                    <a:lstStyle/>
                    <a:p>
                      <a:r>
                        <a:rPr lang="zh-CN" altLang="en-US" dirty="0" smtClean="0"/>
                        <a:t>名称</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SC</a:t>
                      </a:r>
                      <a:endParaRPr lang="zh-CN" altLang="en-US" dirty="0"/>
                    </a:p>
                  </a:txBody>
                  <a:tcPr/>
                </a:tc>
                <a:tc>
                  <a:txBody>
                    <a:bodyPr/>
                    <a:lstStyle/>
                    <a:p>
                      <a:r>
                        <a:rPr lang="zh-CN" altLang="en-US" dirty="0" smtClean="0"/>
                        <a:t>包括权限中心的主要数据</a:t>
                      </a:r>
                      <a:endParaRPr lang="zh-CN" altLang="en-US" dirty="0"/>
                    </a:p>
                  </a:txBody>
                  <a:tcPr/>
                </a:tc>
              </a:tr>
            </a:tbl>
          </a:graphicData>
        </a:graphic>
      </p:graphicFrame>
    </p:spTree>
    <p:extLst>
      <p:ext uri="{BB962C8B-B14F-4D97-AF65-F5344CB8AC3E}">
        <p14:creationId xmlns:p14="http://schemas.microsoft.com/office/powerpoint/2010/main" val="19519168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基础数据表</a:t>
            </a:r>
            <a:endParaRPr lang="zh-CN" altLang="en-US" dirty="0"/>
          </a:p>
        </p:txBody>
      </p:sp>
      <p:sp>
        <p:nvSpPr>
          <p:cNvPr id="3" name="文本占位符 2"/>
          <p:cNvSpPr>
            <a:spLocks noGrp="1"/>
          </p:cNvSpPr>
          <p:nvPr>
            <p:ph type="body" sz="quarter" idx="10"/>
          </p:nvPr>
        </p:nvSpPr>
        <p:spPr>
          <a:xfrm>
            <a:off x="274638" y="1212850"/>
            <a:ext cx="11887200" cy="4801314"/>
          </a:xfrm>
        </p:spPr>
        <p:txBody>
          <a:bodyPr/>
          <a:lstStyle/>
          <a:p>
            <a:r>
              <a:rPr lang="en-US" altLang="zh-CN" dirty="0"/>
              <a:t>[SC].[</a:t>
            </a:r>
            <a:r>
              <a:rPr lang="en-US" altLang="zh-CN" dirty="0" err="1"/>
              <a:t>PinYin</a:t>
            </a:r>
            <a:r>
              <a:rPr lang="en-US" altLang="zh-CN" dirty="0"/>
              <a:t>]	</a:t>
            </a:r>
            <a:endParaRPr lang="en-US" altLang="zh-CN" dirty="0" smtClean="0"/>
          </a:p>
          <a:p>
            <a:r>
              <a:rPr lang="en-US" altLang="zh-CN" dirty="0"/>
              <a:t>	</a:t>
            </a:r>
            <a:r>
              <a:rPr lang="zh-CN" altLang="en-US" dirty="0" smtClean="0"/>
              <a:t>存储了汉字和拼音的对照表</a:t>
            </a:r>
            <a:endParaRPr lang="en-US" altLang="zh-CN" dirty="0" smtClean="0"/>
          </a:p>
          <a:p>
            <a:r>
              <a:rPr lang="en-US" altLang="zh-CN" dirty="0"/>
              <a:t>[SC].[</a:t>
            </a:r>
            <a:r>
              <a:rPr lang="en-US" altLang="zh-CN" dirty="0" err="1"/>
              <a:t>UserPassword</a:t>
            </a:r>
            <a:r>
              <a:rPr lang="en-US" altLang="zh-CN" dirty="0" smtClean="0"/>
              <a:t>]</a:t>
            </a:r>
          </a:p>
          <a:p>
            <a:r>
              <a:rPr lang="en-US" altLang="zh-CN" dirty="0"/>
              <a:t>	</a:t>
            </a:r>
            <a:r>
              <a:rPr lang="zh-CN" altLang="en-US" dirty="0" smtClean="0"/>
              <a:t>存储了用户登录口令（已</a:t>
            </a:r>
            <a:r>
              <a:rPr lang="en-US" altLang="zh-CN" dirty="0" smtClean="0"/>
              <a:t>Hash</a:t>
            </a:r>
            <a:r>
              <a:rPr lang="zh-CN" altLang="en-US" dirty="0" smtClean="0"/>
              <a:t>，域控制时无效）</a:t>
            </a:r>
            <a:endParaRPr lang="en-US" altLang="zh-CN" dirty="0" smtClean="0"/>
          </a:p>
          <a:p>
            <a:r>
              <a:rPr lang="en-US" altLang="zh-CN" dirty="0"/>
              <a:t>[SC].[</a:t>
            </a:r>
            <a:r>
              <a:rPr lang="en-US" altLang="zh-CN" dirty="0" err="1"/>
              <a:t>OperationLog</a:t>
            </a:r>
            <a:r>
              <a:rPr lang="en-US" altLang="zh-CN" dirty="0" smtClean="0"/>
              <a:t>]</a:t>
            </a:r>
          </a:p>
          <a:p>
            <a:r>
              <a:rPr lang="en-US" altLang="zh-CN" dirty="0"/>
              <a:t>	</a:t>
            </a:r>
            <a:r>
              <a:rPr lang="zh-CN" altLang="en-US" dirty="0" smtClean="0"/>
              <a:t>存储操作的日志</a:t>
            </a:r>
            <a:endParaRPr lang="en-US" altLang="zh-CN" dirty="0" smtClean="0"/>
          </a:p>
          <a:p>
            <a:r>
              <a:rPr lang="en-US" altLang="zh-CN" dirty="0"/>
              <a:t>	</a:t>
            </a:r>
            <a:r>
              <a:rPr lang="en-US" altLang="zh-CN" dirty="0" smtClean="0"/>
              <a:t>	</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37" y="3878262"/>
            <a:ext cx="23336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507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2013-02-08T08:00:00+00:00</Event_x0020_End_x0020_Date>
    <Event_x0020_Start_x0020_Date xmlns="2295e2e7-0eeb-498e-8716-217bb2ee6ee3">2013-02-04T08:00:00+00:00</Event_x0020_Start_x0020_Date>
    <MS_x0020_Speaker xmlns="2295e2e7-0eeb-498e-8716-217bb2ee6ee3">
      <UserInfo>
        <DisplayName/>
        <AccountId xsi:nil="true"/>
        <AccountType/>
      </UserInfo>
    </MS_x0020_Speaker>
    <External_x0020_Speaker xmlns="2295e2e7-0eeb-498e-8716-217bb2ee6ee3">Damian Edwards</External_x0020_Speaker>
    <Session_x0020_Code xmlns="2295e2e7-0eeb-498e-8716-217bb2ee6ee3">DEV327</Session_x0020_Code>
    <ProductTaxHTField0 xmlns="2295e2e7-0eeb-498e-8716-217bb2ee6ee3">
      <Terms xmlns="http://schemas.microsoft.com/office/infopath/2007/PartnerControls"/>
    </ProductTaxHTField0>
    <Presentation_x0020_Date xmlns="2295e2e7-0eeb-498e-8716-217bb2ee6ee3">2013-02-06T00:00:00-08:00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Event_x0020_VenueTaxHTField0>
    <TaxCatchAll xmlns="230e9df3-be65-4c73-a93b-d1236ebd677e">
      <Value>347</Value>
      <Value>346</Value>
      <Value>311</Value>
    </TaxCatchAll>
    <AudienceTaxHTField0 xmlns="8b529f77-48ab-4581-b468-93f09345b8aa">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2006/documentManagement/types"/>
    <ds:schemaRef ds:uri="http://purl.org/dc/terms/"/>
    <ds:schemaRef ds:uri="230e9df3-be65-4c73-a93b-d1236ebd677e"/>
    <ds:schemaRef ds:uri="http://purl.org/dc/elements/1.1/"/>
    <ds:schemaRef ds:uri="http://purl.org/dc/dcmitype/"/>
    <ds:schemaRef ds:uri="http://www.w3.org/XML/1998/namespace"/>
    <ds:schemaRef ds:uri="http://schemas.openxmlformats.org/package/2006/metadata/core-properties"/>
    <ds:schemaRef ds:uri="2295e2e7-0eeb-498e-8716-217bb2ee6ee3"/>
    <ds:schemaRef ds:uri="http://schemas.microsoft.com/office/infopath/2007/PartnerControls"/>
    <ds:schemaRef ds:uri="8b529f77-48ab-4581-b468-93f09345b8aa"/>
  </ds:schemaRefs>
</ds:datastoreItem>
</file>

<file path=customXml/itemProps2.xml><?xml version="1.0" encoding="utf-8"?>
<ds:datastoreItem xmlns:ds="http://schemas.openxmlformats.org/officeDocument/2006/customXml" ds:itemID="{4379ADCE-AA2C-482F-B46F-1DB65F744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TR16_BO_CT_Template_16x9</Template>
  <TotalTime>1145</TotalTime>
  <Words>1153</Words>
  <Application>Microsoft Office PowerPoint</Application>
  <PresentationFormat>自定义</PresentationFormat>
  <Paragraphs>181</Paragraphs>
  <Slides>26</Slides>
  <Notes>4</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5-30404_TR16_BO_CT_Template_16x9</vt:lpstr>
      <vt:lpstr>平台服务</vt:lpstr>
      <vt:lpstr>权限中心数据库说明</vt:lpstr>
      <vt:lpstr>权限中心功能概要</vt:lpstr>
      <vt:lpstr>组织结构</vt:lpstr>
      <vt:lpstr>数据库介绍</vt:lpstr>
      <vt:lpstr>所需环境</vt:lpstr>
      <vt:lpstr>[MCS_PERMISSIONS_CENTER]</vt:lpstr>
      <vt:lpstr>[MCS_PERMISSIONS_CENTER]</vt:lpstr>
      <vt:lpstr>基础数据表</vt:lpstr>
      <vt:lpstr>权限中心对象和关系</vt:lpstr>
      <vt:lpstr>关系的类型</vt:lpstr>
      <vt:lpstr>快照表</vt:lpstr>
      <vt:lpstr>快照表</vt:lpstr>
      <vt:lpstr>快照表</vt:lpstr>
      <vt:lpstr>条件表达式</vt:lpstr>
      <vt:lpstr>ACL控制表</vt:lpstr>
      <vt:lpstr>AD同步</vt:lpstr>
      <vt:lpstr>计划的任务</vt:lpstr>
      <vt:lpstr>锁表(SC.Locks)</vt:lpstr>
      <vt:lpstr>视图</vt:lpstr>
      <vt:lpstr>存储过程</vt:lpstr>
      <vt:lpstr>标量值函数</vt:lpstr>
      <vt:lpstr>[HB2008_Params_SinoOcean]</vt:lpstr>
      <vt:lpstr>配置和用户参数</vt:lpstr>
      <vt:lpstr>照片</vt:lpstr>
      <vt:lpstr>PowerPoint 演示文稿</vt:lpstr>
    </vt:vector>
  </TitlesOfParts>
  <Manager>Ron Sasaki</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Real-Time Web Apps with ASP.NET SignalR</dc:title>
  <dc:subject>TechReady 16</dc:subject>
  <dc:creator>Damian Edwards</dc:creator>
  <cp:keywords>TechReady 16</cp:keywords>
  <dc:description>Template: Mitchell Derrey, Silver Fox Productions
Formatting: 
Event Dates: February 4th - 8th, 2013
Event Location: WSCTC, Seattle, WA
Audience Type: Internal</dc:description>
  <cp:lastModifiedBy>regnad2</cp:lastModifiedBy>
  <cp:revision>152</cp:revision>
  <dcterms:created xsi:type="dcterms:W3CDTF">2013-02-06T18:38:06Z</dcterms:created>
  <dcterms:modified xsi:type="dcterms:W3CDTF">2013-04-15T07:21:07Z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346;#TechReady|ebdf1b7d-d34f-4ccf-ac45-ca5a756d5c65</vt:lpwstr>
  </property>
  <property fmtid="{D5CDD505-2E9C-101B-9397-08002B2CF9AE}" pid="5" name="Audience">
    <vt:lpwstr/>
  </property>
  <property fmtid="{D5CDD505-2E9C-101B-9397-08002B2CF9AE}" pid="6" name="Event Location">
    <vt:lpwstr>311;#Seattle|54f46ed2-c77e-4a59-b182-a4171fdb0d11</vt:lpwstr>
  </property>
  <property fmtid="{D5CDD505-2E9C-101B-9397-08002B2CF9AE}" pid="7" name="Campaign">
    <vt:lpwstr/>
  </property>
  <property fmtid="{D5CDD505-2E9C-101B-9397-08002B2CF9AE}" pid="8" name="Event Venue">
    <vt:lpwstr>347;#Washington State Convention and Trade Center|2ebf141d-f871-4cc9-bf08-f87f112ab464</vt:lpwstr>
  </property>
  <property fmtid="{D5CDD505-2E9C-101B-9397-08002B2CF9AE}" pid="9" name="Track">
    <vt:lpwstr/>
  </property>
</Properties>
</file>