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14"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22" r:id="rId16"/>
    <p:sldId id="416" r:id="rId17"/>
    <p:sldId id="417" r:id="rId18"/>
    <p:sldId id="418" r:id="rId19"/>
    <p:sldId id="419" r:id="rId20"/>
    <p:sldId id="420" r:id="rId21"/>
    <p:sldId id="421" r:id="rId22"/>
  </p:sldIdLst>
  <p:sldSz cx="9144000" cy="6858000" type="screen4x3"/>
  <p:notesSz cx="6858000" cy="9144000"/>
  <p:defaultTextStyle>
    <a:defPPr>
      <a:defRPr lang="en-US"/>
    </a:defPPr>
    <a:lvl1pPr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ctr" rtl="0" fontAlgn="base">
      <a:spcBef>
        <a:spcPct val="0"/>
      </a:spcBef>
      <a:spcAft>
        <a:spcPct val="0"/>
      </a:spcAft>
      <a:defRPr sz="3200" b="1"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3200" b="1"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521415D9-36F7-43E2-AB2F-B90AF26B5E84}">
      <p14:sectionLst xmlns:p14="http://schemas.microsoft.com/office/powerpoint/2010/main">
        <p14:section name="默认节" id="{A3B1094A-C63B-4F6B-9C06-1835D478FAA7}">
          <p14:sldIdLst>
            <p14:sldId id="314"/>
            <p14:sldId id="403"/>
            <p14:sldId id="404"/>
            <p14:sldId id="405"/>
            <p14:sldId id="406"/>
            <p14:sldId id="407"/>
            <p14:sldId id="408"/>
            <p14:sldId id="409"/>
            <p14:sldId id="410"/>
            <p14:sldId id="411"/>
            <p14:sldId id="412"/>
            <p14:sldId id="413"/>
            <p14:sldId id="414"/>
            <p14:sldId id="415"/>
            <p14:sldId id="422"/>
            <p14:sldId id="416"/>
            <p14:sldId id="417"/>
            <p14:sldId id="418"/>
            <p14:sldId id="419"/>
            <p14:sldId id="420"/>
            <p14:sldId id="4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67C586"/>
    <a:srgbClr val="C3FF19"/>
    <a:srgbClr val="C04E00"/>
    <a:srgbClr val="FF6600"/>
    <a:srgbClr val="FF5050"/>
    <a:srgbClr val="0073E6"/>
    <a:srgbClr val="0A89F2"/>
    <a:srgbClr val="CEA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89165" autoAdjust="0"/>
  </p:normalViewPr>
  <p:slideViewPr>
    <p:cSldViewPr snapToGrid="0">
      <p:cViewPr varScale="1">
        <p:scale>
          <a:sx n="147" d="100"/>
          <a:sy n="147" d="100"/>
        </p:scale>
        <p:origin x="210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ffectLst/>
              </a:defRPr>
            </a:lvl1pPr>
          </a:lstStyle>
          <a:p>
            <a:endParaRPr lang="en-US" altLang="zh-CN"/>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ltLang="zh-CN"/>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800" b="0">
                <a:effectLst/>
                <a:cs typeface="Arial" charset="0"/>
              </a:defRPr>
            </a:lvl1pPr>
          </a:lstStyle>
          <a:p>
            <a:r>
              <a:rPr lang="en-US" altLang="zh-CN"/>
              <a:t>© 2002 Microsoft Corporation. All rights reserved.</a:t>
            </a:r>
          </a:p>
          <a:p>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0553DFF8-8787-4335-A6DC-38A2C3719C86}" type="slidenum">
              <a:rPr lang="zh-CN" altLang="en-US"/>
              <a:pPr/>
              <a:t>‹#›</a:t>
            </a:fld>
            <a:endParaRPr lang="en-US" altLang="zh-CN"/>
          </a:p>
        </p:txBody>
      </p:sp>
    </p:spTree>
    <p:extLst>
      <p:ext uri="{BB962C8B-B14F-4D97-AF65-F5344CB8AC3E}">
        <p14:creationId xmlns:p14="http://schemas.microsoft.com/office/powerpoint/2010/main" val="1126516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effectLst/>
                <a:latin typeface="Times New Roman" pitchFamily="18" charset="0"/>
              </a:defRPr>
            </a:lvl1pPr>
          </a:lstStyle>
          <a:p>
            <a:endParaRPr lang="en-US" altLang="zh-CN"/>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effectLst/>
                <a:latin typeface="Times New Roman" pitchFamily="18" charset="0"/>
              </a:defRPr>
            </a:lvl1pPr>
          </a:lstStyle>
          <a:p>
            <a:endParaRPr lang="en-US" altLang="zh-CN"/>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fld id="{709028C8-D31F-46D4-884B-08C65A92BFBB}" type="slidenum">
              <a:rPr lang="zh-CN" altLang="en-US"/>
              <a:pPr/>
              <a:t>‹#›</a:t>
            </a:fld>
            <a:endParaRPr lang="en-US" altLang="zh-CN"/>
          </a:p>
        </p:txBody>
      </p:sp>
    </p:spTree>
    <p:extLst>
      <p:ext uri="{BB962C8B-B14F-4D97-AF65-F5344CB8AC3E}">
        <p14:creationId xmlns:p14="http://schemas.microsoft.com/office/powerpoint/2010/main" val="332418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314,1,  &#35774;&#35745;&#22521;&#35757;"/><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405,4,&#35774;&#35745;&#20132;&#20184;&#29289;"/><Relationship Id="rId5" Type="http://schemas.openxmlformats.org/officeDocument/2006/relationships/hyperlink" Target="#404,3,&#35774;&#35745;&#30340;&#37325;&#35201;&#24615; "/><Relationship Id="rId4" Type="http://schemas.openxmlformats.org/officeDocument/2006/relationships/hyperlink" Target="#403,2,&#30446;&#26631;&#21644;&#20869;&#23481;"/></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数据库设计范式</a:t>
            </a:r>
          </a:p>
          <a:p>
            <a:r>
              <a:rPr lang="zh-CN" altLang="en-US" dirty="0" smtClean="0"/>
              <a:t>目录</a:t>
            </a:r>
          </a:p>
          <a:p>
            <a:r>
              <a:rPr lang="zh-CN" altLang="en-US" dirty="0" smtClean="0">
                <a:hlinkClick r:id="rId3" action="ppaction://hlinkfile"/>
              </a:rPr>
              <a:t>简介</a:t>
            </a:r>
            <a:r>
              <a:rPr lang="zh-CN" altLang="en-US" dirty="0" smtClean="0"/>
              <a:t> </a:t>
            </a:r>
            <a:r>
              <a:rPr lang="zh-CN" altLang="en-US" dirty="0" smtClean="0">
                <a:hlinkClick r:id="rId4" action="ppaction://hlinkfile"/>
              </a:rPr>
              <a:t>第一范式</a:t>
            </a:r>
            <a:r>
              <a:rPr lang="zh-CN" altLang="en-US" dirty="0" smtClean="0"/>
              <a:t> </a:t>
            </a:r>
            <a:r>
              <a:rPr lang="zh-CN" altLang="en-US" dirty="0" smtClean="0">
                <a:hlinkClick r:id="rId5" action="ppaction://hlinkfile"/>
              </a:rPr>
              <a:t>第二范式</a:t>
            </a:r>
            <a:r>
              <a:rPr lang="zh-CN" altLang="en-US" dirty="0" smtClean="0"/>
              <a:t> </a:t>
            </a:r>
            <a:r>
              <a:rPr lang="zh-CN" altLang="en-US" dirty="0" smtClean="0">
                <a:hlinkClick r:id="rId6" action="ppaction://hlinkfile"/>
              </a:rPr>
              <a:t>第三范式</a:t>
            </a:r>
            <a:r>
              <a:rPr lang="zh-CN" altLang="en-US" dirty="0" smtClean="0"/>
              <a:t> </a:t>
            </a:r>
          </a:p>
          <a:p>
            <a:r>
              <a:rPr lang="zh-CN" altLang="en-US" b="1" dirty="0" smtClean="0">
                <a:hlinkClick r:id="" action="ppaction://hlinkfile"/>
              </a:rPr>
              <a:t>编辑本段</a:t>
            </a:r>
            <a:r>
              <a:rPr lang="zh-CN" altLang="en-US" b="1" dirty="0" smtClean="0"/>
              <a:t>简介</a:t>
            </a:r>
          </a:p>
          <a:p>
            <a:r>
              <a:rPr lang="zh-CN" altLang="en-US" dirty="0" smtClean="0"/>
              <a:t>关系数据库中的关系必须满足一定的要求，即满足不同的范式。</a:t>
            </a:r>
          </a:p>
          <a:p>
            <a:r>
              <a:rPr lang="zh-CN" altLang="en-US" dirty="0" smtClean="0"/>
              <a:t>关系数据库有六种范式：第一范式（</a:t>
            </a:r>
            <a:r>
              <a:rPr lang="en-US" altLang="zh-CN" dirty="0" smtClean="0"/>
              <a:t>1NF</a:t>
            </a:r>
            <a:r>
              <a:rPr lang="zh-CN" altLang="en-US" dirty="0" smtClean="0"/>
              <a:t>）、第二范式（</a:t>
            </a:r>
            <a:r>
              <a:rPr lang="en-US" altLang="zh-CN" dirty="0" smtClean="0"/>
              <a:t>2NF</a:t>
            </a:r>
            <a:r>
              <a:rPr lang="zh-CN" altLang="en-US" dirty="0" smtClean="0"/>
              <a:t>）、第三范式（</a:t>
            </a:r>
            <a:r>
              <a:rPr lang="en-US" altLang="zh-CN" dirty="0" smtClean="0"/>
              <a:t>3NF</a:t>
            </a:r>
            <a:r>
              <a:rPr lang="zh-CN" altLang="en-US" dirty="0" smtClean="0"/>
              <a:t>）、第四范式（</a:t>
            </a:r>
            <a:r>
              <a:rPr lang="en-US" altLang="zh-CN" dirty="0" smtClean="0"/>
              <a:t>4NF</a:t>
            </a:r>
            <a:r>
              <a:rPr lang="zh-CN" altLang="en-US" dirty="0" smtClean="0"/>
              <a:t>）、第五范式（</a:t>
            </a:r>
            <a:r>
              <a:rPr lang="en-US" altLang="zh-CN" dirty="0" smtClean="0"/>
              <a:t>BCNF</a:t>
            </a:r>
            <a:r>
              <a:rPr lang="zh-CN" altLang="en-US" dirty="0" smtClean="0"/>
              <a:t>）和第六范式（</a:t>
            </a:r>
            <a:r>
              <a:rPr lang="en-US" altLang="zh-CN" dirty="0" smtClean="0"/>
              <a:t>5NF</a:t>
            </a:r>
            <a:r>
              <a:rPr lang="zh-CN" altLang="en-US" dirty="0" smtClean="0"/>
              <a:t>）。满足最低要求的范式是第一范式（</a:t>
            </a:r>
            <a:r>
              <a:rPr lang="en-US" altLang="zh-CN" dirty="0" smtClean="0"/>
              <a:t>1NF</a:t>
            </a:r>
            <a:r>
              <a:rPr lang="zh-CN" altLang="en-US" dirty="0" smtClean="0"/>
              <a:t>）。在第一范式的基础上进一步满足更多要求的称为第二范式（</a:t>
            </a:r>
            <a:r>
              <a:rPr lang="en-US" altLang="zh-CN" dirty="0" smtClean="0"/>
              <a:t>2NF</a:t>
            </a:r>
            <a:r>
              <a:rPr lang="zh-CN" altLang="en-US" dirty="0" smtClean="0"/>
              <a:t>），其余范式以次类推。一般说来，数据库只需满足第三范式（</a:t>
            </a:r>
            <a:r>
              <a:rPr lang="en-US" altLang="zh-CN" dirty="0" smtClean="0"/>
              <a:t>3NF</a:t>
            </a:r>
            <a:r>
              <a:rPr lang="zh-CN" altLang="en-US" dirty="0" smtClean="0"/>
              <a:t>）就行了。</a:t>
            </a:r>
          </a:p>
          <a:p>
            <a:r>
              <a:rPr lang="zh-CN" altLang="en-US" dirty="0" smtClean="0"/>
              <a:t>设计关系型数据库时，遵从不同的规范要求，设计出合理的关系型数据库。这些规范被称作范式。越高的范式数据库的</a:t>
            </a:r>
            <a:r>
              <a:rPr lang="zh-CN" altLang="en-US" b="1" dirty="0" smtClean="0"/>
              <a:t>冗余度就越低。</a:t>
            </a:r>
            <a:r>
              <a:rPr lang="en-US" altLang="zh-CN" b="1" baseline="30000" dirty="0" smtClean="0"/>
              <a:t>[1]</a:t>
            </a:r>
            <a:endParaRPr lang="zh-CN" altLang="en-US" dirty="0" smtClean="0"/>
          </a:p>
          <a:p>
            <a:r>
              <a:rPr lang="zh-CN" altLang="en-US" b="1" smtClean="0"/>
              <a:t>第一</a:t>
            </a:r>
            <a:r>
              <a:rPr lang="zh-CN" altLang="en-US" b="1" dirty="0" smtClean="0"/>
              <a:t>范式</a:t>
            </a:r>
          </a:p>
          <a:p>
            <a:r>
              <a:rPr lang="zh-CN" altLang="en-US" b="1" dirty="0" smtClean="0"/>
              <a:t>无重复的列</a:t>
            </a:r>
            <a:endParaRPr lang="zh-CN" altLang="en-US" dirty="0" smtClean="0"/>
          </a:p>
          <a:p>
            <a:r>
              <a:rPr lang="zh-CN" altLang="en-US" dirty="0" smtClean="0"/>
              <a:t>数据库表的每一列都是不可分割的原子数据项，而不能是集合，数组，记录等非原子数据项。如果实体中的某个属性有多个值时，必须拆分为不同的属性</a:t>
            </a:r>
          </a:p>
          <a:p>
            <a:r>
              <a:rPr lang="zh-CN" altLang="en-US" dirty="0" smtClean="0"/>
              <a:t>在任何一个关系数据库中，第一范式（</a:t>
            </a:r>
            <a:r>
              <a:rPr lang="en-US" altLang="zh-CN" dirty="0" smtClean="0"/>
              <a:t>1NF</a:t>
            </a:r>
            <a:r>
              <a:rPr lang="zh-CN" altLang="en-US" dirty="0" smtClean="0"/>
              <a:t>）是对关系模式的设计基本要求，一般设计中都必须满足第一范式（</a:t>
            </a:r>
            <a:r>
              <a:rPr lang="en-US" altLang="zh-CN" dirty="0" smtClean="0"/>
              <a:t>1NF</a:t>
            </a:r>
            <a:r>
              <a:rPr lang="zh-CN" altLang="en-US" dirty="0" smtClean="0"/>
              <a:t>）。不过有些关系模型中突破了</a:t>
            </a:r>
            <a:r>
              <a:rPr lang="en-US" altLang="zh-CN" dirty="0" smtClean="0"/>
              <a:t>1NF</a:t>
            </a:r>
            <a:r>
              <a:rPr lang="zh-CN" altLang="en-US" dirty="0" smtClean="0"/>
              <a:t>的限制，这种称为非</a:t>
            </a:r>
            <a:r>
              <a:rPr lang="en-US" altLang="zh-CN" dirty="0" smtClean="0"/>
              <a:t>1NF</a:t>
            </a:r>
            <a:r>
              <a:rPr lang="zh-CN" altLang="en-US" dirty="0" smtClean="0"/>
              <a:t>的关系模型。换句话说，是否必须满足</a:t>
            </a:r>
            <a:r>
              <a:rPr lang="en-US" altLang="zh-CN" dirty="0" smtClean="0"/>
              <a:t>1NF</a:t>
            </a:r>
            <a:r>
              <a:rPr lang="zh-CN" altLang="en-US" dirty="0" smtClean="0"/>
              <a:t>的最低要求，主要依赖于所使用的关系模型。</a:t>
            </a:r>
            <a:r>
              <a:rPr lang="en-US" altLang="zh-CN" baseline="30000" dirty="0" smtClean="0"/>
              <a:t>[1]</a:t>
            </a:r>
            <a:endParaRPr lang="zh-CN" altLang="en-US" dirty="0" smtClean="0"/>
          </a:p>
          <a:p>
            <a:r>
              <a:rPr lang="zh-CN" altLang="en-US" b="1" dirty="0" smtClean="0"/>
              <a:t>第二范式</a:t>
            </a:r>
          </a:p>
          <a:p>
            <a:r>
              <a:rPr lang="zh-CN" altLang="en-US" b="1" dirty="0" smtClean="0"/>
              <a:t>属性完全依赖于主键</a:t>
            </a:r>
            <a:endParaRPr lang="zh-CN" altLang="en-US" dirty="0" smtClean="0"/>
          </a:p>
          <a:p>
            <a:r>
              <a:rPr lang="zh-CN" altLang="en-US" dirty="0" smtClean="0"/>
              <a:t>第二范式（</a:t>
            </a:r>
            <a:r>
              <a:rPr lang="en-US" altLang="zh-CN" dirty="0" smtClean="0"/>
              <a:t>2NF</a:t>
            </a:r>
            <a:r>
              <a:rPr lang="zh-CN" altLang="en-US" dirty="0" smtClean="0"/>
              <a:t>）是在第一范式（</a:t>
            </a:r>
            <a:r>
              <a:rPr lang="en-US" altLang="zh-CN" dirty="0" smtClean="0"/>
              <a:t>1NF</a:t>
            </a:r>
            <a:r>
              <a:rPr lang="zh-CN" altLang="en-US" dirty="0" smtClean="0"/>
              <a:t>）的基础上建立起来的，即满足第二范式（</a:t>
            </a:r>
            <a:r>
              <a:rPr lang="en-US" altLang="zh-CN" dirty="0" smtClean="0"/>
              <a:t>2NF</a:t>
            </a:r>
            <a:r>
              <a:rPr lang="zh-CN" altLang="en-US" dirty="0" smtClean="0"/>
              <a:t>）必须先满足第一范式（</a:t>
            </a:r>
            <a:r>
              <a:rPr lang="en-US" altLang="zh-CN" dirty="0" smtClean="0"/>
              <a:t>1NF</a:t>
            </a:r>
            <a:r>
              <a:rPr lang="zh-CN" altLang="en-US" dirty="0" smtClean="0"/>
              <a:t>）。</a:t>
            </a:r>
          </a:p>
          <a:p>
            <a:r>
              <a:rPr lang="zh-CN" altLang="en-US" dirty="0" smtClean="0"/>
              <a:t>当存在多个主键的时候，才会发生不符合第二范式的情况。比如有两个主键，不能存在这样的属性，它只依赖于其中一个主键，这就是不符合第二范式。</a:t>
            </a:r>
          </a:p>
          <a:p>
            <a:r>
              <a:rPr lang="zh-CN" altLang="en-US" dirty="0" smtClean="0"/>
              <a:t>如果存在不符合第二范式的情况，那么这个属性和主关键字的这一部分应该分离出来形成一个新的实体，新实体与原实体之间是一对多的关系。</a:t>
            </a:r>
            <a:r>
              <a:rPr lang="en-US" altLang="zh-CN" baseline="30000" dirty="0" smtClean="0"/>
              <a:t>[1]</a:t>
            </a:r>
            <a:endParaRPr lang="zh-CN" altLang="en-US" dirty="0" smtClean="0"/>
          </a:p>
          <a:p>
            <a:r>
              <a:rPr lang="zh-CN" altLang="en-US" b="1" dirty="0" smtClean="0"/>
              <a:t>第三范式</a:t>
            </a:r>
          </a:p>
          <a:p>
            <a:r>
              <a:rPr lang="zh-CN" altLang="en-US" b="1" dirty="0" smtClean="0"/>
              <a:t>属性不能传递依赖于主属性（属性不依赖于其它非主键属性）</a:t>
            </a:r>
            <a:endParaRPr lang="zh-CN" altLang="en-US" dirty="0" smtClean="0"/>
          </a:p>
          <a:p>
            <a:r>
              <a:rPr lang="zh-CN" altLang="en-US" dirty="0" smtClean="0"/>
              <a:t>第三范式（</a:t>
            </a:r>
            <a:r>
              <a:rPr lang="en-US" altLang="zh-CN" dirty="0" smtClean="0"/>
              <a:t>3NF</a:t>
            </a:r>
            <a:r>
              <a:rPr lang="zh-CN" altLang="en-US" dirty="0" smtClean="0"/>
              <a:t>）是在第二范式（</a:t>
            </a:r>
            <a:r>
              <a:rPr lang="en-US" altLang="zh-CN" dirty="0" smtClean="0"/>
              <a:t>2NF</a:t>
            </a:r>
            <a:r>
              <a:rPr lang="zh-CN" altLang="en-US" dirty="0" smtClean="0"/>
              <a:t>）的基础上建立起来的，即满足第三范式（</a:t>
            </a:r>
            <a:r>
              <a:rPr lang="en-US" altLang="zh-CN" dirty="0" smtClean="0"/>
              <a:t>3NF</a:t>
            </a:r>
            <a:r>
              <a:rPr lang="zh-CN" altLang="en-US" dirty="0" smtClean="0"/>
              <a:t>）必须先满足第二范式（</a:t>
            </a:r>
            <a:r>
              <a:rPr lang="en-US" altLang="zh-CN" dirty="0" smtClean="0"/>
              <a:t>2NF</a:t>
            </a:r>
            <a:r>
              <a:rPr lang="zh-CN" altLang="en-US" dirty="0" smtClean="0"/>
              <a:t>）。</a:t>
            </a:r>
          </a:p>
          <a:p>
            <a:r>
              <a:rPr lang="zh-CN" altLang="en-US" dirty="0" smtClean="0"/>
              <a:t>如果某一属性依赖于其他非主键属性，而其他非主键属性又依赖于主键，那么这个属性就是间接依赖于主键，这被称作传递依赖于主属性。</a:t>
            </a:r>
          </a:p>
          <a:p>
            <a:r>
              <a:rPr lang="zh-CN" altLang="en-US" dirty="0" smtClean="0"/>
              <a:t>下面以一个学校的学生系统为例分析说明这几个范式的应用。首先我们确定一下要设计的内容包括那些。学号、姓名、年龄、性别、电话、系别、系办地址、系办电话、课程、学分、成绩，等信息。</a:t>
            </a:r>
            <a:r>
              <a:rPr lang="en-US" altLang="zh-CN" baseline="30000" dirty="0" smtClean="0"/>
              <a:t>[1]</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9028C8-D31F-46D4-884B-08C65A92BFBB}" type="slidenum">
              <a:rPr lang="zh-CN" altLang="en-US" smtClean="0"/>
              <a:pPr/>
              <a:t>5</a:t>
            </a:fld>
            <a:endParaRPr lang="en-US" altLang="zh-CN"/>
          </a:p>
        </p:txBody>
      </p:sp>
    </p:spTree>
    <p:extLst>
      <p:ext uri="{BB962C8B-B14F-4D97-AF65-F5344CB8AC3E}">
        <p14:creationId xmlns:p14="http://schemas.microsoft.com/office/powerpoint/2010/main" val="3042129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47700" y="1905000"/>
            <a:ext cx="7772400" cy="1409700"/>
          </a:xfrm>
        </p:spPr>
        <p:txBody>
          <a:bodyPr anchor="ctr"/>
          <a:lstStyle>
            <a:lvl1pPr>
              <a:defRPr/>
            </a:lvl1pPr>
          </a:lstStyle>
          <a:p>
            <a:r>
              <a:rPr lang="en-US" altLang="zh-CN"/>
              <a:t>Click to edit Master title style</a:t>
            </a:r>
          </a:p>
        </p:txBody>
      </p:sp>
      <p:sp>
        <p:nvSpPr>
          <p:cNvPr id="18435" name="Rectangle 3"/>
          <p:cNvSpPr>
            <a:spLocks noGrp="1" noChangeArrowheads="1"/>
          </p:cNvSpPr>
          <p:nvPr>
            <p:ph type="subTitle" idx="1"/>
          </p:nvPr>
        </p:nvSpPr>
        <p:spPr>
          <a:xfrm>
            <a:off x="647700" y="498475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ltLang="zh-CN"/>
              <a:t>Click to edit Master subtitle style</a:t>
            </a:r>
          </a:p>
        </p:txBody>
      </p:sp>
      <p:pic>
        <p:nvPicPr>
          <p:cNvPr id="5" name="Picture 2" descr="C:\Users\ShenZheng\Pictures\hero_single_ultimate_boxsho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5442" y="193528"/>
            <a:ext cx="1678558" cy="1114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228600"/>
            <a:ext cx="2097087" cy="3402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138863" cy="3402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750888"/>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381000" y="1416050"/>
            <a:ext cx="8388350" cy="2214563"/>
          </a:xfrm>
        </p:spPr>
        <p:txBody>
          <a:bodyPr/>
          <a:lstStyle/>
          <a:p>
            <a:endParaRPr lang="zh-CN" alt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16050"/>
            <a:ext cx="4117975" cy="221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16050"/>
            <a:ext cx="4117975" cy="221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504113" cy="6740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dirty="0" smtClean="0"/>
              <a:t>Click to edit Title Slide</a:t>
            </a:r>
          </a:p>
        </p:txBody>
      </p:sp>
      <p:sp>
        <p:nvSpPr>
          <p:cNvPr id="1032" name="Rectangle 8"/>
          <p:cNvSpPr>
            <a:spLocks noGrp="1" noChangeArrowheads="1"/>
          </p:cNvSpPr>
          <p:nvPr>
            <p:ph type="body" idx="1"/>
          </p:nvPr>
        </p:nvSpPr>
        <p:spPr bwMode="auto">
          <a:xfrm>
            <a:off x="381000" y="1416050"/>
            <a:ext cx="8388350" cy="2214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pic>
        <p:nvPicPr>
          <p:cNvPr id="2" name="Picture 2" descr="C:\Users\ShenZheng\Pictures\hero_single_ultimate_boxsho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65442" y="193528"/>
            <a:ext cx="1678558" cy="1114277"/>
          </a:xfrm>
          <a:prstGeom prst="rect">
            <a:avLst/>
          </a:prstGeom>
          <a:noFill/>
          <a:extLst>
            <a:ext uri="{909E8E84-426E-40DD-AFC4-6F175D3DCCD1}">
              <a14:hiddenFill xmlns:a14="http://schemas.microsoft.com/office/drawing/2010/main">
                <a:solidFill>
                  <a:srgbClr val="FFFFFF"/>
                </a:solidFill>
              </a14:hiddenFill>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trips dir="rd"/>
  </p:transition>
  <p:txStyles>
    <p:titleStyle>
      <a:lvl1pPr algn="l" rtl="0" fontAlgn="base">
        <a:lnSpc>
          <a:spcPct val="90000"/>
        </a:lnSpc>
        <a:spcBef>
          <a:spcPct val="0"/>
        </a:spcBef>
        <a:spcAft>
          <a:spcPct val="0"/>
        </a:spcAft>
        <a:defRPr sz="4200" b="1" baseline="0">
          <a:solidFill>
            <a:schemeClr val="tx2"/>
          </a:solidFill>
          <a:effectLst>
            <a:outerShdw blurRad="38100" dist="38100" dir="2700000" algn="tl">
              <a:srgbClr val="000000"/>
            </a:outerShdw>
          </a:effectLst>
          <a:latin typeface="+mj-lt"/>
          <a:ea typeface="+mj-ea"/>
          <a:cs typeface="+mj-cs"/>
        </a:defRPr>
      </a:lvl1pPr>
      <a:lvl2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2pPr>
      <a:lvl3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3pPr>
      <a:lvl4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4pPr>
      <a:lvl5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71500" indent="-571500" algn="l" rtl="0" fontAlgn="base">
        <a:lnSpc>
          <a:spcPct val="90000"/>
        </a:lnSpc>
        <a:spcBef>
          <a:spcPct val="30000"/>
        </a:spcBef>
        <a:spcAft>
          <a:spcPct val="0"/>
        </a:spcAft>
        <a:buClr>
          <a:schemeClr val="tx2"/>
        </a:buClr>
        <a:buFont typeface="Wingdings" pitchFamily="2" charset="2"/>
        <a:buBlip>
          <a:blip r:embed="rId16"/>
        </a:buBlip>
        <a:defRPr sz="3000" b="1" baseline="0">
          <a:solidFill>
            <a:schemeClr val="tx1"/>
          </a:solidFill>
          <a:effectLst>
            <a:outerShdw blurRad="38100" dist="38100" dir="2700000" algn="tl">
              <a:srgbClr val="000000"/>
            </a:outerShdw>
          </a:effectLst>
          <a:latin typeface="+mn-lt"/>
          <a:ea typeface="+mn-ea"/>
          <a:cs typeface="+mn-cs"/>
        </a:defRPr>
      </a:lvl1pPr>
      <a:lvl2pPr marL="1028700" indent="-455613" algn="l" rtl="0" fontAlgn="base">
        <a:lnSpc>
          <a:spcPct val="90000"/>
        </a:lnSpc>
        <a:spcBef>
          <a:spcPct val="30000"/>
        </a:spcBef>
        <a:spcAft>
          <a:spcPct val="0"/>
        </a:spcAft>
        <a:buClr>
          <a:schemeClr val="tx2"/>
        </a:buClr>
        <a:buFont typeface="Wingdings" pitchFamily="2" charset="2"/>
        <a:buBlip>
          <a:blip r:embed="rId16"/>
        </a:buBlip>
        <a:defRPr sz="2800" b="1">
          <a:solidFill>
            <a:schemeClr val="tx1"/>
          </a:solidFill>
          <a:effectLst>
            <a:outerShdw blurRad="38100" dist="38100" dir="2700000" algn="tl">
              <a:srgbClr val="000000"/>
            </a:outerShdw>
          </a:effectLst>
          <a:latin typeface="+mn-lt"/>
        </a:defRPr>
      </a:lvl2pPr>
      <a:lvl3pPr marL="1428750" indent="-398463" algn="l" rtl="0" fontAlgn="base">
        <a:lnSpc>
          <a:spcPct val="90000"/>
        </a:lnSpc>
        <a:spcBef>
          <a:spcPct val="30000"/>
        </a:spcBef>
        <a:spcAft>
          <a:spcPct val="0"/>
        </a:spcAft>
        <a:buClr>
          <a:schemeClr val="tx2"/>
        </a:buClr>
        <a:buFont typeface="Wingdings" pitchFamily="2" charset="2"/>
        <a:buBlip>
          <a:blip r:embed="rId16"/>
        </a:buBlip>
        <a:defRPr sz="2400" b="1">
          <a:solidFill>
            <a:schemeClr val="tx1"/>
          </a:solidFill>
          <a:effectLst>
            <a:outerShdw blurRad="38100" dist="38100" dir="2700000" algn="tl">
              <a:srgbClr val="000000"/>
            </a:outerShdw>
          </a:effectLst>
          <a:latin typeface="+mn-lt"/>
        </a:defRPr>
      </a:lvl3pPr>
      <a:lvl4pPr marL="1828800" indent="-398463"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4pPr>
      <a:lvl5pPr marL="22272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5pPr>
      <a:lvl6pPr marL="26844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6pPr>
      <a:lvl7pPr marL="31416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7pPr>
      <a:lvl8pPr marL="35988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8pPr>
      <a:lvl9pPr marL="4056063" indent="-396875" algn="l" rtl="0" fontAlgn="base">
        <a:lnSpc>
          <a:spcPct val="90000"/>
        </a:lnSpc>
        <a:spcBef>
          <a:spcPct val="30000"/>
        </a:spcBef>
        <a:spcAft>
          <a:spcPct val="0"/>
        </a:spcAft>
        <a:buClr>
          <a:schemeClr val="tx2"/>
        </a:buClr>
        <a:buFont typeface="Wingdings" pitchFamily="2" charset="2"/>
        <a:buBlip>
          <a:blip r:embed="rId16"/>
        </a:buBlip>
        <a:defRPr sz="2000" b="1">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7700" y="1905000"/>
            <a:ext cx="7772400" cy="1255728"/>
          </a:xfrm>
        </p:spPr>
        <p:txBody>
          <a:bodyPr/>
          <a:lstStyle/>
          <a:p>
            <a:r>
              <a:rPr lang="en-US" altLang="zh-CN" dirty="0" smtClean="0"/>
              <a:t/>
            </a:r>
            <a:br>
              <a:rPr lang="en-US" altLang="zh-CN" dirty="0" smtClean="0"/>
            </a:br>
            <a:r>
              <a:rPr lang="en-US" altLang="zh-CN" dirty="0"/>
              <a:t>	</a:t>
            </a:r>
            <a:r>
              <a:rPr lang="zh-CN" altLang="en-US" dirty="0" smtClean="0"/>
              <a:t>设计培训</a:t>
            </a:r>
            <a:endParaRPr lang="zh-CN" altLang="en-US" dirty="0"/>
          </a:p>
        </p:txBody>
      </p:sp>
      <p:sp>
        <p:nvSpPr>
          <p:cNvPr id="3" name="副标题 2"/>
          <p:cNvSpPr>
            <a:spLocks noGrp="1"/>
          </p:cNvSpPr>
          <p:nvPr>
            <p:ph type="subTitle" idx="1"/>
          </p:nvPr>
        </p:nvSpPr>
        <p:spPr>
          <a:xfrm>
            <a:off x="647700" y="4984750"/>
            <a:ext cx="7861300" cy="535531"/>
          </a:xfrm>
        </p:spPr>
        <p:txBody>
          <a:bodyPr/>
          <a:lstStyle/>
          <a:p>
            <a:endParaRPr lang="en-US" altLang="zh-CN" sz="3200"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索引分析</a:t>
            </a:r>
            <a:endParaRPr lang="zh-CN" altLang="en-US" dirty="0"/>
          </a:p>
        </p:txBody>
      </p:sp>
      <p:sp>
        <p:nvSpPr>
          <p:cNvPr id="3" name="内容占位符 2"/>
          <p:cNvSpPr>
            <a:spLocks noGrp="1"/>
          </p:cNvSpPr>
          <p:nvPr>
            <p:ph idx="1"/>
          </p:nvPr>
        </p:nvSpPr>
        <p:spPr>
          <a:xfrm>
            <a:off x="381000" y="1416050"/>
            <a:ext cx="8388350" cy="3203954"/>
          </a:xfrm>
        </p:spPr>
        <p:txBody>
          <a:bodyPr/>
          <a:lstStyle/>
          <a:p>
            <a:r>
              <a:rPr lang="zh-CN" altLang="en-US" dirty="0">
                <a:effectLst/>
              </a:rPr>
              <a:t>表</a:t>
            </a:r>
            <a:r>
              <a:rPr lang="zh-CN" altLang="en-US" dirty="0" smtClean="0">
                <a:effectLst/>
              </a:rPr>
              <a:t>单当中不应该有没有命中索引的查询</a:t>
            </a:r>
            <a:endParaRPr lang="en-US" altLang="zh-CN" dirty="0" smtClean="0">
              <a:effectLst/>
            </a:endParaRPr>
          </a:p>
          <a:p>
            <a:r>
              <a:rPr lang="zh-CN" altLang="en-US" dirty="0" smtClean="0">
                <a:effectLst/>
              </a:rPr>
              <a:t>列表查询界面中不应该有两个以上的</a:t>
            </a:r>
            <a:r>
              <a:rPr lang="en-US" altLang="zh-CN" dirty="0" smtClean="0">
                <a:effectLst/>
              </a:rPr>
              <a:t>Scan</a:t>
            </a:r>
          </a:p>
          <a:p>
            <a:r>
              <a:rPr lang="zh-CN" altLang="zh-CN" dirty="0" smtClean="0">
                <a:effectLst/>
              </a:rPr>
              <a:t>分析</a:t>
            </a:r>
            <a:r>
              <a:rPr lang="zh-CN" altLang="zh-CN" dirty="0">
                <a:effectLst/>
              </a:rPr>
              <a:t>每一个查询</a:t>
            </a:r>
            <a:r>
              <a:rPr lang="zh-CN" altLang="zh-CN" dirty="0" smtClean="0">
                <a:effectLst/>
              </a:rPr>
              <a:t>语句</a:t>
            </a:r>
            <a:endParaRPr lang="en-US" altLang="zh-CN" dirty="0" smtClean="0">
              <a:effectLst/>
            </a:endParaRPr>
          </a:p>
          <a:p>
            <a:pPr lvl="1"/>
            <a:r>
              <a:rPr lang="zh-CN" altLang="en-US" dirty="0" smtClean="0">
                <a:effectLst/>
              </a:rPr>
              <a:t>通过</a:t>
            </a:r>
            <a:r>
              <a:rPr lang="en-US" altLang="zh-CN" dirty="0" smtClean="0">
                <a:effectLst/>
              </a:rPr>
              <a:t>SQL Server Profiler</a:t>
            </a:r>
          </a:p>
          <a:p>
            <a:r>
              <a:rPr lang="zh-CN" altLang="zh-CN" dirty="0">
                <a:effectLst/>
              </a:rPr>
              <a:t>善于使用</a:t>
            </a:r>
            <a:r>
              <a:rPr lang="en-US" altLang="zh-CN" dirty="0">
                <a:effectLst/>
              </a:rPr>
              <a:t>SQL Server</a:t>
            </a:r>
            <a:r>
              <a:rPr lang="zh-CN" altLang="zh-CN" dirty="0">
                <a:effectLst/>
              </a:rPr>
              <a:t>的分析</a:t>
            </a:r>
            <a:r>
              <a:rPr lang="zh-CN" altLang="zh-CN" dirty="0" smtClean="0">
                <a:effectLst/>
              </a:rPr>
              <a:t>工具</a:t>
            </a:r>
            <a:endParaRPr lang="en-US" altLang="zh-CN" dirty="0" smtClean="0">
              <a:effectLst/>
            </a:endParaRPr>
          </a:p>
          <a:p>
            <a:pPr lvl="1"/>
            <a:r>
              <a:rPr lang="zh-CN" altLang="en-US" dirty="0" smtClean="0"/>
              <a:t>使用</a:t>
            </a:r>
            <a:r>
              <a:rPr lang="zh-CN" altLang="en-US" dirty="0"/>
              <a:t>查询分析器</a:t>
            </a:r>
            <a:r>
              <a:rPr lang="zh-CN" altLang="en-US" dirty="0" smtClean="0"/>
              <a:t>的索引分析</a:t>
            </a:r>
            <a:endParaRPr lang="zh-CN" altLang="en-US" dirty="0"/>
          </a:p>
        </p:txBody>
      </p:sp>
    </p:spTree>
    <p:extLst>
      <p:ext uri="{BB962C8B-B14F-4D97-AF65-F5344CB8AC3E}">
        <p14:creationId xmlns:p14="http://schemas.microsoft.com/office/powerpoint/2010/main" val="3261960160"/>
      </p:ext>
    </p:extLst>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对象设计</a:t>
            </a:r>
            <a:endParaRPr lang="zh-CN" altLang="en-US" dirty="0"/>
          </a:p>
        </p:txBody>
      </p:sp>
      <p:sp>
        <p:nvSpPr>
          <p:cNvPr id="3" name="内容占位符 2"/>
          <p:cNvSpPr>
            <a:spLocks noGrp="1"/>
          </p:cNvSpPr>
          <p:nvPr>
            <p:ph idx="1"/>
          </p:nvPr>
        </p:nvSpPr>
        <p:spPr>
          <a:xfrm>
            <a:off x="381000" y="1416050"/>
            <a:ext cx="8388350" cy="2095958"/>
          </a:xfrm>
        </p:spPr>
        <p:txBody>
          <a:bodyPr/>
          <a:lstStyle/>
          <a:p>
            <a:r>
              <a:rPr lang="zh-CN" altLang="zh-CN" dirty="0" smtClean="0">
                <a:effectLst/>
              </a:rPr>
              <a:t>基本原则</a:t>
            </a:r>
            <a:endParaRPr lang="en-US" altLang="zh-CN" dirty="0" smtClean="0">
              <a:effectLst/>
            </a:endParaRPr>
          </a:p>
          <a:p>
            <a:pPr lvl="1"/>
            <a:r>
              <a:rPr lang="zh-CN" altLang="zh-CN" dirty="0">
                <a:effectLst/>
              </a:rPr>
              <a:t>先从基本的封装做起，逻辑尽可能直白</a:t>
            </a:r>
          </a:p>
          <a:p>
            <a:pPr lvl="1"/>
            <a:r>
              <a:rPr lang="zh-CN" altLang="zh-CN" dirty="0">
                <a:effectLst/>
              </a:rPr>
              <a:t>任何对象设计都要明确其使用场景</a:t>
            </a:r>
          </a:p>
          <a:p>
            <a:pPr lvl="1"/>
            <a:endParaRPr lang="zh-CN" altLang="en-US" dirty="0"/>
          </a:p>
        </p:txBody>
      </p:sp>
    </p:spTree>
    <p:extLst>
      <p:ext uri="{BB962C8B-B14F-4D97-AF65-F5344CB8AC3E}">
        <p14:creationId xmlns:p14="http://schemas.microsoft.com/office/powerpoint/2010/main" val="1136131988"/>
      </p:ext>
    </p:extLst>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1255728"/>
          </a:xfrm>
        </p:spPr>
        <p:txBody>
          <a:bodyPr/>
          <a:lstStyle/>
          <a:p>
            <a:r>
              <a:rPr lang="zh-CN" altLang="zh-CN" dirty="0">
                <a:effectLst/>
              </a:rPr>
              <a:t>数据实体设计</a:t>
            </a:r>
            <a:br>
              <a:rPr lang="zh-CN" altLang="zh-CN" dirty="0">
                <a:effectLst/>
              </a:rPr>
            </a:br>
            <a:endParaRPr lang="zh-CN" altLang="en-US" dirty="0"/>
          </a:p>
        </p:txBody>
      </p:sp>
      <p:sp>
        <p:nvSpPr>
          <p:cNvPr id="3" name="内容占位符 2"/>
          <p:cNvSpPr>
            <a:spLocks noGrp="1"/>
          </p:cNvSpPr>
          <p:nvPr>
            <p:ph idx="1"/>
          </p:nvPr>
        </p:nvSpPr>
        <p:spPr>
          <a:xfrm>
            <a:off x="381000" y="1416050"/>
            <a:ext cx="8388350" cy="3427861"/>
          </a:xfrm>
        </p:spPr>
        <p:txBody>
          <a:bodyPr/>
          <a:lstStyle/>
          <a:p>
            <a:pPr fontAlgn="ctr"/>
            <a:r>
              <a:rPr lang="zh-CN" altLang="zh-CN" dirty="0">
                <a:effectLst/>
              </a:rPr>
              <a:t>属性必须是强类型的</a:t>
            </a:r>
          </a:p>
          <a:p>
            <a:pPr fontAlgn="ctr"/>
            <a:r>
              <a:rPr lang="zh-CN" altLang="zh-CN" dirty="0">
                <a:effectLst/>
              </a:rPr>
              <a:t>数据实体间的转换，只要不涉及到数据库访问，尽可能封装为实体间的方法</a:t>
            </a:r>
          </a:p>
          <a:p>
            <a:pPr fontAlgn="ctr"/>
            <a:r>
              <a:rPr lang="zh-CN" altLang="zh-CN" dirty="0">
                <a:effectLst/>
              </a:rPr>
              <a:t>数据实体之间的关系，以满足特定的业务场景为设计原则，例如交易数据相关的数据实体，通常和表单上的要素一一对应。</a:t>
            </a:r>
          </a:p>
          <a:p>
            <a:pPr fontAlgn="ctr"/>
            <a:r>
              <a:rPr lang="zh-CN" altLang="zh-CN" dirty="0">
                <a:effectLst/>
              </a:rPr>
              <a:t>数据实体尽可能保证能够</a:t>
            </a:r>
            <a:r>
              <a:rPr lang="zh-CN" altLang="zh-CN" dirty="0" smtClean="0">
                <a:effectLst/>
              </a:rPr>
              <a:t>序列化</a:t>
            </a:r>
            <a:endParaRPr lang="zh-CN" altLang="zh-CN" dirty="0">
              <a:effectLst/>
            </a:endParaRPr>
          </a:p>
        </p:txBody>
      </p:sp>
    </p:spTree>
    <p:extLst>
      <p:ext uri="{BB962C8B-B14F-4D97-AF65-F5344CB8AC3E}">
        <p14:creationId xmlns:p14="http://schemas.microsoft.com/office/powerpoint/2010/main" val="2850799737"/>
      </p:ext>
    </p:extLst>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数据操作类</a:t>
            </a:r>
            <a:r>
              <a:rPr lang="zh-CN" altLang="zh-CN" dirty="0" smtClean="0">
                <a:effectLst/>
              </a:rPr>
              <a:t>设计</a:t>
            </a:r>
            <a:endParaRPr lang="zh-CN" altLang="en-US" dirty="0"/>
          </a:p>
        </p:txBody>
      </p:sp>
      <p:sp>
        <p:nvSpPr>
          <p:cNvPr id="3" name="内容占位符 2"/>
          <p:cNvSpPr>
            <a:spLocks noGrp="1"/>
          </p:cNvSpPr>
          <p:nvPr>
            <p:ph idx="1"/>
          </p:nvPr>
        </p:nvSpPr>
        <p:spPr>
          <a:xfrm>
            <a:off x="381000" y="1416050"/>
            <a:ext cx="8388350" cy="3843360"/>
          </a:xfrm>
        </p:spPr>
        <p:txBody>
          <a:bodyPr/>
          <a:lstStyle/>
          <a:p>
            <a:pPr fontAlgn="ctr"/>
            <a:r>
              <a:rPr lang="zh-CN" altLang="zh-CN" dirty="0">
                <a:effectLst/>
              </a:rPr>
              <a:t>数据操作类暴露出来的方法一定保证有明确的使用者</a:t>
            </a:r>
          </a:p>
          <a:p>
            <a:pPr fontAlgn="ctr"/>
            <a:r>
              <a:rPr lang="zh-CN" altLang="zh-CN" dirty="0">
                <a:effectLst/>
              </a:rPr>
              <a:t>更新数据实体时尽可能保持交易完整性（</a:t>
            </a:r>
            <a:r>
              <a:rPr lang="en-US" altLang="zh-CN" dirty="0">
                <a:effectLst/>
              </a:rPr>
              <a:t>AD</a:t>
            </a:r>
            <a:r>
              <a:rPr lang="zh-CN" altLang="zh-CN" dirty="0">
                <a:effectLst/>
              </a:rPr>
              <a:t>、</a:t>
            </a:r>
            <a:r>
              <a:rPr lang="en-US" altLang="zh-CN" dirty="0" smtClean="0">
                <a:effectLst/>
              </a:rPr>
              <a:t>SharePoint</a:t>
            </a:r>
            <a:r>
              <a:rPr lang="zh-CN" altLang="zh-CN" dirty="0">
                <a:effectLst/>
              </a:rPr>
              <a:t>文档库以及不支持事务的数据源除外）</a:t>
            </a:r>
          </a:p>
          <a:p>
            <a:pPr fontAlgn="ctr"/>
            <a:r>
              <a:rPr lang="zh-CN" altLang="zh-CN" dirty="0">
                <a:effectLst/>
              </a:rPr>
              <a:t>尽量保证数据访问的性能</a:t>
            </a:r>
          </a:p>
          <a:p>
            <a:pPr fontAlgn="ctr"/>
            <a:r>
              <a:rPr lang="zh-CN" altLang="zh-CN" dirty="0">
                <a:effectLst/>
              </a:rPr>
              <a:t>数据操作类暴露出来的方法，各自独立，互不</a:t>
            </a:r>
            <a:r>
              <a:rPr lang="zh-CN" altLang="zh-CN" dirty="0" smtClean="0">
                <a:effectLst/>
              </a:rPr>
              <a:t>依赖</a:t>
            </a:r>
            <a:endParaRPr lang="zh-CN" altLang="zh-CN" dirty="0">
              <a:effectLst/>
            </a:endParaRPr>
          </a:p>
        </p:txBody>
      </p:sp>
    </p:spTree>
    <p:extLst>
      <p:ext uri="{BB962C8B-B14F-4D97-AF65-F5344CB8AC3E}">
        <p14:creationId xmlns:p14="http://schemas.microsoft.com/office/powerpoint/2010/main" val="2101406350"/>
      </p:ext>
    </p:extLst>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列表查询的设计</a:t>
            </a:r>
            <a:endParaRPr lang="zh-CN" altLang="en-US" dirty="0"/>
          </a:p>
        </p:txBody>
      </p:sp>
      <p:sp>
        <p:nvSpPr>
          <p:cNvPr id="3" name="内容占位符 2"/>
          <p:cNvSpPr>
            <a:spLocks noGrp="1"/>
          </p:cNvSpPr>
          <p:nvPr>
            <p:ph idx="1"/>
          </p:nvPr>
        </p:nvSpPr>
        <p:spPr>
          <a:xfrm>
            <a:off x="381000" y="1416050"/>
            <a:ext cx="8388350" cy="5410327"/>
          </a:xfrm>
        </p:spPr>
        <p:txBody>
          <a:bodyPr/>
          <a:lstStyle/>
          <a:p>
            <a:pPr fontAlgn="ctr"/>
            <a:r>
              <a:rPr lang="zh-CN" altLang="zh-CN" sz="2300" dirty="0">
                <a:effectLst/>
              </a:rPr>
              <a:t>查询类也是一个数据实体，也需要校验、绑定等机制。</a:t>
            </a:r>
          </a:p>
          <a:p>
            <a:pPr fontAlgn="ctr"/>
            <a:r>
              <a:rPr lang="en-US" altLang="zh-CN" sz="2300" dirty="0">
                <a:effectLst/>
              </a:rPr>
              <a:t>Web</a:t>
            </a:r>
            <a:r>
              <a:rPr lang="zh-CN" altLang="zh-CN" sz="2300" dirty="0">
                <a:effectLst/>
              </a:rPr>
              <a:t>页面上大多数是分页查询，在大数据量的情况下，尽可能使用</a:t>
            </a:r>
            <a:r>
              <a:rPr lang="en-US" altLang="zh-CN" sz="2300" dirty="0">
                <a:effectLst/>
              </a:rPr>
              <a:t>SQL Server</a:t>
            </a:r>
            <a:r>
              <a:rPr lang="zh-CN" altLang="zh-CN" sz="2300" dirty="0">
                <a:effectLst/>
              </a:rPr>
              <a:t>或</a:t>
            </a:r>
            <a:r>
              <a:rPr lang="en-US" altLang="zh-CN" sz="2300" dirty="0">
                <a:effectLst/>
              </a:rPr>
              <a:t>Oracle</a:t>
            </a:r>
            <a:r>
              <a:rPr lang="zh-CN" altLang="zh-CN" sz="2300" dirty="0">
                <a:effectLst/>
              </a:rPr>
              <a:t>的</a:t>
            </a:r>
            <a:r>
              <a:rPr lang="en-US" altLang="zh-CN" sz="2300" dirty="0" err="1">
                <a:effectLst/>
              </a:rPr>
              <a:t>RowNumber</a:t>
            </a:r>
            <a:r>
              <a:rPr lang="zh-CN" altLang="zh-CN" sz="2300" dirty="0">
                <a:effectLst/>
              </a:rPr>
              <a:t>机制来进行分页。</a:t>
            </a:r>
          </a:p>
          <a:p>
            <a:pPr fontAlgn="ctr"/>
            <a:r>
              <a:rPr lang="zh-CN" altLang="zh-CN" sz="2300" dirty="0">
                <a:effectLst/>
              </a:rPr>
              <a:t>如果待查询的数据很大（例如</a:t>
            </a:r>
            <a:r>
              <a:rPr lang="en-US" altLang="zh-CN" sz="2300" dirty="0">
                <a:effectLst/>
              </a:rPr>
              <a:t>10</a:t>
            </a:r>
            <a:r>
              <a:rPr lang="zh-CN" altLang="zh-CN" sz="2300" dirty="0">
                <a:effectLst/>
              </a:rPr>
              <a:t>万行以上），任何分页或排序操作都会开销很大。不建议在一般的交易系统中实现此类查询，应该通过修改业务需求，通过强制的筛选规则来减少数据量。</a:t>
            </a:r>
          </a:p>
          <a:p>
            <a:pPr fontAlgn="ctr"/>
            <a:r>
              <a:rPr lang="zh-CN" altLang="zh-CN" sz="2300" dirty="0">
                <a:effectLst/>
              </a:rPr>
              <a:t>默认显示数据的排序，最好和表的聚集索引的次序一样。</a:t>
            </a:r>
          </a:p>
          <a:p>
            <a:pPr fontAlgn="ctr"/>
            <a:r>
              <a:rPr lang="zh-CN" altLang="zh-CN" sz="2300" dirty="0">
                <a:effectLst/>
              </a:rPr>
              <a:t>作为一种表单，列表界面也存在输入项，例如查询条件。查询条件的输入和表单输入类似，也包括数据实体、数据绑定、数据校验和数据提交（执行查询）。</a:t>
            </a:r>
          </a:p>
          <a:p>
            <a:pPr fontAlgn="ctr"/>
            <a:r>
              <a:rPr lang="zh-CN" altLang="zh-CN" sz="2300" dirty="0">
                <a:effectLst/>
              </a:rPr>
              <a:t>批量操作，需要考虑完全成功、完全失败或部分失败之间的区别。通常短操作都在一个交易内，长操作需要分解为多个小操作</a:t>
            </a:r>
            <a:r>
              <a:rPr lang="zh-CN" altLang="zh-CN" sz="2300" dirty="0" smtClean="0">
                <a:effectLst/>
              </a:rPr>
              <a:t>。</a:t>
            </a:r>
            <a:endParaRPr lang="zh-CN" altLang="zh-CN" sz="2300" dirty="0">
              <a:effectLst/>
            </a:endParaRPr>
          </a:p>
        </p:txBody>
      </p:sp>
    </p:spTree>
    <p:extLst>
      <p:ext uri="{BB962C8B-B14F-4D97-AF65-F5344CB8AC3E}">
        <p14:creationId xmlns:p14="http://schemas.microsoft.com/office/powerpoint/2010/main" val="3287415240"/>
      </p:ext>
    </p:extLst>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smtClean="0">
                <a:effectLst/>
              </a:rPr>
              <a:t>配置信息设计</a:t>
            </a:r>
            <a:endParaRPr lang="zh-CN" altLang="en-US" dirty="0"/>
          </a:p>
        </p:txBody>
      </p:sp>
      <p:sp>
        <p:nvSpPr>
          <p:cNvPr id="3" name="内容占位符 2"/>
          <p:cNvSpPr>
            <a:spLocks noGrp="1"/>
          </p:cNvSpPr>
          <p:nvPr>
            <p:ph idx="1"/>
          </p:nvPr>
        </p:nvSpPr>
        <p:spPr>
          <a:xfrm>
            <a:off x="381000" y="1416050"/>
            <a:ext cx="8388350" cy="4718215"/>
          </a:xfrm>
        </p:spPr>
        <p:txBody>
          <a:bodyPr/>
          <a:lstStyle/>
          <a:p>
            <a:r>
              <a:rPr lang="zh-CN" altLang="en-US" dirty="0">
                <a:effectLst/>
              </a:rPr>
              <a:t>设计原则</a:t>
            </a:r>
            <a:r>
              <a:rPr lang="zh-CN" altLang="zh-CN" dirty="0" smtClean="0">
                <a:effectLst/>
              </a:rPr>
              <a:t>：</a:t>
            </a:r>
            <a:endParaRPr lang="zh-CN" altLang="zh-CN" dirty="0">
              <a:effectLst/>
            </a:endParaRPr>
          </a:p>
          <a:p>
            <a:pPr lvl="1" fontAlgn="ctr"/>
            <a:r>
              <a:rPr lang="zh-CN" altLang="zh-CN" sz="2400" dirty="0">
                <a:effectLst/>
              </a:rPr>
              <a:t>配置信息的作用域。例如一个数据库连接串是作用于哪几个应用。</a:t>
            </a:r>
          </a:p>
          <a:p>
            <a:pPr lvl="1" fontAlgn="ctr"/>
            <a:r>
              <a:rPr lang="zh-CN" altLang="zh-CN" sz="2400" dirty="0">
                <a:effectLst/>
              </a:rPr>
              <a:t>尽可能使用强类型的配置信息类，避免</a:t>
            </a:r>
            <a:r>
              <a:rPr lang="en-US" altLang="zh-CN" sz="2400" dirty="0" err="1">
                <a:effectLst/>
              </a:rPr>
              <a:t>appSettings</a:t>
            </a:r>
            <a:r>
              <a:rPr lang="zh-CN" altLang="zh-CN" sz="2400" dirty="0">
                <a:effectLst/>
              </a:rPr>
              <a:t>这样通用的配置信息类。</a:t>
            </a:r>
          </a:p>
          <a:p>
            <a:pPr lvl="1" fontAlgn="ctr"/>
            <a:r>
              <a:rPr lang="zh-CN" altLang="zh-CN" sz="2400" dirty="0">
                <a:effectLst/>
              </a:rPr>
              <a:t>尽可能增强容错性，当配置不完整时，提供默认值。</a:t>
            </a:r>
          </a:p>
          <a:p>
            <a:pPr lvl="1" fontAlgn="ctr"/>
            <a:r>
              <a:rPr lang="zh-CN" altLang="zh-CN" sz="2400" dirty="0">
                <a:effectLst/>
              </a:rPr>
              <a:t>配置错误时，错误信息必须准确，哪一个配置节、哪一个属性不正确必须提示清晰。</a:t>
            </a:r>
          </a:p>
          <a:p>
            <a:pPr lvl="1" fontAlgn="ctr"/>
            <a:r>
              <a:rPr lang="zh-CN" altLang="zh-CN" sz="2400" dirty="0">
                <a:effectLst/>
              </a:rPr>
              <a:t>与具体环境相关的配置信息，最好放在独立的配置文件中，因为开发环境、测试环境和生产环境的环境信息各不相同。程序版本更新时，尽可能不覆盖这些与环境相关的配置</a:t>
            </a:r>
            <a:r>
              <a:rPr lang="zh-CN" altLang="zh-CN" sz="2400" dirty="0" smtClean="0">
                <a:effectLst/>
              </a:rPr>
              <a:t>信息</a:t>
            </a:r>
            <a:endParaRPr lang="zh-CN" altLang="zh-CN" sz="2400" dirty="0">
              <a:effectLst/>
            </a:endParaRPr>
          </a:p>
        </p:txBody>
      </p:sp>
    </p:spTree>
    <p:extLst>
      <p:ext uri="{BB962C8B-B14F-4D97-AF65-F5344CB8AC3E}">
        <p14:creationId xmlns:p14="http://schemas.microsoft.com/office/powerpoint/2010/main" val="3937401408"/>
      </p:ext>
    </p:extLst>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表单设计</a:t>
            </a:r>
            <a:endParaRPr lang="zh-CN" altLang="en-US" dirty="0"/>
          </a:p>
        </p:txBody>
      </p:sp>
      <p:sp>
        <p:nvSpPr>
          <p:cNvPr id="3" name="内容占位符 2"/>
          <p:cNvSpPr>
            <a:spLocks noGrp="1"/>
          </p:cNvSpPr>
          <p:nvPr>
            <p:ph idx="1"/>
          </p:nvPr>
        </p:nvSpPr>
        <p:spPr>
          <a:xfrm>
            <a:off x="381000" y="1416050"/>
            <a:ext cx="8388350" cy="2483757"/>
          </a:xfrm>
        </p:spPr>
        <p:txBody>
          <a:bodyPr/>
          <a:lstStyle/>
          <a:p>
            <a:r>
              <a:rPr lang="zh-CN" altLang="zh-CN" dirty="0">
                <a:effectLst/>
              </a:rPr>
              <a:t>封装控件，复用表单的公共</a:t>
            </a:r>
            <a:r>
              <a:rPr lang="zh-CN" altLang="zh-CN" dirty="0" smtClean="0">
                <a:effectLst/>
              </a:rPr>
              <a:t>部分</a:t>
            </a:r>
            <a:endParaRPr lang="en-US" altLang="zh-CN" dirty="0" smtClean="0">
              <a:effectLst/>
            </a:endParaRPr>
          </a:p>
          <a:p>
            <a:r>
              <a:rPr lang="zh-CN" altLang="zh-CN" dirty="0">
                <a:effectLst/>
              </a:rPr>
              <a:t>设计</a:t>
            </a:r>
            <a:r>
              <a:rPr lang="zh-CN" altLang="zh-CN" dirty="0" smtClean="0">
                <a:effectLst/>
              </a:rPr>
              <a:t>原则</a:t>
            </a:r>
            <a:endParaRPr lang="en-US" altLang="zh-CN" dirty="0" smtClean="0">
              <a:effectLst/>
            </a:endParaRPr>
          </a:p>
          <a:p>
            <a:pPr lvl="1"/>
            <a:r>
              <a:rPr lang="zh-CN" altLang="zh-CN" dirty="0" smtClean="0">
                <a:effectLst/>
              </a:rPr>
              <a:t>除了</a:t>
            </a:r>
            <a:r>
              <a:rPr lang="zh-CN" altLang="zh-CN" dirty="0">
                <a:effectLst/>
              </a:rPr>
              <a:t>特定的业务查询控件，一般控件的职责通常是渲染和收集数据，不负责数据源的读写</a:t>
            </a:r>
            <a:r>
              <a:rPr lang="zh-CN" altLang="zh-CN" dirty="0" smtClean="0">
                <a:effectLst/>
              </a:rPr>
              <a:t>。</a:t>
            </a:r>
            <a:endParaRPr lang="en-US" altLang="zh-CN" dirty="0" smtClean="0">
              <a:effectLst/>
            </a:endParaRPr>
          </a:p>
          <a:p>
            <a:pPr lvl="1"/>
            <a:r>
              <a:rPr lang="zh-CN" altLang="zh-CN" dirty="0">
                <a:effectLst/>
              </a:rPr>
              <a:t>灵活使用数据绑定控件以及场景机制</a:t>
            </a:r>
            <a:r>
              <a:rPr lang="zh-CN" altLang="zh-CN" dirty="0" smtClean="0">
                <a:effectLst/>
              </a:rPr>
              <a:t>。</a:t>
            </a:r>
            <a:endParaRPr lang="zh-CN" altLang="en-US" dirty="0"/>
          </a:p>
        </p:txBody>
      </p:sp>
    </p:spTree>
    <p:extLst>
      <p:ext uri="{BB962C8B-B14F-4D97-AF65-F5344CB8AC3E}">
        <p14:creationId xmlns:p14="http://schemas.microsoft.com/office/powerpoint/2010/main" val="3067355703"/>
      </p:ext>
    </p:extLst>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1255728"/>
          </a:xfrm>
        </p:spPr>
        <p:txBody>
          <a:bodyPr/>
          <a:lstStyle/>
          <a:p>
            <a:r>
              <a:rPr lang="zh-CN" altLang="zh-CN" dirty="0">
                <a:effectLst/>
              </a:rPr>
              <a:t>关于</a:t>
            </a:r>
            <a:r>
              <a:rPr lang="en-US" altLang="zh-CN" dirty="0">
                <a:effectLst/>
              </a:rPr>
              <a:t>AJAX</a:t>
            </a:r>
            <a:r>
              <a:rPr lang="zh-CN" altLang="zh-CN" dirty="0" smtClean="0">
                <a:effectLst/>
              </a:rPr>
              <a:t>调用</a:t>
            </a:r>
            <a:r>
              <a:rPr lang="zh-CN" altLang="zh-CN" dirty="0">
                <a:effectLst/>
              </a:rPr>
              <a:t/>
            </a:r>
            <a:br>
              <a:rPr lang="zh-CN" altLang="zh-CN" dirty="0">
                <a:effectLst/>
              </a:rPr>
            </a:br>
            <a:endParaRPr lang="zh-CN" altLang="en-US" dirty="0"/>
          </a:p>
        </p:txBody>
      </p:sp>
      <p:sp>
        <p:nvSpPr>
          <p:cNvPr id="3" name="内容占位符 2"/>
          <p:cNvSpPr>
            <a:spLocks noGrp="1"/>
          </p:cNvSpPr>
          <p:nvPr>
            <p:ph idx="1"/>
          </p:nvPr>
        </p:nvSpPr>
        <p:spPr>
          <a:xfrm>
            <a:off x="381000" y="1416050"/>
            <a:ext cx="8388350" cy="4801314"/>
          </a:xfrm>
        </p:spPr>
        <p:txBody>
          <a:bodyPr/>
          <a:lstStyle/>
          <a:p>
            <a:r>
              <a:rPr lang="zh-CN" altLang="zh-CN" dirty="0">
                <a:effectLst/>
              </a:rPr>
              <a:t>应该严格控制</a:t>
            </a:r>
            <a:r>
              <a:rPr lang="en-US" altLang="zh-CN" dirty="0">
                <a:effectLst/>
              </a:rPr>
              <a:t>Http</a:t>
            </a:r>
            <a:r>
              <a:rPr lang="zh-CN" altLang="zh-CN" dirty="0">
                <a:effectLst/>
              </a:rPr>
              <a:t>请求的次数，禁止滥用</a:t>
            </a:r>
            <a:r>
              <a:rPr lang="en-US" altLang="zh-CN" dirty="0">
                <a:effectLst/>
              </a:rPr>
              <a:t>AJAX</a:t>
            </a:r>
            <a:r>
              <a:rPr lang="zh-CN" altLang="zh-CN" dirty="0" smtClean="0">
                <a:effectLst/>
              </a:rPr>
              <a:t>调用</a:t>
            </a:r>
            <a:endParaRPr lang="en-US" altLang="zh-CN" dirty="0" smtClean="0">
              <a:effectLst/>
            </a:endParaRPr>
          </a:p>
          <a:p>
            <a:r>
              <a:rPr lang="zh-CN" altLang="en-US" dirty="0">
                <a:effectLst/>
              </a:rPr>
              <a:t>需要</a:t>
            </a:r>
            <a:r>
              <a:rPr lang="zh-CN" altLang="en-US" dirty="0" smtClean="0">
                <a:effectLst/>
              </a:rPr>
              <a:t>考虑异步调用过程中用户的行为</a:t>
            </a:r>
            <a:endParaRPr lang="en-US" altLang="zh-CN" dirty="0" smtClean="0">
              <a:effectLst/>
            </a:endParaRPr>
          </a:p>
          <a:p>
            <a:pPr fontAlgn="ctr"/>
            <a:r>
              <a:rPr lang="zh-CN" altLang="zh-CN" dirty="0">
                <a:effectLst/>
              </a:rPr>
              <a:t>采用兼容性强的异步调用机制，能够支持各种浏览器。例如</a:t>
            </a:r>
            <a:r>
              <a:rPr lang="en-US" altLang="zh-CN" dirty="0">
                <a:effectLst/>
              </a:rPr>
              <a:t>Asp.net AJAX Extension</a:t>
            </a:r>
            <a:r>
              <a:rPr lang="zh-CN" altLang="zh-CN" dirty="0">
                <a:effectLst/>
              </a:rPr>
              <a:t>、</a:t>
            </a:r>
            <a:r>
              <a:rPr lang="en-US" altLang="zh-CN" dirty="0" err="1">
                <a:effectLst/>
              </a:rPr>
              <a:t>JQuery</a:t>
            </a:r>
            <a:r>
              <a:rPr lang="zh-CN" altLang="zh-CN" dirty="0">
                <a:effectLst/>
              </a:rPr>
              <a:t>。</a:t>
            </a:r>
          </a:p>
          <a:p>
            <a:pPr fontAlgn="ctr"/>
            <a:r>
              <a:rPr lang="zh-CN" altLang="zh-CN" dirty="0">
                <a:effectLst/>
              </a:rPr>
              <a:t>异步调用时，一定要考虑异常的情况，制定好异常处理机制。</a:t>
            </a:r>
          </a:p>
          <a:p>
            <a:pPr fontAlgn="ctr"/>
            <a:r>
              <a:rPr lang="zh-CN" altLang="zh-CN" dirty="0">
                <a:effectLst/>
              </a:rPr>
              <a:t>异步调用时，界面上要考虑给出提示或进度。毕竟请求的时间不可</a:t>
            </a:r>
            <a:r>
              <a:rPr lang="zh-CN" altLang="zh-CN" dirty="0" smtClean="0">
                <a:effectLst/>
              </a:rPr>
              <a:t>控制</a:t>
            </a:r>
            <a:endParaRPr lang="zh-CN" altLang="zh-CN" dirty="0">
              <a:effectLst/>
            </a:endParaRPr>
          </a:p>
        </p:txBody>
      </p:sp>
    </p:spTree>
    <p:extLst>
      <p:ext uri="{BB962C8B-B14F-4D97-AF65-F5344CB8AC3E}">
        <p14:creationId xmlns:p14="http://schemas.microsoft.com/office/powerpoint/2010/main" val="1704535828"/>
      </p:ext>
    </p:extLst>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en-US" altLang="zh-CN" dirty="0">
                <a:effectLst/>
              </a:rPr>
              <a:t>JSON</a:t>
            </a:r>
            <a:r>
              <a:rPr lang="zh-CN" altLang="zh-CN" dirty="0">
                <a:effectLst/>
              </a:rPr>
              <a:t>序列化</a:t>
            </a:r>
            <a:endParaRPr lang="zh-CN" altLang="en-US" dirty="0"/>
          </a:p>
        </p:txBody>
      </p:sp>
      <p:sp>
        <p:nvSpPr>
          <p:cNvPr id="3" name="内容占位符 2"/>
          <p:cNvSpPr>
            <a:spLocks noGrp="1"/>
          </p:cNvSpPr>
          <p:nvPr>
            <p:ph idx="1"/>
          </p:nvPr>
        </p:nvSpPr>
        <p:spPr>
          <a:xfrm>
            <a:off x="381000" y="1416050"/>
            <a:ext cx="8388350" cy="2873864"/>
          </a:xfrm>
        </p:spPr>
        <p:txBody>
          <a:bodyPr/>
          <a:lstStyle/>
          <a:p>
            <a:pPr fontAlgn="ctr"/>
            <a:r>
              <a:rPr lang="zh-CN" altLang="zh-CN" dirty="0">
                <a:effectLst/>
              </a:rPr>
              <a:t>时刻考虑性能，确定哪些对象需要序列化，序列化的层级或者属性集合有哪些。</a:t>
            </a:r>
          </a:p>
          <a:p>
            <a:pPr fontAlgn="ctr"/>
            <a:r>
              <a:rPr lang="zh-CN" altLang="zh-CN" dirty="0">
                <a:effectLst/>
              </a:rPr>
              <a:t>选用的序列化器是什么，特殊格式（日期）的序列化器有哪些。</a:t>
            </a:r>
          </a:p>
          <a:p>
            <a:pPr fontAlgn="ctr"/>
            <a:r>
              <a:rPr lang="zh-CN" altLang="zh-CN" dirty="0">
                <a:effectLst/>
              </a:rPr>
              <a:t>序列化功能如何定制，各种序列化器的默认规则不一定能满足要求</a:t>
            </a:r>
            <a:r>
              <a:rPr lang="zh-CN" altLang="zh-CN" dirty="0" smtClean="0">
                <a:effectLst/>
              </a:rPr>
              <a:t>。</a:t>
            </a:r>
            <a:endParaRPr lang="zh-CN" altLang="zh-CN" dirty="0">
              <a:effectLst/>
            </a:endParaRPr>
          </a:p>
        </p:txBody>
      </p:sp>
    </p:spTree>
    <p:extLst>
      <p:ext uri="{BB962C8B-B14F-4D97-AF65-F5344CB8AC3E}">
        <p14:creationId xmlns:p14="http://schemas.microsoft.com/office/powerpoint/2010/main" val="3920986945"/>
      </p:ext>
    </p:extLst>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a:t>
            </a:r>
            <a:endParaRPr lang="zh-CN" altLang="en-US" dirty="0"/>
          </a:p>
        </p:txBody>
      </p:sp>
      <p:sp>
        <p:nvSpPr>
          <p:cNvPr id="3" name="内容占位符 2"/>
          <p:cNvSpPr>
            <a:spLocks noGrp="1"/>
          </p:cNvSpPr>
          <p:nvPr>
            <p:ph idx="1"/>
          </p:nvPr>
        </p:nvSpPr>
        <p:spPr>
          <a:xfrm>
            <a:off x="381000" y="1416050"/>
            <a:ext cx="8388350" cy="2169825"/>
          </a:xfrm>
        </p:spPr>
        <p:txBody>
          <a:bodyPr/>
          <a:lstStyle/>
          <a:p>
            <a:r>
              <a:rPr lang="zh-CN" altLang="en-US" dirty="0">
                <a:effectLst/>
              </a:rPr>
              <a:t>请</a:t>
            </a:r>
            <a:r>
              <a:rPr lang="zh-CN" altLang="en-US" dirty="0" smtClean="0">
                <a:effectLst/>
              </a:rPr>
              <a:t>参考</a:t>
            </a:r>
            <a:r>
              <a:rPr lang="en-US" altLang="zh-CN" dirty="0" smtClean="0">
                <a:effectLst/>
              </a:rPr>
              <a:t>《</a:t>
            </a:r>
            <a:r>
              <a:rPr lang="zh-CN" altLang="en-US" dirty="0" smtClean="0">
                <a:effectLst/>
              </a:rPr>
              <a:t>设计指导</a:t>
            </a:r>
            <a:r>
              <a:rPr lang="en-US" altLang="zh-CN" dirty="0" smtClean="0">
                <a:effectLst/>
              </a:rPr>
              <a:t>》</a:t>
            </a:r>
            <a:r>
              <a:rPr lang="zh-CN" altLang="en-US" dirty="0" smtClean="0">
                <a:effectLst/>
              </a:rPr>
              <a:t>第</a:t>
            </a:r>
            <a:r>
              <a:rPr lang="zh-CN" altLang="en-US" dirty="0">
                <a:effectLst/>
              </a:rPr>
              <a:t>六</a:t>
            </a:r>
            <a:r>
              <a:rPr lang="zh-CN" altLang="en-US" dirty="0" smtClean="0">
                <a:effectLst/>
              </a:rPr>
              <a:t>章</a:t>
            </a:r>
            <a:endParaRPr lang="en-US" altLang="zh-CN" dirty="0" smtClean="0">
              <a:effectLst/>
            </a:endParaRPr>
          </a:p>
          <a:p>
            <a:r>
              <a:rPr lang="zh-CN" altLang="zh-CN" dirty="0" smtClean="0">
                <a:effectLst/>
              </a:rPr>
              <a:t>如何</a:t>
            </a:r>
            <a:r>
              <a:rPr lang="zh-CN" altLang="zh-CN" dirty="0">
                <a:effectLst/>
              </a:rPr>
              <a:t>规划父子</a:t>
            </a:r>
            <a:r>
              <a:rPr lang="zh-CN" altLang="zh-CN" dirty="0" smtClean="0">
                <a:effectLst/>
              </a:rPr>
              <a:t>流程</a:t>
            </a:r>
            <a:endParaRPr lang="en-US" altLang="zh-CN" dirty="0" smtClean="0">
              <a:effectLst/>
            </a:endParaRPr>
          </a:p>
          <a:p>
            <a:r>
              <a:rPr lang="zh-CN" altLang="zh-CN" dirty="0" smtClean="0">
                <a:effectLst/>
              </a:rPr>
              <a:t>预定</a:t>
            </a:r>
            <a:r>
              <a:rPr lang="zh-CN" altLang="zh-CN" dirty="0">
                <a:effectLst/>
              </a:rPr>
              <a:t>义哪些流程上下文</a:t>
            </a:r>
            <a:r>
              <a:rPr lang="zh-CN" altLang="zh-CN" dirty="0" smtClean="0">
                <a:effectLst/>
              </a:rPr>
              <a:t>参数</a:t>
            </a:r>
            <a:r>
              <a:rPr lang="zh-CN" altLang="en-US" dirty="0" smtClean="0">
                <a:effectLst/>
              </a:rPr>
              <a:t>和</a:t>
            </a:r>
            <a:r>
              <a:rPr lang="zh-CN" altLang="zh-CN" dirty="0">
                <a:effectLst/>
              </a:rPr>
              <a:t>条件</a:t>
            </a:r>
            <a:r>
              <a:rPr lang="zh-CN" altLang="zh-CN" dirty="0" smtClean="0">
                <a:effectLst/>
              </a:rPr>
              <a:t>分支</a:t>
            </a:r>
            <a:r>
              <a:rPr lang="zh-CN" altLang="en-US" dirty="0" smtClean="0">
                <a:effectLst/>
              </a:rPr>
              <a:t>处理</a:t>
            </a:r>
            <a:endParaRPr lang="zh-CN" altLang="zh-CN" dirty="0">
              <a:effectLst/>
            </a:endParaRPr>
          </a:p>
          <a:p>
            <a:r>
              <a:rPr lang="zh-CN" altLang="zh-CN" dirty="0">
                <a:effectLst/>
              </a:rPr>
              <a:t>规划流程表单的快速</a:t>
            </a:r>
            <a:r>
              <a:rPr lang="zh-CN" altLang="zh-CN" dirty="0" smtClean="0">
                <a:effectLst/>
              </a:rPr>
              <a:t>入口</a:t>
            </a:r>
            <a:endParaRPr lang="zh-CN" altLang="zh-CN" dirty="0">
              <a:effectLst/>
            </a:endParaRPr>
          </a:p>
        </p:txBody>
      </p:sp>
    </p:spTree>
    <p:extLst>
      <p:ext uri="{BB962C8B-B14F-4D97-AF65-F5344CB8AC3E}">
        <p14:creationId xmlns:p14="http://schemas.microsoft.com/office/powerpoint/2010/main" val="3174783698"/>
      </p:ext>
    </p:extLst>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目标和内容</a:t>
            </a:r>
            <a:endParaRPr lang="zh-CN" altLang="en-US" dirty="0"/>
          </a:p>
        </p:txBody>
      </p:sp>
      <p:sp>
        <p:nvSpPr>
          <p:cNvPr id="3" name="内容占位符 2"/>
          <p:cNvSpPr>
            <a:spLocks noGrp="1"/>
          </p:cNvSpPr>
          <p:nvPr>
            <p:ph idx="1"/>
          </p:nvPr>
        </p:nvSpPr>
        <p:spPr>
          <a:xfrm>
            <a:off x="381000" y="1416050"/>
            <a:ext cx="8388350" cy="4201150"/>
          </a:xfrm>
        </p:spPr>
        <p:txBody>
          <a:bodyPr/>
          <a:lstStyle/>
          <a:p>
            <a:r>
              <a:rPr lang="zh-CN" altLang="en-US" dirty="0" smtClean="0"/>
              <a:t>设计的重要性</a:t>
            </a:r>
            <a:endParaRPr lang="en-US" altLang="zh-CN" dirty="0" smtClean="0"/>
          </a:p>
          <a:p>
            <a:r>
              <a:rPr lang="zh-CN" altLang="en-US" dirty="0"/>
              <a:t>设计交付</a:t>
            </a:r>
            <a:r>
              <a:rPr lang="zh-CN" altLang="en-US" dirty="0" smtClean="0"/>
              <a:t>物</a:t>
            </a:r>
            <a:endParaRPr lang="en-US" altLang="zh-CN" dirty="0" smtClean="0"/>
          </a:p>
          <a:p>
            <a:r>
              <a:rPr lang="zh-CN" altLang="en-US" dirty="0" smtClean="0"/>
              <a:t>如何进行设计</a:t>
            </a:r>
            <a:endParaRPr lang="en-US" altLang="zh-CN" dirty="0" smtClean="0"/>
          </a:p>
          <a:p>
            <a:pPr lvl="1"/>
            <a:r>
              <a:rPr lang="zh-CN" altLang="en-US" dirty="0" smtClean="0"/>
              <a:t>数据库设计</a:t>
            </a:r>
            <a:endParaRPr lang="en-US" altLang="zh-CN" dirty="0" smtClean="0"/>
          </a:p>
          <a:p>
            <a:pPr lvl="1"/>
            <a:r>
              <a:rPr lang="zh-CN" altLang="en-US" dirty="0" smtClean="0"/>
              <a:t>类设计</a:t>
            </a:r>
            <a:endParaRPr lang="en-US" altLang="zh-CN" dirty="0" smtClean="0"/>
          </a:p>
          <a:p>
            <a:pPr lvl="1"/>
            <a:r>
              <a:rPr lang="zh-CN" altLang="en-US" dirty="0" smtClean="0"/>
              <a:t>流程设计</a:t>
            </a:r>
            <a:endParaRPr lang="en-US" altLang="zh-CN" dirty="0" smtClean="0"/>
          </a:p>
          <a:p>
            <a:pPr lvl="1"/>
            <a:r>
              <a:rPr lang="zh-CN" altLang="en-US" dirty="0" smtClean="0"/>
              <a:t>服务调用</a:t>
            </a:r>
            <a:endParaRPr lang="en-US" altLang="zh-CN" dirty="0" smtClean="0"/>
          </a:p>
          <a:p>
            <a:r>
              <a:rPr lang="zh-CN" altLang="en-US" dirty="0" smtClean="0"/>
              <a:t>作业？</a:t>
            </a:r>
            <a:endParaRPr lang="zh-CN" altLang="en-US" dirty="0"/>
          </a:p>
        </p:txBody>
      </p:sp>
    </p:spTree>
    <p:extLst>
      <p:ext uri="{BB962C8B-B14F-4D97-AF65-F5344CB8AC3E}">
        <p14:creationId xmlns:p14="http://schemas.microsoft.com/office/powerpoint/2010/main" val="1099269554"/>
      </p:ext>
    </p:extLst>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服务接口</a:t>
            </a:r>
            <a:r>
              <a:rPr lang="zh-CN" altLang="zh-CN" dirty="0" smtClean="0">
                <a:effectLst/>
              </a:rPr>
              <a:t>设计</a:t>
            </a:r>
            <a:endParaRPr lang="zh-CN" altLang="en-US" dirty="0"/>
          </a:p>
        </p:txBody>
      </p:sp>
      <p:sp>
        <p:nvSpPr>
          <p:cNvPr id="3" name="内容占位符 2"/>
          <p:cNvSpPr>
            <a:spLocks noGrp="1"/>
          </p:cNvSpPr>
          <p:nvPr>
            <p:ph idx="1"/>
          </p:nvPr>
        </p:nvSpPr>
        <p:spPr>
          <a:xfrm>
            <a:off x="381000" y="1416050"/>
            <a:ext cx="8388350" cy="5133713"/>
          </a:xfrm>
        </p:spPr>
        <p:txBody>
          <a:bodyPr/>
          <a:lstStyle/>
          <a:p>
            <a:r>
              <a:rPr lang="zh-CN" altLang="zh-CN" dirty="0">
                <a:effectLst/>
              </a:rPr>
              <a:t>服务的消费者是</a:t>
            </a:r>
            <a:r>
              <a:rPr lang="zh-CN" altLang="zh-CN" dirty="0" smtClean="0">
                <a:effectLst/>
              </a:rPr>
              <a:t>谁</a:t>
            </a:r>
            <a:endParaRPr lang="en-US" altLang="zh-CN" dirty="0">
              <a:effectLst/>
            </a:endParaRPr>
          </a:p>
          <a:p>
            <a:pPr lvl="1"/>
            <a:r>
              <a:rPr lang="zh-CN" altLang="en-US" dirty="0" smtClean="0">
                <a:effectLst/>
              </a:rPr>
              <a:t>访问约束</a:t>
            </a:r>
            <a:endParaRPr lang="en-US" altLang="zh-CN" dirty="0" smtClean="0">
              <a:effectLst/>
            </a:endParaRPr>
          </a:p>
          <a:p>
            <a:pPr lvl="1"/>
            <a:r>
              <a:rPr lang="zh-CN" altLang="en-US" dirty="0">
                <a:effectLst/>
              </a:rPr>
              <a:t>是否</a:t>
            </a:r>
            <a:r>
              <a:rPr lang="zh-CN" altLang="en-US" dirty="0" smtClean="0">
                <a:effectLst/>
              </a:rPr>
              <a:t>是同构系统</a:t>
            </a:r>
            <a:endParaRPr lang="en-US" altLang="zh-CN" dirty="0" smtClean="0">
              <a:effectLst/>
            </a:endParaRPr>
          </a:p>
          <a:p>
            <a:r>
              <a:rPr lang="zh-CN" altLang="en-US" dirty="0" smtClean="0">
                <a:effectLst/>
              </a:rPr>
              <a:t>服务的接口参数必须符合</a:t>
            </a:r>
            <a:r>
              <a:rPr lang="en-US" altLang="zh-CN" dirty="0" err="1" smtClean="0">
                <a:effectLst/>
              </a:rPr>
              <a:t>DataContract</a:t>
            </a:r>
            <a:r>
              <a:rPr lang="zh-CN" altLang="en-US" dirty="0" smtClean="0">
                <a:effectLst/>
              </a:rPr>
              <a:t>的原则</a:t>
            </a:r>
            <a:endParaRPr lang="zh-CN" altLang="zh-CN" dirty="0">
              <a:effectLst/>
            </a:endParaRPr>
          </a:p>
          <a:p>
            <a:r>
              <a:rPr lang="zh-CN" altLang="zh-CN" dirty="0">
                <a:effectLst/>
              </a:rPr>
              <a:t>与其它平台服务之间的关系</a:t>
            </a:r>
            <a:r>
              <a:rPr lang="zh-CN" altLang="zh-CN" dirty="0" smtClean="0">
                <a:effectLst/>
              </a:rPr>
              <a:t>？</a:t>
            </a:r>
            <a:endParaRPr lang="en-US" altLang="zh-CN" dirty="0" smtClean="0">
              <a:effectLst/>
            </a:endParaRPr>
          </a:p>
          <a:p>
            <a:pPr lvl="1"/>
            <a:r>
              <a:rPr lang="zh-CN" altLang="en-US" dirty="0" smtClean="0">
                <a:effectLst/>
              </a:rPr>
              <a:t>安全中心</a:t>
            </a:r>
            <a:endParaRPr lang="en-US" altLang="zh-CN" dirty="0" smtClean="0">
              <a:effectLst/>
            </a:endParaRPr>
          </a:p>
          <a:p>
            <a:pPr lvl="1"/>
            <a:r>
              <a:rPr lang="zh-CN" altLang="en-US" dirty="0">
                <a:effectLst/>
              </a:rPr>
              <a:t>文档</a:t>
            </a:r>
            <a:r>
              <a:rPr lang="zh-CN" altLang="en-US" dirty="0" smtClean="0">
                <a:effectLst/>
              </a:rPr>
              <a:t>中心</a:t>
            </a:r>
            <a:endParaRPr lang="en-US" altLang="zh-CN" dirty="0" smtClean="0">
              <a:effectLst/>
            </a:endParaRPr>
          </a:p>
          <a:p>
            <a:pPr lvl="1"/>
            <a:r>
              <a:rPr lang="zh-CN" altLang="en-US" dirty="0">
                <a:effectLst/>
              </a:rPr>
              <a:t>评价</a:t>
            </a:r>
            <a:r>
              <a:rPr lang="zh-CN" altLang="en-US" dirty="0" smtClean="0">
                <a:effectLst/>
              </a:rPr>
              <a:t>中心</a:t>
            </a:r>
            <a:endParaRPr lang="en-US" altLang="zh-CN" dirty="0" smtClean="0">
              <a:effectLst/>
            </a:endParaRPr>
          </a:p>
          <a:p>
            <a:pPr lvl="1"/>
            <a:r>
              <a:rPr lang="zh-CN" altLang="en-US" dirty="0">
                <a:effectLst/>
              </a:rPr>
              <a:t>问卷调查</a:t>
            </a:r>
            <a:endParaRPr lang="zh-CN" altLang="zh-CN" dirty="0">
              <a:effectLst/>
            </a:endParaRPr>
          </a:p>
        </p:txBody>
      </p:sp>
    </p:spTree>
    <p:extLst>
      <p:ext uri="{BB962C8B-B14F-4D97-AF65-F5344CB8AC3E}">
        <p14:creationId xmlns:p14="http://schemas.microsoft.com/office/powerpoint/2010/main" val="1421336400"/>
      </p:ext>
    </p:extLst>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381000" y="1416050"/>
            <a:ext cx="8388350" cy="4662815"/>
          </a:xfrm>
        </p:spPr>
        <p:txBody>
          <a:bodyPr/>
          <a:lstStyle/>
          <a:p>
            <a:r>
              <a:rPr lang="zh-CN" altLang="en-US" dirty="0" smtClean="0"/>
              <a:t>重构现有的指引</a:t>
            </a:r>
            <a:endParaRPr lang="en-US" altLang="zh-CN" dirty="0" smtClean="0"/>
          </a:p>
          <a:p>
            <a:pPr lvl="1"/>
            <a:r>
              <a:rPr lang="zh-CN" altLang="en-US" dirty="0" smtClean="0"/>
              <a:t>挑选一个典型的指引，提出现有的问题和改进方案</a:t>
            </a:r>
            <a:endParaRPr lang="en-US" altLang="zh-CN" dirty="0" smtClean="0"/>
          </a:p>
          <a:p>
            <a:pPr lvl="1"/>
            <a:r>
              <a:rPr lang="zh-CN" altLang="en-US" dirty="0" smtClean="0"/>
              <a:t>可以结对进行</a:t>
            </a:r>
            <a:endParaRPr lang="en-US" altLang="zh-CN" dirty="0" smtClean="0"/>
          </a:p>
          <a:p>
            <a:pPr lvl="1"/>
            <a:r>
              <a:rPr lang="zh-CN" altLang="en-US" dirty="0"/>
              <a:t>交付</a:t>
            </a:r>
            <a:r>
              <a:rPr lang="zh-CN" altLang="en-US" dirty="0" smtClean="0"/>
              <a:t>物</a:t>
            </a:r>
            <a:endParaRPr lang="en-US" altLang="zh-CN" dirty="0" smtClean="0"/>
          </a:p>
          <a:p>
            <a:pPr lvl="2"/>
            <a:r>
              <a:rPr lang="en-US" altLang="zh-CN" dirty="0" smtClean="0"/>
              <a:t>PPT</a:t>
            </a:r>
            <a:r>
              <a:rPr lang="zh-CN" altLang="en-US" dirty="0" smtClean="0"/>
              <a:t>，问题和改进说明</a:t>
            </a:r>
            <a:endParaRPr lang="en-US" altLang="zh-CN" dirty="0" smtClean="0"/>
          </a:p>
          <a:p>
            <a:pPr lvl="2"/>
            <a:r>
              <a:rPr lang="zh-CN" altLang="en-US" dirty="0" smtClean="0"/>
              <a:t>数据库设计</a:t>
            </a:r>
            <a:endParaRPr lang="en-US" altLang="zh-CN" dirty="0" smtClean="0"/>
          </a:p>
          <a:p>
            <a:pPr lvl="2"/>
            <a:r>
              <a:rPr lang="zh-CN" altLang="en-US" dirty="0" smtClean="0"/>
              <a:t>类图设计</a:t>
            </a:r>
            <a:endParaRPr lang="en-US" altLang="zh-CN" dirty="0" smtClean="0"/>
          </a:p>
          <a:p>
            <a:pPr lvl="2"/>
            <a:r>
              <a:rPr lang="zh-CN" altLang="en-US" smtClean="0"/>
              <a:t>流程设计</a:t>
            </a:r>
            <a:endParaRPr lang="en-US" altLang="zh-CN" dirty="0" smtClean="0"/>
          </a:p>
          <a:p>
            <a:pPr lvl="2"/>
            <a:r>
              <a:rPr lang="zh-CN" altLang="en-US" dirty="0" smtClean="0"/>
              <a:t>接口设计</a:t>
            </a:r>
            <a:endParaRPr lang="zh-CN" altLang="en-US" dirty="0"/>
          </a:p>
        </p:txBody>
      </p:sp>
    </p:spTree>
    <p:extLst>
      <p:ext uri="{BB962C8B-B14F-4D97-AF65-F5344CB8AC3E}">
        <p14:creationId xmlns:p14="http://schemas.microsoft.com/office/powerpoint/2010/main" val="2458582509"/>
      </p:ext>
    </p:extLst>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1255728"/>
          </a:xfrm>
        </p:spPr>
        <p:txBody>
          <a:bodyPr/>
          <a:lstStyle/>
          <a:p>
            <a:r>
              <a:rPr lang="zh-CN" altLang="en-US" dirty="0"/>
              <a:t>设计的重要性</a:t>
            </a:r>
            <a:r>
              <a:rPr lang="en-US" altLang="zh-CN" dirty="0"/>
              <a:t/>
            </a:r>
            <a:br>
              <a:rPr lang="en-US" altLang="zh-CN" dirty="0"/>
            </a:br>
            <a:endParaRPr lang="zh-CN" altLang="en-US" dirty="0"/>
          </a:p>
        </p:txBody>
      </p:sp>
      <p:sp>
        <p:nvSpPr>
          <p:cNvPr id="3" name="内容占位符 2"/>
          <p:cNvSpPr>
            <a:spLocks noGrp="1"/>
          </p:cNvSpPr>
          <p:nvPr>
            <p:ph idx="1"/>
          </p:nvPr>
        </p:nvSpPr>
        <p:spPr>
          <a:xfrm>
            <a:off x="381000" y="1416050"/>
            <a:ext cx="8388350" cy="2391424"/>
          </a:xfrm>
        </p:spPr>
        <p:txBody>
          <a:bodyPr/>
          <a:lstStyle/>
          <a:p>
            <a:r>
              <a:rPr lang="zh-CN" altLang="zh-CN" dirty="0">
                <a:effectLst/>
              </a:rPr>
              <a:t>重要的沟通</a:t>
            </a:r>
            <a:r>
              <a:rPr lang="zh-CN" altLang="zh-CN" dirty="0" smtClean="0">
                <a:effectLst/>
              </a:rPr>
              <a:t>渠道</a:t>
            </a:r>
            <a:endParaRPr lang="en-US" altLang="zh-CN" dirty="0" smtClean="0">
              <a:effectLst/>
            </a:endParaRPr>
          </a:p>
          <a:p>
            <a:pPr marL="400050" lvl="2" indent="0">
              <a:buNone/>
            </a:pPr>
            <a:r>
              <a:rPr lang="zh-CN" altLang="en-US" dirty="0" smtClean="0">
                <a:effectLst/>
              </a:rPr>
              <a:t>是</a:t>
            </a:r>
            <a:r>
              <a:rPr lang="zh-CN" altLang="en-US" dirty="0">
                <a:effectLst/>
              </a:rPr>
              <a:t>联系开发人员、需求分析人员（产品经理）和项目经理的重要纽带</a:t>
            </a:r>
            <a:endParaRPr lang="en-US" altLang="zh-CN" dirty="0"/>
          </a:p>
          <a:p>
            <a:r>
              <a:rPr lang="zh-CN" altLang="en-US" dirty="0" smtClean="0">
                <a:effectLst/>
              </a:rPr>
              <a:t>设计人员所需要的素质</a:t>
            </a:r>
            <a:endParaRPr lang="en-US" altLang="zh-CN" dirty="0" smtClean="0">
              <a:effectLst/>
            </a:endParaRPr>
          </a:p>
          <a:p>
            <a:r>
              <a:rPr lang="zh-CN" altLang="en-US" dirty="0" smtClean="0">
                <a:effectLst/>
              </a:rPr>
              <a:t>设计过程是一个复杂的学习过程</a:t>
            </a:r>
            <a:endParaRPr lang="en-US" altLang="zh-CN" dirty="0" smtClean="0">
              <a:effectLst/>
            </a:endParaRPr>
          </a:p>
        </p:txBody>
      </p:sp>
    </p:spTree>
    <p:extLst>
      <p:ext uri="{BB962C8B-B14F-4D97-AF65-F5344CB8AC3E}">
        <p14:creationId xmlns:p14="http://schemas.microsoft.com/office/powerpoint/2010/main" val="1363130626"/>
      </p:ext>
    </p:extLst>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设计交付物</a:t>
            </a:r>
            <a:endParaRPr lang="zh-CN" altLang="en-US" dirty="0"/>
          </a:p>
        </p:txBody>
      </p:sp>
      <p:sp>
        <p:nvSpPr>
          <p:cNvPr id="3" name="内容占位符 2"/>
          <p:cNvSpPr>
            <a:spLocks noGrp="1"/>
          </p:cNvSpPr>
          <p:nvPr>
            <p:ph idx="1"/>
          </p:nvPr>
        </p:nvSpPr>
        <p:spPr>
          <a:xfrm>
            <a:off x="381000" y="1416050"/>
            <a:ext cx="8388350" cy="3517886"/>
          </a:xfrm>
        </p:spPr>
        <p:txBody>
          <a:bodyPr/>
          <a:lstStyle/>
          <a:p>
            <a:r>
              <a:rPr lang="zh-CN" altLang="en-US" dirty="0" smtClean="0"/>
              <a:t>文档</a:t>
            </a:r>
            <a:endParaRPr lang="en-US" altLang="zh-CN" dirty="0" smtClean="0"/>
          </a:p>
          <a:p>
            <a:pPr lvl="1"/>
            <a:r>
              <a:rPr lang="zh-CN" altLang="en-US" dirty="0" smtClean="0"/>
              <a:t>表单</a:t>
            </a:r>
            <a:r>
              <a:rPr lang="en-US" altLang="zh-CN" dirty="0" smtClean="0"/>
              <a:t>(</a:t>
            </a:r>
            <a:r>
              <a:rPr lang="zh-CN" altLang="en-US" dirty="0" smtClean="0"/>
              <a:t>原型</a:t>
            </a:r>
            <a:r>
              <a:rPr lang="en-US" altLang="zh-CN" dirty="0" smtClean="0"/>
              <a:t>)</a:t>
            </a:r>
            <a:r>
              <a:rPr lang="zh-CN" altLang="en-US" dirty="0" smtClean="0"/>
              <a:t>、流程、主数据、对外接口</a:t>
            </a:r>
            <a:endParaRPr lang="en-US" altLang="zh-CN" dirty="0" smtClean="0"/>
          </a:p>
          <a:p>
            <a:r>
              <a:rPr lang="zh-CN" altLang="en-US" dirty="0" smtClean="0"/>
              <a:t>评审过程</a:t>
            </a:r>
            <a:endParaRPr lang="en-US" altLang="zh-CN" dirty="0" smtClean="0"/>
          </a:p>
          <a:p>
            <a:pPr lvl="1"/>
            <a:r>
              <a:rPr lang="zh-CN" altLang="en-US" dirty="0"/>
              <a:t>数据库</a:t>
            </a:r>
            <a:r>
              <a:rPr lang="zh-CN" altLang="en-US" dirty="0" smtClean="0"/>
              <a:t>设计</a:t>
            </a:r>
            <a:endParaRPr lang="en-US" altLang="zh-CN" dirty="0" smtClean="0"/>
          </a:p>
          <a:p>
            <a:pPr lvl="1"/>
            <a:r>
              <a:rPr lang="zh-CN" altLang="en-US" dirty="0"/>
              <a:t>类</a:t>
            </a:r>
            <a:r>
              <a:rPr lang="zh-CN" altLang="en-US" dirty="0" smtClean="0"/>
              <a:t>图和流程</a:t>
            </a:r>
            <a:endParaRPr lang="en-US" altLang="zh-CN" dirty="0" smtClean="0"/>
          </a:p>
          <a:p>
            <a:pPr lvl="1"/>
            <a:r>
              <a:rPr lang="zh-CN" altLang="zh-CN" dirty="0">
                <a:effectLst/>
              </a:rPr>
              <a:t>类定义后的代码</a:t>
            </a:r>
            <a:r>
              <a:rPr lang="en-US" altLang="zh-CN" dirty="0" smtClean="0">
                <a:effectLst/>
              </a:rPr>
              <a:t>Review</a:t>
            </a:r>
            <a:r>
              <a:rPr lang="zh-CN" altLang="en-US" dirty="0" smtClean="0">
                <a:effectLst/>
              </a:rPr>
              <a:t>（设计</a:t>
            </a:r>
            <a:r>
              <a:rPr lang="en-US" altLang="zh-CN" dirty="0" smtClean="0">
                <a:effectLst/>
              </a:rPr>
              <a:t>Review</a:t>
            </a:r>
            <a:r>
              <a:rPr lang="zh-CN" altLang="en-US" dirty="0" smtClean="0">
                <a:effectLst/>
              </a:rPr>
              <a:t>，不算开发</a:t>
            </a:r>
            <a:r>
              <a:rPr lang="en-US" altLang="zh-CN" dirty="0" smtClean="0">
                <a:effectLst/>
              </a:rPr>
              <a:t>Review</a:t>
            </a:r>
            <a:r>
              <a:rPr lang="zh-CN" altLang="en-US" dirty="0" smtClean="0">
                <a:effectLst/>
              </a:rPr>
              <a:t>）</a:t>
            </a:r>
            <a:endParaRPr lang="en-US" altLang="zh-CN" dirty="0" smtClean="0"/>
          </a:p>
        </p:txBody>
      </p:sp>
    </p:spTree>
    <p:extLst>
      <p:ext uri="{BB962C8B-B14F-4D97-AF65-F5344CB8AC3E}">
        <p14:creationId xmlns:p14="http://schemas.microsoft.com/office/powerpoint/2010/main" val="457507077"/>
      </p:ext>
    </p:extLst>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数据库设计</a:t>
            </a:r>
            <a:endParaRPr lang="zh-CN" altLang="en-US" dirty="0"/>
          </a:p>
        </p:txBody>
      </p:sp>
      <p:sp>
        <p:nvSpPr>
          <p:cNvPr id="3" name="内容占位符 2"/>
          <p:cNvSpPr>
            <a:spLocks noGrp="1"/>
          </p:cNvSpPr>
          <p:nvPr>
            <p:ph idx="1"/>
          </p:nvPr>
        </p:nvSpPr>
        <p:spPr>
          <a:xfrm>
            <a:off x="381000" y="1416050"/>
            <a:ext cx="8388350" cy="4902881"/>
          </a:xfrm>
        </p:spPr>
        <p:txBody>
          <a:bodyPr/>
          <a:lstStyle/>
          <a:p>
            <a:r>
              <a:rPr lang="zh-CN" altLang="zh-CN" dirty="0">
                <a:effectLst/>
              </a:rPr>
              <a:t>通用</a:t>
            </a:r>
            <a:r>
              <a:rPr lang="zh-CN" altLang="zh-CN" dirty="0" smtClean="0">
                <a:effectLst/>
              </a:rPr>
              <a:t>原则</a:t>
            </a:r>
            <a:endParaRPr lang="en-US" altLang="zh-CN" dirty="0" smtClean="0">
              <a:effectLst/>
            </a:endParaRPr>
          </a:p>
          <a:p>
            <a:pPr lvl="1"/>
            <a:r>
              <a:rPr lang="zh-CN" altLang="en-US" dirty="0" smtClean="0">
                <a:effectLst/>
              </a:rPr>
              <a:t>要求：</a:t>
            </a:r>
            <a:endParaRPr lang="en-US" altLang="zh-CN" dirty="0" smtClean="0">
              <a:effectLst/>
            </a:endParaRPr>
          </a:p>
          <a:p>
            <a:pPr lvl="2"/>
            <a:r>
              <a:rPr lang="zh-CN" altLang="zh-CN" dirty="0">
                <a:effectLst/>
              </a:rPr>
              <a:t>满足</a:t>
            </a:r>
            <a:r>
              <a:rPr lang="en-US" altLang="zh-CN" dirty="0">
                <a:effectLst/>
              </a:rPr>
              <a:t>2NF</a:t>
            </a:r>
            <a:r>
              <a:rPr lang="zh-CN" altLang="zh-CN" dirty="0">
                <a:effectLst/>
              </a:rPr>
              <a:t>（主键）</a:t>
            </a:r>
          </a:p>
          <a:p>
            <a:pPr lvl="2"/>
            <a:r>
              <a:rPr lang="zh-CN" altLang="zh-CN" dirty="0">
                <a:effectLst/>
              </a:rPr>
              <a:t>尽量使用正确的类型（如</a:t>
            </a:r>
            <a:r>
              <a:rPr lang="en-US" altLang="zh-CN" dirty="0" err="1">
                <a:effectLst/>
              </a:rPr>
              <a:t>DateTime</a:t>
            </a:r>
            <a:r>
              <a:rPr lang="zh-CN" altLang="zh-CN" dirty="0">
                <a:effectLst/>
              </a:rPr>
              <a:t>，</a:t>
            </a:r>
            <a:r>
              <a:rPr lang="en-US" altLang="zh-CN" dirty="0">
                <a:effectLst/>
              </a:rPr>
              <a:t>Decimal</a:t>
            </a:r>
            <a:r>
              <a:rPr lang="zh-CN" altLang="zh-CN" dirty="0">
                <a:effectLst/>
              </a:rPr>
              <a:t>）</a:t>
            </a:r>
          </a:p>
          <a:p>
            <a:pPr lvl="2"/>
            <a:r>
              <a:rPr lang="zh-CN" altLang="zh-CN" dirty="0">
                <a:effectLst/>
              </a:rPr>
              <a:t>可计算类型尽量提供默认值</a:t>
            </a:r>
          </a:p>
          <a:p>
            <a:pPr lvl="2"/>
            <a:r>
              <a:rPr lang="zh-CN" altLang="zh-CN" dirty="0">
                <a:effectLst/>
              </a:rPr>
              <a:t>慎用各种约束</a:t>
            </a:r>
          </a:p>
          <a:p>
            <a:pPr lvl="2"/>
            <a:r>
              <a:rPr lang="zh-CN" altLang="zh-CN" dirty="0">
                <a:effectLst/>
              </a:rPr>
              <a:t>字段不允许为空需要有充足的理由</a:t>
            </a:r>
          </a:p>
          <a:p>
            <a:pPr lvl="2"/>
            <a:r>
              <a:rPr lang="zh-CN" altLang="zh-CN" dirty="0">
                <a:effectLst/>
              </a:rPr>
              <a:t>字符串类型尽量使用</a:t>
            </a:r>
            <a:r>
              <a:rPr lang="en-US" altLang="zh-CN" dirty="0">
                <a:effectLst/>
              </a:rPr>
              <a:t>UNICODE</a:t>
            </a:r>
            <a:r>
              <a:rPr lang="zh-CN" altLang="zh-CN" dirty="0" smtClean="0">
                <a:effectLst/>
              </a:rPr>
              <a:t>类型</a:t>
            </a:r>
            <a:r>
              <a:rPr lang="zh-CN" altLang="en-US" dirty="0" smtClean="0">
                <a:effectLst/>
              </a:rPr>
              <a:t>（注意</a:t>
            </a:r>
            <a:r>
              <a:rPr lang="en-US" altLang="zh-CN" dirty="0" smtClean="0">
                <a:effectLst/>
              </a:rPr>
              <a:t>Collation</a:t>
            </a:r>
            <a:r>
              <a:rPr lang="zh-CN" altLang="en-US" dirty="0" smtClean="0">
                <a:effectLst/>
              </a:rPr>
              <a:t>）</a:t>
            </a:r>
            <a:endParaRPr lang="zh-CN" altLang="zh-CN" dirty="0">
              <a:effectLst/>
            </a:endParaRPr>
          </a:p>
          <a:p>
            <a:pPr lvl="2"/>
            <a:r>
              <a:rPr lang="zh-CN" altLang="zh-CN" dirty="0">
                <a:effectLst/>
              </a:rPr>
              <a:t>小心使用唯一索引</a:t>
            </a:r>
          </a:p>
          <a:p>
            <a:pPr lvl="2"/>
            <a:endParaRPr lang="zh-CN" altLang="en-US" dirty="0"/>
          </a:p>
        </p:txBody>
      </p:sp>
    </p:spTree>
    <p:extLst>
      <p:ext uri="{BB962C8B-B14F-4D97-AF65-F5344CB8AC3E}">
        <p14:creationId xmlns:p14="http://schemas.microsoft.com/office/powerpoint/2010/main" val="1706032717"/>
      </p:ext>
    </p:extLst>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数据库设计</a:t>
            </a:r>
            <a:endParaRPr lang="zh-CN" altLang="en-US" dirty="0"/>
          </a:p>
        </p:txBody>
      </p:sp>
      <p:sp>
        <p:nvSpPr>
          <p:cNvPr id="3" name="内容占位符 2"/>
          <p:cNvSpPr>
            <a:spLocks noGrp="1"/>
          </p:cNvSpPr>
          <p:nvPr>
            <p:ph idx="1"/>
          </p:nvPr>
        </p:nvSpPr>
        <p:spPr>
          <a:xfrm>
            <a:off x="381000" y="1416050"/>
            <a:ext cx="8388350" cy="2354491"/>
          </a:xfrm>
        </p:spPr>
        <p:txBody>
          <a:bodyPr/>
          <a:lstStyle/>
          <a:p>
            <a:r>
              <a:rPr lang="zh-CN" altLang="zh-CN" dirty="0">
                <a:effectLst/>
              </a:rPr>
              <a:t>通用原则</a:t>
            </a:r>
            <a:endParaRPr lang="en-US" altLang="zh-CN" dirty="0">
              <a:effectLst/>
            </a:endParaRPr>
          </a:p>
          <a:p>
            <a:pPr lvl="1"/>
            <a:r>
              <a:rPr lang="zh-CN" altLang="en-US" dirty="0" smtClean="0"/>
              <a:t>不推荐：</a:t>
            </a:r>
            <a:endParaRPr lang="en-US" altLang="zh-CN" dirty="0" smtClean="0"/>
          </a:p>
          <a:p>
            <a:pPr lvl="2"/>
            <a:r>
              <a:rPr lang="zh-CN" altLang="zh-CN" dirty="0">
                <a:effectLst/>
              </a:rPr>
              <a:t>使用外键和触发器</a:t>
            </a:r>
          </a:p>
          <a:p>
            <a:pPr lvl="2"/>
            <a:r>
              <a:rPr lang="zh-CN" altLang="zh-CN" dirty="0">
                <a:effectLst/>
              </a:rPr>
              <a:t>使用</a:t>
            </a:r>
            <a:r>
              <a:rPr lang="en-US" altLang="zh-CN" dirty="0">
                <a:effectLst/>
              </a:rPr>
              <a:t>SQL Server</a:t>
            </a:r>
            <a:r>
              <a:rPr lang="zh-CN" altLang="zh-CN" dirty="0">
                <a:effectLst/>
              </a:rPr>
              <a:t>特有的</a:t>
            </a:r>
            <a:r>
              <a:rPr lang="zh-CN" altLang="zh-CN" dirty="0" smtClean="0">
                <a:effectLst/>
              </a:rPr>
              <a:t>数据类型</a:t>
            </a:r>
            <a:endParaRPr lang="en-US" altLang="zh-CN" dirty="0" smtClean="0">
              <a:effectLst/>
            </a:endParaRPr>
          </a:p>
          <a:p>
            <a:pPr lvl="2"/>
            <a:r>
              <a:rPr lang="zh-CN" altLang="zh-CN" dirty="0">
                <a:effectLst/>
              </a:rPr>
              <a:t>一个字段有多重含义</a:t>
            </a:r>
            <a:endParaRPr lang="zh-CN" altLang="en-US" dirty="0"/>
          </a:p>
        </p:txBody>
      </p:sp>
    </p:spTree>
    <p:extLst>
      <p:ext uri="{BB962C8B-B14F-4D97-AF65-F5344CB8AC3E}">
        <p14:creationId xmlns:p14="http://schemas.microsoft.com/office/powerpoint/2010/main" val="2434071467"/>
      </p:ext>
    </p:extLst>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a:t>
            </a:r>
            <a:r>
              <a:rPr lang="zh-CN" altLang="en-US" dirty="0" smtClean="0"/>
              <a:t>数据库设计</a:t>
            </a:r>
            <a:endParaRPr lang="zh-CN" altLang="en-US" dirty="0"/>
          </a:p>
        </p:txBody>
      </p:sp>
      <p:sp>
        <p:nvSpPr>
          <p:cNvPr id="3" name="内容占位符 2"/>
          <p:cNvSpPr>
            <a:spLocks noGrp="1"/>
          </p:cNvSpPr>
          <p:nvPr>
            <p:ph idx="1"/>
          </p:nvPr>
        </p:nvSpPr>
        <p:spPr>
          <a:xfrm>
            <a:off x="381000" y="1416050"/>
            <a:ext cx="8388350" cy="5022914"/>
          </a:xfrm>
        </p:spPr>
        <p:txBody>
          <a:bodyPr/>
          <a:lstStyle/>
          <a:p>
            <a:r>
              <a:rPr lang="zh-CN" altLang="en-US" dirty="0" smtClean="0"/>
              <a:t>识别</a:t>
            </a:r>
            <a:endParaRPr lang="en-US" altLang="zh-CN" dirty="0" smtClean="0"/>
          </a:p>
          <a:p>
            <a:pPr lvl="1"/>
            <a:r>
              <a:rPr lang="zh-CN" altLang="en-US" dirty="0" smtClean="0"/>
              <a:t>以下类型业务的主数据是什么？</a:t>
            </a:r>
            <a:endParaRPr lang="en-US" altLang="zh-CN" dirty="0" smtClean="0"/>
          </a:p>
          <a:p>
            <a:pPr lvl="2"/>
            <a:r>
              <a:rPr lang="zh-CN" altLang="zh-CN" dirty="0">
                <a:effectLst/>
              </a:rPr>
              <a:t>公文、请假单、支付</a:t>
            </a:r>
            <a:r>
              <a:rPr lang="zh-CN" altLang="zh-CN" dirty="0" smtClean="0">
                <a:effectLst/>
              </a:rPr>
              <a:t>申请</a:t>
            </a:r>
            <a:endParaRPr lang="en-US" altLang="zh-CN" dirty="0" smtClean="0">
              <a:effectLst/>
            </a:endParaRPr>
          </a:p>
          <a:p>
            <a:pPr lvl="1"/>
            <a:r>
              <a:rPr lang="zh-CN" altLang="zh-CN" dirty="0" smtClean="0">
                <a:effectLst/>
              </a:rPr>
              <a:t>归档</a:t>
            </a:r>
            <a:r>
              <a:rPr lang="zh-CN" altLang="zh-CN" dirty="0">
                <a:effectLst/>
              </a:rPr>
              <a:t>数据和主</a:t>
            </a:r>
            <a:r>
              <a:rPr lang="zh-CN" altLang="zh-CN" dirty="0" smtClean="0">
                <a:effectLst/>
              </a:rPr>
              <a:t>数据</a:t>
            </a:r>
            <a:r>
              <a:rPr lang="zh-CN" altLang="en-US" dirty="0" smtClean="0">
                <a:effectLst/>
              </a:rPr>
              <a:t>的区别是什么</a:t>
            </a:r>
            <a:r>
              <a:rPr lang="en-US" altLang="zh-CN" dirty="0" smtClean="0">
                <a:effectLst/>
              </a:rPr>
              <a:t>?</a:t>
            </a:r>
          </a:p>
          <a:p>
            <a:pPr lvl="1"/>
            <a:r>
              <a:rPr lang="zh-CN" altLang="en-US" dirty="0" smtClean="0">
                <a:effectLst/>
              </a:rPr>
              <a:t>有些特殊含义的数据算不算主数据？</a:t>
            </a:r>
            <a:endParaRPr lang="en-US" altLang="zh-CN" dirty="0" smtClean="0">
              <a:effectLst/>
            </a:endParaRPr>
          </a:p>
          <a:p>
            <a:pPr lvl="2"/>
            <a:r>
              <a:rPr lang="zh-CN" altLang="zh-CN" dirty="0">
                <a:effectLst/>
              </a:rPr>
              <a:t>审批中的金额，正在变更的</a:t>
            </a:r>
            <a:r>
              <a:rPr lang="zh-CN" altLang="zh-CN" dirty="0" smtClean="0">
                <a:effectLst/>
              </a:rPr>
              <a:t>合同</a:t>
            </a:r>
            <a:endParaRPr lang="en-US" altLang="zh-CN" dirty="0" smtClean="0">
              <a:effectLst/>
            </a:endParaRPr>
          </a:p>
          <a:p>
            <a:r>
              <a:rPr lang="zh-CN" altLang="en-US" dirty="0" smtClean="0">
                <a:effectLst/>
              </a:rPr>
              <a:t>学习，</a:t>
            </a:r>
            <a:r>
              <a:rPr lang="zh-CN" altLang="zh-CN" dirty="0">
                <a:effectLst/>
              </a:rPr>
              <a:t>现有的主数据结构有哪些是你需要关心的？</a:t>
            </a:r>
          </a:p>
          <a:p>
            <a:pPr lvl="1"/>
            <a:r>
              <a:rPr lang="zh-CN" altLang="zh-CN" dirty="0">
                <a:effectLst/>
              </a:rPr>
              <a:t>图片</a:t>
            </a:r>
            <a:r>
              <a:rPr lang="zh-CN" altLang="en-US" dirty="0">
                <a:effectLst/>
              </a:rPr>
              <a:t>、</a:t>
            </a:r>
            <a:r>
              <a:rPr lang="zh-CN" altLang="zh-CN" dirty="0" smtClean="0">
                <a:effectLst/>
              </a:rPr>
              <a:t>附件</a:t>
            </a:r>
            <a:r>
              <a:rPr lang="en-US" altLang="zh-CN" dirty="0" smtClean="0">
                <a:effectLst/>
              </a:rPr>
              <a:t>…</a:t>
            </a:r>
            <a:endParaRPr lang="zh-CN" altLang="zh-CN" dirty="0">
              <a:effectLst/>
            </a:endParaRPr>
          </a:p>
          <a:p>
            <a:pPr lvl="1"/>
            <a:r>
              <a:rPr lang="zh-CN" altLang="zh-CN" dirty="0" smtClean="0">
                <a:effectLst/>
              </a:rPr>
              <a:t>成本中心</a:t>
            </a:r>
            <a:r>
              <a:rPr lang="zh-CN" altLang="en-US" dirty="0" smtClean="0">
                <a:effectLst/>
              </a:rPr>
              <a:t>、</a:t>
            </a:r>
            <a:r>
              <a:rPr lang="zh-CN" altLang="zh-CN" sz="3200" dirty="0" smtClean="0">
                <a:effectLst/>
              </a:rPr>
              <a:t>项目</a:t>
            </a:r>
            <a:r>
              <a:rPr lang="zh-CN" altLang="en-US" sz="3200" dirty="0">
                <a:effectLst/>
              </a:rPr>
              <a:t>、</a:t>
            </a:r>
            <a:r>
              <a:rPr lang="zh-CN" altLang="zh-CN" sz="3200" dirty="0" smtClean="0">
                <a:effectLst/>
              </a:rPr>
              <a:t>供应商</a:t>
            </a:r>
            <a:r>
              <a:rPr lang="zh-CN" altLang="en-US" sz="3200" dirty="0" smtClean="0">
                <a:effectLst/>
              </a:rPr>
              <a:t>、</a:t>
            </a:r>
            <a:r>
              <a:rPr lang="zh-CN" altLang="zh-CN" sz="3200" dirty="0" smtClean="0">
                <a:effectLst/>
              </a:rPr>
              <a:t>合同</a:t>
            </a:r>
            <a:r>
              <a:rPr lang="en-US" altLang="zh-CN" sz="3200" dirty="0" smtClean="0">
                <a:effectLst/>
              </a:rPr>
              <a:t>…</a:t>
            </a:r>
          </a:p>
        </p:txBody>
      </p:sp>
    </p:spTree>
    <p:extLst>
      <p:ext uri="{BB962C8B-B14F-4D97-AF65-F5344CB8AC3E}">
        <p14:creationId xmlns:p14="http://schemas.microsoft.com/office/powerpoint/2010/main" val="3649318424"/>
      </p:ext>
    </p:extLst>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主数据库设计</a:t>
            </a:r>
          </a:p>
        </p:txBody>
      </p:sp>
      <p:sp>
        <p:nvSpPr>
          <p:cNvPr id="3" name="内容占位符 2"/>
          <p:cNvSpPr>
            <a:spLocks noGrp="1"/>
          </p:cNvSpPr>
          <p:nvPr>
            <p:ph idx="1"/>
          </p:nvPr>
        </p:nvSpPr>
        <p:spPr>
          <a:xfrm>
            <a:off x="381000" y="1416050"/>
            <a:ext cx="8388350" cy="5198346"/>
          </a:xfrm>
        </p:spPr>
        <p:txBody>
          <a:bodyPr/>
          <a:lstStyle/>
          <a:p>
            <a:r>
              <a:rPr lang="zh-CN" altLang="zh-CN" dirty="0">
                <a:effectLst/>
              </a:rPr>
              <a:t>分析</a:t>
            </a:r>
          </a:p>
          <a:p>
            <a:pPr lvl="1"/>
            <a:r>
              <a:rPr lang="zh-CN" altLang="zh-CN" dirty="0">
                <a:effectLst/>
              </a:rPr>
              <a:t>什么时候、如何用到其它主数据</a:t>
            </a:r>
            <a:r>
              <a:rPr lang="zh-CN" altLang="zh-CN" dirty="0" smtClean="0">
                <a:effectLst/>
              </a:rPr>
              <a:t>？</a:t>
            </a:r>
            <a:endParaRPr lang="en-US" altLang="zh-CN" dirty="0" smtClean="0">
              <a:effectLst/>
            </a:endParaRPr>
          </a:p>
          <a:p>
            <a:pPr lvl="1"/>
            <a:r>
              <a:rPr lang="zh-CN" altLang="zh-CN" dirty="0">
                <a:effectLst/>
              </a:rPr>
              <a:t>是否需要创建视图？</a:t>
            </a:r>
          </a:p>
          <a:p>
            <a:pPr lvl="1"/>
            <a:r>
              <a:rPr lang="zh-CN" altLang="zh-CN" dirty="0">
                <a:effectLst/>
              </a:rPr>
              <a:t>是否需要创建索引</a:t>
            </a:r>
            <a:r>
              <a:rPr lang="zh-CN" altLang="zh-CN" dirty="0" smtClean="0">
                <a:effectLst/>
              </a:rPr>
              <a:t>？</a:t>
            </a:r>
            <a:endParaRPr lang="en-US" altLang="zh-CN" dirty="0" smtClean="0">
              <a:effectLst/>
            </a:endParaRPr>
          </a:p>
          <a:p>
            <a:pPr lvl="1"/>
            <a:r>
              <a:rPr lang="zh-CN" altLang="zh-CN" dirty="0">
                <a:effectLst/>
              </a:rPr>
              <a:t>什么</a:t>
            </a:r>
            <a:r>
              <a:rPr lang="zh-CN" altLang="en-US" dirty="0">
                <a:effectLst/>
              </a:rPr>
              <a:t>时候</a:t>
            </a:r>
            <a:r>
              <a:rPr lang="zh-CN" altLang="zh-CN" dirty="0">
                <a:effectLst/>
              </a:rPr>
              <a:t>需要考虑</a:t>
            </a:r>
            <a:r>
              <a:rPr lang="en-US" altLang="zh-CN" dirty="0">
                <a:effectLst/>
              </a:rPr>
              <a:t>Version Time</a:t>
            </a:r>
            <a:endParaRPr lang="zh-CN" altLang="zh-CN" dirty="0">
              <a:effectLst/>
            </a:endParaRPr>
          </a:p>
          <a:p>
            <a:pPr lvl="1"/>
            <a:r>
              <a:rPr lang="zh-CN" altLang="zh-CN" dirty="0">
                <a:effectLst/>
              </a:rPr>
              <a:t>子对象的</a:t>
            </a:r>
            <a:r>
              <a:rPr lang="en-US" altLang="zh-CN" dirty="0">
                <a:effectLst/>
              </a:rPr>
              <a:t>Version Time</a:t>
            </a:r>
            <a:r>
              <a:rPr lang="zh-CN" altLang="zh-CN" dirty="0">
                <a:effectLst/>
              </a:rPr>
              <a:t>需要如何</a:t>
            </a:r>
            <a:r>
              <a:rPr lang="zh-CN" altLang="zh-CN" dirty="0" smtClean="0">
                <a:effectLst/>
              </a:rPr>
              <a:t>考虑</a:t>
            </a:r>
            <a:endParaRPr lang="zh-CN" altLang="zh-CN" dirty="0">
              <a:effectLst/>
            </a:endParaRPr>
          </a:p>
          <a:p>
            <a:r>
              <a:rPr lang="zh-CN" altLang="zh-CN" dirty="0" smtClean="0">
                <a:effectLst/>
              </a:rPr>
              <a:t>特点</a:t>
            </a:r>
            <a:r>
              <a:rPr lang="zh-CN" altLang="en-US" dirty="0">
                <a:effectLst/>
              </a:rPr>
              <a:t>和原则</a:t>
            </a:r>
            <a:endParaRPr lang="en-US" altLang="zh-CN" dirty="0" smtClean="0">
              <a:effectLst/>
            </a:endParaRPr>
          </a:p>
          <a:p>
            <a:pPr lvl="1"/>
            <a:r>
              <a:rPr lang="zh-CN" altLang="zh-CN" dirty="0">
                <a:effectLst/>
              </a:rPr>
              <a:t>避免复杂的</a:t>
            </a:r>
            <a:r>
              <a:rPr lang="en-US" altLang="zh-CN" dirty="0">
                <a:effectLst/>
              </a:rPr>
              <a:t>SQL</a:t>
            </a:r>
            <a:r>
              <a:rPr lang="zh-CN" altLang="zh-CN" dirty="0">
                <a:effectLst/>
              </a:rPr>
              <a:t>查询</a:t>
            </a:r>
            <a:r>
              <a:rPr lang="zh-CN" altLang="zh-CN" dirty="0" smtClean="0">
                <a:effectLst/>
              </a:rPr>
              <a:t>技巧</a:t>
            </a:r>
            <a:endParaRPr lang="en-US" altLang="zh-CN" dirty="0" smtClean="0">
              <a:effectLst/>
            </a:endParaRPr>
          </a:p>
          <a:p>
            <a:pPr lvl="1"/>
            <a:r>
              <a:rPr lang="zh-CN" altLang="zh-CN" dirty="0" smtClean="0">
                <a:effectLst/>
              </a:rPr>
              <a:t>着重点</a:t>
            </a:r>
            <a:r>
              <a:rPr lang="zh-CN" altLang="zh-CN" dirty="0">
                <a:effectLst/>
              </a:rPr>
              <a:t>关心数据属性和</a:t>
            </a:r>
            <a:r>
              <a:rPr lang="zh-CN" altLang="zh-CN" dirty="0" smtClean="0">
                <a:effectLst/>
              </a:rPr>
              <a:t>关系</a:t>
            </a:r>
            <a:endParaRPr lang="en-US" altLang="zh-CN" dirty="0" smtClean="0">
              <a:effectLst/>
            </a:endParaRPr>
          </a:p>
          <a:p>
            <a:pPr lvl="1"/>
            <a:r>
              <a:rPr lang="zh-CN" altLang="zh-CN" dirty="0">
                <a:effectLst/>
              </a:rPr>
              <a:t>是统计分析的基础</a:t>
            </a:r>
            <a:r>
              <a:rPr lang="zh-CN" altLang="zh-CN" dirty="0" smtClean="0">
                <a:effectLst/>
              </a:rPr>
              <a:t>数据</a:t>
            </a:r>
            <a:r>
              <a:rPr lang="zh-CN" altLang="en-US" dirty="0" smtClean="0">
                <a:effectLst/>
              </a:rPr>
              <a:t>（维度信息要准确）</a:t>
            </a:r>
            <a:endParaRPr lang="zh-CN" altLang="en-US" dirty="0"/>
          </a:p>
        </p:txBody>
      </p:sp>
    </p:spTree>
    <p:extLst>
      <p:ext uri="{BB962C8B-B14F-4D97-AF65-F5344CB8AC3E}">
        <p14:creationId xmlns:p14="http://schemas.microsoft.com/office/powerpoint/2010/main" val="3111065330"/>
      </p:ext>
    </p:extLst>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7504113" cy="674031"/>
          </a:xfrm>
        </p:spPr>
        <p:txBody>
          <a:bodyPr/>
          <a:lstStyle/>
          <a:p>
            <a:r>
              <a:rPr lang="zh-CN" altLang="zh-CN" dirty="0">
                <a:effectLst/>
              </a:rPr>
              <a:t>交易数据库设计</a:t>
            </a:r>
            <a:endParaRPr lang="zh-CN" altLang="en-US" dirty="0"/>
          </a:p>
        </p:txBody>
      </p:sp>
      <p:sp>
        <p:nvSpPr>
          <p:cNvPr id="3" name="内容占位符 2"/>
          <p:cNvSpPr>
            <a:spLocks noGrp="1"/>
          </p:cNvSpPr>
          <p:nvPr>
            <p:ph idx="1"/>
          </p:nvPr>
        </p:nvSpPr>
        <p:spPr>
          <a:xfrm>
            <a:off x="381000" y="1416050"/>
            <a:ext cx="8388350" cy="3656386"/>
          </a:xfrm>
        </p:spPr>
        <p:txBody>
          <a:bodyPr/>
          <a:lstStyle/>
          <a:p>
            <a:r>
              <a:rPr lang="zh-CN" altLang="en-US" dirty="0" smtClean="0"/>
              <a:t>能够保存还原交易过程数据</a:t>
            </a:r>
            <a:r>
              <a:rPr lang="en-US" altLang="zh-CN" dirty="0" smtClean="0"/>
              <a:t>-</a:t>
            </a:r>
            <a:r>
              <a:rPr lang="zh-CN" altLang="en-US" dirty="0" smtClean="0"/>
              <a:t>能够还原表单数据</a:t>
            </a:r>
            <a:endParaRPr lang="en-US" altLang="zh-CN" dirty="0" smtClean="0"/>
          </a:p>
          <a:p>
            <a:r>
              <a:rPr lang="zh-CN" altLang="en-US" dirty="0"/>
              <a:t>交易</a:t>
            </a:r>
            <a:r>
              <a:rPr lang="zh-CN" altLang="en-US" dirty="0" smtClean="0"/>
              <a:t>数据库可以使用通用数据结构</a:t>
            </a:r>
            <a:endParaRPr lang="en-US" altLang="zh-CN" dirty="0" smtClean="0"/>
          </a:p>
          <a:p>
            <a:pPr lvl="1"/>
            <a:r>
              <a:rPr lang="zh-CN" altLang="en-US" dirty="0"/>
              <a:t>也</a:t>
            </a:r>
            <a:r>
              <a:rPr lang="zh-CN" altLang="en-US" dirty="0" smtClean="0"/>
              <a:t>不可忽视数据之间的关系</a:t>
            </a:r>
            <a:endParaRPr lang="en-US" altLang="zh-CN" dirty="0" smtClean="0"/>
          </a:p>
          <a:p>
            <a:r>
              <a:rPr lang="zh-CN" altLang="zh-CN" dirty="0">
                <a:effectLst/>
              </a:rPr>
              <a:t>如何使用通用</a:t>
            </a:r>
            <a:r>
              <a:rPr lang="zh-CN" altLang="zh-CN" dirty="0" smtClean="0">
                <a:effectLst/>
              </a:rPr>
              <a:t>数据结构</a:t>
            </a:r>
            <a:endParaRPr lang="en-US" altLang="zh-CN" dirty="0" smtClean="0">
              <a:effectLst/>
            </a:endParaRPr>
          </a:p>
          <a:p>
            <a:pPr lvl="1"/>
            <a:r>
              <a:rPr lang="zh-CN" altLang="en-US" dirty="0" smtClean="0">
                <a:effectLst/>
              </a:rPr>
              <a:t>附件、图片的父数据</a:t>
            </a:r>
            <a:r>
              <a:rPr lang="en-US" altLang="zh-CN" dirty="0" smtClean="0">
                <a:effectLst/>
              </a:rPr>
              <a:t>ID</a:t>
            </a:r>
            <a:r>
              <a:rPr lang="zh-CN" altLang="en-US" dirty="0" smtClean="0">
                <a:effectLst/>
              </a:rPr>
              <a:t>是什么</a:t>
            </a:r>
            <a:endParaRPr lang="en-US" altLang="zh-CN" dirty="0" smtClean="0"/>
          </a:p>
          <a:p>
            <a:endParaRPr lang="en-US" altLang="zh-CN" dirty="0" smtClean="0"/>
          </a:p>
        </p:txBody>
      </p:sp>
    </p:spTree>
    <p:extLst>
      <p:ext uri="{BB962C8B-B14F-4D97-AF65-F5344CB8AC3E}">
        <p14:creationId xmlns:p14="http://schemas.microsoft.com/office/powerpoint/2010/main" val="2941237371"/>
      </p:ext>
    </p:extLst>
  </p:cSld>
  <p:clrMapOvr>
    <a:masterClrMapping/>
  </p:clrMapOvr>
  <p:transition>
    <p:strips dir="rd"/>
  </p:transition>
</p:sld>
</file>

<file path=ppt/theme/theme1.xml><?xml version="1.0" encoding="utf-8"?>
<a:theme xmlns:a="http://schemas.openxmlformats.org/drawingml/2006/main" name="Presentation">
  <a:themeElements>
    <a:clrScheme name="Presentation 1">
      <a:dk1>
        <a:srgbClr val="000000"/>
      </a:dk1>
      <a:lt1>
        <a:srgbClr val="FFFFFF"/>
      </a:lt1>
      <a:dk2>
        <a:srgbClr val="00478E"/>
      </a:dk2>
      <a:lt2>
        <a:srgbClr val="F9D85D"/>
      </a:lt2>
      <a:accent1>
        <a:srgbClr val="F8EDB4"/>
      </a:accent1>
      <a:accent2>
        <a:srgbClr val="C4AA28"/>
      </a:accent2>
      <a:accent3>
        <a:srgbClr val="AAB1C6"/>
      </a:accent3>
      <a:accent4>
        <a:srgbClr val="DADADA"/>
      </a:accent4>
      <a:accent5>
        <a:srgbClr val="FBF4D6"/>
      </a:accent5>
      <a:accent6>
        <a:srgbClr val="B19A23"/>
      </a:accent6>
      <a:hlink>
        <a:srgbClr val="45B76B"/>
      </a:hlink>
      <a:folHlink>
        <a:srgbClr val="9749B3"/>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Presentation 1">
        <a:dk1>
          <a:srgbClr val="000000"/>
        </a:dk1>
        <a:lt1>
          <a:srgbClr val="FFFFFF"/>
        </a:lt1>
        <a:dk2>
          <a:srgbClr val="00478E"/>
        </a:dk2>
        <a:lt2>
          <a:srgbClr val="F9D85D"/>
        </a:lt2>
        <a:accent1>
          <a:srgbClr val="F8EDB4"/>
        </a:accent1>
        <a:accent2>
          <a:srgbClr val="C4AA28"/>
        </a:accent2>
        <a:accent3>
          <a:srgbClr val="AAB1C6"/>
        </a:accent3>
        <a:accent4>
          <a:srgbClr val="DADADA"/>
        </a:accent4>
        <a:accent5>
          <a:srgbClr val="FBF4D6"/>
        </a:accent5>
        <a:accent6>
          <a:srgbClr val="B19A23"/>
        </a:accent6>
        <a:hlink>
          <a:srgbClr val="45B76B"/>
        </a:hlink>
        <a:folHlink>
          <a:srgbClr val="9749B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8127</TotalTime>
  <Words>1753</Words>
  <Application>Microsoft Office PowerPoint</Application>
  <PresentationFormat>全屏显示(4:3)</PresentationFormat>
  <Paragraphs>162</Paragraphs>
  <Slides>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Arial</vt:lpstr>
      <vt:lpstr>Times New Roman</vt:lpstr>
      <vt:lpstr>Wingdings</vt:lpstr>
      <vt:lpstr>Presentation</vt:lpstr>
      <vt:lpstr>  设计培训</vt:lpstr>
      <vt:lpstr>目标和内容</vt:lpstr>
      <vt:lpstr>设计的重要性 </vt:lpstr>
      <vt:lpstr>设计交付物</vt:lpstr>
      <vt:lpstr>数据库设计</vt:lpstr>
      <vt:lpstr>数据库设计</vt:lpstr>
      <vt:lpstr>主数据库设计</vt:lpstr>
      <vt:lpstr>主数据库设计</vt:lpstr>
      <vt:lpstr>交易数据库设计</vt:lpstr>
      <vt:lpstr>索引分析</vt:lpstr>
      <vt:lpstr>对象设计</vt:lpstr>
      <vt:lpstr>数据实体设计 </vt:lpstr>
      <vt:lpstr>数据操作类设计</vt:lpstr>
      <vt:lpstr>列表查询的设计</vt:lpstr>
      <vt:lpstr>配置信息设计</vt:lpstr>
      <vt:lpstr>表单设计</vt:lpstr>
      <vt:lpstr>关于AJAX调用 </vt:lpstr>
      <vt:lpstr>JSON序列化</vt:lpstr>
      <vt:lpstr>流程设计</vt:lpstr>
      <vt:lpstr>服务接口设计</vt:lpstr>
      <vt:lpstr>作业</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Event Name</dc:subject>
  <dc:creator>李嫣红</dc:creator>
  <dc:description>Template design: _x000d_
Formatter:_x000d_
Event Date:_x000d_
Event Location:_x000d_
Speech Length:_x000d_
Audience:_x000d_
Key Topics:</dc:description>
  <cp:lastModifiedBy>Zheng Shen</cp:lastModifiedBy>
  <cp:revision>1104</cp:revision>
  <dcterms:created xsi:type="dcterms:W3CDTF">2005-02-25T01:27:32Z</dcterms:created>
  <dcterms:modified xsi:type="dcterms:W3CDTF">2013-08-19T02:56:59Z</dcterms:modified>
</cp:coreProperties>
</file>