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5" r:id="rId5"/>
    <p:sldId id="290" r:id="rId6"/>
    <p:sldId id="287" r:id="rId7"/>
    <p:sldId id="288" r:id="rId8"/>
    <p:sldId id="261" r:id="rId9"/>
    <p:sldId id="266" r:id="rId10"/>
    <p:sldId id="268" r:id="rId11"/>
    <p:sldId id="289" r:id="rId12"/>
    <p:sldId id="291" r:id="rId13"/>
    <p:sldId id="278" r:id="rId14"/>
    <p:sldId id="262" r:id="rId15"/>
    <p:sldId id="263" r:id="rId16"/>
    <p:sldId id="264" r:id="rId17"/>
    <p:sldId id="274" r:id="rId18"/>
    <p:sldId id="265" r:id="rId19"/>
    <p:sldId id="280" r:id="rId20"/>
    <p:sldId id="281" r:id="rId21"/>
    <p:sldId id="296" r:id="rId22"/>
    <p:sldId id="282" r:id="rId23"/>
    <p:sldId id="269" r:id="rId24"/>
    <p:sldId id="275" r:id="rId25"/>
    <p:sldId id="279" r:id="rId26"/>
    <p:sldId id="284" r:id="rId27"/>
    <p:sldId id="285" r:id="rId28"/>
    <p:sldId id="286" r:id="rId29"/>
    <p:sldId id="270" r:id="rId30"/>
    <p:sldId id="271" r:id="rId31"/>
    <p:sldId id="273" r:id="rId32"/>
    <p:sldId id="272" r:id="rId33"/>
    <p:sldId id="276" r:id="rId34"/>
    <p:sldId id="277" r:id="rId35"/>
    <p:sldId id="292" r:id="rId36"/>
    <p:sldId id="297"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16:14:40.665"/>
    </inkml:context>
    <inkml:brush xml:id="br0">
      <inkml:brushProperty name="width" value="0.035" units="cm"/>
      <inkml:brushProperty name="height" value="0.03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16:14:41.928"/>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16:14:43.655"/>
    </inkml:context>
    <inkml:brush xml:id="br0">
      <inkml:brushProperty name="width" value="0.035" units="cm"/>
      <inkml:brushProperty name="height" value="0.03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3.xml"/><Relationship Id="rId5" Type="http://schemas.openxmlformats.org/officeDocument/2006/relationships/customXml" Target="../ink/ink3.xml"/><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3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7E36AB6-8721-0A78-6899-BE7535396F5D}"/>
              </a:ext>
            </a:extLst>
          </p:cNvPr>
          <p:cNvSpPr>
            <a:spLocks noGrp="1"/>
          </p:cNvSpPr>
          <p:nvPr>
            <p:ph type="ctrTitle"/>
          </p:nvPr>
        </p:nvSpPr>
        <p:spPr>
          <a:xfrm>
            <a:off x="2104909" y="1293960"/>
            <a:ext cx="8361229" cy="1695571"/>
          </a:xfrm>
        </p:spPr>
        <p:txBody>
          <a:bodyPr/>
          <a:lstStyle/>
          <a:p>
            <a:r>
              <a:rPr lang="el-GR" sz="2800" b="1" i="0" u="none" strike="noStrike" baseline="0" dirty="0">
                <a:solidFill>
                  <a:srgbClr val="000000"/>
                </a:solidFill>
                <a:latin typeface="Calibri" panose="020F0502020204030204" pitchFamily="34" charset="0"/>
              </a:rPr>
              <a:t>Υλοποίηση και Πειραματική Μελέτη του Αλγόριθμου των </a:t>
            </a:r>
            <a:r>
              <a:rPr lang="el-GR" sz="2800" b="1" i="0" u="none" strike="noStrike" baseline="0" dirty="0" err="1">
                <a:solidFill>
                  <a:srgbClr val="000000"/>
                </a:solidFill>
                <a:latin typeface="Calibri" panose="020F0502020204030204" pitchFamily="34" charset="0"/>
              </a:rPr>
              <a:t>Hochbaum-Nishizeki-Shmoys</a:t>
            </a:r>
            <a:r>
              <a:rPr lang="el-GR" sz="2800" b="1" i="0" u="none" strike="noStrike" baseline="0" dirty="0">
                <a:solidFill>
                  <a:srgbClr val="000000"/>
                </a:solidFill>
                <a:latin typeface="Calibri" panose="020F0502020204030204" pitchFamily="34" charset="0"/>
              </a:rPr>
              <a:t> για Χρωματισμό Ακμών </a:t>
            </a:r>
            <a:endParaRPr lang="el-GR" sz="2800" dirty="0"/>
          </a:p>
        </p:txBody>
      </p:sp>
      <p:sp>
        <p:nvSpPr>
          <p:cNvPr id="3" name="Υπότιτλος 2">
            <a:extLst>
              <a:ext uri="{FF2B5EF4-FFF2-40B4-BE49-F238E27FC236}">
                <a16:creationId xmlns:a16="http://schemas.microsoft.com/office/drawing/2014/main" id="{F4A7B7AD-801C-C8FA-FBFA-FDF954F8C321}"/>
              </a:ext>
            </a:extLst>
          </p:cNvPr>
          <p:cNvSpPr>
            <a:spLocks noGrp="1"/>
          </p:cNvSpPr>
          <p:nvPr>
            <p:ph type="subTitle" idx="1"/>
          </p:nvPr>
        </p:nvSpPr>
        <p:spPr>
          <a:xfrm>
            <a:off x="1457912" y="3381078"/>
            <a:ext cx="6831673" cy="1086237"/>
          </a:xfrm>
        </p:spPr>
        <p:txBody>
          <a:bodyPr>
            <a:normAutofit fontScale="25000" lnSpcReduction="20000"/>
          </a:bodyPr>
          <a:lstStyle/>
          <a:p>
            <a:pPr algn="l"/>
            <a:r>
              <a:rPr lang="el-GR" sz="6000" b="1" dirty="0">
                <a:solidFill>
                  <a:schemeClr val="tx1"/>
                </a:solidFill>
                <a:latin typeface="Georgia" panose="02040502050405020303" pitchFamily="18" charset="0"/>
                <a:cs typeface="Calibri" panose="020F0502020204030204" pitchFamily="34" charset="0"/>
              </a:rPr>
              <a:t>Παρουσίαση Διπλωματικής Εργασίας</a:t>
            </a:r>
          </a:p>
          <a:p>
            <a:pPr algn="l"/>
            <a:r>
              <a:rPr lang="el-GR" sz="6000" dirty="0">
                <a:latin typeface="Times New Roman" panose="02020603050405020304" pitchFamily="18" charset="0"/>
                <a:cs typeface="Times New Roman" panose="02020603050405020304" pitchFamily="18" charset="0"/>
              </a:rPr>
              <a:t>Τμήμα Μηχανικών Η/Υ και Πληροφορικής</a:t>
            </a:r>
          </a:p>
          <a:p>
            <a:pPr algn="l"/>
            <a:r>
              <a:rPr lang="el-GR" sz="6000" dirty="0">
                <a:latin typeface="Times New Roman" panose="02020603050405020304" pitchFamily="18" charset="0"/>
                <a:cs typeface="Times New Roman" panose="02020603050405020304" pitchFamily="18" charset="0"/>
              </a:rPr>
              <a:t>Πανεπιστήμιο Ιωαννίνων</a:t>
            </a:r>
          </a:p>
          <a:p>
            <a:pPr algn="l"/>
            <a:endParaRPr lang="el-GR" sz="6000" b="1" dirty="0">
              <a:solidFill>
                <a:schemeClr val="tx1"/>
              </a:solidFill>
              <a:latin typeface="Georgia" panose="02040502050405020303" pitchFamily="18" charset="0"/>
              <a:cs typeface="Calibri" panose="020F0502020204030204" pitchFamily="34" charset="0"/>
            </a:endParaRPr>
          </a:p>
          <a:p>
            <a:pPr algn="l"/>
            <a:r>
              <a:rPr lang="el-GR" sz="6000" i="0" u="none" strike="noStrike" baseline="0" dirty="0">
                <a:solidFill>
                  <a:schemeClr val="tx1"/>
                </a:solidFill>
                <a:latin typeface="Calibri" panose="020F0502020204030204" pitchFamily="34" charset="0"/>
              </a:rPr>
              <a:t>Ζήσης Προκόπης </a:t>
            </a:r>
            <a:r>
              <a:rPr lang="el-GR" sz="6000" i="0" u="none" strike="noStrike" baseline="0" dirty="0" err="1">
                <a:solidFill>
                  <a:schemeClr val="tx1"/>
                </a:solidFill>
                <a:latin typeface="Calibri" panose="020F0502020204030204" pitchFamily="34" charset="0"/>
              </a:rPr>
              <a:t>Ταλαμάγκας</a:t>
            </a:r>
            <a:endParaRPr lang="en-US" sz="6000" i="0" u="none" strike="noStrike" baseline="0" dirty="0">
              <a:solidFill>
                <a:schemeClr val="tx1"/>
              </a:solidFill>
              <a:latin typeface="Calibri" panose="020F0502020204030204" pitchFamily="34" charset="0"/>
            </a:endParaRPr>
          </a:p>
          <a:p>
            <a:pPr algn="l"/>
            <a:endParaRPr lang="el-GR" sz="6000" dirty="0">
              <a:solidFill>
                <a:schemeClr val="tx1"/>
              </a:solidFill>
            </a:endParaRPr>
          </a:p>
          <a:p>
            <a:pPr algn="l"/>
            <a:r>
              <a:rPr lang="el-GR" sz="6000" dirty="0">
                <a:solidFill>
                  <a:schemeClr val="tx1"/>
                </a:solidFill>
              </a:rPr>
              <a:t>Φεβρουάριος 2024</a:t>
            </a:r>
          </a:p>
          <a:p>
            <a:endParaRPr lang="el-GR" dirty="0"/>
          </a:p>
        </p:txBody>
      </p:sp>
      <p:pic>
        <p:nvPicPr>
          <p:cNvPr id="6" name="Picture 3" descr="A logo with a bird and text&#10;&#10;Description automatically generated">
            <a:extLst>
              <a:ext uri="{FF2B5EF4-FFF2-40B4-BE49-F238E27FC236}">
                <a16:creationId xmlns:a16="http://schemas.microsoft.com/office/drawing/2014/main" id="{A25851BA-3D33-09DB-3BD2-58F32BAE2650}"/>
              </a:ext>
            </a:extLst>
          </p:cNvPr>
          <p:cNvPicPr>
            <a:picLocks noChangeAspect="1"/>
          </p:cNvPicPr>
          <p:nvPr/>
        </p:nvPicPr>
        <p:blipFill>
          <a:blip r:embed="rId2"/>
          <a:stretch>
            <a:fillRect/>
          </a:stretch>
        </p:blipFill>
        <p:spPr>
          <a:xfrm>
            <a:off x="9165851" y="3636962"/>
            <a:ext cx="1568237" cy="1849438"/>
          </a:xfrm>
          <a:prstGeom prst="rect">
            <a:avLst/>
          </a:prstGeom>
          <a:ln>
            <a:noFill/>
          </a:ln>
          <a:effectLst/>
        </p:spPr>
      </p:pic>
    </p:spTree>
    <p:extLst>
      <p:ext uri="{BB962C8B-B14F-4D97-AF65-F5344CB8AC3E}">
        <p14:creationId xmlns:p14="http://schemas.microsoft.com/office/powerpoint/2010/main" val="20515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148AD3-ACC1-7CAD-9A1F-B203293D5798}"/>
              </a:ext>
            </a:extLst>
          </p:cNvPr>
          <p:cNvSpPr>
            <a:spLocks noGrp="1"/>
          </p:cNvSpPr>
          <p:nvPr>
            <p:ph type="title"/>
          </p:nvPr>
        </p:nvSpPr>
        <p:spPr>
          <a:xfrm>
            <a:off x="1347158" y="383876"/>
            <a:ext cx="9601200" cy="1485900"/>
          </a:xfrm>
        </p:spPr>
        <p:txBody>
          <a:bodyPr/>
          <a:lstStyle/>
          <a:p>
            <a:pPr algn="ctr"/>
            <a:r>
              <a:rPr lang="el-GR" b="1" dirty="0"/>
              <a:t>Αλγόριθμοι χρωματισμού ακμών</a:t>
            </a:r>
          </a:p>
        </p:txBody>
      </p:sp>
      <p:sp>
        <p:nvSpPr>
          <p:cNvPr id="3" name="Θέση περιεχομένου 2">
            <a:extLst>
              <a:ext uri="{FF2B5EF4-FFF2-40B4-BE49-F238E27FC236}">
                <a16:creationId xmlns:a16="http://schemas.microsoft.com/office/drawing/2014/main" id="{8748C1A1-2111-2D5E-3402-DFB7EF43D822}"/>
              </a:ext>
            </a:extLst>
          </p:cNvPr>
          <p:cNvSpPr>
            <a:spLocks noGrp="1"/>
          </p:cNvSpPr>
          <p:nvPr>
            <p:ph idx="1"/>
          </p:nvPr>
        </p:nvSpPr>
        <p:spPr>
          <a:xfrm>
            <a:off x="1243642" y="1526874"/>
            <a:ext cx="9704717" cy="4947250"/>
          </a:xfrm>
        </p:spPr>
        <p:txBody>
          <a:bodyPr>
            <a:noAutofit/>
          </a:bodyPr>
          <a:lstStyle/>
          <a:p>
            <a:pPr marL="0" indent="0">
              <a:buNone/>
            </a:pPr>
            <a:r>
              <a:rPr lang="el-GR" sz="1900" b="0" i="0" dirty="0">
                <a:solidFill>
                  <a:schemeClr val="tx1"/>
                </a:solidFill>
                <a:effectLst/>
                <a:latin typeface="+mj-lt"/>
              </a:rPr>
              <a:t>Υπάρχουν διάφοροι αλγόριθμοι για την επίλυση του προβλήματος χρωματισμού ακμών. Ορισμένοι από αυτούς είναι:</a:t>
            </a:r>
          </a:p>
          <a:p>
            <a:pPr algn="just">
              <a:buFont typeface="Arial" panose="020B0604020202020204" pitchFamily="34" charset="0"/>
              <a:buChar char="•"/>
            </a:pPr>
            <a:r>
              <a:rPr lang="el-GR" sz="1900" dirty="0">
                <a:solidFill>
                  <a:schemeClr val="tx1"/>
                </a:solidFill>
                <a:latin typeface="+mj-lt"/>
              </a:rPr>
              <a:t>Αλγόριθμος </a:t>
            </a:r>
            <a:r>
              <a:rPr lang="en-US" sz="1900" dirty="0" err="1">
                <a:solidFill>
                  <a:schemeClr val="tx1"/>
                </a:solidFill>
                <a:latin typeface="+mj-lt"/>
              </a:rPr>
              <a:t>Vizing</a:t>
            </a:r>
            <a:r>
              <a:rPr lang="el-GR" sz="1900" dirty="0">
                <a:solidFill>
                  <a:schemeClr val="tx1"/>
                </a:solidFill>
                <a:latin typeface="+mj-lt"/>
              </a:rPr>
              <a:t> ο οποίος επιτρέπει τον χρωματισμό με τον ελάχιστον δυνατό αριθμό χρωμάτων </a:t>
            </a:r>
            <a:r>
              <a:rPr lang="el-GR" sz="1900" b="0" i="0" dirty="0">
                <a:solidFill>
                  <a:schemeClr val="tx1"/>
                </a:solidFill>
                <a:effectLst/>
                <a:latin typeface="+mj-lt"/>
              </a:rPr>
              <a:t>για γραφήματα που δεν είναι πλήρως διακριτικά</a:t>
            </a:r>
            <a:r>
              <a:rPr lang="el-GR" sz="1900" dirty="0">
                <a:solidFill>
                  <a:schemeClr val="tx1"/>
                </a:solidFill>
                <a:latin typeface="+mj-lt"/>
              </a:rPr>
              <a:t>.</a:t>
            </a:r>
            <a:endParaRPr lang="en-US" sz="1900" dirty="0">
              <a:solidFill>
                <a:schemeClr val="tx1"/>
              </a:solidFill>
              <a:latin typeface="+mj-lt"/>
            </a:endParaRPr>
          </a:p>
          <a:p>
            <a:pPr algn="just">
              <a:buFont typeface="Arial" panose="020B0604020202020204" pitchFamily="34" charset="0"/>
              <a:buChar char="•"/>
            </a:pPr>
            <a:r>
              <a:rPr lang="el-GR" sz="1900" dirty="0">
                <a:solidFill>
                  <a:schemeClr val="tx1"/>
                </a:solidFill>
                <a:latin typeface="+mj-lt"/>
              </a:rPr>
              <a:t>Αλγόριθμος </a:t>
            </a:r>
            <a:r>
              <a:rPr lang="el-GR" sz="1900" i="0" dirty="0" err="1">
                <a:solidFill>
                  <a:schemeClr val="tx1"/>
                </a:solidFill>
                <a:effectLst/>
                <a:latin typeface="+mj-lt"/>
              </a:rPr>
              <a:t>Welsh-Powell</a:t>
            </a:r>
            <a:r>
              <a:rPr lang="en-US" sz="1900" b="1" i="0" dirty="0">
                <a:solidFill>
                  <a:schemeClr val="tx1"/>
                </a:solidFill>
                <a:effectLst/>
                <a:latin typeface="+mj-lt"/>
              </a:rPr>
              <a:t> </a:t>
            </a:r>
            <a:r>
              <a:rPr lang="el-GR" sz="1900" dirty="0">
                <a:solidFill>
                  <a:schemeClr val="tx1"/>
                </a:solidFill>
                <a:latin typeface="+mj-lt"/>
              </a:rPr>
              <a:t>ο οποίος </a:t>
            </a:r>
            <a:r>
              <a:rPr lang="el-GR" sz="1900" b="0" i="0" dirty="0">
                <a:solidFill>
                  <a:schemeClr val="tx1"/>
                </a:solidFill>
                <a:effectLst/>
                <a:latin typeface="+mj-lt"/>
              </a:rPr>
              <a:t>ταξινομεί τις κορυφές του γραφήματος με βάση τον αριθμό των γειτονικών κορυφών τους, από τη μεγαλύτερη προς τη μικρότερη. Στη συνέχεια, χρωματίζει τις κορυφές με τη σειρά αυτή, εξασφαλίζοντας ότι γειτονικές κορυφές δεν έχουν το ίδιο χρώμα.</a:t>
            </a:r>
            <a:endParaRPr lang="el-GR" sz="1900" dirty="0">
              <a:solidFill>
                <a:schemeClr val="tx1"/>
              </a:solidFill>
              <a:latin typeface="+mj-lt"/>
            </a:endParaRPr>
          </a:p>
          <a:p>
            <a:pPr algn="just">
              <a:buFont typeface="Arial" panose="020B0604020202020204" pitchFamily="34" charset="0"/>
              <a:buChar char="•"/>
            </a:pPr>
            <a:r>
              <a:rPr lang="el-GR" sz="1900" dirty="0">
                <a:solidFill>
                  <a:schemeClr val="tx1"/>
                </a:solidFill>
                <a:latin typeface="+mj-lt"/>
              </a:rPr>
              <a:t>Αλγόριθμος </a:t>
            </a:r>
            <a:r>
              <a:rPr lang="en-US" sz="1900" dirty="0">
                <a:solidFill>
                  <a:schemeClr val="tx1"/>
                </a:solidFill>
                <a:latin typeface="+mj-lt"/>
              </a:rPr>
              <a:t>LF (Largest-First)</a:t>
            </a:r>
            <a:r>
              <a:rPr lang="el-GR" sz="1900" dirty="0">
                <a:solidFill>
                  <a:schemeClr val="tx1"/>
                </a:solidFill>
                <a:latin typeface="+mj-lt"/>
              </a:rPr>
              <a:t> ο οποίος </a:t>
            </a:r>
            <a:r>
              <a:rPr lang="el-GR" sz="1900" b="0" i="0" dirty="0">
                <a:solidFill>
                  <a:schemeClr val="tx1"/>
                </a:solidFill>
                <a:effectLst/>
                <a:latin typeface="+mj-lt"/>
              </a:rPr>
              <a:t>βασίζεται στην επιλογή των ακμών με βάση τον αριθμό των γειτονικών τους κορυφών. Είναι ένας αλγόριθμος προσέγγισης και συνήθως παράγει αποτελέσματα που είναι κοντά στον ελάχιστο πλήθος χρωμάτων.</a:t>
            </a:r>
            <a:endParaRPr lang="en-US" sz="1900" dirty="0">
              <a:solidFill>
                <a:schemeClr val="tx1"/>
              </a:solidFill>
              <a:latin typeface="+mj-lt"/>
            </a:endParaRPr>
          </a:p>
          <a:p>
            <a:pPr algn="just">
              <a:buFont typeface="Arial" panose="020B0604020202020204" pitchFamily="34" charset="0"/>
              <a:buChar char="•"/>
            </a:pPr>
            <a:r>
              <a:rPr lang="el-GR" sz="1900" dirty="0">
                <a:solidFill>
                  <a:schemeClr val="tx1"/>
                </a:solidFill>
                <a:latin typeface="+mj-lt"/>
              </a:rPr>
              <a:t>Αλγόριθμος</a:t>
            </a:r>
            <a:r>
              <a:rPr lang="en-US" sz="1900" dirty="0">
                <a:solidFill>
                  <a:schemeClr val="tx1"/>
                </a:solidFill>
                <a:effectLst/>
                <a:latin typeface="+mj-lt"/>
                <a:ea typeface="Calibri" panose="020F0502020204030204" pitchFamily="34" charset="0"/>
                <a:cs typeface="Arial" panose="020B0604020202020204" pitchFamily="34" charset="0"/>
              </a:rPr>
              <a:t> </a:t>
            </a:r>
            <a:r>
              <a:rPr lang="el-GR" sz="1900" dirty="0">
                <a:solidFill>
                  <a:schemeClr val="tx1"/>
                </a:solidFill>
                <a:effectLst/>
                <a:latin typeface="+mj-lt"/>
                <a:ea typeface="Calibri" panose="020F0502020204030204" pitchFamily="34" charset="0"/>
                <a:cs typeface="Arial" panose="020B0604020202020204" pitchFamily="34" charset="0"/>
              </a:rPr>
              <a:t>Άπληστου</a:t>
            </a:r>
            <a:r>
              <a:rPr lang="en-US" sz="1900" dirty="0">
                <a:solidFill>
                  <a:schemeClr val="tx1"/>
                </a:solidFill>
                <a:effectLst/>
                <a:latin typeface="+mj-lt"/>
                <a:ea typeface="Calibri" panose="020F0502020204030204" pitchFamily="34" charset="0"/>
                <a:cs typeface="Arial" panose="020B0604020202020204" pitchFamily="34" charset="0"/>
              </a:rPr>
              <a:t> </a:t>
            </a:r>
            <a:r>
              <a:rPr lang="el-GR" sz="1900" dirty="0">
                <a:solidFill>
                  <a:schemeClr val="tx1"/>
                </a:solidFill>
                <a:effectLst/>
                <a:latin typeface="+mj-lt"/>
                <a:ea typeface="Calibri" panose="020F0502020204030204" pitchFamily="34" charset="0"/>
                <a:cs typeface="Arial" panose="020B0604020202020204" pitchFamily="34" charset="0"/>
              </a:rPr>
              <a:t>Χρωματισμού</a:t>
            </a:r>
            <a:r>
              <a:rPr lang="en-US" sz="1900" dirty="0">
                <a:solidFill>
                  <a:schemeClr val="tx1"/>
                </a:solidFill>
                <a:effectLst/>
                <a:latin typeface="+mj-lt"/>
                <a:ea typeface="Calibri" panose="020F0502020204030204" pitchFamily="34" charset="0"/>
                <a:cs typeface="Arial" panose="020B0604020202020204" pitchFamily="34" charset="0"/>
              </a:rPr>
              <a:t> (Greedy Coloring Algorithm)</a:t>
            </a:r>
            <a:r>
              <a:rPr lang="el-GR" sz="1900" b="0" i="0" dirty="0">
                <a:solidFill>
                  <a:schemeClr val="tx1"/>
                </a:solidFill>
                <a:effectLst/>
                <a:latin typeface="+mj-lt"/>
              </a:rPr>
              <a:t> είναι ένας από τους απλούστερους και πιο κοινούς αλγορίθμους για τον χρωματισμό γραφημάτων. Ο στόχος είναι να αναθέσει ένα χρώμα σε κάθε κορυφή του γραφήματος έτσι ώστε γειτονικές κορυφές να μην έχουν το ίδιο χρώμα.</a:t>
            </a:r>
            <a:endParaRPr lang="el-GR" sz="1900" dirty="0">
              <a:solidFill>
                <a:schemeClr val="tx1"/>
              </a:solidFill>
              <a:latin typeface="+mj-lt"/>
            </a:endParaRPr>
          </a:p>
        </p:txBody>
      </p:sp>
    </p:spTree>
    <p:extLst>
      <p:ext uri="{BB962C8B-B14F-4D97-AF65-F5344CB8AC3E}">
        <p14:creationId xmlns:p14="http://schemas.microsoft.com/office/powerpoint/2010/main" val="2322320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043CD5-B77B-0E7A-97EB-11E0FAE1203A}"/>
              </a:ext>
            </a:extLst>
          </p:cNvPr>
          <p:cNvSpPr>
            <a:spLocks noGrp="1"/>
          </p:cNvSpPr>
          <p:nvPr>
            <p:ph type="title"/>
          </p:nvPr>
        </p:nvSpPr>
        <p:spPr>
          <a:xfrm>
            <a:off x="799531" y="1621767"/>
            <a:ext cx="9612971" cy="4197230"/>
          </a:xfrm>
        </p:spPr>
        <p:txBody>
          <a:bodyPr>
            <a:normAutofit/>
          </a:bodyPr>
          <a:lstStyle/>
          <a:p>
            <a:pPr algn="ctr"/>
            <a:r>
              <a:rPr lang="el-GR" dirty="0">
                <a:latin typeface="Times New Roman" panose="02020603050405020304" pitchFamily="18" charset="0"/>
                <a:cs typeface="Times New Roman" panose="02020603050405020304" pitchFamily="18" charset="0"/>
              </a:rPr>
              <a:t>Αλγόριθμος </a:t>
            </a:r>
            <a:r>
              <a:rPr lang="el-GR" i="0" u="none" strike="noStrike" baseline="0" dirty="0" err="1">
                <a:latin typeface="Times New Roman" panose="02020603050405020304" pitchFamily="18" charset="0"/>
                <a:cs typeface="Times New Roman" panose="02020603050405020304" pitchFamily="18" charset="0"/>
              </a:rPr>
              <a:t>Hochbaum</a:t>
            </a:r>
            <a:r>
              <a:rPr lang="en-US" i="0" u="none" strike="noStrike" baseline="0" dirty="0">
                <a:latin typeface="Times New Roman" panose="02020603050405020304" pitchFamily="18" charset="0"/>
                <a:cs typeface="Times New Roman" panose="02020603050405020304" pitchFamily="18" charset="0"/>
              </a:rPr>
              <a:t> </a:t>
            </a:r>
            <a:r>
              <a:rPr lang="el-GR" i="0" u="none" strike="noStrike" baseline="0" dirty="0">
                <a:latin typeface="Times New Roman" panose="02020603050405020304" pitchFamily="18" charset="0"/>
                <a:cs typeface="Times New Roman" panose="02020603050405020304" pitchFamily="18" charset="0"/>
              </a:rPr>
              <a:t>-</a:t>
            </a:r>
            <a:r>
              <a:rPr lang="en-US" i="0" u="none" strike="noStrike" baseline="0" dirty="0">
                <a:latin typeface="Times New Roman" panose="02020603050405020304" pitchFamily="18" charset="0"/>
                <a:cs typeface="Times New Roman" panose="02020603050405020304" pitchFamily="18" charset="0"/>
              </a:rPr>
              <a:t> </a:t>
            </a:r>
            <a:r>
              <a:rPr lang="el-GR" i="0" u="none" strike="noStrike" baseline="0" dirty="0" err="1">
                <a:latin typeface="Times New Roman" panose="02020603050405020304" pitchFamily="18" charset="0"/>
                <a:cs typeface="Times New Roman" panose="02020603050405020304" pitchFamily="18" charset="0"/>
              </a:rPr>
              <a:t>Nishizeki</a:t>
            </a:r>
            <a:r>
              <a:rPr lang="en-US" i="0" u="none" strike="noStrike" baseline="0" dirty="0">
                <a:latin typeface="Times New Roman" panose="02020603050405020304" pitchFamily="18" charset="0"/>
                <a:cs typeface="Times New Roman" panose="02020603050405020304" pitchFamily="18" charset="0"/>
              </a:rPr>
              <a:t> </a:t>
            </a:r>
            <a:r>
              <a:rPr lang="el-GR" i="0" u="none" strike="noStrike" baseline="0" dirty="0">
                <a:latin typeface="Times New Roman" panose="02020603050405020304" pitchFamily="18" charset="0"/>
                <a:cs typeface="Times New Roman" panose="02020603050405020304" pitchFamily="18" charset="0"/>
              </a:rPr>
              <a:t>-</a:t>
            </a:r>
            <a:r>
              <a:rPr lang="en-US" i="0" u="none" strike="noStrike" baseline="0" dirty="0">
                <a:latin typeface="Times New Roman" panose="02020603050405020304" pitchFamily="18" charset="0"/>
                <a:cs typeface="Times New Roman" panose="02020603050405020304" pitchFamily="18" charset="0"/>
              </a:rPr>
              <a:t> </a:t>
            </a:r>
            <a:r>
              <a:rPr lang="el-GR" i="0" u="none" strike="noStrike" baseline="0" dirty="0" err="1">
                <a:latin typeface="Times New Roman" panose="02020603050405020304" pitchFamily="18" charset="0"/>
                <a:cs typeface="Times New Roman" panose="02020603050405020304" pitchFamily="18" charset="0"/>
              </a:rPr>
              <a:t>Shmoys</a:t>
            </a:r>
            <a:br>
              <a:rPr lang="el-GR" sz="7200" dirty="0">
                <a:latin typeface="Times New Roman" panose="02020603050405020304" pitchFamily="18" charset="0"/>
                <a:cs typeface="Times New Roman" panose="02020603050405020304" pitchFamily="18" charset="0"/>
              </a:rPr>
            </a:br>
            <a:endParaRPr lang="el-GR" dirty="0"/>
          </a:p>
        </p:txBody>
      </p:sp>
      <p:sp>
        <p:nvSpPr>
          <p:cNvPr id="3" name="Θέση κειμένου 2">
            <a:extLst>
              <a:ext uri="{FF2B5EF4-FFF2-40B4-BE49-F238E27FC236}">
                <a16:creationId xmlns:a16="http://schemas.microsoft.com/office/drawing/2014/main" id="{9EC94AF1-BB55-8304-6D25-FC8FF2B75B1E}"/>
              </a:ext>
            </a:extLst>
          </p:cNvPr>
          <p:cNvSpPr>
            <a:spLocks noGrp="1"/>
          </p:cNvSpPr>
          <p:nvPr>
            <p:ph type="body" idx="1"/>
          </p:nvPr>
        </p:nvSpPr>
        <p:spPr>
          <a:xfrm>
            <a:off x="696014" y="5113475"/>
            <a:ext cx="9612971" cy="1143324"/>
          </a:xfrm>
        </p:spPr>
        <p:txBody>
          <a:bodyPr/>
          <a:lstStyle/>
          <a:p>
            <a:r>
              <a:rPr lang="en-US" dirty="0"/>
              <a:t> </a:t>
            </a:r>
            <a:endParaRPr lang="el-GR" dirty="0"/>
          </a:p>
        </p:txBody>
      </p:sp>
    </p:spTree>
    <p:extLst>
      <p:ext uri="{BB962C8B-B14F-4D97-AF65-F5344CB8AC3E}">
        <p14:creationId xmlns:p14="http://schemas.microsoft.com/office/powerpoint/2010/main" val="427214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639E75A-9C00-7EEF-3669-5DE3081F11A7}"/>
              </a:ext>
            </a:extLst>
          </p:cNvPr>
          <p:cNvSpPr>
            <a:spLocks noGrp="1"/>
          </p:cNvSpPr>
          <p:nvPr>
            <p:ph type="title"/>
          </p:nvPr>
        </p:nvSpPr>
        <p:spPr/>
        <p:txBody>
          <a:bodyPr/>
          <a:lstStyle/>
          <a:p>
            <a:pPr algn="ctr"/>
            <a:r>
              <a:rPr lang="el-GR" b="1" dirty="0">
                <a:latin typeface="Times New Roman" panose="02020603050405020304" pitchFamily="18" charset="0"/>
                <a:cs typeface="Times New Roman" panose="02020603050405020304" pitchFamily="18" charset="0"/>
              </a:rPr>
              <a:t>Αλγόριθμος </a:t>
            </a:r>
            <a:r>
              <a:rPr lang="el-GR" b="1" i="0" u="none" strike="noStrike" baseline="0" dirty="0" err="1">
                <a:latin typeface="Times New Roman" panose="02020603050405020304" pitchFamily="18" charset="0"/>
                <a:cs typeface="Times New Roman" panose="02020603050405020304" pitchFamily="18" charset="0"/>
              </a:rPr>
              <a:t>Hochbaum</a:t>
            </a:r>
            <a:r>
              <a:rPr lang="en-US" b="1" i="0" u="none" strike="noStrike" baseline="0" dirty="0">
                <a:latin typeface="Times New Roman" panose="02020603050405020304" pitchFamily="18" charset="0"/>
                <a:cs typeface="Times New Roman" panose="02020603050405020304" pitchFamily="18" charset="0"/>
              </a:rPr>
              <a:t> </a:t>
            </a:r>
            <a:r>
              <a:rPr lang="el-GR" b="1" i="0" u="none" strike="noStrike" baseline="0" dirty="0">
                <a:latin typeface="Times New Roman" panose="02020603050405020304" pitchFamily="18" charset="0"/>
                <a:cs typeface="Times New Roman" panose="02020603050405020304" pitchFamily="18" charset="0"/>
              </a:rPr>
              <a:t>-</a:t>
            </a:r>
            <a:r>
              <a:rPr lang="en-US" b="1" i="0" u="none" strike="noStrike" baseline="0" dirty="0">
                <a:latin typeface="Times New Roman" panose="02020603050405020304" pitchFamily="18" charset="0"/>
                <a:cs typeface="Times New Roman" panose="02020603050405020304" pitchFamily="18" charset="0"/>
              </a:rPr>
              <a:t> </a:t>
            </a:r>
            <a:r>
              <a:rPr lang="el-GR" b="1" i="0" u="none" strike="noStrike" baseline="0" dirty="0" err="1">
                <a:latin typeface="Times New Roman" panose="02020603050405020304" pitchFamily="18" charset="0"/>
                <a:cs typeface="Times New Roman" panose="02020603050405020304" pitchFamily="18" charset="0"/>
              </a:rPr>
              <a:t>Nishizeki</a:t>
            </a:r>
            <a:r>
              <a:rPr lang="en-US" b="1" i="0" u="none" strike="noStrike" baseline="0" dirty="0">
                <a:latin typeface="Times New Roman" panose="02020603050405020304" pitchFamily="18" charset="0"/>
                <a:cs typeface="Times New Roman" panose="02020603050405020304" pitchFamily="18" charset="0"/>
              </a:rPr>
              <a:t> </a:t>
            </a:r>
            <a:r>
              <a:rPr lang="el-GR" b="1" i="0" u="none" strike="noStrike" baseline="0" dirty="0">
                <a:latin typeface="Times New Roman" panose="02020603050405020304" pitchFamily="18" charset="0"/>
                <a:cs typeface="Times New Roman" panose="02020603050405020304" pitchFamily="18" charset="0"/>
              </a:rPr>
              <a:t>-</a:t>
            </a:r>
            <a:r>
              <a:rPr lang="en-US" b="1" i="0" u="none" strike="noStrike" baseline="0" dirty="0">
                <a:latin typeface="Times New Roman" panose="02020603050405020304" pitchFamily="18" charset="0"/>
                <a:cs typeface="Times New Roman" panose="02020603050405020304" pitchFamily="18" charset="0"/>
              </a:rPr>
              <a:t> </a:t>
            </a:r>
            <a:r>
              <a:rPr lang="el-GR" b="1" i="0" u="none" strike="noStrike" baseline="0" dirty="0" err="1">
                <a:latin typeface="Times New Roman" panose="02020603050405020304" pitchFamily="18" charset="0"/>
                <a:cs typeface="Times New Roman" panose="02020603050405020304" pitchFamily="18" charset="0"/>
              </a:rPr>
              <a:t>Shmoys</a:t>
            </a:r>
            <a:endParaRPr lang="el-GR" b="1"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325EAB1B-5311-5C3D-B4D3-0708F41C75B1}"/>
                  </a:ext>
                </a:extLst>
              </p:cNvPr>
              <p:cNvSpPr>
                <a:spLocks noGrp="1"/>
              </p:cNvSpPr>
              <p:nvPr>
                <p:ph idx="1"/>
              </p:nvPr>
            </p:nvSpPr>
            <p:spPr>
              <a:xfrm>
                <a:off x="1371600" y="1984075"/>
                <a:ext cx="9601200" cy="3883325"/>
              </a:xfrm>
            </p:spPr>
            <p:txBody>
              <a:bodyPr>
                <a:normAutofit/>
              </a:bodyPr>
              <a:lstStyle/>
              <a:p>
                <a:pPr marL="0" indent="0" algn="just">
                  <a:buNone/>
                </a:pPr>
                <a:r>
                  <a:rPr lang="el-GR" dirty="0">
                    <a:latin typeface="+mj-lt"/>
                  </a:rPr>
                  <a:t>Όπως </a:t>
                </a:r>
                <a:r>
                  <a:rPr lang="el-GR" b="0" i="0" u="none" strike="noStrike" baseline="0" dirty="0">
                    <a:latin typeface="+mj-lt"/>
                  </a:rPr>
                  <a:t>απέδειξε ο </a:t>
                </a:r>
                <a:r>
                  <a:rPr lang="el-GR" b="0" i="0" u="none" strike="noStrike" baseline="0" dirty="0" err="1">
                    <a:latin typeface="+mj-lt"/>
                  </a:rPr>
                  <a:t>Holyer</a:t>
                </a:r>
                <a:r>
                  <a:rPr lang="el-GR" b="0" i="0" u="none" strike="noStrike" baseline="0" dirty="0">
                    <a:latin typeface="+mj-lt"/>
                  </a:rPr>
                  <a:t>,</a:t>
                </a:r>
                <a:r>
                  <a:rPr lang="en-US" b="0" i="0" u="none" strike="noStrike" baseline="0" dirty="0">
                    <a:latin typeface="+mj-lt"/>
                  </a:rPr>
                  <a:t> </a:t>
                </a:r>
                <a:r>
                  <a:rPr lang="el-GR" b="0" i="0" u="none" strike="noStrike" baseline="0" dirty="0">
                    <a:latin typeface="+mj-lt"/>
                  </a:rPr>
                  <a:t>εκτός αν P = NP, δεν γίνεται να υπάρξει </a:t>
                </a:r>
                <a:r>
                  <a:rPr lang="el-GR" b="0" i="0" u="none" strike="noStrike" baseline="0" dirty="0" err="1">
                    <a:latin typeface="+mj-lt"/>
                  </a:rPr>
                  <a:t>πολυωνυμικός</a:t>
                </a:r>
                <a:r>
                  <a:rPr lang="el-GR" b="0" i="0" u="none" strike="noStrike" baseline="0" dirty="0">
                    <a:latin typeface="+mj-lt"/>
                  </a:rPr>
                  <a:t> προσεγγιστικός αλγόριθμος για τον χρωματισμό ενός </a:t>
                </a:r>
                <a:r>
                  <a:rPr lang="el-GR" b="0" i="0" u="none" strike="noStrike" baseline="0" dirty="0" err="1">
                    <a:latin typeface="+mj-lt"/>
                  </a:rPr>
                  <a:t>πολυγραφήματος</a:t>
                </a:r>
                <a:r>
                  <a:rPr lang="el-GR" b="0" i="0" u="none" strike="noStrike" baseline="0" dirty="0">
                    <a:latin typeface="+mj-lt"/>
                  </a:rPr>
                  <a:t> που πάντα χρησιμοποιεί λιγότερα από </a:t>
                </a:r>
                <a14:m>
                  <m:oMath xmlns:m="http://schemas.openxmlformats.org/officeDocument/2006/math">
                    <m:f>
                      <m:fPr>
                        <m:ctrlPr>
                          <a:rPr lang="el-GR" i="1" smtClean="0">
                            <a:solidFill>
                              <a:schemeClr val="tx2"/>
                            </a:solidFill>
                            <a:latin typeface="Cambria Math" panose="02040503050406030204" pitchFamily="18" charset="0"/>
                          </a:rPr>
                        </m:ctrlPr>
                      </m:fPr>
                      <m:num>
                        <m:r>
                          <a:rPr lang="el-GR" b="0" i="1" smtClean="0">
                            <a:solidFill>
                              <a:schemeClr val="tx2"/>
                            </a:solidFill>
                            <a:latin typeface="Cambria Math" panose="02040503050406030204" pitchFamily="18" charset="0"/>
                          </a:rPr>
                          <m:t>4</m:t>
                        </m:r>
                      </m:num>
                      <m:den>
                        <m:r>
                          <a:rPr lang="el-GR" b="0" i="1" smtClean="0">
                            <a:solidFill>
                              <a:schemeClr val="tx2"/>
                            </a:solidFill>
                            <a:latin typeface="Cambria Math" panose="02040503050406030204" pitchFamily="18" charset="0"/>
                          </a:rPr>
                          <m:t>3</m:t>
                        </m:r>
                      </m:den>
                    </m:f>
                  </m:oMath>
                </a14:m>
                <a:r>
                  <a:rPr lang="el-GR" b="0" i="0" u="none" strike="noStrike" baseline="0" dirty="0">
                    <a:latin typeface="+mj-lt"/>
                  </a:rPr>
                  <a:t> χ χρώματα, όπου χ είναι ο βέλτιστος αριθμός χρωμάτων. Αυτό καθιστά την ανεύρεση αποδεδειγμένα καλών χρωματισμών ακμών εξαιρετικά δύσκολη.</a:t>
                </a:r>
                <a:r>
                  <a:rPr lang="el-GR" b="0" i="0" u="none" strike="noStrike" dirty="0">
                    <a:latin typeface="+mj-lt"/>
                  </a:rPr>
                  <a:t> </a:t>
                </a:r>
                <a:r>
                  <a:rPr lang="el-GR" b="0" i="0" u="none" strike="noStrike" baseline="0" dirty="0">
                    <a:latin typeface="+mj-lt"/>
                  </a:rPr>
                  <a:t>Ωστόσο οι </a:t>
                </a:r>
                <a:r>
                  <a:rPr lang="en-US" b="0" i="0" u="none" strike="noStrike" baseline="0" dirty="0" err="1">
                    <a:latin typeface="+mj-lt"/>
                  </a:rPr>
                  <a:t>Dorit</a:t>
                </a:r>
                <a:r>
                  <a:rPr lang="el-GR" b="0" i="0" u="none" strike="noStrike" baseline="0" dirty="0">
                    <a:latin typeface="+mj-lt"/>
                  </a:rPr>
                  <a:t> S. </a:t>
                </a:r>
                <a:r>
                  <a:rPr lang="el-GR" b="0" i="0" u="none" strike="noStrike" baseline="0" dirty="0" err="1">
                    <a:latin typeface="+mj-lt"/>
                  </a:rPr>
                  <a:t>Hochbaum</a:t>
                </a:r>
                <a:r>
                  <a:rPr lang="el-GR" b="0" i="0" u="none" strike="noStrike" baseline="0" dirty="0">
                    <a:latin typeface="+mj-lt"/>
                  </a:rPr>
                  <a:t>, </a:t>
                </a:r>
                <a:r>
                  <a:rPr lang="el-GR" b="0" i="0" u="none" strike="noStrike" baseline="0" dirty="0" err="1">
                    <a:latin typeface="+mj-lt"/>
                  </a:rPr>
                  <a:t>Takao</a:t>
                </a:r>
                <a:r>
                  <a:rPr lang="el-GR" b="0" i="0" u="none" strike="noStrike" baseline="0" dirty="0">
                    <a:latin typeface="+mj-lt"/>
                  </a:rPr>
                  <a:t> </a:t>
                </a:r>
                <a:r>
                  <a:rPr lang="el-GR" b="0" i="0" u="none" strike="noStrike" baseline="0" dirty="0" err="1">
                    <a:latin typeface="+mj-lt"/>
                  </a:rPr>
                  <a:t>Nishizeki</a:t>
                </a:r>
                <a:r>
                  <a:rPr lang="el-GR" b="0" i="0" u="none" strike="noStrike" baseline="0" dirty="0">
                    <a:latin typeface="+mj-lt"/>
                  </a:rPr>
                  <a:t> και </a:t>
                </a:r>
                <a:r>
                  <a:rPr lang="el-GR" b="0" i="0" u="none" strike="noStrike" baseline="0" dirty="0" err="1">
                    <a:latin typeface="+mj-lt"/>
                  </a:rPr>
                  <a:t>David</a:t>
                </a:r>
                <a:r>
                  <a:rPr lang="el-GR" b="0" i="0" u="none" strike="noStrike" baseline="0" dirty="0">
                    <a:latin typeface="+mj-lt"/>
                  </a:rPr>
                  <a:t> B. </a:t>
                </a:r>
                <a:r>
                  <a:rPr lang="el-GR" b="0" i="0" u="none" strike="noStrike" baseline="0" dirty="0" err="1">
                    <a:latin typeface="+mj-lt"/>
                  </a:rPr>
                  <a:t>Shmous</a:t>
                </a:r>
                <a:r>
                  <a:rPr lang="el-GR" b="0" i="0" u="none" strike="noStrike" baseline="0" dirty="0">
                    <a:latin typeface="+mj-lt"/>
                  </a:rPr>
                  <a:t> δημιούργησαν έναν αλγόριθμο ο οποίος ποτέ δεν χρησιμοποιεί περισσότερα από </a:t>
                </a:r>
                <a:r>
                  <a:rPr lang="el-GR" dirty="0">
                    <a:latin typeface="+mj-lt"/>
                  </a:rPr>
                  <a:t>[</a:t>
                </a:r>
                <a14:m>
                  <m:oMath xmlns:m="http://schemas.openxmlformats.org/officeDocument/2006/math">
                    <m:f>
                      <m:fPr>
                        <m:ctrlPr>
                          <a:rPr lang="el-GR" i="1">
                            <a:latin typeface="Cambria Math" panose="02040503050406030204" pitchFamily="18" charset="0"/>
                          </a:rPr>
                        </m:ctrlPr>
                      </m:fPr>
                      <m:num>
                        <m:r>
                          <a:rPr lang="el-GR" i="1">
                            <a:latin typeface="Cambria Math" panose="02040503050406030204" pitchFamily="18" charset="0"/>
                          </a:rPr>
                          <m:t>9</m:t>
                        </m:r>
                      </m:num>
                      <m:den>
                        <m:r>
                          <a:rPr lang="el-GR" i="1">
                            <a:latin typeface="Cambria Math" panose="02040503050406030204" pitchFamily="18" charset="0"/>
                          </a:rPr>
                          <m:t>8</m:t>
                        </m:r>
                      </m:den>
                    </m:f>
                  </m:oMath>
                </a14:m>
                <a:r>
                  <a:rPr lang="el-GR" dirty="0">
                    <a:latin typeface="+mj-lt"/>
                  </a:rPr>
                  <a:t>𝜒+ </a:t>
                </a:r>
                <a14:m>
                  <m:oMath xmlns:m="http://schemas.openxmlformats.org/officeDocument/2006/math">
                    <m:f>
                      <m:fPr>
                        <m:ctrlPr>
                          <a:rPr lang="el-GR" i="1">
                            <a:latin typeface="Cambria Math" panose="02040503050406030204" pitchFamily="18" charset="0"/>
                          </a:rPr>
                        </m:ctrlPr>
                      </m:fPr>
                      <m:num>
                        <m:r>
                          <a:rPr lang="el-GR" i="1">
                            <a:latin typeface="Cambria Math" panose="02040503050406030204" pitchFamily="18" charset="0"/>
                          </a:rPr>
                          <m:t>3</m:t>
                        </m:r>
                      </m:num>
                      <m:den>
                        <m:r>
                          <a:rPr lang="el-GR" i="1">
                            <a:latin typeface="Cambria Math" panose="02040503050406030204" pitchFamily="18" charset="0"/>
                          </a:rPr>
                          <m:t>4</m:t>
                        </m:r>
                      </m:den>
                    </m:f>
                  </m:oMath>
                </a14:m>
                <a:r>
                  <a:rPr lang="el-GR" dirty="0">
                    <a:latin typeface="+mj-lt"/>
                  </a:rPr>
                  <a:t>]</a:t>
                </a:r>
                <a:r>
                  <a:rPr lang="el-GR" b="0" i="0" u="none" strike="noStrike" baseline="0" dirty="0">
                    <a:latin typeface="+mj-lt"/>
                  </a:rPr>
                  <a:t>. Επιπλέον αν χ ≥ </a:t>
                </a:r>
                <a:r>
                  <a:rPr lang="el-GR" b="0" i="0" u="none" strike="noStrike" baseline="0" dirty="0">
                    <a:solidFill>
                      <a:schemeClr val="tx2"/>
                    </a:solidFill>
                    <a:latin typeface="+mj-lt"/>
                  </a:rPr>
                  <a:t>[</a:t>
                </a:r>
                <a14:m>
                  <m:oMath xmlns:m="http://schemas.openxmlformats.org/officeDocument/2006/math">
                    <m:f>
                      <m:fPr>
                        <m:ctrlPr>
                          <a:rPr lang="el-GR" b="0" i="1" u="none" strike="noStrike" baseline="0" smtClean="0">
                            <a:solidFill>
                              <a:schemeClr val="tx2"/>
                            </a:solidFill>
                            <a:latin typeface="Cambria Math" panose="02040503050406030204" pitchFamily="18" charset="0"/>
                          </a:rPr>
                        </m:ctrlPr>
                      </m:fPr>
                      <m:num>
                        <m:r>
                          <a:rPr lang="el-GR" b="0" i="1" u="none" strike="noStrike" baseline="0" smtClean="0">
                            <a:solidFill>
                              <a:schemeClr val="tx2"/>
                            </a:solidFill>
                            <a:latin typeface="Cambria Math" panose="02040503050406030204" pitchFamily="18" charset="0"/>
                          </a:rPr>
                          <m:t>9</m:t>
                        </m:r>
                      </m:num>
                      <m:den>
                        <m:r>
                          <a:rPr lang="el-GR" b="0" i="1" u="none" strike="noStrike" baseline="0" smtClean="0">
                            <a:solidFill>
                              <a:schemeClr val="tx2"/>
                            </a:solidFill>
                            <a:latin typeface="Cambria Math" panose="02040503050406030204" pitchFamily="18" charset="0"/>
                          </a:rPr>
                          <m:t>8</m:t>
                        </m:r>
                      </m:den>
                    </m:f>
                    <m:r>
                      <m:rPr>
                        <m:sty m:val="p"/>
                      </m:rPr>
                      <a:rPr lang="el-GR" b="0" i="0" u="none" strike="noStrike" baseline="0" smtClean="0">
                        <a:solidFill>
                          <a:schemeClr val="tx2"/>
                        </a:solidFill>
                        <a:latin typeface="Cambria Math" panose="02040503050406030204" pitchFamily="18" charset="0"/>
                      </a:rPr>
                      <m:t>Δ</m:t>
                    </m:r>
                  </m:oMath>
                </a14:m>
                <a:r>
                  <a:rPr lang="el-GR" b="0" i="0" u="none" strike="noStrike" baseline="0" dirty="0">
                    <a:solidFill>
                      <a:schemeClr val="tx2"/>
                    </a:solidFill>
                    <a:latin typeface="+mj-lt"/>
                  </a:rPr>
                  <a:t>+ </a:t>
                </a:r>
                <a14:m>
                  <m:oMath xmlns:m="http://schemas.openxmlformats.org/officeDocument/2006/math">
                    <m:f>
                      <m:fPr>
                        <m:ctrlPr>
                          <a:rPr lang="el-GR" i="1">
                            <a:solidFill>
                              <a:schemeClr val="tx2"/>
                            </a:solidFill>
                            <a:latin typeface="Cambria Math" panose="02040503050406030204" pitchFamily="18" charset="0"/>
                          </a:rPr>
                        </m:ctrlPr>
                      </m:fPr>
                      <m:num>
                        <m:r>
                          <a:rPr lang="el-GR" b="0" i="1" smtClean="0">
                            <a:solidFill>
                              <a:schemeClr val="tx2"/>
                            </a:solidFill>
                            <a:latin typeface="Cambria Math" panose="02040503050406030204" pitchFamily="18" charset="0"/>
                          </a:rPr>
                          <m:t>3</m:t>
                        </m:r>
                      </m:num>
                      <m:den>
                        <m:r>
                          <a:rPr lang="el-GR" b="0" i="1" smtClean="0">
                            <a:solidFill>
                              <a:schemeClr val="tx2"/>
                            </a:solidFill>
                            <a:latin typeface="Cambria Math" panose="02040503050406030204" pitchFamily="18" charset="0"/>
                          </a:rPr>
                          <m:t>4</m:t>
                        </m:r>
                      </m:den>
                    </m:f>
                  </m:oMath>
                </a14:m>
                <a:r>
                  <a:rPr lang="el-GR" b="0" i="0" u="none" strike="noStrike" baseline="0" dirty="0">
                    <a:solidFill>
                      <a:schemeClr val="tx2"/>
                    </a:solidFill>
                    <a:latin typeface="+mj-lt"/>
                  </a:rPr>
                  <a:t>]</a:t>
                </a:r>
                <a:r>
                  <a:rPr lang="el-GR" b="0" i="0" u="none" strike="noStrike" baseline="0" dirty="0">
                    <a:latin typeface="+mj-lt"/>
                  </a:rPr>
                  <a:t> τότε ο αλγόριθμος χρωματίζει βέλτιστα το γράφημα σε </a:t>
                </a:r>
                <a:r>
                  <a:rPr lang="el-GR" b="0" i="0" u="none" strike="noStrike" baseline="0" dirty="0" err="1">
                    <a:latin typeface="+mj-lt"/>
                  </a:rPr>
                  <a:t>πολυωνυμικό</a:t>
                </a:r>
                <a:r>
                  <a:rPr lang="el-GR" b="0" i="0" u="none" strike="noStrike" baseline="0" dirty="0">
                    <a:latin typeface="+mj-lt"/>
                  </a:rPr>
                  <a:t> χρόνο. Επιπρόσθετα ο αλγόριθμος ποτέ δεν χρησιμοποιεί παραπάνω από </a:t>
                </a:r>
                <a14:m>
                  <m:oMath xmlns:m="http://schemas.openxmlformats.org/officeDocument/2006/math">
                    <m:f>
                      <m:fPr>
                        <m:ctrlPr>
                          <a:rPr lang="el-GR" i="1">
                            <a:latin typeface="Cambria Math" panose="02040503050406030204" pitchFamily="18" charset="0"/>
                          </a:rPr>
                        </m:ctrlPr>
                      </m:fPr>
                      <m:num>
                        <m:r>
                          <a:rPr lang="el-GR" i="1">
                            <a:latin typeface="Cambria Math" panose="02040503050406030204" pitchFamily="18" charset="0"/>
                          </a:rPr>
                          <m:t>4</m:t>
                        </m:r>
                      </m:num>
                      <m:den>
                        <m:r>
                          <a:rPr lang="el-GR" i="1">
                            <a:latin typeface="Cambria Math" panose="02040503050406030204" pitchFamily="18" charset="0"/>
                          </a:rPr>
                          <m:t>3</m:t>
                        </m:r>
                      </m:den>
                    </m:f>
                  </m:oMath>
                </a14:m>
                <a:r>
                  <a:rPr lang="el-GR" dirty="0">
                    <a:latin typeface="+mj-lt"/>
                  </a:rPr>
                  <a:t> </a:t>
                </a:r>
                <a:r>
                  <a:rPr lang="el-GR" b="0" i="0" u="none" strike="noStrike" baseline="0" dirty="0">
                    <a:latin typeface="+mj-lt"/>
                  </a:rPr>
                  <a:t>χ χρώματα και εκτελείται σε χρόνο O(|E|(|V| + Δ)) όπου Ε το σύνολο των ακμών και V το σύνολο των κορυφών. </a:t>
                </a:r>
              </a:p>
            </p:txBody>
          </p:sp>
        </mc:Choice>
        <mc:Fallback xmlns="">
          <p:sp>
            <p:nvSpPr>
              <p:cNvPr id="3" name="Θέση περιεχομένου 2">
                <a:extLst>
                  <a:ext uri="{FF2B5EF4-FFF2-40B4-BE49-F238E27FC236}">
                    <a16:creationId xmlns:a16="http://schemas.microsoft.com/office/drawing/2014/main" id="{325EAB1B-5311-5C3D-B4D3-0708F41C75B1}"/>
                  </a:ext>
                </a:extLst>
              </p:cNvPr>
              <p:cNvSpPr>
                <a:spLocks noGrp="1" noRot="1" noChangeAspect="1" noMove="1" noResize="1" noEditPoints="1" noAdjustHandles="1" noChangeArrowheads="1" noChangeShapeType="1" noTextEdit="1"/>
              </p:cNvSpPr>
              <p:nvPr>
                <p:ph idx="1"/>
              </p:nvPr>
            </p:nvSpPr>
            <p:spPr>
              <a:xfrm>
                <a:off x="1371600" y="1984075"/>
                <a:ext cx="9601200" cy="3883325"/>
              </a:xfrm>
              <a:blipFill>
                <a:blip r:embed="rId2"/>
                <a:stretch>
                  <a:fillRect l="-635" t="-1254" r="-635"/>
                </a:stretch>
              </a:blipFill>
            </p:spPr>
            <p:txBody>
              <a:bodyPr/>
              <a:lstStyle/>
              <a:p>
                <a:r>
                  <a:rPr lang="el-GR">
                    <a:noFill/>
                  </a:rPr>
                  <a:t> </a:t>
                </a:r>
              </a:p>
            </p:txBody>
          </p:sp>
        </mc:Fallback>
      </mc:AlternateContent>
    </p:spTree>
    <p:extLst>
      <p:ext uri="{BB962C8B-B14F-4D97-AF65-F5344CB8AC3E}">
        <p14:creationId xmlns:p14="http://schemas.microsoft.com/office/powerpoint/2010/main" val="272038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B51412-71B9-3F83-E065-1A69FDC5A93B}"/>
              </a:ext>
            </a:extLst>
          </p:cNvPr>
          <p:cNvSpPr>
            <a:spLocks noGrp="1"/>
          </p:cNvSpPr>
          <p:nvPr>
            <p:ph type="title"/>
          </p:nvPr>
        </p:nvSpPr>
        <p:spPr/>
        <p:txBody>
          <a:bodyPr/>
          <a:lstStyle/>
          <a:p>
            <a:pPr algn="ctr"/>
            <a:r>
              <a:rPr lang="en-US" b="1" dirty="0"/>
              <a:t>Recolor	</a:t>
            </a:r>
            <a:endParaRPr lang="el-GR" b="1" dirty="0"/>
          </a:p>
        </p:txBody>
      </p:sp>
      <p:sp>
        <p:nvSpPr>
          <p:cNvPr id="3" name="Θέση περιεχομένου 2">
            <a:extLst>
              <a:ext uri="{FF2B5EF4-FFF2-40B4-BE49-F238E27FC236}">
                <a16:creationId xmlns:a16="http://schemas.microsoft.com/office/drawing/2014/main" id="{191F6DE1-CB3F-FFB7-18A3-BB08951DBA88}"/>
              </a:ext>
            </a:extLst>
          </p:cNvPr>
          <p:cNvSpPr>
            <a:spLocks noGrp="1"/>
          </p:cNvSpPr>
          <p:nvPr>
            <p:ph idx="1"/>
          </p:nvPr>
        </p:nvSpPr>
        <p:spPr>
          <a:xfrm>
            <a:off x="1371600" y="1984075"/>
            <a:ext cx="9601200" cy="3778370"/>
          </a:xfrm>
        </p:spPr>
        <p:txBody>
          <a:bodyPr/>
          <a:lstStyle/>
          <a:p>
            <a:pPr marL="0" indent="0" algn="just">
              <a:buNone/>
            </a:pPr>
            <a:r>
              <a:rPr lang="el-GR" dirty="0"/>
              <a:t>Η </a:t>
            </a:r>
            <a:r>
              <a:rPr lang="en-US" dirty="0"/>
              <a:t>recolor </a:t>
            </a:r>
            <a:r>
              <a:rPr lang="el-GR" dirty="0"/>
              <a:t>είναι η βασική και πιο σημαντική λειτουργία του αλγόριθμου και είναι υπεύθυνη για τον </a:t>
            </a:r>
            <a:r>
              <a:rPr lang="el-GR" dirty="0" err="1"/>
              <a:t>επαναχρωματισμό</a:t>
            </a:r>
            <a:r>
              <a:rPr lang="el-GR" dirty="0"/>
              <a:t> των ακμών. Χωρίζετε σε πέντε (5) βασικές περιπτώσεις από ένα (1) μέχρι πέντε (5) από τις οποίες εξετάζονται όλες οι ακμές ιεραρχικά (εάν επαληθεύετε πχ η περίπτωση ένα τέλος αλλιώς πάει στην δύο </a:t>
            </a:r>
            <a:r>
              <a:rPr lang="el-GR" dirty="0" err="1"/>
              <a:t>κτλπ</a:t>
            </a:r>
            <a:r>
              <a:rPr lang="el-GR" dirty="0"/>
              <a:t>). Η </a:t>
            </a:r>
            <a:r>
              <a:rPr lang="el-GR" b="1" i="1" dirty="0"/>
              <a:t>πρώτη περίπτωση </a:t>
            </a:r>
            <a:r>
              <a:rPr lang="el-GR" dirty="0"/>
              <a:t>αφορά κορυφές που τους λείπει από κοινού ένα χρώμα ή αν δεν υπάρχει μονοπάτι δύο χρωμάτων που να ξεκινάει από την μία κορυφή. Η </a:t>
            </a:r>
            <a:r>
              <a:rPr lang="el-GR" b="1" i="1" dirty="0"/>
              <a:t>δεύτερη περίπτωση</a:t>
            </a:r>
            <a:r>
              <a:rPr lang="el-GR" b="1" dirty="0"/>
              <a:t> </a:t>
            </a:r>
            <a:r>
              <a:rPr lang="el-GR" dirty="0"/>
              <a:t>διαχειρίζεται μονοπάτια  δύο χρωμάτων που περιέχουν δύο κορυφές που τους λείπει από κοινού ένα χρώμα. Η </a:t>
            </a:r>
            <a:r>
              <a:rPr lang="el-GR" b="1" i="1" dirty="0"/>
              <a:t>τρίτη περίπτωση</a:t>
            </a:r>
            <a:r>
              <a:rPr lang="el-GR" dirty="0"/>
              <a:t> σχετίζεται με μονοπάτια δύο χρωμάτων που περιέχουν εφτά (7) κορυφές. Η </a:t>
            </a:r>
            <a:r>
              <a:rPr lang="el-GR" b="1" i="1" dirty="0"/>
              <a:t>τέταρτη περίπτωση </a:t>
            </a:r>
            <a:r>
              <a:rPr lang="el-GR" dirty="0"/>
              <a:t>σχετίζεται με μονοπάτια δύο χρωμάτων που περιέχουν πέντε (5) κορυφές. Και η </a:t>
            </a:r>
            <a:r>
              <a:rPr lang="el-GR" b="1" i="1" dirty="0"/>
              <a:t>πέμπτη περίπτωση </a:t>
            </a:r>
            <a:r>
              <a:rPr lang="el-GR" dirty="0"/>
              <a:t>σχετίζεται με μονοπάτια δύο χρωμάτων που περιέχουν τρεις (3) κορυφές. Όλες μαζί φροντίζουν για τον </a:t>
            </a:r>
            <a:r>
              <a:rPr lang="el-GR" dirty="0" err="1"/>
              <a:t>επαναχρωματισμό</a:t>
            </a:r>
            <a:r>
              <a:rPr lang="el-GR" dirty="0"/>
              <a:t> τον ακμών και εξασφαλίζουν την απόδοση του αλγόριθμου.</a:t>
            </a:r>
          </a:p>
        </p:txBody>
      </p:sp>
    </p:spTree>
    <p:extLst>
      <p:ext uri="{BB962C8B-B14F-4D97-AF65-F5344CB8AC3E}">
        <p14:creationId xmlns:p14="http://schemas.microsoft.com/office/powerpoint/2010/main" val="73023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07ADEAA-6C8D-437F-12C3-98E4E254E388}"/>
              </a:ext>
            </a:extLst>
          </p:cNvPr>
          <p:cNvSpPr>
            <a:spLocks noGrp="1"/>
          </p:cNvSpPr>
          <p:nvPr>
            <p:ph type="title"/>
          </p:nvPr>
        </p:nvSpPr>
        <p:spPr>
          <a:xfrm>
            <a:off x="765025" y="1301360"/>
            <a:ext cx="9612971" cy="2554648"/>
          </a:xfrm>
        </p:spPr>
        <p:txBody>
          <a:bodyPr/>
          <a:lstStyle/>
          <a:p>
            <a:pPr algn="ctr"/>
            <a:r>
              <a:rPr lang="el-GR" dirty="0"/>
              <a:t>ΣΧΕΔΙΑΣΗ</a:t>
            </a:r>
          </a:p>
        </p:txBody>
      </p:sp>
      <p:sp>
        <p:nvSpPr>
          <p:cNvPr id="3" name="Θέση κειμένου 2">
            <a:extLst>
              <a:ext uri="{FF2B5EF4-FFF2-40B4-BE49-F238E27FC236}">
                <a16:creationId xmlns:a16="http://schemas.microsoft.com/office/drawing/2014/main" id="{178D4556-A4CD-DC7B-F0DB-AFB7FE6AED6B}"/>
              </a:ext>
            </a:extLst>
          </p:cNvPr>
          <p:cNvSpPr>
            <a:spLocks noGrp="1"/>
          </p:cNvSpPr>
          <p:nvPr>
            <p:ph type="body" idx="1"/>
          </p:nvPr>
        </p:nvSpPr>
        <p:spPr/>
        <p:txBody>
          <a:bodyPr/>
          <a:lstStyle/>
          <a:p>
            <a:r>
              <a:rPr lang="el-GR" dirty="0"/>
              <a:t> </a:t>
            </a:r>
          </a:p>
        </p:txBody>
      </p:sp>
    </p:spTree>
    <p:extLst>
      <p:ext uri="{BB962C8B-B14F-4D97-AF65-F5344CB8AC3E}">
        <p14:creationId xmlns:p14="http://schemas.microsoft.com/office/powerpoint/2010/main" val="187352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E76D9B-1CE2-2A42-4BE1-412CB92BD8AB}"/>
              </a:ext>
            </a:extLst>
          </p:cNvPr>
          <p:cNvSpPr>
            <a:spLocks noGrp="1"/>
          </p:cNvSpPr>
          <p:nvPr>
            <p:ph type="title"/>
          </p:nvPr>
        </p:nvSpPr>
        <p:spPr/>
        <p:txBody>
          <a:bodyPr/>
          <a:lstStyle/>
          <a:p>
            <a:pPr algn="ctr"/>
            <a:r>
              <a:rPr lang="el-GR" b="1" dirty="0"/>
              <a:t>Δημιουργία διαχειριστή ακμών</a:t>
            </a:r>
          </a:p>
        </p:txBody>
      </p:sp>
      <p:sp>
        <p:nvSpPr>
          <p:cNvPr id="3" name="Θέση περιεχομένου 2">
            <a:extLst>
              <a:ext uri="{FF2B5EF4-FFF2-40B4-BE49-F238E27FC236}">
                <a16:creationId xmlns:a16="http://schemas.microsoft.com/office/drawing/2014/main" id="{F614B660-AE24-1B28-39F7-15038C4981BA}"/>
              </a:ext>
            </a:extLst>
          </p:cNvPr>
          <p:cNvSpPr>
            <a:spLocks noGrp="1"/>
          </p:cNvSpPr>
          <p:nvPr>
            <p:ph sz="half" idx="1"/>
          </p:nvPr>
        </p:nvSpPr>
        <p:spPr>
          <a:xfrm>
            <a:off x="1371600" y="2285999"/>
            <a:ext cx="10820400" cy="3581401"/>
          </a:xfrm>
        </p:spPr>
        <p:txBody>
          <a:bodyPr/>
          <a:lstStyle/>
          <a:p>
            <a:pPr>
              <a:buFont typeface="Wingdings" panose="05000000000000000000" pitchFamily="2" charset="2"/>
              <a:buChar char="Ø"/>
            </a:pPr>
            <a:r>
              <a:rPr lang="el-GR" dirty="0"/>
              <a:t>Δημιουργία λεξικών που </a:t>
            </a:r>
            <a:r>
              <a:rPr lang="el-GR" dirty="0" err="1"/>
              <a:t>αλληλεπιδρούν</a:t>
            </a:r>
            <a:r>
              <a:rPr lang="el-GR" dirty="0"/>
              <a:t> μεταξύ τους δημιουργώντας </a:t>
            </a:r>
            <a:r>
              <a:rPr lang="en-US" dirty="0">
                <a:effectLst/>
                <a:latin typeface="+mj-lt"/>
                <a:ea typeface="Calibri" panose="020F0502020204030204" pitchFamily="34" charset="0"/>
                <a:cs typeface="Arial" panose="020B0604020202020204" pitchFamily="34" charset="0"/>
              </a:rPr>
              <a:t>bi-directional mapping</a:t>
            </a:r>
            <a:endParaRPr lang="el-GR" dirty="0">
              <a:effectLst/>
              <a:latin typeface="+mj-lt"/>
              <a:ea typeface="Calibri" panose="020F0502020204030204" pitchFamily="34" charset="0"/>
              <a:cs typeface="Arial" panose="020B0604020202020204" pitchFamily="34" charset="0"/>
            </a:endParaRPr>
          </a:p>
          <a:p>
            <a:pPr>
              <a:buFont typeface="Wingdings" panose="05000000000000000000" pitchFamily="2" charset="2"/>
              <a:buChar char="Ø"/>
            </a:pPr>
            <a:r>
              <a:rPr lang="el-GR" dirty="0">
                <a:latin typeface="+mj-lt"/>
                <a:ea typeface="Calibri" panose="020F0502020204030204" pitchFamily="34" charset="0"/>
                <a:cs typeface="Arial" panose="020B0604020202020204" pitchFamily="34" charset="0"/>
              </a:rPr>
              <a:t>Χρωματισμό ακμών και ανανέωση αυτομάτως στα λεξικά</a:t>
            </a:r>
          </a:p>
          <a:p>
            <a:pPr>
              <a:buFont typeface="Wingdings" panose="05000000000000000000" pitchFamily="2" charset="2"/>
              <a:buChar char="Ø"/>
            </a:pPr>
            <a:r>
              <a:rPr lang="el-GR" dirty="0" err="1">
                <a:latin typeface="+mj-lt"/>
                <a:ea typeface="Calibri" panose="020F0502020204030204" pitchFamily="34" charset="0"/>
                <a:cs typeface="Arial" panose="020B0604020202020204" pitchFamily="34" charset="0"/>
              </a:rPr>
              <a:t>Ξεχρωματισμός</a:t>
            </a:r>
            <a:r>
              <a:rPr lang="el-GR" dirty="0">
                <a:latin typeface="+mj-lt"/>
                <a:ea typeface="Calibri" panose="020F0502020204030204" pitchFamily="34" charset="0"/>
                <a:cs typeface="Arial" panose="020B0604020202020204" pitchFamily="34" charset="0"/>
              </a:rPr>
              <a:t> ακμών και ανανέωση αυτομάτως στα λεξικά</a:t>
            </a:r>
            <a:endParaRPr lang="en-US" dirty="0">
              <a:latin typeface="+mj-lt"/>
              <a:ea typeface="Calibri" panose="020F0502020204030204" pitchFamily="34" charset="0"/>
              <a:cs typeface="Arial" panose="020B0604020202020204" pitchFamily="34" charset="0"/>
            </a:endParaRPr>
          </a:p>
          <a:p>
            <a:pPr>
              <a:buFont typeface="Wingdings" panose="05000000000000000000" pitchFamily="2" charset="2"/>
              <a:buChar char="Ø"/>
            </a:pPr>
            <a:r>
              <a:rPr lang="el-GR" dirty="0">
                <a:latin typeface="+mj-lt"/>
                <a:ea typeface="Calibri" panose="020F0502020204030204" pitchFamily="34" charset="0"/>
                <a:cs typeface="Arial" panose="020B0604020202020204" pitchFamily="34" charset="0"/>
              </a:rPr>
              <a:t>Εύρεση του αριθμού της ακμής (μπορεί να υπάρχουν περισσότερες από μία ακμές μεταξύ δύο κόμβων)</a:t>
            </a:r>
          </a:p>
        </p:txBody>
      </p:sp>
      <p:sp>
        <p:nvSpPr>
          <p:cNvPr id="4" name="Θέση περιεχομένου 3">
            <a:extLst>
              <a:ext uri="{FF2B5EF4-FFF2-40B4-BE49-F238E27FC236}">
                <a16:creationId xmlns:a16="http://schemas.microsoft.com/office/drawing/2014/main" id="{DA2AEB62-271E-F902-6807-B0E64F804F90}"/>
              </a:ext>
            </a:extLst>
          </p:cNvPr>
          <p:cNvSpPr>
            <a:spLocks noGrp="1"/>
          </p:cNvSpPr>
          <p:nvPr>
            <p:ph sz="half" idx="2"/>
          </p:nvPr>
        </p:nvSpPr>
        <p:spPr>
          <a:xfrm>
            <a:off x="5115600" y="5029200"/>
            <a:ext cx="2285864" cy="1687902"/>
          </a:xfrm>
        </p:spPr>
        <p:txBody>
          <a:bodyPr/>
          <a:lstStyle/>
          <a:p>
            <a:pPr marL="0" indent="0">
              <a:buNone/>
            </a:pPr>
            <a:r>
              <a:rPr lang="el-GR" dirty="0"/>
              <a:t> </a:t>
            </a:r>
          </a:p>
        </p:txBody>
      </p:sp>
    </p:spTree>
    <p:extLst>
      <p:ext uri="{BB962C8B-B14F-4D97-AF65-F5344CB8AC3E}">
        <p14:creationId xmlns:p14="http://schemas.microsoft.com/office/powerpoint/2010/main" val="357806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F01A572-4147-F3B2-D12C-6D59BA931B85}"/>
              </a:ext>
            </a:extLst>
          </p:cNvPr>
          <p:cNvSpPr>
            <a:spLocks noGrp="1"/>
          </p:cNvSpPr>
          <p:nvPr>
            <p:ph type="title"/>
          </p:nvPr>
        </p:nvSpPr>
        <p:spPr/>
        <p:txBody>
          <a:bodyPr/>
          <a:lstStyle/>
          <a:p>
            <a:pPr algn="ctr"/>
            <a:r>
              <a:rPr lang="el-GR" b="1" dirty="0"/>
              <a:t>Εύρεση μονοπατιών και κύκλων</a:t>
            </a:r>
          </a:p>
        </p:txBody>
      </p:sp>
      <p:sp>
        <p:nvSpPr>
          <p:cNvPr id="3" name="Θέση περιεχομένου 2">
            <a:extLst>
              <a:ext uri="{FF2B5EF4-FFF2-40B4-BE49-F238E27FC236}">
                <a16:creationId xmlns:a16="http://schemas.microsoft.com/office/drawing/2014/main" id="{6D4AC682-B6B5-46FC-42C6-9FC5FFC50B23}"/>
              </a:ext>
            </a:extLst>
          </p:cNvPr>
          <p:cNvSpPr>
            <a:spLocks noGrp="1"/>
          </p:cNvSpPr>
          <p:nvPr>
            <p:ph sz="half" idx="1"/>
          </p:nvPr>
        </p:nvSpPr>
        <p:spPr>
          <a:xfrm>
            <a:off x="1371599" y="2171700"/>
            <a:ext cx="10575985" cy="3695700"/>
          </a:xfrm>
        </p:spPr>
        <p:txBody>
          <a:bodyPr/>
          <a:lstStyle/>
          <a:p>
            <a:pPr marL="0" indent="0">
              <a:buNone/>
            </a:pPr>
            <a:r>
              <a:rPr lang="el-GR" dirty="0"/>
              <a:t>Δημιουργία λειτουργίας που είναι υπεύθυνη για την εύρεση μονοπατιών, κρίσιμων και μη,</a:t>
            </a:r>
            <a:r>
              <a:rPr lang="en-US" dirty="0"/>
              <a:t> </a:t>
            </a:r>
            <a:r>
              <a:rPr lang="el-GR" dirty="0"/>
              <a:t>που περιέχουν συγκεκριμένες εναλλαγές χρωμάτων καθώς και για αναγνώριση κύκλων.</a:t>
            </a:r>
          </a:p>
        </p:txBody>
      </p:sp>
      <p:sp>
        <p:nvSpPr>
          <p:cNvPr id="4" name="Θέση περιεχομένου 3">
            <a:extLst>
              <a:ext uri="{FF2B5EF4-FFF2-40B4-BE49-F238E27FC236}">
                <a16:creationId xmlns:a16="http://schemas.microsoft.com/office/drawing/2014/main" id="{F566EEFC-0D82-EEDD-F25A-A0CF97317FE1}"/>
              </a:ext>
            </a:extLst>
          </p:cNvPr>
          <p:cNvSpPr>
            <a:spLocks noGrp="1"/>
          </p:cNvSpPr>
          <p:nvPr>
            <p:ph sz="half" idx="2"/>
          </p:nvPr>
        </p:nvSpPr>
        <p:spPr>
          <a:xfrm>
            <a:off x="4609949" y="3276600"/>
            <a:ext cx="2075523" cy="1226390"/>
          </a:xfrm>
        </p:spPr>
        <p:txBody>
          <a:bodyPr/>
          <a:lstStyle/>
          <a:p>
            <a:pPr marL="0" indent="0">
              <a:buNone/>
            </a:pPr>
            <a:r>
              <a:rPr lang="el-GR" dirty="0"/>
              <a:t> </a:t>
            </a:r>
          </a:p>
        </p:txBody>
      </p:sp>
    </p:spTree>
    <p:extLst>
      <p:ext uri="{BB962C8B-B14F-4D97-AF65-F5344CB8AC3E}">
        <p14:creationId xmlns:p14="http://schemas.microsoft.com/office/powerpoint/2010/main" val="323211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20D91D6-5E7B-0BC3-2DEB-A1857BE2E866}"/>
              </a:ext>
            </a:extLst>
          </p:cNvPr>
          <p:cNvSpPr>
            <a:spLocks noGrp="1"/>
          </p:cNvSpPr>
          <p:nvPr>
            <p:ph type="title"/>
          </p:nvPr>
        </p:nvSpPr>
        <p:spPr/>
        <p:txBody>
          <a:bodyPr/>
          <a:lstStyle/>
          <a:p>
            <a:pPr algn="ctr"/>
            <a:r>
              <a:rPr lang="el-GR" b="1" dirty="0"/>
              <a:t>Δημιουργία </a:t>
            </a:r>
            <a:r>
              <a:rPr lang="el-GR" b="1" dirty="0" err="1"/>
              <a:t>υπογραφήματων</a:t>
            </a:r>
            <a:endParaRPr lang="el-GR" b="1" dirty="0"/>
          </a:p>
        </p:txBody>
      </p:sp>
      <p:sp>
        <p:nvSpPr>
          <p:cNvPr id="3" name="Θέση περιεχομένου 2">
            <a:extLst>
              <a:ext uri="{FF2B5EF4-FFF2-40B4-BE49-F238E27FC236}">
                <a16:creationId xmlns:a16="http://schemas.microsoft.com/office/drawing/2014/main" id="{0B24507F-DD3C-B3D0-755E-010A82090735}"/>
              </a:ext>
            </a:extLst>
          </p:cNvPr>
          <p:cNvSpPr>
            <a:spLocks noGrp="1"/>
          </p:cNvSpPr>
          <p:nvPr>
            <p:ph idx="1"/>
          </p:nvPr>
        </p:nvSpPr>
        <p:spPr/>
        <p:txBody>
          <a:bodyPr/>
          <a:lstStyle/>
          <a:p>
            <a:pPr marL="0" indent="0">
              <a:buNone/>
            </a:pPr>
            <a:r>
              <a:rPr lang="el-GR" dirty="0"/>
              <a:t>Δημιουργία λειτουργίας που είναι υπεύθυνη για την δημιουργία </a:t>
            </a:r>
            <a:r>
              <a:rPr lang="el-GR" dirty="0" err="1"/>
              <a:t>υπογραφήματος</a:t>
            </a:r>
            <a:r>
              <a:rPr lang="el-GR" dirty="0"/>
              <a:t> αποτελούμενο από ακμές με συγκεκριμένα χαρακτηριστικά.</a:t>
            </a:r>
          </a:p>
        </p:txBody>
      </p:sp>
    </p:spTree>
    <p:extLst>
      <p:ext uri="{BB962C8B-B14F-4D97-AF65-F5344CB8AC3E}">
        <p14:creationId xmlns:p14="http://schemas.microsoft.com/office/powerpoint/2010/main" val="316030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F85D87-5B2B-BD83-FB7C-FB8335781183}"/>
              </a:ext>
            </a:extLst>
          </p:cNvPr>
          <p:cNvSpPr>
            <a:spLocks noGrp="1"/>
          </p:cNvSpPr>
          <p:nvPr>
            <p:ph type="title"/>
          </p:nvPr>
        </p:nvSpPr>
        <p:spPr/>
        <p:txBody>
          <a:bodyPr/>
          <a:lstStyle/>
          <a:p>
            <a:pPr algn="ctr"/>
            <a:r>
              <a:rPr lang="el-GR" b="1" dirty="0" err="1"/>
              <a:t>Επαναχρωματισμός</a:t>
            </a:r>
            <a:r>
              <a:rPr lang="el-GR" b="1" dirty="0"/>
              <a:t> ακμών</a:t>
            </a:r>
          </a:p>
        </p:txBody>
      </p:sp>
      <p:sp>
        <p:nvSpPr>
          <p:cNvPr id="3" name="Θέση περιεχομένου 2">
            <a:extLst>
              <a:ext uri="{FF2B5EF4-FFF2-40B4-BE49-F238E27FC236}">
                <a16:creationId xmlns:a16="http://schemas.microsoft.com/office/drawing/2014/main" id="{EDCD4C4F-A18C-45AA-C6BE-FFC01708F6BE}"/>
              </a:ext>
            </a:extLst>
          </p:cNvPr>
          <p:cNvSpPr>
            <a:spLocks noGrp="1"/>
          </p:cNvSpPr>
          <p:nvPr>
            <p:ph sz="half" idx="1"/>
          </p:nvPr>
        </p:nvSpPr>
        <p:spPr>
          <a:xfrm>
            <a:off x="1371599" y="2285999"/>
            <a:ext cx="10420709" cy="3581401"/>
          </a:xfrm>
        </p:spPr>
        <p:txBody>
          <a:bodyPr/>
          <a:lstStyle/>
          <a:p>
            <a:pPr marL="0" indent="0" algn="just">
              <a:buNone/>
            </a:pPr>
            <a:r>
              <a:rPr lang="el-GR" dirty="0"/>
              <a:t>Δημιουργία ιεραρχικού ελέγχου σχετικά με την κατηγορία στην οποία ανήκει κάθε ακμή και ακολουθώντας μία ιεραρχία ελέγχων κατάλληλος </a:t>
            </a:r>
            <a:r>
              <a:rPr lang="el-GR" dirty="0" err="1"/>
              <a:t>επαναχρωματισμός</a:t>
            </a:r>
            <a:r>
              <a:rPr lang="el-GR" dirty="0"/>
              <a:t> της ακμής.</a:t>
            </a:r>
          </a:p>
        </p:txBody>
      </p:sp>
      <p:sp>
        <p:nvSpPr>
          <p:cNvPr id="4" name="Θέση περιεχομένου 3">
            <a:extLst>
              <a:ext uri="{FF2B5EF4-FFF2-40B4-BE49-F238E27FC236}">
                <a16:creationId xmlns:a16="http://schemas.microsoft.com/office/drawing/2014/main" id="{16CDEFEC-4E15-BF13-06A0-C513675E7F12}"/>
              </a:ext>
            </a:extLst>
          </p:cNvPr>
          <p:cNvSpPr>
            <a:spLocks noGrp="1"/>
          </p:cNvSpPr>
          <p:nvPr>
            <p:ph sz="half" idx="2"/>
          </p:nvPr>
        </p:nvSpPr>
        <p:spPr>
          <a:xfrm>
            <a:off x="4627202" y="3302476"/>
            <a:ext cx="4447786" cy="3581401"/>
          </a:xfrm>
        </p:spPr>
        <p:txBody>
          <a:bodyPr/>
          <a:lstStyle/>
          <a:p>
            <a:pPr marL="0" indent="0">
              <a:buNone/>
            </a:pPr>
            <a:r>
              <a:rPr lang="el-GR" dirty="0"/>
              <a:t> </a:t>
            </a:r>
          </a:p>
        </p:txBody>
      </p:sp>
    </p:spTree>
    <p:extLst>
      <p:ext uri="{BB962C8B-B14F-4D97-AF65-F5344CB8AC3E}">
        <p14:creationId xmlns:p14="http://schemas.microsoft.com/office/powerpoint/2010/main" val="70092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6EF779-F234-3090-D629-B3B7F100B75A}"/>
              </a:ext>
            </a:extLst>
          </p:cNvPr>
          <p:cNvSpPr>
            <a:spLocks noGrp="1"/>
          </p:cNvSpPr>
          <p:nvPr>
            <p:ph type="title"/>
          </p:nvPr>
        </p:nvSpPr>
        <p:spPr/>
        <p:txBody>
          <a:bodyPr/>
          <a:lstStyle/>
          <a:p>
            <a:pPr algn="ctr"/>
            <a:r>
              <a:rPr lang="el-GR" b="1" dirty="0"/>
              <a:t>Περίπτωση 1</a:t>
            </a:r>
          </a:p>
        </p:txBody>
      </p:sp>
      <p:sp>
        <p:nvSpPr>
          <p:cNvPr id="3" name="Θέση περιεχομένου 2">
            <a:extLst>
              <a:ext uri="{FF2B5EF4-FFF2-40B4-BE49-F238E27FC236}">
                <a16:creationId xmlns:a16="http://schemas.microsoft.com/office/drawing/2014/main" id="{C6B0778D-75D7-ED33-5F05-0A2412E0D8FB}"/>
              </a:ext>
            </a:extLst>
          </p:cNvPr>
          <p:cNvSpPr>
            <a:spLocks noGrp="1"/>
          </p:cNvSpPr>
          <p:nvPr>
            <p:ph idx="1"/>
          </p:nvPr>
        </p:nvSpPr>
        <p:spPr/>
        <p:txBody>
          <a:bodyPr/>
          <a:lstStyle/>
          <a:p>
            <a:pPr marL="0" indent="0" algn="just">
              <a:buNone/>
            </a:pPr>
            <a:r>
              <a:rPr lang="el-GR" dirty="0"/>
              <a:t>Η περίπτωση ένα (1) είναι μία από τις πέντε (5) βασικές περιπτώσεις για τον χρωματισμό των ακμών και αυτή που εφαρμόζεται πιο συχνά. Είναι υπεύθυνη για να ελέγχει αρχικά αν  υπάρχει ένα κοινό χρώμα που να λείπει από τις κορυφές. Αν υπάρχει τότε τα πράγματα είναι απλά και χρωματίζει την ακμή με αυτό το χρώμα. Αν δεν υπάρχει προσπαθεί να το δημιουργήσει εναλλάσσοντας τα χρώματα ενός μονοπατιού.</a:t>
            </a:r>
          </a:p>
        </p:txBody>
      </p:sp>
      <p:pic>
        <p:nvPicPr>
          <p:cNvPr id="5" name="Εικόνα 4">
            <a:extLst>
              <a:ext uri="{FF2B5EF4-FFF2-40B4-BE49-F238E27FC236}">
                <a16:creationId xmlns:a16="http://schemas.microsoft.com/office/drawing/2014/main" id="{30712EFA-4254-BE9D-0E2B-E68305660BDC}"/>
              </a:ext>
            </a:extLst>
          </p:cNvPr>
          <p:cNvPicPr>
            <a:picLocks noChangeAspect="1"/>
          </p:cNvPicPr>
          <p:nvPr/>
        </p:nvPicPr>
        <p:blipFill>
          <a:blip r:embed="rId2"/>
          <a:stretch>
            <a:fillRect/>
          </a:stretch>
        </p:blipFill>
        <p:spPr>
          <a:xfrm>
            <a:off x="4436496" y="3916218"/>
            <a:ext cx="4222002" cy="2872509"/>
          </a:xfrm>
          <a:prstGeom prst="rect">
            <a:avLst/>
          </a:prstGeom>
        </p:spPr>
      </p:pic>
    </p:spTree>
    <p:extLst>
      <p:ext uri="{BB962C8B-B14F-4D97-AF65-F5344CB8AC3E}">
        <p14:creationId xmlns:p14="http://schemas.microsoft.com/office/powerpoint/2010/main" val="194599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73017A6-2250-2104-CDA6-C06C8356B645}"/>
              </a:ext>
            </a:extLst>
          </p:cNvPr>
          <p:cNvSpPr>
            <a:spLocks noGrp="1"/>
          </p:cNvSpPr>
          <p:nvPr>
            <p:ph type="title"/>
          </p:nvPr>
        </p:nvSpPr>
        <p:spPr/>
        <p:txBody>
          <a:bodyPr/>
          <a:lstStyle/>
          <a:p>
            <a:r>
              <a:rPr lang="el-GR" b="1" dirty="0">
                <a:latin typeface="Times New Roman" panose="02020603050405020304" pitchFamily="18" charset="0"/>
                <a:cs typeface="Times New Roman" panose="02020603050405020304" pitchFamily="18" charset="0"/>
              </a:rPr>
              <a:t>Επισκόπηση Παρουσίασης</a:t>
            </a:r>
            <a:endParaRPr lang="el-GR" dirty="0"/>
          </a:p>
        </p:txBody>
      </p:sp>
      <p:sp>
        <p:nvSpPr>
          <p:cNvPr id="3" name="Θέση περιεχομένου 2">
            <a:extLst>
              <a:ext uri="{FF2B5EF4-FFF2-40B4-BE49-F238E27FC236}">
                <a16:creationId xmlns:a16="http://schemas.microsoft.com/office/drawing/2014/main" id="{F088A6A0-8D61-6C38-CEBB-3CE1BB7DC4B6}"/>
              </a:ext>
            </a:extLst>
          </p:cNvPr>
          <p:cNvSpPr>
            <a:spLocks noGrp="1"/>
          </p:cNvSpPr>
          <p:nvPr>
            <p:ph idx="1"/>
          </p:nvPr>
        </p:nvSpPr>
        <p:spPr/>
        <p:txBody>
          <a:bodyPr>
            <a:normAutofit fontScale="25000" lnSpcReduction="20000"/>
          </a:bodyPr>
          <a:lstStyle/>
          <a:p>
            <a:pPr marL="0" indent="0">
              <a:buNone/>
            </a:pPr>
            <a:r>
              <a:rPr lang="el-GR" sz="6400" dirty="0">
                <a:latin typeface="Times New Roman" panose="02020603050405020304" pitchFamily="18" charset="0"/>
                <a:cs typeface="Times New Roman" panose="02020603050405020304" pitchFamily="18" charset="0"/>
              </a:rPr>
              <a:t>1</a:t>
            </a:r>
            <a:r>
              <a:rPr lang="en-US" sz="6400" dirty="0">
                <a:latin typeface="Times New Roman" panose="02020603050405020304" pitchFamily="18" charset="0"/>
                <a:cs typeface="Times New Roman" panose="02020603050405020304" pitchFamily="18" charset="0"/>
              </a:rPr>
              <a:t>. </a:t>
            </a:r>
            <a:r>
              <a:rPr lang="el-GR" sz="6400" dirty="0">
                <a:latin typeface="Times New Roman" panose="02020603050405020304" pitchFamily="18" charset="0"/>
                <a:cs typeface="Times New Roman" panose="02020603050405020304" pitchFamily="18" charset="0"/>
              </a:rPr>
              <a:t> Στόχος της εργασίας</a:t>
            </a:r>
            <a:endParaRPr lang="en-US" sz="6400" dirty="0">
              <a:latin typeface="Times New Roman" panose="02020603050405020304" pitchFamily="18" charset="0"/>
              <a:cs typeface="Times New Roman" panose="02020603050405020304" pitchFamily="18" charset="0"/>
            </a:endParaRPr>
          </a:p>
          <a:p>
            <a:pPr marL="0" indent="0">
              <a:buNone/>
            </a:pPr>
            <a:endParaRPr lang="el-GR" sz="6400" dirty="0">
              <a:latin typeface="Times New Roman" panose="02020603050405020304" pitchFamily="18" charset="0"/>
              <a:cs typeface="Times New Roman" panose="02020603050405020304" pitchFamily="18" charset="0"/>
            </a:endParaRPr>
          </a:p>
          <a:p>
            <a:pPr marL="0" indent="0">
              <a:buNone/>
            </a:pPr>
            <a:r>
              <a:rPr lang="en-US" sz="6400" dirty="0">
                <a:latin typeface="Times New Roman" panose="02020603050405020304" pitchFamily="18" charset="0"/>
                <a:cs typeface="Times New Roman" panose="02020603050405020304" pitchFamily="18" charset="0"/>
              </a:rPr>
              <a:t>2.  </a:t>
            </a:r>
            <a:r>
              <a:rPr lang="el-GR" sz="6400" dirty="0">
                <a:latin typeface="Times New Roman" panose="02020603050405020304" pitchFamily="18" charset="0"/>
                <a:cs typeface="Times New Roman" panose="02020603050405020304" pitchFamily="18" charset="0"/>
              </a:rPr>
              <a:t>Υπάρχοντες αλγόριθμοι</a:t>
            </a:r>
            <a:endParaRPr lang="en-US" sz="6400" dirty="0">
              <a:latin typeface="Times New Roman" panose="02020603050405020304" pitchFamily="18" charset="0"/>
              <a:cs typeface="Times New Roman" panose="02020603050405020304" pitchFamily="18" charset="0"/>
            </a:endParaRPr>
          </a:p>
          <a:p>
            <a:pPr marL="0" indent="0">
              <a:buNone/>
            </a:pPr>
            <a:endParaRPr lang="el-GR" sz="6400" dirty="0">
              <a:latin typeface="Times New Roman" panose="02020603050405020304" pitchFamily="18" charset="0"/>
              <a:cs typeface="Times New Roman" panose="02020603050405020304" pitchFamily="18" charset="0"/>
            </a:endParaRPr>
          </a:p>
          <a:p>
            <a:pPr marL="0" indent="0">
              <a:buNone/>
            </a:pPr>
            <a:r>
              <a:rPr lang="en-US" sz="6400" dirty="0">
                <a:latin typeface="Times New Roman" panose="02020603050405020304" pitchFamily="18" charset="0"/>
                <a:cs typeface="Times New Roman" panose="02020603050405020304" pitchFamily="18" charset="0"/>
              </a:rPr>
              <a:t>3.  </a:t>
            </a:r>
            <a:r>
              <a:rPr lang="el-GR" sz="6400" dirty="0">
                <a:latin typeface="Times New Roman" panose="02020603050405020304" pitchFamily="18" charset="0"/>
                <a:cs typeface="Times New Roman" panose="02020603050405020304" pitchFamily="18" charset="0"/>
              </a:rPr>
              <a:t>Αλγόριθμος </a:t>
            </a:r>
            <a:r>
              <a:rPr lang="el-GR" sz="6400" i="0" u="none" strike="noStrike" baseline="0" dirty="0" err="1">
                <a:latin typeface="Times New Roman" panose="02020603050405020304" pitchFamily="18" charset="0"/>
                <a:cs typeface="Times New Roman" panose="02020603050405020304" pitchFamily="18" charset="0"/>
              </a:rPr>
              <a:t>Hochbaum-Nishizeki-Shmoys</a:t>
            </a:r>
            <a:endParaRPr lang="el-GR" sz="6400" dirty="0">
              <a:latin typeface="Times New Roman" panose="02020603050405020304" pitchFamily="18" charset="0"/>
              <a:cs typeface="Times New Roman" panose="02020603050405020304" pitchFamily="18" charset="0"/>
            </a:endParaRPr>
          </a:p>
          <a:p>
            <a:pPr marL="0" indent="0">
              <a:buNone/>
            </a:pPr>
            <a:endParaRPr lang="en-US" sz="6400" dirty="0">
              <a:latin typeface="Times New Roman" panose="02020603050405020304" pitchFamily="18" charset="0"/>
              <a:cs typeface="Times New Roman" panose="02020603050405020304" pitchFamily="18" charset="0"/>
            </a:endParaRPr>
          </a:p>
          <a:p>
            <a:pPr marL="0" indent="0">
              <a:buNone/>
            </a:pPr>
            <a:r>
              <a:rPr lang="en-US" sz="6400" dirty="0">
                <a:latin typeface="Times New Roman" panose="02020603050405020304" pitchFamily="18" charset="0"/>
                <a:cs typeface="Times New Roman" panose="02020603050405020304" pitchFamily="18" charset="0"/>
              </a:rPr>
              <a:t>4. </a:t>
            </a:r>
            <a:r>
              <a:rPr lang="el-GR" sz="6400" dirty="0">
                <a:latin typeface="Times New Roman" panose="02020603050405020304" pitchFamily="18" charset="0"/>
                <a:cs typeface="Times New Roman" panose="02020603050405020304" pitchFamily="18" charset="0"/>
              </a:rPr>
              <a:t>Σχεδίαση</a:t>
            </a:r>
          </a:p>
          <a:p>
            <a:pPr>
              <a:buFont typeface="Wingdings" panose="05000000000000000000" pitchFamily="2" charset="2"/>
              <a:buChar char="Ø"/>
            </a:pPr>
            <a:endParaRPr lang="el-GR" sz="6400" dirty="0">
              <a:latin typeface="Times New Roman" panose="02020603050405020304" pitchFamily="18" charset="0"/>
              <a:cs typeface="Times New Roman" panose="02020603050405020304" pitchFamily="18" charset="0"/>
            </a:endParaRPr>
          </a:p>
          <a:p>
            <a:pPr marL="0" indent="0">
              <a:buNone/>
            </a:pPr>
            <a:r>
              <a:rPr lang="en-US" sz="6400" dirty="0">
                <a:latin typeface="Times New Roman" panose="02020603050405020304" pitchFamily="18" charset="0"/>
                <a:cs typeface="Times New Roman" panose="02020603050405020304" pitchFamily="18" charset="0"/>
              </a:rPr>
              <a:t>5. </a:t>
            </a:r>
            <a:r>
              <a:rPr lang="el-GR" sz="6400" dirty="0">
                <a:latin typeface="Times New Roman" panose="02020603050405020304" pitchFamily="18" charset="0"/>
                <a:cs typeface="Times New Roman" panose="02020603050405020304" pitchFamily="18" charset="0"/>
              </a:rPr>
              <a:t> Σύνοψη</a:t>
            </a:r>
          </a:p>
          <a:p>
            <a:pPr>
              <a:buFont typeface="Wingdings" panose="05000000000000000000" pitchFamily="2" charset="2"/>
              <a:buChar char="Ø"/>
            </a:pPr>
            <a:endParaRPr lang="el-GR" sz="6400" dirty="0">
              <a:latin typeface="Times New Roman" panose="02020603050405020304" pitchFamily="18" charset="0"/>
              <a:cs typeface="Times New Roman" panose="02020603050405020304" pitchFamily="18" charset="0"/>
            </a:endParaRPr>
          </a:p>
          <a:p>
            <a:pPr marL="0" indent="0">
              <a:buNone/>
            </a:pPr>
            <a:r>
              <a:rPr lang="en-US" sz="6400" dirty="0">
                <a:latin typeface="Times New Roman" panose="02020603050405020304" pitchFamily="18" charset="0"/>
                <a:cs typeface="Times New Roman" panose="02020603050405020304" pitchFamily="18" charset="0"/>
              </a:rPr>
              <a:t>6. </a:t>
            </a:r>
            <a:r>
              <a:rPr lang="el-GR" sz="6400" dirty="0">
                <a:latin typeface="Times New Roman" panose="02020603050405020304" pitchFamily="18" charset="0"/>
                <a:cs typeface="Times New Roman" panose="02020603050405020304" pitchFamily="18" charset="0"/>
              </a:rPr>
              <a:t> Μελλοντικές επεκτάσεις</a:t>
            </a:r>
          </a:p>
          <a:p>
            <a:endParaRPr lang="el-GR" dirty="0">
              <a:latin typeface="Arial" panose="020B0604020202020204" pitchFamily="34" charset="0"/>
              <a:cs typeface="Arial" panose="020B0604020202020204" pitchFamily="34" charset="0"/>
            </a:endParaRPr>
          </a:p>
          <a:p>
            <a:endParaRPr lang="el-GR" dirty="0"/>
          </a:p>
        </p:txBody>
      </p:sp>
    </p:spTree>
    <p:extLst>
      <p:ext uri="{BB962C8B-B14F-4D97-AF65-F5344CB8AC3E}">
        <p14:creationId xmlns:p14="http://schemas.microsoft.com/office/powerpoint/2010/main" val="479742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027878-5ADC-400F-15B4-0655FEF18C9A}"/>
              </a:ext>
            </a:extLst>
          </p:cNvPr>
          <p:cNvSpPr>
            <a:spLocks noGrp="1"/>
          </p:cNvSpPr>
          <p:nvPr>
            <p:ph type="title"/>
          </p:nvPr>
        </p:nvSpPr>
        <p:spPr/>
        <p:txBody>
          <a:bodyPr/>
          <a:lstStyle/>
          <a:p>
            <a:pPr algn="ctr"/>
            <a:r>
              <a:rPr lang="el-GR" b="1" dirty="0"/>
              <a:t>Περίπτωση 2</a:t>
            </a:r>
          </a:p>
        </p:txBody>
      </p:sp>
      <p:sp>
        <p:nvSpPr>
          <p:cNvPr id="3" name="Θέση περιεχομένου 2">
            <a:extLst>
              <a:ext uri="{FF2B5EF4-FFF2-40B4-BE49-F238E27FC236}">
                <a16:creationId xmlns:a16="http://schemas.microsoft.com/office/drawing/2014/main" id="{F62359C6-3EB8-2C32-6B1D-7287E78B3922}"/>
              </a:ext>
            </a:extLst>
          </p:cNvPr>
          <p:cNvSpPr>
            <a:spLocks noGrp="1"/>
          </p:cNvSpPr>
          <p:nvPr>
            <p:ph idx="1"/>
          </p:nvPr>
        </p:nvSpPr>
        <p:spPr/>
        <p:txBody>
          <a:bodyPr/>
          <a:lstStyle/>
          <a:p>
            <a:pPr marL="0" indent="0" algn="just">
              <a:buNone/>
            </a:pPr>
            <a:r>
              <a:rPr lang="el-GR" dirty="0"/>
              <a:t>Η περίπτωση δύο (2) είναι άλλη μία από τις πέντε (5) βασικές περιπτώσεις για τον χρωματισμό των ακμών. Είναι υπεύθυνη για να ελέγχει αν ένα </a:t>
            </a:r>
            <a:r>
              <a:rPr lang="en-US" dirty="0"/>
              <a:t>ab-</a:t>
            </a:r>
            <a:r>
              <a:rPr lang="el-GR" dirty="0"/>
              <a:t>κρίσιμο μονοπάτι περιέχει δύο κορυφές που να έχουν κοινό χρώμα που να τους λείπει. Αν υπάρχουν δύο τέτοιες κορυφές τότε καταφέρνει μέσα από μία σειρά αλλαγών να καταφέρει να είναι χρώμα που λείπει από της κορυφές της ακμής που θέλουμε να χρωματίσουμε.</a:t>
            </a:r>
          </a:p>
          <a:p>
            <a:pPr marL="0" indent="0">
              <a:buNone/>
            </a:pPr>
            <a:endParaRPr lang="el-GR" dirty="0"/>
          </a:p>
        </p:txBody>
      </p:sp>
    </p:spTree>
    <p:extLst>
      <p:ext uri="{BB962C8B-B14F-4D97-AF65-F5344CB8AC3E}">
        <p14:creationId xmlns:p14="http://schemas.microsoft.com/office/powerpoint/2010/main" val="221337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7A64F5-C460-DD67-B232-A9DDE63DAC5F}"/>
              </a:ext>
            </a:extLst>
          </p:cNvPr>
          <p:cNvSpPr>
            <a:spLocks noGrp="1"/>
          </p:cNvSpPr>
          <p:nvPr>
            <p:ph type="title"/>
          </p:nvPr>
        </p:nvSpPr>
        <p:spPr/>
        <p:txBody>
          <a:bodyPr/>
          <a:lstStyle/>
          <a:p>
            <a:pPr algn="ctr"/>
            <a:r>
              <a:rPr lang="en-US" b="1" dirty="0" err="1"/>
              <a:t>Twopath</a:t>
            </a:r>
            <a:endParaRPr lang="el-GR" b="1" dirty="0"/>
          </a:p>
        </p:txBody>
      </p:sp>
      <p:sp>
        <p:nvSpPr>
          <p:cNvPr id="3" name="Θέση περιεχομένου 2">
            <a:extLst>
              <a:ext uri="{FF2B5EF4-FFF2-40B4-BE49-F238E27FC236}">
                <a16:creationId xmlns:a16="http://schemas.microsoft.com/office/drawing/2014/main" id="{F98AFF65-2AA0-6D77-7B7F-C04C97AD3C31}"/>
              </a:ext>
            </a:extLst>
          </p:cNvPr>
          <p:cNvSpPr>
            <a:spLocks noGrp="1"/>
          </p:cNvSpPr>
          <p:nvPr>
            <p:ph idx="1"/>
          </p:nvPr>
        </p:nvSpPr>
        <p:spPr/>
        <p:txBody>
          <a:bodyPr/>
          <a:lstStyle/>
          <a:p>
            <a:pPr marL="0" indent="0" algn="just">
              <a:buNone/>
            </a:pPr>
            <a:r>
              <a:rPr lang="el-GR" dirty="0">
                <a:latin typeface="+mj-lt"/>
              </a:rPr>
              <a:t>Η </a:t>
            </a:r>
            <a:r>
              <a:rPr lang="en-US" dirty="0" err="1">
                <a:latin typeface="+mj-lt"/>
              </a:rPr>
              <a:t>twopath</a:t>
            </a:r>
            <a:r>
              <a:rPr lang="en-US" dirty="0">
                <a:latin typeface="+mj-lt"/>
              </a:rPr>
              <a:t> </a:t>
            </a:r>
            <a:r>
              <a:rPr lang="el-GR" dirty="0">
                <a:latin typeface="+mj-lt"/>
              </a:rPr>
              <a:t>είναι μία βοηθητική λειτουργία που είναι απαραίτητο εργαλείο για να λειτουργήσουν σωστά οι περιπτώσεις τρία, τέσσερα και πέντε. Έστω ότι υπάρχουν δύο κρίσιμα μονοπάτια, με δύο κορυφές (μία στο κάθε μονοπάτι) που έχουν κοινό χρώμα που τους λείπει. Τότε η </a:t>
            </a:r>
            <a:r>
              <a:rPr lang="en-US" dirty="0" err="1">
                <a:latin typeface="+mj-lt"/>
              </a:rPr>
              <a:t>twopath</a:t>
            </a:r>
            <a:r>
              <a:rPr lang="en-US" dirty="0">
                <a:latin typeface="+mj-lt"/>
              </a:rPr>
              <a:t> </a:t>
            </a:r>
            <a:r>
              <a:rPr lang="el-GR" dirty="0">
                <a:latin typeface="+mj-lt"/>
              </a:rPr>
              <a:t>φροντίζει μέσα από μια σειρά λειτουργιών να καταφέρει να δημιουργήσει σαν χρώμα που λείπει από την ακμή που θέλουμε να χρωματίσουμε το προαναφερθέν.</a:t>
            </a:r>
            <a:endParaRPr lang="el-GR" dirty="0"/>
          </a:p>
        </p:txBody>
      </p:sp>
    </p:spTree>
    <p:extLst>
      <p:ext uri="{BB962C8B-B14F-4D97-AF65-F5344CB8AC3E}">
        <p14:creationId xmlns:p14="http://schemas.microsoft.com/office/powerpoint/2010/main" val="1758342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DBA8F00-180E-8A90-350C-35BD9BB47141}"/>
              </a:ext>
            </a:extLst>
          </p:cNvPr>
          <p:cNvSpPr>
            <a:spLocks noGrp="1"/>
          </p:cNvSpPr>
          <p:nvPr>
            <p:ph type="title"/>
          </p:nvPr>
        </p:nvSpPr>
        <p:spPr/>
        <p:txBody>
          <a:bodyPr/>
          <a:lstStyle/>
          <a:p>
            <a:pPr algn="ctr"/>
            <a:r>
              <a:rPr lang="en-US" b="1" dirty="0"/>
              <a:t>Leave</a:t>
            </a:r>
            <a:endParaRPr lang="el-GR" b="1" dirty="0"/>
          </a:p>
        </p:txBody>
      </p:sp>
      <p:sp>
        <p:nvSpPr>
          <p:cNvPr id="3" name="Θέση περιεχομένου 2">
            <a:extLst>
              <a:ext uri="{FF2B5EF4-FFF2-40B4-BE49-F238E27FC236}">
                <a16:creationId xmlns:a16="http://schemas.microsoft.com/office/drawing/2014/main" id="{D57F3D35-EADA-2E29-677E-62C63BDEB48D}"/>
              </a:ext>
            </a:extLst>
          </p:cNvPr>
          <p:cNvSpPr>
            <a:spLocks noGrp="1"/>
          </p:cNvSpPr>
          <p:nvPr>
            <p:ph idx="1"/>
          </p:nvPr>
        </p:nvSpPr>
        <p:spPr/>
        <p:txBody>
          <a:bodyPr>
            <a:normAutofit/>
          </a:bodyPr>
          <a:lstStyle/>
          <a:p>
            <a:pPr marL="0" indent="0" algn="just">
              <a:buNone/>
            </a:pPr>
            <a:r>
              <a:rPr lang="el-GR" dirty="0">
                <a:latin typeface="+mj-lt"/>
              </a:rPr>
              <a:t>Η </a:t>
            </a:r>
            <a:r>
              <a:rPr lang="en-US" dirty="0">
                <a:latin typeface="+mj-lt"/>
              </a:rPr>
              <a:t>leave </a:t>
            </a:r>
            <a:r>
              <a:rPr lang="el-GR" dirty="0">
                <a:latin typeface="+mj-lt"/>
              </a:rPr>
              <a:t>είναι μία ακόμη βοηθητική λειτουργία που είναι απαραίτητο εργαλείο για να λειτουργήσουν σωστά οι περιπτώσεις τρία, τέσσερα και πέντε. </a:t>
            </a:r>
            <a:r>
              <a:rPr lang="el-GR" b="0" i="0" u="none" strike="noStrike" baseline="0" dirty="0">
                <a:latin typeface="+mj-lt"/>
              </a:rPr>
              <a:t>H </a:t>
            </a:r>
            <a:r>
              <a:rPr lang="en-US" b="0" i="0" u="none" strike="noStrike" baseline="0" dirty="0">
                <a:latin typeface="+mj-lt"/>
              </a:rPr>
              <a:t>leave</a:t>
            </a:r>
            <a:r>
              <a:rPr lang="el-GR" b="0" i="0" u="none" strike="noStrike" baseline="0" dirty="0">
                <a:latin typeface="+mj-lt"/>
              </a:rPr>
              <a:t> ελέγχει αν υπάρχει κάποια ακμή που να φεύγει από το ειδικά σχεδιασμένο </a:t>
            </a:r>
            <a:r>
              <a:rPr lang="el-GR" b="0" i="0" u="none" strike="noStrike" baseline="0" dirty="0" err="1">
                <a:latin typeface="+mj-lt"/>
              </a:rPr>
              <a:t>υπογράφημα</a:t>
            </a:r>
            <a:r>
              <a:rPr lang="el-GR" b="0" i="0" u="none" strike="noStrike" baseline="0" dirty="0">
                <a:latin typeface="+mj-lt"/>
              </a:rPr>
              <a:t> και αν υπάρχει ύστερα από αρκετούς ελέγχους και μετασχηματισμούς καταφέρνει να λείπει το χρώμα της ακμής που έφευγε από το γράφημα στην ακμή που θέλουμε να χρωματίσουμε. </a:t>
            </a:r>
            <a:r>
              <a:rPr lang="el-GR" dirty="0">
                <a:latin typeface="+mj-lt"/>
              </a:rPr>
              <a:t>Έτσι</a:t>
            </a:r>
            <a:r>
              <a:rPr lang="el-GR" b="0" i="0" u="none" strike="noStrike" baseline="0" dirty="0">
                <a:latin typeface="+mj-lt"/>
              </a:rPr>
              <a:t> καλεί πλέον μία από τις προηγούμενες περιπτώσεις που αναλαμβάνει τον </a:t>
            </a:r>
            <a:r>
              <a:rPr lang="el-GR" b="0" i="0" u="none" strike="noStrike" baseline="0" dirty="0" err="1">
                <a:latin typeface="+mj-lt"/>
              </a:rPr>
              <a:t>επαναχρωματισμό</a:t>
            </a:r>
            <a:r>
              <a:rPr lang="el-GR" dirty="0">
                <a:latin typeface="+mj-lt"/>
              </a:rPr>
              <a:t> της ακμής.</a:t>
            </a:r>
          </a:p>
        </p:txBody>
      </p:sp>
    </p:spTree>
    <p:extLst>
      <p:ext uri="{BB962C8B-B14F-4D97-AF65-F5344CB8AC3E}">
        <p14:creationId xmlns:p14="http://schemas.microsoft.com/office/powerpoint/2010/main" val="303736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60AEF3-9576-D89D-4426-326B8494A38B}"/>
              </a:ext>
            </a:extLst>
          </p:cNvPr>
          <p:cNvSpPr>
            <a:spLocks noGrp="1"/>
          </p:cNvSpPr>
          <p:nvPr>
            <p:ph type="title"/>
          </p:nvPr>
        </p:nvSpPr>
        <p:spPr>
          <a:xfrm>
            <a:off x="765025" y="1301360"/>
            <a:ext cx="9612971" cy="2477009"/>
          </a:xfrm>
        </p:spPr>
        <p:txBody>
          <a:bodyPr/>
          <a:lstStyle/>
          <a:p>
            <a:pPr algn="ctr"/>
            <a:r>
              <a:rPr lang="el-GR" dirty="0" err="1"/>
              <a:t>Συνοψη</a:t>
            </a:r>
            <a:endParaRPr lang="el-GR" dirty="0"/>
          </a:p>
        </p:txBody>
      </p:sp>
      <p:sp>
        <p:nvSpPr>
          <p:cNvPr id="3" name="Θέση κειμένου 2">
            <a:extLst>
              <a:ext uri="{FF2B5EF4-FFF2-40B4-BE49-F238E27FC236}">
                <a16:creationId xmlns:a16="http://schemas.microsoft.com/office/drawing/2014/main" id="{996807AC-644F-00E2-FED1-50CFD2407896}"/>
              </a:ext>
            </a:extLst>
          </p:cNvPr>
          <p:cNvSpPr>
            <a:spLocks noGrp="1"/>
          </p:cNvSpPr>
          <p:nvPr>
            <p:ph type="body" idx="1"/>
          </p:nvPr>
        </p:nvSpPr>
        <p:spPr/>
        <p:txBody>
          <a:bodyPr/>
          <a:lstStyle/>
          <a:p>
            <a:r>
              <a:rPr lang="el-GR" dirty="0"/>
              <a:t> </a:t>
            </a:r>
          </a:p>
        </p:txBody>
      </p:sp>
    </p:spTree>
    <p:extLst>
      <p:ext uri="{BB962C8B-B14F-4D97-AF65-F5344CB8AC3E}">
        <p14:creationId xmlns:p14="http://schemas.microsoft.com/office/powerpoint/2010/main" val="3038974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B88031E-5775-0286-050C-2B645DE63C44}"/>
              </a:ext>
            </a:extLst>
          </p:cNvPr>
          <p:cNvSpPr>
            <a:spLocks noGrp="1"/>
          </p:cNvSpPr>
          <p:nvPr>
            <p:ph type="title"/>
          </p:nvPr>
        </p:nvSpPr>
        <p:spPr/>
        <p:txBody>
          <a:bodyPr/>
          <a:lstStyle/>
          <a:p>
            <a:pPr algn="ctr"/>
            <a:r>
              <a:rPr lang="el-GR" b="1" dirty="0"/>
              <a:t>Σύνοψη	</a:t>
            </a: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AE95717C-4FE2-DC54-1AD4-4E7CD78CAFED}"/>
                  </a:ext>
                </a:extLst>
              </p:cNvPr>
              <p:cNvSpPr>
                <a:spLocks noGrp="1"/>
              </p:cNvSpPr>
              <p:nvPr>
                <p:ph idx="1"/>
              </p:nvPr>
            </p:nvSpPr>
            <p:spPr/>
            <p:txBody>
              <a:bodyPr>
                <a:normAutofit/>
              </a:bodyPr>
              <a:lstStyle/>
              <a:p>
                <a:pPr>
                  <a:buFont typeface="Wingdings" panose="05000000000000000000" pitchFamily="2" charset="2"/>
                  <a:buChar char="Ø"/>
                </a:pPr>
                <a:r>
                  <a:rPr lang="el-GR" dirty="0">
                    <a:solidFill>
                      <a:schemeClr val="tx2"/>
                    </a:solidFill>
                    <a:latin typeface="+mj-lt"/>
                  </a:rPr>
                  <a:t>Ο αλγόριθμος των </a:t>
                </a:r>
                <a:r>
                  <a:rPr lang="en-US" dirty="0">
                    <a:solidFill>
                      <a:schemeClr val="tx2"/>
                    </a:solidFill>
                    <a:latin typeface="+mj-lt"/>
                  </a:rPr>
                  <a:t>H</a:t>
                </a:r>
                <a:r>
                  <a:rPr lang="el-GR" i="0" u="none" strike="noStrike" baseline="0" dirty="0" err="1">
                    <a:solidFill>
                      <a:schemeClr val="tx2"/>
                    </a:solidFill>
                    <a:latin typeface="+mj-lt"/>
                  </a:rPr>
                  <a:t>ochbaum-Nishizeki-Shmoys</a:t>
                </a:r>
                <a:r>
                  <a:rPr lang="el-GR" i="0" u="none" strike="noStrike" baseline="0" dirty="0">
                    <a:solidFill>
                      <a:schemeClr val="tx2"/>
                    </a:solidFill>
                    <a:latin typeface="+mj-lt"/>
                  </a:rPr>
                  <a:t> για </a:t>
                </a:r>
                <a:r>
                  <a:rPr lang="el-GR" i="0" u="none" strike="noStrike" baseline="0" dirty="0" err="1">
                    <a:solidFill>
                      <a:schemeClr val="tx2"/>
                    </a:solidFill>
                    <a:latin typeface="+mj-lt"/>
                  </a:rPr>
                  <a:t>πολυγραφήματα</a:t>
                </a:r>
                <a:r>
                  <a:rPr lang="el-GR" i="0" u="none" strike="noStrike" baseline="0" dirty="0">
                    <a:solidFill>
                      <a:schemeClr val="tx2"/>
                    </a:solidFill>
                    <a:latin typeface="+mj-lt"/>
                  </a:rPr>
                  <a:t> </a:t>
                </a:r>
                <a:r>
                  <a:rPr lang="el-GR" b="0" i="0" u="none" strike="noStrike" baseline="0" dirty="0">
                    <a:solidFill>
                      <a:schemeClr val="tx2"/>
                    </a:solidFill>
                    <a:latin typeface="+mj-lt"/>
                  </a:rPr>
                  <a:t>ποτέ δεν χρησιμοποιεί περισσότερα από [</a:t>
                </a:r>
                <a14:m>
                  <m:oMath xmlns:m="http://schemas.openxmlformats.org/officeDocument/2006/math">
                    <m:f>
                      <m:fPr>
                        <m:ctrlPr>
                          <a:rPr lang="el-GR" b="0" i="1" u="none" strike="noStrike" baseline="0" smtClean="0">
                            <a:solidFill>
                              <a:schemeClr val="tx2"/>
                            </a:solidFill>
                            <a:latin typeface="Cambria Math" panose="02040503050406030204" pitchFamily="18" charset="0"/>
                          </a:rPr>
                        </m:ctrlPr>
                      </m:fPr>
                      <m:num>
                        <m:r>
                          <a:rPr lang="el-GR" b="0" i="1" u="none" strike="noStrike" baseline="0" smtClean="0">
                            <a:solidFill>
                              <a:schemeClr val="tx2"/>
                            </a:solidFill>
                            <a:latin typeface="Cambria Math" panose="02040503050406030204" pitchFamily="18" charset="0"/>
                          </a:rPr>
                          <m:t>9</m:t>
                        </m:r>
                      </m:num>
                      <m:den>
                        <m:r>
                          <a:rPr lang="el-GR" b="0" i="1" u="none" strike="noStrike" baseline="0" smtClean="0">
                            <a:solidFill>
                              <a:schemeClr val="tx2"/>
                            </a:solidFill>
                            <a:latin typeface="Cambria Math" panose="02040503050406030204" pitchFamily="18" charset="0"/>
                          </a:rPr>
                          <m:t>8</m:t>
                        </m:r>
                      </m:den>
                    </m:f>
                  </m:oMath>
                </a14:m>
                <a:r>
                  <a:rPr lang="el-GR" b="0" i="0" u="none" strike="noStrike" baseline="0" dirty="0">
                    <a:solidFill>
                      <a:schemeClr val="tx2"/>
                    </a:solidFill>
                    <a:latin typeface="+mj-lt"/>
                  </a:rPr>
                  <a:t>𝜒+ </a:t>
                </a:r>
                <a14:m>
                  <m:oMath xmlns:m="http://schemas.openxmlformats.org/officeDocument/2006/math">
                    <m:f>
                      <m:fPr>
                        <m:ctrlPr>
                          <a:rPr lang="el-GR" i="1">
                            <a:solidFill>
                              <a:schemeClr val="tx2"/>
                            </a:solidFill>
                            <a:latin typeface="Cambria Math" panose="02040503050406030204" pitchFamily="18" charset="0"/>
                          </a:rPr>
                        </m:ctrlPr>
                      </m:fPr>
                      <m:num>
                        <m:r>
                          <a:rPr lang="el-GR" b="0" i="1" smtClean="0">
                            <a:solidFill>
                              <a:schemeClr val="tx2"/>
                            </a:solidFill>
                            <a:latin typeface="Cambria Math" panose="02040503050406030204" pitchFamily="18" charset="0"/>
                          </a:rPr>
                          <m:t>3</m:t>
                        </m:r>
                      </m:num>
                      <m:den>
                        <m:r>
                          <a:rPr lang="el-GR" b="0" i="1" smtClean="0">
                            <a:solidFill>
                              <a:schemeClr val="tx2"/>
                            </a:solidFill>
                            <a:latin typeface="Cambria Math" panose="02040503050406030204" pitchFamily="18" charset="0"/>
                          </a:rPr>
                          <m:t>4</m:t>
                        </m:r>
                      </m:den>
                    </m:f>
                  </m:oMath>
                </a14:m>
                <a:r>
                  <a:rPr lang="el-GR" b="0" i="0" u="none" strike="noStrike" baseline="0" dirty="0">
                    <a:solidFill>
                      <a:schemeClr val="tx2"/>
                    </a:solidFill>
                    <a:latin typeface="+mj-lt"/>
                  </a:rPr>
                  <a:t>] χρώματα.</a:t>
                </a:r>
              </a:p>
              <a:p>
                <a:pPr>
                  <a:buFont typeface="Wingdings" panose="05000000000000000000" pitchFamily="2" charset="2"/>
                  <a:buChar char="Ø"/>
                </a:pPr>
                <a:r>
                  <a:rPr lang="el-GR" dirty="0">
                    <a:latin typeface="+mj-lt"/>
                  </a:rPr>
                  <a:t>Πολλές από τις περιπτώσεις που ελέγχονται από τον αλγόριθμο είναι τόσο ειδικές που είναι δύσκολο να εκπληρωθούν σε κάποιο γράφημα.</a:t>
                </a:r>
                <a:endParaRPr lang="el-GR" dirty="0">
                  <a:solidFill>
                    <a:schemeClr val="tx2"/>
                  </a:solidFill>
                  <a:latin typeface="+mj-lt"/>
                </a:endParaRPr>
              </a:p>
            </p:txBody>
          </p:sp>
        </mc:Choice>
        <mc:Fallback xmlns="">
          <p:sp>
            <p:nvSpPr>
              <p:cNvPr id="3" name="Θέση περιεχομένου 2">
                <a:extLst>
                  <a:ext uri="{FF2B5EF4-FFF2-40B4-BE49-F238E27FC236}">
                    <a16:creationId xmlns:a16="http://schemas.microsoft.com/office/drawing/2014/main" id="{AE95717C-4FE2-DC54-1AD4-4E7CD78CAFED}"/>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l-GR">
                    <a:noFill/>
                  </a:rPr>
                  <a:t> </a:t>
                </a:r>
              </a:p>
            </p:txBody>
          </p:sp>
        </mc:Fallback>
      </mc:AlternateContent>
    </p:spTree>
    <p:extLst>
      <p:ext uri="{BB962C8B-B14F-4D97-AF65-F5344CB8AC3E}">
        <p14:creationId xmlns:p14="http://schemas.microsoft.com/office/powerpoint/2010/main" val="3460161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E8DBAFA-3F05-77F8-65E8-63C2575A3186}"/>
              </a:ext>
            </a:extLst>
          </p:cNvPr>
          <p:cNvSpPr>
            <a:spLocks noGrp="1"/>
          </p:cNvSpPr>
          <p:nvPr>
            <p:ph type="title"/>
          </p:nvPr>
        </p:nvSpPr>
        <p:spPr/>
        <p:txBody>
          <a:bodyPr/>
          <a:lstStyle/>
          <a:p>
            <a:pPr algn="ctr"/>
            <a:r>
              <a:rPr lang="el-GR" b="1" dirty="0"/>
              <a:t>Λειτουργικότητα</a:t>
            </a:r>
          </a:p>
        </p:txBody>
      </p:sp>
      <p:sp>
        <p:nvSpPr>
          <p:cNvPr id="3" name="Θέση περιεχομένου 2">
            <a:extLst>
              <a:ext uri="{FF2B5EF4-FFF2-40B4-BE49-F238E27FC236}">
                <a16:creationId xmlns:a16="http://schemas.microsoft.com/office/drawing/2014/main" id="{D731E123-E1B5-4BD4-F0C3-74412B893B8D}"/>
              </a:ext>
            </a:extLst>
          </p:cNvPr>
          <p:cNvSpPr>
            <a:spLocks noGrp="1"/>
          </p:cNvSpPr>
          <p:nvPr>
            <p:ph idx="1"/>
          </p:nvPr>
        </p:nvSpPr>
        <p:spPr/>
        <p:txBody>
          <a:bodyPr/>
          <a:lstStyle/>
          <a:p>
            <a:pPr marL="0" indent="0" algn="just">
              <a:buNone/>
            </a:pPr>
            <a:r>
              <a:rPr lang="el-GR" dirty="0"/>
              <a:t>Η βασική λειτουργία του αλγόριθμου είναι αρκετά απλή. Αν η κορυφή έχει βαθμό (πλήθος ακμών που προσπίπτουν στην κορυφή) δύο ή μικρότερο τότε χρωματίζει τις ακμές με μία απλή </a:t>
            </a:r>
            <a:r>
              <a:rPr lang="en-US" dirty="0"/>
              <a:t>DFS (Depth - first search) </a:t>
            </a:r>
            <a:r>
              <a:rPr lang="el-GR" dirty="0"/>
              <a:t>μέθοδο</a:t>
            </a:r>
            <a:r>
              <a:rPr lang="en-US" dirty="0"/>
              <a:t>.</a:t>
            </a:r>
            <a:r>
              <a:rPr lang="el-GR" dirty="0"/>
              <a:t> Αν έχει βαθμό μεγαλύτερο του δύο τότε δημιουργεί ένα νέο γράφημα με τις υπάρχων κορυφές και προσθέτει μία-μία τις άχρωμες ακμές. Για τον χρωματισμό τους χρησιμοποιείτε η μέθοδος </a:t>
            </a:r>
            <a:r>
              <a:rPr lang="en-US" dirty="0"/>
              <a:t>recolor</a:t>
            </a:r>
            <a:r>
              <a:rPr lang="el-GR" dirty="0"/>
              <a:t> που είναι στην ουσία ο βασικός πυρήνας του αλγόριθμου.</a:t>
            </a:r>
          </a:p>
        </p:txBody>
      </p:sp>
    </p:spTree>
    <p:extLst>
      <p:ext uri="{BB962C8B-B14F-4D97-AF65-F5344CB8AC3E}">
        <p14:creationId xmlns:p14="http://schemas.microsoft.com/office/powerpoint/2010/main" val="2332065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64FC9F3-40BA-7779-7B3E-490A2494F373}"/>
              </a:ext>
            </a:extLst>
          </p:cNvPr>
          <p:cNvSpPr>
            <a:spLocks noGrp="1"/>
          </p:cNvSpPr>
          <p:nvPr>
            <p:ph type="title"/>
          </p:nvPr>
        </p:nvSpPr>
        <p:spPr/>
        <p:txBody>
          <a:bodyPr/>
          <a:lstStyle/>
          <a:p>
            <a:pPr algn="ctr"/>
            <a:r>
              <a:rPr lang="el-GR" b="1" dirty="0"/>
              <a:t>Πειραματική Μελέτη</a:t>
            </a:r>
          </a:p>
        </p:txBody>
      </p:sp>
      <p:sp>
        <p:nvSpPr>
          <p:cNvPr id="3" name="Θέση περιεχομένου 2">
            <a:extLst>
              <a:ext uri="{FF2B5EF4-FFF2-40B4-BE49-F238E27FC236}">
                <a16:creationId xmlns:a16="http://schemas.microsoft.com/office/drawing/2014/main" id="{A56FD783-D95F-63F5-7838-0573E071C887}"/>
              </a:ext>
            </a:extLst>
          </p:cNvPr>
          <p:cNvSpPr>
            <a:spLocks noGrp="1"/>
          </p:cNvSpPr>
          <p:nvPr>
            <p:ph idx="1"/>
          </p:nvPr>
        </p:nvSpPr>
        <p:spPr/>
        <p:txBody>
          <a:bodyPr/>
          <a:lstStyle/>
          <a:p>
            <a:pPr marL="0" indent="0">
              <a:buNone/>
            </a:pPr>
            <a:r>
              <a:rPr lang="el-GR" dirty="0"/>
              <a:t>Τα πειραματικά αποτελέσματα δείχνουν ότι ο αλγόριθμος φέρνει σχεδόν σε κάθε περίπτωση τα βέλτιστα δυνατά αποτελέσματα.</a:t>
            </a:r>
          </a:p>
        </p:txBody>
      </p:sp>
    </p:spTree>
    <p:extLst>
      <p:ext uri="{BB962C8B-B14F-4D97-AF65-F5344CB8AC3E}">
        <p14:creationId xmlns:p14="http://schemas.microsoft.com/office/powerpoint/2010/main" val="461453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989C30E-F77E-C105-EF67-8A78600AF49D}"/>
              </a:ext>
            </a:extLst>
          </p:cNvPr>
          <p:cNvSpPr>
            <a:spLocks noGrp="1"/>
          </p:cNvSpPr>
          <p:nvPr>
            <p:ph type="title"/>
          </p:nvPr>
        </p:nvSpPr>
        <p:spPr>
          <a:xfrm>
            <a:off x="1371600" y="116456"/>
            <a:ext cx="9601200" cy="866955"/>
          </a:xfrm>
        </p:spPr>
        <p:txBody>
          <a:bodyPr/>
          <a:lstStyle/>
          <a:p>
            <a:pPr algn="ctr"/>
            <a:r>
              <a:rPr lang="el-GR" b="1" dirty="0"/>
              <a:t>Γραφήματα</a:t>
            </a:r>
          </a:p>
        </p:txBody>
      </p:sp>
      <p:sp>
        <p:nvSpPr>
          <p:cNvPr id="3" name="Θέση περιεχομένου 2">
            <a:extLst>
              <a:ext uri="{FF2B5EF4-FFF2-40B4-BE49-F238E27FC236}">
                <a16:creationId xmlns:a16="http://schemas.microsoft.com/office/drawing/2014/main" id="{E7D8B87D-1E0D-C6C6-AB21-C43D289DC6EE}"/>
              </a:ext>
            </a:extLst>
          </p:cNvPr>
          <p:cNvSpPr>
            <a:spLocks noGrp="1"/>
          </p:cNvSpPr>
          <p:nvPr>
            <p:ph idx="1"/>
          </p:nvPr>
        </p:nvSpPr>
        <p:spPr>
          <a:xfrm>
            <a:off x="1371600" y="1423358"/>
            <a:ext cx="9601200" cy="5348378"/>
          </a:xfrm>
        </p:spPr>
        <p:txBody>
          <a:bodyPr>
            <a:normAutofit fontScale="92500" lnSpcReduction="20000"/>
          </a:bodyPr>
          <a:lstStyle/>
          <a:p>
            <a:pPr marL="0" indent="0" algn="just">
              <a:buNone/>
            </a:pPr>
            <a:r>
              <a:rPr lang="el-GR" sz="1800" b="0" i="0" u="none" strike="noStrike" baseline="0" dirty="0">
                <a:latin typeface="Cambria" panose="02040503050406030204" pitchFamily="18" charset="0"/>
              </a:rPr>
              <a:t>		50- 500 				50-200</a:t>
            </a:r>
          </a:p>
          <a:p>
            <a:pPr marL="0" indent="0" algn="just">
              <a:buNone/>
            </a:pPr>
            <a:r>
              <a:rPr lang="el-GR" sz="1800" b="0" i="0" u="none" strike="noStrike" baseline="0" dirty="0">
                <a:latin typeface="Cambria" panose="02040503050406030204" pitchFamily="18" charset="0"/>
              </a:rPr>
              <a:t>Βαθμός 		25 | 28 | 25 | 26 			13 | 13 | 14 | 15</a:t>
            </a:r>
          </a:p>
          <a:p>
            <a:pPr marL="0" indent="0" algn="just">
              <a:buNone/>
            </a:pPr>
            <a:r>
              <a:rPr lang="el-GR" sz="1800" b="0" i="0" u="none" strike="noStrike" baseline="0" dirty="0">
                <a:latin typeface="Cambria" panose="02040503050406030204" pitchFamily="18" charset="0"/>
              </a:rPr>
              <a:t>Πλήθος χρωμάτων  28 | 28 | 27 | 28			13 | 14 | 14 | 15</a:t>
            </a:r>
          </a:p>
          <a:p>
            <a:pPr marL="0" indent="0" algn="just">
              <a:buNone/>
            </a:pPr>
            <a:r>
              <a:rPr lang="el-GR" sz="1800" b="0" i="0" u="none" strike="noStrike" baseline="0" dirty="0">
                <a:latin typeface="Cambria" panose="02040503050406030204" pitchFamily="18" charset="0"/>
              </a:rPr>
              <a:t>		100- 1000 			100-500</a:t>
            </a:r>
          </a:p>
          <a:p>
            <a:pPr marL="0" indent="0" algn="just">
              <a:buNone/>
            </a:pPr>
            <a:r>
              <a:rPr lang="el-GR" sz="1800" b="0" i="0" u="none" strike="noStrike" baseline="0" dirty="0">
                <a:latin typeface="Cambria" panose="02040503050406030204" pitchFamily="18" charset="0"/>
              </a:rPr>
              <a:t>Βαθμός 		28 | 33 | 30 | 30 			20 | 20 | 19 | 21</a:t>
            </a:r>
          </a:p>
          <a:p>
            <a:pPr marL="0" indent="0" algn="just">
              <a:buNone/>
            </a:pPr>
            <a:r>
              <a:rPr lang="el-GR" sz="1800" b="0" i="0" u="none" strike="noStrike" baseline="0" dirty="0">
                <a:latin typeface="Cambria" panose="02040503050406030204" pitchFamily="18" charset="0"/>
              </a:rPr>
              <a:t>Πλήθος χρωμάτων  29 | 33 | 30 | 30			20 | 20 | 19 | 21</a:t>
            </a:r>
          </a:p>
          <a:p>
            <a:pPr marL="0" indent="0" algn="just">
              <a:buNone/>
            </a:pPr>
            <a:r>
              <a:rPr lang="el-GR" sz="1800" b="0" i="0" u="none" strike="noStrike" baseline="0" dirty="0">
                <a:latin typeface="Cambria" panose="02040503050406030204" pitchFamily="18" charset="0"/>
              </a:rPr>
              <a:t>                                      200- 2000			200-1000</a:t>
            </a:r>
          </a:p>
          <a:p>
            <a:pPr marL="0" indent="0" algn="just">
              <a:buNone/>
            </a:pPr>
            <a:r>
              <a:rPr lang="el-GR" sz="1800" b="0" i="0" u="none" strike="noStrike" baseline="0" dirty="0">
                <a:latin typeface="Cambria" panose="02040503050406030204" pitchFamily="18" charset="0"/>
              </a:rPr>
              <a:t>Βαθμός 		31 | 29 | 35 | 33 			18 | 17 | 21 | 20</a:t>
            </a:r>
          </a:p>
          <a:p>
            <a:pPr marL="0" indent="0" algn="just">
              <a:buNone/>
            </a:pPr>
            <a:r>
              <a:rPr lang="el-GR" sz="1800" b="0" i="0" u="none" strike="noStrike" baseline="0" dirty="0">
                <a:latin typeface="Cambria" panose="02040503050406030204" pitchFamily="18" charset="0"/>
              </a:rPr>
              <a:t>Πλήθος χρωμάτων  32 | 31 | 35 | 33 			19 | 17 | 21 | 20</a:t>
            </a:r>
          </a:p>
          <a:p>
            <a:pPr marL="0" indent="0" algn="just">
              <a:buNone/>
            </a:pPr>
            <a:r>
              <a:rPr lang="el-GR" sz="1800" b="0" i="0" u="none" strike="noStrike" baseline="0" dirty="0">
                <a:latin typeface="Cambria" panose="02040503050406030204" pitchFamily="18" charset="0"/>
              </a:rPr>
              <a:t>		400- 4000			400-2000</a:t>
            </a:r>
          </a:p>
          <a:p>
            <a:pPr marL="0" indent="0" algn="just">
              <a:buNone/>
            </a:pPr>
            <a:r>
              <a:rPr lang="el-GR" sz="1800" b="0" i="0" u="none" strike="noStrike" baseline="0" dirty="0">
                <a:latin typeface="Cambria" panose="02040503050406030204" pitchFamily="18" charset="0"/>
              </a:rPr>
              <a:t>Βαθμός		 33 | 32 | 33 | 37			18 | 21 | 21 | 19</a:t>
            </a:r>
          </a:p>
          <a:p>
            <a:pPr marL="0" indent="0" algn="just">
              <a:buNone/>
            </a:pPr>
            <a:r>
              <a:rPr lang="el-GR" sz="1800" b="0" i="0" u="none" strike="noStrike" baseline="0" dirty="0">
                <a:latin typeface="Cambria" panose="02040503050406030204" pitchFamily="18" charset="0"/>
              </a:rPr>
              <a:t>Πλήθος χρωμάτων   33 | 33 | 34 | 37			19 | 21 | 22 | 20</a:t>
            </a:r>
          </a:p>
          <a:p>
            <a:pPr marL="0" indent="0" algn="just">
              <a:buNone/>
            </a:pPr>
            <a:r>
              <a:rPr lang="el-GR" sz="1800" b="0" i="0" u="none" strike="noStrike" baseline="0" dirty="0">
                <a:latin typeface="Cambria" panose="02040503050406030204" pitchFamily="18" charset="0"/>
              </a:rPr>
              <a:t>		500- 5000 			500-2500</a:t>
            </a:r>
          </a:p>
          <a:p>
            <a:pPr marL="0" indent="0" algn="just">
              <a:buNone/>
            </a:pPr>
            <a:r>
              <a:rPr lang="el-GR" sz="1800" b="0" i="0" u="none" strike="noStrike" baseline="0" dirty="0">
                <a:latin typeface="Cambria" panose="02040503050406030204" pitchFamily="18" charset="0"/>
              </a:rPr>
              <a:t>Βαθμός 		36 | 37 | 35 | 32			20 | 20 | 22 | 25</a:t>
            </a:r>
          </a:p>
          <a:p>
            <a:pPr marL="0" indent="0" algn="just">
              <a:buNone/>
            </a:pPr>
            <a:r>
              <a:rPr lang="el-GR" sz="1800" b="0" i="0" u="none" strike="noStrike" baseline="0" dirty="0">
                <a:latin typeface="Cambria" panose="02040503050406030204" pitchFamily="18" charset="0"/>
              </a:rPr>
              <a:t>Πλήθος χρωμάτων  36 | 37 | 35 | 33 			20 | 20 | 22 | 25</a:t>
            </a:r>
            <a:endParaRPr lang="el-GR" dirty="0"/>
          </a:p>
        </p:txBody>
      </p:sp>
    </p:spTree>
    <p:extLst>
      <p:ext uri="{BB962C8B-B14F-4D97-AF65-F5344CB8AC3E}">
        <p14:creationId xmlns:p14="http://schemas.microsoft.com/office/powerpoint/2010/main" val="977728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EE2FCE8-29DF-BC9F-A9D7-DAB8F998A190}"/>
              </a:ext>
            </a:extLst>
          </p:cNvPr>
          <p:cNvSpPr>
            <a:spLocks noGrp="1"/>
          </p:cNvSpPr>
          <p:nvPr>
            <p:ph type="title"/>
          </p:nvPr>
        </p:nvSpPr>
        <p:spPr>
          <a:xfrm>
            <a:off x="1371600" y="247650"/>
            <a:ext cx="9601200" cy="847905"/>
          </a:xfrm>
        </p:spPr>
        <p:txBody>
          <a:bodyPr/>
          <a:lstStyle/>
          <a:p>
            <a:pPr algn="ctr"/>
            <a:r>
              <a:rPr lang="el-GR" b="1" dirty="0" err="1"/>
              <a:t>Πολυγραφήματα</a:t>
            </a:r>
            <a:endParaRPr lang="el-GR" b="1" dirty="0"/>
          </a:p>
        </p:txBody>
      </p:sp>
      <p:sp>
        <p:nvSpPr>
          <p:cNvPr id="3" name="Θέση περιεχομένου 2">
            <a:extLst>
              <a:ext uri="{FF2B5EF4-FFF2-40B4-BE49-F238E27FC236}">
                <a16:creationId xmlns:a16="http://schemas.microsoft.com/office/drawing/2014/main" id="{6B4D351E-0146-5176-3ECA-41121B25F772}"/>
              </a:ext>
            </a:extLst>
          </p:cNvPr>
          <p:cNvSpPr>
            <a:spLocks noGrp="1"/>
          </p:cNvSpPr>
          <p:nvPr>
            <p:ph idx="1"/>
          </p:nvPr>
        </p:nvSpPr>
        <p:spPr>
          <a:xfrm>
            <a:off x="1371600" y="1199071"/>
            <a:ext cx="9601200" cy="5512279"/>
          </a:xfrm>
        </p:spPr>
        <p:txBody>
          <a:bodyPr>
            <a:normAutofit fontScale="92500" lnSpcReduction="20000"/>
          </a:bodyPr>
          <a:lstStyle/>
          <a:p>
            <a:pPr marL="0" indent="0" algn="just">
              <a:buNone/>
            </a:pPr>
            <a:r>
              <a:rPr lang="el-GR" sz="2000" b="0" i="0" u="none" strike="noStrike" baseline="0" dirty="0">
                <a:latin typeface="Cambria" panose="02040503050406030204" pitchFamily="18" charset="0"/>
              </a:rPr>
              <a:t>		   50- 500 			50-200</a:t>
            </a:r>
          </a:p>
          <a:p>
            <a:pPr marL="0" indent="0" algn="just">
              <a:buNone/>
            </a:pPr>
            <a:r>
              <a:rPr lang="el-GR" sz="2000" b="0" i="0" u="none" strike="noStrike" baseline="0" dirty="0">
                <a:latin typeface="Cambria" panose="02040503050406030204" pitchFamily="18" charset="0"/>
              </a:rPr>
              <a:t>Βαθμός 		   29 | 30 | 28 | 29 			16 | 14 | 12 | 16</a:t>
            </a:r>
          </a:p>
          <a:p>
            <a:pPr marL="0" indent="0" algn="just">
              <a:buNone/>
            </a:pPr>
            <a:r>
              <a:rPr lang="el-GR" sz="2000" b="0" i="0" u="none" strike="noStrike" baseline="0" dirty="0">
                <a:latin typeface="Cambria" panose="02040503050406030204" pitchFamily="18" charset="0"/>
              </a:rPr>
              <a:t>Πλήθος χρωμάτων 29 | 30 | 28 | 29			16 | 14 | 13 | 16</a:t>
            </a:r>
          </a:p>
          <a:p>
            <a:pPr marL="0" indent="0" algn="just">
              <a:buNone/>
            </a:pPr>
            <a:r>
              <a:rPr lang="el-GR" sz="2000" b="0" i="0" u="none" strike="noStrike" baseline="0" dirty="0">
                <a:latin typeface="Cambria" panose="02040503050406030204" pitchFamily="18" charset="0"/>
              </a:rPr>
              <a:t>		   100- 1000 			100-500</a:t>
            </a:r>
          </a:p>
          <a:p>
            <a:pPr marL="0" indent="0" algn="just">
              <a:buNone/>
            </a:pPr>
            <a:r>
              <a:rPr lang="el-GR" sz="2000" b="0" i="0" u="none" strike="noStrike" baseline="0" dirty="0">
                <a:latin typeface="Cambria" panose="02040503050406030204" pitchFamily="18" charset="0"/>
              </a:rPr>
              <a:t>Βαθμός 		   31 | 31 | 34 | 30 			19 | 19 | 17 | 19</a:t>
            </a:r>
          </a:p>
          <a:p>
            <a:pPr marL="0" indent="0" algn="just">
              <a:buNone/>
            </a:pPr>
            <a:r>
              <a:rPr lang="el-GR" sz="2000" b="0" i="0" u="none" strike="noStrike" baseline="0" dirty="0">
                <a:latin typeface="Cambria" panose="02040503050406030204" pitchFamily="18" charset="0"/>
              </a:rPr>
              <a:t>Πλήθος χρωμάτων 31 | 31 | 34 | 30			19 | 19 | 17 | 19</a:t>
            </a:r>
          </a:p>
          <a:p>
            <a:pPr marL="0" indent="0" algn="just">
              <a:buNone/>
            </a:pPr>
            <a:r>
              <a:rPr lang="el-GR" sz="2000" b="0" i="0" u="none" strike="noStrike" baseline="0" dirty="0">
                <a:latin typeface="Cambria" panose="02040503050406030204" pitchFamily="18" charset="0"/>
              </a:rPr>
              <a:t>                                      200- 2000			200-1000</a:t>
            </a:r>
          </a:p>
          <a:p>
            <a:pPr marL="0" indent="0" algn="just">
              <a:buNone/>
            </a:pPr>
            <a:r>
              <a:rPr lang="el-GR" sz="2000" b="0" i="0" u="none" strike="noStrike" baseline="0" dirty="0">
                <a:latin typeface="Cambria" panose="02040503050406030204" pitchFamily="18" charset="0"/>
              </a:rPr>
              <a:t>Βαθμός 		   35 | 31 | 34 | 31 			18 | 17 | 19 | 17</a:t>
            </a:r>
          </a:p>
          <a:p>
            <a:pPr marL="0" indent="0" algn="just">
              <a:buNone/>
            </a:pPr>
            <a:r>
              <a:rPr lang="el-GR" sz="2000" b="0" i="0" u="none" strike="noStrike" baseline="0" dirty="0">
                <a:latin typeface="Cambria" panose="02040503050406030204" pitchFamily="18" charset="0"/>
              </a:rPr>
              <a:t>Πλήθος χρωμάτων 36 | 31 | 34 | 31 			18 | 17 | 19 | 18</a:t>
            </a:r>
          </a:p>
          <a:p>
            <a:pPr marL="0" indent="0" algn="just">
              <a:buNone/>
            </a:pPr>
            <a:r>
              <a:rPr lang="el-GR" sz="2000" b="0" i="0" u="none" strike="noStrike" baseline="0" dirty="0">
                <a:latin typeface="Cambria" panose="02040503050406030204" pitchFamily="18" charset="0"/>
              </a:rPr>
              <a:t>		   400- 4000			400-2000</a:t>
            </a:r>
          </a:p>
          <a:p>
            <a:pPr marL="0" indent="0" algn="just">
              <a:buNone/>
            </a:pPr>
            <a:r>
              <a:rPr lang="el-GR" sz="2000" b="0" i="0" u="none" strike="noStrike" baseline="0" dirty="0">
                <a:latin typeface="Cambria" panose="02040503050406030204" pitchFamily="18" charset="0"/>
              </a:rPr>
              <a:t>Βαθμός		   35 | 36 | 32 | 35			19 | 23 | 21 | 21</a:t>
            </a:r>
          </a:p>
          <a:p>
            <a:pPr marL="0" indent="0" algn="just">
              <a:buNone/>
            </a:pPr>
            <a:r>
              <a:rPr lang="el-GR" sz="2000" b="0" i="0" u="none" strike="noStrike" baseline="0" dirty="0">
                <a:latin typeface="Cambria" panose="02040503050406030204" pitchFamily="18" charset="0"/>
              </a:rPr>
              <a:t>Πλήθος χρωμάτων 35 | 36 | 32 | 35			20 | 23 | 21 | 21</a:t>
            </a:r>
          </a:p>
          <a:p>
            <a:pPr marL="0" indent="0" algn="just">
              <a:buNone/>
            </a:pPr>
            <a:r>
              <a:rPr lang="el-GR" sz="2000" b="0" i="0" u="none" strike="noStrike" baseline="0" dirty="0">
                <a:latin typeface="Cambria" panose="02040503050406030204" pitchFamily="18" charset="0"/>
              </a:rPr>
              <a:t>		   500- 5000 			500-2500</a:t>
            </a:r>
          </a:p>
          <a:p>
            <a:pPr marL="0" indent="0" algn="just">
              <a:buNone/>
            </a:pPr>
            <a:r>
              <a:rPr lang="el-GR" sz="2000" b="0" i="0" u="none" strike="noStrike" baseline="0" dirty="0">
                <a:latin typeface="Cambria" panose="02040503050406030204" pitchFamily="18" charset="0"/>
              </a:rPr>
              <a:t>Βαθμός 		   34 | 35 | 33 | 33			20 | 22 | 20 | 19</a:t>
            </a:r>
          </a:p>
          <a:p>
            <a:pPr marL="0" indent="0" algn="just">
              <a:buNone/>
            </a:pPr>
            <a:r>
              <a:rPr lang="el-GR" sz="2000" b="0" i="0" u="none" strike="noStrike" baseline="0" dirty="0">
                <a:latin typeface="Cambria" panose="02040503050406030204" pitchFamily="18" charset="0"/>
              </a:rPr>
              <a:t>Πλήθος χρωμάτων 34 | 35 | 33 | 33 			20 | 22 | 20 | 20</a:t>
            </a:r>
            <a:endParaRPr lang="el-GR" dirty="0"/>
          </a:p>
          <a:p>
            <a:pPr marL="0" indent="0">
              <a:buNone/>
            </a:pPr>
            <a:endParaRPr lang="el-GR" dirty="0"/>
          </a:p>
        </p:txBody>
      </p:sp>
    </p:spTree>
    <p:extLst>
      <p:ext uri="{BB962C8B-B14F-4D97-AF65-F5344CB8AC3E}">
        <p14:creationId xmlns:p14="http://schemas.microsoft.com/office/powerpoint/2010/main" val="2128086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7869C2-67AE-4792-7808-382722C8A083}"/>
              </a:ext>
            </a:extLst>
          </p:cNvPr>
          <p:cNvSpPr>
            <a:spLocks noGrp="1"/>
          </p:cNvSpPr>
          <p:nvPr>
            <p:ph type="title"/>
          </p:nvPr>
        </p:nvSpPr>
        <p:spPr/>
        <p:txBody>
          <a:bodyPr/>
          <a:lstStyle/>
          <a:p>
            <a:pPr algn="ctr"/>
            <a:r>
              <a:rPr lang="el-GR" dirty="0" err="1"/>
              <a:t>Μελλοντικεσ</a:t>
            </a:r>
            <a:r>
              <a:rPr lang="el-GR" dirty="0"/>
              <a:t> </a:t>
            </a:r>
            <a:r>
              <a:rPr lang="el-GR" dirty="0" err="1"/>
              <a:t>επεκτασεισ</a:t>
            </a:r>
            <a:endParaRPr lang="el-GR" dirty="0"/>
          </a:p>
        </p:txBody>
      </p:sp>
      <p:sp>
        <p:nvSpPr>
          <p:cNvPr id="3" name="Θέση κειμένου 2">
            <a:extLst>
              <a:ext uri="{FF2B5EF4-FFF2-40B4-BE49-F238E27FC236}">
                <a16:creationId xmlns:a16="http://schemas.microsoft.com/office/drawing/2014/main" id="{7ACA0411-66AC-D6E8-107B-30DF6CE9903B}"/>
              </a:ext>
            </a:extLst>
          </p:cNvPr>
          <p:cNvSpPr>
            <a:spLocks noGrp="1"/>
          </p:cNvSpPr>
          <p:nvPr>
            <p:ph type="body" idx="1"/>
          </p:nvPr>
        </p:nvSpPr>
        <p:spPr/>
        <p:txBody>
          <a:bodyPr/>
          <a:lstStyle/>
          <a:p>
            <a:r>
              <a:rPr lang="el-GR" dirty="0"/>
              <a:t> </a:t>
            </a:r>
          </a:p>
        </p:txBody>
      </p:sp>
    </p:spTree>
    <p:extLst>
      <p:ext uri="{BB962C8B-B14F-4D97-AF65-F5344CB8AC3E}">
        <p14:creationId xmlns:p14="http://schemas.microsoft.com/office/powerpoint/2010/main" val="342312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BE75D40-3E08-C04F-3916-4E8EAE90856A}"/>
              </a:ext>
            </a:extLst>
          </p:cNvPr>
          <p:cNvSpPr>
            <a:spLocks noGrp="1"/>
          </p:cNvSpPr>
          <p:nvPr>
            <p:ph type="title"/>
          </p:nvPr>
        </p:nvSpPr>
        <p:spPr/>
        <p:txBody>
          <a:bodyPr/>
          <a:lstStyle/>
          <a:p>
            <a:r>
              <a:rPr lang="en-US" dirty="0"/>
              <a:t> </a:t>
            </a:r>
            <a:endParaRPr lang="el-GR" dirty="0"/>
          </a:p>
        </p:txBody>
      </p:sp>
      <p:sp>
        <p:nvSpPr>
          <p:cNvPr id="3" name="Θέση κειμένου 2">
            <a:extLst>
              <a:ext uri="{FF2B5EF4-FFF2-40B4-BE49-F238E27FC236}">
                <a16:creationId xmlns:a16="http://schemas.microsoft.com/office/drawing/2014/main" id="{A9E1D3E3-8930-EC53-F5D3-F50C59914281}"/>
              </a:ext>
            </a:extLst>
          </p:cNvPr>
          <p:cNvSpPr>
            <a:spLocks noGrp="1"/>
          </p:cNvSpPr>
          <p:nvPr>
            <p:ph type="body" idx="1"/>
          </p:nvPr>
        </p:nvSpPr>
        <p:spPr>
          <a:xfrm>
            <a:off x="765024" y="2727728"/>
            <a:ext cx="9612971" cy="1143324"/>
          </a:xfrm>
        </p:spPr>
        <p:txBody>
          <a:bodyPr>
            <a:noAutofit/>
          </a:bodyPr>
          <a:lstStyle/>
          <a:p>
            <a:pPr algn="ctr"/>
            <a:r>
              <a:rPr lang="el-GR" sz="6600" dirty="0">
                <a:latin typeface="Times New Roman" panose="02020603050405020304" pitchFamily="18" charset="0"/>
                <a:cs typeface="Times New Roman" panose="02020603050405020304" pitchFamily="18" charset="0"/>
              </a:rPr>
              <a:t>ΣΤΟΧΟΣ ΤΗΣ ΕΡΓΑΣΙΑΣ</a:t>
            </a:r>
            <a:endParaRPr lang="el-GR" sz="6600" dirty="0"/>
          </a:p>
        </p:txBody>
      </p:sp>
      <mc:AlternateContent xmlns:mc="http://schemas.openxmlformats.org/markup-compatibility/2006" xmlns:p14="http://schemas.microsoft.com/office/powerpoint/2010/main">
        <mc:Choice Requires="p14">
          <p:contentPart p14:bwMode="auto" r:id="rId2">
            <p14:nvContentPartPr>
              <p14:cNvPr id="4" name="Γραφή 3">
                <a:extLst>
                  <a:ext uri="{FF2B5EF4-FFF2-40B4-BE49-F238E27FC236}">
                    <a16:creationId xmlns:a16="http://schemas.microsoft.com/office/drawing/2014/main" id="{6DFD07D9-A4BB-E710-4891-5F9127D90FC7}"/>
                  </a:ext>
                </a:extLst>
              </p14:cNvPr>
              <p14:cNvContentPartPr/>
              <p14:nvPr/>
            </p14:nvContentPartPr>
            <p14:xfrm>
              <a:off x="4856665" y="715897"/>
              <a:ext cx="360" cy="360"/>
            </p14:xfrm>
          </p:contentPart>
        </mc:Choice>
        <mc:Fallback xmlns="">
          <p:pic>
            <p:nvPicPr>
              <p:cNvPr id="4" name="Γραφή 3">
                <a:extLst>
                  <a:ext uri="{FF2B5EF4-FFF2-40B4-BE49-F238E27FC236}">
                    <a16:creationId xmlns:a16="http://schemas.microsoft.com/office/drawing/2014/main" id="{6DFD07D9-A4BB-E710-4891-5F9127D90FC7}"/>
                  </a:ext>
                </a:extLst>
              </p:cNvPr>
              <p:cNvPicPr/>
              <p:nvPr/>
            </p:nvPicPr>
            <p:blipFill>
              <a:blip r:embed="rId3"/>
              <a:stretch>
                <a:fillRect/>
              </a:stretch>
            </p:blipFill>
            <p:spPr>
              <a:xfrm>
                <a:off x="4850545" y="70977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Γραφή 4">
                <a:extLst>
                  <a:ext uri="{FF2B5EF4-FFF2-40B4-BE49-F238E27FC236}">
                    <a16:creationId xmlns:a16="http://schemas.microsoft.com/office/drawing/2014/main" id="{2D7FF720-B69D-193E-6BD6-B8881C66AD8C}"/>
                  </a:ext>
                </a:extLst>
              </p14:cNvPr>
              <p14:cNvContentPartPr/>
              <p14:nvPr/>
            </p14:nvContentPartPr>
            <p14:xfrm>
              <a:off x="10972705" y="655417"/>
              <a:ext cx="360" cy="360"/>
            </p14:xfrm>
          </p:contentPart>
        </mc:Choice>
        <mc:Fallback xmlns="">
          <p:pic>
            <p:nvPicPr>
              <p:cNvPr id="5" name="Γραφή 4">
                <a:extLst>
                  <a:ext uri="{FF2B5EF4-FFF2-40B4-BE49-F238E27FC236}">
                    <a16:creationId xmlns:a16="http://schemas.microsoft.com/office/drawing/2014/main" id="{2D7FF720-B69D-193E-6BD6-B8881C66AD8C}"/>
                  </a:ext>
                </a:extLst>
              </p:cNvPr>
              <p:cNvPicPr/>
              <p:nvPr/>
            </p:nvPicPr>
            <p:blipFill>
              <a:blip r:embed="rId3"/>
              <a:stretch>
                <a:fillRect/>
              </a:stretch>
            </p:blipFill>
            <p:spPr>
              <a:xfrm>
                <a:off x="10966585" y="64929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Γραφή 5">
                <a:extLst>
                  <a:ext uri="{FF2B5EF4-FFF2-40B4-BE49-F238E27FC236}">
                    <a16:creationId xmlns:a16="http://schemas.microsoft.com/office/drawing/2014/main" id="{4CEB0D77-01B1-F3D4-8C51-5948E2E35BA8}"/>
                  </a:ext>
                </a:extLst>
              </p14:cNvPr>
              <p14:cNvContentPartPr/>
              <p14:nvPr/>
            </p14:nvContentPartPr>
            <p14:xfrm>
              <a:off x="10938145" y="664057"/>
              <a:ext cx="360" cy="360"/>
            </p14:xfrm>
          </p:contentPart>
        </mc:Choice>
        <mc:Fallback xmlns="">
          <p:pic>
            <p:nvPicPr>
              <p:cNvPr id="6" name="Γραφή 5">
                <a:extLst>
                  <a:ext uri="{FF2B5EF4-FFF2-40B4-BE49-F238E27FC236}">
                    <a16:creationId xmlns:a16="http://schemas.microsoft.com/office/drawing/2014/main" id="{4CEB0D77-01B1-F3D4-8C51-5948E2E35BA8}"/>
                  </a:ext>
                </a:extLst>
              </p:cNvPr>
              <p:cNvPicPr/>
              <p:nvPr/>
            </p:nvPicPr>
            <p:blipFill>
              <a:blip r:embed="rId3"/>
              <a:stretch>
                <a:fillRect/>
              </a:stretch>
            </p:blipFill>
            <p:spPr>
              <a:xfrm>
                <a:off x="10932025" y="657937"/>
                <a:ext cx="12600" cy="12600"/>
              </a:xfrm>
              <a:prstGeom prst="rect">
                <a:avLst/>
              </a:prstGeom>
            </p:spPr>
          </p:pic>
        </mc:Fallback>
      </mc:AlternateContent>
    </p:spTree>
    <p:extLst>
      <p:ext uri="{BB962C8B-B14F-4D97-AF65-F5344CB8AC3E}">
        <p14:creationId xmlns:p14="http://schemas.microsoft.com/office/powerpoint/2010/main" val="969009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5656586-E639-8DE4-C3C9-835BA383FA0B}"/>
              </a:ext>
            </a:extLst>
          </p:cNvPr>
          <p:cNvSpPr>
            <a:spLocks noGrp="1"/>
          </p:cNvSpPr>
          <p:nvPr>
            <p:ph type="title"/>
          </p:nvPr>
        </p:nvSpPr>
        <p:spPr/>
        <p:txBody>
          <a:bodyPr/>
          <a:lstStyle/>
          <a:p>
            <a:pPr algn="ctr"/>
            <a:r>
              <a:rPr lang="el-GR" dirty="0"/>
              <a:t>Πειραματική συγκριτική μελέτη</a:t>
            </a:r>
          </a:p>
        </p:txBody>
      </p:sp>
      <p:sp>
        <p:nvSpPr>
          <p:cNvPr id="3" name="Θέση περιεχομένου 2">
            <a:extLst>
              <a:ext uri="{FF2B5EF4-FFF2-40B4-BE49-F238E27FC236}">
                <a16:creationId xmlns:a16="http://schemas.microsoft.com/office/drawing/2014/main" id="{076F4E06-5C08-2B44-8A82-354DB56331FA}"/>
              </a:ext>
            </a:extLst>
          </p:cNvPr>
          <p:cNvSpPr>
            <a:spLocks noGrp="1"/>
          </p:cNvSpPr>
          <p:nvPr>
            <p:ph idx="1"/>
          </p:nvPr>
        </p:nvSpPr>
        <p:spPr/>
        <p:txBody>
          <a:bodyPr/>
          <a:lstStyle/>
          <a:p>
            <a:pPr marL="0" indent="0" algn="just">
              <a:buNone/>
            </a:pPr>
            <a:r>
              <a:rPr lang="el-GR" dirty="0"/>
              <a:t>Η σύγκριση με υπάρχων όσο το δυνατόν παραπάνω αλγόριθμους τόσο σε απλά γραφήματα όσο και σε </a:t>
            </a:r>
            <a:r>
              <a:rPr lang="el-GR" dirty="0" err="1"/>
              <a:t>πολυγραφήματα</a:t>
            </a:r>
            <a:r>
              <a:rPr lang="el-GR" dirty="0"/>
              <a:t> είναι πιθανόν να οδηγήσει σε αρκετά ενδιαφέροντα πορίσματα.</a:t>
            </a:r>
          </a:p>
        </p:txBody>
      </p:sp>
    </p:spTree>
    <p:extLst>
      <p:ext uri="{BB962C8B-B14F-4D97-AF65-F5344CB8AC3E}">
        <p14:creationId xmlns:p14="http://schemas.microsoft.com/office/powerpoint/2010/main" val="3416759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B957623-AF59-FE6B-ACC2-6A9AFAEC345B}"/>
              </a:ext>
            </a:extLst>
          </p:cNvPr>
          <p:cNvSpPr>
            <a:spLocks noGrp="1"/>
          </p:cNvSpPr>
          <p:nvPr>
            <p:ph type="title"/>
          </p:nvPr>
        </p:nvSpPr>
        <p:spPr/>
        <p:txBody>
          <a:bodyPr/>
          <a:lstStyle/>
          <a:p>
            <a:pPr algn="ctr"/>
            <a:r>
              <a:rPr lang="el-GR" dirty="0" err="1"/>
              <a:t>Οπτικοποίηση</a:t>
            </a:r>
            <a:endParaRPr lang="el-GR" dirty="0"/>
          </a:p>
        </p:txBody>
      </p:sp>
      <p:sp>
        <p:nvSpPr>
          <p:cNvPr id="3" name="Θέση περιεχομένου 2">
            <a:extLst>
              <a:ext uri="{FF2B5EF4-FFF2-40B4-BE49-F238E27FC236}">
                <a16:creationId xmlns:a16="http://schemas.microsoft.com/office/drawing/2014/main" id="{B74CB1FB-6D64-3B12-E8F6-58D36438A6D2}"/>
              </a:ext>
            </a:extLst>
          </p:cNvPr>
          <p:cNvSpPr>
            <a:spLocks noGrp="1"/>
          </p:cNvSpPr>
          <p:nvPr>
            <p:ph idx="1"/>
          </p:nvPr>
        </p:nvSpPr>
        <p:spPr/>
        <p:txBody>
          <a:bodyPr/>
          <a:lstStyle/>
          <a:p>
            <a:pPr marL="0" indent="0">
              <a:buNone/>
            </a:pPr>
            <a:r>
              <a:rPr lang="el-GR" dirty="0"/>
              <a:t>Αρκετά ενδιαφέρον θα ήταν η ύπαρξη </a:t>
            </a:r>
            <a:r>
              <a:rPr lang="el-GR" dirty="0" err="1"/>
              <a:t>διαδραστικής</a:t>
            </a:r>
            <a:r>
              <a:rPr lang="el-GR" dirty="0"/>
              <a:t> </a:t>
            </a:r>
            <a:r>
              <a:rPr lang="el-GR" dirty="0" err="1"/>
              <a:t>οπτικοποίησης</a:t>
            </a:r>
            <a:r>
              <a:rPr lang="el-GR" dirty="0"/>
              <a:t> όπου θα φαινόταν αναλυτικά βήμα </a:t>
            </a:r>
            <a:r>
              <a:rPr lang="el-GR" dirty="0" err="1"/>
              <a:t>βήμα</a:t>
            </a:r>
            <a:r>
              <a:rPr lang="el-GR" dirty="0"/>
              <a:t> η χρήση όλων περιπτώσεων.</a:t>
            </a:r>
          </a:p>
        </p:txBody>
      </p:sp>
    </p:spTree>
    <p:extLst>
      <p:ext uri="{BB962C8B-B14F-4D97-AF65-F5344CB8AC3E}">
        <p14:creationId xmlns:p14="http://schemas.microsoft.com/office/powerpoint/2010/main" val="2553304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C63C6B5-EC55-88D9-B940-AF753A41585C}"/>
              </a:ext>
            </a:extLst>
          </p:cNvPr>
          <p:cNvSpPr>
            <a:spLocks noGrp="1"/>
          </p:cNvSpPr>
          <p:nvPr>
            <p:ph type="ctrTitle"/>
          </p:nvPr>
        </p:nvSpPr>
        <p:spPr>
          <a:xfrm>
            <a:off x="1915127" y="2780491"/>
            <a:ext cx="8361229" cy="2098226"/>
          </a:xfrm>
        </p:spPr>
        <p:txBody>
          <a:bodyPr/>
          <a:lstStyle/>
          <a:p>
            <a:r>
              <a:rPr lang="el-GR" sz="6000" b="1" dirty="0">
                <a:latin typeface="Times New Roman" panose="02020603050405020304" pitchFamily="18" charset="0"/>
                <a:cs typeface="Times New Roman" panose="02020603050405020304" pitchFamily="18" charset="0"/>
              </a:rPr>
              <a:t>Σας ευχαριστώ για την προσοχή και τον χρόνο σας!</a:t>
            </a:r>
            <a:br>
              <a:rPr lang="el-GR" sz="2000" b="1" dirty="0">
                <a:latin typeface="Times New Roman" panose="02020603050405020304" pitchFamily="18" charset="0"/>
                <a:cs typeface="Times New Roman" panose="02020603050405020304" pitchFamily="18" charset="0"/>
              </a:rPr>
            </a:br>
            <a:endParaRPr lang="el-GR" sz="2000" dirty="0"/>
          </a:p>
        </p:txBody>
      </p:sp>
      <p:sp>
        <p:nvSpPr>
          <p:cNvPr id="3" name="Υπότιτλος 2">
            <a:extLst>
              <a:ext uri="{FF2B5EF4-FFF2-40B4-BE49-F238E27FC236}">
                <a16:creationId xmlns:a16="http://schemas.microsoft.com/office/drawing/2014/main" id="{99B525FD-8AFA-D0F7-6D24-EAF03AA5D7A5}"/>
              </a:ext>
            </a:extLst>
          </p:cNvPr>
          <p:cNvSpPr>
            <a:spLocks noGrp="1"/>
          </p:cNvSpPr>
          <p:nvPr>
            <p:ph type="subTitle" idx="1"/>
          </p:nvPr>
        </p:nvSpPr>
        <p:spPr>
          <a:xfrm>
            <a:off x="2679907" y="4692770"/>
            <a:ext cx="5963762" cy="349746"/>
          </a:xfrm>
        </p:spPr>
        <p:txBody>
          <a:bodyPr>
            <a:normAutofit fontScale="77500" lnSpcReduction="20000"/>
          </a:bodyPr>
          <a:lstStyle/>
          <a:p>
            <a:r>
              <a:rPr lang="el-GR" dirty="0"/>
              <a:t> </a:t>
            </a:r>
          </a:p>
        </p:txBody>
      </p:sp>
    </p:spTree>
    <p:extLst>
      <p:ext uri="{BB962C8B-B14F-4D97-AF65-F5344CB8AC3E}">
        <p14:creationId xmlns:p14="http://schemas.microsoft.com/office/powerpoint/2010/main" val="3571016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28C8490-6477-45B2-97B8-E0FDDCAC3A93}"/>
              </a:ext>
            </a:extLst>
          </p:cNvPr>
          <p:cNvSpPr>
            <a:spLocks noGrp="1"/>
          </p:cNvSpPr>
          <p:nvPr>
            <p:ph type="title"/>
          </p:nvPr>
        </p:nvSpPr>
        <p:spPr/>
        <p:txBody>
          <a:bodyPr/>
          <a:lstStyle/>
          <a:p>
            <a:pPr algn="ctr"/>
            <a:r>
              <a:rPr lang="el-GR" dirty="0"/>
              <a:t>ΒΟΗΘΗΤΙΚΕΣ ΔΙΑΦΑΝΕΙΕΣ</a:t>
            </a:r>
          </a:p>
        </p:txBody>
      </p:sp>
      <p:sp>
        <p:nvSpPr>
          <p:cNvPr id="3" name="Θέση κειμένου 2">
            <a:extLst>
              <a:ext uri="{FF2B5EF4-FFF2-40B4-BE49-F238E27FC236}">
                <a16:creationId xmlns:a16="http://schemas.microsoft.com/office/drawing/2014/main" id="{BEA1A4B3-F766-5529-7BE3-004868C8451F}"/>
              </a:ext>
            </a:extLst>
          </p:cNvPr>
          <p:cNvSpPr>
            <a:spLocks noGrp="1"/>
          </p:cNvSpPr>
          <p:nvPr>
            <p:ph type="body" idx="1"/>
          </p:nvPr>
        </p:nvSpPr>
        <p:spPr/>
        <p:txBody>
          <a:bodyPr/>
          <a:lstStyle/>
          <a:p>
            <a:r>
              <a:rPr lang="el-GR" dirty="0"/>
              <a:t> </a:t>
            </a:r>
          </a:p>
        </p:txBody>
      </p:sp>
    </p:spTree>
    <p:extLst>
      <p:ext uri="{BB962C8B-B14F-4D97-AF65-F5344CB8AC3E}">
        <p14:creationId xmlns:p14="http://schemas.microsoft.com/office/powerpoint/2010/main" val="633001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BDBF687-CD8B-A1FF-81F1-10EF10F70BD1}"/>
              </a:ext>
            </a:extLst>
          </p:cNvPr>
          <p:cNvSpPr>
            <a:spLocks noGrp="1"/>
          </p:cNvSpPr>
          <p:nvPr>
            <p:ph type="title"/>
          </p:nvPr>
        </p:nvSpPr>
        <p:spPr/>
        <p:txBody>
          <a:bodyPr/>
          <a:lstStyle/>
          <a:p>
            <a:pPr algn="ctr"/>
            <a:r>
              <a:rPr lang="el-GR" b="1" dirty="0" err="1"/>
              <a:t>Ψευδοκώδικας</a:t>
            </a:r>
            <a:endParaRPr lang="el-GR" b="1" dirty="0"/>
          </a:p>
        </p:txBody>
      </p:sp>
      <p:sp>
        <p:nvSpPr>
          <p:cNvPr id="3" name="Θέση περιεχομένου 2">
            <a:extLst>
              <a:ext uri="{FF2B5EF4-FFF2-40B4-BE49-F238E27FC236}">
                <a16:creationId xmlns:a16="http://schemas.microsoft.com/office/drawing/2014/main" id="{530B92B0-0199-044F-7FE5-D1BEEA962C77}"/>
              </a:ext>
            </a:extLst>
          </p:cNvPr>
          <p:cNvSpPr>
            <a:spLocks noGrp="1"/>
          </p:cNvSpPr>
          <p:nvPr>
            <p:ph idx="1"/>
          </p:nvPr>
        </p:nvSpPr>
        <p:spPr>
          <a:xfrm>
            <a:off x="1371600" y="1638300"/>
            <a:ext cx="9601200" cy="3581400"/>
          </a:xfrm>
        </p:spPr>
        <p:txBody>
          <a:bodyPr>
            <a:noAutofit/>
          </a:bodyPr>
          <a:lstStyle/>
          <a:p>
            <a:pPr marL="0" indent="0" algn="l">
              <a:buNone/>
            </a:pPr>
            <a:r>
              <a:rPr lang="en-US" sz="1400" dirty="0">
                <a:latin typeface="+mj-lt"/>
              </a:rPr>
              <a:t>Procedure color</a:t>
            </a:r>
            <a:r>
              <a:rPr lang="en-US" sz="1400" b="0" i="0" u="none" strike="noStrike" baseline="0" dirty="0">
                <a:latin typeface="+mj-lt"/>
              </a:rPr>
              <a:t>(G) :</a:t>
            </a:r>
          </a:p>
          <a:p>
            <a:pPr marL="530352" lvl="1" indent="0">
              <a:buNone/>
            </a:pPr>
            <a:r>
              <a:rPr lang="en-US" sz="1400" b="0" i="0" u="none" strike="noStrike" baseline="0" dirty="0">
                <a:latin typeface="+mj-lt"/>
              </a:rPr>
              <a:t>begin {G = (V, E)}</a:t>
            </a:r>
          </a:p>
          <a:p>
            <a:pPr marL="987552" lvl="2" indent="0">
              <a:buNone/>
            </a:pPr>
            <a:r>
              <a:rPr lang="en-US" sz="1400" b="0" i="0" u="none" strike="noStrike" baseline="0" dirty="0">
                <a:latin typeface="+mj-lt"/>
              </a:rPr>
              <a:t>if </a:t>
            </a:r>
            <a:r>
              <a:rPr lang="el-GR" sz="1400" b="0" i="0" u="none" strike="noStrike" baseline="0" dirty="0">
                <a:latin typeface="+mj-lt"/>
              </a:rPr>
              <a:t>Δ</a:t>
            </a:r>
            <a:r>
              <a:rPr lang="en-US" sz="1400" b="0" i="0" u="none" strike="noStrike" baseline="0" dirty="0">
                <a:latin typeface="+mj-lt"/>
              </a:rPr>
              <a:t>(G) ≤</a:t>
            </a:r>
            <a:r>
              <a:rPr lang="el-GR" sz="1400" b="0" i="0" u="none" strike="noStrike" baseline="0" dirty="0">
                <a:latin typeface="+mj-lt"/>
              </a:rPr>
              <a:t> </a:t>
            </a:r>
            <a:r>
              <a:rPr lang="en-US" sz="1400" b="0" i="0" u="none" strike="noStrike" baseline="0" dirty="0">
                <a:latin typeface="+mj-lt"/>
              </a:rPr>
              <a:t>2 then color G with x’(G) colors by a trivial method (DFS)</a:t>
            </a:r>
          </a:p>
          <a:p>
            <a:pPr marL="987552" lvl="2" indent="0">
              <a:buNone/>
            </a:pPr>
            <a:r>
              <a:rPr lang="en-US" sz="1400" b="0" i="0" u="none" strike="noStrike" baseline="0" dirty="0">
                <a:latin typeface="+mj-lt"/>
              </a:rPr>
              <a:t>else {</a:t>
            </a:r>
            <a:r>
              <a:rPr lang="el-GR" sz="1400" b="0" i="0" u="none" strike="noStrike" baseline="0" dirty="0">
                <a:latin typeface="+mj-lt"/>
              </a:rPr>
              <a:t>Δ</a:t>
            </a:r>
            <a:r>
              <a:rPr lang="en-US" sz="1400" b="0" i="0" u="none" strike="noStrike" baseline="0" dirty="0">
                <a:latin typeface="+mj-lt"/>
              </a:rPr>
              <a:t>(G) ≥ 3</a:t>
            </a:r>
            <a:r>
              <a:rPr lang="el-GR" sz="1400" b="0" i="0" u="none" strike="noStrike" baseline="0" dirty="0">
                <a:latin typeface="+mj-lt"/>
              </a:rPr>
              <a:t>}</a:t>
            </a:r>
            <a:endParaRPr lang="en-US" sz="1400" b="0" i="0" u="none" strike="noStrike" baseline="0" dirty="0">
              <a:latin typeface="+mj-lt"/>
            </a:endParaRPr>
          </a:p>
          <a:p>
            <a:pPr marL="1444752" lvl="3" indent="0">
              <a:buNone/>
            </a:pPr>
            <a:r>
              <a:rPr lang="en-US" sz="1400" b="0" i="0" u="none" strike="noStrike" baseline="0" dirty="0">
                <a:latin typeface="+mj-lt"/>
              </a:rPr>
              <a:t>begin</a:t>
            </a:r>
          </a:p>
          <a:p>
            <a:pPr marL="1444752" lvl="3" indent="0">
              <a:buNone/>
            </a:pPr>
            <a:r>
              <a:rPr lang="en-US" sz="1400" i="0" dirty="0">
                <a:latin typeface="+mj-lt"/>
              </a:rPr>
              <a:t>q :</a:t>
            </a:r>
            <a:r>
              <a:rPr lang="en-US" sz="1400" b="0" i="0" u="none" strike="noStrike" baseline="0" dirty="0">
                <a:latin typeface="+mj-lt"/>
              </a:rPr>
              <a:t>= ⌊</a:t>
            </a:r>
            <a:r>
              <a:rPr lang="el-GR" sz="1400" b="0" i="0" u="none" strike="noStrike" baseline="0" dirty="0">
                <a:latin typeface="+mj-lt"/>
              </a:rPr>
              <a:t>(9Δ + 6) / 8</a:t>
            </a:r>
            <a:r>
              <a:rPr lang="en-US" sz="1400" b="0" i="0" u="none" strike="noStrike" baseline="0" dirty="0">
                <a:latin typeface="+mj-lt"/>
              </a:rPr>
              <a:t>⌋ { q colors are currently available}</a:t>
            </a:r>
          </a:p>
          <a:p>
            <a:pPr marL="1444752" lvl="3" indent="0">
              <a:buNone/>
            </a:pPr>
            <a:r>
              <a:rPr lang="pt-BR" sz="1400" b="0" i="0" u="none" strike="noStrike" baseline="0" dirty="0">
                <a:latin typeface="+mj-lt"/>
              </a:rPr>
              <a:t>G’ := (V, </a:t>
            </a:r>
            <a:r>
              <a:rPr lang="en-US" sz="1400" b="0" i="0" dirty="0">
                <a:solidFill>
                  <a:srgbClr val="1E1E1E"/>
                </a:solidFill>
                <a:effectLst/>
                <a:latin typeface="Segoe UI" panose="020B0502040204020203" pitchFamily="34" charset="0"/>
              </a:rPr>
              <a:t>ø</a:t>
            </a:r>
            <a:r>
              <a:rPr lang="el-GR" sz="1400" b="0" i="0" dirty="0">
                <a:solidFill>
                  <a:srgbClr val="1E1E1E"/>
                </a:solidFill>
                <a:effectLst/>
                <a:latin typeface="Segoe UI" panose="020B0502040204020203" pitchFamily="34" charset="0"/>
              </a:rPr>
              <a:t>)</a:t>
            </a:r>
            <a:endParaRPr lang="pt-BR" sz="1400" b="0" i="0" u="none" strike="noStrike" baseline="0" dirty="0">
              <a:latin typeface="+mj-lt"/>
            </a:endParaRPr>
          </a:p>
          <a:p>
            <a:pPr marL="1444752" lvl="3" indent="0">
              <a:buNone/>
            </a:pPr>
            <a:r>
              <a:rPr lang="en-US" sz="1400" b="0" i="0" u="none" strike="noStrike" baseline="0" dirty="0">
                <a:latin typeface="+mj-lt"/>
              </a:rPr>
              <a:t>For each e ∈ E</a:t>
            </a:r>
          </a:p>
          <a:p>
            <a:pPr marL="1444752" lvl="3" indent="0">
              <a:buNone/>
            </a:pPr>
            <a:r>
              <a:rPr lang="en-US" sz="1400" b="0" i="0" u="none" strike="noStrike" baseline="0" dirty="0">
                <a:latin typeface="+mj-lt"/>
              </a:rPr>
              <a:t>begin</a:t>
            </a:r>
          </a:p>
          <a:p>
            <a:pPr marL="1901952" lvl="4" indent="0">
              <a:buNone/>
            </a:pPr>
            <a:r>
              <a:rPr lang="en-US" sz="1400" b="0" i="0" u="none" strike="noStrike" baseline="0" dirty="0">
                <a:latin typeface="+mj-lt"/>
              </a:rPr>
              <a:t>G’ := G’ + e; {add an uncolored edge e = (x, y)}</a:t>
            </a:r>
          </a:p>
          <a:p>
            <a:pPr marL="1901952" lvl="4" indent="0">
              <a:buNone/>
            </a:pPr>
            <a:r>
              <a:rPr lang="en-US" sz="1400" b="0" i="0" u="none" strike="noStrike" baseline="0" dirty="0">
                <a:latin typeface="+mj-lt"/>
              </a:rPr>
              <a:t>let a and b be any missing colors of x and y, respectively;</a:t>
            </a:r>
          </a:p>
          <a:p>
            <a:pPr marL="1901952" lvl="4" indent="0">
              <a:buNone/>
            </a:pPr>
            <a:r>
              <a:rPr lang="es-ES" sz="1400" b="0" i="0" u="none" strike="noStrike" baseline="0" dirty="0" err="1">
                <a:latin typeface="+mj-lt"/>
              </a:rPr>
              <a:t>recolor</a:t>
            </a:r>
            <a:r>
              <a:rPr lang="es-ES" sz="1400" b="0" i="0" u="none" strike="noStrike" baseline="0" dirty="0">
                <a:latin typeface="+mj-lt"/>
              </a:rPr>
              <a:t>(x, y, a, b) { </a:t>
            </a:r>
            <a:r>
              <a:rPr lang="en-US" sz="1400" dirty="0">
                <a:latin typeface="+mj-lt"/>
              </a:rPr>
              <a:t>update</a:t>
            </a:r>
            <a:r>
              <a:rPr lang="es-ES" sz="1400" b="0" i="0" u="none" strike="noStrike" baseline="0" dirty="0">
                <a:latin typeface="+mj-lt"/>
              </a:rPr>
              <a:t> </a:t>
            </a:r>
            <a:r>
              <a:rPr lang="es-ES" sz="1400" b="0" i="0" u="none" strike="noStrike" baseline="0" dirty="0" err="1">
                <a:latin typeface="+mj-lt"/>
              </a:rPr>
              <a:t>coloring</a:t>
            </a:r>
            <a:r>
              <a:rPr lang="es-ES" sz="1400" b="0" i="0" u="none" strike="noStrike" baseline="0" dirty="0">
                <a:latin typeface="+mj-lt"/>
              </a:rPr>
              <a:t> }</a:t>
            </a:r>
          </a:p>
          <a:p>
            <a:pPr marL="987552" lvl="2" indent="0">
              <a:buNone/>
            </a:pPr>
            <a:r>
              <a:rPr lang="en-US" sz="1400" dirty="0">
                <a:latin typeface="+mj-lt"/>
              </a:rPr>
              <a:t>           </a:t>
            </a:r>
            <a:r>
              <a:rPr lang="en-US" sz="1400" b="0" i="0" u="none" strike="noStrike" baseline="0" dirty="0">
                <a:latin typeface="+mj-lt"/>
              </a:rPr>
              <a:t>end</a:t>
            </a:r>
          </a:p>
          <a:p>
            <a:pPr marL="530352" lvl="1" indent="0">
              <a:buNone/>
            </a:pPr>
            <a:r>
              <a:rPr lang="en-US" sz="1400" b="0" i="0" u="none" strike="noStrike" baseline="0" dirty="0">
                <a:latin typeface="+mj-lt"/>
              </a:rPr>
              <a:t>end</a:t>
            </a:r>
          </a:p>
          <a:p>
            <a:pPr marL="0" indent="0" algn="l">
              <a:buNone/>
            </a:pPr>
            <a:r>
              <a:rPr lang="en-US" sz="1400" b="0" i="0" u="none" strike="noStrike" baseline="0" dirty="0">
                <a:latin typeface="+mj-lt"/>
              </a:rPr>
              <a:t>end</a:t>
            </a:r>
            <a:endParaRPr lang="el-GR" sz="1400" dirty="0">
              <a:latin typeface="+mj-lt"/>
            </a:endParaRPr>
          </a:p>
        </p:txBody>
      </p:sp>
    </p:spTree>
    <p:extLst>
      <p:ext uri="{BB962C8B-B14F-4D97-AF65-F5344CB8AC3E}">
        <p14:creationId xmlns:p14="http://schemas.microsoft.com/office/powerpoint/2010/main" val="2486203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00420E3-F403-AE1C-08FF-70CAB9CB4829}"/>
              </a:ext>
            </a:extLst>
          </p:cNvPr>
          <p:cNvSpPr>
            <a:spLocks noGrp="1"/>
          </p:cNvSpPr>
          <p:nvPr>
            <p:ph type="title"/>
          </p:nvPr>
        </p:nvSpPr>
        <p:spPr>
          <a:xfrm>
            <a:off x="1371599" y="445654"/>
            <a:ext cx="9601200" cy="1485900"/>
          </a:xfrm>
        </p:spPr>
        <p:txBody>
          <a:bodyPr/>
          <a:lstStyle/>
          <a:p>
            <a:pPr algn="ctr"/>
            <a:r>
              <a:rPr lang="el-GR" b="1" dirty="0"/>
              <a:t>Περίπτωση δύο</a:t>
            </a:r>
          </a:p>
        </p:txBody>
      </p:sp>
      <p:pic>
        <p:nvPicPr>
          <p:cNvPr id="4" name="Εικόνα 3">
            <a:extLst>
              <a:ext uri="{FF2B5EF4-FFF2-40B4-BE49-F238E27FC236}">
                <a16:creationId xmlns:a16="http://schemas.microsoft.com/office/drawing/2014/main" id="{8CDC4F34-40A8-3E6E-289F-B730F8B4B8E1}"/>
              </a:ext>
            </a:extLst>
          </p:cNvPr>
          <p:cNvPicPr>
            <a:picLocks noChangeAspect="1"/>
          </p:cNvPicPr>
          <p:nvPr/>
        </p:nvPicPr>
        <p:blipFill>
          <a:blip r:embed="rId2"/>
          <a:stretch>
            <a:fillRect/>
          </a:stretch>
        </p:blipFill>
        <p:spPr>
          <a:xfrm>
            <a:off x="2159000" y="1428750"/>
            <a:ext cx="8026399" cy="5321206"/>
          </a:xfrm>
          <a:prstGeom prst="rect">
            <a:avLst/>
          </a:prstGeom>
        </p:spPr>
      </p:pic>
    </p:spTree>
    <p:extLst>
      <p:ext uri="{BB962C8B-B14F-4D97-AF65-F5344CB8AC3E}">
        <p14:creationId xmlns:p14="http://schemas.microsoft.com/office/powerpoint/2010/main" val="1322909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FE422C3-916E-1D09-042C-B050A61758AB}"/>
              </a:ext>
            </a:extLst>
          </p:cNvPr>
          <p:cNvSpPr>
            <a:spLocks noGrp="1"/>
          </p:cNvSpPr>
          <p:nvPr>
            <p:ph type="title"/>
          </p:nvPr>
        </p:nvSpPr>
        <p:spPr/>
        <p:txBody>
          <a:bodyPr/>
          <a:lstStyle/>
          <a:p>
            <a:pPr algn="ctr"/>
            <a:r>
              <a:rPr lang="en-US" b="1" dirty="0"/>
              <a:t>Leave</a:t>
            </a:r>
            <a:endParaRPr lang="el-GR" b="1" dirty="0"/>
          </a:p>
        </p:txBody>
      </p:sp>
      <p:pic>
        <p:nvPicPr>
          <p:cNvPr id="4" name="Θέση περιεχομένου 3">
            <a:extLst>
              <a:ext uri="{FF2B5EF4-FFF2-40B4-BE49-F238E27FC236}">
                <a16:creationId xmlns:a16="http://schemas.microsoft.com/office/drawing/2014/main" id="{2CC84B3E-159D-263A-AC0B-293D4EE4010E}"/>
              </a:ext>
            </a:extLst>
          </p:cNvPr>
          <p:cNvPicPr>
            <a:picLocks noGrp="1" noChangeAspect="1"/>
          </p:cNvPicPr>
          <p:nvPr>
            <p:ph idx="1"/>
          </p:nvPr>
        </p:nvPicPr>
        <p:blipFill>
          <a:blip r:embed="rId2"/>
          <a:stretch>
            <a:fillRect/>
          </a:stretch>
        </p:blipFill>
        <p:spPr>
          <a:xfrm>
            <a:off x="1311469" y="1884218"/>
            <a:ext cx="9946422" cy="4287982"/>
          </a:xfrm>
          <a:prstGeom prst="rect">
            <a:avLst/>
          </a:prstGeom>
        </p:spPr>
      </p:pic>
    </p:spTree>
    <p:extLst>
      <p:ext uri="{BB962C8B-B14F-4D97-AF65-F5344CB8AC3E}">
        <p14:creationId xmlns:p14="http://schemas.microsoft.com/office/powerpoint/2010/main" val="1594621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B7300AC-63FC-CA7E-CCC7-82FC67EA37C9}"/>
              </a:ext>
            </a:extLst>
          </p:cNvPr>
          <p:cNvSpPr>
            <a:spLocks noGrp="1"/>
          </p:cNvSpPr>
          <p:nvPr>
            <p:ph type="title"/>
          </p:nvPr>
        </p:nvSpPr>
        <p:spPr>
          <a:xfrm>
            <a:off x="1375634" y="481518"/>
            <a:ext cx="9601200" cy="1485900"/>
          </a:xfrm>
        </p:spPr>
        <p:txBody>
          <a:bodyPr/>
          <a:lstStyle/>
          <a:p>
            <a:pPr algn="ctr"/>
            <a:r>
              <a:rPr lang="el-GR" b="1" dirty="0"/>
              <a:t>Υποπεριπτώσεις περίπτωσης τρία</a:t>
            </a:r>
          </a:p>
        </p:txBody>
      </p:sp>
      <p:pic>
        <p:nvPicPr>
          <p:cNvPr id="4" name="Εικόνα 3">
            <a:extLst>
              <a:ext uri="{FF2B5EF4-FFF2-40B4-BE49-F238E27FC236}">
                <a16:creationId xmlns:a16="http://schemas.microsoft.com/office/drawing/2014/main" id="{B4CF7A3E-E942-9ADE-829C-16E61E55173D}"/>
              </a:ext>
            </a:extLst>
          </p:cNvPr>
          <p:cNvPicPr>
            <a:picLocks noChangeAspect="1"/>
          </p:cNvPicPr>
          <p:nvPr/>
        </p:nvPicPr>
        <p:blipFill>
          <a:blip r:embed="rId2"/>
          <a:stretch>
            <a:fillRect/>
          </a:stretch>
        </p:blipFill>
        <p:spPr>
          <a:xfrm>
            <a:off x="1055398" y="1500187"/>
            <a:ext cx="5120836" cy="2009631"/>
          </a:xfrm>
          <a:prstGeom prst="rect">
            <a:avLst/>
          </a:prstGeom>
        </p:spPr>
      </p:pic>
      <p:pic>
        <p:nvPicPr>
          <p:cNvPr id="6" name="Εικόνα 5">
            <a:extLst>
              <a:ext uri="{FF2B5EF4-FFF2-40B4-BE49-F238E27FC236}">
                <a16:creationId xmlns:a16="http://schemas.microsoft.com/office/drawing/2014/main" id="{E20B1C19-6185-2819-F663-7AEFA486D8C8}"/>
              </a:ext>
            </a:extLst>
          </p:cNvPr>
          <p:cNvPicPr>
            <a:picLocks noChangeAspect="1"/>
          </p:cNvPicPr>
          <p:nvPr/>
        </p:nvPicPr>
        <p:blipFill>
          <a:blip r:embed="rId3"/>
          <a:stretch>
            <a:fillRect/>
          </a:stretch>
        </p:blipFill>
        <p:spPr>
          <a:xfrm>
            <a:off x="1055397" y="3785537"/>
            <a:ext cx="5120837" cy="2009631"/>
          </a:xfrm>
          <a:prstGeom prst="rect">
            <a:avLst/>
          </a:prstGeom>
        </p:spPr>
      </p:pic>
      <p:pic>
        <p:nvPicPr>
          <p:cNvPr id="8" name="Εικόνα 7">
            <a:extLst>
              <a:ext uri="{FF2B5EF4-FFF2-40B4-BE49-F238E27FC236}">
                <a16:creationId xmlns:a16="http://schemas.microsoft.com/office/drawing/2014/main" id="{E42C4F1C-B62B-6518-F728-46C6559C7651}"/>
              </a:ext>
            </a:extLst>
          </p:cNvPr>
          <p:cNvPicPr>
            <a:picLocks noChangeAspect="1"/>
          </p:cNvPicPr>
          <p:nvPr/>
        </p:nvPicPr>
        <p:blipFill>
          <a:blip r:embed="rId4"/>
          <a:stretch>
            <a:fillRect/>
          </a:stretch>
        </p:blipFill>
        <p:spPr>
          <a:xfrm>
            <a:off x="7763885" y="2424652"/>
            <a:ext cx="3828098" cy="3117166"/>
          </a:xfrm>
          <a:prstGeom prst="rect">
            <a:avLst/>
          </a:prstGeom>
        </p:spPr>
      </p:pic>
    </p:spTree>
    <p:extLst>
      <p:ext uri="{BB962C8B-B14F-4D97-AF65-F5344CB8AC3E}">
        <p14:creationId xmlns:p14="http://schemas.microsoft.com/office/powerpoint/2010/main" val="940915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BB0248D-854C-45F8-BF80-8F6E031985F8}"/>
              </a:ext>
            </a:extLst>
          </p:cNvPr>
          <p:cNvSpPr>
            <a:spLocks noGrp="1"/>
          </p:cNvSpPr>
          <p:nvPr>
            <p:ph type="title"/>
          </p:nvPr>
        </p:nvSpPr>
        <p:spPr/>
        <p:txBody>
          <a:bodyPr/>
          <a:lstStyle/>
          <a:p>
            <a:r>
              <a:rPr lang="el-GR" b="1" dirty="0"/>
              <a:t>Υποπεριπτώσεις περίπτωσης τέσσερα</a:t>
            </a:r>
            <a:endParaRPr lang="el-GR" dirty="0"/>
          </a:p>
        </p:txBody>
      </p:sp>
      <p:pic>
        <p:nvPicPr>
          <p:cNvPr id="4" name="Εικόνα 3">
            <a:extLst>
              <a:ext uri="{FF2B5EF4-FFF2-40B4-BE49-F238E27FC236}">
                <a16:creationId xmlns:a16="http://schemas.microsoft.com/office/drawing/2014/main" id="{EDFBC73F-1D50-B70A-A937-AA1987DE945E}"/>
              </a:ext>
            </a:extLst>
          </p:cNvPr>
          <p:cNvPicPr>
            <a:picLocks noChangeAspect="1"/>
          </p:cNvPicPr>
          <p:nvPr/>
        </p:nvPicPr>
        <p:blipFill>
          <a:blip r:embed="rId2"/>
          <a:stretch>
            <a:fillRect/>
          </a:stretch>
        </p:blipFill>
        <p:spPr>
          <a:xfrm>
            <a:off x="1874982" y="2171700"/>
            <a:ext cx="3175866" cy="2441698"/>
          </a:xfrm>
          <a:prstGeom prst="rect">
            <a:avLst/>
          </a:prstGeom>
        </p:spPr>
      </p:pic>
      <p:pic>
        <p:nvPicPr>
          <p:cNvPr id="6" name="Εικόνα 5">
            <a:extLst>
              <a:ext uri="{FF2B5EF4-FFF2-40B4-BE49-F238E27FC236}">
                <a16:creationId xmlns:a16="http://schemas.microsoft.com/office/drawing/2014/main" id="{A9BC05D2-29A7-3157-AF5B-BA075B5993A6}"/>
              </a:ext>
            </a:extLst>
          </p:cNvPr>
          <p:cNvPicPr>
            <a:picLocks noChangeAspect="1"/>
          </p:cNvPicPr>
          <p:nvPr/>
        </p:nvPicPr>
        <p:blipFill>
          <a:blip r:embed="rId3"/>
          <a:stretch>
            <a:fillRect/>
          </a:stretch>
        </p:blipFill>
        <p:spPr>
          <a:xfrm>
            <a:off x="7675419" y="2171700"/>
            <a:ext cx="2872508" cy="2441699"/>
          </a:xfrm>
          <a:prstGeom prst="rect">
            <a:avLst/>
          </a:prstGeom>
        </p:spPr>
      </p:pic>
    </p:spTree>
    <p:extLst>
      <p:ext uri="{BB962C8B-B14F-4D97-AF65-F5344CB8AC3E}">
        <p14:creationId xmlns:p14="http://schemas.microsoft.com/office/powerpoint/2010/main" val="204793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F67465A-060B-40DD-2136-C34C4BE824CC}"/>
              </a:ext>
            </a:extLst>
          </p:cNvPr>
          <p:cNvSpPr>
            <a:spLocks noGrp="1"/>
          </p:cNvSpPr>
          <p:nvPr>
            <p:ph type="title"/>
          </p:nvPr>
        </p:nvSpPr>
        <p:spPr/>
        <p:txBody>
          <a:bodyPr/>
          <a:lstStyle/>
          <a:p>
            <a:pPr algn="ctr"/>
            <a:r>
              <a:rPr lang="el-GR" b="1" dirty="0"/>
              <a:t>Στόχος της εργασίας</a:t>
            </a:r>
            <a:endParaRPr lang="el-GR" dirty="0"/>
          </a:p>
        </p:txBody>
      </p:sp>
      <p:sp>
        <p:nvSpPr>
          <p:cNvPr id="3" name="Θέση περιεχομένου 2">
            <a:extLst>
              <a:ext uri="{FF2B5EF4-FFF2-40B4-BE49-F238E27FC236}">
                <a16:creationId xmlns:a16="http://schemas.microsoft.com/office/drawing/2014/main" id="{B063FC46-98FD-97BA-C294-3492E56C0C08}"/>
              </a:ext>
            </a:extLst>
          </p:cNvPr>
          <p:cNvSpPr>
            <a:spLocks noGrp="1"/>
          </p:cNvSpPr>
          <p:nvPr>
            <p:ph idx="1"/>
          </p:nvPr>
        </p:nvSpPr>
        <p:spPr/>
        <p:txBody>
          <a:bodyPr/>
          <a:lstStyle/>
          <a:p>
            <a:pPr>
              <a:buFont typeface="Wingdings" panose="05000000000000000000" pitchFamily="2" charset="2"/>
              <a:buChar char="Ø"/>
            </a:pPr>
            <a:r>
              <a:rPr lang="el-GR" dirty="0">
                <a:latin typeface="+mj-lt"/>
              </a:rPr>
              <a:t>Υλοποίηση του αλγόριθμου των </a:t>
            </a:r>
            <a:r>
              <a:rPr lang="el-GR" i="0" u="none" strike="noStrike" baseline="0" dirty="0" err="1">
                <a:latin typeface="+mj-lt"/>
                <a:cs typeface="Times New Roman" panose="02020603050405020304" pitchFamily="18" charset="0"/>
              </a:rPr>
              <a:t>Hochbaum</a:t>
            </a:r>
            <a:r>
              <a:rPr lang="en-US" i="0" u="none" strike="noStrike" baseline="0" dirty="0">
                <a:latin typeface="+mj-lt"/>
                <a:cs typeface="Times New Roman" panose="02020603050405020304" pitchFamily="18" charset="0"/>
              </a:rPr>
              <a:t> </a:t>
            </a:r>
            <a:r>
              <a:rPr lang="el-GR" i="0" u="none" strike="noStrike" baseline="0" dirty="0">
                <a:latin typeface="+mj-lt"/>
                <a:cs typeface="Times New Roman" panose="02020603050405020304" pitchFamily="18" charset="0"/>
              </a:rPr>
              <a:t>-</a:t>
            </a:r>
            <a:r>
              <a:rPr lang="en-US" i="0" u="none" strike="noStrike" baseline="0" dirty="0">
                <a:latin typeface="+mj-lt"/>
                <a:cs typeface="Times New Roman" panose="02020603050405020304" pitchFamily="18" charset="0"/>
              </a:rPr>
              <a:t> </a:t>
            </a:r>
            <a:r>
              <a:rPr lang="el-GR" i="0" u="none" strike="noStrike" baseline="0" dirty="0" err="1">
                <a:latin typeface="+mj-lt"/>
                <a:cs typeface="Times New Roman" panose="02020603050405020304" pitchFamily="18" charset="0"/>
              </a:rPr>
              <a:t>Nishizeki</a:t>
            </a:r>
            <a:r>
              <a:rPr lang="en-US" i="0" u="none" strike="noStrike" baseline="0" dirty="0">
                <a:latin typeface="+mj-lt"/>
                <a:cs typeface="Times New Roman" panose="02020603050405020304" pitchFamily="18" charset="0"/>
              </a:rPr>
              <a:t> </a:t>
            </a:r>
            <a:r>
              <a:rPr lang="el-GR" i="0" u="none" strike="noStrike" baseline="0" dirty="0">
                <a:latin typeface="+mj-lt"/>
                <a:cs typeface="Times New Roman" panose="02020603050405020304" pitchFamily="18" charset="0"/>
              </a:rPr>
              <a:t>–</a:t>
            </a:r>
            <a:r>
              <a:rPr lang="en-US" i="0" u="none" strike="noStrike" baseline="0" dirty="0">
                <a:latin typeface="+mj-lt"/>
                <a:cs typeface="Times New Roman" panose="02020603050405020304" pitchFamily="18" charset="0"/>
              </a:rPr>
              <a:t> </a:t>
            </a:r>
            <a:r>
              <a:rPr lang="el-GR" i="0" u="none" strike="noStrike" baseline="0" dirty="0" err="1">
                <a:latin typeface="+mj-lt"/>
                <a:cs typeface="Times New Roman" panose="02020603050405020304" pitchFamily="18" charset="0"/>
              </a:rPr>
              <a:t>Shmoys</a:t>
            </a:r>
            <a:endParaRPr lang="el-GR" i="0" u="none" strike="noStrike" baseline="0" dirty="0">
              <a:latin typeface="+mj-lt"/>
              <a:cs typeface="Times New Roman" panose="02020603050405020304" pitchFamily="18" charset="0"/>
            </a:endParaRPr>
          </a:p>
          <a:p>
            <a:pPr>
              <a:buFont typeface="Wingdings" panose="05000000000000000000" pitchFamily="2" charset="2"/>
              <a:buChar char="Ø"/>
            </a:pPr>
            <a:r>
              <a:rPr lang="el-GR" dirty="0">
                <a:latin typeface="+mj-lt"/>
                <a:cs typeface="Times New Roman" panose="02020603050405020304" pitchFamily="18" charset="0"/>
              </a:rPr>
              <a:t>Πειραματική μελέτη του αλγόριθμου </a:t>
            </a:r>
          </a:p>
          <a:p>
            <a:pPr>
              <a:buFont typeface="Wingdings" panose="05000000000000000000" pitchFamily="2" charset="2"/>
              <a:buChar char="Ø"/>
            </a:pPr>
            <a:r>
              <a:rPr lang="el-GR" dirty="0" err="1">
                <a:latin typeface="+mj-lt"/>
                <a:cs typeface="Times New Roman" panose="02020603050405020304" pitchFamily="18" charset="0"/>
              </a:rPr>
              <a:t>Οπτικοποίηση</a:t>
            </a:r>
            <a:r>
              <a:rPr lang="el-GR" dirty="0">
                <a:latin typeface="+mj-lt"/>
                <a:cs typeface="Times New Roman" panose="02020603050405020304" pitchFamily="18" charset="0"/>
              </a:rPr>
              <a:t> του γραφήματος</a:t>
            </a:r>
            <a:endParaRPr lang="el-GR" dirty="0">
              <a:latin typeface="+mj-lt"/>
            </a:endParaRPr>
          </a:p>
        </p:txBody>
      </p:sp>
    </p:spTree>
    <p:extLst>
      <p:ext uri="{BB962C8B-B14F-4D97-AF65-F5344CB8AC3E}">
        <p14:creationId xmlns:p14="http://schemas.microsoft.com/office/powerpoint/2010/main" val="242974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504D5D4-BEED-C904-9C15-BBA45D7FE890}"/>
              </a:ext>
            </a:extLst>
          </p:cNvPr>
          <p:cNvSpPr>
            <a:spLocks noGrp="1"/>
          </p:cNvSpPr>
          <p:nvPr>
            <p:ph type="title"/>
          </p:nvPr>
        </p:nvSpPr>
        <p:spPr>
          <a:xfrm>
            <a:off x="1371600" y="621102"/>
            <a:ext cx="9601200" cy="1550598"/>
          </a:xfrm>
        </p:spPr>
        <p:txBody>
          <a:bodyPr/>
          <a:lstStyle/>
          <a:p>
            <a:pPr algn="ctr"/>
            <a:r>
              <a:rPr lang="el-GR" b="1" dirty="0"/>
              <a:t>Αλγόριθμος των </a:t>
            </a:r>
            <a:r>
              <a:rPr lang="en-US" b="1" dirty="0" err="1"/>
              <a:t>Hochbaum</a:t>
            </a:r>
            <a:r>
              <a:rPr lang="en-US" b="1" dirty="0"/>
              <a:t> – </a:t>
            </a:r>
            <a:r>
              <a:rPr lang="en-US" b="1" dirty="0" err="1"/>
              <a:t>Nishizeki</a:t>
            </a:r>
            <a:r>
              <a:rPr lang="en-US" b="1" dirty="0"/>
              <a:t> - </a:t>
            </a:r>
            <a:r>
              <a:rPr lang="en-US" b="1" dirty="0" err="1"/>
              <a:t>Shmoys</a:t>
            </a:r>
            <a:endParaRPr lang="el-GR" b="1" dirty="0"/>
          </a:p>
        </p:txBody>
      </p:sp>
      <p:sp>
        <p:nvSpPr>
          <p:cNvPr id="3" name="Θέση περιεχομένου 2">
            <a:extLst>
              <a:ext uri="{FF2B5EF4-FFF2-40B4-BE49-F238E27FC236}">
                <a16:creationId xmlns:a16="http://schemas.microsoft.com/office/drawing/2014/main" id="{12708EEE-E871-AA71-0B1E-2BC4B103C825}"/>
              </a:ext>
            </a:extLst>
          </p:cNvPr>
          <p:cNvSpPr>
            <a:spLocks noGrp="1"/>
          </p:cNvSpPr>
          <p:nvPr>
            <p:ph idx="1"/>
          </p:nvPr>
        </p:nvSpPr>
        <p:spPr>
          <a:xfrm>
            <a:off x="1371600" y="2286000"/>
            <a:ext cx="9601200" cy="3709358"/>
          </a:xfrm>
        </p:spPr>
        <p:txBody>
          <a:bodyPr/>
          <a:lstStyle/>
          <a:p>
            <a:pPr marL="0" indent="0" algn="just">
              <a:buNone/>
            </a:pPr>
            <a:r>
              <a:rPr lang="el-GR" dirty="0"/>
              <a:t>Ο αλγόριθμος των </a:t>
            </a:r>
            <a:r>
              <a:rPr lang="en-US" dirty="0" err="1"/>
              <a:t>Hochbaum</a:t>
            </a:r>
            <a:r>
              <a:rPr lang="en-US" dirty="0"/>
              <a:t> – </a:t>
            </a:r>
            <a:r>
              <a:rPr lang="en-US" dirty="0" err="1"/>
              <a:t>Nishizeki</a:t>
            </a:r>
            <a:r>
              <a:rPr lang="en-US" dirty="0"/>
              <a:t> - </a:t>
            </a:r>
            <a:r>
              <a:rPr lang="en-US" dirty="0" err="1"/>
              <a:t>Shmoys</a:t>
            </a:r>
            <a:r>
              <a:rPr lang="el-GR" dirty="0"/>
              <a:t>  αφορά τον χρωματισμό ακμών</a:t>
            </a:r>
            <a:r>
              <a:rPr lang="en-US" dirty="0"/>
              <a:t> </a:t>
            </a:r>
            <a:r>
              <a:rPr lang="el-GR" dirty="0"/>
              <a:t>σε </a:t>
            </a:r>
            <a:r>
              <a:rPr lang="el-GR" dirty="0" err="1"/>
              <a:t>πολυγραφήματα</a:t>
            </a:r>
            <a:r>
              <a:rPr lang="el-GR" dirty="0"/>
              <a:t>. Αρκετά απλοϊκά αυτό που κάνει ο αλγόριθμος</a:t>
            </a:r>
            <a:r>
              <a:rPr lang="en-US" dirty="0"/>
              <a:t> </a:t>
            </a:r>
            <a:r>
              <a:rPr lang="el-GR" dirty="0"/>
              <a:t>είναι ότι ε</a:t>
            </a:r>
            <a:r>
              <a:rPr lang="el-GR" b="0" i="0" dirty="0">
                <a:effectLst/>
                <a:latin typeface="+mj-lt"/>
              </a:rPr>
              <a:t>πιλέγει μία τυχαία ακμή του γραφήματος και, εάν είναι δυνατόν, την χρωματίζει με ένα από τα ήδη χρησιμοποιημένα χρώματα. Διαφορετικά, χρησιμοποιεί ένα νέο χρώμα για να χρωματίσει την ακμή. Επίσης χρησιμοποιεί μια προσέγγιση εναλλαγής χρώματος για κάθε ακμή, ελέγχοντας αν κάποια </a:t>
            </a:r>
            <a:r>
              <a:rPr lang="en-US" b="0" i="0" dirty="0">
                <a:effectLst/>
                <a:latin typeface="+mj-lt"/>
              </a:rPr>
              <a:t>“</a:t>
            </a:r>
            <a:r>
              <a:rPr lang="el-GR" b="0" i="0" dirty="0">
                <a:effectLst/>
                <a:latin typeface="+mj-lt"/>
              </a:rPr>
              <a:t>απλή</a:t>
            </a:r>
            <a:r>
              <a:rPr lang="en-US" dirty="0">
                <a:latin typeface="+mj-lt"/>
              </a:rPr>
              <a:t>”</a:t>
            </a:r>
            <a:r>
              <a:rPr lang="el-GR" dirty="0">
                <a:latin typeface="+mj-lt"/>
              </a:rPr>
              <a:t> μέθοδος</a:t>
            </a:r>
            <a:r>
              <a:rPr lang="el-GR" b="0" i="0" dirty="0">
                <a:effectLst/>
                <a:latin typeface="+mj-lt"/>
              </a:rPr>
              <a:t> </a:t>
            </a:r>
            <a:r>
              <a:rPr lang="el-GR" b="0" i="0" dirty="0" err="1">
                <a:effectLst/>
                <a:latin typeface="+mj-lt"/>
              </a:rPr>
              <a:t>αναχρωματισμού</a:t>
            </a:r>
            <a:r>
              <a:rPr lang="el-GR" b="0" i="0" dirty="0">
                <a:effectLst/>
                <a:latin typeface="+mj-lt"/>
              </a:rPr>
              <a:t> των χρωματισμένων ακμών θα εξαλείψει την ανάγκη για την χρήση </a:t>
            </a:r>
            <a:r>
              <a:rPr lang="el-GR" dirty="0">
                <a:latin typeface="+mj-lt"/>
              </a:rPr>
              <a:t>ε</a:t>
            </a:r>
            <a:r>
              <a:rPr lang="el-GR" b="0" i="0" dirty="0">
                <a:effectLst/>
                <a:latin typeface="+mj-lt"/>
              </a:rPr>
              <a:t>νός επιπλέον χρώματος. Αυτή η απλή προσέγγιση αποτελεί τη βάση για τα περισσότερα αποτελέσματα σχετικά με το χρωματικό </a:t>
            </a:r>
            <a:r>
              <a:rPr lang="el-GR" dirty="0">
                <a:latin typeface="+mj-lt"/>
              </a:rPr>
              <a:t>πλήθος</a:t>
            </a:r>
            <a:r>
              <a:rPr lang="el-GR" b="0" i="0" dirty="0">
                <a:effectLst/>
                <a:latin typeface="+mj-lt"/>
              </a:rPr>
              <a:t> και χρονολογείται από τη δουλειά του </a:t>
            </a:r>
            <a:r>
              <a:rPr lang="el-GR" b="0" i="0" dirty="0" err="1">
                <a:effectLst/>
                <a:latin typeface="+mj-lt"/>
              </a:rPr>
              <a:t>Shannon</a:t>
            </a:r>
            <a:r>
              <a:rPr lang="el-GR" b="0" i="0" dirty="0">
                <a:effectLst/>
                <a:latin typeface="+mj-lt"/>
              </a:rPr>
              <a:t>. Για να αποδειχθούν καλύτερα όρια, οι "απλοί" </a:t>
            </a:r>
            <a:r>
              <a:rPr lang="el-GR" b="0" i="0" dirty="0" err="1">
                <a:effectLst/>
                <a:latin typeface="+mj-lt"/>
              </a:rPr>
              <a:t>αναχρωματισμοί</a:t>
            </a:r>
            <a:r>
              <a:rPr lang="el-GR" b="0" i="0" dirty="0">
                <a:effectLst/>
                <a:latin typeface="+mj-lt"/>
              </a:rPr>
              <a:t> γίνονται πιο περίπλοκοι και βασίζονται κυρίως στην μέθοδο </a:t>
            </a:r>
            <a:r>
              <a:rPr lang="en-US" b="0" i="0" dirty="0">
                <a:effectLst/>
                <a:latin typeface="+mj-lt"/>
              </a:rPr>
              <a:t>recolor, </a:t>
            </a:r>
            <a:r>
              <a:rPr lang="el-GR" b="0" i="0" dirty="0">
                <a:effectLst/>
                <a:latin typeface="+mj-lt"/>
              </a:rPr>
              <a:t>και σε κάποιες βοηθητικές της</a:t>
            </a:r>
            <a:r>
              <a:rPr lang="en-US" b="0" i="0" dirty="0">
                <a:effectLst/>
                <a:latin typeface="+mj-lt"/>
              </a:rPr>
              <a:t>,</a:t>
            </a:r>
            <a:r>
              <a:rPr lang="el-GR" b="0" i="0" dirty="0">
                <a:effectLst/>
                <a:latin typeface="+mj-lt"/>
              </a:rPr>
              <a:t> που είναι</a:t>
            </a:r>
            <a:r>
              <a:rPr lang="en-US" b="0" i="0" dirty="0">
                <a:effectLst/>
                <a:latin typeface="+mj-lt"/>
              </a:rPr>
              <a:t> </a:t>
            </a:r>
            <a:r>
              <a:rPr lang="el-GR" b="0" i="0" dirty="0">
                <a:effectLst/>
                <a:latin typeface="+mj-lt"/>
              </a:rPr>
              <a:t>υπεύθυνη για τον </a:t>
            </a:r>
            <a:r>
              <a:rPr lang="el-GR" b="0" i="0" dirty="0" err="1">
                <a:effectLst/>
                <a:latin typeface="+mj-lt"/>
              </a:rPr>
              <a:t>αναχρωματισμό</a:t>
            </a:r>
            <a:r>
              <a:rPr lang="el-GR" b="0" i="0" dirty="0">
                <a:effectLst/>
                <a:latin typeface="+mj-lt"/>
              </a:rPr>
              <a:t> των ακμών</a:t>
            </a:r>
            <a:r>
              <a:rPr lang="en-US" b="0" i="0">
                <a:effectLst/>
                <a:latin typeface="+mj-lt"/>
              </a:rPr>
              <a:t>.</a:t>
            </a:r>
            <a:endParaRPr lang="el-GR" dirty="0">
              <a:latin typeface="+mj-lt"/>
            </a:endParaRPr>
          </a:p>
        </p:txBody>
      </p:sp>
    </p:spTree>
    <p:extLst>
      <p:ext uri="{BB962C8B-B14F-4D97-AF65-F5344CB8AC3E}">
        <p14:creationId xmlns:p14="http://schemas.microsoft.com/office/powerpoint/2010/main" val="316691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4753D4-1C4A-B520-2C41-C1B377971119}"/>
              </a:ext>
            </a:extLst>
          </p:cNvPr>
          <p:cNvSpPr>
            <a:spLocks noGrp="1"/>
          </p:cNvSpPr>
          <p:nvPr>
            <p:ph type="title"/>
          </p:nvPr>
        </p:nvSpPr>
        <p:spPr/>
        <p:txBody>
          <a:bodyPr/>
          <a:lstStyle/>
          <a:p>
            <a:pPr algn="ctr"/>
            <a:r>
              <a:rPr lang="el-GR" b="1" dirty="0"/>
              <a:t>Χρωματισμός ακμών</a:t>
            </a:r>
          </a:p>
        </p:txBody>
      </p:sp>
      <p:sp>
        <p:nvSpPr>
          <p:cNvPr id="3" name="Θέση περιεχομένου 2">
            <a:extLst>
              <a:ext uri="{FF2B5EF4-FFF2-40B4-BE49-F238E27FC236}">
                <a16:creationId xmlns:a16="http://schemas.microsoft.com/office/drawing/2014/main" id="{02112CA1-4DC8-5831-F636-E35B530B1812}"/>
              </a:ext>
            </a:extLst>
          </p:cNvPr>
          <p:cNvSpPr>
            <a:spLocks noGrp="1"/>
          </p:cNvSpPr>
          <p:nvPr>
            <p:ph idx="1"/>
          </p:nvPr>
        </p:nvSpPr>
        <p:spPr>
          <a:xfrm>
            <a:off x="1371600" y="2171701"/>
            <a:ext cx="9601200" cy="4091076"/>
          </a:xfrm>
        </p:spPr>
        <p:txBody>
          <a:bodyPr>
            <a:normAutofit/>
          </a:bodyPr>
          <a:lstStyle/>
          <a:p>
            <a:pPr marL="0" indent="0" algn="just">
              <a:buNone/>
            </a:pPr>
            <a:r>
              <a:rPr lang="el-GR" dirty="0"/>
              <a:t>Στη θεωρία γραφημάτων ο χρωματισμός ακμών ενός γραφήματος είναι ένας από τους ποικίλους τρόπους χρωματισμού γραφήματος. Το πρόβλημα χρωματισμού ακμών διερευνά αν είναι εφικτό να χρωματίσουμε τις ακμές ενός δοθέντος γραφήματος, χρησιμοποιώντας μέχρι κ διαφορετικά χρώματα, όπου κ μια δεδομένη τιμή, ή με όσο το δυνατόν λιγότερα χρώματα. Σύμφωνα με το θεώρημα του </a:t>
            </a:r>
            <a:r>
              <a:rPr lang="en-US" dirty="0" err="1"/>
              <a:t>Vizing</a:t>
            </a:r>
            <a:r>
              <a:rPr lang="el-GR" dirty="0"/>
              <a:t>, ο απαιτούμενος αριθμός χρωμάτων για το χρωματισμό ενός απλού γραφήματος είναι είτε Δ ή Δ+1, όπου Δ ο βαθμός του γραφήματος. Σε κάποια γραφήματα, όπως στα διμερή ή στα επίπεδα υψηλού βαθμού, ο αριθμός των χρωμάτων είναι πάντα Δ ενώ για τα </a:t>
            </a:r>
            <a:r>
              <a:rPr lang="el-GR" dirty="0" err="1"/>
              <a:t>πολυγραφήματα</a:t>
            </a:r>
            <a:r>
              <a:rPr lang="el-GR" dirty="0"/>
              <a:t> ο αριθμός χρωμάτων μπορεί να είναι ως και 3Δ / 2. Υπάρχουν </a:t>
            </a:r>
            <a:r>
              <a:rPr lang="el-GR" dirty="0" err="1"/>
              <a:t>πολυωνυμικοί</a:t>
            </a:r>
            <a:r>
              <a:rPr lang="el-GR" dirty="0"/>
              <a:t> αλγόριθμοι για το βέλτιστο χρωματισμό διμερών γραφημάτων και το χρωματισμό απλών μη διμερών</a:t>
            </a:r>
            <a:r>
              <a:rPr lang="en-US" dirty="0"/>
              <a:t>,</a:t>
            </a:r>
            <a:r>
              <a:rPr lang="el-GR" dirty="0"/>
              <a:t> οι οποίοι χρησιμοποιούν μέχρι και Δ + 1 χρώματα. Ωστόσο το γενικό πρόβλημα ανεύρεσης του βέλτιστου χρωματισμού ακμών είναι ΝΡ – πλήρης και ακόμα και οι ταχύτεροι γνωστοί αλγόριθμοι χρειάζονται απαγορευτικά μεγάλο χρόνο για την αντιμετώπισή του.</a:t>
            </a:r>
          </a:p>
        </p:txBody>
      </p:sp>
    </p:spTree>
    <p:extLst>
      <p:ext uri="{BB962C8B-B14F-4D97-AF65-F5344CB8AC3E}">
        <p14:creationId xmlns:p14="http://schemas.microsoft.com/office/powerpoint/2010/main" val="109493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005F5F-14D0-B14D-6082-ACC9B01E2551}"/>
              </a:ext>
            </a:extLst>
          </p:cNvPr>
          <p:cNvSpPr>
            <a:spLocks noGrp="1"/>
          </p:cNvSpPr>
          <p:nvPr>
            <p:ph type="title"/>
          </p:nvPr>
        </p:nvSpPr>
        <p:spPr/>
        <p:txBody>
          <a:bodyPr/>
          <a:lstStyle/>
          <a:p>
            <a:pPr algn="ctr"/>
            <a:r>
              <a:rPr lang="el-GR" b="1" dirty="0"/>
              <a:t>ΝΡ - πλήρη</a:t>
            </a:r>
          </a:p>
        </p:txBody>
      </p:sp>
      <p:sp>
        <p:nvSpPr>
          <p:cNvPr id="3" name="Θέση περιεχομένου 2">
            <a:extLst>
              <a:ext uri="{FF2B5EF4-FFF2-40B4-BE49-F238E27FC236}">
                <a16:creationId xmlns:a16="http://schemas.microsoft.com/office/drawing/2014/main" id="{D7B6E3BD-4F55-E7F0-DB66-D336A21FBE6C}"/>
              </a:ext>
            </a:extLst>
          </p:cNvPr>
          <p:cNvSpPr>
            <a:spLocks noGrp="1"/>
          </p:cNvSpPr>
          <p:nvPr>
            <p:ph idx="1"/>
          </p:nvPr>
        </p:nvSpPr>
        <p:spPr/>
        <p:txBody>
          <a:bodyPr/>
          <a:lstStyle/>
          <a:p>
            <a:pPr marL="0" indent="0" algn="just">
              <a:buNone/>
            </a:pPr>
            <a:r>
              <a:rPr lang="el-GR" dirty="0"/>
              <a:t>Τα ΝΡ – πλήρη προβλήματα αποτελούν υποσύνολο της κλάσης ΝΡ. Θα μπορούσαμε να χαρακτηρίσουμε τα ΝΡ – πλήρη προβλήματα ανεπίσημα ως τα δυσκολότερα προβλήματα της κλάσης ΝΡ. Καθώς ανήκουν στην κλάση ΝΡ η ορθότητα κάθε λύσης μπορεί να επαληθευτεί σε </a:t>
            </a:r>
            <a:r>
              <a:rPr lang="el-GR" dirty="0" err="1"/>
              <a:t>πολυωνυμικό</a:t>
            </a:r>
            <a:r>
              <a:rPr lang="el-GR" dirty="0"/>
              <a:t> χρόνο και ένας αλγόριθμος αναζήτησης ωμής βίας</a:t>
            </a:r>
            <a:r>
              <a:rPr lang="en-US" dirty="0"/>
              <a:t> (brute force)</a:t>
            </a:r>
            <a:r>
              <a:rPr lang="el-GR" dirty="0"/>
              <a:t> μπορεί να βρει μια λύση δοκιμάζοντας όλες τις πιθανές λύσεις.</a:t>
            </a:r>
          </a:p>
        </p:txBody>
      </p:sp>
    </p:spTree>
    <p:extLst>
      <p:ext uri="{BB962C8B-B14F-4D97-AF65-F5344CB8AC3E}">
        <p14:creationId xmlns:p14="http://schemas.microsoft.com/office/powerpoint/2010/main" val="37215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408F531-8132-D19F-E0F5-3EC33F55B918}"/>
              </a:ext>
            </a:extLst>
          </p:cNvPr>
          <p:cNvSpPr>
            <a:spLocks noGrp="1"/>
          </p:cNvSpPr>
          <p:nvPr>
            <p:ph type="title"/>
          </p:nvPr>
        </p:nvSpPr>
        <p:spPr/>
        <p:txBody>
          <a:bodyPr/>
          <a:lstStyle/>
          <a:p>
            <a:pPr algn="ctr"/>
            <a:r>
              <a:rPr lang="el-GR" sz="4400" b="1" dirty="0">
                <a:cs typeface="Times New Roman" panose="02020603050405020304" pitchFamily="18" charset="0"/>
              </a:rPr>
              <a:t>Ορισμός προβλήματος</a:t>
            </a:r>
            <a:endParaRPr lang="el-GR" dirty="0"/>
          </a:p>
        </p:txBody>
      </p:sp>
      <p:sp>
        <p:nvSpPr>
          <p:cNvPr id="3" name="Θέση περιεχομένου 2">
            <a:extLst>
              <a:ext uri="{FF2B5EF4-FFF2-40B4-BE49-F238E27FC236}">
                <a16:creationId xmlns:a16="http://schemas.microsoft.com/office/drawing/2014/main" id="{E8E53D70-8F47-57E4-4482-81A1930141E4}"/>
              </a:ext>
            </a:extLst>
          </p:cNvPr>
          <p:cNvSpPr>
            <a:spLocks noGrp="1"/>
          </p:cNvSpPr>
          <p:nvPr>
            <p:ph sz="half" idx="1"/>
          </p:nvPr>
        </p:nvSpPr>
        <p:spPr>
          <a:xfrm>
            <a:off x="1371599" y="2285999"/>
            <a:ext cx="8376249" cy="3581401"/>
          </a:xfrm>
        </p:spPr>
        <p:txBody>
          <a:bodyPr>
            <a:normAutofit/>
          </a:bodyPr>
          <a:lstStyle/>
          <a:p>
            <a:pPr>
              <a:buFont typeface="Wingdings" panose="05000000000000000000" pitchFamily="2" charset="2"/>
              <a:buChar char="Ø"/>
            </a:pPr>
            <a:r>
              <a:rPr lang="el-GR" dirty="0"/>
              <a:t>Κατάλληλος χρωματισμός ακμών σε </a:t>
            </a:r>
            <a:r>
              <a:rPr lang="el-GR" dirty="0" err="1"/>
              <a:t>πολυγραφήματα</a:t>
            </a:r>
            <a:endParaRPr lang="el-GR" dirty="0"/>
          </a:p>
          <a:p>
            <a:pPr>
              <a:buFont typeface="Wingdings" panose="05000000000000000000" pitchFamily="2" charset="2"/>
              <a:buChar char="Ø"/>
            </a:pPr>
            <a:r>
              <a:rPr lang="el-GR" dirty="0" err="1"/>
              <a:t>Επαναχρωματισμός</a:t>
            </a:r>
            <a:r>
              <a:rPr lang="el-GR" dirty="0"/>
              <a:t> ακμών</a:t>
            </a:r>
            <a:endParaRPr lang="en-US" dirty="0"/>
          </a:p>
          <a:p>
            <a:pPr>
              <a:buFont typeface="Wingdings" panose="05000000000000000000" pitchFamily="2" charset="2"/>
              <a:buChar char="Ø"/>
            </a:pPr>
            <a:r>
              <a:rPr lang="el-GR" dirty="0"/>
              <a:t>Εύρεση μονοπατιών και κύκλων</a:t>
            </a:r>
          </a:p>
          <a:p>
            <a:pPr>
              <a:buFont typeface="Wingdings" panose="05000000000000000000" pitchFamily="2" charset="2"/>
              <a:buChar char="Ø"/>
            </a:pPr>
            <a:r>
              <a:rPr lang="el-GR" dirty="0"/>
              <a:t>Επίτευξη ορίου πλήθους χρωμάτων</a:t>
            </a:r>
          </a:p>
          <a:p>
            <a:pPr>
              <a:buFont typeface="Wingdings" panose="05000000000000000000" pitchFamily="2" charset="2"/>
              <a:buChar char="Ø"/>
            </a:pPr>
            <a:r>
              <a:rPr lang="el-GR" dirty="0"/>
              <a:t>Δημιουργία </a:t>
            </a:r>
            <a:r>
              <a:rPr lang="el-GR" dirty="0" err="1"/>
              <a:t>υπογραφημάτων</a:t>
            </a:r>
            <a:endParaRPr lang="en-US" dirty="0"/>
          </a:p>
          <a:p>
            <a:pPr>
              <a:buFont typeface="Wingdings" panose="05000000000000000000" pitchFamily="2" charset="2"/>
              <a:buChar char="Ø"/>
            </a:pPr>
            <a:r>
              <a:rPr lang="el-GR" dirty="0"/>
              <a:t>Κατασκευή πολύπλοκων μεθόδων που περιγράφει ο αλγόριθμος</a:t>
            </a:r>
          </a:p>
          <a:p>
            <a:pPr>
              <a:buFont typeface="Wingdings" panose="05000000000000000000" pitchFamily="2" charset="2"/>
              <a:buChar char="Ø"/>
            </a:pPr>
            <a:r>
              <a:rPr lang="el-GR" dirty="0" err="1"/>
              <a:t>Οπτικοποίηση</a:t>
            </a:r>
            <a:r>
              <a:rPr lang="el-GR" dirty="0"/>
              <a:t> του γραφήματος</a:t>
            </a:r>
          </a:p>
        </p:txBody>
      </p:sp>
      <p:sp>
        <p:nvSpPr>
          <p:cNvPr id="4" name="Θέση περιεχομένου 3">
            <a:extLst>
              <a:ext uri="{FF2B5EF4-FFF2-40B4-BE49-F238E27FC236}">
                <a16:creationId xmlns:a16="http://schemas.microsoft.com/office/drawing/2014/main" id="{3D25798F-D71A-CB02-E5CD-B21D8EE20E7E}"/>
              </a:ext>
            </a:extLst>
          </p:cNvPr>
          <p:cNvSpPr>
            <a:spLocks noGrp="1"/>
          </p:cNvSpPr>
          <p:nvPr>
            <p:ph sz="half" idx="2"/>
          </p:nvPr>
        </p:nvSpPr>
        <p:spPr>
          <a:xfrm flipH="1">
            <a:off x="7116793" y="3947662"/>
            <a:ext cx="3856007" cy="1098791"/>
          </a:xfrm>
        </p:spPr>
        <p:txBody>
          <a:bodyPr>
            <a:normAutofit/>
          </a:bodyPr>
          <a:lstStyle/>
          <a:p>
            <a:pPr marL="0" indent="0">
              <a:buNone/>
            </a:pPr>
            <a:r>
              <a:rPr lang="en-US" dirty="0"/>
              <a:t> </a:t>
            </a:r>
            <a:endParaRPr lang="el-GR" dirty="0"/>
          </a:p>
        </p:txBody>
      </p:sp>
    </p:spTree>
    <p:extLst>
      <p:ext uri="{BB962C8B-B14F-4D97-AF65-F5344CB8AC3E}">
        <p14:creationId xmlns:p14="http://schemas.microsoft.com/office/powerpoint/2010/main" val="349443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35F8E7-9528-C4AE-2885-ADDC63E5E6D6}"/>
              </a:ext>
            </a:extLst>
          </p:cNvPr>
          <p:cNvSpPr>
            <a:spLocks noGrp="1"/>
          </p:cNvSpPr>
          <p:nvPr>
            <p:ph type="title"/>
          </p:nvPr>
        </p:nvSpPr>
        <p:spPr>
          <a:xfrm>
            <a:off x="207035" y="1301360"/>
            <a:ext cx="10817524" cy="2852737"/>
          </a:xfrm>
        </p:spPr>
        <p:txBody>
          <a:bodyPr>
            <a:normAutofit/>
          </a:bodyPr>
          <a:lstStyle/>
          <a:p>
            <a:pPr algn="ctr"/>
            <a:r>
              <a:rPr lang="el-GR" dirty="0" err="1"/>
              <a:t>ΥΠΑΡΧοΝτεσ</a:t>
            </a:r>
            <a:r>
              <a:rPr lang="el-GR" dirty="0"/>
              <a:t> ΑΛΓΟΡΙΘΜΟΙ </a:t>
            </a:r>
          </a:p>
        </p:txBody>
      </p:sp>
      <p:sp>
        <p:nvSpPr>
          <p:cNvPr id="3" name="Θέση κειμένου 2">
            <a:extLst>
              <a:ext uri="{FF2B5EF4-FFF2-40B4-BE49-F238E27FC236}">
                <a16:creationId xmlns:a16="http://schemas.microsoft.com/office/drawing/2014/main" id="{937586CA-D9E5-FF51-A00E-12500B58283F}"/>
              </a:ext>
            </a:extLst>
          </p:cNvPr>
          <p:cNvSpPr>
            <a:spLocks noGrp="1"/>
          </p:cNvSpPr>
          <p:nvPr>
            <p:ph type="body" idx="1"/>
          </p:nvPr>
        </p:nvSpPr>
        <p:spPr/>
        <p:txBody>
          <a:bodyPr/>
          <a:lstStyle/>
          <a:p>
            <a:r>
              <a:rPr lang="el-GR" dirty="0"/>
              <a:t> </a:t>
            </a:r>
          </a:p>
        </p:txBody>
      </p:sp>
    </p:spTree>
    <p:extLst>
      <p:ext uri="{BB962C8B-B14F-4D97-AF65-F5344CB8AC3E}">
        <p14:creationId xmlns:p14="http://schemas.microsoft.com/office/powerpoint/2010/main" val="3016690108"/>
      </p:ext>
    </p:extLst>
  </p:cSld>
  <p:clrMapOvr>
    <a:masterClrMapping/>
  </p:clrMapOvr>
</p:sld>
</file>

<file path=ppt/theme/theme1.xml><?xml version="1.0" encoding="utf-8"?>
<a:theme xmlns:a="http://schemas.openxmlformats.org/drawingml/2006/main" name="Περικοπή">
  <a:themeElements>
    <a:clrScheme name="Πορτοκαλί κίτρινο">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TM10001105[[fn=Περικοπή]]</Template>
  <TotalTime>1410</TotalTime>
  <Words>2271</Words>
  <Application>Microsoft Office PowerPoint</Application>
  <PresentationFormat>Ευρεία οθόνη</PresentationFormat>
  <Paragraphs>150</Paragraphs>
  <Slides>38</Slides>
  <Notes>0</Notes>
  <HiddenSlides>0</HiddenSlides>
  <MMClips>0</MMClips>
  <ScaleCrop>false</ScaleCrop>
  <HeadingPairs>
    <vt:vector size="6" baseType="variant">
      <vt:variant>
        <vt:lpstr>Γραμματοσειρές που χρησιμοποιούνται</vt:lpstr>
      </vt:variant>
      <vt:variant>
        <vt:i4>9</vt:i4>
      </vt:variant>
      <vt:variant>
        <vt:lpstr>Θέμα</vt:lpstr>
      </vt:variant>
      <vt:variant>
        <vt:i4>1</vt:i4>
      </vt:variant>
      <vt:variant>
        <vt:lpstr>Τίτλοι διαφανειών</vt:lpstr>
      </vt:variant>
      <vt:variant>
        <vt:i4>38</vt:i4>
      </vt:variant>
    </vt:vector>
  </HeadingPairs>
  <TitlesOfParts>
    <vt:vector size="48" baseType="lpstr">
      <vt:lpstr>Arial</vt:lpstr>
      <vt:lpstr>Calibri</vt:lpstr>
      <vt:lpstr>Cambria</vt:lpstr>
      <vt:lpstr>Cambria Math</vt:lpstr>
      <vt:lpstr>Franklin Gothic Book</vt:lpstr>
      <vt:lpstr>Georgia</vt:lpstr>
      <vt:lpstr>Segoe UI</vt:lpstr>
      <vt:lpstr>Times New Roman</vt:lpstr>
      <vt:lpstr>Wingdings</vt:lpstr>
      <vt:lpstr>Περικοπή</vt:lpstr>
      <vt:lpstr>Υλοποίηση και Πειραματική Μελέτη του Αλγόριθμου των Hochbaum-Nishizeki-Shmoys για Χρωματισμό Ακμών </vt:lpstr>
      <vt:lpstr>Επισκόπηση Παρουσίασης</vt:lpstr>
      <vt:lpstr> </vt:lpstr>
      <vt:lpstr>Στόχος της εργασίας</vt:lpstr>
      <vt:lpstr>Αλγόριθμος των Hochbaum – Nishizeki - Shmoys</vt:lpstr>
      <vt:lpstr>Χρωματισμός ακμών</vt:lpstr>
      <vt:lpstr>ΝΡ - πλήρη</vt:lpstr>
      <vt:lpstr>Ορισμός προβλήματος</vt:lpstr>
      <vt:lpstr>ΥΠΑΡΧοΝτεσ ΑΛΓΟΡΙΘΜΟΙ </vt:lpstr>
      <vt:lpstr>Αλγόριθμοι χρωματισμού ακμών</vt:lpstr>
      <vt:lpstr>Αλγόριθμος Hochbaum - Nishizeki - Shmoys </vt:lpstr>
      <vt:lpstr>Αλγόριθμος Hochbaum - Nishizeki - Shmoys</vt:lpstr>
      <vt:lpstr>Recolor </vt:lpstr>
      <vt:lpstr>ΣΧΕΔΙΑΣΗ</vt:lpstr>
      <vt:lpstr>Δημιουργία διαχειριστή ακμών</vt:lpstr>
      <vt:lpstr>Εύρεση μονοπατιών και κύκλων</vt:lpstr>
      <vt:lpstr>Δημιουργία υπογραφήματων</vt:lpstr>
      <vt:lpstr>Επαναχρωματισμός ακμών</vt:lpstr>
      <vt:lpstr>Περίπτωση 1</vt:lpstr>
      <vt:lpstr>Περίπτωση 2</vt:lpstr>
      <vt:lpstr>Twopath</vt:lpstr>
      <vt:lpstr>Leave</vt:lpstr>
      <vt:lpstr>Συνοψη</vt:lpstr>
      <vt:lpstr>Σύνοψη </vt:lpstr>
      <vt:lpstr>Λειτουργικότητα</vt:lpstr>
      <vt:lpstr>Πειραματική Μελέτη</vt:lpstr>
      <vt:lpstr>Γραφήματα</vt:lpstr>
      <vt:lpstr>Πολυγραφήματα</vt:lpstr>
      <vt:lpstr>Μελλοντικεσ επεκτασεισ</vt:lpstr>
      <vt:lpstr>Πειραματική συγκριτική μελέτη</vt:lpstr>
      <vt:lpstr>Οπτικοποίηση</vt:lpstr>
      <vt:lpstr>Σας ευχαριστώ για την προσοχή και τον χρόνο σας! </vt:lpstr>
      <vt:lpstr>ΒΟΗΘΗΤΙΚΕΣ ΔΙΑΦΑΝΕΙΕΣ</vt:lpstr>
      <vt:lpstr>Ψευδοκώδικας</vt:lpstr>
      <vt:lpstr>Περίπτωση δύο</vt:lpstr>
      <vt:lpstr>Leave</vt:lpstr>
      <vt:lpstr>Υποπεριπτώσεις περίπτωσης τρία</vt:lpstr>
      <vt:lpstr>Υποπεριπτώσεις περίπτωσης τέσσερα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Υλοποίηση και Πειραματική Μελέτη του Αλγόριθμου των Hochbaum-Nishizeki-Shmoys για Χρωματισμό Ακμών </dc:title>
  <dc:creator>ZISIS-PROKOPIOS TALAMAGKAS</dc:creator>
  <cp:lastModifiedBy>ZISIS-PROKOPIOS TALAMAGKAS</cp:lastModifiedBy>
  <cp:revision>35</cp:revision>
  <dcterms:created xsi:type="dcterms:W3CDTF">2024-02-19T16:07:49Z</dcterms:created>
  <dcterms:modified xsi:type="dcterms:W3CDTF">2024-02-29T10:29:41Z</dcterms:modified>
</cp:coreProperties>
</file>