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305" r:id="rId2"/>
    <p:sldId id="303" r:id="rId3"/>
    <p:sldId id="312" r:id="rId4"/>
    <p:sldId id="354" r:id="rId5"/>
    <p:sldId id="313" r:id="rId6"/>
    <p:sldId id="353" r:id="rId7"/>
    <p:sldId id="375" r:id="rId8"/>
    <p:sldId id="355" r:id="rId9"/>
    <p:sldId id="356" r:id="rId10"/>
    <p:sldId id="373" r:id="rId11"/>
    <p:sldId id="374" r:id="rId12"/>
    <p:sldId id="357" r:id="rId13"/>
    <p:sldId id="358" r:id="rId14"/>
    <p:sldId id="359" r:id="rId15"/>
    <p:sldId id="360" r:id="rId16"/>
    <p:sldId id="361" r:id="rId17"/>
    <p:sldId id="314" r:id="rId18"/>
    <p:sldId id="362" r:id="rId19"/>
    <p:sldId id="363" r:id="rId20"/>
    <p:sldId id="376" r:id="rId21"/>
    <p:sldId id="377" r:id="rId22"/>
    <p:sldId id="315" r:id="rId23"/>
    <p:sldId id="364" r:id="rId24"/>
    <p:sldId id="368" r:id="rId25"/>
    <p:sldId id="369" r:id="rId26"/>
    <p:sldId id="370" r:id="rId27"/>
    <p:sldId id="371" r:id="rId28"/>
    <p:sldId id="372" r:id="rId29"/>
    <p:sldId id="316" r:id="rId30"/>
    <p:sldId id="365" r:id="rId31"/>
    <p:sldId id="367" r:id="rId32"/>
    <p:sldId id="366" r:id="rId33"/>
    <p:sldId id="378" r:id="rId34"/>
    <p:sldId id="379" r:id="rId35"/>
    <p:sldId id="352"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凡 杨" initials="凡" lastIdx="1" clrIdx="0">
    <p:extLst>
      <p:ext uri="{19B8F6BF-5375-455C-9EA6-DF929625EA0E}">
        <p15:presenceInfo xmlns:p15="http://schemas.microsoft.com/office/powerpoint/2012/main" userId="86a80705723070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09" autoAdjust="0"/>
    <p:restoredTop sz="94660"/>
  </p:normalViewPr>
  <p:slideViewPr>
    <p:cSldViewPr snapToGrid="0">
      <p:cViewPr varScale="1">
        <p:scale>
          <a:sx n="86" d="100"/>
          <a:sy n="86" d="100"/>
        </p:scale>
        <p:origin x="442" y="48"/>
      </p:cViewPr>
      <p:guideLst>
        <p:guide pos="3840"/>
        <p:guide orient="horz" pos="2160"/>
      </p:guideLst>
    </p:cSldViewPr>
  </p:slideViewPr>
  <p:notesTextViewPr>
    <p:cViewPr>
      <p:scale>
        <a:sx n="1" d="1"/>
        <a:sy n="1" d="1"/>
      </p:scale>
      <p:origin x="0" y="0"/>
    </p:cViewPr>
  </p:notesTextViewPr>
  <p:sorterViewPr>
    <p:cViewPr>
      <p:scale>
        <a:sx n="139" d="100"/>
        <a:sy n="139" d="100"/>
      </p:scale>
      <p:origin x="0" y="0"/>
    </p:cViewPr>
  </p:sorterViewPr>
  <p:notesViewPr>
    <p:cSldViewPr snapToGrid="0">
      <p:cViewPr varScale="1">
        <p:scale>
          <a:sx n="67" d="100"/>
          <a:sy n="67" d="100"/>
        </p:scale>
        <p:origin x="3744"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FA209B-2A58-46BD-98C4-4ADC420342F6}" type="datetimeFigureOut">
              <a:rPr lang="zh-CN" altLang="en-US" smtClean="0"/>
              <a:t>2019/1/10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B3B42-D1E1-47CB-A9E4-A63D9C533E94}" type="slidenum">
              <a:rPr lang="zh-CN" altLang="en-US" smtClean="0"/>
              <a:t>‹#›</a:t>
            </a:fld>
            <a:endParaRPr lang="zh-CN" altLang="en-US"/>
          </a:p>
        </p:txBody>
      </p:sp>
    </p:spTree>
    <p:extLst>
      <p:ext uri="{BB962C8B-B14F-4D97-AF65-F5344CB8AC3E}">
        <p14:creationId xmlns:p14="http://schemas.microsoft.com/office/powerpoint/2010/main" val="4435912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a:t>
            </a:fld>
            <a:endParaRPr lang="zh-CN" altLang="en-US"/>
          </a:p>
        </p:txBody>
      </p:sp>
    </p:spTree>
    <p:extLst>
      <p:ext uri="{BB962C8B-B14F-4D97-AF65-F5344CB8AC3E}">
        <p14:creationId xmlns:p14="http://schemas.microsoft.com/office/powerpoint/2010/main" val="3215802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12</a:t>
            </a:fld>
            <a:endParaRPr lang="zh-CN" altLang="en-US"/>
          </a:p>
        </p:txBody>
      </p:sp>
    </p:spTree>
    <p:extLst>
      <p:ext uri="{BB962C8B-B14F-4D97-AF65-F5344CB8AC3E}">
        <p14:creationId xmlns:p14="http://schemas.microsoft.com/office/powerpoint/2010/main" val="1540356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13</a:t>
            </a:fld>
            <a:endParaRPr lang="zh-CN" altLang="en-US"/>
          </a:p>
        </p:txBody>
      </p:sp>
    </p:spTree>
    <p:extLst>
      <p:ext uri="{BB962C8B-B14F-4D97-AF65-F5344CB8AC3E}">
        <p14:creationId xmlns:p14="http://schemas.microsoft.com/office/powerpoint/2010/main" val="7187028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14</a:t>
            </a:fld>
            <a:endParaRPr lang="zh-CN" altLang="en-US"/>
          </a:p>
        </p:txBody>
      </p:sp>
    </p:spTree>
    <p:extLst>
      <p:ext uri="{BB962C8B-B14F-4D97-AF65-F5344CB8AC3E}">
        <p14:creationId xmlns:p14="http://schemas.microsoft.com/office/powerpoint/2010/main" val="749470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15</a:t>
            </a:fld>
            <a:endParaRPr lang="zh-CN" altLang="en-US"/>
          </a:p>
        </p:txBody>
      </p:sp>
    </p:spTree>
    <p:extLst>
      <p:ext uri="{BB962C8B-B14F-4D97-AF65-F5344CB8AC3E}">
        <p14:creationId xmlns:p14="http://schemas.microsoft.com/office/powerpoint/2010/main" val="9855084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16</a:t>
            </a:fld>
            <a:endParaRPr lang="zh-CN" altLang="en-US"/>
          </a:p>
        </p:txBody>
      </p:sp>
    </p:spTree>
    <p:extLst>
      <p:ext uri="{BB962C8B-B14F-4D97-AF65-F5344CB8AC3E}">
        <p14:creationId xmlns:p14="http://schemas.microsoft.com/office/powerpoint/2010/main" val="17147375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18</a:t>
            </a:fld>
            <a:endParaRPr lang="zh-CN" altLang="en-US"/>
          </a:p>
        </p:txBody>
      </p:sp>
    </p:spTree>
    <p:extLst>
      <p:ext uri="{BB962C8B-B14F-4D97-AF65-F5344CB8AC3E}">
        <p14:creationId xmlns:p14="http://schemas.microsoft.com/office/powerpoint/2010/main" val="22894241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19</a:t>
            </a:fld>
            <a:endParaRPr lang="zh-CN" altLang="en-US"/>
          </a:p>
        </p:txBody>
      </p:sp>
    </p:spTree>
    <p:extLst>
      <p:ext uri="{BB962C8B-B14F-4D97-AF65-F5344CB8AC3E}">
        <p14:creationId xmlns:p14="http://schemas.microsoft.com/office/powerpoint/2010/main" val="4167005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20</a:t>
            </a:fld>
            <a:endParaRPr lang="zh-CN" altLang="en-US"/>
          </a:p>
        </p:txBody>
      </p:sp>
    </p:spTree>
    <p:extLst>
      <p:ext uri="{BB962C8B-B14F-4D97-AF65-F5344CB8AC3E}">
        <p14:creationId xmlns:p14="http://schemas.microsoft.com/office/powerpoint/2010/main" val="4033646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21</a:t>
            </a:fld>
            <a:endParaRPr lang="zh-CN" altLang="en-US"/>
          </a:p>
        </p:txBody>
      </p:sp>
    </p:spTree>
    <p:extLst>
      <p:ext uri="{BB962C8B-B14F-4D97-AF65-F5344CB8AC3E}">
        <p14:creationId xmlns:p14="http://schemas.microsoft.com/office/powerpoint/2010/main" val="1325230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23</a:t>
            </a:fld>
            <a:endParaRPr lang="zh-CN" altLang="en-US"/>
          </a:p>
        </p:txBody>
      </p:sp>
    </p:spTree>
    <p:extLst>
      <p:ext uri="{BB962C8B-B14F-4D97-AF65-F5344CB8AC3E}">
        <p14:creationId xmlns:p14="http://schemas.microsoft.com/office/powerpoint/2010/main" val="361894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a:t>
            </a:fld>
            <a:endParaRPr lang="zh-CN" altLang="en-US"/>
          </a:p>
        </p:txBody>
      </p:sp>
    </p:spTree>
    <p:extLst>
      <p:ext uri="{BB962C8B-B14F-4D97-AF65-F5344CB8AC3E}">
        <p14:creationId xmlns:p14="http://schemas.microsoft.com/office/powerpoint/2010/main" val="9004089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24</a:t>
            </a:fld>
            <a:endParaRPr lang="zh-CN" altLang="en-US"/>
          </a:p>
        </p:txBody>
      </p:sp>
    </p:spTree>
    <p:extLst>
      <p:ext uri="{BB962C8B-B14F-4D97-AF65-F5344CB8AC3E}">
        <p14:creationId xmlns:p14="http://schemas.microsoft.com/office/powerpoint/2010/main" val="2781843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25</a:t>
            </a:fld>
            <a:endParaRPr lang="zh-CN" altLang="en-US"/>
          </a:p>
        </p:txBody>
      </p:sp>
    </p:spTree>
    <p:extLst>
      <p:ext uri="{BB962C8B-B14F-4D97-AF65-F5344CB8AC3E}">
        <p14:creationId xmlns:p14="http://schemas.microsoft.com/office/powerpoint/2010/main" val="37322834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26</a:t>
            </a:fld>
            <a:endParaRPr lang="zh-CN" altLang="en-US"/>
          </a:p>
        </p:txBody>
      </p:sp>
    </p:spTree>
    <p:extLst>
      <p:ext uri="{BB962C8B-B14F-4D97-AF65-F5344CB8AC3E}">
        <p14:creationId xmlns:p14="http://schemas.microsoft.com/office/powerpoint/2010/main" val="2772061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27</a:t>
            </a:fld>
            <a:endParaRPr lang="zh-CN" altLang="en-US"/>
          </a:p>
        </p:txBody>
      </p:sp>
    </p:spTree>
    <p:extLst>
      <p:ext uri="{BB962C8B-B14F-4D97-AF65-F5344CB8AC3E}">
        <p14:creationId xmlns:p14="http://schemas.microsoft.com/office/powerpoint/2010/main" val="793363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28</a:t>
            </a:fld>
            <a:endParaRPr lang="zh-CN" altLang="en-US"/>
          </a:p>
        </p:txBody>
      </p:sp>
    </p:spTree>
    <p:extLst>
      <p:ext uri="{BB962C8B-B14F-4D97-AF65-F5344CB8AC3E}">
        <p14:creationId xmlns:p14="http://schemas.microsoft.com/office/powerpoint/2010/main" val="34074229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30</a:t>
            </a:fld>
            <a:endParaRPr lang="zh-CN" altLang="en-US"/>
          </a:p>
        </p:txBody>
      </p:sp>
    </p:spTree>
    <p:extLst>
      <p:ext uri="{BB962C8B-B14F-4D97-AF65-F5344CB8AC3E}">
        <p14:creationId xmlns:p14="http://schemas.microsoft.com/office/powerpoint/2010/main" val="1572258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31</a:t>
            </a:fld>
            <a:endParaRPr lang="zh-CN" altLang="en-US"/>
          </a:p>
        </p:txBody>
      </p:sp>
    </p:spTree>
    <p:extLst>
      <p:ext uri="{BB962C8B-B14F-4D97-AF65-F5344CB8AC3E}">
        <p14:creationId xmlns:p14="http://schemas.microsoft.com/office/powerpoint/2010/main" val="35419406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32</a:t>
            </a:fld>
            <a:endParaRPr lang="zh-CN" altLang="en-US"/>
          </a:p>
        </p:txBody>
      </p:sp>
    </p:spTree>
    <p:extLst>
      <p:ext uri="{BB962C8B-B14F-4D97-AF65-F5344CB8AC3E}">
        <p14:creationId xmlns:p14="http://schemas.microsoft.com/office/powerpoint/2010/main" val="7639222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33</a:t>
            </a:fld>
            <a:endParaRPr lang="zh-CN" altLang="en-US"/>
          </a:p>
        </p:txBody>
      </p:sp>
    </p:spTree>
    <p:extLst>
      <p:ext uri="{BB962C8B-B14F-4D97-AF65-F5344CB8AC3E}">
        <p14:creationId xmlns:p14="http://schemas.microsoft.com/office/powerpoint/2010/main" val="2106322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34</a:t>
            </a:fld>
            <a:endParaRPr lang="zh-CN" altLang="en-US"/>
          </a:p>
        </p:txBody>
      </p:sp>
    </p:spTree>
    <p:extLst>
      <p:ext uri="{BB962C8B-B14F-4D97-AF65-F5344CB8AC3E}">
        <p14:creationId xmlns:p14="http://schemas.microsoft.com/office/powerpoint/2010/main" val="1529596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4</a:t>
            </a:fld>
            <a:endParaRPr lang="zh-CN" altLang="en-US"/>
          </a:p>
        </p:txBody>
      </p:sp>
    </p:spTree>
    <p:extLst>
      <p:ext uri="{BB962C8B-B14F-4D97-AF65-F5344CB8AC3E}">
        <p14:creationId xmlns:p14="http://schemas.microsoft.com/office/powerpoint/2010/main" val="30687550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35</a:t>
            </a:fld>
            <a:endParaRPr lang="zh-CN" altLang="en-US"/>
          </a:p>
        </p:txBody>
      </p:sp>
    </p:spTree>
    <p:extLst>
      <p:ext uri="{BB962C8B-B14F-4D97-AF65-F5344CB8AC3E}">
        <p14:creationId xmlns:p14="http://schemas.microsoft.com/office/powerpoint/2010/main" val="1046223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6</a:t>
            </a:fld>
            <a:endParaRPr lang="zh-CN" altLang="en-US"/>
          </a:p>
        </p:txBody>
      </p:sp>
    </p:spTree>
    <p:extLst>
      <p:ext uri="{BB962C8B-B14F-4D97-AF65-F5344CB8AC3E}">
        <p14:creationId xmlns:p14="http://schemas.microsoft.com/office/powerpoint/2010/main" val="3309786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7</a:t>
            </a:fld>
            <a:endParaRPr lang="zh-CN" altLang="en-US"/>
          </a:p>
        </p:txBody>
      </p:sp>
    </p:spTree>
    <p:extLst>
      <p:ext uri="{BB962C8B-B14F-4D97-AF65-F5344CB8AC3E}">
        <p14:creationId xmlns:p14="http://schemas.microsoft.com/office/powerpoint/2010/main" val="314310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8</a:t>
            </a:fld>
            <a:endParaRPr lang="zh-CN" altLang="en-US"/>
          </a:p>
        </p:txBody>
      </p:sp>
    </p:spTree>
    <p:extLst>
      <p:ext uri="{BB962C8B-B14F-4D97-AF65-F5344CB8AC3E}">
        <p14:creationId xmlns:p14="http://schemas.microsoft.com/office/powerpoint/2010/main" val="191450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9</a:t>
            </a:fld>
            <a:endParaRPr lang="zh-CN" altLang="en-US"/>
          </a:p>
        </p:txBody>
      </p:sp>
    </p:spTree>
    <p:extLst>
      <p:ext uri="{BB962C8B-B14F-4D97-AF65-F5344CB8AC3E}">
        <p14:creationId xmlns:p14="http://schemas.microsoft.com/office/powerpoint/2010/main" val="1334867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10</a:t>
            </a:fld>
            <a:endParaRPr lang="zh-CN" altLang="en-US"/>
          </a:p>
        </p:txBody>
      </p:sp>
    </p:spTree>
    <p:extLst>
      <p:ext uri="{BB962C8B-B14F-4D97-AF65-F5344CB8AC3E}">
        <p14:creationId xmlns:p14="http://schemas.microsoft.com/office/powerpoint/2010/main" val="173603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768052C-F017-4FAC-859B-FDBF5F40E397}" type="slidenum">
              <a:rPr lang="zh-CN" altLang="en-US" smtClean="0"/>
              <a:t>11</a:t>
            </a:fld>
            <a:endParaRPr lang="zh-CN" altLang="en-US"/>
          </a:p>
        </p:txBody>
      </p:sp>
    </p:spTree>
    <p:extLst>
      <p:ext uri="{BB962C8B-B14F-4D97-AF65-F5344CB8AC3E}">
        <p14:creationId xmlns:p14="http://schemas.microsoft.com/office/powerpoint/2010/main" val="1988080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2301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7" name="图片占位符 7"/>
          <p:cNvSpPr>
            <a:spLocks noGrp="1"/>
          </p:cNvSpPr>
          <p:nvPr>
            <p:ph type="pic" sz="quarter" idx="10" hasCustomPrompt="1"/>
          </p:nvPr>
        </p:nvSpPr>
        <p:spPr>
          <a:xfrm>
            <a:off x="4176712" y="1174746"/>
            <a:ext cx="3838576" cy="3838575"/>
          </a:xfrm>
          <a:prstGeom prst="ellipse">
            <a:avLst/>
          </a:prstGeom>
          <a:solidFill>
            <a:schemeClr val="bg1">
              <a:lumMod val="85000"/>
              <a:alpha val="50000"/>
            </a:schemeClr>
          </a:solidFill>
          <a:ln>
            <a:solidFill>
              <a:schemeClr val="tx1">
                <a:lumMod val="50000"/>
                <a:lumOff val="50000"/>
              </a:schemeClr>
            </a:solidFill>
          </a:ln>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 name="矩形 4"/>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6736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right)">
                                      <p:cBhvr>
                                        <p:cTn id="7" dur="500"/>
                                        <p:tgtEl>
                                          <p:spTgt spid="5"/>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49" presetClass="entr" presetSubtype="0" decel="100000" fill="hold" grpId="0" nodeType="afterEffect">
                                  <p:stCondLst>
                                    <p:cond delay="75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 calcmode="lin" valueType="num">
                                      <p:cBhvr>
                                        <p:cTn id="19" dur="500" fill="hold"/>
                                        <p:tgtEl>
                                          <p:spTgt spid="7"/>
                                        </p:tgtEl>
                                        <p:attrNameLst>
                                          <p:attrName>style.rotation</p:attrName>
                                        </p:attrNameLst>
                                      </p:cBhvr>
                                      <p:tavLst>
                                        <p:tav tm="0">
                                          <p:val>
                                            <p:fltVal val="360"/>
                                          </p:val>
                                        </p:tav>
                                        <p:tav tm="100000">
                                          <p:val>
                                            <p:fltVal val="0"/>
                                          </p:val>
                                        </p:tav>
                                      </p:tavLst>
                                    </p:anim>
                                    <p:animEffect transition="in" filter="fade">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186998"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1088526" y="2092960"/>
            <a:ext cx="2375110" cy="369063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76740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22" presetClass="entr" presetSubtype="2"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right)">
                                      <p:cBhvr>
                                        <p:cTn id="17" dur="500"/>
                                        <p:tgtEl>
                                          <p:spTgt spid="6"/>
                                        </p:tgtEl>
                                      </p:cBhvr>
                                    </p:animEffect>
                                  </p:childTnLst>
                                </p:cTn>
                              </p:par>
                              <p:par>
                                <p:cTn id="18" presetID="22" presetClass="entr" presetSubtype="2" fill="hold"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right)">
                                      <p:cBhvr>
                                        <p:cTn id="20" dur="500"/>
                                        <p:tgtEl>
                                          <p:spTgt spid="5"/>
                                        </p:tgtEl>
                                      </p:cBhvr>
                                    </p:animEffect>
                                  </p:childTnLst>
                                </p:cTn>
                              </p:par>
                              <p:par>
                                <p:cTn id="21" presetID="22" presetClass="exit" presetSubtype="2" fill="hold" nodeType="withEffect">
                                  <p:stCondLst>
                                    <p:cond delay="200"/>
                                  </p:stCondLst>
                                  <p:childTnLst>
                                    <p:animEffect transition="out" filter="wipe(right)">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872516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5239019" y="1560068"/>
            <a:ext cx="2114550" cy="2112963"/>
          </a:xfrm>
          <a:prstGeom prst="ellipse">
            <a:avLst/>
          </a:prstGeom>
          <a:solidFill>
            <a:schemeClr val="bg1">
              <a:lumMod val="85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4" name="矩形 3"/>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482257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par>
                                <p:cTn id="11" presetID="22" presetClass="exit" presetSubtype="8" fill="hold" nodeType="withEffect">
                                  <p:stCondLst>
                                    <p:cond delay="200"/>
                                  </p:stCondLst>
                                  <p:childTnLst>
                                    <p:animEffect transition="out" filter="wipe(left)">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8"/>
                                        </p:tgtEl>
                                        <p:attrNameLst>
                                          <p:attrName>style.visibility</p:attrName>
                                        </p:attrNameLst>
                                      </p:cBhvr>
                                      <p:to>
                                        <p:strVal val="visible"/>
                                      </p:to>
                                    </p:set>
                                    <p:anim calcmode="lin" valueType="num">
                                      <p:cBhvr>
                                        <p:cTn id="16" dur="500" fill="hold"/>
                                        <p:tgtEl>
                                          <p:spTgt spid="8"/>
                                        </p:tgtEl>
                                        <p:attrNameLst>
                                          <p:attrName>ppt_w</p:attrName>
                                        </p:attrNameLst>
                                      </p:cBhvr>
                                      <p:tavLst>
                                        <p:tav tm="0">
                                          <p:val>
                                            <p:fltVal val="0"/>
                                          </p:val>
                                        </p:tav>
                                        <p:tav tm="100000">
                                          <p:val>
                                            <p:strVal val="#ppt_w"/>
                                          </p:val>
                                        </p:tav>
                                      </p:tavLst>
                                    </p:anim>
                                    <p:anim calcmode="lin" valueType="num">
                                      <p:cBhvr>
                                        <p:cTn id="17" dur="500" fill="hold"/>
                                        <p:tgtEl>
                                          <p:spTgt spid="8"/>
                                        </p:tgtEl>
                                        <p:attrNameLst>
                                          <p:attrName>ppt_h</p:attrName>
                                        </p:attrNameLst>
                                      </p:cBhvr>
                                      <p:tavLst>
                                        <p:tav tm="0">
                                          <p:val>
                                            <p:fltVal val="0"/>
                                          </p:val>
                                        </p:tav>
                                        <p:tav tm="100000">
                                          <p:val>
                                            <p:strVal val="#ppt_h"/>
                                          </p:val>
                                        </p:tav>
                                      </p:tavLst>
                                    </p:anim>
                                    <p:animEffect transition="in" filter="fade">
                                      <p:cBhvr>
                                        <p:cTn id="18" dur="500"/>
                                        <p:tgtEl>
                                          <p:spTgt spid="8"/>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6"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10" name="图片占位符 7"/>
          <p:cNvSpPr>
            <a:spLocks noGrp="1"/>
          </p:cNvSpPr>
          <p:nvPr>
            <p:ph type="pic" sz="quarter" idx="11" hasCustomPrompt="1"/>
          </p:nvPr>
        </p:nvSpPr>
        <p:spPr>
          <a:xfrm>
            <a:off x="8798220"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9" name="图片占位符 7"/>
          <p:cNvSpPr>
            <a:spLocks noGrp="1"/>
          </p:cNvSpPr>
          <p:nvPr>
            <p:ph type="pic" sz="quarter" idx="10" hasCustomPrompt="1"/>
          </p:nvPr>
        </p:nvSpPr>
        <p:spPr>
          <a:xfrm>
            <a:off x="5037138"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2" hasCustomPrompt="1"/>
          </p:nvPr>
        </p:nvSpPr>
        <p:spPr>
          <a:xfrm>
            <a:off x="1461307" y="1702868"/>
            <a:ext cx="2114550" cy="2112963"/>
          </a:xfrm>
          <a:prstGeom prst="ellipse">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5" name="矩形 4"/>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矩形 6"/>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408291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par>
                                <p:cTn id="8" presetID="22" presetClass="entr" presetSubtype="2"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right)">
                                      <p:cBhvr>
                                        <p:cTn id="10" dur="500"/>
                                        <p:tgtEl>
                                          <p:spTgt spid="6"/>
                                        </p:tgtEl>
                                      </p:cBhvr>
                                    </p:animEffect>
                                  </p:childTnLst>
                                </p:cTn>
                              </p:par>
                              <p:par>
                                <p:cTn id="11" presetID="22" presetClass="exit" presetSubtype="2" fill="hold" nodeType="withEffect">
                                  <p:stCondLst>
                                    <p:cond delay="200"/>
                                  </p:stCondLst>
                                  <p:childTnLst>
                                    <p:animEffect transition="out" filter="wipe(right)">
                                      <p:cBhvr>
                                        <p:cTn id="12" dur="500"/>
                                        <p:tgtEl>
                                          <p:spTgt spid="6"/>
                                        </p:tgtEl>
                                      </p:cBhvr>
                                    </p:animEffect>
                                    <p:set>
                                      <p:cBhvr>
                                        <p:cTn id="13" dur="1" fill="hold">
                                          <p:stCondLst>
                                            <p:cond delay="499"/>
                                          </p:stCondLst>
                                        </p:cTn>
                                        <p:tgtEl>
                                          <p:spTgt spid="6"/>
                                        </p:tgtEl>
                                        <p:attrNameLst>
                                          <p:attrName>style.visibility</p:attrName>
                                        </p:attrNameLst>
                                      </p:cBhvr>
                                      <p:to>
                                        <p:strVal val="hidden"/>
                                      </p:to>
                                    </p:set>
                                  </p:childTnLst>
                                </p:cTn>
                              </p:par>
                              <p:par>
                                <p:cTn id="14" presetID="53" presetClass="entr" presetSubtype="16" fill="hold" grpId="0" nodeType="withEffect">
                                  <p:stCondLst>
                                    <p:cond delay="1000"/>
                                  </p:stCondLst>
                                  <p:childTnLst>
                                    <p:set>
                                      <p:cBhvr>
                                        <p:cTn id="15" dur="1" fill="hold">
                                          <p:stCondLst>
                                            <p:cond delay="0"/>
                                          </p:stCondLst>
                                        </p:cTn>
                                        <p:tgtEl>
                                          <p:spTgt spid="11"/>
                                        </p:tgtEl>
                                        <p:attrNameLst>
                                          <p:attrName>style.visibility</p:attrName>
                                        </p:attrNameLst>
                                      </p:cBhvr>
                                      <p:to>
                                        <p:strVal val="visible"/>
                                      </p:to>
                                    </p:set>
                                    <p:anim calcmode="lin" valueType="num">
                                      <p:cBhvr>
                                        <p:cTn id="16" dur="500" fill="hold"/>
                                        <p:tgtEl>
                                          <p:spTgt spid="11"/>
                                        </p:tgtEl>
                                        <p:attrNameLst>
                                          <p:attrName>ppt_w</p:attrName>
                                        </p:attrNameLst>
                                      </p:cBhvr>
                                      <p:tavLst>
                                        <p:tav tm="0">
                                          <p:val>
                                            <p:fltVal val="0"/>
                                          </p:val>
                                        </p:tav>
                                        <p:tav tm="100000">
                                          <p:val>
                                            <p:strVal val="#ppt_w"/>
                                          </p:val>
                                        </p:tav>
                                      </p:tavLst>
                                    </p:anim>
                                    <p:anim calcmode="lin" valueType="num">
                                      <p:cBhvr>
                                        <p:cTn id="17" dur="500" fill="hold"/>
                                        <p:tgtEl>
                                          <p:spTgt spid="11"/>
                                        </p:tgtEl>
                                        <p:attrNameLst>
                                          <p:attrName>ppt_h</p:attrName>
                                        </p:attrNameLst>
                                      </p:cBhvr>
                                      <p:tavLst>
                                        <p:tav tm="0">
                                          <p:val>
                                            <p:fltVal val="0"/>
                                          </p:val>
                                        </p:tav>
                                        <p:tav tm="100000">
                                          <p:val>
                                            <p:strVal val="#ppt_h"/>
                                          </p:val>
                                        </p:tav>
                                      </p:tavLst>
                                    </p:anim>
                                    <p:animEffect transition="in" filter="fade">
                                      <p:cBhvr>
                                        <p:cTn id="18" dur="500"/>
                                        <p:tgtEl>
                                          <p:spTgt spid="11"/>
                                        </p:tgtEl>
                                      </p:cBhvr>
                                    </p:animEffect>
                                  </p:childTnLst>
                                </p:cTn>
                              </p:par>
                              <p:par>
                                <p:cTn id="19" presetID="53" presetClass="entr" presetSubtype="16" fill="hold" grpId="0" nodeType="withEffect">
                                  <p:stCondLst>
                                    <p:cond delay="100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par>
                                <p:cTn id="24" presetID="53" presetClass="entr" presetSubtype="16" fill="hold" grpId="0" nodeType="withEffect">
                                  <p:stCondLst>
                                    <p:cond delay="1000"/>
                                  </p:stCondLst>
                                  <p:childTnLst>
                                    <p:set>
                                      <p:cBhvr>
                                        <p:cTn id="25" dur="1" fill="hold">
                                          <p:stCondLst>
                                            <p:cond delay="0"/>
                                          </p:stCondLst>
                                        </p:cTn>
                                        <p:tgtEl>
                                          <p:spTgt spid="10"/>
                                        </p:tgtEl>
                                        <p:attrNameLst>
                                          <p:attrName>style.visibility</p:attrName>
                                        </p:attrNameLst>
                                      </p:cBhvr>
                                      <p:to>
                                        <p:strVal val="visible"/>
                                      </p:to>
                                    </p:set>
                                    <p:anim calcmode="lin" valueType="num">
                                      <p:cBhvr>
                                        <p:cTn id="26" dur="500" fill="hold"/>
                                        <p:tgtEl>
                                          <p:spTgt spid="10"/>
                                        </p:tgtEl>
                                        <p:attrNameLst>
                                          <p:attrName>ppt_w</p:attrName>
                                        </p:attrNameLst>
                                      </p:cBhvr>
                                      <p:tavLst>
                                        <p:tav tm="0">
                                          <p:val>
                                            <p:fltVal val="0"/>
                                          </p:val>
                                        </p:tav>
                                        <p:tav tm="100000">
                                          <p:val>
                                            <p:strVal val="#ppt_w"/>
                                          </p:val>
                                        </p:tav>
                                      </p:tavLst>
                                    </p:anim>
                                    <p:anim calcmode="lin" valueType="num">
                                      <p:cBhvr>
                                        <p:cTn id="27" dur="500" fill="hold"/>
                                        <p:tgtEl>
                                          <p:spTgt spid="10"/>
                                        </p:tgtEl>
                                        <p:attrNameLst>
                                          <p:attrName>ppt_h</p:attrName>
                                        </p:attrNameLst>
                                      </p:cBhvr>
                                      <p:tavLst>
                                        <p:tav tm="0">
                                          <p:val>
                                            <p:fltVal val="0"/>
                                          </p:val>
                                        </p:tav>
                                        <p:tav tm="100000">
                                          <p:val>
                                            <p:strVal val="#ppt_h"/>
                                          </p:val>
                                        </p:tav>
                                      </p:tavLst>
                                    </p:anim>
                                    <p:animEffect transition="in" filter="fade">
                                      <p:cBhvr>
                                        <p:cTn id="2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P spid="11" grpId="0" animBg="1"/>
      <p:bldP spid="7"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9" name="图片占位符 7"/>
          <p:cNvSpPr>
            <a:spLocks noGrp="1"/>
          </p:cNvSpPr>
          <p:nvPr>
            <p:ph type="pic" sz="quarter" idx="11" hasCustomPrompt="1"/>
          </p:nvPr>
        </p:nvSpPr>
        <p:spPr>
          <a:xfrm>
            <a:off x="6299200" y="4352636"/>
            <a:ext cx="4461162" cy="156703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633306"/>
            <a:ext cx="4572000" cy="6234854"/>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2" name="矩形 11"/>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 name="直接连接符 12"/>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矩形 13"/>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3818396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50" presetClass="entr" presetSubtype="0" decel="10000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1000" fill="hold"/>
                                        <p:tgtEl>
                                          <p:spTgt spid="9"/>
                                        </p:tgtEl>
                                        <p:attrNameLst>
                                          <p:attrName>ppt_w</p:attrName>
                                        </p:attrNameLst>
                                      </p:cBhvr>
                                      <p:tavLst>
                                        <p:tav tm="0">
                                          <p:val>
                                            <p:strVal val="#ppt_w+.3"/>
                                          </p:val>
                                        </p:tav>
                                        <p:tav tm="100000">
                                          <p:val>
                                            <p:strVal val="#ppt_w"/>
                                          </p:val>
                                        </p:tav>
                                      </p:tavLst>
                                    </p:anim>
                                    <p:anim calcmode="lin" valueType="num">
                                      <p:cBhvr>
                                        <p:cTn id="13" dur="1000" fill="hold"/>
                                        <p:tgtEl>
                                          <p:spTgt spid="9"/>
                                        </p:tgtEl>
                                        <p:attrNameLst>
                                          <p:attrName>ppt_h</p:attrName>
                                        </p:attrNameLst>
                                      </p:cBhvr>
                                      <p:tavLst>
                                        <p:tav tm="0">
                                          <p:val>
                                            <p:strVal val="#ppt_h"/>
                                          </p:val>
                                        </p:tav>
                                        <p:tav tm="100000">
                                          <p:val>
                                            <p:strVal val="#ppt_h"/>
                                          </p:val>
                                        </p:tav>
                                      </p:tavLst>
                                    </p:anim>
                                    <p:animEffect transition="in" filter="fade">
                                      <p:cBhvr>
                                        <p:cTn id="14" dur="1000"/>
                                        <p:tgtEl>
                                          <p:spTgt spid="9"/>
                                        </p:tgtEl>
                                      </p:cBhvr>
                                    </p:animEffect>
                                  </p:childTnLst>
                                </p:cTn>
                              </p:par>
                              <p:par>
                                <p:cTn id="15" presetID="22" presetClass="entr" presetSubtype="2"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right)">
                                      <p:cBhvr>
                                        <p:cTn id="17" dur="500"/>
                                        <p:tgtEl>
                                          <p:spTgt spid="14"/>
                                        </p:tgtEl>
                                      </p:cBhvr>
                                    </p:animEffect>
                                  </p:childTnLst>
                                </p:cTn>
                              </p:par>
                              <p:par>
                                <p:cTn id="18" presetID="22" presetClass="entr" presetSubtype="2" fill="hold" nodeType="with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right)">
                                      <p:cBhvr>
                                        <p:cTn id="20" dur="500"/>
                                        <p:tgtEl>
                                          <p:spTgt spid="13"/>
                                        </p:tgtEl>
                                      </p:cBhvr>
                                    </p:animEffect>
                                  </p:childTnLst>
                                </p:cTn>
                              </p:par>
                              <p:par>
                                <p:cTn id="21" presetID="22" presetClass="exit" presetSubtype="2" fill="hold" nodeType="withEffect">
                                  <p:stCondLst>
                                    <p:cond delay="200"/>
                                  </p:stCondLst>
                                  <p:childTnLst>
                                    <p:animEffect transition="out" filter="wipe(right)">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P spid="14" grpId="0"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7" name="图片占位符 7"/>
          <p:cNvSpPr>
            <a:spLocks noGrp="1"/>
          </p:cNvSpPr>
          <p:nvPr>
            <p:ph type="pic" sz="quarter" idx="11" hasCustomPrompt="1"/>
          </p:nvPr>
        </p:nvSpPr>
        <p:spPr>
          <a:xfrm>
            <a:off x="2951544" y="0"/>
            <a:ext cx="9240456" cy="6857999"/>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3911488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5846931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sp>
        <p:nvSpPr>
          <p:cNvPr id="10" name="图片占位符 9"/>
          <p:cNvSpPr>
            <a:spLocks noGrp="1"/>
          </p:cNvSpPr>
          <p:nvPr>
            <p:ph type="pic" sz="quarter" idx="11" hasCustomPrompt="1"/>
          </p:nvPr>
        </p:nvSpPr>
        <p:spPr>
          <a:xfrm>
            <a:off x="3307782" y="3440322"/>
            <a:ext cx="5563906" cy="3417677"/>
          </a:xfrm>
          <a:custGeom>
            <a:avLst/>
            <a:gdLst>
              <a:gd name="connsiteX0" fmla="*/ 3111940 w 6246994"/>
              <a:gd name="connsiteY0" fmla="*/ 0 h 3837270"/>
              <a:gd name="connsiteX1" fmla="*/ 6246994 w 6246994"/>
              <a:gd name="connsiteY1" fmla="*/ 3837270 h 3837270"/>
              <a:gd name="connsiteX2" fmla="*/ 0 w 6246994"/>
              <a:gd name="connsiteY2" fmla="*/ 3837270 h 3837270"/>
            </a:gdLst>
            <a:ahLst/>
            <a:cxnLst>
              <a:cxn ang="0">
                <a:pos x="connsiteX0" y="connsiteY0"/>
              </a:cxn>
              <a:cxn ang="0">
                <a:pos x="connsiteX1" y="connsiteY1"/>
              </a:cxn>
              <a:cxn ang="0">
                <a:pos x="connsiteX2" y="connsiteY2"/>
              </a:cxn>
            </a:cxnLst>
            <a:rect l="l" t="t" r="r" b="b"/>
            <a:pathLst>
              <a:path w="6246994" h="3837270">
                <a:moveTo>
                  <a:pt x="3111940" y="0"/>
                </a:moveTo>
                <a:lnTo>
                  <a:pt x="6246994" y="3837270"/>
                </a:lnTo>
                <a:lnTo>
                  <a:pt x="0"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13" name="图片占位符 12"/>
          <p:cNvSpPr>
            <a:spLocks noGrp="1"/>
          </p:cNvSpPr>
          <p:nvPr>
            <p:ph type="pic" sz="quarter" idx="13" hasCustomPrompt="1"/>
          </p:nvPr>
        </p:nvSpPr>
        <p:spPr>
          <a:xfrm>
            <a:off x="3321014" y="636338"/>
            <a:ext cx="5563906" cy="3417677"/>
          </a:xfrm>
          <a:custGeom>
            <a:avLst/>
            <a:gdLst>
              <a:gd name="connsiteX0" fmla="*/ 0 w 6246994"/>
              <a:gd name="connsiteY0" fmla="*/ 0 h 3837270"/>
              <a:gd name="connsiteX1" fmla="*/ 6246994 w 6246994"/>
              <a:gd name="connsiteY1" fmla="*/ 0 h 3837270"/>
              <a:gd name="connsiteX2" fmla="*/ 3135054 w 6246994"/>
              <a:gd name="connsiteY2" fmla="*/ 3837270 h 3837270"/>
            </a:gdLst>
            <a:ahLst/>
            <a:cxnLst>
              <a:cxn ang="0">
                <a:pos x="connsiteX0" y="connsiteY0"/>
              </a:cxn>
              <a:cxn ang="0">
                <a:pos x="connsiteX1" y="connsiteY1"/>
              </a:cxn>
              <a:cxn ang="0">
                <a:pos x="connsiteX2" y="connsiteY2"/>
              </a:cxn>
            </a:cxnLst>
            <a:rect l="l" t="t" r="r" b="b"/>
            <a:pathLst>
              <a:path w="6246994" h="3837270">
                <a:moveTo>
                  <a:pt x="0" y="0"/>
                </a:moveTo>
                <a:lnTo>
                  <a:pt x="6246994" y="0"/>
                </a:lnTo>
                <a:lnTo>
                  <a:pt x="3135054" y="3837270"/>
                </a:lnTo>
                <a:close/>
              </a:path>
            </a:pathLst>
          </a:custGeom>
          <a:solidFill>
            <a:schemeClr val="bg1">
              <a:lumMod val="85000"/>
              <a:alpha val="50000"/>
            </a:schemeClr>
          </a:solidFill>
        </p:spPr>
        <p:txBody>
          <a:bodyPr wrap="square" anchor="ctr">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268273134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14:presetBounceEnd="26667">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14:bounceEnd="26667">
                                          <p:cBhvr additive="base">
                                            <p:cTn id="17" dur="750" fill="hold"/>
                                            <p:tgtEl>
                                              <p:spTgt spid="13"/>
                                            </p:tgtEl>
                                            <p:attrNameLst>
                                              <p:attrName>ppt_x</p:attrName>
                                            </p:attrNameLst>
                                          </p:cBhvr>
                                          <p:tavLst>
                                            <p:tav tm="0">
                                              <p:val>
                                                <p:strVal val="0-#ppt_w/2"/>
                                              </p:val>
                                            </p:tav>
                                            <p:tav tm="100000">
                                              <p:val>
                                                <p:strVal val="#ppt_x"/>
                                              </p:val>
                                            </p:tav>
                                          </p:tavLst>
                                        </p:anim>
                                        <p:anim calcmode="lin" valueType="num" p14:bounceEnd="26667">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14:presetBounceEnd="26667">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14:bounceEnd="26667">
                                          <p:cBhvr additive="base">
                                            <p:cTn id="21" dur="750" fill="hold"/>
                                            <p:tgtEl>
                                              <p:spTgt spid="10"/>
                                            </p:tgtEl>
                                            <p:attrNameLst>
                                              <p:attrName>ppt_x</p:attrName>
                                            </p:attrNameLst>
                                          </p:cBhvr>
                                          <p:tavLst>
                                            <p:tav tm="0">
                                              <p:val>
                                                <p:strVal val="1+#ppt_w/2"/>
                                              </p:val>
                                            </p:tav>
                                            <p:tav tm="100000">
                                              <p:val>
                                                <p:strVal val="#ppt_x"/>
                                              </p:val>
                                            </p:tav>
                                          </p:tavLst>
                                        </p:anim>
                                        <p:anim calcmode="lin" valueType="num" p14:bounceEnd="26667">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8" fill="hold" grpId="0" nodeType="afterEffect">
                                      <p:stCondLst>
                                        <p:cond delay="100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750" fill="hold"/>
                                            <p:tgtEl>
                                              <p:spTgt spid="13"/>
                                            </p:tgtEl>
                                            <p:attrNameLst>
                                              <p:attrName>ppt_x</p:attrName>
                                            </p:attrNameLst>
                                          </p:cBhvr>
                                          <p:tavLst>
                                            <p:tav tm="0">
                                              <p:val>
                                                <p:strVal val="0-#ppt_w/2"/>
                                              </p:val>
                                            </p:tav>
                                            <p:tav tm="100000">
                                              <p:val>
                                                <p:strVal val="#ppt_x"/>
                                              </p:val>
                                            </p:tav>
                                          </p:tavLst>
                                        </p:anim>
                                        <p:anim calcmode="lin" valueType="num">
                                          <p:cBhvr additive="base">
                                            <p:cTn id="18" dur="750" fill="hold"/>
                                            <p:tgtEl>
                                              <p:spTgt spid="13"/>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100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750" fill="hold"/>
                                            <p:tgtEl>
                                              <p:spTgt spid="10"/>
                                            </p:tgtEl>
                                            <p:attrNameLst>
                                              <p:attrName>ppt_x</p:attrName>
                                            </p:attrNameLst>
                                          </p:cBhvr>
                                          <p:tavLst>
                                            <p:tav tm="0">
                                              <p:val>
                                                <p:strVal val="1+#ppt_w/2"/>
                                              </p:val>
                                            </p:tav>
                                            <p:tav tm="100000">
                                              <p:val>
                                                <p:strVal val="#ppt_x"/>
                                              </p:val>
                                            </p:tav>
                                          </p:tavLst>
                                        </p:anim>
                                        <p:anim calcmode="lin" valueType="num">
                                          <p:cBhvr additive="base">
                                            <p:cTn id="22" dur="75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6" grpId="0" animBg="1"/>
          <p:bldP spid="13" grpId="0" animBg="1"/>
        </p:bldLst>
      </p:timing>
    </mc:Fallback>
  </mc:AlternateContent>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607143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sp>
        <p:nvSpPr>
          <p:cNvPr id="5" name="矩形 4"/>
          <p:cNvSpPr/>
          <p:nvPr userDrawn="1"/>
        </p:nvSpPr>
        <p:spPr>
          <a:xfrm>
            <a:off x="996972" y="4329000"/>
            <a:ext cx="2012999" cy="177927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3248278" y="4639605"/>
            <a:ext cx="227035" cy="227035"/>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1" hasCustomPrompt="1"/>
          </p:nvPr>
        </p:nvSpPr>
        <p:spPr>
          <a:xfrm>
            <a:off x="1148501" y="1622236"/>
            <a:ext cx="1684350" cy="1697412"/>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3" name="图片占位符 7"/>
          <p:cNvSpPr>
            <a:spLocks noGrp="1"/>
          </p:cNvSpPr>
          <p:nvPr>
            <p:ph type="pic" sz="quarter" idx="12" hasCustomPrompt="1"/>
          </p:nvPr>
        </p:nvSpPr>
        <p:spPr>
          <a:xfrm>
            <a:off x="2482471" y="2932177"/>
            <a:ext cx="1684350" cy="1407085"/>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4" name="图片占位符 7"/>
          <p:cNvSpPr>
            <a:spLocks noGrp="1"/>
          </p:cNvSpPr>
          <p:nvPr>
            <p:ph type="pic" sz="quarter" idx="13" hasCustomPrompt="1"/>
          </p:nvPr>
        </p:nvSpPr>
        <p:spPr>
          <a:xfrm>
            <a:off x="884750" y="3915645"/>
            <a:ext cx="1948100" cy="2061471"/>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105795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37" presetClass="entr" presetSubtype="0" fill="hold" grpId="0" nodeType="withEffect">
                                  <p:stCondLst>
                                    <p:cond delay="30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900" decel="100000" fill="hold"/>
                                        <p:tgtEl>
                                          <p:spTgt spid="10"/>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10"/>
                                        </p:tgtEl>
                                        <p:attrNameLst>
                                          <p:attrName>ppt_y</p:attrName>
                                        </p:attrNameLst>
                                      </p:cBhvr>
                                      <p:tavLst>
                                        <p:tav tm="0">
                                          <p:val>
                                            <p:strVal val="#ppt_y-.03"/>
                                          </p:val>
                                        </p:tav>
                                        <p:tav tm="100000">
                                          <p:val>
                                            <p:strVal val="#ppt_y"/>
                                          </p:val>
                                        </p:tav>
                                      </p:tavLst>
                                    </p:anim>
                                  </p:childTnLst>
                                </p:cTn>
                              </p:par>
                              <p:par>
                                <p:cTn id="20" presetID="37" presetClass="entr" presetSubtype="0" fill="hold" grpId="0" nodeType="withEffect">
                                  <p:stCondLst>
                                    <p:cond delay="30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900" decel="100000" fill="hold"/>
                                        <p:tgtEl>
                                          <p:spTgt spid="5"/>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26" presetID="10" presetClass="entr" presetSubtype="0" fill="hold" grpId="0" nodeType="withEffect">
                                  <p:stCondLst>
                                    <p:cond delay="9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par>
                                <p:cTn id="29" presetID="0" presetClass="path" presetSubtype="0" accel="50000" decel="50000" fill="hold" grpId="1" nodeType="withEffect">
                                  <p:stCondLst>
                                    <p:cond delay="900"/>
                                  </p:stCondLst>
                                  <p:childTnLst>
                                    <p:animMotion origin="layout" path="M -1.04167E-6 4.81481E-6 C -0.07396 -0.01204 -0.14453 -0.01551 -0.22174 -0.03565 C -0.30768 -0.05394 -0.34492 -0.07639 -0.40612 -0.0963 " pathEditMode="relative" rAng="0" ptsTypes="AAA">
                                      <p:cBhvr>
                                        <p:cTn id="30" dur="1000" spd="-100000" fill="hold"/>
                                        <p:tgtEl>
                                          <p:spTgt spid="12"/>
                                        </p:tgtEl>
                                        <p:attrNameLst>
                                          <p:attrName>ppt_x</p:attrName>
                                          <p:attrName>ppt_y</p:attrName>
                                        </p:attrNameLst>
                                      </p:cBhvr>
                                      <p:rCtr x="-20299" y="-4815"/>
                                    </p:animMotion>
                                  </p:childTnLst>
                                </p:cTn>
                              </p:par>
                              <p:par>
                                <p:cTn id="31" presetID="10" presetClass="entr" presetSubtype="0" fill="hold" grpId="0" nodeType="withEffect">
                                  <p:stCondLst>
                                    <p:cond delay="100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par>
                                <p:cTn id="34" presetID="0" presetClass="path" presetSubtype="0" accel="50000" decel="50000" fill="hold" grpId="1" nodeType="withEffect">
                                  <p:stCondLst>
                                    <p:cond delay="1000"/>
                                  </p:stCondLst>
                                  <p:childTnLst>
                                    <p:animMotion origin="layout" path="M 3.75E-6 -2.59259E-6 C -0.07396 -0.01203 -0.14453 -0.01551 -0.22175 -0.03565 C -0.30769 -0.05393 -0.34493 -0.07639 -0.40612 -0.09629 " pathEditMode="relative" rAng="0" ptsTypes="AAA">
                                      <p:cBhvr>
                                        <p:cTn id="35" dur="1000" spd="-100000" fill="hold"/>
                                        <p:tgtEl>
                                          <p:spTgt spid="13"/>
                                        </p:tgtEl>
                                        <p:attrNameLst>
                                          <p:attrName>ppt_x</p:attrName>
                                          <p:attrName>ppt_y</p:attrName>
                                        </p:attrNameLst>
                                      </p:cBhvr>
                                      <p:rCtr x="-20313" y="-4815"/>
                                    </p:animMotion>
                                  </p:childTnLst>
                                </p:cTn>
                              </p:par>
                              <p:par>
                                <p:cTn id="36" presetID="10" presetClass="entr" presetSubtype="0" fill="hold" grpId="0" nodeType="withEffect">
                                  <p:stCondLst>
                                    <p:cond delay="75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0" presetClass="path" presetSubtype="0" accel="50000" decel="50000" fill="hold" grpId="1" nodeType="withEffect">
                                  <p:stCondLst>
                                    <p:cond delay="750"/>
                                  </p:stCondLst>
                                  <p:childTnLst>
                                    <p:animMotion origin="layout" path="M -3.75E-6 3.7037E-6 C -0.07395 -0.01204 -0.14453 -0.01551 -0.22174 -0.03565 C -0.30768 -0.05394 -0.34492 -0.07639 -0.40612 -0.0963 " pathEditMode="relative" rAng="0" ptsTypes="AAA">
                                      <p:cBhvr>
                                        <p:cTn id="40" dur="1000" spd="-100000" fill="hold"/>
                                        <p:tgtEl>
                                          <p:spTgt spid="14"/>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2" grpId="1" animBg="1"/>
      <p:bldP spid="13" grpId="0" animBg="1"/>
      <p:bldP spid="13" grpId="1" animBg="1"/>
      <p:bldP spid="14" grpId="0" animBg="1"/>
      <p:bldP spid="14" grpId="1" animBg="1"/>
      <p:bldP spid="6"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皮">
    <p:spTree>
      <p:nvGrpSpPr>
        <p:cNvPr id="1" name=""/>
        <p:cNvGrpSpPr/>
        <p:nvPr/>
      </p:nvGrpSpPr>
      <p:grpSpPr>
        <a:xfrm>
          <a:off x="0" y="0"/>
          <a:ext cx="0" cy="0"/>
          <a:chOff x="0" y="0"/>
          <a:chExt cx="0" cy="0"/>
        </a:xfrm>
      </p:grpSpPr>
      <p:sp>
        <p:nvSpPr>
          <p:cNvPr id="6" name="矩形 5"/>
          <p:cNvSpPr/>
          <p:nvPr userDrawn="1"/>
        </p:nvSpPr>
        <p:spPr>
          <a:xfrm>
            <a:off x="11220828" y="6611779"/>
            <a:ext cx="775136" cy="246221"/>
          </a:xfrm>
          <a:prstGeom prst="rect">
            <a:avLst/>
          </a:prstGeom>
        </p:spPr>
        <p:txBody>
          <a:bodyPr wrap="square">
            <a:spAutoFit/>
          </a:bodyPr>
          <a:lstStyle/>
          <a:p>
            <a:r>
              <a:rPr lang="en-US" altLang="zh-CN" sz="100" dirty="0">
                <a:solidFill>
                  <a:prstClr val="white"/>
                </a:solidFill>
                <a:latin typeface="Calibri"/>
                <a:ea typeface="宋体"/>
              </a:rPr>
              <a:t>PPT</a:t>
            </a:r>
            <a:r>
              <a:rPr lang="zh-CN" altLang="en-US" sz="100" dirty="0">
                <a:solidFill>
                  <a:prstClr val="white"/>
                </a:solidFill>
                <a:latin typeface="Calibri"/>
                <a:ea typeface="宋体"/>
              </a:rPr>
              <a:t>模板下载：</a:t>
            </a:r>
            <a:r>
              <a:rPr lang="en-US" altLang="zh-CN" sz="100" dirty="0">
                <a:solidFill>
                  <a:prstClr val="white"/>
                </a:solidFill>
                <a:latin typeface="Calibri"/>
                <a:ea typeface="宋体"/>
              </a:rPr>
              <a:t>www.1ppt.com/moban/     </a:t>
            </a:r>
            <a:r>
              <a:rPr lang="zh-CN" altLang="en-US" sz="100" dirty="0">
                <a:solidFill>
                  <a:prstClr val="white"/>
                </a:solidFill>
                <a:latin typeface="Calibri"/>
                <a:ea typeface="宋体"/>
              </a:rPr>
              <a:t>行业</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www.1ppt.com/hangye/ </a:t>
            </a:r>
          </a:p>
          <a:p>
            <a:r>
              <a:rPr lang="zh-CN" altLang="en-US" sz="100" dirty="0">
                <a:solidFill>
                  <a:prstClr val="white"/>
                </a:solidFill>
                <a:latin typeface="Calibri"/>
                <a:ea typeface="宋体"/>
              </a:rPr>
              <a:t>节日</a:t>
            </a:r>
            <a:r>
              <a:rPr lang="en-US" altLang="zh-CN" sz="100" dirty="0">
                <a:solidFill>
                  <a:prstClr val="white"/>
                </a:solidFill>
                <a:latin typeface="Calibri"/>
                <a:ea typeface="宋体"/>
              </a:rPr>
              <a:t>PPT</a:t>
            </a:r>
            <a:r>
              <a:rPr lang="zh-CN" altLang="en-US" sz="100" dirty="0">
                <a:solidFill>
                  <a:prstClr val="white"/>
                </a:solidFill>
                <a:latin typeface="Calibri"/>
                <a:ea typeface="宋体"/>
              </a:rPr>
              <a:t>模板：</a:t>
            </a:r>
            <a:r>
              <a:rPr lang="en-US" altLang="zh-CN" sz="100" dirty="0">
                <a:solidFill>
                  <a:prstClr val="white"/>
                </a:solidFill>
                <a:latin typeface="Calibri"/>
                <a:ea typeface="宋体"/>
              </a:rPr>
              <a:t>www.1ppt.com/jieri/           PPT</a:t>
            </a:r>
            <a:r>
              <a:rPr lang="zh-CN" altLang="en-US" sz="100" dirty="0">
                <a:solidFill>
                  <a:prstClr val="white"/>
                </a:solidFill>
                <a:latin typeface="Calibri"/>
                <a:ea typeface="宋体"/>
              </a:rPr>
              <a:t>素材下载：</a:t>
            </a:r>
            <a:r>
              <a:rPr lang="en-US" altLang="zh-CN" sz="100" dirty="0">
                <a:solidFill>
                  <a:prstClr val="white"/>
                </a:solidFill>
                <a:latin typeface="Calibri"/>
                <a:ea typeface="宋体"/>
              </a:rPr>
              <a:t>www.1ppt.com/sucai/</a:t>
            </a:r>
          </a:p>
          <a:p>
            <a:r>
              <a:rPr lang="en-US" altLang="zh-CN" sz="100" dirty="0">
                <a:solidFill>
                  <a:prstClr val="white"/>
                </a:solidFill>
                <a:latin typeface="Calibri"/>
                <a:ea typeface="宋体"/>
              </a:rPr>
              <a:t>PPT</a:t>
            </a:r>
            <a:r>
              <a:rPr lang="zh-CN" altLang="en-US" sz="100" dirty="0">
                <a:solidFill>
                  <a:prstClr val="white"/>
                </a:solidFill>
                <a:latin typeface="Calibri"/>
                <a:ea typeface="宋体"/>
              </a:rPr>
              <a:t>背景图片：</a:t>
            </a:r>
            <a:r>
              <a:rPr lang="en-US" altLang="zh-CN" sz="100" dirty="0">
                <a:solidFill>
                  <a:prstClr val="white"/>
                </a:solidFill>
                <a:latin typeface="Calibri"/>
                <a:ea typeface="宋体"/>
              </a:rPr>
              <a:t>www.1ppt.com/beijing/      PPT</a:t>
            </a:r>
            <a:r>
              <a:rPr lang="zh-CN" altLang="en-US" sz="100" dirty="0">
                <a:solidFill>
                  <a:prstClr val="white"/>
                </a:solidFill>
                <a:latin typeface="Calibri"/>
                <a:ea typeface="宋体"/>
              </a:rPr>
              <a:t>图表下载：</a:t>
            </a:r>
            <a:r>
              <a:rPr lang="en-US" altLang="zh-CN" sz="100" dirty="0">
                <a:solidFill>
                  <a:prstClr val="white"/>
                </a:solidFill>
                <a:latin typeface="Calibri"/>
                <a:ea typeface="宋体"/>
              </a:rPr>
              <a:t>www.1ppt.com/tubiao/      </a:t>
            </a:r>
          </a:p>
          <a:p>
            <a:r>
              <a:rPr lang="zh-CN" altLang="en-US" sz="100" dirty="0">
                <a:solidFill>
                  <a:prstClr val="white"/>
                </a:solidFill>
                <a:latin typeface="Calibri"/>
                <a:ea typeface="宋体"/>
              </a:rPr>
              <a:t>优秀</a:t>
            </a:r>
            <a:r>
              <a:rPr lang="en-US" altLang="zh-CN" sz="100" dirty="0">
                <a:solidFill>
                  <a:prstClr val="white"/>
                </a:solidFill>
                <a:latin typeface="Calibri"/>
                <a:ea typeface="宋体"/>
              </a:rPr>
              <a:t>PPT</a:t>
            </a:r>
            <a:r>
              <a:rPr lang="zh-CN" altLang="en-US" sz="100" dirty="0">
                <a:solidFill>
                  <a:prstClr val="white"/>
                </a:solidFill>
                <a:latin typeface="Calibri"/>
                <a:ea typeface="宋体"/>
              </a:rPr>
              <a:t>下载：</a:t>
            </a:r>
            <a:r>
              <a:rPr lang="en-US" altLang="zh-CN" sz="100" dirty="0">
                <a:solidFill>
                  <a:prstClr val="white"/>
                </a:solidFill>
                <a:latin typeface="Calibri"/>
                <a:ea typeface="宋体"/>
              </a:rPr>
              <a:t>www.1ppt.com/xiazai/        PPT</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www.1ppt.com/powerpoint/      </a:t>
            </a:r>
          </a:p>
          <a:p>
            <a:r>
              <a:rPr lang="en-US" altLang="zh-CN" sz="100" dirty="0">
                <a:solidFill>
                  <a:prstClr val="white"/>
                </a:solidFill>
                <a:latin typeface="Calibri"/>
                <a:ea typeface="宋体"/>
              </a:rPr>
              <a:t>Word</a:t>
            </a:r>
            <a:r>
              <a:rPr lang="zh-CN" altLang="en-US" sz="100" dirty="0">
                <a:solidFill>
                  <a:prstClr val="white"/>
                </a:solidFill>
                <a:latin typeface="Calibri"/>
                <a:ea typeface="宋体"/>
              </a:rPr>
              <a:t>教程： </a:t>
            </a:r>
            <a:r>
              <a:rPr lang="en-US" altLang="zh-CN" sz="100" dirty="0">
                <a:solidFill>
                  <a:prstClr val="white"/>
                </a:solidFill>
                <a:latin typeface="Calibri"/>
                <a:ea typeface="宋体"/>
              </a:rPr>
              <a:t>www.1ppt.com/word/              Excel</a:t>
            </a:r>
            <a:r>
              <a:rPr lang="zh-CN" altLang="en-US" sz="100" dirty="0">
                <a:solidFill>
                  <a:prstClr val="white"/>
                </a:solidFill>
                <a:latin typeface="Calibri"/>
                <a:ea typeface="宋体"/>
              </a:rPr>
              <a:t>教程：</a:t>
            </a:r>
            <a:r>
              <a:rPr lang="en-US" altLang="zh-CN" sz="100" dirty="0">
                <a:solidFill>
                  <a:prstClr val="white"/>
                </a:solidFill>
                <a:latin typeface="Calibri"/>
                <a:ea typeface="宋体"/>
              </a:rPr>
              <a:t>www.1ppt.com/excel/  </a:t>
            </a:r>
          </a:p>
          <a:p>
            <a:r>
              <a:rPr lang="zh-CN" altLang="en-US" sz="100" dirty="0">
                <a:solidFill>
                  <a:prstClr val="white"/>
                </a:solidFill>
                <a:latin typeface="Calibri"/>
                <a:ea typeface="宋体"/>
              </a:rPr>
              <a:t>资料下载：</a:t>
            </a:r>
            <a:r>
              <a:rPr lang="en-US" altLang="zh-CN" sz="100" dirty="0">
                <a:solidFill>
                  <a:prstClr val="white"/>
                </a:solidFill>
                <a:latin typeface="Calibri"/>
                <a:ea typeface="宋体"/>
              </a:rPr>
              <a:t>www.1ppt.com/ziliao/                PPT</a:t>
            </a:r>
            <a:r>
              <a:rPr lang="zh-CN" altLang="en-US" sz="100" dirty="0">
                <a:solidFill>
                  <a:prstClr val="white"/>
                </a:solidFill>
                <a:latin typeface="Calibri"/>
                <a:ea typeface="宋体"/>
              </a:rPr>
              <a:t>课件下载：</a:t>
            </a:r>
            <a:r>
              <a:rPr lang="en-US" altLang="zh-CN" sz="100" dirty="0">
                <a:solidFill>
                  <a:prstClr val="white"/>
                </a:solidFill>
                <a:latin typeface="Calibri"/>
                <a:ea typeface="宋体"/>
              </a:rPr>
              <a:t>www.1ppt.com/kejian/ </a:t>
            </a:r>
          </a:p>
          <a:p>
            <a:r>
              <a:rPr lang="zh-CN" altLang="en-US" sz="100" dirty="0">
                <a:solidFill>
                  <a:prstClr val="white"/>
                </a:solidFill>
                <a:latin typeface="Calibri"/>
                <a:ea typeface="宋体"/>
              </a:rPr>
              <a:t>范文下载：</a:t>
            </a:r>
            <a:r>
              <a:rPr lang="en-US" altLang="zh-CN" sz="100" dirty="0">
                <a:solidFill>
                  <a:prstClr val="white"/>
                </a:solidFill>
                <a:latin typeface="Calibri"/>
                <a:ea typeface="宋体"/>
              </a:rPr>
              <a:t>www.1ppt.com/fanwen/             </a:t>
            </a:r>
            <a:r>
              <a:rPr lang="zh-CN" altLang="en-US" sz="100" dirty="0">
                <a:solidFill>
                  <a:prstClr val="white"/>
                </a:solidFill>
                <a:latin typeface="Calibri"/>
                <a:ea typeface="宋体"/>
              </a:rPr>
              <a:t>试卷下载：</a:t>
            </a:r>
            <a:r>
              <a:rPr lang="en-US" altLang="zh-CN" sz="100" dirty="0">
                <a:solidFill>
                  <a:prstClr val="white"/>
                </a:solidFill>
                <a:latin typeface="Calibri"/>
                <a:ea typeface="宋体"/>
              </a:rPr>
              <a:t>www.1ppt.com/shiti/  </a:t>
            </a:r>
          </a:p>
          <a:p>
            <a:r>
              <a:rPr lang="zh-CN" altLang="en-US" sz="100" dirty="0">
                <a:solidFill>
                  <a:prstClr val="white"/>
                </a:solidFill>
                <a:latin typeface="Calibri"/>
                <a:ea typeface="宋体"/>
              </a:rPr>
              <a:t>教案下载：</a:t>
            </a:r>
            <a:r>
              <a:rPr lang="en-US" altLang="zh-CN" sz="100" dirty="0">
                <a:solidFill>
                  <a:prstClr val="white"/>
                </a:solidFill>
                <a:latin typeface="Calibri"/>
                <a:ea typeface="宋体"/>
              </a:rPr>
              <a:t>www.1ppt.com/jiaoan/        </a:t>
            </a:r>
          </a:p>
          <a:p>
            <a:r>
              <a:rPr lang="zh-CN" altLang="en-US" sz="100" dirty="0">
                <a:solidFill>
                  <a:prstClr val="white"/>
                </a:solidFill>
                <a:latin typeface="Calibri"/>
                <a:ea typeface="宋体"/>
              </a:rPr>
              <a:t>字体下载：</a:t>
            </a:r>
            <a:r>
              <a:rPr lang="en-US" altLang="zh-CN" sz="100" dirty="0">
                <a:solidFill>
                  <a:prstClr val="white"/>
                </a:solidFill>
                <a:latin typeface="Calibri"/>
                <a:ea typeface="宋体"/>
              </a:rPr>
              <a:t>www.1ppt.com/ziti/</a:t>
            </a:r>
          </a:p>
          <a:p>
            <a:r>
              <a:rPr lang="en-US" altLang="zh-CN" sz="100" dirty="0">
                <a:solidFill>
                  <a:prstClr val="white"/>
                </a:solidFill>
                <a:latin typeface="Calibri"/>
                <a:ea typeface="宋体"/>
              </a:rPr>
              <a:t> </a:t>
            </a:r>
            <a:endParaRPr lang="zh-CN" altLang="en-US" sz="100" dirty="0">
              <a:solidFill>
                <a:prstClr val="white"/>
              </a:solidFill>
              <a:latin typeface="Calibri"/>
              <a:ea typeface="宋体"/>
            </a:endParaRPr>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05871" y="0"/>
            <a:ext cx="3726180" cy="7452360"/>
          </a:xfrm>
          <a:prstGeom prst="rect">
            <a:avLst/>
          </a:prstGeom>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852055" y="1605280"/>
            <a:ext cx="3978161" cy="5712930"/>
          </a:xfrm>
          <a:prstGeom prst="rect">
            <a:avLst/>
          </a:prstGeom>
        </p:spPr>
      </p:pic>
    </p:spTree>
    <p:extLst>
      <p:ext uri="{BB962C8B-B14F-4D97-AF65-F5344CB8AC3E}">
        <p14:creationId xmlns:p14="http://schemas.microsoft.com/office/powerpoint/2010/main" val="2581644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par>
                          <p:cTn id="8" fill="hold">
                            <p:stCondLst>
                              <p:cond delay="750"/>
                            </p:stCondLst>
                            <p:childTnLst>
                              <p:par>
                                <p:cTn id="9" presetID="22" presetClass="entr" presetSubtype="1" fill="hold" nodeType="afterEffect">
                                  <p:stCondLst>
                                    <p:cond delay="500"/>
                                  </p:stCondLst>
                                  <p:childTnLst>
                                    <p:set>
                                      <p:cBhvr>
                                        <p:cTn id="10" dur="1" fill="hold">
                                          <p:stCondLst>
                                            <p:cond delay="0"/>
                                          </p:stCondLst>
                                        </p:cTn>
                                        <p:tgtEl>
                                          <p:spTgt spid="4"/>
                                        </p:tgtEl>
                                        <p:attrNameLst>
                                          <p:attrName>style.visibility</p:attrName>
                                        </p:attrNameLst>
                                      </p:cBhvr>
                                      <p:to>
                                        <p:strVal val="visible"/>
                                      </p:to>
                                    </p:set>
                                    <p:animEffect transition="in" filter="wipe(up)">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560015" y="1920025"/>
            <a:ext cx="3718144" cy="4330303"/>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132675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10" presetClass="entr" presetSubtype="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0" presetClass="path" presetSubtype="0" accel="50000" decel="50000" fill="hold" grpId="1" nodeType="withEffect">
                                  <p:stCondLst>
                                    <p:cond delay="750"/>
                                  </p:stCondLst>
                                  <p:childTnLst>
                                    <p:animMotion origin="layout" path="M 2.5E-6 -1.85185E-6 C -0.07396 -0.01204 -0.14453 -0.01551 -0.22175 -0.03565 C -0.30768 -0.05393 -0.34492 -0.07639 -0.40612 -0.09629 " pathEditMode="relative" rAng="0" ptsTypes="AAA">
                                      <p:cBhvr>
                                        <p:cTn id="18" dur="1000" spd="-100000" fill="hold"/>
                                        <p:tgtEl>
                                          <p:spTgt spid="5"/>
                                        </p:tgtEl>
                                        <p:attrNameLst>
                                          <p:attrName>ppt_x</p:attrName>
                                          <p:attrName>ppt_y</p:attrName>
                                        </p:attrNameLst>
                                      </p:cBhvr>
                                      <p:rCtr x="-20299" y="-481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5" grpId="1" animBg="1"/>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7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图片占位符 7"/>
          <p:cNvSpPr>
            <a:spLocks noGrp="1"/>
          </p:cNvSpPr>
          <p:nvPr>
            <p:ph type="pic" sz="quarter" idx="11" hasCustomPrompt="1"/>
          </p:nvPr>
        </p:nvSpPr>
        <p:spPr>
          <a:xfrm>
            <a:off x="1481559" y="2025571"/>
            <a:ext cx="9375493" cy="1562581"/>
          </a:xfrm>
          <a:prstGeom prst="rect">
            <a:avLst/>
          </a:pr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8607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xit" presetSubtype="8" fill="hold" nodeType="withEffect">
                                  <p:stCondLst>
                                    <p:cond delay="200"/>
                                  </p:stCondLst>
                                  <p:childTnLst>
                                    <p:animEffect transition="out" filter="wipe(lef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par>
                                <p:cTn id="14" presetID="50" presetClass="entr" presetSubtype="0" decel="100000" fill="hold" grpId="0" nodeType="withEffect">
                                  <p:stCondLst>
                                    <p:cond delay="750"/>
                                  </p:stCondLst>
                                  <p:childTnLst>
                                    <p:set>
                                      <p:cBhvr>
                                        <p:cTn id="15" dur="1" fill="hold">
                                          <p:stCondLst>
                                            <p:cond delay="0"/>
                                          </p:stCondLst>
                                        </p:cTn>
                                        <p:tgtEl>
                                          <p:spTgt spid="5"/>
                                        </p:tgtEl>
                                        <p:attrNameLst>
                                          <p:attrName>style.visibility</p:attrName>
                                        </p:attrNameLst>
                                      </p:cBhvr>
                                      <p:to>
                                        <p:strVal val="visible"/>
                                      </p:to>
                                    </p:set>
                                    <p:anim calcmode="lin" valueType="num">
                                      <p:cBhvr>
                                        <p:cTn id="16" dur="1000" fill="hold"/>
                                        <p:tgtEl>
                                          <p:spTgt spid="5"/>
                                        </p:tgtEl>
                                        <p:attrNameLst>
                                          <p:attrName>ppt_w</p:attrName>
                                        </p:attrNameLst>
                                      </p:cBhvr>
                                      <p:tavLst>
                                        <p:tav tm="0">
                                          <p:val>
                                            <p:strVal val="#ppt_w+.3"/>
                                          </p:val>
                                        </p:tav>
                                        <p:tav tm="100000">
                                          <p:val>
                                            <p:strVal val="#ppt_w"/>
                                          </p:val>
                                        </p:tav>
                                      </p:tavLst>
                                    </p:anim>
                                    <p:anim calcmode="lin" valueType="num">
                                      <p:cBhvr>
                                        <p:cTn id="17" dur="1000" fill="hold"/>
                                        <p:tgtEl>
                                          <p:spTgt spid="5"/>
                                        </p:tgtEl>
                                        <p:attrNameLst>
                                          <p:attrName>ppt_h</p:attrName>
                                        </p:attrNameLst>
                                      </p:cBhvr>
                                      <p:tavLst>
                                        <p:tav tm="0">
                                          <p:val>
                                            <p:strVal val="#ppt_h"/>
                                          </p:val>
                                        </p:tav>
                                        <p:tav tm="100000">
                                          <p:val>
                                            <p:strVal val="#ppt_h"/>
                                          </p:val>
                                        </p:tav>
                                      </p:tavLst>
                                    </p:anim>
                                    <p:animEffect transition="in" filter="fade">
                                      <p:cBhvr>
                                        <p:cTn id="18"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Tree>
    <p:extLst>
      <p:ext uri="{BB962C8B-B14F-4D97-AF65-F5344CB8AC3E}">
        <p14:creationId xmlns:p14="http://schemas.microsoft.com/office/powerpoint/2010/main" val="203194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sp>
        <p:nvSpPr>
          <p:cNvPr id="3" name="矩形 2"/>
          <p:cNvSpPr/>
          <p:nvPr userDrawn="1"/>
        </p:nvSpPr>
        <p:spPr>
          <a:xfrm>
            <a:off x="0" y="-1"/>
            <a:ext cx="12192000" cy="623147"/>
          </a:xfrm>
          <a:prstGeom prst="rect">
            <a:avLst/>
          </a:prstGeom>
          <a:solidFill>
            <a:schemeClr val="bg1">
              <a:lumMod val="9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userDrawn="1"/>
        </p:nvCxnSpPr>
        <p:spPr>
          <a:xfrm>
            <a:off x="0" y="624515"/>
            <a:ext cx="12192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10053320" y="269296"/>
            <a:ext cx="2138680" cy="35385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solidFill>
                <a:schemeClr val="tx1">
                  <a:lumMod val="75000"/>
                  <a:lumOff val="25000"/>
                </a:schemeClr>
              </a:solidFill>
            </a:endParaRPr>
          </a:p>
        </p:txBody>
      </p:sp>
      <p:sp>
        <p:nvSpPr>
          <p:cNvPr id="5" name="矩形 4"/>
          <p:cNvSpPr/>
          <p:nvPr userDrawn="1"/>
        </p:nvSpPr>
        <p:spPr>
          <a:xfrm>
            <a:off x="7992243" y="4374722"/>
            <a:ext cx="2310514" cy="184254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userDrawn="1"/>
        </p:nvSpPr>
        <p:spPr>
          <a:xfrm>
            <a:off x="10886159" y="4848824"/>
            <a:ext cx="190500" cy="19050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11076659" y="5033054"/>
            <a:ext cx="311820" cy="311820"/>
          </a:xfrm>
          <a:prstGeom prst="rect">
            <a:avLst/>
          </a:prstGeom>
          <a:solidFill>
            <a:schemeClr val="tx1">
              <a:lumMod val="85000"/>
              <a:lumOff val="15000"/>
            </a:schemeClr>
          </a:solidFill>
          <a:ln>
            <a:solidFill>
              <a:schemeClr val="tx1">
                <a:lumMod val="85000"/>
                <a:lumOff val="1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图片占位符 7"/>
          <p:cNvSpPr>
            <a:spLocks noGrp="1"/>
          </p:cNvSpPr>
          <p:nvPr>
            <p:ph type="pic" sz="quarter" idx="12" hasCustomPrompt="1"/>
          </p:nvPr>
        </p:nvSpPr>
        <p:spPr>
          <a:xfrm>
            <a:off x="7898260" y="3729823"/>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11" name="图片占位符 7"/>
          <p:cNvSpPr>
            <a:spLocks noGrp="1"/>
          </p:cNvSpPr>
          <p:nvPr>
            <p:ph type="pic" sz="quarter" idx="11" hasCustomPrompt="1"/>
          </p:nvPr>
        </p:nvSpPr>
        <p:spPr>
          <a:xfrm>
            <a:off x="9245247" y="2180794"/>
            <a:ext cx="2326813" cy="2340000"/>
          </a:xfrm>
          <a:prstGeom prst="rect">
            <a:avLst/>
          </a:prstGeom>
          <a:solidFill>
            <a:schemeClr val="bg1">
              <a:lumMod val="85000"/>
              <a:alpha val="50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77070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righ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par>
                                <p:cTn id="11" presetID="22" presetClass="exit" presetSubtype="2" fill="hold" nodeType="withEffect">
                                  <p:stCondLst>
                                    <p:cond delay="200"/>
                                  </p:stCondLst>
                                  <p:childTnLst>
                                    <p:animEffect transition="out" filter="wipe(right)">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par>
                          <p:cTn id="14" fill="hold">
                            <p:stCondLst>
                              <p:cond delay="700"/>
                            </p:stCondLst>
                            <p:childTnLst>
                              <p:par>
                                <p:cTn id="15" presetID="2" presetClass="entr" presetSubtype="4"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10" presetClass="entr" presetSubtype="0" fill="hold" grpId="0" nodeType="withEffect">
                                  <p:stCondLst>
                                    <p:cond delay="75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par>
                                <p:cTn id="30" presetID="0" presetClass="path" presetSubtype="0" accel="50000" decel="50000" fill="hold" grpId="1" nodeType="withEffect">
                                  <p:stCondLst>
                                    <p:cond delay="750"/>
                                  </p:stCondLst>
                                  <p:childTnLst>
                                    <p:animMotion origin="layout" path="M 4.16667E-6 2.59259E-6 C 0.03958 -0.01991 0.07773 -0.02547 0.11927 -0.05857 C 0.16549 -0.08843 0.18554 -0.12547 0.21888 -0.15787 " pathEditMode="relative" rAng="0" ptsTypes="AAA">
                                      <p:cBhvr>
                                        <p:cTn id="31" dur="1000" spd="-100000" fill="hold"/>
                                        <p:tgtEl>
                                          <p:spTgt spid="11"/>
                                        </p:tgtEl>
                                        <p:attrNameLst>
                                          <p:attrName>ppt_x</p:attrName>
                                          <p:attrName>ppt_y</p:attrName>
                                        </p:attrNameLst>
                                      </p:cBhvr>
                                      <p:rCtr x="10938" y="-7894"/>
                                    </p:animMotion>
                                  </p:childTnLst>
                                </p:cTn>
                              </p:par>
                              <p:par>
                                <p:cTn id="32" presetID="10" presetClass="entr" presetSubtype="0" fill="hold" grpId="0" nodeType="withEffect">
                                  <p:stCondLst>
                                    <p:cond delay="9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0" presetClass="path" presetSubtype="0" accel="50000" decel="50000" fill="hold" grpId="1" nodeType="withEffect">
                                  <p:stCondLst>
                                    <p:cond delay="900"/>
                                  </p:stCondLst>
                                  <p:childTnLst>
                                    <p:animMotion origin="layout" path="M 8.33333E-7 -1.85185E-6 C 0.05221 -0.02153 0.10208 -0.02754 0.15651 -0.06319 C 0.21732 -0.0956 0.24362 -0.13541 0.28685 -0.1706 " pathEditMode="relative" rAng="0" ptsTypes="AAA">
                                      <p:cBhvr>
                                        <p:cTn id="36" dur="1000" spd="-100000" fill="hold"/>
                                        <p:tgtEl>
                                          <p:spTgt spid="12"/>
                                        </p:tgtEl>
                                        <p:attrNameLst>
                                          <p:attrName>ppt_x</p:attrName>
                                          <p:attrName>ppt_y</p:attrName>
                                        </p:attrNameLst>
                                      </p:cBhvr>
                                      <p:rCtr x="14336" y="-854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P spid="9" grpId="0" animBg="1"/>
      <p:bldP spid="10" grpId="0" animBg="1"/>
      <p:bldP spid="12" grpId="0" animBg="1"/>
      <p:bldP spid="12" grpId="1" animBg="1"/>
      <p:bldP spid="11" grpId="0" animBg="1"/>
      <p:bldP spid="11" grpId="1"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21405163">
            <a:off x="213360" y="1680656"/>
            <a:ext cx="12192000" cy="6849488"/>
          </a:xfrm>
          <a:prstGeom prst="rect">
            <a:avLst/>
          </a:prstGeom>
        </p:spPr>
      </p:pic>
    </p:spTree>
    <p:extLst>
      <p:ext uri="{BB962C8B-B14F-4D97-AF65-F5344CB8AC3E}">
        <p14:creationId xmlns:p14="http://schemas.microsoft.com/office/powerpoint/2010/main" val="182090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a:lum bright="20000"/>
          </a:blip>
          <a:stretch>
            <a:fillRect/>
          </a:stretch>
        </p:blipFill>
        <p:spPr>
          <a:xfrm rot="10800000">
            <a:off x="0" y="3152607"/>
            <a:ext cx="12192000" cy="1929971"/>
          </a:xfrm>
          <a:prstGeom prst="rect">
            <a:avLst/>
          </a:prstGeom>
        </p:spPr>
      </p:pic>
    </p:spTree>
    <p:extLst>
      <p:ext uri="{BB962C8B-B14F-4D97-AF65-F5344CB8AC3E}">
        <p14:creationId xmlns:p14="http://schemas.microsoft.com/office/powerpoint/2010/main" val="3860775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7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2907304"/>
          </a:xfrm>
          <a:prstGeom prst="rect">
            <a:avLst/>
          </a:prstGeom>
        </p:spPr>
      </p:pic>
      <p:sp>
        <p:nvSpPr>
          <p:cNvPr id="7" name="矩形 6"/>
          <p:cNvSpPr/>
          <p:nvPr userDrawn="1"/>
        </p:nvSpPr>
        <p:spPr>
          <a:xfrm>
            <a:off x="0" y="0"/>
            <a:ext cx="12192000" cy="6858000"/>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9843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V="1">
            <a:off x="-1" y="1405171"/>
            <a:ext cx="12192000" cy="3669174"/>
          </a:xfrm>
          <a:prstGeom prst="rect">
            <a:avLst/>
          </a:prstGeom>
        </p:spPr>
      </p:pic>
      <p:sp>
        <p:nvSpPr>
          <p:cNvPr id="7" name="矩形 6"/>
          <p:cNvSpPr/>
          <p:nvPr userDrawn="1"/>
        </p:nvSpPr>
        <p:spPr>
          <a:xfrm>
            <a:off x="0" y="0"/>
            <a:ext cx="12192000" cy="6858000"/>
          </a:xfrm>
          <a:prstGeom prst="rect">
            <a:avLst/>
          </a:prstGeom>
          <a:solidFill>
            <a:schemeClr val="bg1">
              <a:alpha val="2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9680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flipH="1">
            <a:off x="0" y="775970"/>
            <a:ext cx="12192000" cy="5306060"/>
          </a:xfrm>
          <a:prstGeom prst="rect">
            <a:avLst/>
          </a:prstGeom>
        </p:spPr>
      </p:pic>
      <p:sp>
        <p:nvSpPr>
          <p:cNvPr id="7" name="矩形 6"/>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4673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892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3" name="Picture Placeholder 13"/>
          <p:cNvSpPr>
            <a:spLocks noGrp="1"/>
          </p:cNvSpPr>
          <p:nvPr>
            <p:ph type="pic" sz="quarter" idx="58" hasCustomPrompt="1"/>
          </p:nvPr>
        </p:nvSpPr>
        <p:spPr>
          <a:xfrm>
            <a:off x="7352482" y="2803411"/>
            <a:ext cx="3579677" cy="2242856"/>
          </a:xfrm>
          <a:prstGeom prst="rect">
            <a:avLst/>
          </a:prstGeom>
          <a:solidFill>
            <a:schemeClr val="bg1">
              <a:lumMod val="85000"/>
            </a:schemeClr>
          </a:solidFill>
          <a:ln>
            <a:noFill/>
          </a:ln>
        </p:spPr>
        <p:txBody>
          <a:bodyPr wrap="square">
            <a:noAutofit/>
          </a:bodyPr>
          <a:lstStyle>
            <a:lvl1pPr>
              <a:defRPr lang="en-US" dirty="0"/>
            </a:lvl1pPr>
          </a:lstStyle>
          <a:p>
            <a:pPr marL="0" lvl="0" indent="0" algn="ctr">
              <a:buNone/>
            </a:pPr>
            <a:r>
              <a:rPr lang="zh-CN" altLang="en-US" dirty="0"/>
              <a:t>点击添加图片</a:t>
            </a:r>
            <a:endParaRPr lang="en-US" dirty="0"/>
          </a:p>
        </p:txBody>
      </p:sp>
    </p:spTree>
    <p:extLst>
      <p:ext uri="{BB962C8B-B14F-4D97-AF65-F5344CB8AC3E}">
        <p14:creationId xmlns:p14="http://schemas.microsoft.com/office/powerpoint/2010/main" val="3141258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7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par>
                                <p:cTn id="8" presetID="63" presetClass="path" presetSubtype="0" decel="30000" fill="hold" grpId="1" nodeType="withEffect">
                                  <p:stCondLst>
                                    <p:cond delay="750"/>
                                  </p:stCondLst>
                                  <p:childTnLst>
                                    <p:animMotion origin="layout" path="M -0.22344 -0.2456 L 4.16667E-7 -2.22222E-6 " pathEditMode="relative" rAng="0" ptsTypes="AA">
                                      <p:cBhvr>
                                        <p:cTn id="9" dur="1000" fill="hold"/>
                                        <p:tgtEl>
                                          <p:spTgt spid="3"/>
                                        </p:tgtEl>
                                        <p:attrNameLst>
                                          <p:attrName>ppt_x</p:attrName>
                                          <p:attrName>ppt_y</p:attrName>
                                        </p:attrNameLst>
                                      </p:cBhvr>
                                      <p:rCtr x="11172" y="12269"/>
                                    </p:animMotion>
                                  </p:childTnLst>
                                </p:cTn>
                              </p:par>
                              <p:par>
                                <p:cTn id="10" presetID="6" presetClass="emph" presetSubtype="0" decel="30000" fill="hold" grpId="2" nodeType="withEffect">
                                  <p:stCondLst>
                                    <p:cond delay="750"/>
                                  </p:stCondLst>
                                  <p:childTnLst>
                                    <p:animScale>
                                      <p:cBhvr>
                                        <p:cTn id="11" dur="1000" fill="hold"/>
                                        <p:tgtEl>
                                          <p:spTgt spid="3"/>
                                        </p:tgtEl>
                                      </p:cBhvr>
                                      <p:by x="150000" y="150000"/>
                                      <p:from x="146726" y="119179"/>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3" grpId="2"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9" name="图片占位符 8"/>
          <p:cNvSpPr>
            <a:spLocks noGrp="1"/>
          </p:cNvSpPr>
          <p:nvPr>
            <p:ph type="pic" sz="quarter" idx="11" hasCustomPrompt="1"/>
          </p:nvPr>
        </p:nvSpPr>
        <p:spPr>
          <a:xfrm>
            <a:off x="5000243" y="2247900"/>
            <a:ext cx="7191757" cy="4610100"/>
          </a:xfrm>
          <a:custGeom>
            <a:avLst/>
            <a:gdLst>
              <a:gd name="connsiteX0" fmla="*/ 5209088 w 10418176"/>
              <a:gd name="connsiteY0" fmla="*/ 0 h 5209089"/>
              <a:gd name="connsiteX1" fmla="*/ 10418176 w 10418176"/>
              <a:gd name="connsiteY1" fmla="*/ 5209089 h 5209089"/>
              <a:gd name="connsiteX2" fmla="*/ 0 w 10418176"/>
              <a:gd name="connsiteY2" fmla="*/ 5209089 h 5209089"/>
            </a:gdLst>
            <a:ahLst/>
            <a:cxnLst>
              <a:cxn ang="0">
                <a:pos x="connsiteX0" y="connsiteY0"/>
              </a:cxn>
              <a:cxn ang="0">
                <a:pos x="connsiteX1" y="connsiteY1"/>
              </a:cxn>
              <a:cxn ang="0">
                <a:pos x="connsiteX2" y="connsiteY2"/>
              </a:cxn>
            </a:cxnLst>
            <a:rect l="l" t="t" r="r" b="b"/>
            <a:pathLst>
              <a:path w="10418176" h="5209089">
                <a:moveTo>
                  <a:pt x="5209088" y="0"/>
                </a:moveTo>
                <a:lnTo>
                  <a:pt x="10418176" y="5209089"/>
                </a:lnTo>
                <a:lnTo>
                  <a:pt x="0" y="5209089"/>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
        <p:nvSpPr>
          <p:cNvPr id="8" name="图片占位符 7"/>
          <p:cNvSpPr>
            <a:spLocks noGrp="1"/>
          </p:cNvSpPr>
          <p:nvPr>
            <p:ph type="pic" sz="quarter" idx="10" hasCustomPrompt="1"/>
          </p:nvPr>
        </p:nvSpPr>
        <p:spPr>
          <a:xfrm>
            <a:off x="0" y="0"/>
            <a:ext cx="6985483" cy="4636520"/>
          </a:xfrm>
          <a:custGeom>
            <a:avLst/>
            <a:gdLst>
              <a:gd name="connsiteX0" fmla="*/ 0 w 6217069"/>
              <a:gd name="connsiteY0" fmla="*/ 0 h 3108535"/>
              <a:gd name="connsiteX1" fmla="*/ 6217069 w 6217069"/>
              <a:gd name="connsiteY1" fmla="*/ 0 h 3108535"/>
              <a:gd name="connsiteX2" fmla="*/ 3108535 w 6217069"/>
              <a:gd name="connsiteY2" fmla="*/ 3108535 h 3108535"/>
            </a:gdLst>
            <a:ahLst/>
            <a:cxnLst>
              <a:cxn ang="0">
                <a:pos x="connsiteX0" y="connsiteY0"/>
              </a:cxn>
              <a:cxn ang="0">
                <a:pos x="connsiteX1" y="connsiteY1"/>
              </a:cxn>
              <a:cxn ang="0">
                <a:pos x="connsiteX2" y="connsiteY2"/>
              </a:cxn>
            </a:cxnLst>
            <a:rect l="l" t="t" r="r" b="b"/>
            <a:pathLst>
              <a:path w="6217069" h="3108535">
                <a:moveTo>
                  <a:pt x="0" y="0"/>
                </a:moveTo>
                <a:lnTo>
                  <a:pt x="6217069" y="0"/>
                </a:lnTo>
                <a:lnTo>
                  <a:pt x="3108535" y="3108535"/>
                </a:lnTo>
                <a:close/>
              </a:path>
            </a:pathLst>
          </a:custGeom>
          <a:solidFill>
            <a:schemeClr val="bg1">
              <a:lumMod val="85000"/>
            </a:schemeClr>
          </a:solidFill>
        </p:spPr>
        <p:txBody>
          <a:bodyPr wrap="square">
            <a:noAutofit/>
          </a:bodyPr>
          <a:lstStyle>
            <a:lvl1pPr marL="0" indent="0" algn="ctr">
              <a:buFont typeface="Arial" panose="020B0604020202020204" pitchFamily="34" charset="0"/>
              <a:buNone/>
              <a:defRPr/>
            </a:lvl1pPr>
          </a:lstStyle>
          <a:p>
            <a:r>
              <a:rPr lang="zh-CN" altLang="en-US" dirty="0"/>
              <a:t>点击添加图片</a:t>
            </a:r>
          </a:p>
        </p:txBody>
      </p:sp>
    </p:spTree>
    <p:extLst>
      <p:ext uri="{BB962C8B-B14F-4D97-AF65-F5344CB8AC3E}">
        <p14:creationId xmlns:p14="http://schemas.microsoft.com/office/powerpoint/2010/main" val="614237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Left)">
                                      <p:cBhvr>
                                        <p:cTn id="7" dur="500"/>
                                        <p:tgtEl>
                                          <p:spTgt spid="8"/>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strips(downLeft)">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59065947"/>
      </p:ext>
    </p:extLst>
  </p:cSld>
  <p:clrMap bg1="lt1" tx1="dk1" bg2="lt2" tx2="dk2" accent1="accent1" accent2="accent2" accent3="accent3" accent4="accent4" accent5="accent5" accent6="accent6" hlink="hlink" folHlink="folHlink"/>
  <p:sldLayoutIdLst>
    <p:sldLayoutId id="2147483650" r:id="rId1"/>
    <p:sldLayoutId id="2147483673" r:id="rId2"/>
    <p:sldLayoutId id="2147483675" r:id="rId3"/>
    <p:sldLayoutId id="2147483661" r:id="rId4"/>
    <p:sldLayoutId id="2147483662" r:id="rId5"/>
    <p:sldLayoutId id="2147483663" r:id="rId6"/>
    <p:sldLayoutId id="2147483664" r:id="rId7"/>
    <p:sldLayoutId id="2147483674" r:id="rId8"/>
    <p:sldLayoutId id="2147483665" r:id="rId9"/>
    <p:sldLayoutId id="2147483666" r:id="rId10"/>
    <p:sldLayoutId id="2147483667" r:id="rId11"/>
    <p:sldLayoutId id="2147483668" r:id="rId12"/>
    <p:sldLayoutId id="2147483669" r:id="rId13"/>
    <p:sldLayoutId id="2147483670" r:id="rId14"/>
    <p:sldLayoutId id="2147483671" r:id="rId15"/>
    <p:sldLayoutId id="2147483679" r:id="rId16"/>
    <p:sldLayoutId id="2147483678" r:id="rId17"/>
    <p:sldLayoutId id="2147483676" r:id="rId18"/>
    <p:sldLayoutId id="2147483683" r:id="rId19"/>
    <p:sldLayoutId id="2147483681" r:id="rId20"/>
    <p:sldLayoutId id="2147483680" r:id="rId21"/>
    <p:sldLayoutId id="2147483677" r:id="rId22"/>
    <p:sldLayoutId id="2147483682" r:id="rId23"/>
    <p:sldLayoutId id="2147483686"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0.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image" Target="../media/image24.gi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20.xml"/></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0.xml"/><Relationship Id="rId1" Type="http://schemas.openxmlformats.org/officeDocument/2006/relationships/vmlDrawing" Target="../drawings/vmlDrawing1.vml"/><Relationship Id="rId5" Type="http://schemas.openxmlformats.org/officeDocument/2006/relationships/image" Target="../media/image10.emf"/><Relationship Id="rId4" Type="http://schemas.openxmlformats.org/officeDocument/2006/relationships/package" Target="../embeddings/Microsoft_Visio_Drawing.vsdx"/></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24" name="矩形 23"/>
          <p:cNvSpPr/>
          <p:nvPr/>
        </p:nvSpPr>
        <p:spPr>
          <a:xfrm>
            <a:off x="8292858" y="5237795"/>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tx1"/>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8461762" y="5130832"/>
            <a:ext cx="2109599" cy="369332"/>
          </a:xfrm>
          <a:prstGeom prst="rect">
            <a:avLst/>
          </a:prstGeom>
          <a:noFill/>
        </p:spPr>
        <p:txBody>
          <a:bodyPr wrap="square" rtlCol="0">
            <a:spAutoFit/>
          </a:bodyPr>
          <a:lstStyle/>
          <a:p>
            <a:r>
              <a:rPr lang="zh-CN" alt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sym typeface="Arial" panose="020B0604020202020204" pitchFamily="34" charset="0"/>
              </a:rPr>
              <a:t>课程综述</a:t>
            </a:r>
          </a:p>
        </p:txBody>
      </p:sp>
      <p:cxnSp>
        <p:nvCxnSpPr>
          <p:cNvPr id="27" name="直接连接符 26"/>
          <p:cNvCxnSpPr/>
          <p:nvPr/>
        </p:nvCxnSpPr>
        <p:spPr>
          <a:xfrm flipH="1">
            <a:off x="3164121" y="4970133"/>
            <a:ext cx="8042118"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
        <p:nvSpPr>
          <p:cNvPr id="10" name="矩形 9"/>
          <p:cNvSpPr/>
          <p:nvPr/>
        </p:nvSpPr>
        <p:spPr>
          <a:xfrm>
            <a:off x="4450080" y="3680695"/>
            <a:ext cx="6655885" cy="580415"/>
          </a:xfrm>
          <a:prstGeom prst="rect">
            <a:avLst/>
          </a:prstGeom>
        </p:spPr>
        <p:txBody>
          <a:bodyPr wrap="square">
            <a:spAutoFit/>
          </a:bodyPr>
          <a:lstStyle/>
          <a:p>
            <a:pPr algn="ctr">
              <a:lnSpc>
                <a:spcPct val="150000"/>
              </a:lnSpc>
              <a:buClr>
                <a:srgbClr val="E24848"/>
              </a:buClr>
            </a:pPr>
            <a:r>
              <a:rPr lang="en-US" altLang="zh-CN" sz="2400" dirty="0">
                <a:latin typeface="Arial" panose="020B0604020202020204" pitchFamily="34" charset="0"/>
                <a:ea typeface="微软雅黑" panose="020B0503020204020204" pitchFamily="34" charset="-122"/>
              </a:rPr>
              <a:t>MATLAB </a:t>
            </a:r>
            <a:r>
              <a:rPr lang="zh-CN" altLang="en-US" sz="2400" dirty="0">
                <a:latin typeface="Arial" panose="020B0604020202020204" pitchFamily="34" charset="0"/>
                <a:ea typeface="微软雅黑" panose="020B0503020204020204" pitchFamily="34" charset="-122"/>
              </a:rPr>
              <a:t>语法及数学建模竞赛算法应用培训</a:t>
            </a:r>
            <a:endParaRPr lang="zh-CN" altLang="en-US" sz="2400" dirty="0">
              <a:latin typeface="Arial" panose="020B0604020202020204" pitchFamily="34" charset="0"/>
              <a:ea typeface="微软雅黑" panose="020B0503020204020204" pitchFamily="34" charset="-122"/>
              <a:sym typeface="Arial" panose="020B0604020202020204" pitchFamily="34" charset="0"/>
            </a:endParaRPr>
          </a:p>
        </p:txBody>
      </p:sp>
      <p:grpSp>
        <p:nvGrpSpPr>
          <p:cNvPr id="2" name="组合 1"/>
          <p:cNvGrpSpPr/>
          <p:nvPr/>
        </p:nvGrpSpPr>
        <p:grpSpPr>
          <a:xfrm>
            <a:off x="4761015" y="2607235"/>
            <a:ext cx="5429318" cy="585357"/>
            <a:chOff x="1666701" y="1868156"/>
            <a:chExt cx="8878627" cy="957241"/>
          </a:xfrm>
        </p:grpSpPr>
        <p:sp>
          <p:nvSpPr>
            <p:cNvPr id="12" name="圆角矩形 11"/>
            <p:cNvSpPr/>
            <p:nvPr/>
          </p:nvSpPr>
          <p:spPr>
            <a:xfrm>
              <a:off x="16667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L</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3" name="圆角矩形 12"/>
            <p:cNvSpPr/>
            <p:nvPr/>
          </p:nvSpPr>
          <p:spPr>
            <a:xfrm>
              <a:off x="2796715"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E</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4" name="圆角矩形 13"/>
            <p:cNvSpPr/>
            <p:nvPr/>
          </p:nvSpPr>
          <p:spPr>
            <a:xfrm>
              <a:off x="3926729"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5" name="圆角矩形 14"/>
            <p:cNvSpPr/>
            <p:nvPr/>
          </p:nvSpPr>
          <p:spPr>
            <a:xfrm>
              <a:off x="5056743"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S</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7" name="圆角矩形 16"/>
            <p:cNvSpPr/>
            <p:nvPr/>
          </p:nvSpPr>
          <p:spPr>
            <a:xfrm>
              <a:off x="6186757"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O</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19" name="圆角矩形 18"/>
            <p:cNvSpPr/>
            <p:nvPr/>
          </p:nvSpPr>
          <p:spPr>
            <a:xfrm>
              <a:off x="731677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N</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sp>
          <p:nvSpPr>
            <p:cNvPr id="23" name="圆角矩形 22"/>
            <p:cNvSpPr/>
            <p:nvPr/>
          </p:nvSpPr>
          <p:spPr>
            <a:xfrm>
              <a:off x="9576801" y="1868156"/>
              <a:ext cx="968527" cy="957241"/>
            </a:xfrm>
            <a:prstGeom prst="roundRect">
              <a:avLst/>
            </a:prstGeom>
            <a:solidFill>
              <a:schemeClr val="bg1">
                <a:lumMod val="95000"/>
                <a:alpha val="80000"/>
              </a:schemeClr>
            </a:solidFill>
            <a:ln>
              <a:solidFill>
                <a:schemeClr val="tx1">
                  <a:lumMod val="50000"/>
                  <a:lumOff val="50000"/>
                  <a:alpha val="2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rPr>
                <a:t>1</a:t>
              </a:r>
              <a:endParaRPr kumimoji="0" lang="zh-CN" altLang="en-US" sz="4800" b="0" i="0" u="none" strike="noStrike" kern="1200" cap="none" spc="0" normalizeH="0" baseline="0" noProof="0" dirty="0">
                <a:ln>
                  <a:noFill/>
                </a:ln>
                <a:solidFill>
                  <a:prstClr val="white"/>
                </a:solidFill>
                <a:effectLst/>
                <a:uLnTx/>
                <a:uFillTx/>
                <a:latin typeface="Arial" panose="020B0604020202020204" pitchFamily="34" charset="0"/>
                <a:ea typeface="微软雅黑" panose="020B0503020204020204" pitchFamily="34" charset="-122"/>
                <a:sym typeface="Arial" panose="020B0604020202020204" pitchFamily="34" charset="0"/>
              </a:endParaRPr>
            </a:p>
          </p:txBody>
        </p:sp>
      </p:grpSp>
    </p:spTree>
    <p:extLst>
      <p:ext uri="{BB962C8B-B14F-4D97-AF65-F5344CB8AC3E}">
        <p14:creationId xmlns:p14="http://schemas.microsoft.com/office/powerpoint/2010/main" val="235132235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500"/>
                                  </p:stCondLst>
                                  <p:childTnLst>
                                    <p:set>
                                      <p:cBhvr>
                                        <p:cTn id="6" dur="1" fill="hold">
                                          <p:stCondLst>
                                            <p:cond delay="0"/>
                                          </p:stCondLst>
                                        </p:cTn>
                                        <p:tgtEl>
                                          <p:spTgt spid="27"/>
                                        </p:tgtEl>
                                        <p:attrNameLst>
                                          <p:attrName>style.visibility</p:attrName>
                                        </p:attrNameLst>
                                      </p:cBhvr>
                                      <p:to>
                                        <p:strVal val="visible"/>
                                      </p:to>
                                    </p:set>
                                    <p:animEffect transition="in" filter="wipe(right)">
                                      <p:cBhvr>
                                        <p:cTn id="7" dur="500"/>
                                        <p:tgtEl>
                                          <p:spTgt spid="27"/>
                                        </p:tgtEl>
                                      </p:cBhvr>
                                    </p:animEffect>
                                  </p:childTnLst>
                                </p:cTn>
                              </p:par>
                              <p:par>
                                <p:cTn id="8" presetID="42" presetClass="entr" presetSubtype="0" fill="hold" grpId="0" nodeType="withEffect">
                                  <p:stCondLst>
                                    <p:cond delay="85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anim calcmode="lin" valueType="num">
                                      <p:cBhvr>
                                        <p:cTn id="11" dur="500" fill="hold"/>
                                        <p:tgtEl>
                                          <p:spTgt spid="10"/>
                                        </p:tgtEl>
                                        <p:attrNameLst>
                                          <p:attrName>ppt_x</p:attrName>
                                        </p:attrNameLst>
                                      </p:cBhvr>
                                      <p:tavLst>
                                        <p:tav tm="0">
                                          <p:val>
                                            <p:strVal val="#ppt_x"/>
                                          </p:val>
                                        </p:tav>
                                        <p:tav tm="100000">
                                          <p:val>
                                            <p:strVal val="#ppt_x"/>
                                          </p:val>
                                        </p:tav>
                                      </p:tavLst>
                                    </p:anim>
                                    <p:anim calcmode="lin" valueType="num">
                                      <p:cBhvr>
                                        <p:cTn id="12" dur="500" fill="hold"/>
                                        <p:tgtEl>
                                          <p:spTgt spid="10"/>
                                        </p:tgtEl>
                                        <p:attrNameLst>
                                          <p:attrName>ppt_y</p:attrName>
                                        </p:attrNameLst>
                                      </p:cBhvr>
                                      <p:tavLst>
                                        <p:tav tm="0">
                                          <p:val>
                                            <p:strVal val="#ppt_y+.1"/>
                                          </p:val>
                                        </p:tav>
                                        <p:tav tm="100000">
                                          <p:val>
                                            <p:strVal val="#ppt_y"/>
                                          </p:val>
                                        </p:tav>
                                      </p:tavLst>
                                    </p:anim>
                                  </p:childTnLst>
                                </p:cTn>
                              </p:par>
                            </p:childTnLst>
                          </p:cTn>
                        </p:par>
                        <p:par>
                          <p:cTn id="13" fill="hold">
                            <p:stCondLst>
                              <p:cond delay="1350"/>
                            </p:stCondLst>
                            <p:childTnLst>
                              <p:par>
                                <p:cTn id="14" presetID="17" presetClass="entr" presetSubtype="1"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p:cTn id="16" dur="500" fill="hold"/>
                                        <p:tgtEl>
                                          <p:spTgt spid="24"/>
                                        </p:tgtEl>
                                        <p:attrNameLst>
                                          <p:attrName>ppt_x</p:attrName>
                                        </p:attrNameLst>
                                      </p:cBhvr>
                                      <p:tavLst>
                                        <p:tav tm="0">
                                          <p:val>
                                            <p:strVal val="#ppt_x"/>
                                          </p:val>
                                        </p:tav>
                                        <p:tav tm="100000">
                                          <p:val>
                                            <p:strVal val="#ppt_x"/>
                                          </p:val>
                                        </p:tav>
                                      </p:tavLst>
                                    </p:anim>
                                    <p:anim calcmode="lin" valueType="num">
                                      <p:cBhvr>
                                        <p:cTn id="17" dur="500" fill="hold"/>
                                        <p:tgtEl>
                                          <p:spTgt spid="24"/>
                                        </p:tgtEl>
                                        <p:attrNameLst>
                                          <p:attrName>ppt_y</p:attrName>
                                        </p:attrNameLst>
                                      </p:cBhvr>
                                      <p:tavLst>
                                        <p:tav tm="0">
                                          <p:val>
                                            <p:strVal val="#ppt_y-#ppt_h/2"/>
                                          </p:val>
                                        </p:tav>
                                        <p:tav tm="100000">
                                          <p:val>
                                            <p:strVal val="#ppt_y"/>
                                          </p:val>
                                        </p:tav>
                                      </p:tavLst>
                                    </p:anim>
                                    <p:anim calcmode="lin" valueType="num">
                                      <p:cBhvr>
                                        <p:cTn id="18" dur="500" fill="hold"/>
                                        <p:tgtEl>
                                          <p:spTgt spid="24"/>
                                        </p:tgtEl>
                                        <p:attrNameLst>
                                          <p:attrName>ppt_w</p:attrName>
                                        </p:attrNameLst>
                                      </p:cBhvr>
                                      <p:tavLst>
                                        <p:tav tm="0">
                                          <p:val>
                                            <p:strVal val="#ppt_w"/>
                                          </p:val>
                                        </p:tav>
                                        <p:tav tm="100000">
                                          <p:val>
                                            <p:strVal val="#ppt_w"/>
                                          </p:val>
                                        </p:tav>
                                      </p:tavLst>
                                    </p:anim>
                                    <p:anim calcmode="lin" valueType="num">
                                      <p:cBhvr>
                                        <p:cTn id="19" dur="500" fill="hold"/>
                                        <p:tgtEl>
                                          <p:spTgt spid="24"/>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1400"/>
                                  </p:stCondLst>
                                  <p:childTnLst>
                                    <p:set>
                                      <p:cBhvr>
                                        <p:cTn id="21" dur="1" fill="hold">
                                          <p:stCondLst>
                                            <p:cond delay="0"/>
                                          </p:stCondLst>
                                        </p:cTn>
                                        <p:tgtEl>
                                          <p:spTgt spid="26"/>
                                        </p:tgtEl>
                                        <p:attrNameLst>
                                          <p:attrName>style.visibility</p:attrName>
                                        </p:attrNameLst>
                                      </p:cBhvr>
                                      <p:to>
                                        <p:strVal val="visible"/>
                                      </p:to>
                                    </p:set>
                                    <p:animEffect transition="in" filter="wipe(left)">
                                      <p:cBhvr>
                                        <p:cTn id="22" dur="750"/>
                                        <p:tgtEl>
                                          <p:spTgt spid="26"/>
                                        </p:tgtEl>
                                      </p:cBhvr>
                                    </p:animEffect>
                                  </p:childTnLst>
                                </p:cTn>
                              </p:par>
                            </p:childTnLst>
                          </p:cTn>
                        </p:par>
                        <p:par>
                          <p:cTn id="23" fill="hold">
                            <p:stCondLst>
                              <p:cond delay="3500"/>
                            </p:stCondLst>
                            <p:childTnLst>
                              <p:par>
                                <p:cTn id="24" presetID="37" presetClass="entr" presetSubtype="0" fill="hold"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900" decel="100000" fill="hold"/>
                                        <p:tgtEl>
                                          <p:spTgt spid="2"/>
                                        </p:tgtEl>
                                        <p:attrNameLst>
                                          <p:attrName>ppt_y</p:attrName>
                                        </p:attrNameLst>
                                      </p:cBhvr>
                                      <p:tavLst>
                                        <p:tav tm="0">
                                          <p:val>
                                            <p:strVal val="#ppt_y+1"/>
                                          </p:val>
                                        </p:tav>
                                        <p:tav tm="100000">
                                          <p:val>
                                            <p:strVal val="#ppt_y-.03"/>
                                          </p:val>
                                        </p:tav>
                                      </p:tavLst>
                                    </p:anim>
                                    <p:anim calcmode="lin" valueType="num">
                                      <p:cBhvr>
                                        <p:cTn id="29" dur="100" accel="100000" fill="hold">
                                          <p:stCondLst>
                                            <p:cond delay="900"/>
                                          </p:stCondLst>
                                        </p:cTn>
                                        <p:tgtEl>
                                          <p:spTgt spid="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p:bldP spid="10"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A2A7B12-E4E4-4FEA-B195-BAFEDE292699}"/>
              </a:ext>
            </a:extLst>
          </p:cNvPr>
          <p:cNvPicPr>
            <a:picLocks noChangeAspect="1"/>
          </p:cNvPicPr>
          <p:nvPr/>
        </p:nvPicPr>
        <p:blipFill>
          <a:blip r:embed="rId3"/>
          <a:stretch>
            <a:fillRect/>
          </a:stretch>
        </p:blipFill>
        <p:spPr>
          <a:xfrm>
            <a:off x="976862" y="1528679"/>
            <a:ext cx="10238275" cy="5492408"/>
          </a:xfrm>
          <a:prstGeom prst="rect">
            <a:avLst/>
          </a:prstGeom>
        </p:spPr>
      </p:pic>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3726641" y="954064"/>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界面介绍</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DFB0905D-56BB-46E9-B5F0-DD865EBF68BB}"/>
              </a:ext>
            </a:extLst>
          </p:cNvPr>
          <p:cNvSpPr txBox="1"/>
          <p:nvPr/>
        </p:nvSpPr>
        <p:spPr>
          <a:xfrm>
            <a:off x="2721224" y="3568898"/>
            <a:ext cx="1829529" cy="369332"/>
          </a:xfrm>
          <a:prstGeom prst="rect">
            <a:avLst/>
          </a:prstGeom>
          <a:noFill/>
        </p:spPr>
        <p:txBody>
          <a:bodyPr wrap="square" rtlCol="0">
            <a:spAutoFit/>
          </a:bodyPr>
          <a:lstStyle/>
          <a:p>
            <a:r>
              <a:rPr lang="zh-CN" altLang="en-US" dirty="0">
                <a:solidFill>
                  <a:srgbClr val="FF0000"/>
                </a:solidFill>
              </a:rPr>
              <a:t>由此新建</a:t>
            </a:r>
            <a:r>
              <a:rPr lang="en-US" altLang="zh-CN" dirty="0">
                <a:solidFill>
                  <a:srgbClr val="FF0000"/>
                </a:solidFill>
              </a:rPr>
              <a:t>.m</a:t>
            </a:r>
            <a:r>
              <a:rPr lang="zh-CN" altLang="en-US" dirty="0">
                <a:solidFill>
                  <a:srgbClr val="FF0000"/>
                </a:solidFill>
              </a:rPr>
              <a:t>文件。</a:t>
            </a:r>
          </a:p>
        </p:txBody>
      </p:sp>
      <p:cxnSp>
        <p:nvCxnSpPr>
          <p:cNvPr id="5" name="直接箭头连接符 4">
            <a:extLst>
              <a:ext uri="{FF2B5EF4-FFF2-40B4-BE49-F238E27FC236}">
                <a16:creationId xmlns:a16="http://schemas.microsoft.com/office/drawing/2014/main" id="{62B59C9A-BF9C-496E-8A54-3C33958F6416}"/>
              </a:ext>
            </a:extLst>
          </p:cNvPr>
          <p:cNvCxnSpPr/>
          <p:nvPr/>
        </p:nvCxnSpPr>
        <p:spPr>
          <a:xfrm flipH="1" flipV="1">
            <a:off x="1459705" y="2221798"/>
            <a:ext cx="1408784" cy="1347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0FE4C058-F981-441B-A3D9-2C91018FDF0E}"/>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28611536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9A2A7B12-E4E4-4FEA-B195-BAFEDE292699}"/>
              </a:ext>
            </a:extLst>
          </p:cNvPr>
          <p:cNvPicPr>
            <a:picLocks noChangeAspect="1"/>
          </p:cNvPicPr>
          <p:nvPr/>
        </p:nvPicPr>
        <p:blipFill>
          <a:blip r:embed="rId3"/>
          <a:stretch>
            <a:fillRect/>
          </a:stretch>
        </p:blipFill>
        <p:spPr>
          <a:xfrm>
            <a:off x="976862" y="1528679"/>
            <a:ext cx="10238275" cy="5492408"/>
          </a:xfrm>
          <a:prstGeom prst="rect">
            <a:avLst/>
          </a:prstGeom>
        </p:spPr>
      </p:pic>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3726641" y="954064"/>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界面介绍</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DFB0905D-56BB-46E9-B5F0-DD865EBF68BB}"/>
              </a:ext>
            </a:extLst>
          </p:cNvPr>
          <p:cNvSpPr txBox="1"/>
          <p:nvPr/>
        </p:nvSpPr>
        <p:spPr>
          <a:xfrm>
            <a:off x="3711224" y="3577850"/>
            <a:ext cx="2094772" cy="369332"/>
          </a:xfrm>
          <a:prstGeom prst="rect">
            <a:avLst/>
          </a:prstGeom>
          <a:noFill/>
        </p:spPr>
        <p:txBody>
          <a:bodyPr wrap="square" rtlCol="0">
            <a:spAutoFit/>
          </a:bodyPr>
          <a:lstStyle/>
          <a:p>
            <a:r>
              <a:rPr lang="zh-CN" altLang="en-US" dirty="0">
                <a:solidFill>
                  <a:srgbClr val="FF0000"/>
                </a:solidFill>
              </a:rPr>
              <a:t>可以由此导入数据。</a:t>
            </a:r>
          </a:p>
        </p:txBody>
      </p:sp>
      <p:cxnSp>
        <p:nvCxnSpPr>
          <p:cNvPr id="5" name="直接箭头连接符 4">
            <a:extLst>
              <a:ext uri="{FF2B5EF4-FFF2-40B4-BE49-F238E27FC236}">
                <a16:creationId xmlns:a16="http://schemas.microsoft.com/office/drawing/2014/main" id="{62B59C9A-BF9C-496E-8A54-3C33958F6416}"/>
              </a:ext>
            </a:extLst>
          </p:cNvPr>
          <p:cNvCxnSpPr/>
          <p:nvPr/>
        </p:nvCxnSpPr>
        <p:spPr>
          <a:xfrm flipH="1" flipV="1">
            <a:off x="2454004" y="2221798"/>
            <a:ext cx="1408784" cy="1347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0FE4C058-F981-441B-A3D9-2C91018FDF0E}"/>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144969840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32B6DB7-AE83-4C62-AF22-346740D7608A}"/>
              </a:ext>
            </a:extLst>
          </p:cNvPr>
          <p:cNvSpPr txBox="1"/>
          <p:nvPr/>
        </p:nvSpPr>
        <p:spPr>
          <a:xfrm>
            <a:off x="1330960" y="2204720"/>
            <a:ext cx="8138160" cy="3228384"/>
          </a:xfrm>
          <a:prstGeom prst="rect">
            <a:avLst/>
          </a:prstGeom>
          <a:noFill/>
        </p:spPr>
        <p:txBody>
          <a:bodyPr wrap="square" rtlCol="0">
            <a:spAutoFit/>
          </a:bodyPr>
          <a:lstStyle/>
          <a:p>
            <a:pPr>
              <a:lnSpc>
                <a:spcPct val="150000"/>
              </a:lnSpc>
            </a:pPr>
            <a:r>
              <a:rPr lang="zh-CN" altLang="en-US" sz="2400" dirty="0"/>
              <a:t>为什么调试？</a:t>
            </a:r>
            <a:endParaRPr lang="en-US" altLang="zh-CN" sz="2400" dirty="0"/>
          </a:p>
          <a:p>
            <a:pPr>
              <a:lnSpc>
                <a:spcPct val="150000"/>
              </a:lnSpc>
            </a:pPr>
            <a:endParaRPr lang="en-US" altLang="zh-CN" sz="2400" dirty="0"/>
          </a:p>
          <a:p>
            <a:pPr>
              <a:lnSpc>
                <a:spcPct val="150000"/>
              </a:lnSpc>
            </a:pPr>
            <a:r>
              <a:rPr lang="en-US" altLang="zh-CN" dirty="0"/>
              <a:t>1</a:t>
            </a:r>
            <a:r>
              <a:rPr lang="zh-CN" altLang="en-US" dirty="0"/>
              <a:t>、程序执行出错，不知道错误在哪里。</a:t>
            </a:r>
            <a:endParaRPr lang="en-US" altLang="zh-CN" dirty="0"/>
          </a:p>
          <a:p>
            <a:pPr>
              <a:lnSpc>
                <a:spcPct val="150000"/>
              </a:lnSpc>
            </a:pPr>
            <a:r>
              <a:rPr lang="en-US" altLang="zh-CN" dirty="0"/>
              <a:t>2</a:t>
            </a:r>
            <a:r>
              <a:rPr lang="zh-CN" altLang="en-US" dirty="0"/>
              <a:t>、程序不能执行，不知道错误在哪里。</a:t>
            </a:r>
            <a:endParaRPr lang="en-US" altLang="zh-CN" dirty="0"/>
          </a:p>
          <a:p>
            <a:pPr>
              <a:lnSpc>
                <a:spcPct val="150000"/>
              </a:lnSpc>
            </a:pPr>
            <a:r>
              <a:rPr lang="en-US" altLang="zh-CN" dirty="0"/>
              <a:t>3</a:t>
            </a:r>
            <a:r>
              <a:rPr lang="zh-CN" altLang="en-US" dirty="0"/>
              <a:t>、不知道程序写的对不对，写一步看一步，保证不出错。</a:t>
            </a:r>
            <a:endParaRPr lang="en-US" altLang="zh-CN" dirty="0"/>
          </a:p>
          <a:p>
            <a:pPr>
              <a:lnSpc>
                <a:spcPct val="150000"/>
              </a:lnSpc>
            </a:pPr>
            <a:r>
              <a:rPr lang="en-US" altLang="zh-CN" dirty="0"/>
              <a:t>4</a:t>
            </a:r>
            <a:r>
              <a:rPr lang="zh-CN" altLang="en-US" dirty="0"/>
              <a:t>、不知道程序能不能执行，不知道到底写的对不对，先逐步调试看看。</a:t>
            </a:r>
            <a:endParaRPr lang="en-US" altLang="zh-CN" dirty="0"/>
          </a:p>
          <a:p>
            <a:pPr>
              <a:lnSpc>
                <a:spcPct val="150000"/>
              </a:lnSpc>
            </a:pPr>
            <a:r>
              <a:rPr lang="en-US" altLang="zh-CN" dirty="0"/>
              <a:t>5</a:t>
            </a:r>
            <a:r>
              <a:rPr lang="zh-CN" altLang="en-US" dirty="0"/>
              <a:t>、程序不是自己写的，调试看看其中到底执行了什么。</a:t>
            </a:r>
          </a:p>
        </p:txBody>
      </p:sp>
      <p:sp>
        <p:nvSpPr>
          <p:cNvPr id="9" name="文本框 8">
            <a:extLst>
              <a:ext uri="{FF2B5EF4-FFF2-40B4-BE49-F238E27FC236}">
                <a16:creationId xmlns:a16="http://schemas.microsoft.com/office/drawing/2014/main" id="{590728C3-183E-4F8C-8A0D-11E203747333}"/>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4291732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32B6DB7-AE83-4C62-AF22-346740D7608A}"/>
              </a:ext>
            </a:extLst>
          </p:cNvPr>
          <p:cNvSpPr txBox="1"/>
          <p:nvPr/>
        </p:nvSpPr>
        <p:spPr>
          <a:xfrm>
            <a:off x="1330960" y="2204720"/>
            <a:ext cx="8138160" cy="2397388"/>
          </a:xfrm>
          <a:prstGeom prst="rect">
            <a:avLst/>
          </a:prstGeom>
          <a:noFill/>
        </p:spPr>
        <p:txBody>
          <a:bodyPr wrap="square" rtlCol="0">
            <a:spAutoFit/>
          </a:bodyPr>
          <a:lstStyle/>
          <a:p>
            <a:pPr>
              <a:lnSpc>
                <a:spcPct val="150000"/>
              </a:lnSpc>
            </a:pPr>
            <a:r>
              <a:rPr lang="zh-CN" altLang="en-US" sz="2400" dirty="0"/>
              <a:t>如何调试？</a:t>
            </a:r>
            <a:endParaRPr lang="en-US" altLang="zh-CN" sz="2400" dirty="0"/>
          </a:p>
          <a:p>
            <a:pPr>
              <a:lnSpc>
                <a:spcPct val="150000"/>
              </a:lnSpc>
            </a:pPr>
            <a:endParaRPr lang="en-US" altLang="zh-CN" sz="2400" dirty="0"/>
          </a:p>
          <a:p>
            <a:pPr>
              <a:lnSpc>
                <a:spcPct val="150000"/>
              </a:lnSpc>
            </a:pPr>
            <a:r>
              <a:rPr lang="en-US" altLang="zh-CN" dirty="0"/>
              <a:t>1</a:t>
            </a:r>
            <a:r>
              <a:rPr lang="zh-CN" altLang="en-US" dirty="0"/>
              <a:t>、设置断点，逐步执行，观察工作区窗口中变量的相关信息。</a:t>
            </a:r>
            <a:endParaRPr lang="en-US" altLang="zh-CN" dirty="0"/>
          </a:p>
          <a:p>
            <a:pPr>
              <a:lnSpc>
                <a:spcPct val="150000"/>
              </a:lnSpc>
            </a:pPr>
            <a:r>
              <a:rPr lang="en-US" altLang="zh-CN" dirty="0"/>
              <a:t>2</a:t>
            </a:r>
            <a:r>
              <a:rPr lang="zh-CN" altLang="en-US" dirty="0"/>
              <a:t>、根据</a:t>
            </a:r>
            <a:r>
              <a:rPr lang="en-US" altLang="zh-CN" dirty="0"/>
              <a:t>MATLAB</a:t>
            </a:r>
            <a:r>
              <a:rPr lang="zh-CN" altLang="en-US" dirty="0"/>
              <a:t>反馈的错误信息，确定出错点。</a:t>
            </a:r>
            <a:endParaRPr lang="en-US" altLang="zh-CN" dirty="0"/>
          </a:p>
          <a:p>
            <a:pPr>
              <a:lnSpc>
                <a:spcPct val="150000"/>
              </a:lnSpc>
            </a:pPr>
            <a:r>
              <a:rPr lang="en-US" altLang="zh-CN" dirty="0"/>
              <a:t>3</a:t>
            </a:r>
            <a:r>
              <a:rPr lang="zh-CN" altLang="en-US" dirty="0"/>
              <a:t>、逐步输出关键变量，迅速确定出错点。</a:t>
            </a:r>
          </a:p>
        </p:txBody>
      </p:sp>
      <p:sp>
        <p:nvSpPr>
          <p:cNvPr id="9" name="文本框 8">
            <a:extLst>
              <a:ext uri="{FF2B5EF4-FFF2-40B4-BE49-F238E27FC236}">
                <a16:creationId xmlns:a16="http://schemas.microsoft.com/office/drawing/2014/main" id="{FBC2B62B-D5C8-4EE3-9A34-CBB04F1A10C2}"/>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364771291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32B6DB7-AE83-4C62-AF22-346740D7608A}"/>
              </a:ext>
            </a:extLst>
          </p:cNvPr>
          <p:cNvSpPr txBox="1"/>
          <p:nvPr/>
        </p:nvSpPr>
        <p:spPr>
          <a:xfrm>
            <a:off x="1330960" y="2034238"/>
            <a:ext cx="8138160" cy="871713"/>
          </a:xfrm>
          <a:prstGeom prst="rect">
            <a:avLst/>
          </a:prstGeom>
          <a:noFill/>
        </p:spPr>
        <p:txBody>
          <a:bodyPr wrap="square" rtlCol="0">
            <a:spAutoFit/>
          </a:bodyPr>
          <a:lstStyle/>
          <a:p>
            <a:pPr>
              <a:lnSpc>
                <a:spcPct val="150000"/>
              </a:lnSpc>
            </a:pPr>
            <a:r>
              <a:rPr lang="en-US" altLang="zh-CN" dirty="0"/>
              <a:t>1</a:t>
            </a:r>
            <a:r>
              <a:rPr lang="zh-CN" altLang="en-US" dirty="0"/>
              <a:t>、设置断点，逐步执行，观察工作区窗口中变量的相关信息。</a:t>
            </a:r>
            <a:endParaRPr lang="en-US" altLang="zh-CN" dirty="0"/>
          </a:p>
          <a:p>
            <a:pPr>
              <a:lnSpc>
                <a:spcPct val="150000"/>
              </a:lnSpc>
            </a:pPr>
            <a:endParaRPr lang="en-US" altLang="zh-CN" dirty="0"/>
          </a:p>
        </p:txBody>
      </p:sp>
      <p:pic>
        <p:nvPicPr>
          <p:cNvPr id="2" name="图片 1">
            <a:extLst>
              <a:ext uri="{FF2B5EF4-FFF2-40B4-BE49-F238E27FC236}">
                <a16:creationId xmlns:a16="http://schemas.microsoft.com/office/drawing/2014/main" id="{D9980771-EF7B-426C-8769-5FD81F197CE5}"/>
              </a:ext>
            </a:extLst>
          </p:cNvPr>
          <p:cNvPicPr>
            <a:picLocks noChangeAspect="1"/>
          </p:cNvPicPr>
          <p:nvPr/>
        </p:nvPicPr>
        <p:blipFill>
          <a:blip r:embed="rId3"/>
          <a:stretch>
            <a:fillRect/>
          </a:stretch>
        </p:blipFill>
        <p:spPr>
          <a:xfrm>
            <a:off x="1527449" y="2506321"/>
            <a:ext cx="7745181" cy="4154967"/>
          </a:xfrm>
          <a:prstGeom prst="rect">
            <a:avLst/>
          </a:prstGeom>
        </p:spPr>
      </p:pic>
      <p:sp>
        <p:nvSpPr>
          <p:cNvPr id="10" name="文本框 9">
            <a:extLst>
              <a:ext uri="{FF2B5EF4-FFF2-40B4-BE49-F238E27FC236}">
                <a16:creationId xmlns:a16="http://schemas.microsoft.com/office/drawing/2014/main" id="{FE907F8E-C036-4068-8583-7D696DBAF6CA}"/>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77125903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animEffect transition="in" filter="fade">
                                      <p:cBhvr>
                                        <p:cTn id="1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32B6DB7-AE83-4C62-AF22-346740D7608A}"/>
              </a:ext>
            </a:extLst>
          </p:cNvPr>
          <p:cNvSpPr txBox="1"/>
          <p:nvPr/>
        </p:nvSpPr>
        <p:spPr>
          <a:xfrm>
            <a:off x="1330960" y="2034238"/>
            <a:ext cx="8138160" cy="871713"/>
          </a:xfrm>
          <a:prstGeom prst="rect">
            <a:avLst/>
          </a:prstGeom>
          <a:noFill/>
        </p:spPr>
        <p:txBody>
          <a:bodyPr wrap="square" rtlCol="0">
            <a:spAutoFit/>
          </a:bodyPr>
          <a:lstStyle/>
          <a:p>
            <a:pPr>
              <a:lnSpc>
                <a:spcPct val="150000"/>
              </a:lnSpc>
            </a:pPr>
            <a:r>
              <a:rPr lang="en-US" altLang="zh-CN" dirty="0"/>
              <a:t>2</a:t>
            </a:r>
            <a:r>
              <a:rPr lang="zh-CN" altLang="en-US" dirty="0"/>
              <a:t>、根据</a:t>
            </a:r>
            <a:r>
              <a:rPr lang="en-US" altLang="zh-CN" dirty="0"/>
              <a:t>MATLAB</a:t>
            </a:r>
            <a:r>
              <a:rPr lang="zh-CN" altLang="en-US" dirty="0"/>
              <a:t>反馈的错误信息，确定出错点。</a:t>
            </a:r>
            <a:endParaRPr lang="en-US" altLang="zh-CN" dirty="0"/>
          </a:p>
          <a:p>
            <a:pPr>
              <a:lnSpc>
                <a:spcPct val="150000"/>
              </a:lnSpc>
            </a:pPr>
            <a:endParaRPr lang="en-US" altLang="zh-CN" dirty="0"/>
          </a:p>
        </p:txBody>
      </p:sp>
      <p:pic>
        <p:nvPicPr>
          <p:cNvPr id="3" name="图片 2">
            <a:extLst>
              <a:ext uri="{FF2B5EF4-FFF2-40B4-BE49-F238E27FC236}">
                <a16:creationId xmlns:a16="http://schemas.microsoft.com/office/drawing/2014/main" id="{3576ADA8-7F7B-4CC1-9C22-EC1C4DED5698}"/>
              </a:ext>
            </a:extLst>
          </p:cNvPr>
          <p:cNvPicPr>
            <a:picLocks noChangeAspect="1"/>
          </p:cNvPicPr>
          <p:nvPr/>
        </p:nvPicPr>
        <p:blipFill>
          <a:blip r:embed="rId3"/>
          <a:stretch>
            <a:fillRect/>
          </a:stretch>
        </p:blipFill>
        <p:spPr>
          <a:xfrm>
            <a:off x="1442720" y="2440676"/>
            <a:ext cx="7630160" cy="4093263"/>
          </a:xfrm>
          <a:prstGeom prst="rect">
            <a:avLst/>
          </a:prstGeom>
        </p:spPr>
      </p:pic>
      <p:sp>
        <p:nvSpPr>
          <p:cNvPr id="5" name="文本框 4">
            <a:extLst>
              <a:ext uri="{FF2B5EF4-FFF2-40B4-BE49-F238E27FC236}">
                <a16:creationId xmlns:a16="http://schemas.microsoft.com/office/drawing/2014/main" id="{4A9AD691-F9ED-4F9F-8329-462037B66A31}"/>
              </a:ext>
            </a:extLst>
          </p:cNvPr>
          <p:cNvSpPr txBox="1"/>
          <p:nvPr/>
        </p:nvSpPr>
        <p:spPr>
          <a:xfrm>
            <a:off x="4550753" y="5547360"/>
            <a:ext cx="1880527" cy="369332"/>
          </a:xfrm>
          <a:prstGeom prst="rect">
            <a:avLst/>
          </a:prstGeom>
          <a:noFill/>
        </p:spPr>
        <p:txBody>
          <a:bodyPr wrap="square" rtlCol="0">
            <a:spAutoFit/>
          </a:bodyPr>
          <a:lstStyle/>
          <a:p>
            <a:r>
              <a:rPr lang="zh-CN" altLang="en-US" dirty="0">
                <a:solidFill>
                  <a:srgbClr val="FF0000"/>
                </a:solidFill>
              </a:rPr>
              <a:t>出错位置</a:t>
            </a:r>
          </a:p>
        </p:txBody>
      </p:sp>
      <p:cxnSp>
        <p:nvCxnSpPr>
          <p:cNvPr id="7" name="直接箭头连接符 6">
            <a:extLst>
              <a:ext uri="{FF2B5EF4-FFF2-40B4-BE49-F238E27FC236}">
                <a16:creationId xmlns:a16="http://schemas.microsoft.com/office/drawing/2014/main" id="{6A6B6C3B-43DE-4388-A055-F09E091A5FD3}"/>
              </a:ext>
            </a:extLst>
          </p:cNvPr>
          <p:cNvCxnSpPr/>
          <p:nvPr/>
        </p:nvCxnSpPr>
        <p:spPr>
          <a:xfrm flipH="1">
            <a:off x="4042753" y="5781040"/>
            <a:ext cx="50800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2" name="文本框 11">
            <a:extLst>
              <a:ext uri="{FF2B5EF4-FFF2-40B4-BE49-F238E27FC236}">
                <a16:creationId xmlns:a16="http://schemas.microsoft.com/office/drawing/2014/main" id="{6D1E6C58-5F5B-4A2B-ADA7-E793435CA36B}"/>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197009243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调试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文本框 3">
            <a:extLst>
              <a:ext uri="{FF2B5EF4-FFF2-40B4-BE49-F238E27FC236}">
                <a16:creationId xmlns:a16="http://schemas.microsoft.com/office/drawing/2014/main" id="{E32B6DB7-AE83-4C62-AF22-346740D7608A}"/>
              </a:ext>
            </a:extLst>
          </p:cNvPr>
          <p:cNvSpPr txBox="1"/>
          <p:nvPr/>
        </p:nvSpPr>
        <p:spPr>
          <a:xfrm>
            <a:off x="1330960" y="2034238"/>
            <a:ext cx="9011920" cy="2118209"/>
          </a:xfrm>
          <a:prstGeom prst="rect">
            <a:avLst/>
          </a:prstGeom>
          <a:noFill/>
        </p:spPr>
        <p:txBody>
          <a:bodyPr wrap="square" rtlCol="0">
            <a:spAutoFit/>
          </a:bodyPr>
          <a:lstStyle/>
          <a:p>
            <a:pPr>
              <a:lnSpc>
                <a:spcPct val="150000"/>
              </a:lnSpc>
            </a:pPr>
            <a:r>
              <a:rPr lang="en-US" altLang="zh-CN" dirty="0"/>
              <a:t>3</a:t>
            </a:r>
            <a:r>
              <a:rPr lang="zh-CN" altLang="en-US" dirty="0"/>
              <a:t>、逐步输出关键变量，迅速确定出错点。</a:t>
            </a:r>
            <a:endParaRPr lang="en-US" altLang="zh-CN" dirty="0"/>
          </a:p>
          <a:p>
            <a:pPr>
              <a:lnSpc>
                <a:spcPct val="150000"/>
              </a:lnSpc>
            </a:pPr>
            <a:endParaRPr lang="en-US" altLang="zh-CN" dirty="0"/>
          </a:p>
          <a:p>
            <a:pPr>
              <a:lnSpc>
                <a:spcPct val="150000"/>
              </a:lnSpc>
            </a:pPr>
            <a:r>
              <a:rPr lang="zh-CN" altLang="en-US" dirty="0"/>
              <a:t>简单来说就是逐步输出，直接观察是哪处出错了，进而调试。</a:t>
            </a:r>
            <a:endParaRPr lang="en-US" altLang="zh-CN" dirty="0"/>
          </a:p>
          <a:p>
            <a:pPr>
              <a:lnSpc>
                <a:spcPct val="150000"/>
              </a:lnSpc>
            </a:pPr>
            <a:r>
              <a:rPr lang="zh-CN" altLang="en-US" dirty="0"/>
              <a:t>（</a:t>
            </a:r>
            <a:r>
              <a:rPr lang="en-US" altLang="zh-CN" dirty="0"/>
              <a:t>1</a:t>
            </a:r>
            <a:r>
              <a:rPr lang="zh-CN" altLang="en-US" dirty="0"/>
              <a:t>）通过</a:t>
            </a:r>
            <a:r>
              <a:rPr lang="en-US" altLang="zh-CN" dirty="0" err="1"/>
              <a:t>disp</a:t>
            </a:r>
            <a:r>
              <a:rPr lang="zh-CN" altLang="en-US" dirty="0"/>
              <a:t>指令实现。</a:t>
            </a:r>
            <a:r>
              <a:rPr lang="en-US" altLang="zh-CN" dirty="0"/>
              <a:t>			</a:t>
            </a:r>
            <a:r>
              <a:rPr lang="zh-CN" altLang="en-US" dirty="0"/>
              <a:t>（</a:t>
            </a:r>
            <a:r>
              <a:rPr lang="en-US" altLang="zh-CN" dirty="0"/>
              <a:t>2</a:t>
            </a:r>
            <a:r>
              <a:rPr lang="zh-CN" altLang="en-US" dirty="0"/>
              <a:t>）去掉‘；’号，使过程变量输出</a:t>
            </a:r>
            <a:endParaRPr lang="en-US" altLang="zh-CN" dirty="0"/>
          </a:p>
          <a:p>
            <a:pPr>
              <a:lnSpc>
                <a:spcPct val="150000"/>
              </a:lnSpc>
            </a:pPr>
            <a:endParaRPr lang="en-US" altLang="zh-CN" dirty="0"/>
          </a:p>
        </p:txBody>
      </p:sp>
      <p:pic>
        <p:nvPicPr>
          <p:cNvPr id="2" name="图片 1">
            <a:extLst>
              <a:ext uri="{FF2B5EF4-FFF2-40B4-BE49-F238E27FC236}">
                <a16:creationId xmlns:a16="http://schemas.microsoft.com/office/drawing/2014/main" id="{928C1CB9-3AF2-46E3-A4B2-D4D85555E21A}"/>
              </a:ext>
            </a:extLst>
          </p:cNvPr>
          <p:cNvPicPr>
            <a:picLocks noChangeAspect="1"/>
          </p:cNvPicPr>
          <p:nvPr/>
        </p:nvPicPr>
        <p:blipFill>
          <a:blip r:embed="rId3"/>
          <a:stretch>
            <a:fillRect/>
          </a:stretch>
        </p:blipFill>
        <p:spPr>
          <a:xfrm>
            <a:off x="6372753" y="4058838"/>
            <a:ext cx="2435967" cy="1876148"/>
          </a:xfrm>
          <a:prstGeom prst="rect">
            <a:avLst/>
          </a:prstGeom>
        </p:spPr>
      </p:pic>
      <p:pic>
        <p:nvPicPr>
          <p:cNvPr id="6" name="图片 5">
            <a:extLst>
              <a:ext uri="{FF2B5EF4-FFF2-40B4-BE49-F238E27FC236}">
                <a16:creationId xmlns:a16="http://schemas.microsoft.com/office/drawing/2014/main" id="{F377C512-2BB0-441E-BF54-B6C30BCB7F84}"/>
              </a:ext>
            </a:extLst>
          </p:cNvPr>
          <p:cNvPicPr>
            <a:picLocks noChangeAspect="1"/>
          </p:cNvPicPr>
          <p:nvPr/>
        </p:nvPicPr>
        <p:blipFill>
          <a:blip r:embed="rId4"/>
          <a:stretch>
            <a:fillRect/>
          </a:stretch>
        </p:blipFill>
        <p:spPr>
          <a:xfrm>
            <a:off x="1833535" y="4110299"/>
            <a:ext cx="2018321" cy="1447925"/>
          </a:xfrm>
          <a:prstGeom prst="rect">
            <a:avLst/>
          </a:prstGeom>
        </p:spPr>
      </p:pic>
      <p:sp>
        <p:nvSpPr>
          <p:cNvPr id="11" name="文本框 10">
            <a:extLst>
              <a:ext uri="{FF2B5EF4-FFF2-40B4-BE49-F238E27FC236}">
                <a16:creationId xmlns:a16="http://schemas.microsoft.com/office/drawing/2014/main" id="{58D70D24-98AF-4846-892C-095421BD4837}"/>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304371876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7253260" y="1976577"/>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7393450" y="1950340"/>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5269" y="2745545"/>
            <a:ext cx="13181642" cy="2520744"/>
          </a:xfrm>
          <a:prstGeom prst="rect">
            <a:avLst/>
          </a:prstGeom>
        </p:spPr>
      </p:pic>
      <p:sp>
        <p:nvSpPr>
          <p:cNvPr id="10" name="矩形 9"/>
          <p:cNvSpPr/>
          <p:nvPr/>
        </p:nvSpPr>
        <p:spPr>
          <a:xfrm>
            <a:off x="3078474" y="2221856"/>
            <a:ext cx="3769366" cy="769441"/>
          </a:xfrm>
          <a:prstGeom prst="rect">
            <a:avLst/>
          </a:prstGeom>
          <a:noFill/>
        </p:spPr>
        <p:txBody>
          <a:bodyPr vert="horz" wrap="square" rtlCol="0">
            <a:spAutoFit/>
          </a:bodyPr>
          <a:lstStyle/>
          <a:p>
            <a:pPr algn="ctr"/>
            <a:r>
              <a:rPr lang="zh-CN" altLang="en-US" sz="4400" spc="3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数学建模竞赛</a:t>
            </a:r>
          </a:p>
        </p:txBody>
      </p:sp>
    </p:spTree>
    <p:extLst>
      <p:ext uri="{BB962C8B-B14F-4D97-AF65-F5344CB8AC3E}">
        <p14:creationId xmlns:p14="http://schemas.microsoft.com/office/powerpoint/2010/main" val="5472639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par>
                                <p:cTn id="8" presetID="37" presetClass="entr" presetSubtype="0" fill="hold" grpId="0" nodeType="withEffect">
                                  <p:stCondLst>
                                    <p:cond delay="25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anim calcmode="lin" valueType="num">
                                      <p:cBhvr>
                                        <p:cTn id="11" dur="1000" fill="hold"/>
                                        <p:tgtEl>
                                          <p:spTgt spid="4"/>
                                        </p:tgtEl>
                                        <p:attrNameLst>
                                          <p:attrName>ppt_x</p:attrName>
                                        </p:attrNameLst>
                                      </p:cBhvr>
                                      <p:tavLst>
                                        <p:tav tm="0">
                                          <p:val>
                                            <p:strVal val="#ppt_x"/>
                                          </p:val>
                                        </p:tav>
                                        <p:tav tm="100000">
                                          <p:val>
                                            <p:strVal val="#ppt_x"/>
                                          </p:val>
                                        </p:tav>
                                      </p:tavLst>
                                    </p:anim>
                                    <p:anim calcmode="lin" valueType="num">
                                      <p:cBhvr>
                                        <p:cTn id="12" dur="900" decel="100000" fill="hold"/>
                                        <p:tgtEl>
                                          <p:spTgt spid="4"/>
                                        </p:tgtEl>
                                        <p:attrNameLst>
                                          <p:attrName>ppt_y</p:attrName>
                                        </p:attrNameLst>
                                      </p:cBhvr>
                                      <p:tavLst>
                                        <p:tav tm="0">
                                          <p:val>
                                            <p:strVal val="#ppt_y+1"/>
                                          </p:val>
                                        </p:tav>
                                        <p:tav tm="100000">
                                          <p:val>
                                            <p:strVal val="#ppt_y-.03"/>
                                          </p:val>
                                        </p:tav>
                                      </p:tavLst>
                                    </p:anim>
                                    <p:anim calcmode="lin" valueType="num">
                                      <p:cBhvr>
                                        <p:cTn id="13"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4" presetID="37" presetClass="entr" presetSubtype="0" fill="hold" grpId="0" nodeType="withEffect">
                                  <p:stCondLst>
                                    <p:cond delay="1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900" decel="100000" fill="hold"/>
                                        <p:tgtEl>
                                          <p:spTgt spid="5"/>
                                        </p:tgtEl>
                                        <p:attrNameLst>
                                          <p:attrName>ppt_y</p:attrName>
                                        </p:attrNameLst>
                                      </p:cBhvr>
                                      <p:tavLst>
                                        <p:tav tm="0">
                                          <p:val>
                                            <p:strVal val="#ppt_y+1"/>
                                          </p:val>
                                        </p:tav>
                                        <p:tav tm="100000">
                                          <p:val>
                                            <p:strVal val="#ppt_y-.03"/>
                                          </p:val>
                                        </p:tav>
                                      </p:tavLst>
                                    </p:anim>
                                    <p:anim calcmode="lin" valueType="num">
                                      <p:cBhvr>
                                        <p:cTn id="19"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数学建模竞赛</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数学建模竞赛</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748901" y="2352583"/>
            <a:ext cx="8247355" cy="3782382"/>
          </a:xfrm>
          <a:prstGeom prst="rect">
            <a:avLst/>
          </a:prstGeom>
          <a:noFill/>
        </p:spPr>
        <p:txBody>
          <a:bodyPr wrap="square" rtlCol="0">
            <a:spAutoFit/>
          </a:bodyPr>
          <a:lstStyle/>
          <a:p>
            <a:pPr>
              <a:lnSpc>
                <a:spcPct val="150000"/>
              </a:lnSpc>
            </a:pPr>
            <a:r>
              <a:rPr lang="en-US" altLang="zh-CN" dirty="0"/>
              <a:t>1</a:t>
            </a:r>
            <a:r>
              <a:rPr lang="zh-CN" altLang="en-US" dirty="0"/>
              <a:t>、全国大学生数学建模竞赛创办于</a:t>
            </a:r>
            <a:r>
              <a:rPr lang="en-US" altLang="zh-CN" dirty="0"/>
              <a:t>1992</a:t>
            </a:r>
            <a:r>
              <a:rPr lang="zh-CN" altLang="en-US" dirty="0"/>
              <a:t>年，每年一届，目前已成为全国高校规模最大的基础性学科竞赛，也是世界上规模最大的数学建模竞赛。</a:t>
            </a:r>
            <a:endParaRPr lang="en-US" altLang="zh-CN" dirty="0"/>
          </a:p>
          <a:p>
            <a:pPr>
              <a:lnSpc>
                <a:spcPct val="150000"/>
              </a:lnSpc>
            </a:pPr>
            <a:endParaRPr lang="en-US" altLang="zh-CN" dirty="0"/>
          </a:p>
          <a:p>
            <a:pPr>
              <a:lnSpc>
                <a:spcPct val="150000"/>
              </a:lnSpc>
            </a:pPr>
            <a:r>
              <a:rPr lang="en-US" altLang="zh-CN" dirty="0"/>
              <a:t>2</a:t>
            </a:r>
            <a:r>
              <a:rPr lang="zh-CN" altLang="en-US" dirty="0"/>
              <a:t>、美国大学生数学建模竞赛（</a:t>
            </a:r>
            <a:r>
              <a:rPr lang="en-US" altLang="zh-CN" dirty="0"/>
              <a:t>MCM/ICM</a:t>
            </a:r>
            <a:r>
              <a:rPr lang="zh-CN" altLang="en-US" dirty="0"/>
              <a:t>）由美国数学及其应用联合会主办，是唯一的国际性数学建模竞赛，也是世界范围内最具影响力的数学建模竞赛。赛题内容涉及经济、管理、环境、资源、生态、医学、安全、未来科技等众多领域。竞赛要求三人（本科生）为一组，在四天时间内，就指定的问题完成从建立模型、求解、验证到论文撰写的全部工作，体现了参赛选手研究问题、解决方案的能力及团队合作精神。 为现今各类数学建模竞赛之鼻祖。</a:t>
            </a:r>
          </a:p>
        </p:txBody>
      </p:sp>
    </p:spTree>
    <p:extLst>
      <p:ext uri="{BB962C8B-B14F-4D97-AF65-F5344CB8AC3E}">
        <p14:creationId xmlns:p14="http://schemas.microsoft.com/office/powerpoint/2010/main" val="6149344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数学建模竞赛</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296170" y="983767"/>
            <a:ext cx="2912498"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数学建模竞赛</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1951249"/>
            <a:ext cx="8247355" cy="4195700"/>
          </a:xfrm>
          <a:prstGeom prst="rect">
            <a:avLst/>
          </a:prstGeom>
          <a:noFill/>
        </p:spPr>
        <p:txBody>
          <a:bodyPr wrap="square" rtlCol="0">
            <a:spAutoFit/>
          </a:bodyPr>
          <a:lstStyle/>
          <a:p>
            <a:pPr>
              <a:lnSpc>
                <a:spcPct val="150000"/>
              </a:lnSpc>
            </a:pPr>
            <a:r>
              <a:rPr lang="en-US" altLang="zh-CN" dirty="0"/>
              <a:t>1</a:t>
            </a:r>
            <a:r>
              <a:rPr lang="zh-CN" altLang="en-US" dirty="0"/>
              <a:t>、数学建模竞赛考验团队的智力、团队协作能力、体力、解题能力和建模能力等综合能力，是对团队每个人的考验。</a:t>
            </a:r>
            <a:endParaRPr lang="en-US" altLang="zh-CN" dirty="0"/>
          </a:p>
          <a:p>
            <a:pPr>
              <a:lnSpc>
                <a:spcPct val="150000"/>
              </a:lnSpc>
            </a:pPr>
            <a:r>
              <a:rPr lang="en-US" altLang="zh-CN" dirty="0"/>
              <a:t>2</a:t>
            </a:r>
            <a:r>
              <a:rPr lang="zh-CN" altLang="en-US" dirty="0"/>
              <a:t>、建模过程中常常遇到难题，需要大家一起解决，需要分工合作，需要发挥个人特长，所以在队内要有明确的分工和合作。</a:t>
            </a:r>
            <a:endParaRPr lang="en-US" altLang="zh-CN" dirty="0"/>
          </a:p>
          <a:p>
            <a:pPr>
              <a:lnSpc>
                <a:spcPct val="150000"/>
              </a:lnSpc>
            </a:pPr>
            <a:r>
              <a:rPr lang="en-US" altLang="zh-CN" dirty="0"/>
              <a:t>3</a:t>
            </a:r>
            <a:r>
              <a:rPr lang="zh-CN" altLang="en-US" dirty="0"/>
              <a:t>、团队三人性格要相合，否则建模过程中常常好好的队友因为争吵从此针锋相对，时刻牢记这是团队的事情，三个齐进同退，互相理解。</a:t>
            </a:r>
            <a:endParaRPr lang="en-US" altLang="zh-CN" dirty="0"/>
          </a:p>
          <a:p>
            <a:pPr>
              <a:lnSpc>
                <a:spcPct val="150000"/>
              </a:lnSpc>
            </a:pPr>
            <a:r>
              <a:rPr lang="en-US" altLang="zh-CN" dirty="0"/>
              <a:t>4</a:t>
            </a:r>
            <a:r>
              <a:rPr lang="zh-CN" altLang="en-US" dirty="0"/>
              <a:t>、美赛对英文写作能力要求高，建模固然重要，但是有时候论文更重要。没有好的论文在好的解决方案别人都看不到。</a:t>
            </a:r>
            <a:endParaRPr lang="en-US" altLang="zh-CN" dirty="0"/>
          </a:p>
          <a:p>
            <a:pPr>
              <a:lnSpc>
                <a:spcPct val="150000"/>
              </a:lnSpc>
            </a:pPr>
            <a:r>
              <a:rPr lang="en-US" altLang="zh-CN" dirty="0"/>
              <a:t>5</a:t>
            </a:r>
            <a:r>
              <a:rPr lang="zh-CN" altLang="en-US" dirty="0"/>
              <a:t>、时间分配在数学建模中相当重要，一般来说时间总是很紧张的，这就需要队长来把握建模的进程。否则，烂尾了反而更可惜，团队在最后也会很累。</a:t>
            </a:r>
          </a:p>
        </p:txBody>
      </p:sp>
    </p:spTree>
    <p:extLst>
      <p:ext uri="{BB962C8B-B14F-4D97-AF65-F5344CB8AC3E}">
        <p14:creationId xmlns:p14="http://schemas.microsoft.com/office/powerpoint/2010/main" val="7009750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4" name="文本框 43"/>
          <p:cNvSpPr txBox="1"/>
          <p:nvPr/>
        </p:nvSpPr>
        <p:spPr>
          <a:xfrm>
            <a:off x="4944618" y="742827"/>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目录 </a:t>
            </a:r>
            <a:r>
              <a:rPr lang="en-US" altLang="zh-CN"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CONTENTS</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43" name="直接连接符 42"/>
          <p:cNvCxnSpPr/>
          <p:nvPr/>
        </p:nvCxnSpPr>
        <p:spPr>
          <a:xfrm flipV="1">
            <a:off x="6096000" y="135377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465789" y="2927860"/>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1400375" y="2788107"/>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3" name="Rectangle 70"/>
          <p:cNvSpPr>
            <a:spLocks noChangeArrowheads="1"/>
          </p:cNvSpPr>
          <p:nvPr/>
        </p:nvSpPr>
        <p:spPr bwMode="auto">
          <a:xfrm>
            <a:off x="824764" y="2530177"/>
            <a:ext cx="162122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课程综述</a:t>
            </a:r>
            <a:endParaRPr lang="en-US" altLang="zh-CN" sz="1600" spc="6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5" name="椭圆 24"/>
          <p:cNvSpPr/>
          <p:nvPr/>
        </p:nvSpPr>
        <p:spPr>
          <a:xfrm>
            <a:off x="2819217" y="4888044"/>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6" name="文本框 25"/>
          <p:cNvSpPr txBox="1"/>
          <p:nvPr/>
        </p:nvSpPr>
        <p:spPr>
          <a:xfrm>
            <a:off x="2776817" y="4780159"/>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7" name="Rectangle 70"/>
          <p:cNvSpPr>
            <a:spLocks noChangeArrowheads="1"/>
          </p:cNvSpPr>
          <p:nvPr/>
        </p:nvSpPr>
        <p:spPr bwMode="auto">
          <a:xfrm>
            <a:off x="2201206" y="5330608"/>
            <a:ext cx="162122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功能和调试方法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29" name="椭圆 28"/>
          <p:cNvSpPr/>
          <p:nvPr/>
        </p:nvSpPr>
        <p:spPr>
          <a:xfrm>
            <a:off x="5877045" y="3414046"/>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0" name="文本框 29"/>
          <p:cNvSpPr txBox="1"/>
          <p:nvPr/>
        </p:nvSpPr>
        <p:spPr>
          <a:xfrm>
            <a:off x="5831202" y="3253402"/>
            <a:ext cx="290501" cy="707886"/>
          </a:xfrm>
          <a:prstGeom prst="rect">
            <a:avLst/>
          </a:prstGeom>
          <a:noFill/>
        </p:spPr>
        <p:txBody>
          <a:bodyPr wrap="squar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3</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1" name="Rectangle 70"/>
          <p:cNvSpPr>
            <a:spLocks noChangeArrowheads="1"/>
          </p:cNvSpPr>
          <p:nvPr/>
        </p:nvSpPr>
        <p:spPr bwMode="auto">
          <a:xfrm>
            <a:off x="5284480" y="3006913"/>
            <a:ext cx="1674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数学建模竞赛</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
        <p:nvSpPr>
          <p:cNvPr id="33" name="椭圆 32"/>
          <p:cNvSpPr/>
          <p:nvPr/>
        </p:nvSpPr>
        <p:spPr>
          <a:xfrm>
            <a:off x="8988530" y="4668788"/>
            <a:ext cx="385258" cy="38525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4" name="文本框 33"/>
          <p:cNvSpPr txBox="1"/>
          <p:nvPr/>
        </p:nvSpPr>
        <p:spPr>
          <a:xfrm>
            <a:off x="8965209" y="4580598"/>
            <a:ext cx="470000" cy="707886"/>
          </a:xfrm>
          <a:prstGeom prst="rect">
            <a:avLst/>
          </a:prstGeom>
          <a:noFill/>
        </p:spPr>
        <p:txBody>
          <a:bodyPr wrap="none" rtlCol="0">
            <a:spAutoFit/>
          </a:bodyPr>
          <a:lstStyle/>
          <a:p>
            <a:pPr algn="ctr"/>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35" name="Rectangle 70"/>
          <p:cNvSpPr>
            <a:spLocks noChangeArrowheads="1"/>
          </p:cNvSpPr>
          <p:nvPr/>
        </p:nvSpPr>
        <p:spPr bwMode="auto">
          <a:xfrm>
            <a:off x="8562781" y="5179861"/>
            <a:ext cx="133357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数学建模常用算法</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cxnSp>
        <p:nvCxnSpPr>
          <p:cNvPr id="38" name="直接连接符 37"/>
          <p:cNvCxnSpPr/>
          <p:nvPr/>
        </p:nvCxnSpPr>
        <p:spPr>
          <a:xfrm flipV="1">
            <a:off x="4116000" y="136062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矩形 38"/>
          <p:cNvSpPr/>
          <p:nvPr/>
        </p:nvSpPr>
        <p:spPr>
          <a:xfrm>
            <a:off x="5376000" y="135046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5" name="椭圆 54"/>
          <p:cNvSpPr/>
          <p:nvPr/>
        </p:nvSpPr>
        <p:spPr>
          <a:xfrm>
            <a:off x="10470255" y="2994231"/>
            <a:ext cx="385200" cy="3852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6" name="文本框 55"/>
          <p:cNvSpPr txBox="1"/>
          <p:nvPr/>
        </p:nvSpPr>
        <p:spPr>
          <a:xfrm>
            <a:off x="10427855" y="2886346"/>
            <a:ext cx="470000" cy="707886"/>
          </a:xfrm>
          <a:prstGeom prst="rect">
            <a:avLst/>
          </a:prstGeom>
          <a:noFill/>
        </p:spPr>
        <p:txBody>
          <a:bodyPr wrap="none" rtlCol="0">
            <a:spAutoFit/>
          </a:bodyPr>
          <a:lstStyle/>
          <a:p>
            <a:r>
              <a:rPr lang="en-US" altLang="zh-CN"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40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57" name="Rectangle 70"/>
          <p:cNvSpPr>
            <a:spLocks noChangeArrowheads="1"/>
          </p:cNvSpPr>
          <p:nvPr/>
        </p:nvSpPr>
        <p:spPr bwMode="auto">
          <a:xfrm>
            <a:off x="9825632" y="2547792"/>
            <a:ext cx="16744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2813">
              <a:lnSpc>
                <a:spcPct val="90000"/>
              </a:lnSpc>
              <a:spcBef>
                <a:spcPts val="1000"/>
              </a:spcBef>
              <a:buFont typeface="Arial" panose="020B0604020202020204" pitchFamily="34" charset="0"/>
              <a:buChar char="•"/>
              <a:defRPr sz="2800">
                <a:solidFill>
                  <a:srgbClr val="595959"/>
                </a:solidFill>
                <a:latin typeface="Calibri Light" panose="020F0302020204030204" pitchFamily="34" charset="0"/>
                <a:cs typeface="Roboto Light" pitchFamily="2" charset="0"/>
              </a:defRPr>
            </a:lvl1pPr>
            <a:lvl2pPr marL="742950" indent="-285750" defTabSz="912813">
              <a:lnSpc>
                <a:spcPct val="90000"/>
              </a:lnSpc>
              <a:spcBef>
                <a:spcPts val="500"/>
              </a:spcBef>
              <a:buFont typeface="Arial" panose="020B0604020202020204" pitchFamily="34" charset="0"/>
              <a:buChar char="•"/>
              <a:defRPr sz="2400">
                <a:solidFill>
                  <a:srgbClr val="595959"/>
                </a:solidFill>
                <a:latin typeface="Calibri Light" panose="020F0302020204030204" pitchFamily="34" charset="0"/>
                <a:cs typeface="Roboto Light" pitchFamily="2" charset="0"/>
              </a:defRPr>
            </a:lvl2pPr>
            <a:lvl3pPr marL="11430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3pPr>
            <a:lvl4pPr marL="16002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4pPr>
            <a:lvl5pPr marL="2057400" indent="-228600" defTabSz="912813">
              <a:lnSpc>
                <a:spcPct val="90000"/>
              </a:lnSpc>
              <a:spcBef>
                <a:spcPts val="500"/>
              </a:spcBef>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5pPr>
            <a:lvl6pPr marL="25146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6pPr>
            <a:lvl7pPr marL="29718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7pPr>
            <a:lvl8pPr marL="34290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8pPr>
            <a:lvl9pPr marL="3886200" indent="-228600" defTabSz="912813" eaLnBrk="0" fontAlgn="base" hangingPunct="0">
              <a:lnSpc>
                <a:spcPct val="90000"/>
              </a:lnSpc>
              <a:spcBef>
                <a:spcPts val="500"/>
              </a:spcBef>
              <a:spcAft>
                <a:spcPct val="0"/>
              </a:spcAft>
              <a:buFont typeface="Arial" panose="020B0604020202020204" pitchFamily="34" charset="0"/>
              <a:buChar char="•"/>
              <a:defRPr sz="2000">
                <a:solidFill>
                  <a:srgbClr val="595959"/>
                </a:solidFill>
                <a:latin typeface="Calibri Light" panose="020F0302020204030204" pitchFamily="34" charset="0"/>
                <a:cs typeface="Roboto Light" pitchFamily="2" charset="0"/>
              </a:defRPr>
            </a:lvl9pPr>
          </a:lstStyle>
          <a:p>
            <a:pPr algn="ctr">
              <a:lnSpc>
                <a:spcPct val="100000"/>
              </a:lnSpc>
              <a:spcBef>
                <a:spcPct val="0"/>
              </a:spcBef>
              <a:buNone/>
            </a:pPr>
            <a:r>
              <a:rPr lang="zh-CN" altLang="en-US"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如何解决问题</a:t>
            </a:r>
            <a:endParaRPr lang="en-US" altLang="zh-CN" sz="1600" spc="300" noProof="1">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endParaRPr>
          </a:p>
        </p:txBody>
      </p:sp>
    </p:spTree>
    <p:extLst>
      <p:ext uri="{BB962C8B-B14F-4D97-AF65-F5344CB8AC3E}">
        <p14:creationId xmlns:p14="http://schemas.microsoft.com/office/powerpoint/2010/main" val="344137851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with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wipe(right)">
                                      <p:cBhvr>
                                        <p:cTn id="7" dur="500"/>
                                        <p:tgtEl>
                                          <p:spTgt spid="43"/>
                                        </p:tgtEl>
                                      </p:cBhvr>
                                    </p:animEffect>
                                  </p:childTnLst>
                                </p:cTn>
                              </p:par>
                              <p:par>
                                <p:cTn id="8" presetID="22" presetClass="exit" presetSubtype="2" fill="hold" nodeType="withEffect">
                                  <p:stCondLst>
                                    <p:cond delay="200"/>
                                  </p:stCondLst>
                                  <p:childTnLst>
                                    <p:animEffect transition="out" filter="wipe(right)">
                                      <p:cBhvr>
                                        <p:cTn id="9" dur="500"/>
                                        <p:tgtEl>
                                          <p:spTgt spid="43"/>
                                        </p:tgtEl>
                                      </p:cBhvr>
                                    </p:animEffect>
                                    <p:set>
                                      <p:cBhvr>
                                        <p:cTn id="10" dur="1" fill="hold">
                                          <p:stCondLst>
                                            <p:cond delay="499"/>
                                          </p:stCondLst>
                                        </p:cTn>
                                        <p:tgtEl>
                                          <p:spTgt spid="43"/>
                                        </p:tgtEl>
                                        <p:attrNameLst>
                                          <p:attrName>style.visibility</p:attrName>
                                        </p:attrNameLst>
                                      </p:cBhvr>
                                      <p:to>
                                        <p:strVal val="hidden"/>
                                      </p:to>
                                    </p:set>
                                  </p:childTnLst>
                                </p:cTn>
                              </p:par>
                              <p:par>
                                <p:cTn id="11" presetID="22" presetClass="entr" presetSubtype="8" fill="hold" nodeType="withEffect">
                                  <p:stCondLst>
                                    <p:cond delay="0"/>
                                  </p:stCondLst>
                                  <p:childTnLst>
                                    <p:set>
                                      <p:cBhvr>
                                        <p:cTn id="12" dur="1" fill="hold">
                                          <p:stCondLst>
                                            <p:cond delay="0"/>
                                          </p:stCondLst>
                                        </p:cTn>
                                        <p:tgtEl>
                                          <p:spTgt spid="38"/>
                                        </p:tgtEl>
                                        <p:attrNameLst>
                                          <p:attrName>style.visibility</p:attrName>
                                        </p:attrNameLst>
                                      </p:cBhvr>
                                      <p:to>
                                        <p:strVal val="visible"/>
                                      </p:to>
                                    </p:set>
                                    <p:animEffect transition="in" filter="wipe(left)">
                                      <p:cBhvr>
                                        <p:cTn id="13" dur="500"/>
                                        <p:tgtEl>
                                          <p:spTgt spid="38"/>
                                        </p:tgtEl>
                                      </p:cBhvr>
                                    </p:animEffect>
                                  </p:childTnLst>
                                </p:cTn>
                              </p:par>
                              <p:par>
                                <p:cTn id="14" presetID="22" presetClass="exit" presetSubtype="8" fill="hold" nodeType="withEffect">
                                  <p:stCondLst>
                                    <p:cond delay="200"/>
                                  </p:stCondLst>
                                  <p:childTnLst>
                                    <p:animEffect transition="out" filter="wipe(left)">
                                      <p:cBhvr>
                                        <p:cTn id="15" dur="500"/>
                                        <p:tgtEl>
                                          <p:spTgt spid="38"/>
                                        </p:tgtEl>
                                      </p:cBhvr>
                                    </p:animEffect>
                                    <p:set>
                                      <p:cBhvr>
                                        <p:cTn id="16" dur="1" fill="hold">
                                          <p:stCondLst>
                                            <p:cond delay="499"/>
                                          </p:stCondLst>
                                        </p:cTn>
                                        <p:tgtEl>
                                          <p:spTgt spid="38"/>
                                        </p:tgtEl>
                                        <p:attrNameLst>
                                          <p:attrName>style.visibility</p:attrName>
                                        </p:attrNameLst>
                                      </p:cBhvr>
                                      <p:to>
                                        <p:strVal val="hidden"/>
                                      </p:to>
                                    </p:set>
                                  </p:childTnLst>
                                </p:cTn>
                              </p:par>
                              <p:par>
                                <p:cTn id="17" presetID="53" presetClass="entr" presetSubtype="16" fill="hold" grpId="0" nodeType="withEffect">
                                  <p:stCondLst>
                                    <p:cond delay="200"/>
                                  </p:stCondLst>
                                  <p:iterate type="lt">
                                    <p:tmPct val="10000"/>
                                  </p:iterate>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childTnLst>
                          </p:cTn>
                        </p:par>
                        <p:par>
                          <p:cTn id="22" fill="hold">
                            <p:stCondLst>
                              <p:cond delay="1150"/>
                            </p:stCondLst>
                            <p:childTnLst>
                              <p:par>
                                <p:cTn id="23" presetID="18" presetClass="entr" presetSubtype="12"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strips(downLeft)">
                                      <p:cBhvr>
                                        <p:cTn id="25" dur="500"/>
                                        <p:tgtEl>
                                          <p:spTgt spid="21"/>
                                        </p:tgtEl>
                                      </p:cBhvr>
                                    </p:animEffect>
                                  </p:childTnLst>
                                </p:cTn>
                              </p:par>
                              <p:par>
                                <p:cTn id="26" presetID="53" presetClass="entr" presetSubtype="16"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childTnLst>
                          </p:cTn>
                        </p:par>
                        <p:par>
                          <p:cTn id="31" fill="hold">
                            <p:stCondLst>
                              <p:cond delay="1650"/>
                            </p:stCondLst>
                            <p:childTnLst>
                              <p:par>
                                <p:cTn id="32" presetID="47" presetClass="entr" presetSubtype="0" fill="hold" grpId="0" nodeType="afterEffect">
                                  <p:stCondLst>
                                    <p:cond delay="0"/>
                                  </p:stCondLst>
                                  <p:iterate type="lt">
                                    <p:tmPct val="10000"/>
                                  </p:iterate>
                                  <p:childTnLst>
                                    <p:set>
                                      <p:cBhvr>
                                        <p:cTn id="33" dur="1" fill="hold">
                                          <p:stCondLst>
                                            <p:cond delay="0"/>
                                          </p:stCondLst>
                                        </p:cTn>
                                        <p:tgtEl>
                                          <p:spTgt spid="23">
                                            <p:txEl>
                                              <p:pRg st="0" end="0"/>
                                            </p:txEl>
                                          </p:spTgt>
                                        </p:tgtEl>
                                        <p:attrNameLst>
                                          <p:attrName>style.visibility</p:attrName>
                                        </p:attrNameLst>
                                      </p:cBhvr>
                                      <p:to>
                                        <p:strVal val="visible"/>
                                      </p:to>
                                    </p:set>
                                    <p:animEffect transition="in" filter="fade">
                                      <p:cBhvr>
                                        <p:cTn id="34" dur="250"/>
                                        <p:tgtEl>
                                          <p:spTgt spid="23">
                                            <p:txEl>
                                              <p:pRg st="0" end="0"/>
                                            </p:txEl>
                                          </p:spTgt>
                                        </p:tgtEl>
                                      </p:cBhvr>
                                    </p:animEffect>
                                    <p:anim calcmode="lin" valueType="num">
                                      <p:cBhvr>
                                        <p:cTn id="35" dur="250" fill="hold"/>
                                        <p:tgtEl>
                                          <p:spTgt spid="23">
                                            <p:txEl>
                                              <p:pRg st="0" end="0"/>
                                            </p:txEl>
                                          </p:spTgt>
                                        </p:tgtEl>
                                        <p:attrNameLst>
                                          <p:attrName>ppt_x</p:attrName>
                                        </p:attrNameLst>
                                      </p:cBhvr>
                                      <p:tavLst>
                                        <p:tav tm="0">
                                          <p:val>
                                            <p:strVal val="#ppt_x"/>
                                          </p:val>
                                        </p:tav>
                                        <p:tav tm="100000">
                                          <p:val>
                                            <p:strVal val="#ppt_x"/>
                                          </p:val>
                                        </p:tav>
                                      </p:tavLst>
                                    </p:anim>
                                    <p:anim calcmode="lin" valueType="num">
                                      <p:cBhvr>
                                        <p:cTn id="36" dur="250" fill="hold"/>
                                        <p:tgtEl>
                                          <p:spTgt spid="23">
                                            <p:txEl>
                                              <p:pRg st="0" end="0"/>
                                            </p:txEl>
                                          </p:spTgt>
                                        </p:tgtEl>
                                        <p:attrNameLst>
                                          <p:attrName>ppt_y</p:attrName>
                                        </p:attrNameLst>
                                      </p:cBhvr>
                                      <p:tavLst>
                                        <p:tav tm="0">
                                          <p:val>
                                            <p:strVal val="#ppt_y-.1"/>
                                          </p:val>
                                        </p:tav>
                                        <p:tav tm="100000">
                                          <p:val>
                                            <p:strVal val="#ppt_y"/>
                                          </p:val>
                                        </p:tav>
                                      </p:tavLst>
                                    </p:anim>
                                  </p:childTnLst>
                                </p:cTn>
                              </p:par>
                            </p:childTnLst>
                          </p:cTn>
                        </p:par>
                        <p:par>
                          <p:cTn id="37" fill="hold">
                            <p:stCondLst>
                              <p:cond delay="1975"/>
                            </p:stCondLst>
                            <p:childTnLst>
                              <p:par>
                                <p:cTn id="38" presetID="18" presetClass="entr" presetSubtype="12"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strips(downLeft)">
                                      <p:cBhvr>
                                        <p:cTn id="40" dur="500"/>
                                        <p:tgtEl>
                                          <p:spTgt spid="25"/>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 calcmode="lin" valueType="num">
                                      <p:cBhvr>
                                        <p:cTn id="43" dur="500" fill="hold"/>
                                        <p:tgtEl>
                                          <p:spTgt spid="26"/>
                                        </p:tgtEl>
                                        <p:attrNameLst>
                                          <p:attrName>ppt_w</p:attrName>
                                        </p:attrNameLst>
                                      </p:cBhvr>
                                      <p:tavLst>
                                        <p:tav tm="0">
                                          <p:val>
                                            <p:fltVal val="0"/>
                                          </p:val>
                                        </p:tav>
                                        <p:tav tm="100000">
                                          <p:val>
                                            <p:strVal val="#ppt_w"/>
                                          </p:val>
                                        </p:tav>
                                      </p:tavLst>
                                    </p:anim>
                                    <p:anim calcmode="lin" valueType="num">
                                      <p:cBhvr>
                                        <p:cTn id="44" dur="500" fill="hold"/>
                                        <p:tgtEl>
                                          <p:spTgt spid="26"/>
                                        </p:tgtEl>
                                        <p:attrNameLst>
                                          <p:attrName>ppt_h</p:attrName>
                                        </p:attrNameLst>
                                      </p:cBhvr>
                                      <p:tavLst>
                                        <p:tav tm="0">
                                          <p:val>
                                            <p:fltVal val="0"/>
                                          </p:val>
                                        </p:tav>
                                        <p:tav tm="100000">
                                          <p:val>
                                            <p:strVal val="#ppt_h"/>
                                          </p:val>
                                        </p:tav>
                                      </p:tavLst>
                                    </p:anim>
                                    <p:animEffect transition="in" filter="fade">
                                      <p:cBhvr>
                                        <p:cTn id="45" dur="500"/>
                                        <p:tgtEl>
                                          <p:spTgt spid="26"/>
                                        </p:tgtEl>
                                      </p:cBhvr>
                                    </p:animEffect>
                                  </p:childTnLst>
                                </p:cTn>
                              </p:par>
                            </p:childTnLst>
                          </p:cTn>
                        </p:par>
                        <p:par>
                          <p:cTn id="46" fill="hold">
                            <p:stCondLst>
                              <p:cond delay="2475"/>
                            </p:stCondLst>
                            <p:childTnLst>
                              <p:par>
                                <p:cTn id="47" presetID="47" presetClass="entr" presetSubtype="0" fill="hold" grpId="0" nodeType="afterEffect">
                                  <p:stCondLst>
                                    <p:cond delay="0"/>
                                  </p:stCondLst>
                                  <p:iterate type="lt">
                                    <p:tmPct val="10000"/>
                                  </p:iterate>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fade">
                                      <p:cBhvr>
                                        <p:cTn id="49" dur="250"/>
                                        <p:tgtEl>
                                          <p:spTgt spid="27">
                                            <p:txEl>
                                              <p:pRg st="0" end="0"/>
                                            </p:txEl>
                                          </p:spTgt>
                                        </p:tgtEl>
                                      </p:cBhvr>
                                    </p:animEffect>
                                    <p:anim calcmode="lin" valueType="num">
                                      <p:cBhvr>
                                        <p:cTn id="50" dur="250" fill="hold"/>
                                        <p:tgtEl>
                                          <p:spTgt spid="27">
                                            <p:txEl>
                                              <p:pRg st="0" end="0"/>
                                            </p:txEl>
                                          </p:spTgt>
                                        </p:tgtEl>
                                        <p:attrNameLst>
                                          <p:attrName>ppt_x</p:attrName>
                                        </p:attrNameLst>
                                      </p:cBhvr>
                                      <p:tavLst>
                                        <p:tav tm="0">
                                          <p:val>
                                            <p:strVal val="#ppt_x"/>
                                          </p:val>
                                        </p:tav>
                                        <p:tav tm="100000">
                                          <p:val>
                                            <p:strVal val="#ppt_x"/>
                                          </p:val>
                                        </p:tav>
                                      </p:tavLst>
                                    </p:anim>
                                    <p:anim calcmode="lin" valueType="num">
                                      <p:cBhvr>
                                        <p:cTn id="51" dur="250" fill="hold"/>
                                        <p:tgtEl>
                                          <p:spTgt spid="27">
                                            <p:txEl>
                                              <p:pRg st="0" end="0"/>
                                            </p:txEl>
                                          </p:spTgt>
                                        </p:tgtEl>
                                        <p:attrNameLst>
                                          <p:attrName>ppt_y</p:attrName>
                                        </p:attrNameLst>
                                      </p:cBhvr>
                                      <p:tavLst>
                                        <p:tav tm="0">
                                          <p:val>
                                            <p:strVal val="#ppt_y-.1"/>
                                          </p:val>
                                        </p:tav>
                                        <p:tav tm="100000">
                                          <p:val>
                                            <p:strVal val="#ppt_y"/>
                                          </p:val>
                                        </p:tav>
                                      </p:tavLst>
                                    </p:anim>
                                  </p:childTnLst>
                                </p:cTn>
                              </p:par>
                            </p:childTnLst>
                          </p:cTn>
                        </p:par>
                        <p:par>
                          <p:cTn id="52" fill="hold">
                            <p:stCondLst>
                              <p:cond delay="3025"/>
                            </p:stCondLst>
                            <p:childTnLst>
                              <p:par>
                                <p:cTn id="53" presetID="18" presetClass="entr" presetSubtype="12"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strips(downLeft)">
                                      <p:cBhvr>
                                        <p:cTn id="55" dur="500"/>
                                        <p:tgtEl>
                                          <p:spTgt spid="29"/>
                                        </p:tgtEl>
                                      </p:cBhvr>
                                    </p:animEffect>
                                  </p:childTnLst>
                                </p:cTn>
                              </p:par>
                              <p:par>
                                <p:cTn id="56" presetID="53" presetClass="entr" presetSubtype="16" fill="hold" grpId="0" nodeType="withEffect">
                                  <p:stCondLst>
                                    <p:cond delay="0"/>
                                  </p:stCondLst>
                                  <p:childTnLst>
                                    <p:set>
                                      <p:cBhvr>
                                        <p:cTn id="57" dur="1" fill="hold">
                                          <p:stCondLst>
                                            <p:cond delay="0"/>
                                          </p:stCondLst>
                                        </p:cTn>
                                        <p:tgtEl>
                                          <p:spTgt spid="30"/>
                                        </p:tgtEl>
                                        <p:attrNameLst>
                                          <p:attrName>style.visibility</p:attrName>
                                        </p:attrNameLst>
                                      </p:cBhvr>
                                      <p:to>
                                        <p:strVal val="visible"/>
                                      </p:to>
                                    </p:set>
                                    <p:anim calcmode="lin" valueType="num">
                                      <p:cBhvr>
                                        <p:cTn id="58" dur="500" fill="hold"/>
                                        <p:tgtEl>
                                          <p:spTgt spid="30"/>
                                        </p:tgtEl>
                                        <p:attrNameLst>
                                          <p:attrName>ppt_w</p:attrName>
                                        </p:attrNameLst>
                                      </p:cBhvr>
                                      <p:tavLst>
                                        <p:tav tm="0">
                                          <p:val>
                                            <p:fltVal val="0"/>
                                          </p:val>
                                        </p:tav>
                                        <p:tav tm="100000">
                                          <p:val>
                                            <p:strVal val="#ppt_w"/>
                                          </p:val>
                                        </p:tav>
                                      </p:tavLst>
                                    </p:anim>
                                    <p:anim calcmode="lin" valueType="num">
                                      <p:cBhvr>
                                        <p:cTn id="59" dur="500" fill="hold"/>
                                        <p:tgtEl>
                                          <p:spTgt spid="30"/>
                                        </p:tgtEl>
                                        <p:attrNameLst>
                                          <p:attrName>ppt_h</p:attrName>
                                        </p:attrNameLst>
                                      </p:cBhvr>
                                      <p:tavLst>
                                        <p:tav tm="0">
                                          <p:val>
                                            <p:fltVal val="0"/>
                                          </p:val>
                                        </p:tav>
                                        <p:tav tm="100000">
                                          <p:val>
                                            <p:strVal val="#ppt_h"/>
                                          </p:val>
                                        </p:tav>
                                      </p:tavLst>
                                    </p:anim>
                                    <p:animEffect transition="in" filter="fade">
                                      <p:cBhvr>
                                        <p:cTn id="60" dur="500"/>
                                        <p:tgtEl>
                                          <p:spTgt spid="30"/>
                                        </p:tgtEl>
                                      </p:cBhvr>
                                    </p:animEffect>
                                  </p:childTnLst>
                                </p:cTn>
                              </p:par>
                            </p:childTnLst>
                          </p:cTn>
                        </p:par>
                        <p:par>
                          <p:cTn id="61" fill="hold">
                            <p:stCondLst>
                              <p:cond delay="3525"/>
                            </p:stCondLst>
                            <p:childTnLst>
                              <p:par>
                                <p:cTn id="62" presetID="47" presetClass="entr" presetSubtype="0" fill="hold" grpId="0" nodeType="afterEffect">
                                  <p:stCondLst>
                                    <p:cond delay="0"/>
                                  </p:stCondLst>
                                  <p:iterate type="lt">
                                    <p:tmPct val="10000"/>
                                  </p:iterate>
                                  <p:childTnLst>
                                    <p:set>
                                      <p:cBhvr>
                                        <p:cTn id="63" dur="1" fill="hold">
                                          <p:stCondLst>
                                            <p:cond delay="0"/>
                                          </p:stCondLst>
                                        </p:cTn>
                                        <p:tgtEl>
                                          <p:spTgt spid="31">
                                            <p:txEl>
                                              <p:pRg st="0" end="0"/>
                                            </p:txEl>
                                          </p:spTgt>
                                        </p:tgtEl>
                                        <p:attrNameLst>
                                          <p:attrName>style.visibility</p:attrName>
                                        </p:attrNameLst>
                                      </p:cBhvr>
                                      <p:to>
                                        <p:strVal val="visible"/>
                                      </p:to>
                                    </p:set>
                                    <p:animEffect transition="in" filter="fade">
                                      <p:cBhvr>
                                        <p:cTn id="64" dur="250"/>
                                        <p:tgtEl>
                                          <p:spTgt spid="31">
                                            <p:txEl>
                                              <p:pRg st="0" end="0"/>
                                            </p:txEl>
                                          </p:spTgt>
                                        </p:tgtEl>
                                      </p:cBhvr>
                                    </p:animEffect>
                                    <p:anim calcmode="lin" valueType="num">
                                      <p:cBhvr>
                                        <p:cTn id="65" dur="250" fill="hold"/>
                                        <p:tgtEl>
                                          <p:spTgt spid="31">
                                            <p:txEl>
                                              <p:pRg st="0" end="0"/>
                                            </p:txEl>
                                          </p:spTgt>
                                        </p:tgtEl>
                                        <p:attrNameLst>
                                          <p:attrName>ppt_x</p:attrName>
                                        </p:attrNameLst>
                                      </p:cBhvr>
                                      <p:tavLst>
                                        <p:tav tm="0">
                                          <p:val>
                                            <p:strVal val="#ppt_x"/>
                                          </p:val>
                                        </p:tav>
                                        <p:tav tm="100000">
                                          <p:val>
                                            <p:strVal val="#ppt_x"/>
                                          </p:val>
                                        </p:tav>
                                      </p:tavLst>
                                    </p:anim>
                                    <p:anim calcmode="lin" valueType="num">
                                      <p:cBhvr>
                                        <p:cTn id="66" dur="250" fill="hold"/>
                                        <p:tgtEl>
                                          <p:spTgt spid="31">
                                            <p:txEl>
                                              <p:pRg st="0" end="0"/>
                                            </p:txEl>
                                          </p:spTgt>
                                        </p:tgtEl>
                                        <p:attrNameLst>
                                          <p:attrName>ppt_y</p:attrName>
                                        </p:attrNameLst>
                                      </p:cBhvr>
                                      <p:tavLst>
                                        <p:tav tm="0">
                                          <p:val>
                                            <p:strVal val="#ppt_y-.1"/>
                                          </p:val>
                                        </p:tav>
                                        <p:tav tm="100000">
                                          <p:val>
                                            <p:strVal val="#ppt_y"/>
                                          </p:val>
                                        </p:tav>
                                      </p:tavLst>
                                    </p:anim>
                                  </p:childTnLst>
                                </p:cTn>
                              </p:par>
                            </p:childTnLst>
                          </p:cTn>
                        </p:par>
                        <p:par>
                          <p:cTn id="67" fill="hold">
                            <p:stCondLst>
                              <p:cond delay="3900"/>
                            </p:stCondLst>
                            <p:childTnLst>
                              <p:par>
                                <p:cTn id="68" presetID="18" presetClass="entr" presetSubtype="12"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strips(downLeft)">
                                      <p:cBhvr>
                                        <p:cTn id="70" dur="500"/>
                                        <p:tgtEl>
                                          <p:spTgt spid="33"/>
                                        </p:tgtEl>
                                      </p:cBhvr>
                                    </p:animEffect>
                                  </p:childTnLst>
                                </p:cTn>
                              </p:par>
                              <p:par>
                                <p:cTn id="71" presetID="53" presetClass="entr" presetSubtype="16" fill="hold" grpId="0" nodeType="withEffect">
                                  <p:stCondLst>
                                    <p:cond delay="0"/>
                                  </p:stCondLst>
                                  <p:childTnLst>
                                    <p:set>
                                      <p:cBhvr>
                                        <p:cTn id="72" dur="1" fill="hold">
                                          <p:stCondLst>
                                            <p:cond delay="0"/>
                                          </p:stCondLst>
                                        </p:cTn>
                                        <p:tgtEl>
                                          <p:spTgt spid="34"/>
                                        </p:tgtEl>
                                        <p:attrNameLst>
                                          <p:attrName>style.visibility</p:attrName>
                                        </p:attrNameLst>
                                      </p:cBhvr>
                                      <p:to>
                                        <p:strVal val="visible"/>
                                      </p:to>
                                    </p:set>
                                    <p:anim calcmode="lin" valueType="num">
                                      <p:cBhvr>
                                        <p:cTn id="73" dur="500" fill="hold"/>
                                        <p:tgtEl>
                                          <p:spTgt spid="34"/>
                                        </p:tgtEl>
                                        <p:attrNameLst>
                                          <p:attrName>ppt_w</p:attrName>
                                        </p:attrNameLst>
                                      </p:cBhvr>
                                      <p:tavLst>
                                        <p:tav tm="0">
                                          <p:val>
                                            <p:fltVal val="0"/>
                                          </p:val>
                                        </p:tav>
                                        <p:tav tm="100000">
                                          <p:val>
                                            <p:strVal val="#ppt_w"/>
                                          </p:val>
                                        </p:tav>
                                      </p:tavLst>
                                    </p:anim>
                                    <p:anim calcmode="lin" valueType="num">
                                      <p:cBhvr>
                                        <p:cTn id="74" dur="500" fill="hold"/>
                                        <p:tgtEl>
                                          <p:spTgt spid="34"/>
                                        </p:tgtEl>
                                        <p:attrNameLst>
                                          <p:attrName>ppt_h</p:attrName>
                                        </p:attrNameLst>
                                      </p:cBhvr>
                                      <p:tavLst>
                                        <p:tav tm="0">
                                          <p:val>
                                            <p:fltVal val="0"/>
                                          </p:val>
                                        </p:tav>
                                        <p:tav tm="100000">
                                          <p:val>
                                            <p:strVal val="#ppt_h"/>
                                          </p:val>
                                        </p:tav>
                                      </p:tavLst>
                                    </p:anim>
                                    <p:animEffect transition="in" filter="fade">
                                      <p:cBhvr>
                                        <p:cTn id="75" dur="500"/>
                                        <p:tgtEl>
                                          <p:spTgt spid="34"/>
                                        </p:tgtEl>
                                      </p:cBhvr>
                                    </p:animEffect>
                                  </p:childTnLst>
                                </p:cTn>
                              </p:par>
                            </p:childTnLst>
                          </p:cTn>
                        </p:par>
                        <p:par>
                          <p:cTn id="76" fill="hold">
                            <p:stCondLst>
                              <p:cond delay="4400"/>
                            </p:stCondLst>
                            <p:childTnLst>
                              <p:par>
                                <p:cTn id="77" presetID="47" presetClass="entr" presetSubtype="0" fill="hold" grpId="0" nodeType="afterEffect">
                                  <p:stCondLst>
                                    <p:cond delay="0"/>
                                  </p:stCondLst>
                                  <p:iterate type="lt">
                                    <p:tmPct val="10000"/>
                                  </p:iterate>
                                  <p:childTnLst>
                                    <p:set>
                                      <p:cBhvr>
                                        <p:cTn id="78" dur="1" fill="hold">
                                          <p:stCondLst>
                                            <p:cond delay="0"/>
                                          </p:stCondLst>
                                        </p:cTn>
                                        <p:tgtEl>
                                          <p:spTgt spid="35">
                                            <p:txEl>
                                              <p:pRg st="0" end="0"/>
                                            </p:txEl>
                                          </p:spTgt>
                                        </p:tgtEl>
                                        <p:attrNameLst>
                                          <p:attrName>style.visibility</p:attrName>
                                        </p:attrNameLst>
                                      </p:cBhvr>
                                      <p:to>
                                        <p:strVal val="visible"/>
                                      </p:to>
                                    </p:set>
                                    <p:animEffect transition="in" filter="fade">
                                      <p:cBhvr>
                                        <p:cTn id="79" dur="250"/>
                                        <p:tgtEl>
                                          <p:spTgt spid="35">
                                            <p:txEl>
                                              <p:pRg st="0" end="0"/>
                                            </p:txEl>
                                          </p:spTgt>
                                        </p:tgtEl>
                                      </p:cBhvr>
                                    </p:animEffect>
                                    <p:anim calcmode="lin" valueType="num">
                                      <p:cBhvr>
                                        <p:cTn id="80" dur="250" fill="hold"/>
                                        <p:tgtEl>
                                          <p:spTgt spid="35">
                                            <p:txEl>
                                              <p:pRg st="0" end="0"/>
                                            </p:txEl>
                                          </p:spTgt>
                                        </p:tgtEl>
                                        <p:attrNameLst>
                                          <p:attrName>ppt_x</p:attrName>
                                        </p:attrNameLst>
                                      </p:cBhvr>
                                      <p:tavLst>
                                        <p:tav tm="0">
                                          <p:val>
                                            <p:strVal val="#ppt_x"/>
                                          </p:val>
                                        </p:tav>
                                        <p:tav tm="100000">
                                          <p:val>
                                            <p:strVal val="#ppt_x"/>
                                          </p:val>
                                        </p:tav>
                                      </p:tavLst>
                                    </p:anim>
                                    <p:anim calcmode="lin" valueType="num">
                                      <p:cBhvr>
                                        <p:cTn id="81" dur="250" fill="hold"/>
                                        <p:tgtEl>
                                          <p:spTgt spid="35">
                                            <p:txEl>
                                              <p:pRg st="0" end="0"/>
                                            </p:txEl>
                                          </p:spTgt>
                                        </p:tgtEl>
                                        <p:attrNameLst>
                                          <p:attrName>ppt_y</p:attrName>
                                        </p:attrNameLst>
                                      </p:cBhvr>
                                      <p:tavLst>
                                        <p:tav tm="0">
                                          <p:val>
                                            <p:strVal val="#ppt_y-.1"/>
                                          </p:val>
                                        </p:tav>
                                        <p:tav tm="100000">
                                          <p:val>
                                            <p:strVal val="#ppt_y"/>
                                          </p:val>
                                        </p:tav>
                                      </p:tavLst>
                                    </p:anim>
                                  </p:childTnLst>
                                </p:cTn>
                              </p:par>
                            </p:childTnLst>
                          </p:cTn>
                        </p:par>
                        <p:par>
                          <p:cTn id="82" fill="hold">
                            <p:stCondLst>
                              <p:cond delay="4825"/>
                            </p:stCondLst>
                            <p:childTnLst>
                              <p:par>
                                <p:cTn id="83" presetID="18" presetClass="entr" presetSubtype="12" fill="hold" grpId="0" nodeType="afterEffect">
                                  <p:stCondLst>
                                    <p:cond delay="0"/>
                                  </p:stCondLst>
                                  <p:childTnLst>
                                    <p:set>
                                      <p:cBhvr>
                                        <p:cTn id="84" dur="1" fill="hold">
                                          <p:stCondLst>
                                            <p:cond delay="0"/>
                                          </p:stCondLst>
                                        </p:cTn>
                                        <p:tgtEl>
                                          <p:spTgt spid="55"/>
                                        </p:tgtEl>
                                        <p:attrNameLst>
                                          <p:attrName>style.visibility</p:attrName>
                                        </p:attrNameLst>
                                      </p:cBhvr>
                                      <p:to>
                                        <p:strVal val="visible"/>
                                      </p:to>
                                    </p:set>
                                    <p:animEffect transition="in" filter="strips(downLeft)">
                                      <p:cBhvr>
                                        <p:cTn id="85" dur="500"/>
                                        <p:tgtEl>
                                          <p:spTgt spid="55"/>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p:cTn id="88" dur="500" fill="hold"/>
                                        <p:tgtEl>
                                          <p:spTgt spid="56"/>
                                        </p:tgtEl>
                                        <p:attrNameLst>
                                          <p:attrName>ppt_w</p:attrName>
                                        </p:attrNameLst>
                                      </p:cBhvr>
                                      <p:tavLst>
                                        <p:tav tm="0">
                                          <p:val>
                                            <p:fltVal val="0"/>
                                          </p:val>
                                        </p:tav>
                                        <p:tav tm="100000">
                                          <p:val>
                                            <p:strVal val="#ppt_w"/>
                                          </p:val>
                                        </p:tav>
                                      </p:tavLst>
                                    </p:anim>
                                    <p:anim calcmode="lin" valueType="num">
                                      <p:cBhvr>
                                        <p:cTn id="89" dur="500" fill="hold"/>
                                        <p:tgtEl>
                                          <p:spTgt spid="56"/>
                                        </p:tgtEl>
                                        <p:attrNameLst>
                                          <p:attrName>ppt_h</p:attrName>
                                        </p:attrNameLst>
                                      </p:cBhvr>
                                      <p:tavLst>
                                        <p:tav tm="0">
                                          <p:val>
                                            <p:fltVal val="0"/>
                                          </p:val>
                                        </p:tav>
                                        <p:tav tm="100000">
                                          <p:val>
                                            <p:strVal val="#ppt_h"/>
                                          </p:val>
                                        </p:tav>
                                      </p:tavLst>
                                    </p:anim>
                                    <p:animEffect transition="in" filter="fade">
                                      <p:cBhvr>
                                        <p:cTn id="90" dur="500"/>
                                        <p:tgtEl>
                                          <p:spTgt spid="56"/>
                                        </p:tgtEl>
                                      </p:cBhvr>
                                    </p:animEffect>
                                  </p:childTnLst>
                                </p:cTn>
                              </p:par>
                            </p:childTnLst>
                          </p:cTn>
                        </p:par>
                        <p:par>
                          <p:cTn id="91" fill="hold">
                            <p:stCondLst>
                              <p:cond delay="5325"/>
                            </p:stCondLst>
                            <p:childTnLst>
                              <p:par>
                                <p:cTn id="92" presetID="47" presetClass="entr" presetSubtype="0" fill="hold" grpId="0" nodeType="afterEffect">
                                  <p:stCondLst>
                                    <p:cond delay="0"/>
                                  </p:stCondLst>
                                  <p:iterate type="lt">
                                    <p:tmPct val="10000"/>
                                  </p:iterate>
                                  <p:childTnLst>
                                    <p:set>
                                      <p:cBhvr>
                                        <p:cTn id="93" dur="1" fill="hold">
                                          <p:stCondLst>
                                            <p:cond delay="0"/>
                                          </p:stCondLst>
                                        </p:cTn>
                                        <p:tgtEl>
                                          <p:spTgt spid="57">
                                            <p:txEl>
                                              <p:pRg st="0" end="0"/>
                                            </p:txEl>
                                          </p:spTgt>
                                        </p:tgtEl>
                                        <p:attrNameLst>
                                          <p:attrName>style.visibility</p:attrName>
                                        </p:attrNameLst>
                                      </p:cBhvr>
                                      <p:to>
                                        <p:strVal val="visible"/>
                                      </p:to>
                                    </p:set>
                                    <p:animEffect transition="in" filter="fade">
                                      <p:cBhvr>
                                        <p:cTn id="94" dur="250"/>
                                        <p:tgtEl>
                                          <p:spTgt spid="57">
                                            <p:txEl>
                                              <p:pRg st="0" end="0"/>
                                            </p:txEl>
                                          </p:spTgt>
                                        </p:tgtEl>
                                      </p:cBhvr>
                                    </p:animEffect>
                                    <p:anim calcmode="lin" valueType="num">
                                      <p:cBhvr>
                                        <p:cTn id="95" dur="250" fill="hold"/>
                                        <p:tgtEl>
                                          <p:spTgt spid="57">
                                            <p:txEl>
                                              <p:pRg st="0" end="0"/>
                                            </p:txEl>
                                          </p:spTgt>
                                        </p:tgtEl>
                                        <p:attrNameLst>
                                          <p:attrName>ppt_x</p:attrName>
                                        </p:attrNameLst>
                                      </p:cBhvr>
                                      <p:tavLst>
                                        <p:tav tm="0">
                                          <p:val>
                                            <p:strVal val="#ppt_x"/>
                                          </p:val>
                                        </p:tav>
                                        <p:tav tm="100000">
                                          <p:val>
                                            <p:strVal val="#ppt_x"/>
                                          </p:val>
                                        </p:tav>
                                      </p:tavLst>
                                    </p:anim>
                                    <p:anim calcmode="lin" valueType="num">
                                      <p:cBhvr>
                                        <p:cTn id="96" dur="250" fill="hold"/>
                                        <p:tgtEl>
                                          <p:spTgt spid="5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21" grpId="0" animBg="1"/>
      <p:bldP spid="22" grpId="0"/>
      <p:bldP spid="23" grpId="0" build="p"/>
      <p:bldP spid="25" grpId="0" animBg="1"/>
      <p:bldP spid="26" grpId="0"/>
      <p:bldP spid="27" grpId="0" build="p"/>
      <p:bldP spid="29" grpId="0" animBg="1"/>
      <p:bldP spid="30" grpId="0"/>
      <p:bldP spid="31" grpId="0" build="p"/>
      <p:bldP spid="33" grpId="0" animBg="1"/>
      <p:bldP spid="34" grpId="0"/>
      <p:bldP spid="35" grpId="0" build="p"/>
      <p:bldP spid="55" grpId="0" animBg="1"/>
      <p:bldP spid="56" grpId="0"/>
      <p:bldP spid="5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数学建模竞赛</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3861163" y="976923"/>
            <a:ext cx="3782510"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美国数学建模竞赛</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1951249"/>
            <a:ext cx="8247355" cy="1704890"/>
          </a:xfrm>
          <a:prstGeom prst="rect">
            <a:avLst/>
          </a:prstGeom>
          <a:noFill/>
        </p:spPr>
        <p:txBody>
          <a:bodyPr wrap="square" rtlCol="0">
            <a:spAutoFit/>
          </a:bodyPr>
          <a:lstStyle/>
          <a:p>
            <a:pPr>
              <a:lnSpc>
                <a:spcPct val="150000"/>
              </a:lnSpc>
            </a:pPr>
            <a:r>
              <a:rPr lang="zh-CN" altLang="en-US" dirty="0"/>
              <a:t>       美国大学生数学建模竞赛目前分为两种类型，</a:t>
            </a:r>
            <a:r>
              <a:rPr lang="en-US" altLang="zh-CN" dirty="0"/>
              <a:t>MCM</a:t>
            </a:r>
            <a:r>
              <a:rPr lang="zh-CN" altLang="en-US" dirty="0"/>
              <a:t>（</a:t>
            </a:r>
            <a:r>
              <a:rPr lang="en-US" altLang="zh-CN" dirty="0"/>
              <a:t>Mathematical Contest In Modeling</a:t>
            </a:r>
            <a:r>
              <a:rPr lang="zh-CN" altLang="en-US" dirty="0"/>
              <a:t>）和</a:t>
            </a:r>
            <a:r>
              <a:rPr lang="en-US" altLang="zh-CN" dirty="0"/>
              <a:t>ICM</a:t>
            </a:r>
            <a:r>
              <a:rPr lang="zh-CN" altLang="en-US" dirty="0"/>
              <a:t>（</a:t>
            </a:r>
            <a:r>
              <a:rPr lang="en-US" altLang="zh-CN" dirty="0"/>
              <a:t>Interdisciplinary Contest In Modeling)</a:t>
            </a:r>
            <a:r>
              <a:rPr lang="zh-CN" altLang="en-US" dirty="0"/>
              <a:t>，两种类型竞赛采用统一标准进行，竞赛题目出来之后，参数队伍通过美赛官网进行选题，一共分为</a:t>
            </a:r>
            <a:r>
              <a:rPr lang="en-US" altLang="zh-CN" dirty="0"/>
              <a:t>6</a:t>
            </a:r>
            <a:r>
              <a:rPr lang="zh-CN" altLang="en-US" dirty="0"/>
              <a:t>种题型。</a:t>
            </a:r>
          </a:p>
        </p:txBody>
      </p:sp>
      <p:graphicFrame>
        <p:nvGraphicFramePr>
          <p:cNvPr id="3" name="表格 2">
            <a:extLst>
              <a:ext uri="{FF2B5EF4-FFF2-40B4-BE49-F238E27FC236}">
                <a16:creationId xmlns:a16="http://schemas.microsoft.com/office/drawing/2014/main" id="{C95DE02B-A57D-403B-83C4-0A1F7FC82F70}"/>
              </a:ext>
            </a:extLst>
          </p:cNvPr>
          <p:cNvGraphicFramePr>
            <a:graphicFrameLocks noGrp="1"/>
          </p:cNvGraphicFramePr>
          <p:nvPr>
            <p:extLst>
              <p:ext uri="{D42A27DB-BD31-4B8C-83A1-F6EECF244321}">
                <p14:modId xmlns:p14="http://schemas.microsoft.com/office/powerpoint/2010/main" val="1563681718"/>
              </p:ext>
            </p:extLst>
          </p:nvPr>
        </p:nvGraphicFramePr>
        <p:xfrm>
          <a:off x="1722696" y="3934875"/>
          <a:ext cx="8128000" cy="1559243"/>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586976175"/>
                    </a:ext>
                  </a:extLst>
                </a:gridCol>
                <a:gridCol w="2032000">
                  <a:extLst>
                    <a:ext uri="{9D8B030D-6E8A-4147-A177-3AD203B41FA5}">
                      <a16:colId xmlns:a16="http://schemas.microsoft.com/office/drawing/2014/main" val="3337247648"/>
                    </a:ext>
                  </a:extLst>
                </a:gridCol>
                <a:gridCol w="2032000">
                  <a:extLst>
                    <a:ext uri="{9D8B030D-6E8A-4147-A177-3AD203B41FA5}">
                      <a16:colId xmlns:a16="http://schemas.microsoft.com/office/drawing/2014/main" val="2726275496"/>
                    </a:ext>
                  </a:extLst>
                </a:gridCol>
                <a:gridCol w="2032000">
                  <a:extLst>
                    <a:ext uri="{9D8B030D-6E8A-4147-A177-3AD203B41FA5}">
                      <a16:colId xmlns:a16="http://schemas.microsoft.com/office/drawing/2014/main" val="1699878029"/>
                    </a:ext>
                  </a:extLst>
                </a:gridCol>
              </a:tblGrid>
              <a:tr h="0">
                <a:tc gridSpan="2">
                  <a:txBody>
                    <a:bodyPr/>
                    <a:lstStyle/>
                    <a:p>
                      <a:pPr algn="ctr">
                        <a:lnSpc>
                          <a:spcPct val="150000"/>
                        </a:lnSpc>
                      </a:pPr>
                      <a:r>
                        <a:rPr lang="en-US" altLang="zh-CN" dirty="0"/>
                        <a:t>MCM	</a:t>
                      </a:r>
                    </a:p>
                  </a:txBody>
                  <a:tcPr/>
                </a:tc>
                <a:tc hMerge="1">
                  <a:txBody>
                    <a:bodyPr/>
                    <a:lstStyle/>
                    <a:p>
                      <a:endParaRPr lang="zh-CN" altLang="en-US" dirty="0"/>
                    </a:p>
                  </a:txBody>
                  <a:tcPr/>
                </a:tc>
                <a:tc gridSpan="2">
                  <a:txBody>
                    <a:bodyPr/>
                    <a:lstStyle/>
                    <a:p>
                      <a:pPr algn="ctr"/>
                      <a:r>
                        <a:rPr lang="en-US" altLang="zh-CN" dirty="0"/>
                        <a:t>ICM</a:t>
                      </a:r>
                      <a:endParaRPr lang="zh-CN" altLang="en-US" dirty="0"/>
                    </a:p>
                  </a:txBody>
                  <a:tcPr/>
                </a:tc>
                <a:tc hMerge="1">
                  <a:txBody>
                    <a:bodyPr/>
                    <a:lstStyle/>
                    <a:p>
                      <a:endParaRPr lang="zh-CN" altLang="en-US" dirty="0"/>
                    </a:p>
                  </a:txBody>
                  <a:tcPr/>
                </a:tc>
                <a:extLst>
                  <a:ext uri="{0D108BD9-81ED-4DB2-BD59-A6C34878D82A}">
                    <a16:rowId xmlns:a16="http://schemas.microsoft.com/office/drawing/2014/main" val="3885924108"/>
                  </a:ext>
                </a:extLst>
              </a:tr>
              <a:tr h="370840">
                <a:tc>
                  <a:txBody>
                    <a:bodyPr/>
                    <a:lstStyle/>
                    <a:p>
                      <a:pPr algn="ctr"/>
                      <a:r>
                        <a:rPr lang="en-US" altLang="zh-CN" dirty="0"/>
                        <a:t>A</a:t>
                      </a:r>
                      <a:endParaRPr lang="zh-CN" altLang="en-US" dirty="0"/>
                    </a:p>
                  </a:txBody>
                  <a:tcPr/>
                </a:tc>
                <a:tc>
                  <a:txBody>
                    <a:bodyPr/>
                    <a:lstStyle/>
                    <a:p>
                      <a:pPr algn="ctr"/>
                      <a:r>
                        <a:rPr lang="zh-CN" altLang="en-US" dirty="0"/>
                        <a:t>连续型</a:t>
                      </a:r>
                    </a:p>
                  </a:txBody>
                  <a:tcPr/>
                </a:tc>
                <a:tc>
                  <a:txBody>
                    <a:bodyPr/>
                    <a:lstStyle/>
                    <a:p>
                      <a:pPr algn="ctr"/>
                      <a:r>
                        <a:rPr lang="en-US" altLang="zh-CN" dirty="0"/>
                        <a:t>D</a:t>
                      </a:r>
                      <a:endParaRPr lang="zh-CN" altLang="en-US" dirty="0"/>
                    </a:p>
                  </a:txBody>
                  <a:tcPr/>
                </a:tc>
                <a:tc>
                  <a:txBody>
                    <a:bodyPr/>
                    <a:lstStyle/>
                    <a:p>
                      <a:pPr algn="ctr"/>
                      <a:r>
                        <a:rPr lang="zh-CN" altLang="en-US" dirty="0"/>
                        <a:t>运筹学</a:t>
                      </a:r>
                      <a:r>
                        <a:rPr lang="en-US" altLang="zh-CN" dirty="0"/>
                        <a:t>/</a:t>
                      </a:r>
                      <a:r>
                        <a:rPr lang="zh-CN" altLang="en-US" dirty="0"/>
                        <a:t>网络科学</a:t>
                      </a:r>
                    </a:p>
                  </a:txBody>
                  <a:tcPr/>
                </a:tc>
                <a:extLst>
                  <a:ext uri="{0D108BD9-81ED-4DB2-BD59-A6C34878D82A}">
                    <a16:rowId xmlns:a16="http://schemas.microsoft.com/office/drawing/2014/main" val="3999101965"/>
                  </a:ext>
                </a:extLst>
              </a:tr>
              <a:tr h="370840">
                <a:tc>
                  <a:txBody>
                    <a:bodyPr/>
                    <a:lstStyle/>
                    <a:p>
                      <a:pPr algn="ctr"/>
                      <a:r>
                        <a:rPr lang="en-US" altLang="zh-CN" dirty="0"/>
                        <a:t>B</a:t>
                      </a:r>
                      <a:endParaRPr lang="zh-CN" altLang="en-US" dirty="0"/>
                    </a:p>
                  </a:txBody>
                  <a:tcPr/>
                </a:tc>
                <a:tc>
                  <a:txBody>
                    <a:bodyPr/>
                    <a:lstStyle/>
                    <a:p>
                      <a:pPr algn="ctr"/>
                      <a:r>
                        <a:rPr lang="zh-CN" altLang="en-US" dirty="0"/>
                        <a:t>离散型</a:t>
                      </a:r>
                    </a:p>
                  </a:txBody>
                  <a:tcPr/>
                </a:tc>
                <a:tc>
                  <a:txBody>
                    <a:bodyPr/>
                    <a:lstStyle/>
                    <a:p>
                      <a:pPr algn="ctr"/>
                      <a:r>
                        <a:rPr lang="en-US" altLang="zh-CN" dirty="0"/>
                        <a:t>E</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环境科学</a:t>
                      </a:r>
                    </a:p>
                  </a:txBody>
                  <a:tcPr/>
                </a:tc>
                <a:extLst>
                  <a:ext uri="{0D108BD9-81ED-4DB2-BD59-A6C34878D82A}">
                    <a16:rowId xmlns:a16="http://schemas.microsoft.com/office/drawing/2014/main" val="3967575085"/>
                  </a:ext>
                </a:extLst>
              </a:tr>
              <a:tr h="216124">
                <a:tc>
                  <a:txBody>
                    <a:bodyPr/>
                    <a:lstStyle/>
                    <a:p>
                      <a:pPr algn="ctr"/>
                      <a:r>
                        <a:rPr lang="en-US" altLang="zh-CN" dirty="0"/>
                        <a:t>C</a:t>
                      </a:r>
                      <a:endParaRPr lang="zh-CN" altLang="en-US" dirty="0"/>
                    </a:p>
                  </a:txBody>
                  <a:tcPr/>
                </a:tc>
                <a:tc>
                  <a:txBody>
                    <a:bodyPr/>
                    <a:lstStyle/>
                    <a:p>
                      <a:pPr algn="ctr"/>
                      <a:r>
                        <a:rPr lang="zh-CN" altLang="en-US" dirty="0"/>
                        <a:t>大数据</a:t>
                      </a:r>
                    </a:p>
                  </a:txBody>
                  <a:tcPr/>
                </a:tc>
                <a:tc>
                  <a:txBody>
                    <a:bodyPr/>
                    <a:lstStyle/>
                    <a:p>
                      <a:pPr algn="ctr"/>
                      <a:r>
                        <a:rPr lang="en-US" altLang="zh-CN" dirty="0"/>
                        <a:t>F</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dirty="0"/>
                        <a:t>政策</a:t>
                      </a:r>
                    </a:p>
                  </a:txBody>
                  <a:tcPr/>
                </a:tc>
                <a:extLst>
                  <a:ext uri="{0D108BD9-81ED-4DB2-BD59-A6C34878D82A}">
                    <a16:rowId xmlns:a16="http://schemas.microsoft.com/office/drawing/2014/main" val="362763021"/>
                  </a:ext>
                </a:extLst>
              </a:tr>
            </a:tbl>
          </a:graphicData>
        </a:graphic>
      </p:graphicFrame>
    </p:spTree>
    <p:extLst>
      <p:ext uri="{BB962C8B-B14F-4D97-AF65-F5344CB8AC3E}">
        <p14:creationId xmlns:p14="http://schemas.microsoft.com/office/powerpoint/2010/main" val="259379141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数学建模竞赛</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3861163" y="976923"/>
            <a:ext cx="3782510"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美国数学建模竞赛</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628741" y="1951249"/>
            <a:ext cx="8247355" cy="458395"/>
          </a:xfrm>
          <a:prstGeom prst="rect">
            <a:avLst/>
          </a:prstGeom>
          <a:noFill/>
        </p:spPr>
        <p:txBody>
          <a:bodyPr wrap="square" rtlCol="0">
            <a:spAutoFit/>
          </a:bodyPr>
          <a:lstStyle/>
          <a:p>
            <a:pPr>
              <a:lnSpc>
                <a:spcPct val="150000"/>
              </a:lnSpc>
            </a:pPr>
            <a:r>
              <a:rPr lang="zh-CN" altLang="en-US" dirty="0"/>
              <a:t>       美国大学生数学建模竞赛奖项设置：</a:t>
            </a:r>
          </a:p>
        </p:txBody>
      </p:sp>
      <p:graphicFrame>
        <p:nvGraphicFramePr>
          <p:cNvPr id="5" name="表格 4">
            <a:extLst>
              <a:ext uri="{FF2B5EF4-FFF2-40B4-BE49-F238E27FC236}">
                <a16:creationId xmlns:a16="http://schemas.microsoft.com/office/drawing/2014/main" id="{3F01F529-FEC3-4C06-9086-3D8A1BF20A2D}"/>
              </a:ext>
            </a:extLst>
          </p:cNvPr>
          <p:cNvGraphicFramePr>
            <a:graphicFrameLocks noGrp="1"/>
          </p:cNvGraphicFramePr>
          <p:nvPr>
            <p:extLst>
              <p:ext uri="{D42A27DB-BD31-4B8C-83A1-F6EECF244321}">
                <p14:modId xmlns:p14="http://schemas.microsoft.com/office/powerpoint/2010/main" val="3410185739"/>
              </p:ext>
            </p:extLst>
          </p:nvPr>
        </p:nvGraphicFramePr>
        <p:xfrm>
          <a:off x="1997476" y="2532323"/>
          <a:ext cx="7678960" cy="3175000"/>
        </p:xfrm>
        <a:graphic>
          <a:graphicData uri="http://schemas.openxmlformats.org/drawingml/2006/table">
            <a:tbl>
              <a:tblPr firstRow="1" bandRow="1">
                <a:tableStyleId>{5C22544A-7EE6-4342-B048-85BDC9FD1C3A}</a:tableStyleId>
              </a:tblPr>
              <a:tblGrid>
                <a:gridCol w="2586098">
                  <a:extLst>
                    <a:ext uri="{9D8B030D-6E8A-4147-A177-3AD203B41FA5}">
                      <a16:colId xmlns:a16="http://schemas.microsoft.com/office/drawing/2014/main" val="1898336296"/>
                    </a:ext>
                  </a:extLst>
                </a:gridCol>
                <a:gridCol w="1400537">
                  <a:extLst>
                    <a:ext uri="{9D8B030D-6E8A-4147-A177-3AD203B41FA5}">
                      <a16:colId xmlns:a16="http://schemas.microsoft.com/office/drawing/2014/main" val="1221323331"/>
                    </a:ext>
                  </a:extLst>
                </a:gridCol>
                <a:gridCol w="1342663">
                  <a:extLst>
                    <a:ext uri="{9D8B030D-6E8A-4147-A177-3AD203B41FA5}">
                      <a16:colId xmlns:a16="http://schemas.microsoft.com/office/drawing/2014/main" val="4060677676"/>
                    </a:ext>
                  </a:extLst>
                </a:gridCol>
                <a:gridCol w="810228">
                  <a:extLst>
                    <a:ext uri="{9D8B030D-6E8A-4147-A177-3AD203B41FA5}">
                      <a16:colId xmlns:a16="http://schemas.microsoft.com/office/drawing/2014/main" val="3666440916"/>
                    </a:ext>
                  </a:extLst>
                </a:gridCol>
                <a:gridCol w="1539434">
                  <a:extLst>
                    <a:ext uri="{9D8B030D-6E8A-4147-A177-3AD203B41FA5}">
                      <a16:colId xmlns:a16="http://schemas.microsoft.com/office/drawing/2014/main" val="265175449"/>
                    </a:ext>
                  </a:extLst>
                </a:gridCol>
              </a:tblGrid>
              <a:tr h="370840">
                <a:tc>
                  <a:txBody>
                    <a:bodyPr/>
                    <a:lstStyle/>
                    <a:p>
                      <a:pPr algn="ctr"/>
                      <a:r>
                        <a:rPr lang="zh-CN" altLang="en-US" sz="1800" b="0" i="0" kern="1200" dirty="0">
                          <a:solidFill>
                            <a:schemeClr val="lt1"/>
                          </a:solidFill>
                          <a:effectLst/>
                          <a:latin typeface="+mn-lt"/>
                          <a:ea typeface="+mn-ea"/>
                          <a:cs typeface="+mn-cs"/>
                        </a:rPr>
                        <a:t>奖项英文名称</a:t>
                      </a:r>
                      <a:endParaRPr lang="zh-CN" altLang="en-US" dirty="0"/>
                    </a:p>
                  </a:txBody>
                  <a:tcPr/>
                </a:tc>
                <a:tc>
                  <a:txBody>
                    <a:bodyPr/>
                    <a:lstStyle/>
                    <a:p>
                      <a:pPr algn="ctr"/>
                      <a:r>
                        <a:rPr lang="zh-CN" altLang="en-US" sz="1800" b="0" i="0" kern="1200" dirty="0">
                          <a:solidFill>
                            <a:schemeClr val="lt1"/>
                          </a:solidFill>
                          <a:effectLst/>
                          <a:latin typeface="+mn-lt"/>
                          <a:ea typeface="+mn-ea"/>
                          <a:cs typeface="+mn-cs"/>
                        </a:rPr>
                        <a:t>译名</a:t>
                      </a:r>
                      <a:endParaRPr lang="zh-CN" altLang="en-US" dirty="0"/>
                    </a:p>
                  </a:txBody>
                  <a:tcPr/>
                </a:tc>
                <a:tc>
                  <a:txBody>
                    <a:bodyPr/>
                    <a:lstStyle/>
                    <a:p>
                      <a:pPr algn="ctr"/>
                      <a:r>
                        <a:rPr lang="en-US" altLang="zh-CN" dirty="0">
                          <a:effectLst/>
                        </a:rPr>
                        <a:t>2017</a:t>
                      </a:r>
                      <a:r>
                        <a:rPr lang="zh-CN" altLang="en-US" dirty="0">
                          <a:effectLst/>
                        </a:rPr>
                        <a:t>年获奖比例</a:t>
                      </a:r>
                    </a:p>
                  </a:txBody>
                  <a:tcPr marL="76200" marR="76200" marT="15240" marB="15240"/>
                </a:tc>
                <a:tc>
                  <a:txBody>
                    <a:bodyPr/>
                    <a:lstStyle/>
                    <a:p>
                      <a:pPr algn="ctr"/>
                      <a:r>
                        <a:rPr lang="zh-CN" altLang="en-US" sz="1800" b="0" i="0" kern="1200" dirty="0">
                          <a:solidFill>
                            <a:schemeClr val="lt1"/>
                          </a:solidFill>
                          <a:effectLst/>
                          <a:latin typeface="+mn-lt"/>
                          <a:ea typeface="+mn-ea"/>
                          <a:cs typeface="+mn-cs"/>
                        </a:rPr>
                        <a:t>简称</a:t>
                      </a:r>
                      <a:endParaRPr lang="zh-CN" altLang="en-US" dirty="0"/>
                    </a:p>
                  </a:txBody>
                  <a:tcPr/>
                </a:tc>
                <a:tc>
                  <a:txBody>
                    <a:bodyPr/>
                    <a:lstStyle/>
                    <a:p>
                      <a:pPr algn="ctr"/>
                      <a:r>
                        <a:rPr lang="zh-CN" altLang="en-US" sz="1800" b="0" i="0" kern="1200" dirty="0">
                          <a:solidFill>
                            <a:schemeClr val="lt1"/>
                          </a:solidFill>
                          <a:effectLst/>
                          <a:latin typeface="+mn-lt"/>
                          <a:ea typeface="+mn-ea"/>
                          <a:cs typeface="+mn-cs"/>
                        </a:rPr>
                        <a:t>备注</a:t>
                      </a:r>
                      <a:endParaRPr lang="zh-CN" altLang="en-US" dirty="0"/>
                    </a:p>
                  </a:txBody>
                  <a:tcPr/>
                </a:tc>
                <a:extLst>
                  <a:ext uri="{0D108BD9-81ED-4DB2-BD59-A6C34878D82A}">
                    <a16:rowId xmlns:a16="http://schemas.microsoft.com/office/drawing/2014/main" val="692728882"/>
                  </a:ext>
                </a:extLst>
              </a:tr>
              <a:tr h="370840">
                <a:tc>
                  <a:txBody>
                    <a:bodyPr/>
                    <a:lstStyle/>
                    <a:p>
                      <a:pPr algn="ctr"/>
                      <a:r>
                        <a:rPr lang="en-US" altLang="zh-CN" sz="1800" b="0" i="0" kern="1200" dirty="0">
                          <a:solidFill>
                            <a:schemeClr val="dk1"/>
                          </a:solidFill>
                          <a:effectLst/>
                          <a:latin typeface="+mn-lt"/>
                          <a:ea typeface="+mn-ea"/>
                          <a:cs typeface="+mn-cs"/>
                        </a:rPr>
                        <a:t>Outstanding Winner</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特等奖</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0.16%</a:t>
                      </a:r>
                      <a:endParaRPr lang="zh-CN" altLang="en-US" dirty="0"/>
                    </a:p>
                  </a:txBody>
                  <a:tcPr/>
                </a:tc>
                <a:tc>
                  <a:txBody>
                    <a:bodyPr/>
                    <a:lstStyle/>
                    <a:p>
                      <a:pPr algn="ctr"/>
                      <a:r>
                        <a:rPr lang="en-US" altLang="zh-CN" sz="1800" b="0" i="0" kern="1200" dirty="0">
                          <a:solidFill>
                            <a:schemeClr val="dk1"/>
                          </a:solidFill>
                          <a:effectLst/>
                          <a:latin typeface="+mn-lt"/>
                          <a:ea typeface="+mn-ea"/>
                          <a:cs typeface="+mn-cs"/>
                        </a:rPr>
                        <a:t>O</a:t>
                      </a:r>
                      <a:r>
                        <a:rPr lang="zh-CN" altLang="en-US" sz="1800" b="0" i="0" kern="1200" dirty="0">
                          <a:solidFill>
                            <a:schemeClr val="dk1"/>
                          </a:solidFill>
                          <a:effectLst/>
                          <a:latin typeface="+mn-lt"/>
                          <a:ea typeface="+mn-ea"/>
                          <a:cs typeface="+mn-cs"/>
                        </a:rPr>
                        <a:t>奖</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特等奖</a:t>
                      </a:r>
                      <a:endParaRPr lang="zh-CN" altLang="en-US" dirty="0"/>
                    </a:p>
                  </a:txBody>
                  <a:tcPr/>
                </a:tc>
                <a:extLst>
                  <a:ext uri="{0D108BD9-81ED-4DB2-BD59-A6C34878D82A}">
                    <a16:rowId xmlns:a16="http://schemas.microsoft.com/office/drawing/2014/main" val="2807317512"/>
                  </a:ext>
                </a:extLst>
              </a:tr>
              <a:tr h="370840">
                <a:tc>
                  <a:txBody>
                    <a:bodyPr/>
                    <a:lstStyle/>
                    <a:p>
                      <a:pPr algn="ctr"/>
                      <a:r>
                        <a:rPr lang="en-US" altLang="zh-CN" sz="1800" b="0" i="0" kern="1200" dirty="0">
                          <a:solidFill>
                            <a:schemeClr val="dk1"/>
                          </a:solidFill>
                          <a:effectLst/>
                          <a:latin typeface="+mn-lt"/>
                          <a:ea typeface="+mn-ea"/>
                          <a:cs typeface="+mn-cs"/>
                        </a:rPr>
                        <a:t>Finalist</a:t>
                      </a:r>
                      <a:endParaRPr lang="zh-CN" altLang="en-US" dirty="0"/>
                    </a:p>
                  </a:txBody>
                  <a:tcPr/>
                </a:tc>
                <a:tc>
                  <a:txBody>
                    <a:bodyPr/>
                    <a:lstStyle/>
                    <a:p>
                      <a:pPr algn="ctr"/>
                      <a:r>
                        <a:rPr lang="zh-CN" altLang="en-US" sz="1800" b="0" i="0" kern="1200" dirty="0">
                          <a:solidFill>
                            <a:schemeClr val="dk1"/>
                          </a:solidFill>
                          <a:effectLst/>
                          <a:latin typeface="+mn-lt"/>
                          <a:ea typeface="+mn-ea"/>
                          <a:cs typeface="+mn-cs"/>
                        </a:rPr>
                        <a:t>特等奖提名</a:t>
                      </a:r>
                      <a:endParaRPr lang="zh-CN" altLang="en-US" dirty="0"/>
                    </a:p>
                  </a:txBody>
                  <a:tcPr/>
                </a:tc>
                <a:tc>
                  <a:txBody>
                    <a:bodyPr/>
                    <a:lstStyle/>
                    <a:p>
                      <a:pPr algn="ctr"/>
                      <a:r>
                        <a:rPr lang="en-US" altLang="zh-CN" dirty="0">
                          <a:effectLst/>
                        </a:rPr>
                        <a:t>0.27%</a:t>
                      </a:r>
                    </a:p>
                  </a:txBody>
                  <a:tcPr marL="76200" marR="76200" marT="15240" marB="15240"/>
                </a:tc>
                <a:tc>
                  <a:txBody>
                    <a:bodyPr/>
                    <a:lstStyle/>
                    <a:p>
                      <a:pPr algn="ctr"/>
                      <a:r>
                        <a:rPr lang="en-US" altLang="zh-CN" sz="1800" b="0" i="0" kern="1200" dirty="0">
                          <a:solidFill>
                            <a:schemeClr val="dk1"/>
                          </a:solidFill>
                          <a:effectLst/>
                          <a:latin typeface="+mn-lt"/>
                          <a:ea typeface="+mn-ea"/>
                          <a:cs typeface="+mn-cs"/>
                        </a:rPr>
                        <a:t>F</a:t>
                      </a:r>
                      <a:r>
                        <a:rPr lang="zh-CN" altLang="en-US" sz="1800" b="0" i="0" kern="1200" dirty="0">
                          <a:solidFill>
                            <a:schemeClr val="dk1"/>
                          </a:solidFill>
                          <a:effectLst/>
                          <a:latin typeface="+mn-lt"/>
                          <a:ea typeface="+mn-ea"/>
                          <a:cs typeface="+mn-cs"/>
                        </a:rPr>
                        <a:t>奖</a:t>
                      </a:r>
                      <a:endParaRPr lang="zh-CN" altLang="en-US" dirty="0"/>
                    </a:p>
                  </a:txBody>
                  <a:tcPr/>
                </a:tc>
                <a:tc>
                  <a:txBody>
                    <a:bodyPr/>
                    <a:lstStyle/>
                    <a:p>
                      <a:pPr algn="ctr"/>
                      <a:r>
                        <a:rPr lang="zh-CN" altLang="en-US" dirty="0">
                          <a:effectLst/>
                        </a:rPr>
                        <a:t>特等奖提名奖</a:t>
                      </a:r>
                    </a:p>
                  </a:txBody>
                  <a:tcPr marL="76200" marR="76200" marT="15240" marB="15240"/>
                </a:tc>
                <a:extLst>
                  <a:ext uri="{0D108BD9-81ED-4DB2-BD59-A6C34878D82A}">
                    <a16:rowId xmlns:a16="http://schemas.microsoft.com/office/drawing/2014/main" val="1465528578"/>
                  </a:ext>
                </a:extLst>
              </a:tr>
              <a:tr h="370840">
                <a:tc>
                  <a:txBody>
                    <a:bodyPr/>
                    <a:lstStyle/>
                    <a:p>
                      <a:pPr algn="ctr"/>
                      <a:r>
                        <a:rPr lang="en-US" altLang="zh-CN" sz="1800" b="1" i="0" kern="1200" dirty="0">
                          <a:solidFill>
                            <a:schemeClr val="dk1"/>
                          </a:solidFill>
                          <a:effectLst/>
                          <a:latin typeface="+mn-lt"/>
                          <a:ea typeface="+mn-ea"/>
                          <a:cs typeface="+mn-cs"/>
                        </a:rPr>
                        <a:t>Meritorious Winner</a:t>
                      </a:r>
                      <a:endParaRPr lang="zh-CN" altLang="en-US" b="1" dirty="0"/>
                    </a:p>
                  </a:txBody>
                  <a:tcPr/>
                </a:tc>
                <a:tc>
                  <a:txBody>
                    <a:bodyPr/>
                    <a:lstStyle/>
                    <a:p>
                      <a:pPr algn="ctr"/>
                      <a:r>
                        <a:rPr lang="zh-CN" altLang="en-US" sz="1800" b="1" i="0" kern="1200" dirty="0">
                          <a:solidFill>
                            <a:schemeClr val="dk1"/>
                          </a:solidFill>
                          <a:effectLst/>
                          <a:latin typeface="+mn-lt"/>
                          <a:ea typeface="+mn-ea"/>
                          <a:cs typeface="+mn-cs"/>
                        </a:rPr>
                        <a:t>优异奖</a:t>
                      </a:r>
                      <a:endParaRPr lang="zh-CN" altLang="en-US" b="1" dirty="0"/>
                    </a:p>
                  </a:txBody>
                  <a:tcPr/>
                </a:tc>
                <a:tc>
                  <a:txBody>
                    <a:bodyPr/>
                    <a:lstStyle/>
                    <a:p>
                      <a:pPr algn="ctr"/>
                      <a:r>
                        <a:rPr lang="en-US" altLang="zh-CN" b="1" dirty="0">
                          <a:effectLst/>
                        </a:rPr>
                        <a:t>8.88%</a:t>
                      </a:r>
                    </a:p>
                  </a:txBody>
                  <a:tcPr marL="76200" marR="76200" marT="15240" marB="15240"/>
                </a:tc>
                <a:tc>
                  <a:txBody>
                    <a:bodyPr/>
                    <a:lstStyle/>
                    <a:p>
                      <a:pPr algn="ctr"/>
                      <a:r>
                        <a:rPr lang="en-US" b="1" dirty="0">
                          <a:effectLst/>
                        </a:rPr>
                        <a:t>M</a:t>
                      </a:r>
                      <a:r>
                        <a:rPr lang="zh-CN" altLang="en-US" b="1" dirty="0">
                          <a:effectLst/>
                        </a:rPr>
                        <a:t>奖</a:t>
                      </a:r>
                    </a:p>
                  </a:txBody>
                  <a:tcPr marL="76200" marR="76200" marT="15240" marB="15240"/>
                </a:tc>
                <a:tc>
                  <a:txBody>
                    <a:bodyPr/>
                    <a:lstStyle/>
                    <a:p>
                      <a:pPr algn="ctr"/>
                      <a:r>
                        <a:rPr lang="zh-CN" altLang="en-US" b="1" dirty="0">
                          <a:effectLst/>
                        </a:rPr>
                        <a:t>一等奖</a:t>
                      </a:r>
                    </a:p>
                  </a:txBody>
                  <a:tcPr marL="76200" marR="76200" marT="15240" marB="15240"/>
                </a:tc>
                <a:extLst>
                  <a:ext uri="{0D108BD9-81ED-4DB2-BD59-A6C34878D82A}">
                    <a16:rowId xmlns:a16="http://schemas.microsoft.com/office/drawing/2014/main" val="1215600451"/>
                  </a:ext>
                </a:extLst>
              </a:tr>
              <a:tr h="370840">
                <a:tc>
                  <a:txBody>
                    <a:bodyPr/>
                    <a:lstStyle/>
                    <a:p>
                      <a:pPr algn="ctr"/>
                      <a:r>
                        <a:rPr lang="en-US" altLang="zh-CN" sz="1800" b="1" i="0" kern="1200" dirty="0">
                          <a:solidFill>
                            <a:schemeClr val="dk1"/>
                          </a:solidFill>
                          <a:effectLst/>
                          <a:latin typeface="+mn-lt"/>
                          <a:ea typeface="+mn-ea"/>
                          <a:cs typeface="+mn-cs"/>
                        </a:rPr>
                        <a:t>Honorable Mention</a:t>
                      </a:r>
                      <a:endParaRPr lang="zh-CN" altLang="en-US" b="1" dirty="0"/>
                    </a:p>
                  </a:txBody>
                  <a:tcPr/>
                </a:tc>
                <a:tc>
                  <a:txBody>
                    <a:bodyPr/>
                    <a:lstStyle/>
                    <a:p>
                      <a:pPr algn="ctr"/>
                      <a:r>
                        <a:rPr lang="zh-CN" altLang="en-US" b="1" dirty="0">
                          <a:effectLst/>
                        </a:rPr>
                        <a:t>荣誉奖</a:t>
                      </a:r>
                    </a:p>
                  </a:txBody>
                  <a:tcPr marL="76200" marR="76200" marT="15240" marB="15240"/>
                </a:tc>
                <a:tc>
                  <a:txBody>
                    <a:bodyPr/>
                    <a:lstStyle/>
                    <a:p>
                      <a:pPr algn="ctr"/>
                      <a:r>
                        <a:rPr lang="en-US" altLang="zh-CN" b="1" dirty="0">
                          <a:effectLst/>
                        </a:rPr>
                        <a:t>37.97%</a:t>
                      </a:r>
                    </a:p>
                  </a:txBody>
                  <a:tcPr marL="76200" marR="76200" marT="15240" marB="15240"/>
                </a:tc>
                <a:tc>
                  <a:txBody>
                    <a:bodyPr/>
                    <a:lstStyle/>
                    <a:p>
                      <a:pPr algn="ctr"/>
                      <a:r>
                        <a:rPr lang="en-US" altLang="zh-CN" sz="1800" b="1" i="0" kern="1200" dirty="0">
                          <a:solidFill>
                            <a:schemeClr val="dk1"/>
                          </a:solidFill>
                          <a:effectLst/>
                          <a:latin typeface="+mn-lt"/>
                          <a:ea typeface="+mn-ea"/>
                          <a:cs typeface="+mn-cs"/>
                        </a:rPr>
                        <a:t>H</a:t>
                      </a:r>
                      <a:r>
                        <a:rPr lang="zh-CN" altLang="en-US" sz="1800" b="1" i="0" kern="1200" dirty="0">
                          <a:solidFill>
                            <a:schemeClr val="dk1"/>
                          </a:solidFill>
                          <a:effectLst/>
                          <a:latin typeface="+mn-lt"/>
                          <a:ea typeface="+mn-ea"/>
                          <a:cs typeface="+mn-cs"/>
                        </a:rPr>
                        <a:t>奖</a:t>
                      </a:r>
                      <a:endParaRPr lang="zh-CN" altLang="en-US" b="1" dirty="0"/>
                    </a:p>
                  </a:txBody>
                  <a:tcPr/>
                </a:tc>
                <a:tc>
                  <a:txBody>
                    <a:bodyPr/>
                    <a:lstStyle/>
                    <a:p>
                      <a:pPr algn="ctr"/>
                      <a:r>
                        <a:rPr lang="zh-CN" altLang="en-US" sz="1800" b="1" i="0" kern="1200" dirty="0">
                          <a:solidFill>
                            <a:schemeClr val="dk1"/>
                          </a:solidFill>
                          <a:effectLst/>
                          <a:latin typeface="+mn-lt"/>
                          <a:ea typeface="+mn-ea"/>
                          <a:cs typeface="+mn-cs"/>
                        </a:rPr>
                        <a:t>二等奖</a:t>
                      </a:r>
                      <a:endParaRPr lang="zh-CN" altLang="en-US" b="1" dirty="0"/>
                    </a:p>
                  </a:txBody>
                  <a:tcPr/>
                </a:tc>
                <a:extLst>
                  <a:ext uri="{0D108BD9-81ED-4DB2-BD59-A6C34878D82A}">
                    <a16:rowId xmlns:a16="http://schemas.microsoft.com/office/drawing/2014/main" val="1626884839"/>
                  </a:ext>
                </a:extLst>
              </a:tr>
              <a:tr h="370840">
                <a:tc>
                  <a:txBody>
                    <a:bodyPr/>
                    <a:lstStyle/>
                    <a:p>
                      <a:pPr algn="ctr"/>
                      <a:r>
                        <a:rPr lang="en-US" altLang="zh-CN" sz="1800" b="1" i="0" kern="1200" dirty="0">
                          <a:solidFill>
                            <a:schemeClr val="dk1"/>
                          </a:solidFill>
                          <a:effectLst/>
                          <a:latin typeface="+mn-lt"/>
                          <a:ea typeface="+mn-ea"/>
                          <a:cs typeface="+mn-cs"/>
                        </a:rPr>
                        <a:t>Successful Participant</a:t>
                      </a:r>
                      <a:endParaRPr lang="zh-CN" altLang="en-US" b="1" dirty="0"/>
                    </a:p>
                  </a:txBody>
                  <a:tcPr/>
                </a:tc>
                <a:tc>
                  <a:txBody>
                    <a:bodyPr/>
                    <a:lstStyle/>
                    <a:p>
                      <a:pPr algn="ctr"/>
                      <a:r>
                        <a:rPr lang="zh-CN" altLang="en-US" sz="1800" b="1" i="0" kern="1200" dirty="0">
                          <a:solidFill>
                            <a:schemeClr val="dk1"/>
                          </a:solidFill>
                          <a:effectLst/>
                          <a:latin typeface="+mn-lt"/>
                          <a:ea typeface="+mn-ea"/>
                          <a:cs typeface="+mn-cs"/>
                        </a:rPr>
                        <a:t>成功参与奖</a:t>
                      </a:r>
                      <a:endParaRPr lang="zh-CN" altLang="en-US" b="1" dirty="0"/>
                    </a:p>
                  </a:txBody>
                  <a:tcPr/>
                </a:tc>
                <a:tc>
                  <a:txBody>
                    <a:bodyPr/>
                    <a:lstStyle/>
                    <a:p>
                      <a:pPr algn="ctr"/>
                      <a:r>
                        <a:rPr lang="en-US" altLang="zh-CN" b="1" dirty="0">
                          <a:effectLst/>
                        </a:rPr>
                        <a:t>51.55%</a:t>
                      </a:r>
                    </a:p>
                  </a:txBody>
                  <a:tcPr marL="76200" marR="76200" marT="15240" marB="15240"/>
                </a:tc>
                <a:tc>
                  <a:txBody>
                    <a:bodyPr/>
                    <a:lstStyle/>
                    <a:p>
                      <a:pPr algn="ctr"/>
                      <a:r>
                        <a:rPr lang="en-US" b="1" dirty="0">
                          <a:effectLst/>
                        </a:rPr>
                        <a:t>S</a:t>
                      </a:r>
                      <a:r>
                        <a:rPr lang="zh-CN" altLang="en-US" b="1" dirty="0">
                          <a:effectLst/>
                        </a:rPr>
                        <a:t>奖</a:t>
                      </a:r>
                    </a:p>
                  </a:txBody>
                  <a:tcPr marL="76200" marR="76200" marT="15240" marB="15240"/>
                </a:tc>
                <a:tc>
                  <a:txBody>
                    <a:bodyPr/>
                    <a:lstStyle/>
                    <a:p>
                      <a:pPr algn="ctr"/>
                      <a:r>
                        <a:rPr lang="zh-CN" altLang="en-US" sz="1800" b="1" i="0" kern="1200" dirty="0">
                          <a:solidFill>
                            <a:schemeClr val="dk1"/>
                          </a:solidFill>
                          <a:effectLst/>
                          <a:latin typeface="+mn-lt"/>
                          <a:ea typeface="+mn-ea"/>
                          <a:cs typeface="+mn-cs"/>
                        </a:rPr>
                        <a:t>三等奖</a:t>
                      </a:r>
                      <a:endParaRPr lang="zh-CN" altLang="en-US" b="1" dirty="0"/>
                    </a:p>
                  </a:txBody>
                  <a:tcPr/>
                </a:tc>
                <a:extLst>
                  <a:ext uri="{0D108BD9-81ED-4DB2-BD59-A6C34878D82A}">
                    <a16:rowId xmlns:a16="http://schemas.microsoft.com/office/drawing/2014/main" val="3628822370"/>
                  </a:ext>
                </a:extLst>
              </a:tr>
              <a:tr h="370840">
                <a:tc>
                  <a:txBody>
                    <a:bodyPr/>
                    <a:lstStyle/>
                    <a:p>
                      <a:pPr algn="ctr"/>
                      <a:r>
                        <a:rPr lang="en-US" altLang="zh-CN" sz="1800" b="0" i="0" kern="1200" dirty="0" err="1">
                          <a:solidFill>
                            <a:schemeClr val="dk1"/>
                          </a:solidFill>
                          <a:effectLst/>
                          <a:latin typeface="+mn-lt"/>
                          <a:ea typeface="+mn-ea"/>
                          <a:cs typeface="+mn-cs"/>
                        </a:rPr>
                        <a:t>UnsuccessfulParticipant</a:t>
                      </a:r>
                      <a:endParaRPr lang="zh-CN" altLang="en-US" dirty="0"/>
                    </a:p>
                  </a:txBody>
                  <a:tcPr/>
                </a:tc>
                <a:tc>
                  <a:txBody>
                    <a:bodyPr/>
                    <a:lstStyle/>
                    <a:p>
                      <a:pPr algn="ctr"/>
                      <a:r>
                        <a:rPr lang="zh-CN" altLang="en-US" dirty="0">
                          <a:effectLst/>
                        </a:rPr>
                        <a:t>不成功参赛</a:t>
                      </a:r>
                    </a:p>
                  </a:txBody>
                  <a:tcPr marL="76200" marR="76200" marT="15240" marB="15240"/>
                </a:tc>
                <a:tc>
                  <a:txBody>
                    <a:bodyPr/>
                    <a:lstStyle/>
                    <a:p>
                      <a:pPr algn="ctr"/>
                      <a:r>
                        <a:rPr lang="en-US" altLang="zh-CN" dirty="0">
                          <a:effectLst/>
                        </a:rPr>
                        <a:t>/</a:t>
                      </a:r>
                      <a:endParaRPr lang="zh-CN" altLang="en-US" dirty="0">
                        <a:effectLst/>
                      </a:endParaRPr>
                    </a:p>
                  </a:txBody>
                  <a:tcPr marL="76200" marR="76200" marT="15240" marB="15240"/>
                </a:tc>
                <a:tc>
                  <a:txBody>
                    <a:bodyPr/>
                    <a:lstStyle/>
                    <a:p>
                      <a:pPr algn="ctr"/>
                      <a:r>
                        <a:rPr lang="en-US" altLang="zh-CN" sz="1800" b="0" i="0" kern="1200" dirty="0">
                          <a:solidFill>
                            <a:schemeClr val="dk1"/>
                          </a:solidFill>
                          <a:effectLst/>
                          <a:latin typeface="+mn-lt"/>
                          <a:ea typeface="+mn-ea"/>
                          <a:cs typeface="+mn-cs"/>
                        </a:rPr>
                        <a:t>U</a:t>
                      </a:r>
                      <a:r>
                        <a:rPr lang="zh-CN" altLang="en-US" sz="1800" b="0" i="0" kern="1200" dirty="0">
                          <a:solidFill>
                            <a:schemeClr val="dk1"/>
                          </a:solidFill>
                          <a:effectLst/>
                          <a:latin typeface="+mn-lt"/>
                          <a:ea typeface="+mn-ea"/>
                          <a:cs typeface="+mn-cs"/>
                        </a:rPr>
                        <a:t>奖</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2797096790"/>
                  </a:ext>
                </a:extLst>
              </a:tr>
              <a:tr h="370840">
                <a:tc>
                  <a:txBody>
                    <a:bodyPr/>
                    <a:lstStyle/>
                    <a:p>
                      <a:pPr algn="ctr"/>
                      <a:r>
                        <a:rPr lang="en-US" altLang="zh-CN" sz="1800" b="0" i="0" kern="1200" dirty="0">
                          <a:solidFill>
                            <a:schemeClr val="dk1"/>
                          </a:solidFill>
                          <a:effectLst/>
                          <a:latin typeface="+mn-lt"/>
                          <a:ea typeface="+mn-ea"/>
                          <a:cs typeface="+mn-cs"/>
                        </a:rPr>
                        <a:t>Disqualified</a:t>
                      </a:r>
                      <a:endParaRPr lang="zh-CN" altLang="en-US" dirty="0"/>
                    </a:p>
                  </a:txBody>
                  <a:tcPr/>
                </a:tc>
                <a:tc>
                  <a:txBody>
                    <a:bodyPr/>
                    <a:lstStyle/>
                    <a:p>
                      <a:pPr algn="ctr"/>
                      <a:r>
                        <a:rPr lang="zh-CN" altLang="en-US" dirty="0">
                          <a:effectLst/>
                        </a:rPr>
                        <a:t>资格取消</a:t>
                      </a:r>
                    </a:p>
                  </a:txBody>
                  <a:tcPr marL="76200" marR="76200" marT="15240" marB="15240"/>
                </a:tc>
                <a:tc>
                  <a:txBody>
                    <a:bodyPr/>
                    <a:lstStyle/>
                    <a:p>
                      <a:pPr algn="ctr"/>
                      <a:r>
                        <a:rPr lang="en-US" altLang="zh-CN" dirty="0">
                          <a:effectLst/>
                        </a:rPr>
                        <a:t>/</a:t>
                      </a:r>
                      <a:endParaRPr lang="zh-CN" altLang="en-US" dirty="0">
                        <a:effectLst/>
                      </a:endParaRPr>
                    </a:p>
                  </a:txBody>
                  <a:tcPr marL="76200" marR="76200" marT="15240" marB="15240"/>
                </a:tc>
                <a:tc>
                  <a:txBody>
                    <a:bodyPr/>
                    <a:lstStyle/>
                    <a:p>
                      <a:pPr algn="ctr"/>
                      <a:r>
                        <a:rPr lang="en-US" altLang="zh-CN" dirty="0"/>
                        <a:t>/</a:t>
                      </a:r>
                      <a:endParaRPr lang="zh-CN" altLang="en-US" dirty="0"/>
                    </a:p>
                  </a:txBody>
                  <a:tcPr/>
                </a:tc>
                <a:tc>
                  <a:txBody>
                    <a:bodyPr/>
                    <a:lstStyle/>
                    <a:p>
                      <a:pPr algn="ctr"/>
                      <a:r>
                        <a:rPr lang="en-US" altLang="zh-CN" dirty="0"/>
                        <a:t>/</a:t>
                      </a:r>
                      <a:endParaRPr lang="zh-CN" altLang="en-US" dirty="0"/>
                    </a:p>
                  </a:txBody>
                  <a:tcPr/>
                </a:tc>
                <a:extLst>
                  <a:ext uri="{0D108BD9-81ED-4DB2-BD59-A6C34878D82A}">
                    <a16:rowId xmlns:a16="http://schemas.microsoft.com/office/drawing/2014/main" val="1583695897"/>
                  </a:ext>
                </a:extLst>
              </a:tr>
            </a:tbl>
          </a:graphicData>
        </a:graphic>
      </p:graphicFrame>
    </p:spTree>
    <p:extLst>
      <p:ext uri="{BB962C8B-B14F-4D97-AF65-F5344CB8AC3E}">
        <p14:creationId xmlns:p14="http://schemas.microsoft.com/office/powerpoint/2010/main" val="162151311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12" name="椭圆 11"/>
          <p:cNvSpPr>
            <a:spLocks noChangeAspect="1"/>
          </p:cNvSpPr>
          <p:nvPr/>
        </p:nvSpPr>
        <p:spPr>
          <a:xfrm>
            <a:off x="5462271" y="157480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rot="21420000" flipV="1">
            <a:off x="-197198" y="2350587"/>
            <a:ext cx="12782231" cy="2691236"/>
          </a:xfrm>
          <a:prstGeom prst="rect">
            <a:avLst/>
          </a:prstGeom>
        </p:spPr>
      </p:pic>
      <p:sp>
        <p:nvSpPr>
          <p:cNvPr id="8" name="矩形 7"/>
          <p:cNvSpPr/>
          <p:nvPr/>
        </p:nvSpPr>
        <p:spPr>
          <a:xfrm>
            <a:off x="3485998" y="3644133"/>
            <a:ext cx="5415838" cy="769441"/>
          </a:xfrm>
          <a:prstGeom prst="rect">
            <a:avLst/>
          </a:prstGeom>
          <a:solidFill>
            <a:schemeClr val="bg1">
              <a:alpha val="50000"/>
            </a:schemeClr>
          </a:solid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数学建模常用算法</a:t>
            </a:r>
          </a:p>
        </p:txBody>
      </p:sp>
      <p:sp>
        <p:nvSpPr>
          <p:cNvPr id="13" name="文本框 12"/>
          <p:cNvSpPr txBox="1"/>
          <p:nvPr/>
        </p:nvSpPr>
        <p:spPr>
          <a:xfrm>
            <a:off x="5566901" y="147032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4</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293759105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900" decel="100000" fill="hold"/>
                                        <p:tgtEl>
                                          <p:spTgt spid="12"/>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12"/>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1000"/>
                                        <p:tgtEl>
                                          <p:spTgt spid="13"/>
                                        </p:tgtEl>
                                      </p:cBhvr>
                                    </p:animEffect>
                                    <p:anim calcmode="lin" valueType="num">
                                      <p:cBhvr>
                                        <p:cTn id="14" dur="1000" fill="hold"/>
                                        <p:tgtEl>
                                          <p:spTgt spid="13"/>
                                        </p:tgtEl>
                                        <p:attrNameLst>
                                          <p:attrName>ppt_x</p:attrName>
                                        </p:attrNameLst>
                                      </p:cBhvr>
                                      <p:tavLst>
                                        <p:tav tm="0">
                                          <p:val>
                                            <p:strVal val="#ppt_x"/>
                                          </p:val>
                                        </p:tav>
                                        <p:tav tm="100000">
                                          <p:val>
                                            <p:strVal val="#ppt_x"/>
                                          </p:val>
                                        </p:tav>
                                      </p:tavLst>
                                    </p:anim>
                                    <p:anim calcmode="lin" valueType="num">
                                      <p:cBhvr>
                                        <p:cTn id="15" dur="900" decel="100000" fill="hold"/>
                                        <p:tgtEl>
                                          <p:spTgt spid="13"/>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13"/>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barn(inVertical)">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8" grpId="0" animBg="1"/>
      <p:bldP spid="1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3652538" y="965493"/>
            <a:ext cx="4199760"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数学建模常用算法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4550753" y="2866835"/>
            <a:ext cx="2822921" cy="2118209"/>
          </a:xfrm>
          <a:prstGeom prst="rect">
            <a:avLst/>
          </a:prstGeom>
          <a:noFill/>
        </p:spPr>
        <p:txBody>
          <a:bodyPr wrap="square" rtlCol="0">
            <a:spAutoFit/>
          </a:bodyPr>
          <a:lstStyle/>
          <a:p>
            <a:pPr>
              <a:lnSpc>
                <a:spcPct val="150000"/>
              </a:lnSpc>
            </a:pPr>
            <a:r>
              <a:rPr lang="en-US" altLang="zh-CN" dirty="0"/>
              <a:t>1</a:t>
            </a:r>
            <a:r>
              <a:rPr lang="zh-CN" altLang="en-US" dirty="0"/>
              <a:t>、回归分析</a:t>
            </a:r>
            <a:endParaRPr lang="en-US" altLang="zh-CN" dirty="0"/>
          </a:p>
          <a:p>
            <a:pPr>
              <a:lnSpc>
                <a:spcPct val="150000"/>
              </a:lnSpc>
            </a:pPr>
            <a:r>
              <a:rPr lang="en-US" altLang="zh-CN" dirty="0"/>
              <a:t>2</a:t>
            </a:r>
            <a:r>
              <a:rPr lang="zh-CN" altLang="en-US" dirty="0"/>
              <a:t>、层次分析</a:t>
            </a:r>
            <a:endParaRPr lang="en-US" altLang="zh-CN" dirty="0"/>
          </a:p>
          <a:p>
            <a:pPr>
              <a:lnSpc>
                <a:spcPct val="150000"/>
              </a:lnSpc>
            </a:pPr>
            <a:r>
              <a:rPr lang="en-US" altLang="zh-CN" dirty="0"/>
              <a:t>3</a:t>
            </a:r>
            <a:r>
              <a:rPr lang="zh-CN" altLang="en-US" dirty="0"/>
              <a:t>、神经网络</a:t>
            </a:r>
            <a:endParaRPr lang="en-US" altLang="zh-CN" dirty="0"/>
          </a:p>
          <a:p>
            <a:pPr>
              <a:lnSpc>
                <a:spcPct val="150000"/>
              </a:lnSpc>
            </a:pPr>
            <a:r>
              <a:rPr lang="en-US" altLang="zh-CN" dirty="0"/>
              <a:t>4</a:t>
            </a:r>
            <a:r>
              <a:rPr lang="zh-CN" altLang="en-US" dirty="0"/>
              <a:t>、</a:t>
            </a:r>
            <a:r>
              <a:rPr lang="en-US" altLang="zh-CN" dirty="0"/>
              <a:t>K-means</a:t>
            </a:r>
            <a:r>
              <a:rPr lang="zh-CN" altLang="en-US" dirty="0"/>
              <a:t>算法</a:t>
            </a:r>
            <a:endParaRPr lang="en-US" altLang="zh-CN" dirty="0"/>
          </a:p>
          <a:p>
            <a:pPr>
              <a:lnSpc>
                <a:spcPct val="150000"/>
              </a:lnSpc>
            </a:pPr>
            <a:r>
              <a:rPr lang="en-US" altLang="zh-CN" dirty="0"/>
              <a:t>5</a:t>
            </a:r>
            <a:r>
              <a:rPr lang="zh-CN" altLang="en-US" dirty="0"/>
              <a:t>、决策树、随机森林</a:t>
            </a:r>
          </a:p>
        </p:txBody>
      </p:sp>
    </p:spTree>
    <p:extLst>
      <p:ext uri="{BB962C8B-B14F-4D97-AF65-F5344CB8AC3E}">
        <p14:creationId xmlns:p14="http://schemas.microsoft.com/office/powerpoint/2010/main" val="380160738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19238" y="965493"/>
            <a:ext cx="373305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回归分析算法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23940" y="2362673"/>
            <a:ext cx="7734300" cy="3366884"/>
          </a:xfrm>
          <a:prstGeom prst="rect">
            <a:avLst/>
          </a:prstGeom>
          <a:noFill/>
        </p:spPr>
        <p:txBody>
          <a:bodyPr wrap="square" rtlCol="0">
            <a:spAutoFit/>
          </a:bodyPr>
          <a:lstStyle/>
          <a:p>
            <a:pPr>
              <a:lnSpc>
                <a:spcPct val="150000"/>
              </a:lnSpc>
            </a:pPr>
            <a:r>
              <a:rPr lang="zh-CN" altLang="en-US" dirty="0"/>
              <a:t>        回归分析（</a:t>
            </a:r>
            <a:r>
              <a:rPr lang="en-US" altLang="zh-CN" dirty="0"/>
              <a:t>regression analysis)</a:t>
            </a:r>
            <a:r>
              <a:rPr lang="zh-CN" altLang="en-US" dirty="0"/>
              <a:t>是确定两种或两种以上变量间相互依赖的定量关系的一种统计分析方法。运用十分广泛，回归分析按照涉及的变量的多少，分为</a:t>
            </a:r>
            <a:r>
              <a:rPr lang="zh-CN" altLang="en-US" b="1" dirty="0"/>
              <a:t>一元回归</a:t>
            </a:r>
            <a:r>
              <a:rPr lang="zh-CN" altLang="en-US" dirty="0"/>
              <a:t>和</a:t>
            </a:r>
            <a:r>
              <a:rPr lang="zh-CN" altLang="en-US" b="1" dirty="0"/>
              <a:t>多元回归</a:t>
            </a:r>
            <a:r>
              <a:rPr lang="zh-CN" altLang="en-US" dirty="0"/>
              <a:t>分析；按照因变量的多少，可分为</a:t>
            </a:r>
            <a:r>
              <a:rPr lang="zh-CN" altLang="en-US" b="1" dirty="0"/>
              <a:t>简单回归</a:t>
            </a:r>
            <a:r>
              <a:rPr lang="zh-CN" altLang="en-US" dirty="0"/>
              <a:t>分析和</a:t>
            </a:r>
            <a:r>
              <a:rPr lang="zh-CN" altLang="en-US" b="1" dirty="0"/>
              <a:t>多重回归分析</a:t>
            </a:r>
            <a:r>
              <a:rPr lang="zh-CN" altLang="en-US" dirty="0"/>
              <a:t>；按照自变量和因变量之间的关系类型，可分为</a:t>
            </a:r>
            <a:r>
              <a:rPr lang="zh-CN" altLang="en-US" b="1" dirty="0"/>
              <a:t>线性回归</a:t>
            </a:r>
            <a:r>
              <a:rPr lang="zh-CN" altLang="en-US" dirty="0"/>
              <a:t>分析和</a:t>
            </a:r>
            <a:r>
              <a:rPr lang="zh-CN" altLang="en-US" b="1" dirty="0"/>
              <a:t>非线性</a:t>
            </a:r>
            <a:r>
              <a:rPr lang="zh-CN" altLang="en-US" dirty="0"/>
              <a:t>回归分析。如果在回归分析中，只包括一个自变量和一个因变量，且二者的关系可用一条直线近似表示，这种回归分析称为</a:t>
            </a:r>
            <a:r>
              <a:rPr lang="zh-CN" altLang="en-US" b="1" dirty="0"/>
              <a:t>一元线性回归分析</a:t>
            </a:r>
            <a:r>
              <a:rPr lang="zh-CN" altLang="en-US" dirty="0"/>
              <a:t>。如果回归分析中包括两个或两个以上的自变量，且自变量之间存在线性相关，则称为</a:t>
            </a:r>
            <a:r>
              <a:rPr lang="zh-CN" altLang="en-US" b="1" dirty="0"/>
              <a:t>多重线性回归分析</a:t>
            </a:r>
            <a:r>
              <a:rPr lang="zh-CN" altLang="en-US" dirty="0"/>
              <a:t>。</a:t>
            </a:r>
          </a:p>
        </p:txBody>
      </p:sp>
    </p:spTree>
    <p:extLst>
      <p:ext uri="{BB962C8B-B14F-4D97-AF65-F5344CB8AC3E}">
        <p14:creationId xmlns:p14="http://schemas.microsoft.com/office/powerpoint/2010/main" val="4164242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19238" y="965493"/>
            <a:ext cx="373305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层次分析算法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23938" y="1613877"/>
            <a:ext cx="7734300" cy="1289392"/>
          </a:xfrm>
          <a:prstGeom prst="rect">
            <a:avLst/>
          </a:prstGeom>
          <a:noFill/>
        </p:spPr>
        <p:txBody>
          <a:bodyPr wrap="square" rtlCol="0">
            <a:spAutoFit/>
          </a:bodyPr>
          <a:lstStyle/>
          <a:p>
            <a:pPr>
              <a:lnSpc>
                <a:spcPct val="150000"/>
              </a:lnSpc>
            </a:pPr>
            <a:r>
              <a:rPr lang="zh-CN" altLang="en-US" dirty="0"/>
              <a:t>        层次分析法</a:t>
            </a:r>
            <a:r>
              <a:rPr lang="en-US" altLang="zh-CN" dirty="0"/>
              <a:t>(Analytic Hierarchy Process</a:t>
            </a:r>
            <a:r>
              <a:rPr lang="zh-CN" altLang="en-US" dirty="0"/>
              <a:t>，简称</a:t>
            </a:r>
            <a:r>
              <a:rPr lang="en-US" altLang="zh-CN" dirty="0"/>
              <a:t>AHP)</a:t>
            </a:r>
            <a:r>
              <a:rPr lang="zh-CN" altLang="en-US" dirty="0"/>
              <a:t>是将与决策总是有关的元素分解成目标、准则、方案等层次，在此基础之上进行定性和定量分析的决策方法。</a:t>
            </a:r>
          </a:p>
        </p:txBody>
      </p:sp>
      <p:pic>
        <p:nvPicPr>
          <p:cNvPr id="3" name="图片 2">
            <a:extLst>
              <a:ext uri="{FF2B5EF4-FFF2-40B4-BE49-F238E27FC236}">
                <a16:creationId xmlns:a16="http://schemas.microsoft.com/office/drawing/2014/main" id="{42DE024F-01C8-433C-BEC6-3B0156D21EA5}"/>
              </a:ext>
            </a:extLst>
          </p:cNvPr>
          <p:cNvPicPr>
            <a:picLocks noChangeAspect="1"/>
          </p:cNvPicPr>
          <p:nvPr/>
        </p:nvPicPr>
        <p:blipFill>
          <a:blip r:embed="rId3"/>
          <a:stretch>
            <a:fillRect/>
          </a:stretch>
        </p:blipFill>
        <p:spPr>
          <a:xfrm>
            <a:off x="3238667" y="2845294"/>
            <a:ext cx="5494200" cy="3889636"/>
          </a:xfrm>
          <a:prstGeom prst="rect">
            <a:avLst/>
          </a:prstGeom>
        </p:spPr>
      </p:pic>
    </p:spTree>
    <p:extLst>
      <p:ext uri="{BB962C8B-B14F-4D97-AF65-F5344CB8AC3E}">
        <p14:creationId xmlns:p14="http://schemas.microsoft.com/office/powerpoint/2010/main" val="65387109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19238" y="965493"/>
            <a:ext cx="3733059"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神经网络算法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983165" y="1783109"/>
            <a:ext cx="7734300" cy="2120389"/>
          </a:xfrm>
          <a:prstGeom prst="rect">
            <a:avLst/>
          </a:prstGeom>
          <a:noFill/>
        </p:spPr>
        <p:txBody>
          <a:bodyPr wrap="square" rtlCol="0">
            <a:spAutoFit/>
          </a:bodyPr>
          <a:lstStyle/>
          <a:p>
            <a:pPr>
              <a:lnSpc>
                <a:spcPct val="150000"/>
              </a:lnSpc>
            </a:pPr>
            <a:r>
              <a:rPr lang="zh-CN" altLang="en-US" dirty="0"/>
              <a:t>神经网络算法是模拟人的神经神经元构成网络的算法，其特点是：</a:t>
            </a:r>
            <a:endParaRPr lang="en-US" altLang="zh-CN" dirty="0"/>
          </a:p>
          <a:p>
            <a:pPr>
              <a:lnSpc>
                <a:spcPct val="150000"/>
              </a:lnSpc>
            </a:pPr>
            <a:r>
              <a:rPr lang="zh-CN" altLang="en-US" dirty="0"/>
              <a:t>（</a:t>
            </a:r>
            <a:r>
              <a:rPr lang="en-US" altLang="zh-CN" dirty="0"/>
              <a:t>1</a:t>
            </a:r>
            <a:r>
              <a:rPr lang="zh-CN" altLang="en-US" dirty="0"/>
              <a:t>）人工神经网络也具有初步的自适应与自组织能力。</a:t>
            </a:r>
            <a:endParaRPr lang="en-US" altLang="zh-CN" dirty="0"/>
          </a:p>
          <a:p>
            <a:pPr>
              <a:lnSpc>
                <a:spcPct val="150000"/>
              </a:lnSpc>
            </a:pPr>
            <a:r>
              <a:rPr lang="zh-CN" altLang="en-US" dirty="0"/>
              <a:t>（</a:t>
            </a:r>
            <a:r>
              <a:rPr lang="en-US" altLang="zh-CN" dirty="0"/>
              <a:t>2</a:t>
            </a:r>
            <a:r>
              <a:rPr lang="zh-CN" altLang="en-US" dirty="0"/>
              <a:t>）泛化能力</a:t>
            </a:r>
          </a:p>
          <a:p>
            <a:pPr>
              <a:lnSpc>
                <a:spcPct val="150000"/>
              </a:lnSpc>
            </a:pPr>
            <a:r>
              <a:rPr lang="zh-CN" altLang="en-US" dirty="0"/>
              <a:t>（</a:t>
            </a:r>
            <a:r>
              <a:rPr lang="en-US" altLang="zh-CN" dirty="0"/>
              <a:t>3</a:t>
            </a:r>
            <a:r>
              <a:rPr lang="zh-CN" altLang="en-US" dirty="0"/>
              <a:t>）非线性映射能力</a:t>
            </a:r>
          </a:p>
          <a:p>
            <a:pPr>
              <a:lnSpc>
                <a:spcPct val="150000"/>
              </a:lnSpc>
            </a:pPr>
            <a:r>
              <a:rPr lang="zh-CN" altLang="en-US" dirty="0"/>
              <a:t>（</a:t>
            </a:r>
            <a:r>
              <a:rPr lang="en-US" altLang="zh-CN" dirty="0"/>
              <a:t>4</a:t>
            </a:r>
            <a:r>
              <a:rPr lang="zh-CN" altLang="en-US" dirty="0"/>
              <a:t>）高度并行性</a:t>
            </a:r>
          </a:p>
        </p:txBody>
      </p:sp>
      <p:sp>
        <p:nvSpPr>
          <p:cNvPr id="3" name="AutoShape 2" descr="https://img-blog.csdn.net/20161129160017514">
            <a:extLst>
              <a:ext uri="{FF2B5EF4-FFF2-40B4-BE49-F238E27FC236}">
                <a16:creationId xmlns:a16="http://schemas.microsoft.com/office/drawing/2014/main" id="{947B6CC4-D38C-4F6F-9BB5-7711C2ECB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4" name="Picture 4" descr="https://img-blog.csdn.net/20161129160017514">
            <a:extLst>
              <a:ext uri="{FF2B5EF4-FFF2-40B4-BE49-F238E27FC236}">
                <a16:creationId xmlns:a16="http://schemas.microsoft.com/office/drawing/2014/main" id="{CBF9B19E-3787-4FAC-80C5-6F22CAE9FC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2742" y="3204839"/>
            <a:ext cx="6433186" cy="3410364"/>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æç¥å¨ç»æ">
            <a:extLst>
              <a:ext uri="{FF2B5EF4-FFF2-40B4-BE49-F238E27FC236}">
                <a16:creationId xmlns:a16="http://schemas.microsoft.com/office/drawing/2014/main" id="{06EC38FE-06E0-43D0-82B8-EB7099785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742" y="4588410"/>
            <a:ext cx="2850249" cy="994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62327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19238" y="965493"/>
            <a:ext cx="3733059"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K-means</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2050742" y="2147744"/>
            <a:ext cx="7734300" cy="2951385"/>
          </a:xfrm>
          <a:prstGeom prst="rect">
            <a:avLst/>
          </a:prstGeom>
          <a:noFill/>
        </p:spPr>
        <p:txBody>
          <a:bodyPr wrap="square" rtlCol="0">
            <a:spAutoFit/>
          </a:bodyPr>
          <a:lstStyle/>
          <a:p>
            <a:pPr>
              <a:lnSpc>
                <a:spcPct val="150000"/>
              </a:lnSpc>
            </a:pPr>
            <a:r>
              <a:rPr lang="en-US" altLang="zh-CN" dirty="0"/>
              <a:t>       K-MEANS</a:t>
            </a:r>
            <a:r>
              <a:rPr lang="zh-CN" altLang="en-US" dirty="0"/>
              <a:t>算法是输入聚类个数</a:t>
            </a:r>
            <a:r>
              <a:rPr lang="en-US" altLang="zh-CN" dirty="0"/>
              <a:t>k</a:t>
            </a:r>
            <a:r>
              <a:rPr lang="zh-CN" altLang="en-US" dirty="0"/>
              <a:t>，以及包含 </a:t>
            </a:r>
            <a:r>
              <a:rPr lang="en-US" altLang="zh-CN" dirty="0"/>
              <a:t>n</a:t>
            </a:r>
            <a:r>
              <a:rPr lang="zh-CN" altLang="en-US" dirty="0"/>
              <a:t>个数据对象的数据库，输出满足方差最小标准</a:t>
            </a:r>
            <a:r>
              <a:rPr lang="en-US" altLang="zh-CN" dirty="0"/>
              <a:t>k</a:t>
            </a:r>
            <a:r>
              <a:rPr lang="zh-CN" altLang="en-US" dirty="0"/>
              <a:t>个聚类的一种算法。</a:t>
            </a:r>
            <a:r>
              <a:rPr lang="en-US" altLang="zh-CN" dirty="0"/>
              <a:t>k-means </a:t>
            </a:r>
            <a:r>
              <a:rPr lang="zh-CN" altLang="en-US" dirty="0"/>
              <a:t>算法接受输入量 </a:t>
            </a:r>
            <a:r>
              <a:rPr lang="en-US" altLang="zh-CN" dirty="0"/>
              <a:t>k </a:t>
            </a:r>
            <a:r>
              <a:rPr lang="zh-CN" altLang="en-US" dirty="0"/>
              <a:t>；然后将</a:t>
            </a:r>
            <a:r>
              <a:rPr lang="en-US" altLang="zh-CN" dirty="0"/>
              <a:t>n</a:t>
            </a:r>
            <a:r>
              <a:rPr lang="zh-CN" altLang="en-US" dirty="0"/>
              <a:t>个数据对象划分为 </a:t>
            </a:r>
            <a:r>
              <a:rPr lang="en-US" altLang="zh-CN" dirty="0"/>
              <a:t>k</a:t>
            </a:r>
            <a:r>
              <a:rPr lang="zh-CN" altLang="en-US" dirty="0"/>
              <a:t>个聚类以便使得所获得的聚类满足：同一聚类中的对象相似度较高；而不同聚类中的对象相似度较小。</a:t>
            </a:r>
            <a:endParaRPr lang="en-US" altLang="zh-CN" dirty="0"/>
          </a:p>
          <a:p>
            <a:pPr>
              <a:lnSpc>
                <a:spcPct val="150000"/>
              </a:lnSpc>
            </a:pPr>
            <a:r>
              <a:rPr lang="en-US" altLang="zh-CN" dirty="0"/>
              <a:t>        k-means</a:t>
            </a:r>
            <a:r>
              <a:rPr lang="zh-CN" altLang="en-US" dirty="0"/>
              <a:t>算法是一种基于样本间相似性度量的间接聚类方法，属于非监督学习方法。此算法以</a:t>
            </a:r>
            <a:r>
              <a:rPr lang="en-US" altLang="zh-CN" dirty="0"/>
              <a:t>k</a:t>
            </a:r>
            <a:r>
              <a:rPr lang="zh-CN" altLang="en-US" dirty="0"/>
              <a:t>为参数，把</a:t>
            </a:r>
            <a:r>
              <a:rPr lang="en-US" altLang="zh-CN" dirty="0"/>
              <a:t>n </a:t>
            </a:r>
            <a:r>
              <a:rPr lang="zh-CN" altLang="en-US" dirty="0"/>
              <a:t>个对象分为</a:t>
            </a:r>
            <a:r>
              <a:rPr lang="en-US" altLang="zh-CN" dirty="0"/>
              <a:t>k</a:t>
            </a:r>
            <a:r>
              <a:rPr lang="zh-CN" altLang="en-US" dirty="0"/>
              <a:t>个簇，以使簇内具有较高的相似度，而且簇间的相似度较低。</a:t>
            </a:r>
          </a:p>
        </p:txBody>
      </p:sp>
      <p:sp>
        <p:nvSpPr>
          <p:cNvPr id="3" name="AutoShape 2" descr="https://img-blog.csdn.net/20161129160017514">
            <a:extLst>
              <a:ext uri="{FF2B5EF4-FFF2-40B4-BE49-F238E27FC236}">
                <a16:creationId xmlns:a16="http://schemas.microsoft.com/office/drawing/2014/main" id="{947B6CC4-D38C-4F6F-9BB5-7711C2ECB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345159977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17347" y="323475"/>
            <a:ext cx="1733395"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数学建模常用算法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3454500" y="941364"/>
            <a:ext cx="4722921"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决策树、随机森林算法</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2050742" y="2136328"/>
            <a:ext cx="7734300" cy="3366884"/>
          </a:xfrm>
          <a:prstGeom prst="rect">
            <a:avLst/>
          </a:prstGeom>
          <a:noFill/>
        </p:spPr>
        <p:txBody>
          <a:bodyPr wrap="square" rtlCol="0">
            <a:spAutoFit/>
          </a:bodyPr>
          <a:lstStyle/>
          <a:p>
            <a:pPr>
              <a:lnSpc>
                <a:spcPct val="150000"/>
              </a:lnSpc>
            </a:pPr>
            <a:r>
              <a:rPr lang="zh-CN" altLang="en-US" dirty="0"/>
              <a:t>       决策树是比较容易的理解的机器学习算法，算法学习过程就是利用数据的属性构造树的过程，根据构建的树，逐步向下决策，最后得到结果。决策树利用树结构进行决策，和人类理解决策问题时的思路很像。</a:t>
            </a:r>
            <a:endParaRPr lang="en-US" altLang="zh-CN" dirty="0"/>
          </a:p>
          <a:p>
            <a:pPr>
              <a:lnSpc>
                <a:spcPct val="150000"/>
              </a:lnSpc>
            </a:pPr>
            <a:r>
              <a:rPr lang="en-US" altLang="zh-CN" dirty="0"/>
              <a:t>        </a:t>
            </a:r>
            <a:r>
              <a:rPr lang="zh-CN" altLang="en-US" dirty="0"/>
              <a:t>决策树的集合即为随机森林。</a:t>
            </a:r>
            <a:endParaRPr lang="en-US" altLang="zh-CN" dirty="0"/>
          </a:p>
          <a:p>
            <a:pPr>
              <a:lnSpc>
                <a:spcPct val="150000"/>
              </a:lnSpc>
            </a:pPr>
            <a:r>
              <a:rPr lang="zh-CN" altLang="en-US" dirty="0"/>
              <a:t>        分类树（决策树）是一种十分常用的分类方法。他是一种监管学习，所谓监管学习就是给定一堆样本，每个样本都有一组属性和一个类别，这些类别是事先确定的，那么通过学习得到一个分类器，这个分类器能够对新出现的对象给出正确的分类。这样的机器学习就被称之为监督学习。</a:t>
            </a:r>
          </a:p>
        </p:txBody>
      </p:sp>
      <p:sp>
        <p:nvSpPr>
          <p:cNvPr id="3" name="AutoShape 2" descr="https://img-blog.csdn.net/20161129160017514">
            <a:extLst>
              <a:ext uri="{FF2B5EF4-FFF2-40B4-BE49-F238E27FC236}">
                <a16:creationId xmlns:a16="http://schemas.microsoft.com/office/drawing/2014/main" id="{947B6CC4-D38C-4F6F-9BB5-7711C2ECBBC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99643429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4528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60000" flipH="1">
            <a:off x="-207234" y="2388730"/>
            <a:ext cx="12606468" cy="2450362"/>
          </a:xfrm>
          <a:prstGeom prst="rect">
            <a:avLst/>
          </a:prstGeom>
        </p:spPr>
      </p:pic>
      <p:sp>
        <p:nvSpPr>
          <p:cNvPr id="5" name="文本框 4"/>
          <p:cNvSpPr txBox="1"/>
          <p:nvPr/>
        </p:nvSpPr>
        <p:spPr>
          <a:xfrm>
            <a:off x="5668501" y="1389044"/>
            <a:ext cx="627017"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5</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4286432" y="3229190"/>
            <a:ext cx="4018171" cy="769441"/>
          </a:xfrm>
          <a:prstGeom prst="rect">
            <a:avLst/>
          </a:prstGeom>
          <a:noFill/>
        </p:spPr>
        <p:txBody>
          <a:bodyPr vert="horz" wrap="square" rtlCol="0">
            <a:spAutoFit/>
          </a:bodyPr>
          <a:lstStyle/>
          <a:p>
            <a:pPr algn="ct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如何解决问题</a:t>
            </a:r>
          </a:p>
        </p:txBody>
      </p:sp>
    </p:spTree>
    <p:extLst>
      <p:ext uri="{BB962C8B-B14F-4D97-AF65-F5344CB8AC3E}">
        <p14:creationId xmlns:p14="http://schemas.microsoft.com/office/powerpoint/2010/main" val="20990720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16" presetClass="entr" presetSubtype="21"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4" name="椭圆 3"/>
          <p:cNvSpPr>
            <a:spLocks noChangeAspect="1"/>
          </p:cNvSpPr>
          <p:nvPr/>
        </p:nvSpPr>
        <p:spPr>
          <a:xfrm>
            <a:off x="5523231" y="1605280"/>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5587221" y="1541444"/>
            <a:ext cx="627017" cy="1862048"/>
          </a:xfrm>
          <a:prstGeom prst="rect">
            <a:avLst/>
          </a:prstGeom>
          <a:noFill/>
        </p:spPr>
        <p:txBody>
          <a:bodyPr wrap="square" rtlCol="0">
            <a:spAutoFit/>
          </a:bodyPr>
          <a:lstStyle/>
          <a:p>
            <a:r>
              <a:rPr lang="en-US" altLang="zh-CN"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1</a:t>
            </a:r>
            <a:endParaRPr lang="zh-CN" altLang="en-US" sz="11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21428960">
            <a:off x="-287387" y="2533291"/>
            <a:ext cx="12993189" cy="2515008"/>
          </a:xfrm>
          <a:prstGeom prst="rect">
            <a:avLst/>
          </a:prstGeom>
        </p:spPr>
      </p:pic>
      <p:sp>
        <p:nvSpPr>
          <p:cNvPr id="10" name="矩形 9"/>
          <p:cNvSpPr/>
          <p:nvPr/>
        </p:nvSpPr>
        <p:spPr>
          <a:xfrm>
            <a:off x="4785233" y="3353094"/>
            <a:ext cx="2621533" cy="830997"/>
          </a:xfrm>
          <a:prstGeom prst="rect">
            <a:avLst/>
          </a:prstGeom>
          <a:noFill/>
        </p:spPr>
        <p:txBody>
          <a:bodyPr vert="horz" wrap="square" rtlCol="0">
            <a:spAutoFit/>
          </a:bodyPr>
          <a:lstStyle/>
          <a:p>
            <a:pPr algn="ctr"/>
            <a:r>
              <a:rPr lang="zh-CN" altLang="en-US" sz="48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课程综述</a:t>
            </a:r>
          </a:p>
        </p:txBody>
      </p:sp>
    </p:spTree>
    <p:extLst>
      <p:ext uri="{BB962C8B-B14F-4D97-AF65-F5344CB8AC3E}">
        <p14:creationId xmlns:p14="http://schemas.microsoft.com/office/powerpoint/2010/main" val="236631110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par>
                                <p:cTn id="17" presetID="16" presetClass="entr" presetSubtype="21" fill="hold" nodeType="withEffect">
                                  <p:stCondLst>
                                    <p:cond delay="75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par>
                          <p:cTn id="20" fill="hold">
                            <p:stCondLst>
                              <p:cond delay="1250"/>
                            </p:stCondLst>
                            <p:childTnLst>
                              <p:par>
                                <p:cTn id="21" presetID="53" presetClass="entr" presetSubtype="16" fill="hold" grpId="0" nodeType="afterEffect">
                                  <p:stCondLst>
                                    <p:cond delay="0"/>
                                  </p:stCondLst>
                                  <p:iterate type="lt">
                                    <p:tmPct val="10000"/>
                                  </p:iterate>
                                  <p:childTnLst>
                                    <p:set>
                                      <p:cBhvr>
                                        <p:cTn id="22" dur="1" fill="hold">
                                          <p:stCondLst>
                                            <p:cond delay="0"/>
                                          </p:stCondLst>
                                        </p:cTn>
                                        <p:tgtEl>
                                          <p:spTgt spid="10"/>
                                        </p:tgtEl>
                                        <p:attrNameLst>
                                          <p:attrName>style.visibility</p:attrName>
                                        </p:attrNameLst>
                                      </p:cBhvr>
                                      <p:to>
                                        <p:strVal val="visible"/>
                                      </p:to>
                                    </p:set>
                                    <p:anim calcmode="lin" valueType="num">
                                      <p:cBhvr>
                                        <p:cTn id="23" dur="500" fill="hold"/>
                                        <p:tgtEl>
                                          <p:spTgt spid="10"/>
                                        </p:tgtEl>
                                        <p:attrNameLst>
                                          <p:attrName>ppt_w</p:attrName>
                                        </p:attrNameLst>
                                      </p:cBhvr>
                                      <p:tavLst>
                                        <p:tav tm="0">
                                          <p:val>
                                            <p:fltVal val="0"/>
                                          </p:val>
                                        </p:tav>
                                        <p:tav tm="100000">
                                          <p:val>
                                            <p:strVal val="#ppt_w"/>
                                          </p:val>
                                        </p:tav>
                                      </p:tavLst>
                                    </p:anim>
                                    <p:anim calcmode="lin" valueType="num">
                                      <p:cBhvr>
                                        <p:cTn id="24" dur="500" fill="hold"/>
                                        <p:tgtEl>
                                          <p:spTgt spid="10"/>
                                        </p:tgtEl>
                                        <p:attrNameLst>
                                          <p:attrName>ppt_h</p:attrName>
                                        </p:attrNameLst>
                                      </p:cBhvr>
                                      <p:tavLst>
                                        <p:tav tm="0">
                                          <p:val>
                                            <p:fltVal val="0"/>
                                          </p:val>
                                        </p:tav>
                                        <p:tav tm="100000">
                                          <p:val>
                                            <p:strVal val="#ppt_h"/>
                                          </p:val>
                                        </p:tav>
                                      </p:tavLst>
                                    </p:anim>
                                    <p:animEffect transition="in" filter="fade">
                                      <p:cBhvr>
                                        <p:cTn id="2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如何解决问题</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60873" y="984395"/>
            <a:ext cx="4199760"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如何解决问题</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2389180" y="2507697"/>
            <a:ext cx="6648288" cy="2535887"/>
          </a:xfrm>
          <a:prstGeom prst="rect">
            <a:avLst/>
          </a:prstGeom>
          <a:noFill/>
        </p:spPr>
        <p:txBody>
          <a:bodyPr wrap="square" rtlCol="0">
            <a:spAutoFit/>
          </a:bodyPr>
          <a:lstStyle/>
          <a:p>
            <a:pPr>
              <a:lnSpc>
                <a:spcPct val="150000"/>
              </a:lnSpc>
            </a:pPr>
            <a:r>
              <a:rPr lang="en-US" altLang="zh-CN" dirty="0"/>
              <a:t>1</a:t>
            </a:r>
            <a:r>
              <a:rPr lang="zh-CN" altLang="en-US" dirty="0"/>
              <a:t>、过程性问题找百度，具体操作流程这些百度经验还是可以的。</a:t>
            </a:r>
            <a:endParaRPr lang="en-US" altLang="zh-CN" dirty="0"/>
          </a:p>
          <a:p>
            <a:pPr>
              <a:lnSpc>
                <a:spcPct val="150000"/>
              </a:lnSpc>
            </a:pPr>
            <a:r>
              <a:rPr lang="en-US" altLang="zh-CN" dirty="0"/>
              <a:t>2</a:t>
            </a:r>
            <a:r>
              <a:rPr lang="zh-CN" altLang="en-US" dirty="0"/>
              <a:t>、原理性问题找谷歌，谷歌找到的更加靠谱。</a:t>
            </a:r>
            <a:endParaRPr lang="en-US" altLang="zh-CN" dirty="0"/>
          </a:p>
          <a:p>
            <a:pPr>
              <a:lnSpc>
                <a:spcPct val="150000"/>
              </a:lnSpc>
            </a:pPr>
            <a:r>
              <a:rPr lang="en-US" altLang="zh-CN" dirty="0"/>
              <a:t>3</a:t>
            </a:r>
            <a:r>
              <a:rPr lang="zh-CN" altLang="en-US" dirty="0"/>
              <a:t>、程序和算法相关也可以找大牛的博客，例如</a:t>
            </a:r>
            <a:r>
              <a:rPr lang="en-US" altLang="zh-CN" dirty="0"/>
              <a:t>CSDN</a:t>
            </a:r>
            <a:r>
              <a:rPr lang="zh-CN" altLang="en-US" dirty="0"/>
              <a:t>等。</a:t>
            </a:r>
            <a:endParaRPr lang="en-US" altLang="zh-CN" dirty="0"/>
          </a:p>
          <a:p>
            <a:pPr>
              <a:lnSpc>
                <a:spcPct val="150000"/>
              </a:lnSpc>
            </a:pPr>
            <a:r>
              <a:rPr lang="en-US" altLang="zh-CN" dirty="0"/>
              <a:t>4</a:t>
            </a:r>
            <a:r>
              <a:rPr lang="zh-CN" altLang="en-US" dirty="0"/>
              <a:t>、</a:t>
            </a:r>
            <a:r>
              <a:rPr lang="en-US" altLang="zh-CN" dirty="0"/>
              <a:t>MATLAB</a:t>
            </a:r>
            <a:r>
              <a:rPr lang="zh-CN" altLang="en-US" dirty="0"/>
              <a:t>操作可以在</a:t>
            </a:r>
            <a:r>
              <a:rPr lang="en-US" altLang="zh-CN" dirty="0"/>
              <a:t>MATLAB</a:t>
            </a:r>
            <a:r>
              <a:rPr lang="zh-CN" altLang="en-US" dirty="0"/>
              <a:t>软件的帮助中寻求解决方案。</a:t>
            </a:r>
            <a:endParaRPr lang="en-US" altLang="zh-CN" dirty="0"/>
          </a:p>
          <a:p>
            <a:pPr>
              <a:lnSpc>
                <a:spcPct val="150000"/>
              </a:lnSpc>
            </a:pPr>
            <a:r>
              <a:rPr lang="en-US" altLang="zh-CN" dirty="0"/>
              <a:t>5</a:t>
            </a:r>
            <a:r>
              <a:rPr lang="zh-CN" altLang="en-US" dirty="0"/>
              <a:t>、更换策略，寻找可行性方案。</a:t>
            </a:r>
            <a:endParaRPr lang="en-US" altLang="zh-CN" dirty="0"/>
          </a:p>
          <a:p>
            <a:pPr>
              <a:lnSpc>
                <a:spcPct val="150000"/>
              </a:lnSpc>
            </a:pPr>
            <a:r>
              <a:rPr lang="en-US" altLang="zh-CN" dirty="0"/>
              <a:t>6</a:t>
            </a:r>
            <a:r>
              <a:rPr lang="zh-CN" altLang="en-US" dirty="0"/>
              <a:t>、寻求可行数据，支撑自己的解决方案。</a:t>
            </a:r>
          </a:p>
        </p:txBody>
      </p:sp>
    </p:spTree>
    <p:extLst>
      <p:ext uri="{BB962C8B-B14F-4D97-AF65-F5344CB8AC3E}">
        <p14:creationId xmlns:p14="http://schemas.microsoft.com/office/powerpoint/2010/main" val="210310781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如何解决问题</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60873" y="984395"/>
            <a:ext cx="419976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帮助系统</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2380303" y="2506949"/>
            <a:ext cx="6648288" cy="1989134"/>
          </a:xfrm>
          <a:prstGeom prst="rect">
            <a:avLst/>
          </a:prstGeom>
          <a:noFill/>
        </p:spPr>
        <p:txBody>
          <a:bodyPr wrap="square" rtlCol="0">
            <a:spAutoFit/>
          </a:bodyPr>
          <a:lstStyle/>
          <a:p>
            <a:pPr>
              <a:lnSpc>
                <a:spcPct val="140000"/>
              </a:lnSpc>
              <a:spcBef>
                <a:spcPct val="0"/>
              </a:spcBef>
              <a:buFont typeface="Wingdings" panose="05000000000000000000" pitchFamily="2" charset="2"/>
              <a:buNone/>
            </a:pPr>
            <a:r>
              <a:rPr lang="en-US" altLang="zh-CN" dirty="0"/>
              <a:t>1</a:t>
            </a:r>
            <a:r>
              <a:rPr lang="zh-CN" altLang="en-US" dirty="0"/>
              <a:t>、帮助窗口</a:t>
            </a:r>
            <a:br>
              <a:rPr lang="zh-CN" altLang="en-US" dirty="0"/>
            </a:br>
            <a:r>
              <a:rPr lang="zh-CN" altLang="en-US" dirty="0"/>
              <a:t>进入帮助窗口可以通过以下</a:t>
            </a:r>
            <a:r>
              <a:rPr lang="en-US" altLang="zh-CN" dirty="0"/>
              <a:t>3</a:t>
            </a:r>
            <a:r>
              <a:rPr lang="zh-CN" altLang="en-US" dirty="0"/>
              <a:t>种方法：</a:t>
            </a:r>
            <a:br>
              <a:rPr lang="zh-CN" altLang="en-US" dirty="0"/>
            </a:br>
            <a:r>
              <a:rPr lang="en-US" altLang="zh-CN" dirty="0"/>
              <a:t>(1) </a:t>
            </a:r>
            <a:r>
              <a:rPr lang="zh-CN" altLang="en-US" dirty="0"/>
              <a:t>单击</a:t>
            </a:r>
            <a:r>
              <a:rPr lang="en-US" altLang="zh-CN" dirty="0"/>
              <a:t>MATLAB</a:t>
            </a:r>
            <a:r>
              <a:rPr lang="zh-CN" altLang="en-US" dirty="0"/>
              <a:t>主窗口工具栏中的</a:t>
            </a:r>
            <a:r>
              <a:rPr lang="en-US" altLang="zh-CN" dirty="0"/>
              <a:t>Help</a:t>
            </a:r>
            <a:r>
              <a:rPr lang="zh-CN" altLang="en-US" dirty="0"/>
              <a:t>按钮。</a:t>
            </a:r>
            <a:br>
              <a:rPr lang="zh-CN" altLang="en-US" dirty="0"/>
            </a:br>
            <a:r>
              <a:rPr lang="en-US" altLang="zh-CN" dirty="0"/>
              <a:t>(2) </a:t>
            </a:r>
            <a:r>
              <a:rPr lang="zh-CN" altLang="en-US" dirty="0"/>
              <a:t>在命令窗口中输入</a:t>
            </a:r>
            <a:r>
              <a:rPr lang="en-US" altLang="zh-CN" dirty="0" err="1"/>
              <a:t>helpwin</a:t>
            </a:r>
            <a:r>
              <a:rPr lang="zh-CN" altLang="en-US" dirty="0"/>
              <a:t>、</a:t>
            </a:r>
            <a:r>
              <a:rPr lang="en-US" altLang="zh-CN" dirty="0"/>
              <a:t>helpdesk</a:t>
            </a:r>
            <a:r>
              <a:rPr lang="zh-CN" altLang="en-US" dirty="0"/>
              <a:t>或</a:t>
            </a:r>
            <a:r>
              <a:rPr lang="en-US" altLang="zh-CN" dirty="0"/>
              <a:t>doc</a:t>
            </a:r>
            <a:r>
              <a:rPr lang="zh-CN" altLang="en-US" dirty="0"/>
              <a:t>。</a:t>
            </a:r>
            <a:br>
              <a:rPr lang="zh-CN" altLang="en-US" dirty="0"/>
            </a:br>
            <a:r>
              <a:rPr lang="en-US" altLang="zh-CN" dirty="0"/>
              <a:t>(3) </a:t>
            </a:r>
            <a:r>
              <a:rPr lang="zh-CN" altLang="en-US" dirty="0"/>
              <a:t>选择</a:t>
            </a:r>
            <a:r>
              <a:rPr lang="en-US" altLang="zh-CN" dirty="0"/>
              <a:t>Help</a:t>
            </a:r>
            <a:r>
              <a:rPr lang="zh-CN" altLang="en-US" dirty="0"/>
              <a:t>菜单中的“</a:t>
            </a:r>
            <a:r>
              <a:rPr lang="en-US" altLang="zh-CN" dirty="0"/>
              <a:t>MATLAB Help”</a:t>
            </a:r>
            <a:r>
              <a:rPr lang="zh-CN" altLang="en-US" dirty="0"/>
              <a:t>选项。</a:t>
            </a:r>
          </a:p>
        </p:txBody>
      </p:sp>
    </p:spTree>
    <p:extLst>
      <p:ext uri="{BB962C8B-B14F-4D97-AF65-F5344CB8AC3E}">
        <p14:creationId xmlns:p14="http://schemas.microsoft.com/office/powerpoint/2010/main" val="55614009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如何解决问题</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60873" y="984395"/>
            <a:ext cx="419976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帮助系统</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712344" y="2046794"/>
            <a:ext cx="9313721" cy="4315605"/>
          </a:xfrm>
          <a:prstGeom prst="rect">
            <a:avLst/>
          </a:prstGeom>
          <a:noFill/>
        </p:spPr>
        <p:txBody>
          <a:bodyPr wrap="square" rtlCol="0">
            <a:spAutoFit/>
          </a:bodyPr>
          <a:lstStyle/>
          <a:p>
            <a:pPr>
              <a:lnSpc>
                <a:spcPct val="140000"/>
              </a:lnSpc>
              <a:spcBef>
                <a:spcPct val="0"/>
              </a:spcBef>
              <a:buFont typeface="Wingdings" panose="05000000000000000000" pitchFamily="2" charset="2"/>
              <a:buNone/>
            </a:pPr>
            <a:r>
              <a:rPr lang="en-US" altLang="zh-CN" dirty="0"/>
              <a:t>2</a:t>
            </a:r>
            <a:r>
              <a:rPr lang="zh-CN" altLang="en-US" dirty="0"/>
              <a:t>、帮助命令</a:t>
            </a:r>
            <a:br>
              <a:rPr lang="zh-CN" altLang="en-US" dirty="0"/>
            </a:br>
            <a:r>
              <a:rPr lang="en-US" altLang="zh-CN" dirty="0"/>
              <a:t>(1) help</a:t>
            </a:r>
            <a:r>
              <a:rPr lang="zh-CN" altLang="en-US" dirty="0"/>
              <a:t>命令</a:t>
            </a:r>
            <a:endParaRPr lang="en-US" altLang="zh-CN" dirty="0"/>
          </a:p>
          <a:p>
            <a:pPr>
              <a:lnSpc>
                <a:spcPct val="140000"/>
              </a:lnSpc>
              <a:spcBef>
                <a:spcPct val="0"/>
              </a:spcBef>
              <a:buFont typeface="Wingdings" panose="05000000000000000000" pitchFamily="2" charset="2"/>
              <a:buNone/>
            </a:pPr>
            <a:r>
              <a:rPr lang="en-US" altLang="zh-CN" dirty="0">
                <a:solidFill>
                  <a:srgbClr val="0000CC"/>
                </a:solidFill>
              </a:rPr>
              <a:t>       </a:t>
            </a:r>
            <a:r>
              <a:rPr lang="zh-CN" altLang="en-US" dirty="0"/>
              <a:t>在命令窗口中直接输入</a:t>
            </a:r>
            <a:r>
              <a:rPr lang="en-US" altLang="zh-CN" dirty="0"/>
              <a:t>help</a:t>
            </a:r>
            <a:r>
              <a:rPr lang="zh-CN" altLang="en-US" dirty="0"/>
              <a:t>命令将会显示当前帮助系统中所包含的所有项目，即搜索路径中所有的目录名称。同样，可以通过</a:t>
            </a:r>
            <a:r>
              <a:rPr lang="en-US" altLang="zh-CN" dirty="0"/>
              <a:t>help</a:t>
            </a:r>
            <a:r>
              <a:rPr lang="zh-CN" altLang="en-US" dirty="0"/>
              <a:t>加函数名来显示该函数的帮助说明。</a:t>
            </a:r>
            <a:endParaRPr lang="en-US" altLang="zh-CN" dirty="0"/>
          </a:p>
          <a:p>
            <a:pPr>
              <a:lnSpc>
                <a:spcPct val="140000"/>
              </a:lnSpc>
              <a:buClr>
                <a:schemeClr val="tx2"/>
              </a:buClr>
              <a:buSzPct val="70000"/>
            </a:pPr>
            <a:r>
              <a:rPr lang="en-US" altLang="zh-CN" dirty="0"/>
              <a:t>(2) </a:t>
            </a:r>
            <a:r>
              <a:rPr lang="en-US" altLang="zh-CN" dirty="0" err="1"/>
              <a:t>lookfor</a:t>
            </a:r>
            <a:r>
              <a:rPr lang="zh-CN" altLang="en-US" dirty="0"/>
              <a:t>命令</a:t>
            </a:r>
            <a:endParaRPr lang="en-US" altLang="zh-CN" dirty="0"/>
          </a:p>
          <a:p>
            <a:pPr>
              <a:lnSpc>
                <a:spcPct val="140000"/>
              </a:lnSpc>
              <a:buClr>
                <a:schemeClr val="tx2"/>
              </a:buClr>
              <a:buSzPct val="70000"/>
            </a:pPr>
            <a:r>
              <a:rPr lang="en-US" altLang="zh-CN" dirty="0"/>
              <a:t>       help</a:t>
            </a:r>
            <a:r>
              <a:rPr lang="zh-CN" altLang="en-US" dirty="0"/>
              <a:t>命令只搜索出那些关键字完全匹配的结果，</a:t>
            </a:r>
            <a:r>
              <a:rPr lang="en-US" altLang="zh-CN" dirty="0" err="1"/>
              <a:t>lookfor</a:t>
            </a:r>
            <a:r>
              <a:rPr lang="zh-CN" altLang="en-US" dirty="0"/>
              <a:t>命令对搜索范围内的</a:t>
            </a:r>
            <a:r>
              <a:rPr lang="en-US" altLang="zh-CN" dirty="0"/>
              <a:t>M</a:t>
            </a:r>
            <a:r>
              <a:rPr lang="zh-CN" altLang="en-US" dirty="0"/>
              <a:t>文件进行关键字搜索，条件比较宽松。</a:t>
            </a:r>
            <a:r>
              <a:rPr lang="en-US" altLang="zh-CN" dirty="0"/>
              <a:t> </a:t>
            </a:r>
            <a:r>
              <a:rPr lang="en-US" altLang="zh-CN" dirty="0" err="1"/>
              <a:t>lookfor</a:t>
            </a:r>
            <a:r>
              <a:rPr lang="zh-CN" altLang="en-US" dirty="0"/>
              <a:t>命令只对</a:t>
            </a:r>
            <a:r>
              <a:rPr lang="en-US" altLang="zh-CN" dirty="0"/>
              <a:t>M</a:t>
            </a:r>
            <a:r>
              <a:rPr lang="zh-CN" altLang="en-US" dirty="0"/>
              <a:t>文件的第一行进行关键字搜索。若在</a:t>
            </a:r>
            <a:r>
              <a:rPr lang="en-US" altLang="zh-CN" dirty="0" err="1"/>
              <a:t>lookfor</a:t>
            </a:r>
            <a:r>
              <a:rPr lang="zh-CN" altLang="en-US" dirty="0"/>
              <a:t>命令加上</a:t>
            </a:r>
            <a:r>
              <a:rPr lang="en-US" altLang="zh-CN" dirty="0"/>
              <a:t>-all</a:t>
            </a:r>
            <a:r>
              <a:rPr lang="zh-CN" altLang="en-US" dirty="0"/>
              <a:t>选项，则可对</a:t>
            </a:r>
            <a:r>
              <a:rPr lang="en-US" altLang="zh-CN" dirty="0"/>
              <a:t>M</a:t>
            </a:r>
            <a:r>
              <a:rPr lang="zh-CN" altLang="en-US" dirty="0"/>
              <a:t>文件进行全文搜索。</a:t>
            </a:r>
          </a:p>
          <a:p>
            <a:pPr>
              <a:lnSpc>
                <a:spcPct val="140000"/>
              </a:lnSpc>
              <a:spcBef>
                <a:spcPct val="0"/>
              </a:spcBef>
              <a:buFont typeface="Wingdings" panose="05000000000000000000" pitchFamily="2" charset="2"/>
              <a:buNone/>
            </a:pPr>
            <a:r>
              <a:rPr lang="en-US" altLang="zh-CN" dirty="0"/>
              <a:t>(3) </a:t>
            </a:r>
            <a:r>
              <a:rPr lang="zh-CN" altLang="en-US" dirty="0"/>
              <a:t>模糊查询</a:t>
            </a:r>
            <a:endParaRPr lang="en-US" altLang="zh-CN" dirty="0"/>
          </a:p>
          <a:p>
            <a:pPr>
              <a:lnSpc>
                <a:spcPct val="140000"/>
              </a:lnSpc>
              <a:spcBef>
                <a:spcPct val="0"/>
              </a:spcBef>
              <a:buFont typeface="Wingdings" panose="05000000000000000000" pitchFamily="2" charset="2"/>
              <a:buNone/>
            </a:pPr>
            <a:r>
              <a:rPr lang="en-US" altLang="zh-CN" dirty="0"/>
              <a:t>        MATLAB 6.0</a:t>
            </a:r>
            <a:r>
              <a:rPr lang="zh-CN" altLang="en-US" dirty="0"/>
              <a:t>以上的版本提供了一种类似模糊查询的命令查询方法，用户只需要输入命令的前几个字母，然后按</a:t>
            </a:r>
            <a:r>
              <a:rPr lang="en-US" altLang="zh-CN" dirty="0"/>
              <a:t>Tab</a:t>
            </a:r>
            <a:r>
              <a:rPr lang="zh-CN" altLang="en-US" dirty="0"/>
              <a:t>键，系统就会列出所有以这几个字母开头的命令。</a:t>
            </a:r>
          </a:p>
        </p:txBody>
      </p:sp>
    </p:spTree>
    <p:extLst>
      <p:ext uri="{BB962C8B-B14F-4D97-AF65-F5344CB8AC3E}">
        <p14:creationId xmlns:p14="http://schemas.microsoft.com/office/powerpoint/2010/main" val="3392723224"/>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如何解决问题</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60873" y="984395"/>
            <a:ext cx="419976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帮助系统</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712344" y="2046794"/>
            <a:ext cx="9313721" cy="437620"/>
          </a:xfrm>
          <a:prstGeom prst="rect">
            <a:avLst/>
          </a:prstGeom>
          <a:noFill/>
        </p:spPr>
        <p:txBody>
          <a:bodyPr wrap="square" rtlCol="0">
            <a:spAutoFit/>
          </a:bodyPr>
          <a:lstStyle/>
          <a:p>
            <a:pPr>
              <a:lnSpc>
                <a:spcPct val="140000"/>
              </a:lnSpc>
              <a:spcBef>
                <a:spcPct val="0"/>
              </a:spcBef>
              <a:buFont typeface="Wingdings" panose="05000000000000000000" pitchFamily="2" charset="2"/>
              <a:buNone/>
            </a:pPr>
            <a:r>
              <a:rPr lang="en-US" altLang="zh-CN" dirty="0"/>
              <a:t>4</a:t>
            </a:r>
            <a:r>
              <a:rPr lang="zh-CN" altLang="en-US" dirty="0"/>
              <a:t>、输入 </a:t>
            </a:r>
            <a:r>
              <a:rPr lang="en-US" altLang="zh-CN" dirty="0"/>
              <a:t>help [</a:t>
            </a:r>
            <a:r>
              <a:rPr lang="zh-CN" altLang="en-US" dirty="0"/>
              <a:t>你要查询的函数</a:t>
            </a:r>
            <a:r>
              <a:rPr lang="en-US" altLang="zh-CN" dirty="0"/>
              <a:t>]</a:t>
            </a:r>
            <a:r>
              <a:rPr lang="zh-CN" altLang="en-US" dirty="0"/>
              <a:t>即可。</a:t>
            </a:r>
          </a:p>
        </p:txBody>
      </p:sp>
      <p:pic>
        <p:nvPicPr>
          <p:cNvPr id="4" name="图片 3">
            <a:extLst>
              <a:ext uri="{FF2B5EF4-FFF2-40B4-BE49-F238E27FC236}">
                <a16:creationId xmlns:a16="http://schemas.microsoft.com/office/drawing/2014/main" id="{6384A3EE-B137-436B-8120-8B65DE8E5130}"/>
              </a:ext>
            </a:extLst>
          </p:cNvPr>
          <p:cNvPicPr>
            <a:picLocks noChangeAspect="1"/>
          </p:cNvPicPr>
          <p:nvPr/>
        </p:nvPicPr>
        <p:blipFill>
          <a:blip r:embed="rId3"/>
          <a:stretch>
            <a:fillRect/>
          </a:stretch>
        </p:blipFill>
        <p:spPr>
          <a:xfrm>
            <a:off x="2208514" y="2506949"/>
            <a:ext cx="7460627" cy="4351051"/>
          </a:xfrm>
          <a:prstGeom prst="rect">
            <a:avLst/>
          </a:prstGeom>
        </p:spPr>
      </p:pic>
    </p:spTree>
    <p:extLst>
      <p:ext uri="{BB962C8B-B14F-4D97-AF65-F5344CB8AC3E}">
        <p14:creationId xmlns:p14="http://schemas.microsoft.com/office/powerpoint/2010/main" val="2644245106"/>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97246" y="323475"/>
            <a:ext cx="1436289"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如何解决问题</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4160873" y="984395"/>
            <a:ext cx="4199760"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帮助系统</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 name="文本框 1">
            <a:extLst>
              <a:ext uri="{FF2B5EF4-FFF2-40B4-BE49-F238E27FC236}">
                <a16:creationId xmlns:a16="http://schemas.microsoft.com/office/drawing/2014/main" id="{B32AFF4C-EE10-4CE2-9E89-25F3F80BDAF3}"/>
              </a:ext>
            </a:extLst>
          </p:cNvPr>
          <p:cNvSpPr txBox="1"/>
          <p:nvPr/>
        </p:nvSpPr>
        <p:spPr>
          <a:xfrm>
            <a:off x="1712344" y="2046794"/>
            <a:ext cx="9313721" cy="1211037"/>
          </a:xfrm>
          <a:prstGeom prst="rect">
            <a:avLst/>
          </a:prstGeom>
          <a:noFill/>
        </p:spPr>
        <p:txBody>
          <a:bodyPr wrap="square" rtlCol="0">
            <a:spAutoFit/>
          </a:bodyPr>
          <a:lstStyle/>
          <a:p>
            <a:pPr>
              <a:lnSpc>
                <a:spcPct val="140000"/>
              </a:lnSpc>
              <a:spcBef>
                <a:spcPct val="0"/>
              </a:spcBef>
              <a:buFont typeface="Wingdings" panose="05000000000000000000" pitchFamily="2" charset="2"/>
              <a:buNone/>
            </a:pPr>
            <a:r>
              <a:rPr lang="en-US" altLang="zh-CN" dirty="0"/>
              <a:t>4</a:t>
            </a:r>
            <a:r>
              <a:rPr lang="zh-CN" altLang="en-US" dirty="0"/>
              <a:t>、直接输入要查询的函数，之后点击出错信息即可得到</a:t>
            </a:r>
            <a:r>
              <a:rPr lang="en-US" altLang="zh-CN" dirty="0"/>
              <a:t>MATLAB</a:t>
            </a:r>
            <a:r>
              <a:rPr lang="zh-CN" altLang="en-US" dirty="0"/>
              <a:t>中关于函数调用的相关信息。</a:t>
            </a:r>
            <a:endParaRPr lang="en-US" altLang="zh-CN" dirty="0"/>
          </a:p>
          <a:p>
            <a:pPr>
              <a:lnSpc>
                <a:spcPct val="140000"/>
              </a:lnSpc>
              <a:spcBef>
                <a:spcPct val="0"/>
              </a:spcBef>
              <a:buFont typeface="Wingdings" panose="05000000000000000000" pitchFamily="2" charset="2"/>
              <a:buNone/>
            </a:pPr>
            <a:endParaRPr lang="zh-CN" altLang="en-US" dirty="0"/>
          </a:p>
        </p:txBody>
      </p:sp>
      <p:pic>
        <p:nvPicPr>
          <p:cNvPr id="3" name="图片 2">
            <a:extLst>
              <a:ext uri="{FF2B5EF4-FFF2-40B4-BE49-F238E27FC236}">
                <a16:creationId xmlns:a16="http://schemas.microsoft.com/office/drawing/2014/main" id="{EB0FC3D4-C0DA-4F94-A2B4-1754089D7C5C}"/>
              </a:ext>
            </a:extLst>
          </p:cNvPr>
          <p:cNvPicPr>
            <a:picLocks noChangeAspect="1"/>
          </p:cNvPicPr>
          <p:nvPr/>
        </p:nvPicPr>
        <p:blipFill>
          <a:blip r:embed="rId3"/>
          <a:stretch>
            <a:fillRect/>
          </a:stretch>
        </p:blipFill>
        <p:spPr>
          <a:xfrm>
            <a:off x="2630398" y="2506949"/>
            <a:ext cx="6607113" cy="4298052"/>
          </a:xfrm>
          <a:prstGeom prst="rect">
            <a:avLst/>
          </a:prstGeom>
        </p:spPr>
      </p:pic>
    </p:spTree>
    <p:extLst>
      <p:ext uri="{BB962C8B-B14F-4D97-AF65-F5344CB8AC3E}">
        <p14:creationId xmlns:p14="http://schemas.microsoft.com/office/powerpoint/2010/main" val="265650527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5000"/>
            <a:lum/>
          </a:blip>
          <a:srcRect/>
          <a:stretch>
            <a:fillRect t="-128000" b="-128000"/>
          </a:stretch>
        </a:blipFill>
        <a:effectLst/>
      </p:bgPr>
    </p:bg>
    <p:spTree>
      <p:nvGrpSpPr>
        <p:cNvPr id="1" name=""/>
        <p:cNvGrpSpPr/>
        <p:nvPr/>
      </p:nvGrpSpPr>
      <p:grpSpPr>
        <a:xfrm>
          <a:off x="0" y="0"/>
          <a:ext cx="0" cy="0"/>
          <a:chOff x="0" y="0"/>
          <a:chExt cx="0" cy="0"/>
        </a:xfrm>
      </p:grpSpPr>
      <p:sp>
        <p:nvSpPr>
          <p:cNvPr id="7" name="文本框 6"/>
          <p:cNvSpPr txBox="1"/>
          <p:nvPr/>
        </p:nvSpPr>
        <p:spPr>
          <a:xfrm>
            <a:off x="906494" y="3018792"/>
            <a:ext cx="7141381" cy="923330"/>
          </a:xfrm>
          <a:prstGeom prst="rect">
            <a:avLst/>
          </a:prstGeom>
          <a:noFill/>
        </p:spPr>
        <p:txBody>
          <a:bodyPr vert="horz" wrap="square" rtlCol="0">
            <a:spAutoFit/>
          </a:bodyPr>
          <a:lstStyle/>
          <a:p>
            <a:r>
              <a:rPr lang="zh-CN" altLang="en-US" sz="5400" spc="12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感谢聆听！！！</a:t>
            </a:r>
          </a:p>
        </p:txBody>
      </p:sp>
      <p:sp>
        <p:nvSpPr>
          <p:cNvPr id="8" name="矩形 7"/>
          <p:cNvSpPr/>
          <p:nvPr/>
        </p:nvSpPr>
        <p:spPr>
          <a:xfrm>
            <a:off x="1196842" y="4408893"/>
            <a:ext cx="74376" cy="198080"/>
          </a:xfrm>
          <a:prstGeom prst="rect">
            <a:avLst/>
          </a:prstGeom>
          <a:solidFill>
            <a:schemeClr val="bg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00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p:cNvSpPr txBox="1"/>
          <p:nvPr/>
        </p:nvSpPr>
        <p:spPr>
          <a:xfrm>
            <a:off x="1365747" y="4301930"/>
            <a:ext cx="6853220" cy="369332"/>
          </a:xfrm>
          <a:prstGeom prst="rect">
            <a:avLst/>
          </a:prstGeom>
          <a:noFill/>
        </p:spPr>
        <p:txBody>
          <a:bodyPr wrap="square" rtlCol="0">
            <a:spAutoFit/>
          </a:bodyPr>
          <a:lstStyle/>
          <a:p>
            <a:r>
              <a:rPr lang="en-US" altLang="zh-CN"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rPr>
              <a:t>The end of Lesson 1</a:t>
            </a:r>
            <a:endParaRPr lang="zh-CN" altLang="en-US"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12" name="直接连接符 11"/>
          <p:cNvCxnSpPr/>
          <p:nvPr/>
        </p:nvCxnSpPr>
        <p:spPr>
          <a:xfrm flipH="1">
            <a:off x="1041721" y="4139591"/>
            <a:ext cx="6486839" cy="0"/>
          </a:xfrm>
          <a:prstGeom prst="line">
            <a:avLst/>
          </a:prstGeom>
          <a:ln>
            <a:prstDash val="dash"/>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20624284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par>
                                <p:cTn id="10" presetID="22" presetClass="entr" presetSubtype="2" fill="hold" nodeType="withEffect">
                                  <p:stCondLst>
                                    <p:cond delay="500"/>
                                  </p:stCondLst>
                                  <p:childTnLst>
                                    <p:set>
                                      <p:cBhvr>
                                        <p:cTn id="11" dur="1" fill="hold">
                                          <p:stCondLst>
                                            <p:cond delay="0"/>
                                          </p:stCondLst>
                                        </p:cTn>
                                        <p:tgtEl>
                                          <p:spTgt spid="12"/>
                                        </p:tgtEl>
                                        <p:attrNameLst>
                                          <p:attrName>style.visibility</p:attrName>
                                        </p:attrNameLst>
                                      </p:cBhvr>
                                      <p:to>
                                        <p:strVal val="visible"/>
                                      </p:to>
                                    </p:set>
                                    <p:animEffect transition="in" filter="wipe(right)">
                                      <p:cBhvr>
                                        <p:cTn id="12" dur="500"/>
                                        <p:tgtEl>
                                          <p:spTgt spid="12"/>
                                        </p:tgtEl>
                                      </p:cBhvr>
                                    </p:animEffect>
                                  </p:childTnLst>
                                </p:cTn>
                              </p:par>
                            </p:childTnLst>
                          </p:cTn>
                        </p:par>
                        <p:par>
                          <p:cTn id="13" fill="hold">
                            <p:stCondLst>
                              <p:cond delay="1600"/>
                            </p:stCondLst>
                            <p:childTnLst>
                              <p:par>
                                <p:cTn id="14" presetID="17" presetClass="entr" presetSubtype="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p:cTn id="16" dur="750" fill="hold"/>
                                        <p:tgtEl>
                                          <p:spTgt spid="8"/>
                                        </p:tgtEl>
                                        <p:attrNameLst>
                                          <p:attrName>ppt_x</p:attrName>
                                        </p:attrNameLst>
                                      </p:cBhvr>
                                      <p:tavLst>
                                        <p:tav tm="0">
                                          <p:val>
                                            <p:strVal val="#ppt_x"/>
                                          </p:val>
                                        </p:tav>
                                        <p:tav tm="100000">
                                          <p:val>
                                            <p:strVal val="#ppt_x"/>
                                          </p:val>
                                        </p:tav>
                                      </p:tavLst>
                                    </p:anim>
                                    <p:anim calcmode="lin" valueType="num">
                                      <p:cBhvr>
                                        <p:cTn id="17" dur="750" fill="hold"/>
                                        <p:tgtEl>
                                          <p:spTgt spid="8"/>
                                        </p:tgtEl>
                                        <p:attrNameLst>
                                          <p:attrName>ppt_y</p:attrName>
                                        </p:attrNameLst>
                                      </p:cBhvr>
                                      <p:tavLst>
                                        <p:tav tm="0">
                                          <p:val>
                                            <p:strVal val="#ppt_y-#ppt_h/2"/>
                                          </p:val>
                                        </p:tav>
                                        <p:tav tm="100000">
                                          <p:val>
                                            <p:strVal val="#ppt_y"/>
                                          </p:val>
                                        </p:tav>
                                      </p:tavLst>
                                    </p:anim>
                                    <p:anim calcmode="lin" valueType="num">
                                      <p:cBhvr>
                                        <p:cTn id="18" dur="750" fill="hold"/>
                                        <p:tgtEl>
                                          <p:spTgt spid="8"/>
                                        </p:tgtEl>
                                        <p:attrNameLst>
                                          <p:attrName>ppt_w</p:attrName>
                                        </p:attrNameLst>
                                      </p:cBhvr>
                                      <p:tavLst>
                                        <p:tav tm="0">
                                          <p:val>
                                            <p:strVal val="#ppt_w"/>
                                          </p:val>
                                        </p:tav>
                                        <p:tav tm="100000">
                                          <p:val>
                                            <p:strVal val="#ppt_w"/>
                                          </p:val>
                                        </p:tav>
                                      </p:tavLst>
                                    </p:anim>
                                    <p:anim calcmode="lin" valueType="num">
                                      <p:cBhvr>
                                        <p:cTn id="19" dur="750" fill="hold"/>
                                        <p:tgtEl>
                                          <p:spTgt spid="8"/>
                                        </p:tgtEl>
                                        <p:attrNameLst>
                                          <p:attrName>ppt_h</p:attrName>
                                        </p:attrNameLst>
                                      </p:cBhvr>
                                      <p:tavLst>
                                        <p:tav tm="0">
                                          <p:val>
                                            <p:fltVal val="0"/>
                                          </p:val>
                                        </p:tav>
                                        <p:tav tm="100000">
                                          <p:val>
                                            <p:strVal val="#ppt_h"/>
                                          </p:val>
                                        </p:tav>
                                      </p:tavLst>
                                    </p:anim>
                                  </p:childTnLst>
                                </p:cTn>
                              </p:par>
                              <p:par>
                                <p:cTn id="20" presetID="22" presetClass="entr" presetSubtype="8" fill="hold" grpId="0" nodeType="withEffect">
                                  <p:stCondLst>
                                    <p:cond delay="55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343980" y="324060"/>
            <a:ext cx="1254944" cy="276999"/>
          </a:xfrm>
          <a:prstGeom prst="rect">
            <a:avLst/>
          </a:prstGeom>
          <a:noFill/>
        </p:spPr>
        <p:txBody>
          <a:bodyPr wrap="square" rtlCol="0">
            <a:spAutoFit/>
          </a:bodyPr>
          <a:lstStyle/>
          <a:p>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课程综述</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7720110" y="742490"/>
            <a:ext cx="3429762" cy="584775"/>
          </a:xfrm>
          <a:prstGeom prst="rect">
            <a:avLst/>
          </a:prstGeom>
          <a:noFill/>
        </p:spPr>
        <p:txBody>
          <a:bodyPr wrap="square" rtlCol="0">
            <a:spAutoFit/>
          </a:bodyPr>
          <a:lstStyle/>
          <a:p>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课程综述</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4" name="对象 23">
            <a:extLst>
              <a:ext uri="{FF2B5EF4-FFF2-40B4-BE49-F238E27FC236}">
                <a16:creationId xmlns:a16="http://schemas.microsoft.com/office/drawing/2014/main" id="{76AD576E-9B84-479E-94E7-7A36CB1337F4}"/>
              </a:ext>
            </a:extLst>
          </p:cNvPr>
          <p:cNvGraphicFramePr>
            <a:graphicFrameLocks noChangeAspect="1"/>
          </p:cNvGraphicFramePr>
          <p:nvPr>
            <p:extLst>
              <p:ext uri="{D42A27DB-BD31-4B8C-83A1-F6EECF244321}">
                <p14:modId xmlns:p14="http://schemas.microsoft.com/office/powerpoint/2010/main" val="3813984857"/>
              </p:ext>
            </p:extLst>
          </p:nvPr>
        </p:nvGraphicFramePr>
        <p:xfrm>
          <a:off x="0" y="1518669"/>
          <a:ext cx="5477522" cy="4352456"/>
        </p:xfrm>
        <a:graphic>
          <a:graphicData uri="http://schemas.openxmlformats.org/presentationml/2006/ole">
            <mc:AlternateContent xmlns:mc="http://schemas.openxmlformats.org/markup-compatibility/2006">
              <mc:Choice xmlns:v="urn:schemas-microsoft-com:vml" Requires="v">
                <p:oleObj spid="_x0000_s4170" name="Visio" r:id="rId4" imgW="4701717" imgH="3215514" progId="Visio.Drawing.15">
                  <p:embed/>
                </p:oleObj>
              </mc:Choice>
              <mc:Fallback>
                <p:oleObj name="Visio" r:id="rId4" imgW="4701717" imgH="3215514" progId="Visio.Drawing.15">
                  <p:embed/>
                  <p:pic>
                    <p:nvPicPr>
                      <p:cNvPr id="24" name="对象 23">
                        <a:extLst>
                          <a:ext uri="{FF2B5EF4-FFF2-40B4-BE49-F238E27FC236}">
                            <a16:creationId xmlns:a16="http://schemas.microsoft.com/office/drawing/2014/main" id="{76AD576E-9B84-479E-94E7-7A36CB1337F4}"/>
                          </a:ext>
                        </a:extLst>
                      </p:cNvPr>
                      <p:cNvPicPr/>
                      <p:nvPr/>
                    </p:nvPicPr>
                    <p:blipFill>
                      <a:blip r:embed="rId5"/>
                      <a:stretch>
                        <a:fillRect/>
                      </a:stretch>
                    </p:blipFill>
                    <p:spPr>
                      <a:xfrm>
                        <a:off x="0" y="1518669"/>
                        <a:ext cx="5477522" cy="4352456"/>
                      </a:xfrm>
                      <a:prstGeom prst="rect">
                        <a:avLst/>
                      </a:prstGeom>
                    </p:spPr>
                  </p:pic>
                </p:oleObj>
              </mc:Fallback>
            </mc:AlternateContent>
          </a:graphicData>
        </a:graphic>
      </p:graphicFrame>
      <p:cxnSp>
        <p:nvCxnSpPr>
          <p:cNvPr id="25" name="直接连接符 24">
            <a:extLst>
              <a:ext uri="{FF2B5EF4-FFF2-40B4-BE49-F238E27FC236}">
                <a16:creationId xmlns:a16="http://schemas.microsoft.com/office/drawing/2014/main" id="{82C22AB3-CD3C-4C6E-9736-E6BB104C0CD5}"/>
              </a:ext>
            </a:extLst>
          </p:cNvPr>
          <p:cNvCxnSpPr/>
          <p:nvPr/>
        </p:nvCxnSpPr>
        <p:spPr>
          <a:xfrm flipV="1">
            <a:off x="8723791" y="146918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6743791" y="147603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8003791" y="146587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9" name="文本框 8">
            <a:extLst>
              <a:ext uri="{FF2B5EF4-FFF2-40B4-BE49-F238E27FC236}">
                <a16:creationId xmlns:a16="http://schemas.microsoft.com/office/drawing/2014/main" id="{6E6EC5F9-5D44-4269-A662-40EBDF80CD86}"/>
              </a:ext>
            </a:extLst>
          </p:cNvPr>
          <p:cNvSpPr txBox="1"/>
          <p:nvPr/>
        </p:nvSpPr>
        <p:spPr>
          <a:xfrm>
            <a:off x="6587960" y="1518669"/>
            <a:ext cx="4271662" cy="5752024"/>
          </a:xfrm>
          <a:prstGeom prst="rect">
            <a:avLst/>
          </a:prstGeom>
          <a:noFill/>
        </p:spPr>
        <p:txBody>
          <a:bodyPr wrap="square" rtlCol="0">
            <a:spAutoFit/>
          </a:bodyPr>
          <a:lstStyle/>
          <a:p>
            <a:pPr>
              <a:lnSpc>
                <a:spcPct val="150000"/>
              </a:lnSpc>
            </a:pPr>
            <a:r>
              <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     </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本课程基于</a:t>
            </a: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MATLAB</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语言，对</a:t>
            </a: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MATLAB</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语法和数学建模常用算法进行一定的讲解，为即将到来的数学建模竞赛做准备。</a:t>
            </a:r>
            <a:endPar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    课程讲解</a:t>
            </a: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MATLAB</a:t>
            </a:r>
            <a:r>
              <a:rPr lang="zh-CN" altLang="en-US"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常用算法和相关语句，目的是能够让学习者能够掌握进行数学建模的基本技能，其中也有数学建模过程中的技巧和检验穿插，当然重要的是大家能够掌握学习的能力，未来面对任何问题都能迅速掌握。数学建模中遇到的问题何其多，学习能力才是我认为最重要的事情。</a:t>
            </a:r>
            <a:endPar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gn="r">
              <a:lnSpc>
                <a:spcPct val="150000"/>
              </a:lnSpc>
            </a:pPr>
            <a:r>
              <a:rPr lang="en-US" altLang="zh-CN" sz="1600"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rPr>
              <a:t>2019.1  </a:t>
            </a:r>
          </a:p>
          <a:p>
            <a:pPr>
              <a:lnSpc>
                <a:spcPct val="150000"/>
              </a:lnSpc>
            </a:pPr>
            <a:endParaRPr lang="en-US" altLang="zh-CN"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a:p>
            <a:pPr>
              <a:lnSpc>
                <a:spcPct val="150000"/>
              </a:lnSpc>
            </a:pPr>
            <a:endParaRPr lang="zh-CN" altLang="en-US" spc="300" dirty="0">
              <a:solidFill>
                <a:schemeClr val="tx1">
                  <a:lumMod val="95000"/>
                  <a:lumOff val="5000"/>
                </a:schemeClr>
              </a:solidFill>
              <a:latin typeface="宋体" panose="02010600030101010101" pitchFamily="2" charset="-122"/>
              <a:ea typeface="宋体" panose="02010600030101010101" pitchFamily="2" charset="-122"/>
              <a:sym typeface="Arial" panose="020B0604020202020204" pitchFamily="34" charset="0"/>
            </a:endParaRPr>
          </a:p>
        </p:txBody>
      </p:sp>
    </p:spTree>
    <p:extLst>
      <p:ext uri="{BB962C8B-B14F-4D97-AF65-F5344CB8AC3E}">
        <p14:creationId xmlns:p14="http://schemas.microsoft.com/office/powerpoint/2010/main" val="1916642589"/>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par>
                                <p:cTn id="15" presetID="53" presetClass="entr" presetSubtype="16" fill="hold" grpId="0" nodeType="withEffect">
                                  <p:stCondLst>
                                    <p:cond delay="500"/>
                                  </p:stCondLst>
                                  <p:iterate type="lt">
                                    <p:tmPct val="10000"/>
                                  </p:iterate>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22" presetClass="entr" presetSubtype="2" fill="hold"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right)">
                                      <p:cBhvr>
                                        <p:cTn id="22" dur="500"/>
                                        <p:tgtEl>
                                          <p:spTgt spid="25"/>
                                        </p:tgtEl>
                                      </p:cBhvr>
                                    </p:animEffect>
                                  </p:childTnLst>
                                </p:cTn>
                              </p:par>
                              <p:par>
                                <p:cTn id="23" presetID="22" presetClass="exit" presetSubtype="2" fill="hold" nodeType="withEffect">
                                  <p:stCondLst>
                                    <p:cond delay="200"/>
                                  </p:stCondLst>
                                  <p:childTnLst>
                                    <p:animEffect transition="out" filter="wipe(right)">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par>
                                <p:cTn id="26" presetID="22" presetClass="entr" presetSubtype="8" fill="hold"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left)">
                                      <p:cBhvr>
                                        <p:cTn id="28" dur="500"/>
                                        <p:tgtEl>
                                          <p:spTgt spid="26"/>
                                        </p:tgtEl>
                                      </p:cBhvr>
                                    </p:animEffect>
                                  </p:childTnLst>
                                </p:cTn>
                              </p:par>
                              <p:par>
                                <p:cTn id="29" presetID="22" presetClass="exit" presetSubtype="8" fill="hold" nodeType="withEffect">
                                  <p:stCondLst>
                                    <p:cond delay="200"/>
                                  </p:stCondLst>
                                  <p:childTnLst>
                                    <p:animEffect transition="out" filter="wipe(left)">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par>
                                <p:cTn id="32" presetID="53" presetClass="entr" presetSubtype="16" fill="hold" grpId="0" nodeType="withEffect">
                                  <p:stCondLst>
                                    <p:cond delay="500"/>
                                  </p:stCondLst>
                                  <p:iterate type="lt">
                                    <p:tmPct val="10000"/>
                                  </p:iterate>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5000"/>
            <a:lum/>
          </a:blip>
          <a:srcRect/>
          <a:stretch>
            <a:fillRect t="-128000" b="-128000"/>
          </a:stretch>
        </a:blipFill>
        <a:effectLst/>
      </p:bgPr>
    </p:bg>
    <p:spTree>
      <p:nvGrpSpPr>
        <p:cNvPr id="1" name=""/>
        <p:cNvGrpSpPr/>
        <p:nvPr/>
      </p:nvGrpSpPr>
      <p:grpSpPr>
        <a:xfrm>
          <a:off x="0" y="0"/>
          <a:ext cx="0" cy="0"/>
          <a:chOff x="0" y="0"/>
          <a:chExt cx="0" cy="0"/>
        </a:xfrm>
      </p:grpSpPr>
      <p:pic>
        <p:nvPicPr>
          <p:cNvPr id="3" name="图片 2"/>
          <p:cNvPicPr>
            <a:picLocks/>
          </p:cNvPicPr>
          <p:nvPr/>
        </p:nvPicPr>
        <p:blipFill>
          <a:blip r:embed="rId3" cstate="print">
            <a:extLst>
              <a:ext uri="{28A0092B-C50C-407E-A947-70E740481C1C}">
                <a14:useLocalDpi xmlns:a14="http://schemas.microsoft.com/office/drawing/2010/main" val="0"/>
              </a:ext>
            </a:extLst>
          </a:blip>
          <a:stretch>
            <a:fillRect/>
          </a:stretch>
        </p:blipFill>
        <p:spPr>
          <a:xfrm flipV="1">
            <a:off x="-554736" y="2626263"/>
            <a:ext cx="13731240" cy="2538000"/>
          </a:xfrm>
          <a:prstGeom prst="rect">
            <a:avLst/>
          </a:prstGeom>
        </p:spPr>
      </p:pic>
      <p:sp>
        <p:nvSpPr>
          <p:cNvPr id="4" name="椭圆 3"/>
          <p:cNvSpPr>
            <a:spLocks noChangeAspect="1"/>
          </p:cNvSpPr>
          <p:nvPr/>
        </p:nvSpPr>
        <p:spPr>
          <a:xfrm>
            <a:off x="3155951" y="2030825"/>
            <a:ext cx="1260000" cy="12600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文本框 4"/>
          <p:cNvSpPr txBox="1"/>
          <p:nvPr/>
        </p:nvSpPr>
        <p:spPr>
          <a:xfrm>
            <a:off x="3296141" y="2004588"/>
            <a:ext cx="897399" cy="1708160"/>
          </a:xfrm>
          <a:prstGeom prst="rect">
            <a:avLst/>
          </a:prstGeom>
          <a:noFill/>
        </p:spPr>
        <p:txBody>
          <a:bodyPr wrap="square" rtlCol="0">
            <a:spAutoFit/>
          </a:bodyPr>
          <a:lstStyle/>
          <a:p>
            <a:r>
              <a:rPr lang="en-US" altLang="zh-CN"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2</a:t>
            </a:r>
            <a:endParaRPr lang="zh-CN" altLang="en-US" sz="10500" dirty="0">
              <a:solidFill>
                <a:schemeClr val="bg1"/>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0" name="矩形 9"/>
          <p:cNvSpPr/>
          <p:nvPr/>
        </p:nvSpPr>
        <p:spPr>
          <a:xfrm>
            <a:off x="5038901" y="2175911"/>
            <a:ext cx="4059379" cy="1446550"/>
          </a:xfrm>
          <a:prstGeom prst="rect">
            <a:avLst/>
          </a:prstGeom>
          <a:noFill/>
        </p:spPr>
        <p:txBody>
          <a:bodyPr vert="horz" wrap="square" rtlCol="0">
            <a:spAutoFit/>
          </a:bodyPr>
          <a:lstStyle/>
          <a:p>
            <a:pPr algn="ctr"/>
            <a:r>
              <a:rPr lang="en-US" altLang="zh-CN"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MATLAB</a:t>
            </a:r>
            <a:r>
              <a:rPr lang="zh-CN" altLang="en-US" sz="4400" spc="600" dirty="0">
                <a:solidFill>
                  <a:schemeClr val="tx1">
                    <a:lumMod val="85000"/>
                    <a:lumOff val="15000"/>
                  </a:schemeClr>
                </a:solidFill>
                <a:latin typeface="Arial" panose="020B0604020202020204" pitchFamily="34" charset="0"/>
                <a:ea typeface="微软雅黑" panose="020B0503020204020204" pitchFamily="34" charset="-122"/>
                <a:cs typeface="Open Sans" panose="020B0606030504020204" pitchFamily="34" charset="0"/>
                <a:sym typeface="Arial" panose="020B0604020202020204" pitchFamily="34" charset="0"/>
              </a:rPr>
              <a:t>功能和调试方法</a:t>
            </a:r>
          </a:p>
        </p:txBody>
      </p:sp>
    </p:spTree>
    <p:extLst>
      <p:ext uri="{BB962C8B-B14F-4D97-AF65-F5344CB8AC3E}">
        <p14:creationId xmlns:p14="http://schemas.microsoft.com/office/powerpoint/2010/main" val="7270286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900" decel="100000" fill="hold"/>
                                        <p:tgtEl>
                                          <p:spTgt spid="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1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900" decel="100000" fill="hold"/>
                                        <p:tgtEl>
                                          <p:spTgt spid="5"/>
                                        </p:tgtEl>
                                        <p:attrNameLst>
                                          <p:attrName>ppt_y</p:attrName>
                                        </p:attrNameLst>
                                      </p:cBhvr>
                                      <p:tavLst>
                                        <p:tav tm="0">
                                          <p:val>
                                            <p:strVal val="#ppt_y+1"/>
                                          </p:val>
                                        </p:tav>
                                        <p:tav tm="100000">
                                          <p:val>
                                            <p:strVal val="#ppt_y-.03"/>
                                          </p:val>
                                        </p:tav>
                                      </p:tavLst>
                                    </p:anim>
                                    <p:anim calcmode="lin" valueType="num">
                                      <p:cBhvr>
                                        <p:cTn id="16"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par>
                          <p:cTn id="17" fill="hold">
                            <p:stCondLst>
                              <p:cond delay="1100"/>
                            </p:stCondLst>
                            <p:childTnLst>
                              <p:par>
                                <p:cTn id="18" presetID="22" presetClass="entr" presetSubtype="8"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500"/>
                                        <p:tgtEl>
                                          <p:spTgt spid="3"/>
                                        </p:tgtEl>
                                      </p:cBhvr>
                                    </p:animEffect>
                                  </p:childTnLst>
                                </p:cTn>
                              </p:par>
                            </p:childTnLst>
                          </p:cTn>
                        </p:par>
                        <p:par>
                          <p:cTn id="21" fill="hold">
                            <p:stCondLst>
                              <p:cond delay="16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7274029" y="854475"/>
            <a:ext cx="3429762"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功能</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8723791" y="146918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6743791" y="147603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8003791" y="146587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graphicFrame>
        <p:nvGraphicFramePr>
          <p:cNvPr id="2" name="表格 1">
            <a:extLst>
              <a:ext uri="{FF2B5EF4-FFF2-40B4-BE49-F238E27FC236}">
                <a16:creationId xmlns:a16="http://schemas.microsoft.com/office/drawing/2014/main" id="{A9BF0206-57C6-463B-99F0-06563D651AD3}"/>
              </a:ext>
            </a:extLst>
          </p:cNvPr>
          <p:cNvGraphicFramePr>
            <a:graphicFrameLocks noGrp="1"/>
          </p:cNvGraphicFramePr>
          <p:nvPr>
            <p:extLst>
              <p:ext uri="{D42A27DB-BD31-4B8C-83A1-F6EECF244321}">
                <p14:modId xmlns:p14="http://schemas.microsoft.com/office/powerpoint/2010/main" val="3461823731"/>
              </p:ext>
            </p:extLst>
          </p:nvPr>
        </p:nvGraphicFramePr>
        <p:xfrm>
          <a:off x="6140388" y="4506117"/>
          <a:ext cx="5166806" cy="1575278"/>
        </p:xfrm>
        <a:graphic>
          <a:graphicData uri="http://schemas.openxmlformats.org/drawingml/2006/table">
            <a:tbl>
              <a:tblPr firstRow="1" bandRow="1">
                <a:tableStyleId>{5940675A-B579-460E-94D1-54222C63F5DA}</a:tableStyleId>
              </a:tblPr>
              <a:tblGrid>
                <a:gridCol w="2583403">
                  <a:extLst>
                    <a:ext uri="{9D8B030D-6E8A-4147-A177-3AD203B41FA5}">
                      <a16:colId xmlns:a16="http://schemas.microsoft.com/office/drawing/2014/main" val="2219181433"/>
                    </a:ext>
                  </a:extLst>
                </a:gridCol>
                <a:gridCol w="2583403">
                  <a:extLst>
                    <a:ext uri="{9D8B030D-6E8A-4147-A177-3AD203B41FA5}">
                      <a16:colId xmlns:a16="http://schemas.microsoft.com/office/drawing/2014/main" val="2256515908"/>
                    </a:ext>
                  </a:extLst>
                </a:gridCol>
              </a:tblGrid>
              <a:tr h="370840">
                <a:tc>
                  <a:txBody>
                    <a:bodyPr/>
                    <a:lstStyle/>
                    <a:p>
                      <a:r>
                        <a:rPr lang="zh-CN" altLang="en-US" dirty="0"/>
                        <a:t>数值分析</a:t>
                      </a:r>
                    </a:p>
                  </a:txBody>
                  <a:tcPr/>
                </a:tc>
                <a:tc>
                  <a:txBody>
                    <a:bodyPr/>
                    <a:lstStyle/>
                    <a:p>
                      <a:r>
                        <a:rPr lang="zh-CN" altLang="en-US" sz="1800" b="0" i="0" kern="1200" dirty="0">
                          <a:solidFill>
                            <a:schemeClr val="tx1"/>
                          </a:solidFill>
                          <a:effectLst/>
                          <a:latin typeface="+mn-lt"/>
                          <a:ea typeface="+mn-ea"/>
                          <a:cs typeface="+mn-cs"/>
                        </a:rPr>
                        <a:t>数值和符号计算</a:t>
                      </a:r>
                      <a:endParaRPr lang="zh-CN" altLang="en-US" dirty="0"/>
                    </a:p>
                  </a:txBody>
                  <a:tcPr/>
                </a:tc>
                <a:extLst>
                  <a:ext uri="{0D108BD9-81ED-4DB2-BD59-A6C34878D82A}">
                    <a16:rowId xmlns:a16="http://schemas.microsoft.com/office/drawing/2014/main" val="2257561569"/>
                  </a:ext>
                </a:extLst>
              </a:tr>
              <a:tr h="462758">
                <a:tc>
                  <a:txBody>
                    <a:bodyPr/>
                    <a:lstStyle/>
                    <a:p>
                      <a:r>
                        <a:rPr lang="zh-CN" altLang="en-US" sz="1800" b="0" i="0" kern="1200" dirty="0">
                          <a:solidFill>
                            <a:schemeClr val="tx1"/>
                          </a:solidFill>
                          <a:effectLst/>
                          <a:latin typeface="+mn-lt"/>
                          <a:ea typeface="+mn-ea"/>
                          <a:cs typeface="+mn-cs"/>
                        </a:rPr>
                        <a:t>工程与科学绘图</a:t>
                      </a:r>
                      <a:endParaRPr lang="zh-CN" altLang="en-US" dirty="0"/>
                    </a:p>
                  </a:txBody>
                  <a:tcPr/>
                </a:tc>
                <a:tc>
                  <a:txBody>
                    <a:bodyPr/>
                    <a:lstStyle/>
                    <a:p>
                      <a:r>
                        <a:rPr lang="zh-CN" altLang="en-US" sz="1800" b="0" i="0" kern="1200" dirty="0">
                          <a:solidFill>
                            <a:schemeClr val="tx1"/>
                          </a:solidFill>
                          <a:effectLst/>
                          <a:latin typeface="+mn-lt"/>
                          <a:ea typeface="+mn-ea"/>
                          <a:cs typeface="+mn-cs"/>
                        </a:rPr>
                        <a:t>控制系统的设计与仿真</a:t>
                      </a:r>
                      <a:endParaRPr lang="zh-CN" altLang="en-US" dirty="0"/>
                    </a:p>
                  </a:txBody>
                  <a:tcPr/>
                </a:tc>
                <a:extLst>
                  <a:ext uri="{0D108BD9-81ED-4DB2-BD59-A6C34878D82A}">
                    <a16:rowId xmlns:a16="http://schemas.microsoft.com/office/drawing/2014/main" val="3772768143"/>
                  </a:ext>
                </a:extLst>
              </a:tr>
              <a:tr h="370840">
                <a:tc>
                  <a:txBody>
                    <a:bodyPr/>
                    <a:lstStyle/>
                    <a:p>
                      <a:r>
                        <a:rPr lang="zh-CN" altLang="en-US" sz="1800" b="0" i="0" kern="1200" dirty="0">
                          <a:solidFill>
                            <a:schemeClr val="tx1"/>
                          </a:solidFill>
                          <a:effectLst/>
                          <a:latin typeface="+mn-lt"/>
                          <a:ea typeface="+mn-ea"/>
                          <a:cs typeface="+mn-cs"/>
                        </a:rPr>
                        <a:t>数字图像处理</a:t>
                      </a:r>
                      <a:endParaRPr lang="zh-CN" altLang="en-US" dirty="0"/>
                    </a:p>
                  </a:txBody>
                  <a:tcPr/>
                </a:tc>
                <a:tc>
                  <a:txBody>
                    <a:bodyPr/>
                    <a:lstStyle/>
                    <a:p>
                      <a:r>
                        <a:rPr lang="zh-CN" altLang="en-US" dirty="0"/>
                        <a:t>数字信号处理</a:t>
                      </a:r>
                    </a:p>
                  </a:txBody>
                  <a:tcPr/>
                </a:tc>
                <a:extLst>
                  <a:ext uri="{0D108BD9-81ED-4DB2-BD59-A6C34878D82A}">
                    <a16:rowId xmlns:a16="http://schemas.microsoft.com/office/drawing/2014/main" val="1815215853"/>
                  </a:ext>
                </a:extLst>
              </a:tr>
              <a:tr h="370840">
                <a:tc>
                  <a:txBody>
                    <a:bodyPr/>
                    <a:lstStyle/>
                    <a:p>
                      <a:r>
                        <a:rPr lang="zh-CN" altLang="en-US" dirty="0"/>
                        <a:t>通讯系统设计与仿真</a:t>
                      </a:r>
                    </a:p>
                  </a:txBody>
                  <a:tcPr/>
                </a:tc>
                <a:tc>
                  <a:txBody>
                    <a:bodyPr/>
                    <a:lstStyle/>
                    <a:p>
                      <a:r>
                        <a:rPr lang="zh-CN" altLang="en-US" dirty="0"/>
                        <a:t>财务与金融工程</a:t>
                      </a:r>
                    </a:p>
                  </a:txBody>
                  <a:tcPr/>
                </a:tc>
                <a:extLst>
                  <a:ext uri="{0D108BD9-81ED-4DB2-BD59-A6C34878D82A}">
                    <a16:rowId xmlns:a16="http://schemas.microsoft.com/office/drawing/2014/main" val="1720239934"/>
                  </a:ext>
                </a:extLst>
              </a:tr>
            </a:tbl>
          </a:graphicData>
        </a:graphic>
      </p:graphicFrame>
      <p:sp>
        <p:nvSpPr>
          <p:cNvPr id="3" name="文本框 2">
            <a:extLst>
              <a:ext uri="{FF2B5EF4-FFF2-40B4-BE49-F238E27FC236}">
                <a16:creationId xmlns:a16="http://schemas.microsoft.com/office/drawing/2014/main" id="{B13AFF75-932B-4636-9A16-A2FDE90D13F6}"/>
              </a:ext>
            </a:extLst>
          </p:cNvPr>
          <p:cNvSpPr txBox="1"/>
          <p:nvPr/>
        </p:nvSpPr>
        <p:spPr>
          <a:xfrm>
            <a:off x="6491057" y="1548373"/>
            <a:ext cx="4465468" cy="2585323"/>
          </a:xfrm>
          <a:prstGeom prst="rect">
            <a:avLst/>
          </a:prstGeom>
          <a:noFill/>
        </p:spPr>
        <p:txBody>
          <a:bodyPr wrap="square" rtlCol="0">
            <a:spAutoFit/>
          </a:bodyPr>
          <a:lstStyle/>
          <a:p>
            <a:r>
              <a:rPr lang="en-US" altLang="zh-CN" dirty="0"/>
              <a:t>       MATLAB</a:t>
            </a:r>
            <a:r>
              <a:rPr lang="zh-CN" altLang="en-US" dirty="0"/>
              <a:t>是美国</a:t>
            </a:r>
            <a:r>
              <a:rPr lang="en-US" altLang="zh-CN" dirty="0"/>
              <a:t>MathWorks</a:t>
            </a:r>
            <a:r>
              <a:rPr lang="zh-CN" altLang="en-US" dirty="0"/>
              <a:t>公司出品的商业数学软件，用于算法开发、数据可视化、数据分析以及数值计算的高级技术计算语言和交互式环境，主要包括</a:t>
            </a:r>
            <a:r>
              <a:rPr lang="en-US" altLang="zh-CN" dirty="0"/>
              <a:t>MATLAB</a:t>
            </a:r>
            <a:r>
              <a:rPr lang="zh-CN" altLang="en-US" dirty="0"/>
              <a:t>和</a:t>
            </a:r>
            <a:r>
              <a:rPr lang="en-US" altLang="zh-CN" dirty="0"/>
              <a:t>Simulink</a:t>
            </a:r>
            <a:r>
              <a:rPr lang="zh-CN" altLang="en-US" dirty="0"/>
              <a:t>两大部分。</a:t>
            </a:r>
            <a:endParaRPr lang="en-US" altLang="zh-CN" dirty="0"/>
          </a:p>
          <a:p>
            <a:r>
              <a:rPr lang="en-US" altLang="zh-CN" dirty="0"/>
              <a:t>        MATLAB</a:t>
            </a:r>
            <a:r>
              <a:rPr lang="zh-CN" altLang="en-US" dirty="0"/>
              <a:t>可以理解为</a:t>
            </a:r>
            <a:r>
              <a:rPr lang="en-US" altLang="zh-CN" dirty="0"/>
              <a:t>MAT-LAB</a:t>
            </a:r>
            <a:r>
              <a:rPr lang="zh-CN" altLang="en-US" dirty="0"/>
              <a:t>，即为矩阵实验室的意思，矩阵就是</a:t>
            </a:r>
            <a:r>
              <a:rPr lang="en-US" altLang="zh-CN" dirty="0"/>
              <a:t>MATLAB</a:t>
            </a:r>
            <a:r>
              <a:rPr lang="zh-CN" altLang="en-US" dirty="0"/>
              <a:t>数值计算的主要元素，也就是和线性代数关联较多。主要功能为下表格所示：</a:t>
            </a:r>
          </a:p>
        </p:txBody>
      </p:sp>
      <p:pic>
        <p:nvPicPr>
          <p:cNvPr id="4" name="图片 3">
            <a:extLst>
              <a:ext uri="{FF2B5EF4-FFF2-40B4-BE49-F238E27FC236}">
                <a16:creationId xmlns:a16="http://schemas.microsoft.com/office/drawing/2014/main" id="{A67AB49F-1334-4BC3-915F-A9462B62C413}"/>
              </a:ext>
            </a:extLst>
          </p:cNvPr>
          <p:cNvPicPr>
            <a:picLocks noChangeAspect="1"/>
          </p:cNvPicPr>
          <p:nvPr/>
        </p:nvPicPr>
        <p:blipFill>
          <a:blip r:embed="rId3"/>
          <a:stretch>
            <a:fillRect/>
          </a:stretch>
        </p:blipFill>
        <p:spPr>
          <a:xfrm>
            <a:off x="305672" y="1192107"/>
            <a:ext cx="5395272" cy="4110527"/>
          </a:xfrm>
          <a:prstGeom prst="rect">
            <a:avLst/>
          </a:prstGeom>
        </p:spPr>
      </p:pic>
    </p:spTree>
    <p:extLst>
      <p:ext uri="{BB962C8B-B14F-4D97-AF65-F5344CB8AC3E}">
        <p14:creationId xmlns:p14="http://schemas.microsoft.com/office/powerpoint/2010/main" val="868719752"/>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2" name="文本框 21"/>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
        <p:nvSpPr>
          <p:cNvPr id="23" name="文本框 22">
            <a:extLst>
              <a:ext uri="{FF2B5EF4-FFF2-40B4-BE49-F238E27FC236}">
                <a16:creationId xmlns:a16="http://schemas.microsoft.com/office/drawing/2014/main" id="{4701F245-A425-4F19-AC0F-2D49109242FC}"/>
              </a:ext>
            </a:extLst>
          </p:cNvPr>
          <p:cNvSpPr txBox="1"/>
          <p:nvPr/>
        </p:nvSpPr>
        <p:spPr>
          <a:xfrm>
            <a:off x="7274029" y="854475"/>
            <a:ext cx="3429762"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功能</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8723791" y="1469188"/>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6743791" y="1476032"/>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8003791" y="1465872"/>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3" name="文本框 2">
            <a:extLst>
              <a:ext uri="{FF2B5EF4-FFF2-40B4-BE49-F238E27FC236}">
                <a16:creationId xmlns:a16="http://schemas.microsoft.com/office/drawing/2014/main" id="{B13AFF75-932B-4636-9A16-A2FDE90D13F6}"/>
              </a:ext>
            </a:extLst>
          </p:cNvPr>
          <p:cNvSpPr txBox="1"/>
          <p:nvPr/>
        </p:nvSpPr>
        <p:spPr>
          <a:xfrm>
            <a:off x="6491058" y="2084330"/>
            <a:ext cx="4465468" cy="2308324"/>
          </a:xfrm>
          <a:prstGeom prst="rect">
            <a:avLst/>
          </a:prstGeom>
          <a:noFill/>
        </p:spPr>
        <p:txBody>
          <a:bodyPr wrap="square" rtlCol="0">
            <a:spAutoFit/>
          </a:bodyPr>
          <a:lstStyle/>
          <a:p>
            <a:r>
              <a:rPr lang="zh-CN" altLang="en-US" dirty="0"/>
              <a:t>我们可能用到的</a:t>
            </a:r>
            <a:r>
              <a:rPr lang="en-US" altLang="zh-CN" dirty="0"/>
              <a:t>MATLAB</a:t>
            </a:r>
            <a:r>
              <a:rPr lang="zh-CN" altLang="en-US" dirty="0"/>
              <a:t>功能有：</a:t>
            </a:r>
            <a:endParaRPr lang="en-US" altLang="zh-CN" dirty="0"/>
          </a:p>
          <a:p>
            <a:r>
              <a:rPr lang="en-US" altLang="zh-CN" dirty="0"/>
              <a:t>1</a:t>
            </a:r>
            <a:r>
              <a:rPr lang="zh-CN" altLang="en-US" dirty="0"/>
              <a:t>、数值计算</a:t>
            </a:r>
            <a:endParaRPr lang="en-US" altLang="zh-CN" dirty="0"/>
          </a:p>
          <a:p>
            <a:r>
              <a:rPr lang="en-US" altLang="zh-CN" dirty="0"/>
              <a:t>2</a:t>
            </a:r>
            <a:r>
              <a:rPr lang="zh-CN" altLang="en-US" dirty="0"/>
              <a:t>、表达式计算</a:t>
            </a:r>
            <a:endParaRPr lang="en-US" altLang="zh-CN" dirty="0"/>
          </a:p>
          <a:p>
            <a:r>
              <a:rPr lang="en-US" altLang="zh-CN" dirty="0"/>
              <a:t>3</a:t>
            </a:r>
            <a:r>
              <a:rPr lang="zh-CN" altLang="en-US" dirty="0"/>
              <a:t>、图标制作</a:t>
            </a:r>
            <a:endParaRPr lang="en-US" altLang="zh-CN" dirty="0"/>
          </a:p>
          <a:p>
            <a:r>
              <a:rPr lang="en-US" altLang="zh-CN" dirty="0"/>
              <a:t>4</a:t>
            </a:r>
            <a:r>
              <a:rPr lang="zh-CN" altLang="en-US" dirty="0"/>
              <a:t>、仿真模拟</a:t>
            </a:r>
            <a:endParaRPr lang="en-US" altLang="zh-CN" dirty="0"/>
          </a:p>
          <a:p>
            <a:r>
              <a:rPr lang="en-US" altLang="zh-CN" dirty="0"/>
              <a:t>5</a:t>
            </a:r>
            <a:r>
              <a:rPr lang="zh-CN" altLang="en-US" dirty="0"/>
              <a:t>、编程解决具体问题</a:t>
            </a:r>
            <a:endParaRPr lang="en-US" altLang="zh-CN" dirty="0"/>
          </a:p>
          <a:p>
            <a:r>
              <a:rPr lang="en-US" altLang="zh-CN" dirty="0"/>
              <a:t>6</a:t>
            </a:r>
            <a:r>
              <a:rPr lang="zh-CN" altLang="en-US" dirty="0"/>
              <a:t>、数值分析</a:t>
            </a:r>
            <a:endParaRPr lang="en-US" altLang="zh-CN" dirty="0"/>
          </a:p>
          <a:p>
            <a:r>
              <a:rPr lang="en-US" altLang="zh-CN" dirty="0"/>
              <a:t>7</a:t>
            </a:r>
            <a:r>
              <a:rPr lang="zh-CN" altLang="en-US" dirty="0"/>
              <a:t>、图像处理</a:t>
            </a:r>
          </a:p>
        </p:txBody>
      </p:sp>
      <p:pic>
        <p:nvPicPr>
          <p:cNvPr id="4" name="图片 3">
            <a:extLst>
              <a:ext uri="{FF2B5EF4-FFF2-40B4-BE49-F238E27FC236}">
                <a16:creationId xmlns:a16="http://schemas.microsoft.com/office/drawing/2014/main" id="{A67AB49F-1334-4BC3-915F-A9462B62C413}"/>
              </a:ext>
            </a:extLst>
          </p:cNvPr>
          <p:cNvPicPr>
            <a:picLocks noChangeAspect="1"/>
          </p:cNvPicPr>
          <p:nvPr/>
        </p:nvPicPr>
        <p:blipFill>
          <a:blip r:embed="rId3"/>
          <a:stretch>
            <a:fillRect/>
          </a:stretch>
        </p:blipFill>
        <p:spPr>
          <a:xfrm>
            <a:off x="305672" y="1183229"/>
            <a:ext cx="5395272" cy="4110527"/>
          </a:xfrm>
          <a:prstGeom prst="rect">
            <a:avLst/>
          </a:prstGeom>
        </p:spPr>
      </p:pic>
    </p:spTree>
    <p:extLst>
      <p:ext uri="{BB962C8B-B14F-4D97-AF65-F5344CB8AC3E}">
        <p14:creationId xmlns:p14="http://schemas.microsoft.com/office/powerpoint/2010/main" val="198822887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lt">
                                    <p:tmPct val="10000"/>
                                  </p:iterate>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250"/>
                                  </p:stCondLst>
                                  <p:iterate type="lt">
                                    <p:tmPct val="10000"/>
                                  </p:iterate>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3726641" y="954064"/>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界面介绍</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6" name="图片 5">
            <a:extLst>
              <a:ext uri="{FF2B5EF4-FFF2-40B4-BE49-F238E27FC236}">
                <a16:creationId xmlns:a16="http://schemas.microsoft.com/office/drawing/2014/main" id="{E10A21D8-6B88-43A7-986B-40E90781FCAF}"/>
              </a:ext>
            </a:extLst>
          </p:cNvPr>
          <p:cNvPicPr>
            <a:picLocks noChangeAspect="1"/>
          </p:cNvPicPr>
          <p:nvPr/>
        </p:nvPicPr>
        <p:blipFill>
          <a:blip r:embed="rId3"/>
          <a:stretch>
            <a:fillRect/>
          </a:stretch>
        </p:blipFill>
        <p:spPr>
          <a:xfrm>
            <a:off x="1041722" y="1607417"/>
            <a:ext cx="9306045" cy="4992305"/>
          </a:xfrm>
          <a:prstGeom prst="rect">
            <a:avLst/>
          </a:prstGeom>
          <a:ln>
            <a:noFill/>
          </a:ln>
        </p:spPr>
      </p:pic>
      <p:sp>
        <p:nvSpPr>
          <p:cNvPr id="12" name="文本框 11">
            <a:extLst>
              <a:ext uri="{FF2B5EF4-FFF2-40B4-BE49-F238E27FC236}">
                <a16:creationId xmlns:a16="http://schemas.microsoft.com/office/drawing/2014/main" id="{0F5018A2-B17B-45C9-AF39-DB4AD7B37FB1}"/>
              </a:ext>
            </a:extLst>
          </p:cNvPr>
          <p:cNvSpPr txBox="1"/>
          <p:nvPr/>
        </p:nvSpPr>
        <p:spPr>
          <a:xfrm>
            <a:off x="1134319" y="4881251"/>
            <a:ext cx="1851949" cy="369332"/>
          </a:xfrm>
          <a:prstGeom prst="rect">
            <a:avLst/>
          </a:prstGeom>
          <a:noFill/>
        </p:spPr>
        <p:txBody>
          <a:bodyPr wrap="square" rtlCol="0">
            <a:spAutoFit/>
          </a:bodyPr>
          <a:lstStyle/>
          <a:p>
            <a:r>
              <a:rPr lang="zh-CN" altLang="en-US" dirty="0">
                <a:solidFill>
                  <a:srgbClr val="FF0000"/>
                </a:solidFill>
              </a:rPr>
              <a:t>文件目录窗口</a:t>
            </a:r>
          </a:p>
        </p:txBody>
      </p:sp>
      <p:sp>
        <p:nvSpPr>
          <p:cNvPr id="19" name="文本框 18">
            <a:extLst>
              <a:ext uri="{FF2B5EF4-FFF2-40B4-BE49-F238E27FC236}">
                <a16:creationId xmlns:a16="http://schemas.microsoft.com/office/drawing/2014/main" id="{3B3F8D53-4066-4C98-BD33-D69DCD10BBCD}"/>
              </a:ext>
            </a:extLst>
          </p:cNvPr>
          <p:cNvSpPr txBox="1"/>
          <p:nvPr/>
        </p:nvSpPr>
        <p:spPr>
          <a:xfrm>
            <a:off x="1134318" y="5965336"/>
            <a:ext cx="1851949" cy="369332"/>
          </a:xfrm>
          <a:prstGeom prst="rect">
            <a:avLst/>
          </a:prstGeom>
          <a:noFill/>
        </p:spPr>
        <p:txBody>
          <a:bodyPr wrap="square" rtlCol="0">
            <a:spAutoFit/>
          </a:bodyPr>
          <a:lstStyle/>
          <a:p>
            <a:r>
              <a:rPr lang="zh-CN" altLang="en-US" dirty="0">
                <a:solidFill>
                  <a:srgbClr val="FF0000"/>
                </a:solidFill>
              </a:rPr>
              <a:t>文件信息窗口</a:t>
            </a:r>
          </a:p>
        </p:txBody>
      </p:sp>
      <p:sp>
        <p:nvSpPr>
          <p:cNvPr id="20" name="文本框 19">
            <a:extLst>
              <a:ext uri="{FF2B5EF4-FFF2-40B4-BE49-F238E27FC236}">
                <a16:creationId xmlns:a16="http://schemas.microsoft.com/office/drawing/2014/main" id="{C962A410-19AE-4D5D-B15B-A4CA92C99F5E}"/>
              </a:ext>
            </a:extLst>
          </p:cNvPr>
          <p:cNvSpPr txBox="1"/>
          <p:nvPr/>
        </p:nvSpPr>
        <p:spPr>
          <a:xfrm>
            <a:off x="3894778" y="3734237"/>
            <a:ext cx="1851949" cy="369332"/>
          </a:xfrm>
          <a:prstGeom prst="rect">
            <a:avLst/>
          </a:prstGeom>
          <a:noFill/>
        </p:spPr>
        <p:txBody>
          <a:bodyPr wrap="square" rtlCol="0">
            <a:spAutoFit/>
          </a:bodyPr>
          <a:lstStyle/>
          <a:p>
            <a:r>
              <a:rPr lang="zh-CN" altLang="en-US" dirty="0">
                <a:solidFill>
                  <a:srgbClr val="FF0000"/>
                </a:solidFill>
              </a:rPr>
              <a:t>命令窗口 </a:t>
            </a:r>
          </a:p>
        </p:txBody>
      </p:sp>
      <p:sp>
        <p:nvSpPr>
          <p:cNvPr id="24" name="文本框 23">
            <a:extLst>
              <a:ext uri="{FF2B5EF4-FFF2-40B4-BE49-F238E27FC236}">
                <a16:creationId xmlns:a16="http://schemas.microsoft.com/office/drawing/2014/main" id="{7CBB6455-1132-4C5C-837B-D9B40A63A696}"/>
              </a:ext>
            </a:extLst>
          </p:cNvPr>
          <p:cNvSpPr txBox="1"/>
          <p:nvPr/>
        </p:nvSpPr>
        <p:spPr>
          <a:xfrm>
            <a:off x="8495818" y="3244334"/>
            <a:ext cx="1851949" cy="369332"/>
          </a:xfrm>
          <a:prstGeom prst="rect">
            <a:avLst/>
          </a:prstGeom>
          <a:noFill/>
        </p:spPr>
        <p:txBody>
          <a:bodyPr wrap="square" rtlCol="0">
            <a:spAutoFit/>
          </a:bodyPr>
          <a:lstStyle/>
          <a:p>
            <a:r>
              <a:rPr lang="zh-CN" altLang="en-US" dirty="0">
                <a:solidFill>
                  <a:srgbClr val="FF0000"/>
                </a:solidFill>
              </a:rPr>
              <a:t>工作空间窗口</a:t>
            </a:r>
          </a:p>
        </p:txBody>
      </p:sp>
      <p:sp>
        <p:nvSpPr>
          <p:cNvPr id="29" name="文本框 28">
            <a:extLst>
              <a:ext uri="{FF2B5EF4-FFF2-40B4-BE49-F238E27FC236}">
                <a16:creationId xmlns:a16="http://schemas.microsoft.com/office/drawing/2014/main" id="{6729E7F1-2707-4331-945B-A3E3EDC64927}"/>
              </a:ext>
            </a:extLst>
          </p:cNvPr>
          <p:cNvSpPr txBox="1"/>
          <p:nvPr/>
        </p:nvSpPr>
        <p:spPr>
          <a:xfrm>
            <a:off x="8495817" y="5780670"/>
            <a:ext cx="1851949" cy="369332"/>
          </a:xfrm>
          <a:prstGeom prst="rect">
            <a:avLst/>
          </a:prstGeom>
          <a:noFill/>
        </p:spPr>
        <p:txBody>
          <a:bodyPr wrap="square" rtlCol="0">
            <a:spAutoFit/>
          </a:bodyPr>
          <a:lstStyle/>
          <a:p>
            <a:r>
              <a:rPr lang="zh-CN" altLang="en-US" dirty="0">
                <a:solidFill>
                  <a:srgbClr val="FF0000"/>
                </a:solidFill>
              </a:rPr>
              <a:t>命令历史窗口</a:t>
            </a:r>
          </a:p>
        </p:txBody>
      </p:sp>
      <p:sp>
        <p:nvSpPr>
          <p:cNvPr id="13" name="文本框 12">
            <a:extLst>
              <a:ext uri="{FF2B5EF4-FFF2-40B4-BE49-F238E27FC236}">
                <a16:creationId xmlns:a16="http://schemas.microsoft.com/office/drawing/2014/main" id="{936D5369-568A-4D9F-936A-3482E977022F}"/>
              </a:ext>
            </a:extLst>
          </p:cNvPr>
          <p:cNvSpPr txBox="1"/>
          <p:nvPr/>
        </p:nvSpPr>
        <p:spPr>
          <a:xfrm>
            <a:off x="3782144" y="5065917"/>
            <a:ext cx="3929166" cy="369332"/>
          </a:xfrm>
          <a:prstGeom prst="rect">
            <a:avLst/>
          </a:prstGeom>
          <a:noFill/>
        </p:spPr>
        <p:txBody>
          <a:bodyPr wrap="square" rtlCol="0">
            <a:spAutoFit/>
          </a:bodyPr>
          <a:lstStyle/>
          <a:p>
            <a:r>
              <a:rPr lang="zh-CN" altLang="en-US" dirty="0"/>
              <a:t>各窗口大小位置均可以自行调整</a:t>
            </a:r>
          </a:p>
        </p:txBody>
      </p:sp>
      <p:sp>
        <p:nvSpPr>
          <p:cNvPr id="16" name="文本框 15">
            <a:extLst>
              <a:ext uri="{FF2B5EF4-FFF2-40B4-BE49-F238E27FC236}">
                <a16:creationId xmlns:a16="http://schemas.microsoft.com/office/drawing/2014/main" id="{2A3242DA-A9CE-4570-AAE1-B355E7CC09E3}"/>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54900149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2208514" y="324061"/>
            <a:ext cx="2810347" cy="276999"/>
          </a:xfrm>
          <a:prstGeom prst="rect">
            <a:avLst/>
          </a:prstGeom>
          <a:noFill/>
        </p:spPr>
        <p:txBody>
          <a:bodyPr wrap="square" rtlCol="0">
            <a:spAutoFit/>
          </a:bodyPr>
          <a:lstStyle/>
          <a:p>
            <a:r>
              <a:rPr lang="en-US" altLang="zh-CN" sz="1200" b="1" dirty="0">
                <a:latin typeface="Arial" panose="020B0604020202020204" pitchFamily="34" charset="0"/>
                <a:ea typeface="微软雅黑" panose="020B0503020204020204" pitchFamily="34" charset="-122"/>
                <a:sym typeface="Arial" panose="020B0604020202020204" pitchFamily="34" charset="0"/>
              </a:rPr>
              <a:t>Lesson 1</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文本框 22">
            <a:extLst>
              <a:ext uri="{FF2B5EF4-FFF2-40B4-BE49-F238E27FC236}">
                <a16:creationId xmlns:a16="http://schemas.microsoft.com/office/drawing/2014/main" id="{4701F245-A425-4F19-AC0F-2D49109242FC}"/>
              </a:ext>
            </a:extLst>
          </p:cNvPr>
          <p:cNvSpPr txBox="1"/>
          <p:nvPr/>
        </p:nvSpPr>
        <p:spPr>
          <a:xfrm>
            <a:off x="3726641" y="954064"/>
            <a:ext cx="3929166" cy="584775"/>
          </a:xfrm>
          <a:prstGeom prst="rect">
            <a:avLst/>
          </a:prstGeom>
          <a:noFill/>
        </p:spPr>
        <p:txBody>
          <a:bodyPr wrap="square" rtlCol="0">
            <a:spAutoFit/>
          </a:bodyPr>
          <a:lstStyle/>
          <a:p>
            <a:r>
              <a:rPr lang="en-US" altLang="zh-CN"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MATLAB</a:t>
            </a:r>
            <a:r>
              <a:rPr lang="zh-CN" altLang="en-US" sz="32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rPr>
              <a:t>界面介绍</a:t>
            </a:r>
            <a:endParaRPr lang="zh-CN" altLang="en-US" sz="2000" spc="300" dirty="0">
              <a:solidFill>
                <a:schemeClr val="tx1">
                  <a:lumMod val="95000"/>
                  <a:lumOff val="5000"/>
                </a:schemeClr>
              </a:solidFill>
              <a:latin typeface="Arial" panose="020B0604020202020204" pitchFamily="34" charset="0"/>
              <a:ea typeface="微软雅黑" panose="020B0503020204020204" pitchFamily="34" charset="-122"/>
              <a:sym typeface="Arial" panose="020B0604020202020204" pitchFamily="34" charset="0"/>
            </a:endParaRPr>
          </a:p>
        </p:txBody>
      </p:sp>
      <p:cxnSp>
        <p:nvCxnSpPr>
          <p:cNvPr id="25" name="直接连接符 24">
            <a:extLst>
              <a:ext uri="{FF2B5EF4-FFF2-40B4-BE49-F238E27FC236}">
                <a16:creationId xmlns:a16="http://schemas.microsoft.com/office/drawing/2014/main" id="{82C22AB3-CD3C-4C6E-9736-E6BB104C0CD5}"/>
              </a:ext>
            </a:extLst>
          </p:cNvPr>
          <p:cNvCxnSpPr/>
          <p:nvPr/>
        </p:nvCxnSpPr>
        <p:spPr>
          <a:xfrm flipV="1">
            <a:off x="5540753" y="1531995"/>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5E4651B9-20E9-4551-A2CD-7110B571F2EC}"/>
              </a:ext>
            </a:extLst>
          </p:cNvPr>
          <p:cNvCxnSpPr/>
          <p:nvPr/>
        </p:nvCxnSpPr>
        <p:spPr>
          <a:xfrm flipV="1">
            <a:off x="3560753" y="1538839"/>
            <a:ext cx="1980000" cy="22859"/>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 name="矩形 26">
            <a:extLst>
              <a:ext uri="{FF2B5EF4-FFF2-40B4-BE49-F238E27FC236}">
                <a16:creationId xmlns:a16="http://schemas.microsoft.com/office/drawing/2014/main" id="{959965A9-94BC-4C48-B489-142B44BD9BBD}"/>
              </a:ext>
            </a:extLst>
          </p:cNvPr>
          <p:cNvSpPr/>
          <p:nvPr/>
        </p:nvSpPr>
        <p:spPr>
          <a:xfrm>
            <a:off x="4820753" y="1528679"/>
            <a:ext cx="1440000" cy="45719"/>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pic>
        <p:nvPicPr>
          <p:cNvPr id="2" name="图片 1">
            <a:extLst>
              <a:ext uri="{FF2B5EF4-FFF2-40B4-BE49-F238E27FC236}">
                <a16:creationId xmlns:a16="http://schemas.microsoft.com/office/drawing/2014/main" id="{79CD3CB8-3072-468D-9548-C46E2D9156CC}"/>
              </a:ext>
            </a:extLst>
          </p:cNvPr>
          <p:cNvPicPr>
            <a:picLocks noChangeAspect="1"/>
          </p:cNvPicPr>
          <p:nvPr/>
        </p:nvPicPr>
        <p:blipFill>
          <a:blip r:embed="rId3"/>
          <a:stretch>
            <a:fillRect/>
          </a:stretch>
        </p:blipFill>
        <p:spPr>
          <a:xfrm>
            <a:off x="864581" y="1682106"/>
            <a:ext cx="9352344" cy="5017143"/>
          </a:xfrm>
          <a:prstGeom prst="rect">
            <a:avLst/>
          </a:prstGeom>
        </p:spPr>
      </p:pic>
      <p:sp>
        <p:nvSpPr>
          <p:cNvPr id="3" name="文本框 2">
            <a:extLst>
              <a:ext uri="{FF2B5EF4-FFF2-40B4-BE49-F238E27FC236}">
                <a16:creationId xmlns:a16="http://schemas.microsoft.com/office/drawing/2014/main" id="{DFB0905D-56BB-46E9-B5F0-DD865EBF68BB}"/>
              </a:ext>
            </a:extLst>
          </p:cNvPr>
          <p:cNvSpPr txBox="1"/>
          <p:nvPr/>
        </p:nvSpPr>
        <p:spPr>
          <a:xfrm>
            <a:off x="5691223" y="3375660"/>
            <a:ext cx="1829529" cy="923330"/>
          </a:xfrm>
          <a:prstGeom prst="rect">
            <a:avLst/>
          </a:prstGeom>
          <a:noFill/>
        </p:spPr>
        <p:txBody>
          <a:bodyPr wrap="square" rtlCol="0">
            <a:spAutoFit/>
          </a:bodyPr>
          <a:lstStyle/>
          <a:p>
            <a:r>
              <a:rPr lang="zh-CN" altLang="en-US" dirty="0">
                <a:solidFill>
                  <a:srgbClr val="FF0000"/>
                </a:solidFill>
              </a:rPr>
              <a:t>如果窗口不小心关掉了，可以由此重新打开。</a:t>
            </a:r>
          </a:p>
        </p:txBody>
      </p:sp>
      <p:cxnSp>
        <p:nvCxnSpPr>
          <p:cNvPr id="5" name="直接箭头连接符 4">
            <a:extLst>
              <a:ext uri="{FF2B5EF4-FFF2-40B4-BE49-F238E27FC236}">
                <a16:creationId xmlns:a16="http://schemas.microsoft.com/office/drawing/2014/main" id="{62B59C9A-BF9C-496E-8A54-3C33958F6416}"/>
              </a:ext>
            </a:extLst>
          </p:cNvPr>
          <p:cNvCxnSpPr/>
          <p:nvPr/>
        </p:nvCxnSpPr>
        <p:spPr>
          <a:xfrm flipH="1" flipV="1">
            <a:off x="4282440" y="2363840"/>
            <a:ext cx="1408784" cy="13471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1" name="文本框 10">
            <a:extLst>
              <a:ext uri="{FF2B5EF4-FFF2-40B4-BE49-F238E27FC236}">
                <a16:creationId xmlns:a16="http://schemas.microsoft.com/office/drawing/2014/main" id="{0FE4C058-F981-441B-A3D9-2C91018FDF0E}"/>
              </a:ext>
            </a:extLst>
          </p:cNvPr>
          <p:cNvSpPr txBox="1"/>
          <p:nvPr/>
        </p:nvSpPr>
        <p:spPr>
          <a:xfrm>
            <a:off x="-88777" y="324061"/>
            <a:ext cx="2423603" cy="276999"/>
          </a:xfrm>
          <a:prstGeom prst="rect">
            <a:avLst/>
          </a:prstGeom>
          <a:noFill/>
        </p:spPr>
        <p:txBody>
          <a:bodyPr wrap="square" rtlCol="0">
            <a:spAutoFit/>
          </a:bodyPr>
          <a:lstStyle/>
          <a:p>
            <a:r>
              <a:rPr lang="en-US" altLang="zh-CN"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MATLAB</a:t>
            </a:r>
            <a:r>
              <a:rPr lang="zh-CN" altLang="en-US" sz="1200" spc="300" dirty="0">
                <a:solidFill>
                  <a:schemeClr val="bg1"/>
                </a:solidFill>
                <a:latin typeface="Arial" panose="020B0604020202020204" pitchFamily="34" charset="0"/>
                <a:ea typeface="微软雅黑" panose="020B0503020204020204" pitchFamily="34" charset="-122"/>
                <a:sym typeface="Arial" panose="020B0604020202020204" pitchFamily="34" charset="0"/>
              </a:rPr>
              <a:t>功能和调试方法</a:t>
            </a:r>
          </a:p>
        </p:txBody>
      </p:sp>
    </p:spTree>
    <p:extLst>
      <p:ext uri="{BB962C8B-B14F-4D97-AF65-F5344CB8AC3E}">
        <p14:creationId xmlns:p14="http://schemas.microsoft.com/office/powerpoint/2010/main" val="2949979421"/>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250"/>
                                  </p:stCondLst>
                                  <p:iterate type="lt">
                                    <p:tmPct val="10000"/>
                                  </p:iterate>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par>
                                <p:cTn id="10" presetID="53" presetClass="entr" presetSubtype="16" fill="hold" grpId="0" nodeType="withEffect">
                                  <p:stCondLst>
                                    <p:cond delay="0"/>
                                  </p:stCondLst>
                                  <p:iterate type="lt">
                                    <p:tmPct val="10000"/>
                                  </p:iterate>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11" grpId="0"/>
    </p:bldLst>
  </p:timing>
</p:sld>
</file>

<file path=ppt/theme/theme1.xml><?xml version="1.0" encoding="utf-8"?>
<a:theme xmlns:a="http://schemas.openxmlformats.org/drawingml/2006/main" name="第一PPT，www.1ppt.c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兰亭粗黑+细黑_GBK">
      <a:majorFont>
        <a:latin typeface="Open Sans Semibold"/>
        <a:ea typeface="方正黑体简体"/>
        <a:cs typeface=""/>
      </a:majorFont>
      <a:minorFont>
        <a:latin typeface="Open Sans Light"/>
        <a:ea typeface="方正兰亭细黑_GBK"/>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1200</TotalTime>
  <Words>1949</Words>
  <Application>Microsoft Office PowerPoint</Application>
  <PresentationFormat>宽屏</PresentationFormat>
  <Paragraphs>288</Paragraphs>
  <Slides>35</Slides>
  <Notes>30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35</vt:i4>
      </vt:variant>
    </vt:vector>
  </HeadingPairs>
  <TitlesOfParts>
    <vt:vector size="44" baseType="lpstr">
      <vt:lpstr>Open Sans Light</vt:lpstr>
      <vt:lpstr>Open Sans Semibold</vt:lpstr>
      <vt:lpstr>等线</vt:lpstr>
      <vt:lpstr>宋体</vt:lpstr>
      <vt:lpstr>Arial</vt:lpstr>
      <vt:lpstr>Calibri</vt:lpstr>
      <vt:lpstr>Wingdings</vt:lpstr>
      <vt:lpstr>第一PPT，www.1ppt.com</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第一PPT</dc:creator>
  <dc:description>第一PPT</dc:description>
  <cp:lastModifiedBy>凡 杨</cp:lastModifiedBy>
  <cp:revision>165</cp:revision>
  <dcterms:created xsi:type="dcterms:W3CDTF">2017-03-26T06:32:59Z</dcterms:created>
  <dcterms:modified xsi:type="dcterms:W3CDTF">2019-01-10T09:47:29Z</dcterms:modified>
</cp:coreProperties>
</file>