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5" r:id="rId2"/>
    <p:sldId id="303" r:id="rId3"/>
    <p:sldId id="312" r:id="rId4"/>
    <p:sldId id="354" r:id="rId5"/>
    <p:sldId id="373" r:id="rId6"/>
    <p:sldId id="375" r:id="rId7"/>
    <p:sldId id="376" r:id="rId8"/>
    <p:sldId id="374" r:id="rId9"/>
    <p:sldId id="378" r:id="rId10"/>
    <p:sldId id="313" r:id="rId11"/>
    <p:sldId id="377" r:id="rId12"/>
    <p:sldId id="379" r:id="rId13"/>
    <p:sldId id="380" r:id="rId14"/>
    <p:sldId id="381" r:id="rId15"/>
    <p:sldId id="314" r:id="rId16"/>
    <p:sldId id="362" r:id="rId17"/>
    <p:sldId id="382" r:id="rId18"/>
    <p:sldId id="383" r:id="rId19"/>
    <p:sldId id="384" r:id="rId20"/>
    <p:sldId id="315" r:id="rId21"/>
    <p:sldId id="385" r:id="rId22"/>
    <p:sldId id="386" r:id="rId23"/>
    <p:sldId id="388" r:id="rId24"/>
    <p:sldId id="389" r:id="rId25"/>
    <p:sldId id="390" r:id="rId26"/>
    <p:sldId id="391" r:id="rId27"/>
    <p:sldId id="392" r:id="rId28"/>
    <p:sldId id="393" r:id="rId29"/>
    <p:sldId id="316" r:id="rId30"/>
    <p:sldId id="394" r:id="rId31"/>
    <p:sldId id="35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凡 杨" initials="凡" lastIdx="1" clrIdx="0">
    <p:extLst>
      <p:ext uri="{19B8F6BF-5375-455C-9EA6-DF929625EA0E}">
        <p15:presenceInfo xmlns:p15="http://schemas.microsoft.com/office/powerpoint/2012/main" userId="86a8070572307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9" autoAdjust="0"/>
    <p:restoredTop sz="94660"/>
  </p:normalViewPr>
  <p:slideViewPr>
    <p:cSldViewPr snapToGrid="0">
      <p:cViewPr varScale="1">
        <p:scale>
          <a:sx n="86" d="100"/>
          <a:sy n="86" d="100"/>
        </p:scale>
        <p:origin x="442" y="48"/>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2019/1/10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12</a:t>
            </a:fld>
            <a:endParaRPr lang="zh-CN" altLang="en-US"/>
          </a:p>
        </p:txBody>
      </p:sp>
    </p:spTree>
    <p:extLst>
      <p:ext uri="{BB962C8B-B14F-4D97-AF65-F5344CB8AC3E}">
        <p14:creationId xmlns:p14="http://schemas.microsoft.com/office/powerpoint/2010/main" val="2042975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13</a:t>
            </a:fld>
            <a:endParaRPr lang="zh-CN" altLang="en-US"/>
          </a:p>
        </p:txBody>
      </p:sp>
    </p:spTree>
    <p:extLst>
      <p:ext uri="{BB962C8B-B14F-4D97-AF65-F5344CB8AC3E}">
        <p14:creationId xmlns:p14="http://schemas.microsoft.com/office/powerpoint/2010/main" val="414687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14</a:t>
            </a:fld>
            <a:endParaRPr lang="zh-CN" altLang="en-US"/>
          </a:p>
        </p:txBody>
      </p:sp>
    </p:spTree>
    <p:extLst>
      <p:ext uri="{BB962C8B-B14F-4D97-AF65-F5344CB8AC3E}">
        <p14:creationId xmlns:p14="http://schemas.microsoft.com/office/powerpoint/2010/main" val="3538312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16</a:t>
            </a:fld>
            <a:endParaRPr lang="zh-CN" altLang="en-US"/>
          </a:p>
        </p:txBody>
      </p:sp>
    </p:spTree>
    <p:extLst>
      <p:ext uri="{BB962C8B-B14F-4D97-AF65-F5344CB8AC3E}">
        <p14:creationId xmlns:p14="http://schemas.microsoft.com/office/powerpoint/2010/main" val="228942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17</a:t>
            </a:fld>
            <a:endParaRPr lang="zh-CN" altLang="en-US"/>
          </a:p>
        </p:txBody>
      </p:sp>
    </p:spTree>
    <p:extLst>
      <p:ext uri="{BB962C8B-B14F-4D97-AF65-F5344CB8AC3E}">
        <p14:creationId xmlns:p14="http://schemas.microsoft.com/office/powerpoint/2010/main" val="1614194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18</a:t>
            </a:fld>
            <a:endParaRPr lang="zh-CN" altLang="en-US"/>
          </a:p>
        </p:txBody>
      </p:sp>
    </p:spTree>
    <p:extLst>
      <p:ext uri="{BB962C8B-B14F-4D97-AF65-F5344CB8AC3E}">
        <p14:creationId xmlns:p14="http://schemas.microsoft.com/office/powerpoint/2010/main" val="13875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19</a:t>
            </a:fld>
            <a:endParaRPr lang="zh-CN" altLang="en-US"/>
          </a:p>
        </p:txBody>
      </p:sp>
    </p:spTree>
    <p:extLst>
      <p:ext uri="{BB962C8B-B14F-4D97-AF65-F5344CB8AC3E}">
        <p14:creationId xmlns:p14="http://schemas.microsoft.com/office/powerpoint/2010/main" val="1107866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21</a:t>
            </a:fld>
            <a:endParaRPr lang="zh-CN" altLang="en-US"/>
          </a:p>
        </p:txBody>
      </p:sp>
    </p:spTree>
    <p:extLst>
      <p:ext uri="{BB962C8B-B14F-4D97-AF65-F5344CB8AC3E}">
        <p14:creationId xmlns:p14="http://schemas.microsoft.com/office/powerpoint/2010/main" val="433796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22</a:t>
            </a:fld>
            <a:endParaRPr lang="zh-CN" altLang="en-US"/>
          </a:p>
        </p:txBody>
      </p:sp>
    </p:spTree>
    <p:extLst>
      <p:ext uri="{BB962C8B-B14F-4D97-AF65-F5344CB8AC3E}">
        <p14:creationId xmlns:p14="http://schemas.microsoft.com/office/powerpoint/2010/main" val="3788187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23</a:t>
            </a:fld>
            <a:endParaRPr lang="zh-CN" altLang="en-US"/>
          </a:p>
        </p:txBody>
      </p:sp>
    </p:spTree>
    <p:extLst>
      <p:ext uri="{BB962C8B-B14F-4D97-AF65-F5344CB8AC3E}">
        <p14:creationId xmlns:p14="http://schemas.microsoft.com/office/powerpoint/2010/main" val="219753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24</a:t>
            </a:fld>
            <a:endParaRPr lang="zh-CN" altLang="en-US"/>
          </a:p>
        </p:txBody>
      </p:sp>
    </p:spTree>
    <p:extLst>
      <p:ext uri="{BB962C8B-B14F-4D97-AF65-F5344CB8AC3E}">
        <p14:creationId xmlns:p14="http://schemas.microsoft.com/office/powerpoint/2010/main" val="161641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25</a:t>
            </a:fld>
            <a:endParaRPr lang="zh-CN" altLang="en-US"/>
          </a:p>
        </p:txBody>
      </p:sp>
    </p:spTree>
    <p:extLst>
      <p:ext uri="{BB962C8B-B14F-4D97-AF65-F5344CB8AC3E}">
        <p14:creationId xmlns:p14="http://schemas.microsoft.com/office/powerpoint/2010/main" val="449358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26</a:t>
            </a:fld>
            <a:endParaRPr lang="zh-CN" altLang="en-US"/>
          </a:p>
        </p:txBody>
      </p:sp>
    </p:spTree>
    <p:extLst>
      <p:ext uri="{BB962C8B-B14F-4D97-AF65-F5344CB8AC3E}">
        <p14:creationId xmlns:p14="http://schemas.microsoft.com/office/powerpoint/2010/main" val="197655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27</a:t>
            </a:fld>
            <a:endParaRPr lang="zh-CN" altLang="en-US"/>
          </a:p>
        </p:txBody>
      </p:sp>
    </p:spTree>
    <p:extLst>
      <p:ext uri="{BB962C8B-B14F-4D97-AF65-F5344CB8AC3E}">
        <p14:creationId xmlns:p14="http://schemas.microsoft.com/office/powerpoint/2010/main" val="1525752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28</a:t>
            </a:fld>
            <a:endParaRPr lang="zh-CN" altLang="en-US"/>
          </a:p>
        </p:txBody>
      </p:sp>
    </p:spTree>
    <p:extLst>
      <p:ext uri="{BB962C8B-B14F-4D97-AF65-F5344CB8AC3E}">
        <p14:creationId xmlns:p14="http://schemas.microsoft.com/office/powerpoint/2010/main" val="1056934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30</a:t>
            </a:fld>
            <a:endParaRPr lang="zh-CN" altLang="en-US"/>
          </a:p>
        </p:txBody>
      </p:sp>
    </p:spTree>
    <p:extLst>
      <p:ext uri="{BB962C8B-B14F-4D97-AF65-F5344CB8AC3E}">
        <p14:creationId xmlns:p14="http://schemas.microsoft.com/office/powerpoint/2010/main" val="63882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31</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4</a:t>
            </a:fld>
            <a:endParaRPr lang="zh-CN" altLang="en-US"/>
          </a:p>
        </p:txBody>
      </p:sp>
    </p:spTree>
    <p:extLst>
      <p:ext uri="{BB962C8B-B14F-4D97-AF65-F5344CB8AC3E}">
        <p14:creationId xmlns:p14="http://schemas.microsoft.com/office/powerpoint/2010/main" val="306875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5</a:t>
            </a:fld>
            <a:endParaRPr lang="zh-CN" altLang="en-US"/>
          </a:p>
        </p:txBody>
      </p:sp>
    </p:spTree>
    <p:extLst>
      <p:ext uri="{BB962C8B-B14F-4D97-AF65-F5344CB8AC3E}">
        <p14:creationId xmlns:p14="http://schemas.microsoft.com/office/powerpoint/2010/main" val="109599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6</a:t>
            </a:fld>
            <a:endParaRPr lang="zh-CN" altLang="en-US"/>
          </a:p>
        </p:txBody>
      </p:sp>
    </p:spTree>
    <p:extLst>
      <p:ext uri="{BB962C8B-B14F-4D97-AF65-F5344CB8AC3E}">
        <p14:creationId xmlns:p14="http://schemas.microsoft.com/office/powerpoint/2010/main" val="181177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7</a:t>
            </a:fld>
            <a:endParaRPr lang="zh-CN" altLang="en-US"/>
          </a:p>
        </p:txBody>
      </p:sp>
    </p:spTree>
    <p:extLst>
      <p:ext uri="{BB962C8B-B14F-4D97-AF65-F5344CB8AC3E}">
        <p14:creationId xmlns:p14="http://schemas.microsoft.com/office/powerpoint/2010/main" val="3689507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8</a:t>
            </a:fld>
            <a:endParaRPr lang="zh-CN" altLang="en-US"/>
          </a:p>
        </p:txBody>
      </p:sp>
    </p:spTree>
    <p:extLst>
      <p:ext uri="{BB962C8B-B14F-4D97-AF65-F5344CB8AC3E}">
        <p14:creationId xmlns:p14="http://schemas.microsoft.com/office/powerpoint/2010/main" val="4047354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9</a:t>
            </a:fld>
            <a:endParaRPr lang="zh-CN" altLang="en-US"/>
          </a:p>
        </p:txBody>
      </p:sp>
    </p:spTree>
    <p:extLst>
      <p:ext uri="{BB962C8B-B14F-4D97-AF65-F5344CB8AC3E}">
        <p14:creationId xmlns:p14="http://schemas.microsoft.com/office/powerpoint/2010/main" val="399749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11</a:t>
            </a:fld>
            <a:endParaRPr lang="zh-CN" altLang="en-US"/>
          </a:p>
        </p:txBody>
      </p:sp>
    </p:spTree>
    <p:extLst>
      <p:ext uri="{BB962C8B-B14F-4D97-AF65-F5344CB8AC3E}">
        <p14:creationId xmlns:p14="http://schemas.microsoft.com/office/powerpoint/2010/main" val="204148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4" name="矩形 23"/>
          <p:cNvSpPr/>
          <p:nvPr/>
        </p:nvSpPr>
        <p:spPr>
          <a:xfrm>
            <a:off x="8292858" y="523779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8461762" y="5130832"/>
            <a:ext cx="2109599" cy="369332"/>
          </a:xfrm>
          <a:prstGeom prst="rect">
            <a:avLst/>
          </a:prstGeom>
          <a:noFill/>
        </p:spPr>
        <p:txBody>
          <a:bodyPr wrap="square" rtlCol="0">
            <a:spAutoFit/>
          </a:bodyPr>
          <a:lstStyle/>
          <a:p>
            <a:r>
              <a:rPr lang="en-US" altLang="zh-CN"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MATLAB</a:t>
            </a:r>
            <a:r>
              <a:rPr lang="zh-CN" alt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语法专题</a:t>
            </a: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10" name="矩形 9"/>
          <p:cNvSpPr/>
          <p:nvPr/>
        </p:nvSpPr>
        <p:spPr>
          <a:xfrm>
            <a:off x="4450080" y="3680695"/>
            <a:ext cx="6655885" cy="580415"/>
          </a:xfrm>
          <a:prstGeom prst="rect">
            <a:avLst/>
          </a:prstGeom>
        </p:spPr>
        <p:txBody>
          <a:bodyPr wrap="square">
            <a:spAutoFit/>
          </a:bodyPr>
          <a:lstStyle/>
          <a:p>
            <a:pPr algn="ctr">
              <a:lnSpc>
                <a:spcPct val="150000"/>
              </a:lnSpc>
              <a:buClr>
                <a:srgbClr val="E24848"/>
              </a:buClr>
            </a:pPr>
            <a:r>
              <a:rPr lang="en-US" altLang="zh-CN" sz="2400" dirty="0">
                <a:latin typeface="Arial" panose="020B0604020202020204" pitchFamily="34" charset="0"/>
                <a:ea typeface="微软雅黑" panose="020B0503020204020204" pitchFamily="34" charset="-122"/>
              </a:rPr>
              <a:t>MATLAB </a:t>
            </a:r>
            <a:r>
              <a:rPr lang="zh-CN" altLang="en-US" sz="2400" dirty="0">
                <a:latin typeface="Arial" panose="020B0604020202020204" pitchFamily="34" charset="0"/>
                <a:ea typeface="微软雅黑" panose="020B0503020204020204" pitchFamily="34" charset="-122"/>
              </a:rPr>
              <a:t>语法及数学建模竞赛算法应用培训</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4761015" y="2607235"/>
            <a:ext cx="5429318" cy="585357"/>
            <a:chOff x="1666701" y="1868156"/>
            <a:chExt cx="8878627" cy="957241"/>
          </a:xfrm>
        </p:grpSpPr>
        <p:sp>
          <p:nvSpPr>
            <p:cNvPr id="12" name="圆角矩形 11"/>
            <p:cNvSpPr/>
            <p:nvPr/>
          </p:nvSpPr>
          <p:spPr>
            <a:xfrm>
              <a:off x="16667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L</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279671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E</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3926729"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5056743"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16"/>
            <p:cNvSpPr/>
            <p:nvPr/>
          </p:nvSpPr>
          <p:spPr>
            <a:xfrm>
              <a:off x="6186757"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O</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18"/>
            <p:cNvSpPr/>
            <p:nvPr/>
          </p:nvSpPr>
          <p:spPr>
            <a:xfrm>
              <a:off x="731677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N</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圆角矩形 22"/>
            <p:cNvSpPr/>
            <p:nvPr/>
          </p:nvSpPr>
          <p:spPr>
            <a:xfrm>
              <a:off x="95768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2</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42" presetClass="entr" presetSubtype="0" fill="hold" grpId="0" nodeType="withEffect">
                                  <p:stCondLst>
                                    <p:cond delay="8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350"/>
                            </p:stCondLst>
                            <p:childTnLst>
                              <p:par>
                                <p:cTn id="14" presetID="17"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100000">
                                          <p:val>
                                            <p:strVal val="#ppt_x"/>
                                          </p:val>
                                        </p:tav>
                                      </p:tavLst>
                                    </p:anim>
                                    <p:anim calcmode="lin" valueType="num">
                                      <p:cBhvr>
                                        <p:cTn id="17" dur="500" fill="hold"/>
                                        <p:tgtEl>
                                          <p:spTgt spid="24"/>
                                        </p:tgtEl>
                                        <p:attrNameLst>
                                          <p:attrName>ppt_y</p:attrName>
                                        </p:attrNameLst>
                                      </p:cBhvr>
                                      <p:tavLst>
                                        <p:tav tm="0">
                                          <p:val>
                                            <p:strVal val="#ppt_y-#ppt_h/2"/>
                                          </p:val>
                                        </p:tav>
                                        <p:tav tm="100000">
                                          <p:val>
                                            <p:strVal val="#ppt_y"/>
                                          </p:val>
                                        </p:tav>
                                      </p:tavLst>
                                    </p:anim>
                                    <p:anim calcmode="lin" valueType="num">
                                      <p:cBhvr>
                                        <p:cTn id="18" dur="500" fill="hold"/>
                                        <p:tgtEl>
                                          <p:spTgt spid="24"/>
                                        </p:tgtEl>
                                        <p:attrNameLst>
                                          <p:attrName>ppt_w</p:attrName>
                                        </p:attrNameLst>
                                      </p:cBhvr>
                                      <p:tavLst>
                                        <p:tav tm="0">
                                          <p:val>
                                            <p:strVal val="#ppt_w"/>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140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750"/>
                                        <p:tgtEl>
                                          <p:spTgt spid="26"/>
                                        </p:tgtEl>
                                      </p:cBhvr>
                                    </p:animEffec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V="1">
            <a:off x="-554736" y="2626263"/>
            <a:ext cx="13731240" cy="2538000"/>
          </a:xfrm>
          <a:prstGeom prst="rect">
            <a:avLst/>
          </a:prstGeom>
        </p:spPr>
      </p:pic>
      <p:sp>
        <p:nvSpPr>
          <p:cNvPr id="4" name="椭圆 3"/>
          <p:cNvSpPr>
            <a:spLocks noChangeAspect="1"/>
          </p:cNvSpPr>
          <p:nvPr/>
        </p:nvSpPr>
        <p:spPr>
          <a:xfrm>
            <a:off x="3155951" y="203082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96141" y="2004588"/>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5038901" y="2175911"/>
            <a:ext cx="4059379" cy="769441"/>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数据矩阵处理</a:t>
            </a:r>
          </a:p>
        </p:txBody>
      </p:sp>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131417" y="908345"/>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数据矩阵处理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305672"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数据矩阵处理</a:t>
            </a:r>
          </a:p>
        </p:txBody>
      </p:sp>
      <p:sp>
        <p:nvSpPr>
          <p:cNvPr id="3" name="文本框 2">
            <a:extLst>
              <a:ext uri="{FF2B5EF4-FFF2-40B4-BE49-F238E27FC236}">
                <a16:creationId xmlns:a16="http://schemas.microsoft.com/office/drawing/2014/main" id="{2708BACB-F679-480D-B63C-E57395C4FA58}"/>
              </a:ext>
            </a:extLst>
          </p:cNvPr>
          <p:cNvSpPr txBox="1"/>
          <p:nvPr/>
        </p:nvSpPr>
        <p:spPr>
          <a:xfrm>
            <a:off x="2028622" y="2492633"/>
            <a:ext cx="7024262" cy="2951385"/>
          </a:xfrm>
          <a:prstGeom prst="rect">
            <a:avLst/>
          </a:prstGeom>
          <a:noFill/>
        </p:spPr>
        <p:txBody>
          <a:bodyPr wrap="square" rtlCol="0">
            <a:spAutoFit/>
          </a:bodyPr>
          <a:lstStyle/>
          <a:p>
            <a:pPr>
              <a:lnSpc>
                <a:spcPct val="150000"/>
              </a:lnSpc>
            </a:pPr>
            <a:r>
              <a:rPr lang="zh-CN" altLang="en-US" dirty="0"/>
              <a:t>数据读入后需要经过处理，比较实用的包括数据格式控制、矩阵删除行列、矩阵分割，矩阵转置等的操作。</a:t>
            </a:r>
            <a:endParaRPr lang="en-US" altLang="zh-CN" dirty="0"/>
          </a:p>
          <a:p>
            <a:pPr>
              <a:lnSpc>
                <a:spcPct val="150000"/>
              </a:lnSpc>
            </a:pPr>
            <a:endParaRPr lang="en-US" altLang="zh-CN" dirty="0"/>
          </a:p>
          <a:p>
            <a:pPr>
              <a:lnSpc>
                <a:spcPct val="150000"/>
              </a:lnSpc>
            </a:pPr>
            <a:r>
              <a:rPr lang="en-US" altLang="zh-CN" dirty="0"/>
              <a:t>1</a:t>
            </a:r>
            <a:r>
              <a:rPr lang="zh-CN" altLang="en-US" dirty="0"/>
              <a:t>、数据格式控制</a:t>
            </a:r>
            <a:endParaRPr lang="en-US" altLang="zh-CN" dirty="0"/>
          </a:p>
          <a:p>
            <a:pPr>
              <a:lnSpc>
                <a:spcPct val="150000"/>
              </a:lnSpc>
            </a:pPr>
            <a:r>
              <a:rPr lang="en-US" altLang="zh-CN" dirty="0"/>
              <a:t>      </a:t>
            </a:r>
            <a:r>
              <a:rPr lang="en-US" altLang="zh-CN" dirty="0" err="1"/>
              <a:t>whos</a:t>
            </a:r>
            <a:r>
              <a:rPr lang="zh-CN" altLang="en-US" dirty="0"/>
              <a:t>可以观察变量的数据类型。</a:t>
            </a:r>
            <a:endParaRPr lang="en-US" altLang="zh-CN" dirty="0"/>
          </a:p>
          <a:p>
            <a:pPr>
              <a:lnSpc>
                <a:spcPct val="150000"/>
              </a:lnSpc>
            </a:pPr>
            <a:r>
              <a:rPr lang="en-US" altLang="zh-CN" dirty="0"/>
              <a:t>       </a:t>
            </a:r>
            <a:r>
              <a:rPr lang="zh-CN" altLang="en-US" dirty="0"/>
              <a:t>建模过程中常常遇到格式不相符导致报错，但是数值是相同的，这就需数据转换格式。</a:t>
            </a:r>
            <a:endParaRPr lang="en-US" altLang="zh-CN" dirty="0"/>
          </a:p>
        </p:txBody>
      </p:sp>
    </p:spTree>
    <p:extLst>
      <p:ext uri="{BB962C8B-B14F-4D97-AF65-F5344CB8AC3E}">
        <p14:creationId xmlns:p14="http://schemas.microsoft.com/office/powerpoint/2010/main" val="33924065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131417" y="908345"/>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数据矩阵处理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305672"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数据矩阵处理</a:t>
            </a:r>
          </a:p>
        </p:txBody>
      </p:sp>
      <p:sp>
        <p:nvSpPr>
          <p:cNvPr id="3" name="文本框 2">
            <a:extLst>
              <a:ext uri="{FF2B5EF4-FFF2-40B4-BE49-F238E27FC236}">
                <a16:creationId xmlns:a16="http://schemas.microsoft.com/office/drawing/2014/main" id="{2708BACB-F679-480D-B63C-E57395C4FA58}"/>
              </a:ext>
            </a:extLst>
          </p:cNvPr>
          <p:cNvSpPr txBox="1"/>
          <p:nvPr/>
        </p:nvSpPr>
        <p:spPr>
          <a:xfrm>
            <a:off x="3560753" y="1913862"/>
            <a:ext cx="7024262" cy="5026697"/>
          </a:xfrm>
          <a:prstGeom prst="rect">
            <a:avLst/>
          </a:prstGeom>
          <a:noFill/>
        </p:spPr>
        <p:txBody>
          <a:bodyPr wrap="square" rtlCol="0">
            <a:spAutoFit/>
          </a:bodyPr>
          <a:lstStyle/>
          <a:p>
            <a:pPr>
              <a:lnSpc>
                <a:spcPct val="150000"/>
              </a:lnSpc>
            </a:pPr>
            <a:r>
              <a:rPr lang="zh-CN" altLang="en-US" dirty="0"/>
              <a:t>数据类型转换函数：</a:t>
            </a:r>
            <a:endParaRPr lang="en-US" altLang="zh-CN" dirty="0"/>
          </a:p>
          <a:p>
            <a:pPr>
              <a:lnSpc>
                <a:spcPct val="150000"/>
              </a:lnSpc>
            </a:pPr>
            <a:r>
              <a:rPr lang="en-US" altLang="zh-CN" dirty="0" err="1"/>
              <a:t>datestr</a:t>
            </a:r>
            <a:r>
              <a:rPr lang="en-US" altLang="zh-CN" dirty="0"/>
              <a:t>(</a:t>
            </a:r>
            <a:r>
              <a:rPr lang="en-US" altLang="zh-CN" dirty="0" err="1"/>
              <a:t>d,f</a:t>
            </a:r>
            <a:r>
              <a:rPr lang="en-US" altLang="zh-CN" dirty="0"/>
              <a:t>) </a:t>
            </a:r>
            <a:r>
              <a:rPr lang="zh-CN" altLang="en-US" dirty="0"/>
              <a:t>将日期数字转换为字符串       </a:t>
            </a:r>
            <a:endParaRPr lang="en-US" altLang="zh-CN" dirty="0"/>
          </a:p>
          <a:p>
            <a:pPr>
              <a:lnSpc>
                <a:spcPct val="150000"/>
              </a:lnSpc>
            </a:pPr>
            <a:r>
              <a:rPr lang="en-US" altLang="zh-CN" dirty="0" err="1"/>
              <a:t>datenum</a:t>
            </a:r>
            <a:r>
              <a:rPr lang="en-US" altLang="zh-CN" dirty="0"/>
              <a:t>(</a:t>
            </a:r>
            <a:r>
              <a:rPr lang="en-US" altLang="zh-CN" dirty="0" err="1"/>
              <a:t>str,f</a:t>
            </a:r>
            <a:r>
              <a:rPr lang="en-US" altLang="zh-CN" dirty="0"/>
              <a:t>) </a:t>
            </a:r>
            <a:r>
              <a:rPr lang="zh-CN" altLang="en-US" dirty="0"/>
              <a:t>将字符串转换为日期数字       </a:t>
            </a:r>
            <a:endParaRPr lang="en-US" altLang="zh-CN" dirty="0"/>
          </a:p>
          <a:p>
            <a:pPr>
              <a:lnSpc>
                <a:spcPct val="150000"/>
              </a:lnSpc>
            </a:pPr>
            <a:r>
              <a:rPr lang="en-US" altLang="zh-CN" dirty="0" err="1"/>
              <a:t>datevec</a:t>
            </a:r>
            <a:r>
              <a:rPr lang="en-US" altLang="zh-CN" dirty="0"/>
              <a:t>(str) </a:t>
            </a:r>
            <a:r>
              <a:rPr lang="zh-CN" altLang="en-US" dirty="0"/>
              <a:t>日期字符串转换向量    </a:t>
            </a:r>
            <a:endParaRPr lang="en-US" altLang="zh-CN" dirty="0"/>
          </a:p>
          <a:p>
            <a:pPr>
              <a:lnSpc>
                <a:spcPct val="150000"/>
              </a:lnSpc>
            </a:pPr>
            <a:r>
              <a:rPr lang="en-US" altLang="zh-CN" dirty="0"/>
              <a:t>num2str(k) </a:t>
            </a:r>
            <a:r>
              <a:rPr lang="zh-CN" altLang="en-US" dirty="0"/>
              <a:t>将数字转换成字符串 </a:t>
            </a:r>
            <a:endParaRPr lang="en-US" altLang="zh-CN" dirty="0"/>
          </a:p>
          <a:p>
            <a:pPr>
              <a:lnSpc>
                <a:spcPct val="150000"/>
              </a:lnSpc>
            </a:pPr>
            <a:r>
              <a:rPr lang="en-US" altLang="zh-CN" dirty="0"/>
              <a:t>int2str(k) </a:t>
            </a:r>
            <a:r>
              <a:rPr lang="zh-CN" altLang="en-US" dirty="0"/>
              <a:t>将整数型转换为字符串 </a:t>
            </a:r>
            <a:endParaRPr lang="en-US" altLang="zh-CN" dirty="0"/>
          </a:p>
          <a:p>
            <a:pPr>
              <a:lnSpc>
                <a:spcPct val="150000"/>
              </a:lnSpc>
            </a:pPr>
            <a:r>
              <a:rPr lang="en-US" altLang="zh-CN" dirty="0"/>
              <a:t>mat2str(k) </a:t>
            </a:r>
            <a:r>
              <a:rPr lang="zh-CN" altLang="en-US" dirty="0"/>
              <a:t>将矩阵转换为字符串，供</a:t>
            </a:r>
            <a:r>
              <a:rPr lang="en-US" altLang="zh-CN" dirty="0"/>
              <a:t>eval</a:t>
            </a:r>
            <a:r>
              <a:rPr lang="zh-CN" altLang="en-US" dirty="0"/>
              <a:t>使用 </a:t>
            </a:r>
            <a:endParaRPr lang="en-US" altLang="zh-CN" dirty="0"/>
          </a:p>
          <a:p>
            <a:pPr>
              <a:lnSpc>
                <a:spcPct val="150000"/>
              </a:lnSpc>
            </a:pPr>
            <a:r>
              <a:rPr lang="en-US" altLang="zh-CN" dirty="0"/>
              <a:t>str2double(S) </a:t>
            </a:r>
            <a:r>
              <a:rPr lang="zh-CN" altLang="en-US" dirty="0"/>
              <a:t>将字符串数组转化为数值数组 </a:t>
            </a:r>
            <a:endParaRPr lang="en-US" altLang="zh-CN" dirty="0"/>
          </a:p>
          <a:p>
            <a:pPr>
              <a:lnSpc>
                <a:spcPct val="150000"/>
              </a:lnSpc>
            </a:pPr>
            <a:r>
              <a:rPr lang="en-US" altLang="zh-CN" dirty="0" err="1"/>
              <a:t>sprintf</a:t>
            </a:r>
            <a:r>
              <a:rPr lang="en-US" altLang="zh-CN" dirty="0"/>
              <a:t> </a:t>
            </a:r>
            <a:r>
              <a:rPr lang="zh-CN" altLang="en-US" dirty="0"/>
              <a:t>将数据格式化为字符串 </a:t>
            </a:r>
            <a:endParaRPr lang="en-US" altLang="zh-CN" dirty="0"/>
          </a:p>
          <a:p>
            <a:pPr>
              <a:lnSpc>
                <a:spcPct val="150000"/>
              </a:lnSpc>
            </a:pPr>
            <a:r>
              <a:rPr lang="en-US" altLang="zh-CN" dirty="0"/>
              <a:t>str2num/str2double</a:t>
            </a:r>
            <a:r>
              <a:rPr lang="zh-CN" altLang="en-US" dirty="0"/>
              <a:t>将字符串转换为整形数字</a:t>
            </a:r>
            <a:endParaRPr lang="en-US" altLang="zh-CN" dirty="0"/>
          </a:p>
          <a:p>
            <a:pPr>
              <a:lnSpc>
                <a:spcPct val="150000"/>
              </a:lnSpc>
            </a:pPr>
            <a:r>
              <a:rPr lang="en-US" altLang="zh-CN" dirty="0"/>
              <a:t>……</a:t>
            </a:r>
          </a:p>
          <a:p>
            <a:pPr>
              <a:lnSpc>
                <a:spcPct val="150000"/>
              </a:lnSpc>
            </a:pPr>
            <a:endParaRPr lang="en-US" altLang="zh-CN" dirty="0"/>
          </a:p>
        </p:txBody>
      </p:sp>
    </p:spTree>
    <p:extLst>
      <p:ext uri="{BB962C8B-B14F-4D97-AF65-F5344CB8AC3E}">
        <p14:creationId xmlns:p14="http://schemas.microsoft.com/office/powerpoint/2010/main" val="7092243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131417" y="908345"/>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数据矩阵处理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305672"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数据矩阵处理</a:t>
            </a:r>
          </a:p>
        </p:txBody>
      </p:sp>
      <p:sp>
        <p:nvSpPr>
          <p:cNvPr id="3" name="文本框 2">
            <a:extLst>
              <a:ext uri="{FF2B5EF4-FFF2-40B4-BE49-F238E27FC236}">
                <a16:creationId xmlns:a16="http://schemas.microsoft.com/office/drawing/2014/main" id="{2708BACB-F679-480D-B63C-E57395C4FA58}"/>
              </a:ext>
            </a:extLst>
          </p:cNvPr>
          <p:cNvSpPr txBox="1"/>
          <p:nvPr/>
        </p:nvSpPr>
        <p:spPr>
          <a:xfrm>
            <a:off x="2028622" y="1830132"/>
            <a:ext cx="7024262" cy="2951385"/>
          </a:xfrm>
          <a:prstGeom prst="rect">
            <a:avLst/>
          </a:prstGeom>
          <a:noFill/>
        </p:spPr>
        <p:txBody>
          <a:bodyPr wrap="square" rtlCol="0">
            <a:spAutoFit/>
          </a:bodyPr>
          <a:lstStyle/>
          <a:p>
            <a:pPr>
              <a:lnSpc>
                <a:spcPct val="150000"/>
              </a:lnSpc>
            </a:pPr>
            <a:r>
              <a:rPr lang="en-US" altLang="zh-CN" dirty="0"/>
              <a:t>2</a:t>
            </a:r>
            <a:r>
              <a:rPr lang="zh-CN" altLang="en-US" dirty="0"/>
              <a:t>、矩阵删除行或者列</a:t>
            </a:r>
            <a:endParaRPr lang="en-US" altLang="zh-CN" dirty="0"/>
          </a:p>
          <a:p>
            <a:pPr>
              <a:lnSpc>
                <a:spcPct val="150000"/>
              </a:lnSpc>
            </a:pPr>
            <a:r>
              <a:rPr lang="en-US" altLang="zh-CN" dirty="0"/>
              <a:t>     </a:t>
            </a:r>
            <a:r>
              <a:rPr lang="zh-CN" altLang="en-US" dirty="0"/>
              <a:t>一般删除操作通过冒号表达式将行或列设置为空（即为</a:t>
            </a:r>
            <a:r>
              <a:rPr lang="en-US" altLang="zh-CN" dirty="0"/>
              <a:t>[]</a:t>
            </a:r>
            <a:r>
              <a:rPr lang="zh-CN" altLang="en-US" dirty="0"/>
              <a:t>）实现，方便快捷。</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en-US" altLang="zh-CN" dirty="0"/>
              <a:t>3</a:t>
            </a:r>
            <a:r>
              <a:rPr lang="zh-CN" altLang="en-US" dirty="0"/>
              <a:t>、矩阵转置</a:t>
            </a:r>
            <a:endParaRPr lang="en-US" altLang="zh-CN" dirty="0"/>
          </a:p>
          <a:p>
            <a:pPr>
              <a:lnSpc>
                <a:spcPct val="150000"/>
              </a:lnSpc>
            </a:pPr>
            <a:r>
              <a:rPr lang="en-US" altLang="zh-CN" dirty="0"/>
              <a:t>       </a:t>
            </a:r>
            <a:r>
              <a:rPr lang="zh-CN" altLang="en-US" dirty="0"/>
              <a:t>矩阵转置也是通过‘</a:t>
            </a:r>
            <a:r>
              <a:rPr lang="en-US" altLang="zh-CN" dirty="0"/>
              <a:t>’</a:t>
            </a:r>
            <a:r>
              <a:rPr lang="zh-CN" altLang="en-US" dirty="0"/>
              <a:t>’实现矩阵转置。</a:t>
            </a:r>
            <a:endParaRPr lang="en-US" altLang="zh-CN" dirty="0"/>
          </a:p>
        </p:txBody>
      </p:sp>
      <p:pic>
        <p:nvPicPr>
          <p:cNvPr id="2" name="图片 1">
            <a:extLst>
              <a:ext uri="{FF2B5EF4-FFF2-40B4-BE49-F238E27FC236}">
                <a16:creationId xmlns:a16="http://schemas.microsoft.com/office/drawing/2014/main" id="{AC81ECBD-9218-49B6-B385-71E8859F809E}"/>
              </a:ext>
            </a:extLst>
          </p:cNvPr>
          <p:cNvPicPr>
            <a:picLocks noChangeAspect="1"/>
          </p:cNvPicPr>
          <p:nvPr/>
        </p:nvPicPr>
        <p:blipFill>
          <a:blip r:embed="rId3"/>
          <a:stretch>
            <a:fillRect/>
          </a:stretch>
        </p:blipFill>
        <p:spPr>
          <a:xfrm>
            <a:off x="4016773" y="2833754"/>
            <a:ext cx="1607959" cy="1508891"/>
          </a:xfrm>
          <a:prstGeom prst="rect">
            <a:avLst/>
          </a:prstGeom>
        </p:spPr>
      </p:pic>
      <p:pic>
        <p:nvPicPr>
          <p:cNvPr id="4" name="图片 3">
            <a:extLst>
              <a:ext uri="{FF2B5EF4-FFF2-40B4-BE49-F238E27FC236}">
                <a16:creationId xmlns:a16="http://schemas.microsoft.com/office/drawing/2014/main" id="{2B4899A8-C0A7-4804-9A35-52BF325394E6}"/>
              </a:ext>
            </a:extLst>
          </p:cNvPr>
          <p:cNvPicPr>
            <a:picLocks noChangeAspect="1"/>
          </p:cNvPicPr>
          <p:nvPr/>
        </p:nvPicPr>
        <p:blipFill>
          <a:blip r:embed="rId4"/>
          <a:stretch>
            <a:fillRect/>
          </a:stretch>
        </p:blipFill>
        <p:spPr>
          <a:xfrm>
            <a:off x="6567270" y="2887098"/>
            <a:ext cx="1181202" cy="1402202"/>
          </a:xfrm>
          <a:prstGeom prst="rect">
            <a:avLst/>
          </a:prstGeom>
        </p:spPr>
      </p:pic>
      <p:pic>
        <p:nvPicPr>
          <p:cNvPr id="6" name="图片 5">
            <a:extLst>
              <a:ext uri="{FF2B5EF4-FFF2-40B4-BE49-F238E27FC236}">
                <a16:creationId xmlns:a16="http://schemas.microsoft.com/office/drawing/2014/main" id="{784D8C9C-6934-4371-9AB3-DB988268DFC2}"/>
              </a:ext>
            </a:extLst>
          </p:cNvPr>
          <p:cNvPicPr>
            <a:picLocks noChangeAspect="1"/>
          </p:cNvPicPr>
          <p:nvPr/>
        </p:nvPicPr>
        <p:blipFill>
          <a:blip r:embed="rId5"/>
          <a:stretch>
            <a:fillRect/>
          </a:stretch>
        </p:blipFill>
        <p:spPr>
          <a:xfrm>
            <a:off x="4550753" y="5011851"/>
            <a:ext cx="1607959" cy="1493649"/>
          </a:xfrm>
          <a:prstGeom prst="rect">
            <a:avLst/>
          </a:prstGeom>
        </p:spPr>
      </p:pic>
    </p:spTree>
    <p:extLst>
      <p:ext uri="{BB962C8B-B14F-4D97-AF65-F5344CB8AC3E}">
        <p14:creationId xmlns:p14="http://schemas.microsoft.com/office/powerpoint/2010/main" val="36545155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131417" y="908345"/>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数据矩阵处理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305672"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数据矩阵处理</a:t>
            </a:r>
          </a:p>
        </p:txBody>
      </p:sp>
      <p:sp>
        <p:nvSpPr>
          <p:cNvPr id="3" name="文本框 2">
            <a:extLst>
              <a:ext uri="{FF2B5EF4-FFF2-40B4-BE49-F238E27FC236}">
                <a16:creationId xmlns:a16="http://schemas.microsoft.com/office/drawing/2014/main" id="{2708BACB-F679-480D-B63C-E57395C4FA58}"/>
              </a:ext>
            </a:extLst>
          </p:cNvPr>
          <p:cNvSpPr txBox="1"/>
          <p:nvPr/>
        </p:nvSpPr>
        <p:spPr>
          <a:xfrm>
            <a:off x="2028622" y="1830132"/>
            <a:ext cx="7024262" cy="1702710"/>
          </a:xfrm>
          <a:prstGeom prst="rect">
            <a:avLst/>
          </a:prstGeom>
          <a:noFill/>
        </p:spPr>
        <p:txBody>
          <a:bodyPr wrap="square" rtlCol="0">
            <a:spAutoFit/>
          </a:bodyPr>
          <a:lstStyle/>
          <a:p>
            <a:pPr>
              <a:lnSpc>
                <a:spcPct val="150000"/>
              </a:lnSpc>
            </a:pPr>
            <a:r>
              <a:rPr lang="en-US" altLang="zh-CN" dirty="0"/>
              <a:t>4</a:t>
            </a:r>
            <a:r>
              <a:rPr lang="zh-CN" altLang="en-US" dirty="0"/>
              <a:t>、矩阵分割</a:t>
            </a:r>
            <a:r>
              <a:rPr lang="en-US" altLang="zh-CN" dirty="0"/>
              <a:t>     </a:t>
            </a:r>
          </a:p>
          <a:p>
            <a:pPr>
              <a:lnSpc>
                <a:spcPct val="150000"/>
              </a:lnSpc>
            </a:pPr>
            <a:r>
              <a:rPr lang="en-US" altLang="zh-CN" dirty="0"/>
              <a:t>       </a:t>
            </a:r>
            <a:r>
              <a:rPr lang="zh-CN" altLang="en-US" dirty="0"/>
              <a:t>一般矩阵分割也是通过冒号表达式选取特定区域的行列将矩阵分割开的。</a:t>
            </a:r>
            <a:endParaRPr lang="en-US" altLang="zh-CN" dirty="0"/>
          </a:p>
          <a:p>
            <a:pPr>
              <a:lnSpc>
                <a:spcPct val="150000"/>
              </a:lnSpc>
            </a:pPr>
            <a:endParaRPr lang="en-US" altLang="zh-CN" dirty="0"/>
          </a:p>
        </p:txBody>
      </p:sp>
      <p:pic>
        <p:nvPicPr>
          <p:cNvPr id="5" name="图片 4">
            <a:extLst>
              <a:ext uri="{FF2B5EF4-FFF2-40B4-BE49-F238E27FC236}">
                <a16:creationId xmlns:a16="http://schemas.microsoft.com/office/drawing/2014/main" id="{D67D3180-2281-4361-9334-D628D94740FB}"/>
              </a:ext>
            </a:extLst>
          </p:cNvPr>
          <p:cNvPicPr>
            <a:picLocks noChangeAspect="1"/>
          </p:cNvPicPr>
          <p:nvPr/>
        </p:nvPicPr>
        <p:blipFill>
          <a:blip r:embed="rId3"/>
          <a:stretch>
            <a:fillRect/>
          </a:stretch>
        </p:blipFill>
        <p:spPr>
          <a:xfrm>
            <a:off x="4671312" y="3429000"/>
            <a:ext cx="1859441" cy="2583404"/>
          </a:xfrm>
          <a:prstGeom prst="rect">
            <a:avLst/>
          </a:prstGeom>
        </p:spPr>
      </p:pic>
    </p:spTree>
    <p:extLst>
      <p:ext uri="{BB962C8B-B14F-4D97-AF65-F5344CB8AC3E}">
        <p14:creationId xmlns:p14="http://schemas.microsoft.com/office/powerpoint/2010/main" val="11371791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7253260" y="1976577"/>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393450" y="1950340"/>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69" y="2745545"/>
            <a:ext cx="13181642" cy="2520744"/>
          </a:xfrm>
          <a:prstGeom prst="rect">
            <a:avLst/>
          </a:prstGeom>
        </p:spPr>
      </p:pic>
      <p:sp>
        <p:nvSpPr>
          <p:cNvPr id="10" name="矩形 9"/>
          <p:cNvSpPr/>
          <p:nvPr/>
        </p:nvSpPr>
        <p:spPr>
          <a:xfrm>
            <a:off x="3078474" y="2221856"/>
            <a:ext cx="3769366" cy="769441"/>
          </a:xfrm>
          <a:prstGeom prst="rect">
            <a:avLst/>
          </a:prstGeom>
          <a:noFill/>
        </p:spPr>
        <p:txBody>
          <a:bodyPr vert="horz" wrap="square" rtlCol="0">
            <a:spAutoFit/>
          </a:bodyPr>
          <a:lstStyle/>
          <a:p>
            <a:pPr algn="ct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数学公式处理</a:t>
            </a:r>
          </a:p>
        </p:txBody>
      </p:sp>
    </p:spTree>
    <p:extLst>
      <p:ext uri="{BB962C8B-B14F-4D97-AF65-F5344CB8AC3E}">
        <p14:creationId xmlns:p14="http://schemas.microsoft.com/office/powerpoint/2010/main" val="547263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par>
                                <p:cTn id="8" presetID="37"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900" decel="100000" fill="hold"/>
                                        <p:tgtEl>
                                          <p:spTgt spid="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900" decel="100000" fill="hold"/>
                                        <p:tgtEl>
                                          <p:spTgt spid="5"/>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数学公式处理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数学公式处理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628741" y="1951249"/>
            <a:ext cx="8247355" cy="5026697"/>
          </a:xfrm>
          <a:prstGeom prst="rect">
            <a:avLst/>
          </a:prstGeom>
          <a:noFill/>
        </p:spPr>
        <p:txBody>
          <a:bodyPr wrap="square" rtlCol="0">
            <a:spAutoFit/>
          </a:bodyPr>
          <a:lstStyle/>
          <a:p>
            <a:pPr>
              <a:lnSpc>
                <a:spcPct val="150000"/>
              </a:lnSpc>
            </a:pPr>
            <a:r>
              <a:rPr lang="zh-CN" altLang="en-US" dirty="0"/>
              <a:t>       数学公式处理主要通过符号变量建立表达式，进而计算。主要解决数学公式的运算问题以及一些棘手的计算问题。</a:t>
            </a:r>
            <a:endParaRPr lang="en-US" altLang="zh-CN" dirty="0"/>
          </a:p>
          <a:p>
            <a:pPr>
              <a:lnSpc>
                <a:spcPct val="150000"/>
              </a:lnSpc>
            </a:pPr>
            <a:r>
              <a:rPr lang="zh-CN" altLang="en-US" dirty="0"/>
              <a:t>主要元素：符号变量</a:t>
            </a:r>
            <a:endParaRPr lang="en-US" altLang="zh-CN" dirty="0"/>
          </a:p>
          <a:p>
            <a:pPr>
              <a:lnSpc>
                <a:spcPct val="150000"/>
              </a:lnSpc>
            </a:pPr>
            <a:r>
              <a:rPr lang="zh-CN" altLang="en-US" dirty="0"/>
              <a:t>主要形式：符号运算</a:t>
            </a:r>
            <a:endParaRPr lang="en-US" altLang="zh-CN" dirty="0"/>
          </a:p>
          <a:p>
            <a:pPr>
              <a:lnSpc>
                <a:spcPct val="150000"/>
              </a:lnSpc>
            </a:pPr>
            <a:r>
              <a:rPr lang="zh-CN" altLang="en-US" dirty="0"/>
              <a:t>主要特点：</a:t>
            </a:r>
          </a:p>
          <a:p>
            <a:pPr>
              <a:lnSpc>
                <a:spcPct val="150000"/>
              </a:lnSpc>
            </a:pPr>
            <a:r>
              <a:rPr lang="en-US" altLang="zh-CN" dirty="0"/>
              <a:t>1</a:t>
            </a:r>
            <a:r>
              <a:rPr lang="zh-CN" altLang="en-US" dirty="0"/>
              <a:t>、运算对象可以是没赋值的符号变量</a:t>
            </a:r>
          </a:p>
          <a:p>
            <a:pPr>
              <a:lnSpc>
                <a:spcPct val="150000"/>
              </a:lnSpc>
            </a:pPr>
            <a:r>
              <a:rPr lang="en-US" altLang="zh-CN" dirty="0"/>
              <a:t>2</a:t>
            </a:r>
            <a:r>
              <a:rPr lang="zh-CN" altLang="en-US" dirty="0"/>
              <a:t>、可以获得任意精度的解</a:t>
            </a:r>
          </a:p>
          <a:p>
            <a:pPr>
              <a:lnSpc>
                <a:spcPct val="150000"/>
              </a:lnSpc>
            </a:pPr>
            <a:r>
              <a:rPr lang="zh-CN" altLang="en-US" dirty="0"/>
              <a:t>与数值运算的区别：</a:t>
            </a:r>
          </a:p>
          <a:p>
            <a:pPr>
              <a:lnSpc>
                <a:spcPct val="150000"/>
              </a:lnSpc>
            </a:pPr>
            <a:r>
              <a:rPr lang="en-US" altLang="zh-CN" dirty="0"/>
              <a:t>1</a:t>
            </a:r>
            <a:r>
              <a:rPr lang="zh-CN" altLang="en-US" dirty="0"/>
              <a:t>、数值运算中必须先对变量赋值，然后才能参与运算。</a:t>
            </a:r>
          </a:p>
          <a:p>
            <a:pPr>
              <a:lnSpc>
                <a:spcPct val="150000"/>
              </a:lnSpc>
            </a:pPr>
            <a:r>
              <a:rPr lang="en-US" altLang="zh-CN" dirty="0"/>
              <a:t>2</a:t>
            </a:r>
            <a:r>
              <a:rPr lang="zh-CN" altLang="en-US" dirty="0"/>
              <a:t>、符号运算无须事先对独立变量赋值，运算结果以标准的符号形式表达。			</a:t>
            </a:r>
          </a:p>
          <a:p>
            <a:pPr>
              <a:lnSpc>
                <a:spcPct val="150000"/>
              </a:lnSpc>
            </a:pPr>
            <a:endParaRPr lang="zh-CN" altLang="en-US" dirty="0"/>
          </a:p>
        </p:txBody>
      </p:sp>
    </p:spTree>
    <p:extLst>
      <p:ext uri="{BB962C8B-B14F-4D97-AF65-F5344CB8AC3E}">
        <p14:creationId xmlns:p14="http://schemas.microsoft.com/office/powerpoint/2010/main" val="6149344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数学公式处理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数学公式处理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527141" y="2369956"/>
            <a:ext cx="8247355" cy="2949205"/>
          </a:xfrm>
          <a:prstGeom prst="rect">
            <a:avLst/>
          </a:prstGeom>
          <a:noFill/>
        </p:spPr>
        <p:txBody>
          <a:bodyPr wrap="square" rtlCol="0">
            <a:spAutoFit/>
          </a:bodyPr>
          <a:lstStyle/>
          <a:p>
            <a:pPr>
              <a:lnSpc>
                <a:spcPct val="150000"/>
              </a:lnSpc>
            </a:pPr>
            <a:r>
              <a:rPr lang="zh-CN" altLang="en-US" dirty="0"/>
              <a:t>定义符号变量：</a:t>
            </a:r>
            <a:endParaRPr lang="en-US" altLang="zh-CN" dirty="0"/>
          </a:p>
          <a:p>
            <a:pPr>
              <a:lnSpc>
                <a:spcPct val="150000"/>
              </a:lnSpc>
            </a:pPr>
            <a:r>
              <a:rPr lang="en-US" altLang="zh-CN" dirty="0"/>
              <a:t>       </a:t>
            </a:r>
            <a:r>
              <a:rPr lang="zh-CN" altLang="en-US" dirty="0"/>
              <a:t>函数</a:t>
            </a:r>
            <a:r>
              <a:rPr lang="en-US" altLang="zh-CN" dirty="0" err="1"/>
              <a:t>sym</a:t>
            </a:r>
            <a:r>
              <a:rPr lang="zh-CN" altLang="en-US" dirty="0"/>
              <a:t>一次只能定义一个符号变量，使用不方便。</a:t>
            </a:r>
            <a:r>
              <a:rPr lang="en-US" altLang="zh-CN" dirty="0"/>
              <a:t>MATLAB</a:t>
            </a:r>
            <a:r>
              <a:rPr lang="zh-CN" altLang="en-US" dirty="0"/>
              <a:t>提供了另一个函数</a:t>
            </a:r>
            <a:r>
              <a:rPr lang="en-US" altLang="zh-CN" dirty="0" err="1"/>
              <a:t>syms</a:t>
            </a:r>
            <a:r>
              <a:rPr lang="zh-CN" altLang="en-US" dirty="0"/>
              <a:t>，一次可以定义多个符号变量。</a:t>
            </a:r>
            <a:r>
              <a:rPr lang="en-US" altLang="zh-CN" dirty="0" err="1"/>
              <a:t>syms</a:t>
            </a:r>
            <a:r>
              <a:rPr lang="zh-CN" altLang="en-US" dirty="0"/>
              <a:t>函数的一般调用格式为：	</a:t>
            </a:r>
            <a:endParaRPr lang="en-US" altLang="zh-CN" dirty="0"/>
          </a:p>
          <a:p>
            <a:pPr>
              <a:lnSpc>
                <a:spcPct val="150000"/>
              </a:lnSpc>
            </a:pPr>
            <a:r>
              <a:rPr lang="en-US" altLang="zh-CN" dirty="0"/>
              <a:t>       </a:t>
            </a:r>
            <a:r>
              <a:rPr lang="en-US" altLang="zh-CN" dirty="0" err="1"/>
              <a:t>syms</a:t>
            </a:r>
            <a:r>
              <a:rPr lang="en-US" altLang="zh-CN" dirty="0"/>
              <a:t>  </a:t>
            </a:r>
            <a:r>
              <a:rPr lang="zh-CN" altLang="en-US" dirty="0"/>
              <a:t>符号变量名</a:t>
            </a:r>
            <a:r>
              <a:rPr lang="en-US" altLang="zh-CN" dirty="0"/>
              <a:t>1 … </a:t>
            </a:r>
            <a:r>
              <a:rPr lang="zh-CN" altLang="en-US" dirty="0"/>
              <a:t>符号变量名</a:t>
            </a:r>
            <a:r>
              <a:rPr lang="en-US" altLang="zh-CN" dirty="0"/>
              <a:t>n</a:t>
            </a:r>
          </a:p>
          <a:p>
            <a:pPr>
              <a:lnSpc>
                <a:spcPct val="150000"/>
              </a:lnSpc>
            </a:pPr>
            <a:r>
              <a:rPr lang="zh-CN" altLang="en-US" dirty="0"/>
              <a:t>      用这种格式定义符号变量时不要在变量名上加字符串分界符</a:t>
            </a:r>
            <a:r>
              <a:rPr lang="en-US" altLang="zh-CN" dirty="0"/>
              <a:t>(‘)</a:t>
            </a:r>
            <a:r>
              <a:rPr lang="zh-CN" altLang="en-US" dirty="0"/>
              <a:t>，变量间用空格而不要用逗号分隔。</a:t>
            </a:r>
          </a:p>
          <a:p>
            <a:pPr>
              <a:lnSpc>
                <a:spcPct val="150000"/>
              </a:lnSpc>
            </a:pPr>
            <a:endParaRPr lang="zh-CN" altLang="en-US" dirty="0"/>
          </a:p>
        </p:txBody>
      </p:sp>
    </p:spTree>
    <p:extLst>
      <p:ext uri="{BB962C8B-B14F-4D97-AF65-F5344CB8AC3E}">
        <p14:creationId xmlns:p14="http://schemas.microsoft.com/office/powerpoint/2010/main" val="243891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数学公式处理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数学公式处理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628741" y="2591329"/>
            <a:ext cx="8247355" cy="2949205"/>
          </a:xfrm>
          <a:prstGeom prst="rect">
            <a:avLst/>
          </a:prstGeom>
          <a:noFill/>
        </p:spPr>
        <p:txBody>
          <a:bodyPr wrap="square" rtlCol="0">
            <a:spAutoFit/>
          </a:bodyPr>
          <a:lstStyle/>
          <a:p>
            <a:pPr>
              <a:lnSpc>
                <a:spcPct val="150000"/>
              </a:lnSpc>
            </a:pPr>
            <a:r>
              <a:rPr lang="zh-CN" altLang="en-US" dirty="0"/>
              <a:t>建立符号表达式：</a:t>
            </a:r>
            <a:endParaRPr lang="en-US" altLang="zh-CN" dirty="0"/>
          </a:p>
          <a:p>
            <a:pPr lvl="1">
              <a:lnSpc>
                <a:spcPct val="150000"/>
              </a:lnSpc>
            </a:pPr>
            <a:r>
              <a:rPr lang="zh-CN" altLang="en-US" dirty="0"/>
              <a:t>含有符号对象的表达式称为符号表达式。建立符号表达式有以下</a:t>
            </a:r>
            <a:r>
              <a:rPr lang="en-US" altLang="zh-CN" dirty="0"/>
              <a:t>3</a:t>
            </a:r>
            <a:r>
              <a:rPr lang="zh-CN" altLang="en-US" dirty="0"/>
              <a:t>种方法：</a:t>
            </a:r>
          </a:p>
          <a:p>
            <a:pPr lvl="1">
              <a:lnSpc>
                <a:spcPct val="150000"/>
              </a:lnSpc>
            </a:pPr>
            <a:r>
              <a:rPr lang="en-US" altLang="zh-CN" dirty="0"/>
              <a:t>(1)</a:t>
            </a:r>
            <a:r>
              <a:rPr lang="zh-CN" altLang="en-US" dirty="0"/>
              <a:t>利用单引号来生成符号表达式。</a:t>
            </a:r>
          </a:p>
          <a:p>
            <a:pPr lvl="1">
              <a:lnSpc>
                <a:spcPct val="150000"/>
              </a:lnSpc>
            </a:pPr>
            <a:r>
              <a:rPr lang="en-US" altLang="zh-CN" dirty="0"/>
              <a:t>(2)</a:t>
            </a:r>
            <a:r>
              <a:rPr lang="zh-CN" altLang="en-US" dirty="0"/>
              <a:t>用</a:t>
            </a:r>
            <a:r>
              <a:rPr lang="en-US" altLang="zh-CN" dirty="0" err="1"/>
              <a:t>sym</a:t>
            </a:r>
            <a:r>
              <a:rPr lang="zh-CN" altLang="en-US" dirty="0"/>
              <a:t>函数建立符号表达式。</a:t>
            </a:r>
          </a:p>
          <a:p>
            <a:pPr lvl="1">
              <a:lnSpc>
                <a:spcPct val="150000"/>
              </a:lnSpc>
            </a:pPr>
            <a:r>
              <a:rPr lang="en-US" altLang="zh-CN" dirty="0"/>
              <a:t>(3) </a:t>
            </a:r>
            <a:r>
              <a:rPr lang="zh-CN" altLang="en-US" dirty="0"/>
              <a:t>使用已经定义的符号变量组成符号表达式。</a:t>
            </a:r>
            <a:endParaRPr lang="en-US" altLang="zh-CN" dirty="0"/>
          </a:p>
          <a:p>
            <a:pPr lvl="1">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35395882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数学公式处理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数学公式处理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628741" y="1809206"/>
            <a:ext cx="8247355" cy="5275996"/>
          </a:xfrm>
          <a:prstGeom prst="rect">
            <a:avLst/>
          </a:prstGeom>
          <a:noFill/>
        </p:spPr>
        <p:txBody>
          <a:bodyPr wrap="square" rtlCol="0">
            <a:spAutoFit/>
          </a:bodyPr>
          <a:lstStyle/>
          <a:p>
            <a:pPr>
              <a:lnSpc>
                <a:spcPct val="150000"/>
              </a:lnSpc>
            </a:pPr>
            <a:r>
              <a:rPr lang="zh-CN" altLang="en-US" dirty="0"/>
              <a:t>表达式显示：</a:t>
            </a:r>
            <a:r>
              <a:rPr lang="en-US" altLang="zh-CN" dirty="0">
                <a:solidFill>
                  <a:srgbClr val="0000CC"/>
                </a:solidFill>
                <a:latin typeface="宋体" panose="02010600030101010101" pitchFamily="2" charset="-122"/>
              </a:rPr>
              <a:t> </a:t>
            </a:r>
            <a:r>
              <a:rPr lang="en-US" altLang="zh-CN" dirty="0"/>
              <a:t>pretty</a:t>
            </a:r>
            <a:r>
              <a:rPr lang="zh-CN" altLang="en-US" dirty="0"/>
              <a:t>函数（不同于数值显示的</a:t>
            </a:r>
            <a:r>
              <a:rPr lang="en-US" altLang="zh-CN" dirty="0" err="1"/>
              <a:t>disp</a:t>
            </a:r>
            <a:r>
              <a:rPr lang="zh-CN" altLang="en-US" dirty="0"/>
              <a:t>函数）</a:t>
            </a:r>
            <a:endParaRPr lang="en-US" altLang="zh-CN" dirty="0"/>
          </a:p>
          <a:p>
            <a:pPr>
              <a:lnSpc>
                <a:spcPct val="150000"/>
              </a:lnSpc>
            </a:pPr>
            <a:r>
              <a:rPr lang="zh-CN" altLang="en-US" dirty="0"/>
              <a:t>表达式化简：</a:t>
            </a:r>
            <a:r>
              <a:rPr lang="en-US" altLang="zh-CN" dirty="0"/>
              <a:t> simplify</a:t>
            </a:r>
            <a:r>
              <a:rPr lang="zh-CN" altLang="en-US" dirty="0"/>
              <a:t>函数</a:t>
            </a:r>
            <a:endParaRPr lang="en-US" altLang="zh-CN" dirty="0"/>
          </a:p>
          <a:p>
            <a:pPr>
              <a:lnSpc>
                <a:spcPct val="150000"/>
              </a:lnSpc>
            </a:pPr>
            <a:r>
              <a:rPr lang="zh-CN" altLang="en-US" dirty="0"/>
              <a:t>符号导数：</a:t>
            </a:r>
            <a:r>
              <a:rPr lang="en-US" altLang="zh-CN" dirty="0"/>
              <a:t>diff</a:t>
            </a:r>
            <a:r>
              <a:rPr lang="zh-CN" altLang="en-US" dirty="0"/>
              <a:t>函数</a:t>
            </a:r>
            <a:endParaRPr lang="en-US" altLang="zh-CN" dirty="0"/>
          </a:p>
          <a:p>
            <a:pPr>
              <a:lnSpc>
                <a:spcPct val="150000"/>
              </a:lnSpc>
            </a:pPr>
            <a:r>
              <a:rPr lang="zh-CN" altLang="en-US" dirty="0"/>
              <a:t>符号积分：</a:t>
            </a:r>
            <a:r>
              <a:rPr lang="en-US" altLang="zh-CN" dirty="0"/>
              <a:t>int</a:t>
            </a:r>
            <a:r>
              <a:rPr lang="zh-CN" altLang="en-US" dirty="0"/>
              <a:t>函数</a:t>
            </a:r>
            <a:endParaRPr lang="en-US" altLang="zh-CN" dirty="0"/>
          </a:p>
          <a:p>
            <a:pPr>
              <a:lnSpc>
                <a:spcPct val="150000"/>
              </a:lnSpc>
            </a:pPr>
            <a:r>
              <a:rPr lang="en-US" altLang="zh-CN" dirty="0"/>
              <a:t>factor(s)</a:t>
            </a:r>
            <a:r>
              <a:rPr lang="zh-CN" altLang="en-US" dirty="0"/>
              <a:t>：对符号表达式</a:t>
            </a:r>
            <a:r>
              <a:rPr lang="en-US" altLang="zh-CN" dirty="0"/>
              <a:t>s</a:t>
            </a:r>
            <a:r>
              <a:rPr lang="zh-CN" altLang="en-US" dirty="0"/>
              <a:t>分解因式。</a:t>
            </a:r>
          </a:p>
          <a:p>
            <a:pPr>
              <a:lnSpc>
                <a:spcPct val="150000"/>
              </a:lnSpc>
            </a:pPr>
            <a:r>
              <a:rPr lang="en-US" altLang="zh-CN" dirty="0"/>
              <a:t>expand(s)</a:t>
            </a:r>
            <a:r>
              <a:rPr lang="zh-CN" altLang="en-US" dirty="0"/>
              <a:t>：对符号表达式</a:t>
            </a:r>
            <a:r>
              <a:rPr lang="en-US" altLang="zh-CN" dirty="0"/>
              <a:t>s</a:t>
            </a:r>
            <a:r>
              <a:rPr lang="zh-CN" altLang="en-US" dirty="0"/>
              <a:t>进行展开。</a:t>
            </a:r>
            <a:endParaRPr lang="en-US" altLang="zh-CN" dirty="0"/>
          </a:p>
          <a:p>
            <a:pPr>
              <a:lnSpc>
                <a:spcPct val="150000"/>
              </a:lnSpc>
            </a:pPr>
            <a:r>
              <a:rPr lang="en-US" altLang="zh-CN" dirty="0"/>
              <a:t>collect(s)</a:t>
            </a:r>
            <a:r>
              <a:rPr lang="zh-CN" altLang="en-US" dirty="0"/>
              <a:t>：对符号表达式</a:t>
            </a:r>
            <a:r>
              <a:rPr lang="en-US" altLang="zh-CN" dirty="0"/>
              <a:t>s</a:t>
            </a:r>
            <a:r>
              <a:rPr lang="zh-CN" altLang="en-US" dirty="0"/>
              <a:t>合并同类项。</a:t>
            </a:r>
            <a:endParaRPr lang="en-US" altLang="zh-CN" dirty="0"/>
          </a:p>
          <a:p>
            <a:pPr>
              <a:lnSpc>
                <a:spcPct val="150000"/>
              </a:lnSpc>
            </a:pPr>
            <a:r>
              <a:rPr lang="zh-CN" altLang="en-US" dirty="0"/>
              <a:t>求解用符号表达式表示的代数方程可由函数</a:t>
            </a:r>
            <a:r>
              <a:rPr lang="en-US" altLang="zh-CN" dirty="0"/>
              <a:t>solve</a:t>
            </a:r>
            <a:r>
              <a:rPr lang="zh-CN" altLang="en-US" dirty="0"/>
              <a:t>实现。</a:t>
            </a:r>
            <a:endParaRPr lang="en-US" altLang="zh-CN" dirty="0"/>
          </a:p>
          <a:p>
            <a:pPr>
              <a:lnSpc>
                <a:spcPct val="120000"/>
              </a:lnSpc>
            </a:pPr>
            <a:r>
              <a:rPr lang="zh-CN" altLang="en-US" dirty="0"/>
              <a:t>符号常微分方程求解可以通过函数</a:t>
            </a:r>
            <a:r>
              <a:rPr lang="en-US" altLang="zh-CN" dirty="0" err="1"/>
              <a:t>dsolve</a:t>
            </a:r>
            <a:r>
              <a:rPr lang="zh-CN" altLang="en-US" dirty="0"/>
              <a:t>来实现，其调用格式为：</a:t>
            </a:r>
          </a:p>
          <a:p>
            <a:pPr>
              <a:lnSpc>
                <a:spcPct val="120000"/>
              </a:lnSpc>
            </a:pPr>
            <a:r>
              <a:rPr lang="zh-CN" altLang="en-US" dirty="0"/>
              <a:t>                            </a:t>
            </a:r>
            <a:r>
              <a:rPr lang="en-US" altLang="zh-CN" dirty="0" err="1"/>
              <a:t>dsolve</a:t>
            </a:r>
            <a:r>
              <a:rPr lang="en-US" altLang="zh-CN" dirty="0"/>
              <a:t>(</a:t>
            </a:r>
            <a:r>
              <a:rPr lang="en-US" altLang="zh-CN" dirty="0" err="1"/>
              <a:t>e,c,v</a:t>
            </a:r>
            <a:r>
              <a:rPr lang="en-US" altLang="zh-CN" dirty="0"/>
              <a:t>)</a:t>
            </a:r>
          </a:p>
          <a:p>
            <a:pPr>
              <a:lnSpc>
                <a:spcPct val="150000"/>
              </a:lnSpc>
            </a:pPr>
            <a:r>
              <a:rPr lang="zh-CN" altLang="en-US" dirty="0"/>
              <a:t>还可以建立符号矩阵或者傅里叶变换等进行更加复杂的运算。</a:t>
            </a:r>
          </a:p>
          <a:p>
            <a:pPr lvl="1">
              <a:lnSpc>
                <a:spcPct val="150000"/>
              </a:lnSpc>
            </a:pPr>
            <a:r>
              <a:rPr lang="en-US" altLang="zh-CN" dirty="0"/>
              <a:t>……</a:t>
            </a:r>
          </a:p>
          <a:p>
            <a:pPr>
              <a:lnSpc>
                <a:spcPct val="150000"/>
              </a:lnSpc>
            </a:pPr>
            <a:endParaRPr lang="zh-CN" altLang="en-US" dirty="0"/>
          </a:p>
        </p:txBody>
      </p:sp>
    </p:spTree>
    <p:extLst>
      <p:ext uri="{BB962C8B-B14F-4D97-AF65-F5344CB8AC3E}">
        <p14:creationId xmlns:p14="http://schemas.microsoft.com/office/powerpoint/2010/main" val="32978749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824764" y="2530177"/>
            <a:ext cx="16212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文件</a:t>
            </a:r>
            <a:r>
              <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IO</a:t>
            </a: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26701"/>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Rectangle 70"/>
          <p:cNvSpPr>
            <a:spLocks noChangeArrowheads="1"/>
          </p:cNvSpPr>
          <p:nvPr/>
        </p:nvSpPr>
        <p:spPr bwMode="auto">
          <a:xfrm>
            <a:off x="2125678" y="5381129"/>
            <a:ext cx="1772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数据矩阵处理</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70"/>
          <p:cNvSpPr>
            <a:spLocks noChangeArrowheads="1"/>
          </p:cNvSpPr>
          <p:nvPr/>
        </p:nvSpPr>
        <p:spPr bwMode="auto">
          <a:xfrm>
            <a:off x="5284480" y="3006913"/>
            <a:ext cx="16744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数学公式处理</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07474"/>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70"/>
          <p:cNvSpPr>
            <a:spLocks noChangeArrowheads="1"/>
          </p:cNvSpPr>
          <p:nvPr/>
        </p:nvSpPr>
        <p:spPr bwMode="auto">
          <a:xfrm>
            <a:off x="8314070" y="5236426"/>
            <a:ext cx="1772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数据图表处理</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Rectangle 70"/>
          <p:cNvSpPr>
            <a:spLocks noChangeArrowheads="1"/>
          </p:cNvSpPr>
          <p:nvPr/>
        </p:nvSpPr>
        <p:spPr bwMode="auto">
          <a:xfrm>
            <a:off x="9706885" y="2580008"/>
            <a:ext cx="19119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内置函数的使用</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975"/>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475"/>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fade">
                                      <p:cBhvr>
                                        <p:cTn id="49" dur="250"/>
                                        <p:tgtEl>
                                          <p:spTgt spid="27">
                                            <p:txEl>
                                              <p:pRg st="0" end="0"/>
                                            </p:txEl>
                                          </p:spTgt>
                                        </p:tgtEl>
                                      </p:cBhvr>
                                    </p:animEffect>
                                    <p:anim calcmode="lin" valueType="num">
                                      <p:cBhvr>
                                        <p:cTn id="50"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2850"/>
                            </p:stCondLst>
                            <p:childTnLst>
                              <p:par>
                                <p:cTn id="53" presetID="18" presetClass="entr" presetSubtype="1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strips(downLeft)">
                                      <p:cBhvr>
                                        <p:cTn id="55" dur="500"/>
                                        <p:tgtEl>
                                          <p:spTgt spid="2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childTnLst>
                          </p:cTn>
                        </p:par>
                        <p:par>
                          <p:cTn id="61" fill="hold">
                            <p:stCondLst>
                              <p:cond delay="3350"/>
                            </p:stCondLst>
                            <p:childTnLst>
                              <p:par>
                                <p:cTn id="62" presetID="47" presetClass="entr" presetSubtype="0" fill="hold" grpId="0" nodeType="afterEffect">
                                  <p:stCondLst>
                                    <p:cond delay="0"/>
                                  </p:stCondLst>
                                  <p:iterate type="lt">
                                    <p:tmPct val="10000"/>
                                  </p:iterate>
                                  <p:childTnLst>
                                    <p:set>
                                      <p:cBhvr>
                                        <p:cTn id="63" dur="1" fill="hold">
                                          <p:stCondLst>
                                            <p:cond delay="0"/>
                                          </p:stCondLst>
                                        </p:cTn>
                                        <p:tgtEl>
                                          <p:spTgt spid="31">
                                            <p:txEl>
                                              <p:pRg st="0" end="0"/>
                                            </p:txEl>
                                          </p:spTgt>
                                        </p:tgtEl>
                                        <p:attrNameLst>
                                          <p:attrName>style.visibility</p:attrName>
                                        </p:attrNameLst>
                                      </p:cBhvr>
                                      <p:to>
                                        <p:strVal val="visible"/>
                                      </p:to>
                                    </p:set>
                                    <p:animEffect transition="in" filter="fade">
                                      <p:cBhvr>
                                        <p:cTn id="64" dur="250"/>
                                        <p:tgtEl>
                                          <p:spTgt spid="31">
                                            <p:txEl>
                                              <p:pRg st="0" end="0"/>
                                            </p:txEl>
                                          </p:spTgt>
                                        </p:tgtEl>
                                      </p:cBhvr>
                                    </p:animEffect>
                                    <p:anim calcmode="lin" valueType="num">
                                      <p:cBhvr>
                                        <p:cTn id="65"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66"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3725"/>
                            </p:stCondLst>
                            <p:childTnLst>
                              <p:par>
                                <p:cTn id="68" presetID="18" presetClass="entr" presetSubtype="1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strips(downLeft)">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4225"/>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35">
                                            <p:txEl>
                                              <p:pRg st="0" end="0"/>
                                            </p:txEl>
                                          </p:spTgt>
                                        </p:tgtEl>
                                        <p:attrNameLst>
                                          <p:attrName>style.visibility</p:attrName>
                                        </p:attrNameLst>
                                      </p:cBhvr>
                                      <p:to>
                                        <p:strVal val="visible"/>
                                      </p:to>
                                    </p:set>
                                    <p:animEffect transition="in" filter="fade">
                                      <p:cBhvr>
                                        <p:cTn id="79" dur="250"/>
                                        <p:tgtEl>
                                          <p:spTgt spid="35">
                                            <p:txEl>
                                              <p:pRg st="0" end="0"/>
                                            </p:txEl>
                                          </p:spTgt>
                                        </p:tgtEl>
                                      </p:cBhvr>
                                    </p:animEffect>
                                    <p:anim calcmode="lin" valueType="num">
                                      <p:cBhvr>
                                        <p:cTn id="80"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4600"/>
                            </p:stCondLst>
                            <p:childTnLst>
                              <p:par>
                                <p:cTn id="83" presetID="18" presetClass="entr" presetSubtype="12"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trips(downLeft)">
                                      <p:cBhvr>
                                        <p:cTn id="85" dur="500"/>
                                        <p:tgtEl>
                                          <p:spTgt spid="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p:cTn id="88" dur="500" fill="hold"/>
                                        <p:tgtEl>
                                          <p:spTgt spid="56"/>
                                        </p:tgtEl>
                                        <p:attrNameLst>
                                          <p:attrName>ppt_w</p:attrName>
                                        </p:attrNameLst>
                                      </p:cBhvr>
                                      <p:tavLst>
                                        <p:tav tm="0">
                                          <p:val>
                                            <p:fltVal val="0"/>
                                          </p:val>
                                        </p:tav>
                                        <p:tav tm="100000">
                                          <p:val>
                                            <p:strVal val="#ppt_w"/>
                                          </p:val>
                                        </p:tav>
                                      </p:tavLst>
                                    </p:anim>
                                    <p:anim calcmode="lin" valueType="num">
                                      <p:cBhvr>
                                        <p:cTn id="89" dur="500" fill="hold"/>
                                        <p:tgtEl>
                                          <p:spTgt spid="56"/>
                                        </p:tgtEl>
                                        <p:attrNameLst>
                                          <p:attrName>ppt_h</p:attrName>
                                        </p:attrNameLst>
                                      </p:cBhvr>
                                      <p:tavLst>
                                        <p:tav tm="0">
                                          <p:val>
                                            <p:fltVal val="0"/>
                                          </p:val>
                                        </p:tav>
                                        <p:tav tm="100000">
                                          <p:val>
                                            <p:strVal val="#ppt_h"/>
                                          </p:val>
                                        </p:tav>
                                      </p:tavLst>
                                    </p:anim>
                                    <p:animEffect transition="in" filter="fade">
                                      <p:cBhvr>
                                        <p:cTn id="90" dur="500"/>
                                        <p:tgtEl>
                                          <p:spTgt spid="56"/>
                                        </p:tgtEl>
                                      </p:cBhvr>
                                    </p:animEffect>
                                  </p:childTnLst>
                                </p:cTn>
                              </p:par>
                            </p:childTnLst>
                          </p:cTn>
                        </p:par>
                        <p:par>
                          <p:cTn id="91" fill="hold">
                            <p:stCondLst>
                              <p:cond delay="5100"/>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57">
                                            <p:txEl>
                                              <p:pRg st="0" end="0"/>
                                            </p:txEl>
                                          </p:spTgt>
                                        </p:tgtEl>
                                        <p:attrNameLst>
                                          <p:attrName>style.visibility</p:attrName>
                                        </p:attrNameLst>
                                      </p:cBhvr>
                                      <p:to>
                                        <p:strVal val="visible"/>
                                      </p:to>
                                    </p:set>
                                    <p:animEffect transition="in" filter="fade">
                                      <p:cBhvr>
                                        <p:cTn id="94" dur="250"/>
                                        <p:tgtEl>
                                          <p:spTgt spid="57">
                                            <p:txEl>
                                              <p:pRg st="0" end="0"/>
                                            </p:txEl>
                                          </p:spTgt>
                                        </p:tgtEl>
                                      </p:cBhvr>
                                    </p:animEffect>
                                    <p:anim calcmode="lin" valueType="num">
                                      <p:cBhvr>
                                        <p:cTn id="95" dur="2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7" grpId="0" build="p"/>
      <p:bldP spid="29" grpId="0" animBg="1"/>
      <p:bldP spid="30" grpId="0"/>
      <p:bldP spid="31" grpId="0" build="p"/>
      <p:bldP spid="33" grpId="0" animBg="1"/>
      <p:bldP spid="34" grpId="0"/>
      <p:bldP spid="35" grpId="0" build="p"/>
      <p:bldP spid="55" grpId="0" animBg="1"/>
      <p:bldP spid="56" grpId="0"/>
      <p:bldP spid="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椭圆 11"/>
          <p:cNvSpPr>
            <a:spLocks noChangeAspect="1"/>
          </p:cNvSpPr>
          <p:nvPr/>
        </p:nvSpPr>
        <p:spPr>
          <a:xfrm>
            <a:off x="5462271" y="157480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rot="21420000" flipV="1">
            <a:off x="-197198" y="2350587"/>
            <a:ext cx="12782231" cy="2691236"/>
          </a:xfrm>
          <a:prstGeom prst="rect">
            <a:avLst/>
          </a:prstGeom>
        </p:spPr>
      </p:pic>
      <p:sp>
        <p:nvSpPr>
          <p:cNvPr id="8" name="矩形 7"/>
          <p:cNvSpPr/>
          <p:nvPr/>
        </p:nvSpPr>
        <p:spPr>
          <a:xfrm>
            <a:off x="3485998" y="3644133"/>
            <a:ext cx="5415838" cy="769441"/>
          </a:xfrm>
          <a:prstGeom prst="rect">
            <a:avLst/>
          </a:prstGeom>
          <a:solidFill>
            <a:schemeClr val="bg1">
              <a:alpha val="50000"/>
            </a:schemeClr>
          </a:solid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数据图表处理</a:t>
            </a:r>
          </a:p>
        </p:txBody>
      </p:sp>
      <p:sp>
        <p:nvSpPr>
          <p:cNvPr id="13" name="文本框 12"/>
          <p:cNvSpPr txBox="1"/>
          <p:nvPr/>
        </p:nvSpPr>
        <p:spPr>
          <a:xfrm>
            <a:off x="5566901" y="147032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375910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数据图表处理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数据图表处理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72322" y="1615413"/>
            <a:ext cx="8247355" cy="5691494"/>
          </a:xfrm>
          <a:prstGeom prst="rect">
            <a:avLst/>
          </a:prstGeom>
          <a:noFill/>
        </p:spPr>
        <p:txBody>
          <a:bodyPr wrap="square" rtlCol="0">
            <a:spAutoFit/>
          </a:bodyPr>
          <a:lstStyle/>
          <a:p>
            <a:pPr>
              <a:lnSpc>
                <a:spcPct val="130000"/>
              </a:lnSpc>
              <a:spcBef>
                <a:spcPct val="0"/>
              </a:spcBef>
            </a:pPr>
            <a:r>
              <a:rPr lang="en-US" altLang="zh-CN" dirty="0">
                <a:latin typeface="Times New Roman" panose="02020603050405020304" pitchFamily="18" charset="0"/>
              </a:rPr>
              <a:t>1</a:t>
            </a:r>
            <a:r>
              <a:rPr lang="zh-CN" altLang="en-US" dirty="0">
                <a:latin typeface="Times New Roman" panose="02020603050405020304" pitchFamily="18" charset="0"/>
              </a:rPr>
              <a:t>、</a:t>
            </a:r>
            <a:r>
              <a:rPr lang="zh-CN" altLang="zh-CN" dirty="0">
                <a:latin typeface="Times New Roman" panose="02020603050405020304" pitchFamily="18" charset="0"/>
              </a:rPr>
              <a:t>绘制单根二维曲线</a:t>
            </a:r>
          </a:p>
          <a:p>
            <a:pPr>
              <a:lnSpc>
                <a:spcPct val="130000"/>
              </a:lnSpc>
              <a:spcBef>
                <a:spcPct val="0"/>
              </a:spcBef>
            </a:pPr>
            <a:r>
              <a:rPr lang="zh-CN" altLang="zh-CN" dirty="0">
                <a:latin typeface="Times New Roman" panose="02020603050405020304" pitchFamily="18" charset="0"/>
              </a:rPr>
              <a:t>plot函数的基本调用格式为：</a:t>
            </a:r>
          </a:p>
          <a:p>
            <a:pPr>
              <a:lnSpc>
                <a:spcPct val="130000"/>
              </a:lnSpc>
              <a:spcBef>
                <a:spcPct val="0"/>
              </a:spcBef>
            </a:pPr>
            <a:r>
              <a:rPr lang="zh-CN" altLang="zh-CN" dirty="0">
                <a:latin typeface="Times New Roman" panose="02020603050405020304" pitchFamily="18" charset="0"/>
              </a:rPr>
              <a:t>                                   plot(x,y) </a:t>
            </a:r>
            <a:endParaRPr lang="zh-CN" altLang="en-US" dirty="0">
              <a:latin typeface="Times New Roman" panose="02020603050405020304" pitchFamily="18" charset="0"/>
            </a:endParaRPr>
          </a:p>
          <a:p>
            <a:pPr>
              <a:lnSpc>
                <a:spcPct val="150000"/>
              </a:lnSpc>
            </a:pPr>
            <a:r>
              <a:rPr lang="zh-CN" altLang="zh-CN" dirty="0"/>
              <a:t>其中x和y为长度相同的向量，分别用于存储x坐标和y坐标数据。</a:t>
            </a:r>
          </a:p>
          <a:p>
            <a:pPr>
              <a:lnSpc>
                <a:spcPct val="150000"/>
              </a:lnSpc>
            </a:pPr>
            <a:r>
              <a:rPr lang="en-US" altLang="zh-CN" dirty="0"/>
              <a:t>2</a:t>
            </a:r>
            <a:r>
              <a:rPr lang="zh-CN" altLang="en-US" dirty="0"/>
              <a:t>、绘制多根二维曲线</a:t>
            </a:r>
            <a:endParaRPr lang="en-US" altLang="zh-CN" dirty="0"/>
          </a:p>
          <a:p>
            <a:pPr>
              <a:lnSpc>
                <a:spcPct val="150000"/>
              </a:lnSpc>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zh-CN" altLang="zh-CN" dirty="0">
                <a:latin typeface="Times New Roman" panose="02020603050405020304" pitchFamily="18" charset="0"/>
              </a:rPr>
              <a:t>当x是向量，y是有一维与x同维的矩阵时，则绘制出多根不同颜色的曲线。曲线条数等于y矩阵的另一维数，x被作为这些曲线共同的横坐标</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lnSpc>
                <a:spcPct val="150000"/>
              </a:lnSpc>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a:t>
            </a:r>
            <a:r>
              <a:rPr lang="zh-CN" altLang="zh-CN" dirty="0"/>
              <a:t>当x,y是同维矩阵时，则以x,y对应列元素为横、纵坐标分别绘制曲线，曲线条数等于矩阵的列数。</a:t>
            </a:r>
          </a:p>
          <a:p>
            <a:pPr>
              <a:lnSpc>
                <a:spcPct val="150000"/>
              </a:lnSpc>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a:t>
            </a:r>
            <a:r>
              <a:rPr lang="zh-CN" altLang="zh-CN" dirty="0"/>
              <a:t>对只包含一个输入参数的plot函数，当输入参数是实矩阵时，则按列绘制每列元素值相对其下标的曲线，曲线条数等于输入参数矩阵的列数。</a:t>
            </a:r>
            <a:endParaRPr lang="en-US" altLang="zh-CN" dirty="0"/>
          </a:p>
          <a:p>
            <a:pPr>
              <a:lnSpc>
                <a:spcPct val="150000"/>
              </a:lnSpc>
            </a:pP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a:t>
            </a:r>
            <a:r>
              <a:rPr lang="zh-CN" altLang="zh-CN" dirty="0"/>
              <a:t>当输入参数是复数矩阵时，则按列分别以元素实部和虚部为横、纵坐标绘制多条曲线。</a:t>
            </a:r>
            <a:endParaRPr lang="en-US" altLang="zh-CN" dirty="0">
              <a:latin typeface="Times New Roman" panose="02020603050405020304" pitchFamily="18" charset="0"/>
            </a:endParaRPr>
          </a:p>
          <a:p>
            <a:pPr>
              <a:lnSpc>
                <a:spcPct val="150000"/>
              </a:lnSpc>
            </a:pPr>
            <a:endParaRPr lang="zh-CN" altLang="en-US" dirty="0"/>
          </a:p>
        </p:txBody>
      </p:sp>
    </p:spTree>
    <p:extLst>
      <p:ext uri="{BB962C8B-B14F-4D97-AF65-F5344CB8AC3E}">
        <p14:creationId xmlns:p14="http://schemas.microsoft.com/office/powerpoint/2010/main" val="18004177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数据图表处理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数据图表处理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72322" y="2123614"/>
            <a:ext cx="8247355" cy="3311484"/>
          </a:xfrm>
          <a:prstGeom prst="rect">
            <a:avLst/>
          </a:prstGeom>
          <a:noFill/>
        </p:spPr>
        <p:txBody>
          <a:bodyPr wrap="square" rtlCol="0">
            <a:spAutoFit/>
          </a:bodyPr>
          <a:lstStyle/>
          <a:p>
            <a:pPr>
              <a:lnSpc>
                <a:spcPct val="130000"/>
              </a:lnSpc>
              <a:spcBef>
                <a:spcPct val="0"/>
              </a:spcBef>
            </a:pPr>
            <a:r>
              <a:rPr lang="en-US" altLang="zh-CN" dirty="0">
                <a:latin typeface="Times New Roman" panose="02020603050405020304" pitchFamily="18" charset="0"/>
              </a:rPr>
              <a:t>3</a:t>
            </a:r>
            <a:r>
              <a:rPr lang="zh-CN" altLang="en-US" dirty="0">
                <a:latin typeface="Times New Roman" panose="02020603050405020304" pitchFamily="18" charset="0"/>
              </a:rPr>
              <a:t>、含多个输入参数的</a:t>
            </a:r>
            <a:r>
              <a:rPr lang="en-US" altLang="zh-CN" dirty="0">
                <a:latin typeface="Times New Roman" panose="02020603050405020304" pitchFamily="18" charset="0"/>
              </a:rPr>
              <a:t>plot</a:t>
            </a:r>
            <a:r>
              <a:rPr lang="zh-CN" altLang="en-US" dirty="0">
                <a:latin typeface="Times New Roman" panose="02020603050405020304" pitchFamily="18" charset="0"/>
              </a:rPr>
              <a:t>函数</a:t>
            </a:r>
            <a:r>
              <a:rPr lang="zh-CN" altLang="zh-CN" dirty="0">
                <a:latin typeface="Times New Roman" panose="02020603050405020304" pitchFamily="18" charset="0"/>
              </a:rPr>
              <a:t>                                   </a:t>
            </a:r>
            <a:endParaRPr lang="en-US" altLang="zh-CN" dirty="0">
              <a:latin typeface="Times New Roman" panose="02020603050405020304" pitchFamily="18" charset="0"/>
            </a:endParaRPr>
          </a:p>
          <a:p>
            <a:pPr>
              <a:lnSpc>
                <a:spcPct val="150000"/>
              </a:lnSpc>
            </a:pPr>
            <a:r>
              <a:rPr lang="zh-CN" altLang="en-US" dirty="0"/>
              <a:t>调用格式为：</a:t>
            </a:r>
          </a:p>
          <a:p>
            <a:pPr>
              <a:lnSpc>
                <a:spcPct val="150000"/>
              </a:lnSpc>
            </a:pPr>
            <a:r>
              <a:rPr lang="zh-CN" altLang="en-US" dirty="0"/>
              <a:t>                        </a:t>
            </a:r>
            <a:r>
              <a:rPr lang="en-US" altLang="zh-CN" dirty="0"/>
              <a:t>plot(x1,y1,x2,y2,…,</a:t>
            </a:r>
            <a:r>
              <a:rPr lang="en-US" altLang="zh-CN" dirty="0" err="1"/>
              <a:t>xn,yn</a:t>
            </a:r>
            <a:r>
              <a:rPr lang="en-US" altLang="zh-CN" dirty="0"/>
              <a:t>)</a:t>
            </a:r>
          </a:p>
          <a:p>
            <a:pPr>
              <a:lnSpc>
                <a:spcPct val="150000"/>
              </a:lnSpc>
            </a:pPr>
            <a:r>
              <a:rPr lang="zh-CN" altLang="en-US" dirty="0"/>
              <a:t>（</a:t>
            </a:r>
            <a:r>
              <a:rPr lang="en-US" altLang="zh-CN" dirty="0"/>
              <a:t>1</a:t>
            </a:r>
            <a:r>
              <a:rPr lang="zh-CN" altLang="en-US" dirty="0"/>
              <a:t>）</a:t>
            </a:r>
            <a:r>
              <a:rPr lang="zh-CN" altLang="zh-CN" dirty="0">
                <a:latin typeface="Times New Roman" panose="02020603050405020304" pitchFamily="18" charset="0"/>
              </a:rPr>
              <a:t>当输入参数都为向量时，x1和y1，x2和y2，…，xn和yn分别组成一组向量对，每一组向量对的长度可以不同。每一向量对可以绘制出一条曲线，这样可以在同一坐标内绘制出多条曲线。</a:t>
            </a:r>
          </a:p>
          <a:p>
            <a:pPr>
              <a:lnSpc>
                <a:spcPct val="150000"/>
              </a:lnSpc>
            </a:pPr>
            <a:r>
              <a:rPr lang="zh-CN" altLang="en-US" dirty="0"/>
              <a:t>（</a:t>
            </a:r>
            <a:r>
              <a:rPr lang="en-US" altLang="zh-CN" dirty="0"/>
              <a:t>2</a:t>
            </a:r>
            <a:r>
              <a:rPr lang="zh-CN" altLang="en-US" dirty="0"/>
              <a:t>）</a:t>
            </a:r>
            <a:r>
              <a:rPr lang="zh-CN" altLang="zh-CN" dirty="0"/>
              <a:t>当输入参数有矩阵形式时，配对的x,y按对应列元素为横、纵坐标分别绘制曲线，曲线条数等于矩阵的列数。</a:t>
            </a:r>
            <a:endParaRPr lang="zh-CN" altLang="en-US" dirty="0"/>
          </a:p>
        </p:txBody>
      </p:sp>
    </p:spTree>
    <p:extLst>
      <p:ext uri="{BB962C8B-B14F-4D97-AF65-F5344CB8AC3E}">
        <p14:creationId xmlns:p14="http://schemas.microsoft.com/office/powerpoint/2010/main" val="35664776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数据图表处理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数据图表处理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72322" y="2123614"/>
            <a:ext cx="8247355" cy="3259547"/>
          </a:xfrm>
          <a:prstGeom prst="rect">
            <a:avLst/>
          </a:prstGeom>
          <a:noFill/>
        </p:spPr>
        <p:txBody>
          <a:bodyPr wrap="square" rtlCol="0">
            <a:spAutoFit/>
          </a:bodyPr>
          <a:lstStyle/>
          <a:p>
            <a:pPr>
              <a:lnSpc>
                <a:spcPct val="130000"/>
              </a:lnSpc>
              <a:spcBef>
                <a:spcPct val="0"/>
              </a:spcBef>
            </a:pPr>
            <a:r>
              <a:rPr lang="en-US" altLang="zh-CN" dirty="0">
                <a:latin typeface="Times New Roman" panose="02020603050405020304" pitchFamily="18" charset="0"/>
              </a:rPr>
              <a:t>4</a:t>
            </a:r>
            <a:r>
              <a:rPr lang="zh-CN" altLang="en-US" dirty="0">
                <a:latin typeface="Times New Roman" panose="02020603050405020304" pitchFamily="18" charset="0"/>
              </a:rPr>
              <a:t>、图形保持</a:t>
            </a:r>
            <a:endParaRPr lang="en-US" altLang="zh-CN" dirty="0">
              <a:latin typeface="Times New Roman" panose="02020603050405020304" pitchFamily="18" charset="0"/>
            </a:endParaRPr>
          </a:p>
          <a:p>
            <a:pPr>
              <a:lnSpc>
                <a:spcPct val="130000"/>
              </a:lnSpc>
              <a:spcBef>
                <a:spcPct val="0"/>
              </a:spcBef>
            </a:pPr>
            <a:r>
              <a:rPr lang="zh-CN" altLang="zh-CN" dirty="0"/>
              <a:t>hold on/off命令控制是保持原有图形还是刷新原有图形，不带参数的hold命令在两种状态之间进行切换。</a:t>
            </a:r>
            <a:endParaRPr lang="en-US" altLang="zh-CN" dirty="0"/>
          </a:p>
          <a:p>
            <a:pPr>
              <a:lnSpc>
                <a:spcPct val="130000"/>
              </a:lnSpc>
              <a:spcBef>
                <a:spcPct val="0"/>
              </a:spcBef>
            </a:pPr>
            <a:r>
              <a:rPr lang="en-US" altLang="zh-CN" dirty="0"/>
              <a:t>5</a:t>
            </a:r>
            <a:r>
              <a:rPr lang="zh-CN" altLang="en-US" dirty="0"/>
              <a:t>、设置曲线样式</a:t>
            </a:r>
            <a:endParaRPr lang="en-US" altLang="zh-CN" dirty="0"/>
          </a:p>
          <a:p>
            <a:pPr>
              <a:lnSpc>
                <a:spcPct val="130000"/>
              </a:lnSpc>
              <a:spcBef>
                <a:spcPct val="0"/>
              </a:spcBef>
            </a:pPr>
            <a:r>
              <a:rPr lang="zh-CN" altLang="zh-CN" dirty="0"/>
              <a:t>MATLAB提供了一些绘图选项，用于确定所绘曲线的线型、颜色和数据点标记符号，它们可以组合使用。</a:t>
            </a:r>
            <a:endParaRPr lang="en-US" altLang="zh-CN" dirty="0"/>
          </a:p>
          <a:p>
            <a:pPr>
              <a:lnSpc>
                <a:spcPct val="125000"/>
              </a:lnSpc>
            </a:pPr>
            <a:r>
              <a:rPr lang="zh-CN" altLang="zh-CN" dirty="0"/>
              <a:t>线型 线方式： </a:t>
            </a:r>
            <a:r>
              <a:rPr lang="zh-CN" altLang="zh-CN" dirty="0">
                <a:solidFill>
                  <a:srgbClr val="FF0000"/>
                </a:solidFill>
              </a:rPr>
              <a:t>- </a:t>
            </a:r>
            <a:r>
              <a:rPr lang="zh-CN" altLang="zh-CN" dirty="0"/>
              <a:t>实线 </a:t>
            </a:r>
            <a:r>
              <a:rPr lang="zh-CN" altLang="zh-CN" dirty="0">
                <a:solidFill>
                  <a:srgbClr val="FF0000"/>
                </a:solidFill>
              </a:rPr>
              <a:t>:</a:t>
            </a:r>
            <a:r>
              <a:rPr lang="zh-CN" altLang="zh-CN" dirty="0"/>
              <a:t>虚线 </a:t>
            </a:r>
            <a:r>
              <a:rPr lang="zh-CN" altLang="zh-CN" dirty="0">
                <a:solidFill>
                  <a:srgbClr val="FF0000"/>
                </a:solidFill>
              </a:rPr>
              <a:t>-.</a:t>
            </a:r>
            <a:r>
              <a:rPr lang="zh-CN" altLang="zh-CN" dirty="0"/>
              <a:t> 点</a:t>
            </a:r>
            <a:r>
              <a:rPr lang="zh-CN" altLang="en-US" dirty="0"/>
              <a:t>划</a:t>
            </a:r>
            <a:r>
              <a:rPr lang="zh-CN" altLang="zh-CN" dirty="0"/>
              <a:t>线 - - </a:t>
            </a:r>
            <a:r>
              <a:rPr lang="zh-CN" altLang="en-US" dirty="0"/>
              <a:t>双划</a:t>
            </a:r>
            <a:r>
              <a:rPr lang="zh-CN" altLang="zh-CN" dirty="0"/>
              <a:t>线。</a:t>
            </a:r>
          </a:p>
          <a:p>
            <a:pPr>
              <a:lnSpc>
                <a:spcPct val="125000"/>
              </a:lnSpc>
            </a:pPr>
            <a:r>
              <a:rPr lang="zh-CN" altLang="zh-CN" dirty="0"/>
              <a:t>线型 点方式： . 圆点 +加号 * 星号 x x形 o 小圆</a:t>
            </a:r>
            <a:r>
              <a:rPr lang="en-US" altLang="zh-CN" dirty="0"/>
              <a:t>…</a:t>
            </a:r>
          </a:p>
          <a:p>
            <a:pPr>
              <a:lnSpc>
                <a:spcPct val="125000"/>
              </a:lnSpc>
            </a:pPr>
            <a:r>
              <a:rPr lang="zh-CN" altLang="zh-CN" dirty="0"/>
              <a:t>颜色：b蓝  ；g绿；r红； c青； m紫； y黄； k黑； w白；</a:t>
            </a:r>
            <a:endParaRPr lang="en-US" altLang="zh-CN" dirty="0"/>
          </a:p>
        </p:txBody>
      </p:sp>
    </p:spTree>
    <p:extLst>
      <p:ext uri="{BB962C8B-B14F-4D97-AF65-F5344CB8AC3E}">
        <p14:creationId xmlns:p14="http://schemas.microsoft.com/office/powerpoint/2010/main" val="41250270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数据图表处理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数据图表处理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72322" y="2123614"/>
            <a:ext cx="8247355" cy="4737707"/>
          </a:xfrm>
          <a:prstGeom prst="rect">
            <a:avLst/>
          </a:prstGeom>
          <a:noFill/>
        </p:spPr>
        <p:txBody>
          <a:bodyPr wrap="square" rtlCol="0">
            <a:spAutoFit/>
          </a:bodyPr>
          <a:lstStyle/>
          <a:p>
            <a:pPr>
              <a:lnSpc>
                <a:spcPct val="130000"/>
              </a:lnSpc>
              <a:spcBef>
                <a:spcPct val="0"/>
              </a:spcBef>
            </a:pPr>
            <a:r>
              <a:rPr lang="zh-CN" altLang="en-US" dirty="0">
                <a:latin typeface="Times New Roman" panose="02020603050405020304" pitchFamily="18" charset="0"/>
              </a:rPr>
              <a:t>当选项省略时，</a:t>
            </a:r>
            <a:r>
              <a:rPr lang="en-US" altLang="zh-CN" dirty="0">
                <a:latin typeface="Times New Roman" panose="02020603050405020304" pitchFamily="18" charset="0"/>
              </a:rPr>
              <a:t>MATLAB</a:t>
            </a:r>
            <a:r>
              <a:rPr lang="zh-CN" altLang="en-US" dirty="0">
                <a:latin typeface="Times New Roman" panose="02020603050405020304" pitchFamily="18" charset="0"/>
              </a:rPr>
              <a:t>规定，线型一律用实线，颜色将根据曲线的先后顺序依次。</a:t>
            </a:r>
          </a:p>
          <a:p>
            <a:pPr>
              <a:lnSpc>
                <a:spcPct val="130000"/>
              </a:lnSpc>
              <a:spcBef>
                <a:spcPct val="0"/>
              </a:spcBef>
            </a:pPr>
            <a:r>
              <a:rPr lang="zh-CN" altLang="en-US" dirty="0">
                <a:latin typeface="Times New Roman" panose="02020603050405020304" pitchFamily="18" charset="0"/>
              </a:rPr>
              <a:t>        要设置曲线样式可以在</a:t>
            </a:r>
            <a:r>
              <a:rPr lang="en-US" altLang="zh-CN" dirty="0">
                <a:latin typeface="Times New Roman" panose="02020603050405020304" pitchFamily="18" charset="0"/>
              </a:rPr>
              <a:t>plot</a:t>
            </a:r>
            <a:r>
              <a:rPr lang="zh-CN" altLang="en-US" dirty="0">
                <a:latin typeface="Times New Roman" panose="02020603050405020304" pitchFamily="18" charset="0"/>
              </a:rPr>
              <a:t>函数中加绘图选项，其调用格式为：</a:t>
            </a:r>
          </a:p>
          <a:p>
            <a:pPr>
              <a:lnSpc>
                <a:spcPct val="130000"/>
              </a:lnSpc>
              <a:spcBef>
                <a:spcPct val="0"/>
              </a:spcBef>
            </a:pPr>
            <a:r>
              <a:rPr lang="zh-CN" altLang="en-US" dirty="0">
                <a:latin typeface="Times New Roman" panose="02020603050405020304" pitchFamily="18" charset="0"/>
              </a:rPr>
              <a:t>               </a:t>
            </a:r>
            <a:r>
              <a:rPr lang="en-US" altLang="zh-CN" dirty="0">
                <a:latin typeface="Times New Roman" panose="02020603050405020304" pitchFamily="18" charset="0"/>
              </a:rPr>
              <a:t>plot(x1,y1,</a:t>
            </a:r>
            <a:r>
              <a:rPr lang="zh-CN" altLang="en-US" dirty="0">
                <a:latin typeface="Times New Roman" panose="02020603050405020304" pitchFamily="18" charset="0"/>
              </a:rPr>
              <a:t>选项</a:t>
            </a:r>
            <a:r>
              <a:rPr lang="en-US" altLang="zh-CN" dirty="0">
                <a:latin typeface="Times New Roman" panose="02020603050405020304" pitchFamily="18" charset="0"/>
              </a:rPr>
              <a:t>1,x2,y2,</a:t>
            </a:r>
            <a:r>
              <a:rPr lang="zh-CN" altLang="en-US" dirty="0">
                <a:latin typeface="Times New Roman" panose="02020603050405020304" pitchFamily="18" charset="0"/>
              </a:rPr>
              <a:t>选项</a:t>
            </a:r>
            <a:r>
              <a:rPr lang="en-US" altLang="zh-CN" dirty="0">
                <a:latin typeface="Times New Roman" panose="02020603050405020304" pitchFamily="18" charset="0"/>
              </a:rPr>
              <a:t>2,…,</a:t>
            </a:r>
            <a:r>
              <a:rPr lang="en-US" altLang="zh-CN" dirty="0" err="1">
                <a:latin typeface="Times New Roman" panose="02020603050405020304" pitchFamily="18" charset="0"/>
              </a:rPr>
              <a:t>xn,yn</a:t>
            </a:r>
            <a:r>
              <a:rPr lang="en-US" altLang="zh-CN" dirty="0">
                <a:latin typeface="Times New Roman" panose="02020603050405020304" pitchFamily="18" charset="0"/>
              </a:rPr>
              <a:t>,</a:t>
            </a:r>
            <a:r>
              <a:rPr lang="zh-CN" altLang="en-US" dirty="0">
                <a:latin typeface="Times New Roman" panose="02020603050405020304" pitchFamily="18" charset="0"/>
              </a:rPr>
              <a:t>选项</a:t>
            </a:r>
            <a:r>
              <a:rPr lang="en-US" altLang="zh-CN" dirty="0">
                <a:latin typeface="Times New Roman" panose="02020603050405020304" pitchFamily="18" charset="0"/>
              </a:rPr>
              <a:t>n)</a:t>
            </a:r>
          </a:p>
          <a:p>
            <a:pPr>
              <a:lnSpc>
                <a:spcPct val="130000"/>
              </a:lnSpc>
              <a:spcBef>
                <a:spcPct val="0"/>
              </a:spcBef>
            </a:pPr>
            <a:r>
              <a:rPr lang="en-US" altLang="zh-CN" dirty="0">
                <a:latin typeface="Times New Roman" panose="02020603050405020304" pitchFamily="18" charset="0"/>
              </a:rPr>
              <a:t>6</a:t>
            </a:r>
            <a:r>
              <a:rPr lang="zh-CN" altLang="en-US" dirty="0">
                <a:latin typeface="Times New Roman" panose="02020603050405020304" pitchFamily="18" charset="0"/>
              </a:rPr>
              <a:t>、图形标注</a:t>
            </a:r>
          </a:p>
          <a:p>
            <a:pPr>
              <a:lnSpc>
                <a:spcPct val="130000"/>
              </a:lnSpc>
              <a:spcBef>
                <a:spcPct val="0"/>
              </a:spcBef>
            </a:pPr>
            <a:r>
              <a:rPr lang="zh-CN" altLang="en-US" dirty="0">
                <a:latin typeface="Times New Roman" panose="02020603050405020304" pitchFamily="18" charset="0"/>
              </a:rPr>
              <a:t>有关图形标注函数的调用格式为：</a:t>
            </a:r>
          </a:p>
          <a:p>
            <a:pPr>
              <a:lnSpc>
                <a:spcPct val="130000"/>
              </a:lnSpc>
              <a:spcBef>
                <a:spcPct val="0"/>
              </a:spcBef>
            </a:pPr>
            <a:r>
              <a:rPr lang="en-US" altLang="zh-CN" dirty="0">
                <a:latin typeface="Times New Roman" panose="02020603050405020304" pitchFamily="18" charset="0"/>
              </a:rPr>
              <a:t>title(</a:t>
            </a:r>
            <a:r>
              <a:rPr lang="zh-CN" altLang="en-US" dirty="0">
                <a:latin typeface="Times New Roman" panose="02020603050405020304" pitchFamily="18" charset="0"/>
              </a:rPr>
              <a:t>图形名称</a:t>
            </a:r>
            <a:r>
              <a:rPr lang="en-US" altLang="zh-CN" dirty="0">
                <a:latin typeface="Times New Roman" panose="02020603050405020304" pitchFamily="18" charset="0"/>
              </a:rPr>
              <a:t>)</a:t>
            </a:r>
          </a:p>
          <a:p>
            <a:pPr>
              <a:lnSpc>
                <a:spcPct val="130000"/>
              </a:lnSpc>
              <a:spcBef>
                <a:spcPct val="0"/>
              </a:spcBef>
            </a:pPr>
            <a:r>
              <a:rPr lang="en-US" altLang="zh-CN" dirty="0" err="1">
                <a:latin typeface="Times New Roman" panose="02020603050405020304" pitchFamily="18" charset="0"/>
              </a:rPr>
              <a:t>xlabel</a:t>
            </a:r>
            <a:r>
              <a:rPr lang="en-US" altLang="zh-CN" dirty="0">
                <a:latin typeface="Times New Roman" panose="02020603050405020304" pitchFamily="18" charset="0"/>
              </a:rPr>
              <a:t>(x</a:t>
            </a:r>
            <a:r>
              <a:rPr lang="zh-CN" altLang="en-US" dirty="0">
                <a:latin typeface="Times New Roman" panose="02020603050405020304" pitchFamily="18" charset="0"/>
              </a:rPr>
              <a:t>轴说明</a:t>
            </a:r>
            <a:r>
              <a:rPr lang="en-US" altLang="zh-CN" dirty="0">
                <a:latin typeface="Times New Roman" panose="02020603050405020304" pitchFamily="18" charset="0"/>
              </a:rPr>
              <a:t>)</a:t>
            </a:r>
          </a:p>
          <a:p>
            <a:pPr>
              <a:lnSpc>
                <a:spcPct val="130000"/>
              </a:lnSpc>
              <a:spcBef>
                <a:spcPct val="0"/>
              </a:spcBef>
            </a:pPr>
            <a:r>
              <a:rPr lang="en-US" altLang="zh-CN" dirty="0" err="1">
                <a:latin typeface="Times New Roman" panose="02020603050405020304" pitchFamily="18" charset="0"/>
              </a:rPr>
              <a:t>ylabel</a:t>
            </a:r>
            <a:r>
              <a:rPr lang="en-US" altLang="zh-CN" dirty="0">
                <a:latin typeface="Times New Roman" panose="02020603050405020304" pitchFamily="18" charset="0"/>
              </a:rPr>
              <a:t>(y</a:t>
            </a:r>
            <a:r>
              <a:rPr lang="zh-CN" altLang="en-US" dirty="0">
                <a:latin typeface="Times New Roman" panose="02020603050405020304" pitchFamily="18" charset="0"/>
              </a:rPr>
              <a:t>轴说明</a:t>
            </a:r>
            <a:r>
              <a:rPr lang="en-US" altLang="zh-CN" dirty="0">
                <a:latin typeface="Times New Roman" panose="02020603050405020304" pitchFamily="18" charset="0"/>
              </a:rPr>
              <a:t>)</a:t>
            </a:r>
          </a:p>
          <a:p>
            <a:pPr>
              <a:lnSpc>
                <a:spcPct val="130000"/>
              </a:lnSpc>
              <a:spcBef>
                <a:spcPct val="0"/>
              </a:spcBef>
            </a:pPr>
            <a:r>
              <a:rPr lang="en-US" altLang="zh-CN" dirty="0">
                <a:latin typeface="Times New Roman" panose="02020603050405020304" pitchFamily="18" charset="0"/>
              </a:rPr>
              <a:t>text(</a:t>
            </a:r>
            <a:r>
              <a:rPr lang="en-US" altLang="zh-CN" dirty="0" err="1">
                <a:latin typeface="Times New Roman" panose="02020603050405020304" pitchFamily="18" charset="0"/>
              </a:rPr>
              <a:t>x,y</a:t>
            </a:r>
            <a:r>
              <a:rPr lang="en-US" altLang="zh-CN" dirty="0">
                <a:latin typeface="Times New Roman" panose="02020603050405020304" pitchFamily="18" charset="0"/>
              </a:rPr>
              <a:t>,</a:t>
            </a:r>
            <a:r>
              <a:rPr lang="zh-CN" altLang="en-US" dirty="0">
                <a:latin typeface="Times New Roman" panose="02020603050405020304" pitchFamily="18" charset="0"/>
              </a:rPr>
              <a:t>图形说明</a:t>
            </a:r>
            <a:r>
              <a:rPr lang="en-US" altLang="zh-CN" dirty="0">
                <a:latin typeface="Times New Roman" panose="02020603050405020304" pitchFamily="18" charset="0"/>
              </a:rPr>
              <a:t>)</a:t>
            </a:r>
          </a:p>
          <a:p>
            <a:pPr>
              <a:lnSpc>
                <a:spcPct val="130000"/>
              </a:lnSpc>
              <a:spcBef>
                <a:spcPct val="0"/>
              </a:spcBef>
            </a:pPr>
            <a:r>
              <a:rPr lang="en-US" altLang="zh-CN" dirty="0">
                <a:latin typeface="Times New Roman" panose="02020603050405020304" pitchFamily="18" charset="0"/>
              </a:rPr>
              <a:t>legend(</a:t>
            </a:r>
            <a:r>
              <a:rPr lang="zh-CN" altLang="en-US" dirty="0">
                <a:latin typeface="Times New Roman" panose="02020603050405020304" pitchFamily="18" charset="0"/>
              </a:rPr>
              <a:t>图例</a:t>
            </a:r>
            <a:r>
              <a:rPr lang="en-US" altLang="zh-CN" dirty="0">
                <a:latin typeface="Times New Roman" panose="02020603050405020304" pitchFamily="18" charset="0"/>
              </a:rPr>
              <a:t>1,</a:t>
            </a:r>
            <a:r>
              <a:rPr lang="zh-CN" altLang="en-US" dirty="0">
                <a:latin typeface="Times New Roman" panose="02020603050405020304" pitchFamily="18" charset="0"/>
              </a:rPr>
              <a:t>图例</a:t>
            </a:r>
            <a:r>
              <a:rPr lang="en-US" altLang="zh-CN" dirty="0">
                <a:latin typeface="Times New Roman" panose="02020603050405020304" pitchFamily="18" charset="0"/>
              </a:rPr>
              <a:t>2,…)</a:t>
            </a:r>
          </a:p>
          <a:p>
            <a:pPr>
              <a:lnSpc>
                <a:spcPct val="130000"/>
              </a:lnSpc>
              <a:spcBef>
                <a:spcPct val="0"/>
              </a:spcBef>
            </a:pPr>
            <a:r>
              <a:rPr lang="zh-CN" altLang="zh-CN" dirty="0"/>
              <a:t>加入文字一种更直接的办法：&gt;&gt; gtext('sinx')</a:t>
            </a:r>
          </a:p>
          <a:p>
            <a:pPr>
              <a:lnSpc>
                <a:spcPct val="130000"/>
              </a:lnSpc>
              <a:spcBef>
                <a:spcPct val="0"/>
              </a:spcBef>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8352227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数据图表处理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数据图表处理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72322" y="2342399"/>
            <a:ext cx="8247355" cy="3657411"/>
          </a:xfrm>
          <a:prstGeom prst="rect">
            <a:avLst/>
          </a:prstGeom>
          <a:noFill/>
        </p:spPr>
        <p:txBody>
          <a:bodyPr wrap="square" rtlCol="0">
            <a:spAutoFit/>
          </a:bodyPr>
          <a:lstStyle/>
          <a:p>
            <a:pPr>
              <a:lnSpc>
                <a:spcPct val="130000"/>
              </a:lnSpc>
              <a:spcBef>
                <a:spcPct val="0"/>
              </a:spcBef>
            </a:pPr>
            <a:r>
              <a:rPr lang="en-US" altLang="zh-CN" dirty="0">
                <a:latin typeface="Times New Roman" panose="02020603050405020304" pitchFamily="18" charset="0"/>
              </a:rPr>
              <a:t>7</a:t>
            </a:r>
            <a:r>
              <a:rPr lang="zh-CN" altLang="en-US" dirty="0">
                <a:latin typeface="Times New Roman" panose="02020603050405020304" pitchFamily="18" charset="0"/>
              </a:rPr>
              <a:t>、坐标控制</a:t>
            </a:r>
            <a:endParaRPr lang="en-US" altLang="zh-CN" dirty="0">
              <a:latin typeface="Times New Roman" panose="02020603050405020304" pitchFamily="18" charset="0"/>
            </a:endParaRPr>
          </a:p>
          <a:p>
            <a:pPr>
              <a:lnSpc>
                <a:spcPct val="130000"/>
              </a:lnSpc>
              <a:spcBef>
                <a:spcPct val="0"/>
              </a:spcBef>
            </a:pPr>
            <a:r>
              <a:rPr lang="zh-CN" altLang="zh-CN" dirty="0">
                <a:latin typeface="Times New Roman" panose="02020603050405020304" pitchFamily="18" charset="0"/>
              </a:rPr>
              <a:t>axis函数的调用格式为：</a:t>
            </a:r>
          </a:p>
          <a:p>
            <a:pPr>
              <a:lnSpc>
                <a:spcPct val="130000"/>
              </a:lnSpc>
              <a:spcBef>
                <a:spcPct val="0"/>
              </a:spcBef>
            </a:pPr>
            <a:r>
              <a:rPr lang="zh-CN" altLang="zh-CN" dirty="0">
                <a:latin typeface="Times New Roman" panose="02020603050405020304" pitchFamily="18" charset="0"/>
              </a:rPr>
              <a:t>axis([xmin xmax ymin ymax zmin zmax])</a:t>
            </a:r>
          </a:p>
          <a:p>
            <a:pPr>
              <a:lnSpc>
                <a:spcPct val="130000"/>
              </a:lnSpc>
              <a:spcBef>
                <a:spcPct val="0"/>
              </a:spcBef>
            </a:pPr>
            <a:r>
              <a:rPr lang="zh-CN" altLang="zh-CN" dirty="0">
                <a:latin typeface="Times New Roman" panose="02020603050405020304" pitchFamily="18" charset="0"/>
              </a:rPr>
              <a:t>                                         [ ]中分别给出x轴和y轴的最大值、最小值 </a:t>
            </a:r>
          </a:p>
          <a:p>
            <a:pPr>
              <a:lnSpc>
                <a:spcPct val="130000"/>
              </a:lnSpc>
              <a:spcBef>
                <a:spcPct val="0"/>
              </a:spcBef>
            </a:pPr>
            <a:r>
              <a:rPr lang="zh-CN" altLang="zh-CN" dirty="0">
                <a:latin typeface="Times New Roman" panose="02020603050405020304" pitchFamily="18" charset="0"/>
              </a:rPr>
              <a:t>axis函数功能丰富，常用的格式还有：</a:t>
            </a:r>
          </a:p>
          <a:p>
            <a:pPr>
              <a:lnSpc>
                <a:spcPct val="130000"/>
              </a:lnSpc>
              <a:spcBef>
                <a:spcPct val="0"/>
              </a:spcBef>
            </a:pPr>
            <a:r>
              <a:rPr lang="zh-CN" altLang="zh-CN" dirty="0">
                <a:latin typeface="Times New Roman" panose="02020603050405020304" pitchFamily="18" charset="0"/>
              </a:rPr>
              <a:t>axis equal：纵、横坐标轴采用等长刻度。</a:t>
            </a:r>
          </a:p>
          <a:p>
            <a:pPr>
              <a:lnSpc>
                <a:spcPct val="130000"/>
              </a:lnSpc>
              <a:spcBef>
                <a:spcPct val="0"/>
              </a:spcBef>
            </a:pPr>
            <a:r>
              <a:rPr lang="zh-CN" altLang="zh-CN" dirty="0">
                <a:latin typeface="Times New Roman" panose="02020603050405020304" pitchFamily="18" charset="0"/>
              </a:rPr>
              <a:t>axis square：产生正方形坐标系(缺省为矩形)。</a:t>
            </a:r>
          </a:p>
          <a:p>
            <a:pPr>
              <a:lnSpc>
                <a:spcPct val="130000"/>
              </a:lnSpc>
              <a:spcBef>
                <a:spcPct val="0"/>
              </a:spcBef>
            </a:pPr>
            <a:r>
              <a:rPr lang="zh-CN" altLang="zh-CN" dirty="0">
                <a:latin typeface="Times New Roman" panose="02020603050405020304" pitchFamily="18" charset="0"/>
              </a:rPr>
              <a:t>axis auto：使用缺省设置。</a:t>
            </a:r>
          </a:p>
          <a:p>
            <a:pPr>
              <a:lnSpc>
                <a:spcPct val="130000"/>
              </a:lnSpc>
              <a:spcBef>
                <a:spcPct val="0"/>
              </a:spcBef>
            </a:pPr>
            <a:r>
              <a:rPr lang="zh-CN" altLang="zh-CN" dirty="0">
                <a:latin typeface="Times New Roman" panose="02020603050405020304" pitchFamily="18" charset="0"/>
              </a:rPr>
              <a:t>axis off：取消坐标轴。axis on：显示坐标轴。</a:t>
            </a:r>
          </a:p>
          <a:p>
            <a:pPr>
              <a:lnSpc>
                <a:spcPct val="130000"/>
              </a:lnSpc>
              <a:spcBef>
                <a:spcPct val="0"/>
              </a:spcBef>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1169859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数据图表处理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数据图表处理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72322" y="2123614"/>
            <a:ext cx="8247355" cy="2743315"/>
          </a:xfrm>
          <a:prstGeom prst="rect">
            <a:avLst/>
          </a:prstGeom>
          <a:noFill/>
        </p:spPr>
        <p:txBody>
          <a:bodyPr wrap="square" rtlCol="0">
            <a:spAutoFit/>
          </a:bodyPr>
          <a:lstStyle/>
          <a:p>
            <a:pPr>
              <a:lnSpc>
                <a:spcPct val="140000"/>
              </a:lnSpc>
            </a:pPr>
            <a:r>
              <a:rPr lang="en-US" altLang="zh-CN" dirty="0"/>
              <a:t>8</a:t>
            </a:r>
            <a:r>
              <a:rPr lang="zh-CN" altLang="en-US" dirty="0"/>
              <a:t>、窗口分割</a:t>
            </a:r>
            <a:endParaRPr lang="en-US" altLang="zh-CN" dirty="0"/>
          </a:p>
          <a:p>
            <a:pPr>
              <a:lnSpc>
                <a:spcPct val="140000"/>
              </a:lnSpc>
            </a:pPr>
            <a:r>
              <a:rPr lang="zh-CN" altLang="zh-CN" dirty="0"/>
              <a:t>subplot函数的调用格式为：</a:t>
            </a:r>
          </a:p>
          <a:p>
            <a:pPr>
              <a:lnSpc>
                <a:spcPct val="140000"/>
              </a:lnSpc>
            </a:pPr>
            <a:r>
              <a:rPr lang="zh-CN" altLang="zh-CN" dirty="0"/>
              <a:t>                         subplot(m,n,p)</a:t>
            </a:r>
          </a:p>
          <a:p>
            <a:pPr>
              <a:lnSpc>
                <a:spcPct val="140000"/>
              </a:lnSpc>
            </a:pPr>
            <a:r>
              <a:rPr lang="zh-CN" altLang="zh-CN" dirty="0"/>
              <a:t>        该函数将当前图形窗口分成m×n个绘图区，即每行n个，共m行，</a:t>
            </a:r>
            <a:r>
              <a:rPr lang="zh-CN" altLang="zh-CN" dirty="0">
                <a:solidFill>
                  <a:srgbClr val="FF0000"/>
                </a:solidFill>
              </a:rPr>
              <a:t>区号按行优先编号</a:t>
            </a:r>
            <a:r>
              <a:rPr lang="zh-CN" altLang="zh-CN" dirty="0"/>
              <a:t>，且选定第p个区为当前活动区。在每一个绘图区允许以不同的坐标系单独绘制图形。</a:t>
            </a:r>
          </a:p>
          <a:p>
            <a:pPr>
              <a:lnSpc>
                <a:spcPct val="130000"/>
              </a:lnSpc>
              <a:spcBef>
                <a:spcPct val="0"/>
              </a:spcBef>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3595213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数据图表处理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数据图表处理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72322" y="2123614"/>
            <a:ext cx="8247355" cy="3345788"/>
          </a:xfrm>
          <a:prstGeom prst="rect">
            <a:avLst/>
          </a:prstGeom>
          <a:noFill/>
        </p:spPr>
        <p:txBody>
          <a:bodyPr wrap="square" rtlCol="0">
            <a:spAutoFit/>
          </a:bodyPr>
          <a:lstStyle/>
          <a:p>
            <a:pPr>
              <a:lnSpc>
                <a:spcPct val="150000"/>
              </a:lnSpc>
            </a:pPr>
            <a:r>
              <a:rPr lang="en-US" altLang="zh-CN" dirty="0"/>
              <a:t>9</a:t>
            </a:r>
            <a:r>
              <a:rPr lang="zh-CN" altLang="en-US" dirty="0"/>
              <a:t>、二维统计分析图</a:t>
            </a:r>
            <a:endParaRPr lang="en-US" altLang="zh-CN" dirty="0"/>
          </a:p>
          <a:p>
            <a:pPr>
              <a:lnSpc>
                <a:spcPct val="150000"/>
              </a:lnSpc>
            </a:pPr>
            <a:r>
              <a:rPr lang="zh-CN" altLang="zh-CN" dirty="0"/>
              <a:t> 在MATLAB中，二维统计分析图形很多，常见的有条形图、阶梯图、杆图和填充图等，所采用的函数分别是：</a:t>
            </a:r>
            <a:endParaRPr lang="en-US" altLang="zh-CN" dirty="0"/>
          </a:p>
          <a:p>
            <a:pPr lvl="3">
              <a:lnSpc>
                <a:spcPct val="150000"/>
              </a:lnSpc>
            </a:pPr>
            <a:r>
              <a:rPr lang="zh-CN" altLang="zh-CN" dirty="0">
                <a:latin typeface="Times New Roman" panose="02020603050405020304" pitchFamily="18" charset="0"/>
              </a:rPr>
              <a:t>bar(x,y,选项)</a:t>
            </a:r>
          </a:p>
          <a:p>
            <a:pPr lvl="3">
              <a:lnSpc>
                <a:spcPct val="150000"/>
              </a:lnSpc>
            </a:pPr>
            <a:r>
              <a:rPr lang="zh-CN" altLang="zh-CN" dirty="0">
                <a:latin typeface="Times New Roman" panose="02020603050405020304" pitchFamily="18" charset="0"/>
              </a:rPr>
              <a:t>stairs(x,y,选项)</a:t>
            </a:r>
          </a:p>
          <a:p>
            <a:pPr lvl="3">
              <a:lnSpc>
                <a:spcPct val="150000"/>
              </a:lnSpc>
            </a:pPr>
            <a:r>
              <a:rPr lang="zh-CN" altLang="zh-CN" dirty="0">
                <a:latin typeface="Times New Roman" panose="02020603050405020304" pitchFamily="18" charset="0"/>
              </a:rPr>
              <a:t>stem(x,y,选项)</a:t>
            </a:r>
          </a:p>
          <a:p>
            <a:pPr lvl="3">
              <a:lnSpc>
                <a:spcPct val="150000"/>
              </a:lnSpc>
            </a:pPr>
            <a:r>
              <a:rPr lang="zh-CN" altLang="zh-CN" dirty="0">
                <a:latin typeface="Times New Roman" panose="02020603050405020304" pitchFamily="18" charset="0"/>
              </a:rPr>
              <a:t>fill(x1,y1,选项1,x2,y2,选项2,…)</a:t>
            </a:r>
          </a:p>
          <a:p>
            <a:pPr>
              <a:lnSpc>
                <a:spcPct val="140000"/>
              </a:lnSpc>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4591737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数据图表处理</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数据图表处理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72322" y="2123614"/>
            <a:ext cx="8247355" cy="3366884"/>
          </a:xfrm>
          <a:prstGeom prst="rect">
            <a:avLst/>
          </a:prstGeom>
          <a:noFill/>
        </p:spPr>
        <p:txBody>
          <a:bodyPr wrap="square" rtlCol="0">
            <a:spAutoFit/>
          </a:bodyPr>
          <a:lstStyle/>
          <a:p>
            <a:pPr>
              <a:lnSpc>
                <a:spcPct val="150000"/>
              </a:lnSpc>
            </a:pPr>
            <a:r>
              <a:rPr lang="en-US" altLang="zh-CN" dirty="0"/>
              <a:t>10</a:t>
            </a:r>
            <a:r>
              <a:rPr lang="zh-CN" altLang="en-US" dirty="0"/>
              <a:t>、三维曲线</a:t>
            </a:r>
            <a:endParaRPr lang="en-US" altLang="zh-CN" dirty="0"/>
          </a:p>
          <a:p>
            <a:pPr>
              <a:lnSpc>
                <a:spcPct val="150000"/>
              </a:lnSpc>
            </a:pPr>
            <a:r>
              <a:rPr lang="zh-CN" altLang="zh-CN" dirty="0"/>
              <a:t>plot3函数与plot函数用法十分相似，其调用格式为：</a:t>
            </a:r>
          </a:p>
          <a:p>
            <a:pPr>
              <a:lnSpc>
                <a:spcPct val="150000"/>
              </a:lnSpc>
            </a:pPr>
            <a:r>
              <a:rPr lang="zh-CN" altLang="zh-CN" dirty="0"/>
              <a:t>        plot3(x1,y1,z1,选项1,x2,y2,z2,选项2,…,xn,yn,zn,选项n) </a:t>
            </a:r>
          </a:p>
          <a:p>
            <a:pPr>
              <a:lnSpc>
                <a:spcPct val="150000"/>
              </a:lnSpc>
            </a:pPr>
            <a:r>
              <a:rPr lang="zh-CN" altLang="zh-CN" dirty="0"/>
              <a:t>        其中每一组x,y,z组成一组曲线的坐标参数，选项的定义和plot函数相同。当x,y,z是同维向量时，则x,y,z 对应元素构成一条三维曲线。当x,y,z是同维矩阵时，则以x,y,z对应列元素绘制三维曲线，曲线条数等于矩阵列数。</a:t>
            </a:r>
          </a:p>
          <a:p>
            <a:pPr>
              <a:lnSpc>
                <a:spcPct val="150000"/>
              </a:lnSpc>
            </a:pPr>
            <a:r>
              <a:rPr lang="en-US" altLang="zh-CN" dirty="0">
                <a:latin typeface="Times New Roman" panose="02020603050405020304" pitchFamily="18" charset="0"/>
              </a:rPr>
              <a:t>11</a:t>
            </a:r>
            <a:r>
              <a:rPr lang="zh-CN" altLang="en-US" dirty="0">
                <a:latin typeface="Times New Roman" panose="02020603050405020304" pitchFamily="18" charset="0"/>
              </a:rPr>
              <a:t>、三维曲面</a:t>
            </a:r>
            <a:endParaRPr lang="en-US" altLang="zh-CN" dirty="0">
              <a:latin typeface="Times New Roman" panose="02020603050405020304" pitchFamily="18" charset="0"/>
            </a:endParaRPr>
          </a:p>
          <a:p>
            <a:pPr>
              <a:lnSpc>
                <a:spcPct val="150000"/>
              </a:lnSpc>
            </a:pPr>
            <a:r>
              <a:rPr lang="en-US" altLang="zh-CN" dirty="0" err="1">
                <a:latin typeface="Times New Roman" panose="02020603050405020304" pitchFamily="18" charset="0"/>
              </a:rPr>
              <a:t>meshgrid</a:t>
            </a:r>
            <a:r>
              <a:rPr lang="zh-CN" altLang="en-US" dirty="0">
                <a:latin typeface="Times New Roman" panose="02020603050405020304" pitchFamily="18" charset="0"/>
              </a:rPr>
              <a:t>函数、</a:t>
            </a:r>
            <a:r>
              <a:rPr lang="zh-CN" altLang="zh-CN" dirty="0">
                <a:latin typeface="Times New Roman" panose="02020603050405020304" pitchFamily="18" charset="0"/>
              </a:rPr>
              <a:t> surf函数</a:t>
            </a:r>
            <a:r>
              <a:rPr lang="zh-CN" altLang="en-US" dirty="0">
                <a:latin typeface="Times New Roman" panose="02020603050405020304" pitchFamily="18" charset="0"/>
              </a:rPr>
              <a:t>、</a:t>
            </a:r>
            <a:r>
              <a:rPr lang="zh-CN" altLang="zh-CN" dirty="0">
                <a:latin typeface="Times New Roman" panose="02020603050405020304" pitchFamily="18" charset="0"/>
              </a:rPr>
              <a:t>mesh函数</a:t>
            </a:r>
            <a:r>
              <a:rPr lang="zh-CN" altLang="en-US" dirty="0">
                <a:latin typeface="Times New Roman" panose="02020603050405020304" pitchFamily="18" charset="0"/>
              </a:rPr>
              <a:t>和</a:t>
            </a:r>
            <a:r>
              <a:rPr lang="zh-CN" altLang="zh-CN" dirty="0"/>
              <a:t>view </a:t>
            </a:r>
            <a:r>
              <a:rPr lang="zh-CN" altLang="en-US" dirty="0"/>
              <a:t>函数实现对三维曲面的处理</a:t>
            </a:r>
            <a:r>
              <a:rPr lang="zh-CN" altLang="en-US" dirty="0">
                <a:latin typeface="Times New Roman" panose="02020603050405020304" pitchFamily="18" charset="0"/>
              </a:rPr>
              <a:t>。</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4188988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4528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flipH="1">
            <a:off x="-207234" y="2388730"/>
            <a:ext cx="12606468" cy="2450362"/>
          </a:xfrm>
          <a:prstGeom prst="rect">
            <a:avLst/>
          </a:prstGeom>
        </p:spPr>
      </p:pic>
      <p:sp>
        <p:nvSpPr>
          <p:cNvPr id="5" name="文本框 4"/>
          <p:cNvSpPr txBox="1"/>
          <p:nvPr/>
        </p:nvSpPr>
        <p:spPr>
          <a:xfrm>
            <a:off x="5668501" y="1389044"/>
            <a:ext cx="627017"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3805774" y="3375680"/>
            <a:ext cx="4979488" cy="769441"/>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内置函数的使用</a:t>
            </a:r>
          </a:p>
        </p:txBody>
      </p:sp>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7221" y="154144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4785233" y="3353094"/>
            <a:ext cx="2621533"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文件</a:t>
            </a:r>
            <a:r>
              <a:rPr lang="en-US" altLang="zh-CN"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IO</a:t>
            </a:r>
          </a:p>
        </p:txBody>
      </p:sp>
    </p:spTree>
    <p:extLst>
      <p:ext uri="{BB962C8B-B14F-4D97-AF65-F5344CB8AC3E}">
        <p14:creationId xmlns:p14="http://schemas.microsoft.com/office/powerpoint/2010/main" val="23663111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575076"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内置函数的使用</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3981210" y="931204"/>
            <a:ext cx="3648950"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内置函数的使用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72322" y="2123614"/>
            <a:ext cx="8247355" cy="4197559"/>
          </a:xfrm>
          <a:prstGeom prst="rect">
            <a:avLst/>
          </a:prstGeom>
          <a:noFill/>
        </p:spPr>
        <p:txBody>
          <a:bodyPr wrap="square" rtlCol="0">
            <a:spAutoFit/>
          </a:bodyPr>
          <a:lstStyle/>
          <a:p>
            <a:pPr>
              <a:lnSpc>
                <a:spcPct val="150000"/>
              </a:lnSpc>
            </a:pPr>
            <a:r>
              <a:rPr lang="en-US" altLang="zh-CN" dirty="0"/>
              <a:t>MATLAB</a:t>
            </a:r>
            <a:r>
              <a:rPr lang="zh-CN" altLang="en-US" dirty="0"/>
              <a:t>作为一种较为高级的语言，很多实现特定功能的函数都已经写好，尤其是数学建模中使用的算法，一般都已经写得比较完善了。</a:t>
            </a:r>
            <a:endParaRPr lang="en-US" altLang="zh-CN" dirty="0"/>
          </a:p>
          <a:p>
            <a:pPr>
              <a:lnSpc>
                <a:spcPct val="150000"/>
              </a:lnSpc>
            </a:pPr>
            <a:r>
              <a:rPr lang="zh-CN" altLang="en-US" dirty="0">
                <a:latin typeface="Times New Roman" panose="02020603050405020304" pitchFamily="18" charset="0"/>
              </a:rPr>
              <a:t>我们需要做的更多是了解和调用，程序猿</a:t>
            </a:r>
            <a:r>
              <a:rPr lang="en-US" altLang="zh-CN" dirty="0">
                <a:latin typeface="Times New Roman" panose="02020603050405020304" pitchFamily="18" charset="0"/>
              </a:rPr>
              <a:t>/</a:t>
            </a:r>
            <a:r>
              <a:rPr lang="zh-CN" altLang="en-US" dirty="0">
                <a:latin typeface="Times New Roman" panose="02020603050405020304" pitchFamily="18" charset="0"/>
              </a:rPr>
              <a:t>媛早已经写好了接口，可以为我们在比赛中省去不少的时间，更加的方便快捷。</a:t>
            </a:r>
            <a:endParaRPr lang="en-US"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1</a:t>
            </a:r>
            <a:r>
              <a:rPr lang="zh-CN" altLang="en-US" dirty="0">
                <a:latin typeface="Times New Roman" panose="02020603050405020304" pitchFamily="18" charset="0"/>
              </a:rPr>
              <a:t>、如何了解？</a:t>
            </a:r>
            <a:endParaRPr lang="en-US" altLang="zh-CN" dirty="0">
              <a:latin typeface="Times New Roman" panose="02020603050405020304" pitchFamily="18" charset="0"/>
            </a:endParaRPr>
          </a:p>
          <a:p>
            <a:pPr>
              <a:lnSpc>
                <a:spcPct val="150000"/>
              </a:lnSpc>
            </a:pPr>
            <a:r>
              <a:rPr lang="zh-CN" altLang="en-US" dirty="0">
                <a:latin typeface="Times New Roman" panose="02020603050405020304" pitchFamily="18" charset="0"/>
              </a:rPr>
              <a:t>百度或者</a:t>
            </a:r>
            <a:r>
              <a:rPr lang="en-US" altLang="zh-CN" dirty="0">
                <a:latin typeface="Times New Roman" panose="02020603050405020304" pitchFamily="18" charset="0"/>
              </a:rPr>
              <a:t>google</a:t>
            </a:r>
            <a:r>
              <a:rPr lang="zh-CN" altLang="en-US" dirty="0">
                <a:latin typeface="Times New Roman" panose="02020603050405020304" pitchFamily="18" charset="0"/>
              </a:rPr>
              <a:t>了解一下有没有内置函数和内置函数的名字。</a:t>
            </a:r>
            <a:endParaRPr lang="en-US" altLang="zh-CN" dirty="0">
              <a:latin typeface="Times New Roman" panose="02020603050405020304" pitchFamily="18" charset="0"/>
            </a:endParaRPr>
          </a:p>
          <a:p>
            <a:pPr>
              <a:lnSpc>
                <a:spcPct val="150000"/>
              </a:lnSpc>
            </a:pPr>
            <a:r>
              <a:rPr lang="zh-CN" altLang="en-US" dirty="0">
                <a:latin typeface="Times New Roman" panose="02020603050405020304" pitchFamily="18" charset="0"/>
              </a:rPr>
              <a:t>之后通过</a:t>
            </a:r>
            <a:r>
              <a:rPr lang="en-US" altLang="zh-CN" dirty="0" err="1">
                <a:latin typeface="Times New Roman" panose="02020603050405020304" pitchFamily="18" charset="0"/>
              </a:rPr>
              <a:t>matlab</a:t>
            </a:r>
            <a:r>
              <a:rPr lang="zh-CN" altLang="en-US" dirty="0">
                <a:latin typeface="Times New Roman" panose="02020603050405020304" pitchFamily="18" charset="0"/>
              </a:rPr>
              <a:t>的帮助系统了解使用方法，当然也可以通过网络途径获取信息。</a:t>
            </a:r>
            <a:endParaRPr lang="en-US"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2</a:t>
            </a:r>
            <a:r>
              <a:rPr lang="zh-CN" altLang="en-US" dirty="0">
                <a:latin typeface="Times New Roman" panose="02020603050405020304" pitchFamily="18" charset="0"/>
              </a:rPr>
              <a:t>、了解之后应该做什么？</a:t>
            </a:r>
            <a:endParaRPr lang="en-US" altLang="zh-CN" dirty="0">
              <a:latin typeface="Times New Roman" panose="02020603050405020304" pitchFamily="18" charset="0"/>
            </a:endParaRPr>
          </a:p>
          <a:p>
            <a:pPr>
              <a:lnSpc>
                <a:spcPct val="150000"/>
              </a:lnSpc>
            </a:pPr>
            <a:r>
              <a:rPr lang="zh-CN" altLang="en-US" dirty="0">
                <a:latin typeface="Times New Roman" panose="02020603050405020304" pitchFamily="18" charset="0"/>
              </a:rPr>
              <a:t>了解之后准备好输入的数据，通过接口传入内置函数，得到输出数据。</a:t>
            </a:r>
            <a:endParaRPr lang="en-US" altLang="zh-CN" dirty="0">
              <a:latin typeface="Times New Roman" panose="02020603050405020304" pitchFamily="18" charset="0"/>
            </a:endParaRPr>
          </a:p>
          <a:p>
            <a:pPr>
              <a:lnSpc>
                <a:spcPct val="150000"/>
              </a:lnSpc>
            </a:pPr>
            <a:r>
              <a:rPr lang="zh-CN" altLang="en-US" dirty="0">
                <a:latin typeface="Times New Roman" panose="02020603050405020304" pitchFamily="18" charset="0"/>
              </a:rPr>
              <a:t>分析数据，调整参数，得到自己满意的结果。</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1479721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感谢聆听！！！</a:t>
            </a: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853220" cy="369332"/>
          </a:xfrm>
          <a:prstGeom prst="rect">
            <a:avLst/>
          </a:prstGeom>
          <a:noFill/>
        </p:spPr>
        <p:txBody>
          <a:bodyPr wrap="square" rtlCol="0">
            <a:spAutoFit/>
          </a:bodyPr>
          <a:lstStyle/>
          <a:p>
            <a:r>
              <a:rPr lang="en-US" altLang="zh-CN"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The end of Lesson 2</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6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80" y="324060"/>
            <a:ext cx="1254944"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8354B8FF-95F3-425F-92D5-C356CF77D507}"/>
              </a:ext>
            </a:extLst>
          </p:cNvPr>
          <p:cNvSpPr txBox="1"/>
          <p:nvPr/>
        </p:nvSpPr>
        <p:spPr>
          <a:xfrm>
            <a:off x="4820753" y="96549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IO</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1698043"/>
            <a:ext cx="9323574" cy="2118209"/>
          </a:xfrm>
          <a:prstGeom prst="rect">
            <a:avLst/>
          </a:prstGeom>
          <a:noFill/>
        </p:spPr>
        <p:txBody>
          <a:bodyPr wrap="square" rtlCol="0">
            <a:spAutoFit/>
          </a:bodyPr>
          <a:lstStyle/>
          <a:p>
            <a:pPr>
              <a:lnSpc>
                <a:spcPct val="150000"/>
              </a:lnSpc>
            </a:pPr>
            <a:r>
              <a:rPr lang="zh-CN" altLang="en-US" sz="2400" dirty="0"/>
              <a:t>       数学建模中为了增强模型的实用性，使用的数据量通常较大，因此对数据文件的读入和写出就是我们要首先解决的。</a:t>
            </a:r>
            <a:endParaRPr lang="en-US" altLang="zh-CN" sz="2400" dirty="0"/>
          </a:p>
          <a:p>
            <a:pPr>
              <a:lnSpc>
                <a:spcPct val="150000"/>
              </a:lnSpc>
            </a:pPr>
            <a:r>
              <a:rPr lang="en-US" altLang="zh-CN" sz="2400" dirty="0"/>
              <a:t>        </a:t>
            </a:r>
            <a:r>
              <a:rPr lang="zh-CN" altLang="en-US" sz="2400" dirty="0"/>
              <a:t>常见数据文件的读写函数为：</a:t>
            </a:r>
            <a:endParaRPr lang="en-US" altLang="zh-CN" sz="2400" dirty="0"/>
          </a:p>
          <a:p>
            <a:pPr>
              <a:lnSpc>
                <a:spcPct val="150000"/>
              </a:lnSpc>
            </a:pPr>
            <a:endParaRPr lang="zh-CN" altLang="en-US" dirty="0"/>
          </a:p>
        </p:txBody>
      </p:sp>
      <p:pic>
        <p:nvPicPr>
          <p:cNvPr id="2050" name="Picture 2" descr="https://img-blog.csdn.net/20160513214356516?watermark/2/text/aHR0cDovL2Jsb2cuY3Nkbi5uZXQv/font/5a6L5L2T/fontsize/400/fill/I0JBQkFCMA==/dissolve/70/gravity/Center">
            <a:extLst>
              <a:ext uri="{FF2B5EF4-FFF2-40B4-BE49-F238E27FC236}">
                <a16:creationId xmlns:a16="http://schemas.microsoft.com/office/drawing/2014/main" id="{59B99F9D-013A-4245-BF9B-3DC41C57A2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35"/>
          <a:stretch/>
        </p:blipFill>
        <p:spPr bwMode="auto">
          <a:xfrm>
            <a:off x="2119335" y="3429000"/>
            <a:ext cx="7705725" cy="319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642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80" y="324060"/>
            <a:ext cx="1254944"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8354B8FF-95F3-425F-92D5-C356CF77D507}"/>
              </a:ext>
            </a:extLst>
          </p:cNvPr>
          <p:cNvSpPr txBox="1"/>
          <p:nvPr/>
        </p:nvSpPr>
        <p:spPr>
          <a:xfrm>
            <a:off x="4820753" y="96549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IO</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FD18E139-C356-4E25-93A0-77B6C14938D9}"/>
              </a:ext>
            </a:extLst>
          </p:cNvPr>
          <p:cNvSpPr txBox="1"/>
          <p:nvPr/>
        </p:nvSpPr>
        <p:spPr>
          <a:xfrm>
            <a:off x="3890479" y="1736673"/>
            <a:ext cx="3630274" cy="580352"/>
          </a:xfrm>
          <a:prstGeom prst="rect">
            <a:avLst/>
          </a:prstGeom>
          <a:noFill/>
        </p:spPr>
        <p:txBody>
          <a:bodyPr wrap="square" rtlCol="0">
            <a:spAutoFit/>
          </a:bodyPr>
          <a:lstStyle/>
          <a:p>
            <a:pPr>
              <a:lnSpc>
                <a:spcPct val="150000"/>
              </a:lnSpc>
            </a:pPr>
            <a:r>
              <a:rPr lang="zh-CN" altLang="en-US" sz="2400" dirty="0"/>
              <a:t>可读取（</a:t>
            </a:r>
            <a:r>
              <a:rPr lang="en-US" altLang="zh-CN" sz="2400" dirty="0"/>
              <a:t>load</a:t>
            </a:r>
            <a:r>
              <a:rPr lang="zh-CN" altLang="en-US" sz="2400" dirty="0"/>
              <a:t>）文件类型</a:t>
            </a:r>
            <a:endParaRPr lang="zh-CN" altLang="en-US" dirty="0"/>
          </a:p>
        </p:txBody>
      </p:sp>
      <p:pic>
        <p:nvPicPr>
          <p:cNvPr id="1028" name="Picture 4" descr="https://img-blog.csdn.net/20160513215701190?watermark/2/text/aHR0cDovL2Jsb2cuY3Nkbi5uZXQv/font/5a6L5L2T/fontsize/400/fill/I0JBQkFCMA==/dissolve/70/gravity/Center">
            <a:extLst>
              <a:ext uri="{FF2B5EF4-FFF2-40B4-BE49-F238E27FC236}">
                <a16:creationId xmlns:a16="http://schemas.microsoft.com/office/drawing/2014/main" id="{4AB701A8-533C-41EA-80C6-7EB1954CD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531" y="2432751"/>
            <a:ext cx="4726444" cy="442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0591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80" y="324060"/>
            <a:ext cx="1254944"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8354B8FF-95F3-425F-92D5-C356CF77D507}"/>
              </a:ext>
            </a:extLst>
          </p:cNvPr>
          <p:cNvSpPr txBox="1"/>
          <p:nvPr/>
        </p:nvSpPr>
        <p:spPr>
          <a:xfrm>
            <a:off x="4820753" y="96549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IO</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FD18E139-C356-4E25-93A0-77B6C14938D9}"/>
              </a:ext>
            </a:extLst>
          </p:cNvPr>
          <p:cNvSpPr txBox="1"/>
          <p:nvPr/>
        </p:nvSpPr>
        <p:spPr>
          <a:xfrm>
            <a:off x="3801702" y="1823278"/>
            <a:ext cx="3929165" cy="580352"/>
          </a:xfrm>
          <a:prstGeom prst="rect">
            <a:avLst/>
          </a:prstGeom>
          <a:noFill/>
        </p:spPr>
        <p:txBody>
          <a:bodyPr wrap="square" rtlCol="0">
            <a:spAutoFit/>
          </a:bodyPr>
          <a:lstStyle/>
          <a:p>
            <a:pPr>
              <a:lnSpc>
                <a:spcPct val="150000"/>
              </a:lnSpc>
            </a:pPr>
            <a:r>
              <a:rPr lang="zh-CN" altLang="en-US" sz="2400" dirty="0"/>
              <a:t>部分数据文件专用</a:t>
            </a:r>
            <a:r>
              <a:rPr lang="en-US" altLang="zh-CN" sz="2400" dirty="0"/>
              <a:t>load</a:t>
            </a:r>
            <a:r>
              <a:rPr lang="zh-CN" altLang="en-US" sz="2400" dirty="0"/>
              <a:t>函数</a:t>
            </a:r>
            <a:endParaRPr lang="zh-CN" altLang="en-US" dirty="0"/>
          </a:p>
        </p:txBody>
      </p:sp>
      <p:pic>
        <p:nvPicPr>
          <p:cNvPr id="4098" name="Picture 2" descr="https://img-blog.csdn.net/20160513222652188?watermark/2/text/aHR0cDovL2Jsb2cuY3Nkbi5uZXQv/font/5a6L5L2T/fontsize/400/fill/I0JBQkFCMA==/dissolve/70/gravity/Center">
            <a:extLst>
              <a:ext uri="{FF2B5EF4-FFF2-40B4-BE49-F238E27FC236}">
                <a16:creationId xmlns:a16="http://schemas.microsoft.com/office/drawing/2014/main" id="{4495769A-A5FF-4C8B-8C39-C77F41BAF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413" y="2652510"/>
            <a:ext cx="767715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8712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80" y="324060"/>
            <a:ext cx="1254944"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8354B8FF-95F3-425F-92D5-C356CF77D507}"/>
              </a:ext>
            </a:extLst>
          </p:cNvPr>
          <p:cNvSpPr txBox="1"/>
          <p:nvPr/>
        </p:nvSpPr>
        <p:spPr>
          <a:xfrm>
            <a:off x="4820753" y="96549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IO</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FD18E139-C356-4E25-93A0-77B6C14938D9}"/>
              </a:ext>
            </a:extLst>
          </p:cNvPr>
          <p:cNvSpPr txBox="1"/>
          <p:nvPr/>
        </p:nvSpPr>
        <p:spPr>
          <a:xfrm>
            <a:off x="4296170" y="2148558"/>
            <a:ext cx="3929165" cy="580352"/>
          </a:xfrm>
          <a:prstGeom prst="rect">
            <a:avLst/>
          </a:prstGeom>
          <a:noFill/>
        </p:spPr>
        <p:txBody>
          <a:bodyPr wrap="square" rtlCol="0">
            <a:spAutoFit/>
          </a:bodyPr>
          <a:lstStyle/>
          <a:p>
            <a:pPr>
              <a:lnSpc>
                <a:spcPct val="150000"/>
              </a:lnSpc>
            </a:pPr>
            <a:r>
              <a:rPr lang="zh-CN" altLang="en-US" sz="2400" dirty="0"/>
              <a:t>二进制文件导出函数</a:t>
            </a:r>
            <a:endParaRPr lang="zh-CN" altLang="en-US" dirty="0"/>
          </a:p>
        </p:txBody>
      </p:sp>
      <p:pic>
        <p:nvPicPr>
          <p:cNvPr id="5122" name="Picture 2" descr="https://img-blog.csdn.net/20160513222914545?watermark/2/text/aHR0cDovL2Jsb2cuY3Nkbi5uZXQv/font/5a6L5L2T/fontsize/400/fill/I0JBQkFCMA==/dissolve/70/gravity/Center">
            <a:extLst>
              <a:ext uri="{FF2B5EF4-FFF2-40B4-BE49-F238E27FC236}">
                <a16:creationId xmlns:a16="http://schemas.microsoft.com/office/drawing/2014/main" id="{B2E2F640-5954-4ACD-AB2F-2F4BC759EA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395"/>
          <a:stretch/>
        </p:blipFill>
        <p:spPr bwMode="auto">
          <a:xfrm>
            <a:off x="1955153" y="2998112"/>
            <a:ext cx="7591425" cy="232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6432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80" y="324060"/>
            <a:ext cx="1254944"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8354B8FF-95F3-425F-92D5-C356CF77D507}"/>
              </a:ext>
            </a:extLst>
          </p:cNvPr>
          <p:cNvSpPr txBox="1"/>
          <p:nvPr/>
        </p:nvSpPr>
        <p:spPr>
          <a:xfrm>
            <a:off x="4820753" y="96549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IO</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FD18E139-C356-4E25-93A0-77B6C14938D9}"/>
              </a:ext>
            </a:extLst>
          </p:cNvPr>
          <p:cNvSpPr txBox="1"/>
          <p:nvPr/>
        </p:nvSpPr>
        <p:spPr>
          <a:xfrm>
            <a:off x="2112885" y="1857568"/>
            <a:ext cx="6782539" cy="3697102"/>
          </a:xfrm>
          <a:prstGeom prst="rect">
            <a:avLst/>
          </a:prstGeom>
          <a:noFill/>
        </p:spPr>
        <p:txBody>
          <a:bodyPr wrap="square" rtlCol="0">
            <a:spAutoFit/>
          </a:bodyPr>
          <a:lstStyle/>
          <a:p>
            <a:pPr>
              <a:lnSpc>
                <a:spcPct val="150000"/>
              </a:lnSpc>
            </a:pPr>
            <a:r>
              <a:rPr lang="zh-CN" altLang="en-US" dirty="0"/>
              <a:t>       读写操作常用来保存中间过程中出现的大变量，避免占用内存太多，也可以减少程序运行时间，避免重复进行同一个操作。除此之外，还可以把数据文件直接到应用中，也可以去读文件，但是这样不好控制格式。</a:t>
            </a:r>
            <a:endParaRPr lang="en-US" altLang="zh-CN" dirty="0"/>
          </a:p>
          <a:p>
            <a:pPr>
              <a:lnSpc>
                <a:spcPct val="150000"/>
              </a:lnSpc>
            </a:pPr>
            <a:r>
              <a:rPr lang="zh-CN" altLang="en-US" dirty="0"/>
              <a:t>        最常用的读写操作即为</a:t>
            </a:r>
            <a:r>
              <a:rPr lang="en-US" altLang="zh-CN" dirty="0"/>
              <a:t>load</a:t>
            </a:r>
            <a:r>
              <a:rPr lang="zh-CN" altLang="en-US" dirty="0"/>
              <a:t>和</a:t>
            </a:r>
            <a:r>
              <a:rPr lang="en-US" altLang="zh-CN" dirty="0"/>
              <a:t>save</a:t>
            </a:r>
            <a:r>
              <a:rPr lang="zh-CN" altLang="en-US" dirty="0"/>
              <a:t>语句。</a:t>
            </a:r>
            <a:endParaRPr lang="en-US" altLang="zh-CN" dirty="0"/>
          </a:p>
          <a:p>
            <a:pPr>
              <a:lnSpc>
                <a:spcPct val="140000"/>
              </a:lnSpc>
              <a:buClr>
                <a:srgbClr val="0000FF"/>
              </a:buClr>
              <a:buSzPct val="65000"/>
            </a:pPr>
            <a:r>
              <a:rPr lang="zh-CN" altLang="en-US" dirty="0"/>
              <a:t>        利用</a:t>
            </a:r>
            <a:r>
              <a:rPr lang="en-US" altLang="zh-CN" dirty="0"/>
              <a:t>MAT</a:t>
            </a:r>
            <a:r>
              <a:rPr lang="zh-CN" altLang="en-US" dirty="0"/>
              <a:t>文件可以把当前</a:t>
            </a:r>
            <a:r>
              <a:rPr lang="en-US" altLang="zh-CN" dirty="0"/>
              <a:t>MATLAB</a:t>
            </a:r>
            <a:r>
              <a:rPr lang="zh-CN" altLang="en-US" dirty="0"/>
              <a:t>工作空间中的一些有用变量长久地保留下来，扩展名是</a:t>
            </a:r>
            <a:r>
              <a:rPr lang="en-US" altLang="zh-CN" dirty="0"/>
              <a:t>.mat</a:t>
            </a:r>
            <a:r>
              <a:rPr lang="zh-CN" altLang="en-US" dirty="0"/>
              <a:t>。</a:t>
            </a:r>
            <a:endParaRPr lang="en-US" altLang="zh-CN" dirty="0"/>
          </a:p>
          <a:p>
            <a:pPr>
              <a:lnSpc>
                <a:spcPct val="140000"/>
              </a:lnSpc>
              <a:buClr>
                <a:srgbClr val="0000FF"/>
              </a:buClr>
              <a:buSzPct val="65000"/>
            </a:pPr>
            <a:r>
              <a:rPr lang="en-US" altLang="zh-CN" dirty="0"/>
              <a:t>         MAT</a:t>
            </a:r>
            <a:r>
              <a:rPr lang="zh-CN" altLang="en-US" dirty="0"/>
              <a:t>文件的生成和装入由</a:t>
            </a:r>
            <a:r>
              <a:rPr lang="en-US" altLang="zh-CN" dirty="0"/>
              <a:t>save</a:t>
            </a:r>
            <a:r>
              <a:rPr lang="zh-CN" altLang="en-US" dirty="0"/>
              <a:t>和</a:t>
            </a:r>
            <a:r>
              <a:rPr lang="en-US" altLang="zh-CN" dirty="0"/>
              <a:t>load</a:t>
            </a:r>
            <a:r>
              <a:rPr lang="zh-CN" altLang="en-US" dirty="0"/>
              <a:t>命令来完成。</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5649511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2</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80" y="324060"/>
            <a:ext cx="1254944"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8354B8FF-95F3-425F-92D5-C356CF77D507}"/>
              </a:ext>
            </a:extLst>
          </p:cNvPr>
          <p:cNvSpPr txBox="1"/>
          <p:nvPr/>
        </p:nvSpPr>
        <p:spPr>
          <a:xfrm>
            <a:off x="4820753" y="96549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IO</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FD18E139-C356-4E25-93A0-77B6C14938D9}"/>
              </a:ext>
            </a:extLst>
          </p:cNvPr>
          <p:cNvSpPr txBox="1"/>
          <p:nvPr/>
        </p:nvSpPr>
        <p:spPr>
          <a:xfrm>
            <a:off x="2112885" y="1857568"/>
            <a:ext cx="6782539" cy="4361900"/>
          </a:xfrm>
          <a:prstGeom prst="rect">
            <a:avLst/>
          </a:prstGeom>
          <a:noFill/>
        </p:spPr>
        <p:txBody>
          <a:bodyPr wrap="square" rtlCol="0">
            <a:spAutoFit/>
          </a:bodyPr>
          <a:lstStyle/>
          <a:p>
            <a:pPr>
              <a:lnSpc>
                <a:spcPct val="140000"/>
              </a:lnSpc>
              <a:buClr>
                <a:srgbClr val="0000FF"/>
              </a:buClr>
              <a:buSzPct val="65000"/>
            </a:pPr>
            <a:r>
              <a:rPr lang="zh-CN" altLang="en-US" dirty="0"/>
              <a:t>常用格式为：</a:t>
            </a:r>
            <a:br>
              <a:rPr lang="zh-CN" altLang="en-US" dirty="0"/>
            </a:br>
            <a:r>
              <a:rPr lang="en-US" altLang="zh-CN" dirty="0"/>
              <a:t>save </a:t>
            </a:r>
            <a:r>
              <a:rPr lang="zh-CN" altLang="en-US" dirty="0"/>
              <a:t>文件名 </a:t>
            </a:r>
            <a:r>
              <a:rPr lang="en-US" altLang="zh-CN" dirty="0"/>
              <a:t>[</a:t>
            </a:r>
            <a:r>
              <a:rPr lang="zh-CN" altLang="en-US" dirty="0"/>
              <a:t>变量名表</a:t>
            </a:r>
            <a:r>
              <a:rPr lang="en-US" altLang="zh-CN" dirty="0"/>
              <a:t>]  [-append][-ascii]</a:t>
            </a:r>
            <a:br>
              <a:rPr lang="en-US" altLang="zh-CN" dirty="0"/>
            </a:br>
            <a:r>
              <a:rPr lang="en-US" altLang="zh-CN" dirty="0"/>
              <a:t>load </a:t>
            </a:r>
            <a:r>
              <a:rPr lang="zh-CN" altLang="en-US" dirty="0"/>
              <a:t>文件名  </a:t>
            </a:r>
            <a:r>
              <a:rPr lang="en-US" altLang="zh-CN" dirty="0"/>
              <a:t>[</a:t>
            </a:r>
            <a:r>
              <a:rPr lang="zh-CN" altLang="en-US" dirty="0"/>
              <a:t>变量名表</a:t>
            </a:r>
            <a:r>
              <a:rPr lang="en-US" altLang="zh-CN" dirty="0"/>
              <a:t>]  [-ascii]</a:t>
            </a:r>
          </a:p>
          <a:p>
            <a:pPr>
              <a:lnSpc>
                <a:spcPct val="140000"/>
              </a:lnSpc>
              <a:buClr>
                <a:srgbClr val="0000FF"/>
              </a:buClr>
              <a:buSzPct val="65000"/>
            </a:pPr>
            <a:r>
              <a:rPr lang="zh-CN" altLang="en-US" dirty="0"/>
              <a:t>其中，文件名可以带路径，但不需带扩展名</a:t>
            </a:r>
            <a:r>
              <a:rPr lang="en-US" altLang="zh-CN" dirty="0"/>
              <a:t>.mat</a:t>
            </a:r>
            <a:r>
              <a:rPr lang="zh-CN" altLang="en-US" dirty="0"/>
              <a:t>，命令隐含一定对</a:t>
            </a:r>
            <a:r>
              <a:rPr lang="en-US" altLang="zh-CN" dirty="0"/>
              <a:t>.mat</a:t>
            </a:r>
            <a:r>
              <a:rPr lang="zh-CN" altLang="en-US" dirty="0"/>
              <a:t>文件进行操作。变量名表中的变量个数不限，只要内存或文件中存在即可，变量名之间以空格分隔。当变量名表省略时，保存或装入全部变量。</a:t>
            </a:r>
            <a:r>
              <a:rPr lang="en-US" altLang="zh-CN" dirty="0"/>
              <a:t>-ascii</a:t>
            </a:r>
            <a:r>
              <a:rPr lang="zh-CN" altLang="en-US" dirty="0"/>
              <a:t>选项使文件以</a:t>
            </a:r>
            <a:r>
              <a:rPr lang="en-US" altLang="zh-CN" dirty="0"/>
              <a:t>ASCII</a:t>
            </a:r>
            <a:r>
              <a:rPr lang="zh-CN" altLang="en-US" dirty="0"/>
              <a:t>格式处理，省略该选项时文件将以二进制格式处理。</a:t>
            </a:r>
            <a:r>
              <a:rPr lang="en-US" altLang="zh-CN" dirty="0"/>
              <a:t>save</a:t>
            </a:r>
            <a:r>
              <a:rPr lang="zh-CN" altLang="en-US" dirty="0"/>
              <a:t>命令中的</a:t>
            </a:r>
            <a:r>
              <a:rPr lang="en-US" altLang="zh-CN" dirty="0"/>
              <a:t>-append</a:t>
            </a:r>
            <a:r>
              <a:rPr lang="zh-CN" altLang="en-US" dirty="0"/>
              <a:t>选项控制将变量追加到</a:t>
            </a:r>
            <a:r>
              <a:rPr lang="en-US" altLang="zh-CN" dirty="0"/>
              <a:t>MAT</a:t>
            </a:r>
            <a:r>
              <a:rPr lang="zh-CN" altLang="en-US" dirty="0"/>
              <a:t>文件中。</a:t>
            </a:r>
            <a:endParaRPr lang="en-US"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36877646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1226</TotalTime>
  <Words>2152</Words>
  <Application>Microsoft Office PowerPoint</Application>
  <PresentationFormat>宽屏</PresentationFormat>
  <Paragraphs>257</Paragraphs>
  <Slides>31</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Open Sans Light</vt:lpstr>
      <vt:lpstr>Open Sans Semibold</vt:lpstr>
      <vt:lpstr>等线</vt:lpstr>
      <vt:lpstr>宋体</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凡 杨</cp:lastModifiedBy>
  <cp:revision>196</cp:revision>
  <dcterms:created xsi:type="dcterms:W3CDTF">2017-03-26T06:32:59Z</dcterms:created>
  <dcterms:modified xsi:type="dcterms:W3CDTF">2019-01-10T09:49:19Z</dcterms:modified>
</cp:coreProperties>
</file>