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5" r:id="rId2"/>
    <p:sldId id="303" r:id="rId3"/>
    <p:sldId id="312" r:id="rId4"/>
    <p:sldId id="395" r:id="rId5"/>
    <p:sldId id="354" r:id="rId6"/>
    <p:sldId id="399" r:id="rId7"/>
    <p:sldId id="313" r:id="rId8"/>
    <p:sldId id="377" r:id="rId9"/>
    <p:sldId id="396" r:id="rId10"/>
    <p:sldId id="397" r:id="rId11"/>
    <p:sldId id="398" r:id="rId12"/>
    <p:sldId id="400" r:id="rId13"/>
    <p:sldId id="401" r:id="rId14"/>
    <p:sldId id="314"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315" r:id="rId28"/>
    <p:sldId id="414" r:id="rId29"/>
    <p:sldId id="415" r:id="rId30"/>
    <p:sldId id="416" r:id="rId31"/>
    <p:sldId id="316" r:id="rId32"/>
    <p:sldId id="417" r:id="rId33"/>
    <p:sldId id="418" r:id="rId34"/>
    <p:sldId id="419" r:id="rId35"/>
    <p:sldId id="35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 杨" initials="凡" lastIdx="1" clrIdx="0">
    <p:extLst>
      <p:ext uri="{19B8F6BF-5375-455C-9EA6-DF929625EA0E}">
        <p15:presenceInfo xmlns:p15="http://schemas.microsoft.com/office/powerpoint/2012/main" userId="86a8070572307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9" autoAdjust="0"/>
    <p:restoredTop sz="94660"/>
  </p:normalViewPr>
  <p:slideViewPr>
    <p:cSldViewPr snapToGrid="0">
      <p:cViewPr>
        <p:scale>
          <a:sx n="75" d="100"/>
          <a:sy n="75" d="100"/>
        </p:scale>
        <p:origin x="854" y="43"/>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2019/8/14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12</a:t>
            </a:fld>
            <a:endParaRPr lang="zh-CN" altLang="en-US"/>
          </a:p>
        </p:txBody>
      </p:sp>
    </p:spTree>
    <p:extLst>
      <p:ext uri="{BB962C8B-B14F-4D97-AF65-F5344CB8AC3E}">
        <p14:creationId xmlns:p14="http://schemas.microsoft.com/office/powerpoint/2010/main" val="2949451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13</a:t>
            </a:fld>
            <a:endParaRPr lang="zh-CN" altLang="en-US"/>
          </a:p>
        </p:txBody>
      </p:sp>
    </p:spTree>
    <p:extLst>
      <p:ext uri="{BB962C8B-B14F-4D97-AF65-F5344CB8AC3E}">
        <p14:creationId xmlns:p14="http://schemas.microsoft.com/office/powerpoint/2010/main" val="294636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15</a:t>
            </a:fld>
            <a:endParaRPr lang="zh-CN" altLang="en-US"/>
          </a:p>
        </p:txBody>
      </p:sp>
    </p:spTree>
    <p:extLst>
      <p:ext uri="{BB962C8B-B14F-4D97-AF65-F5344CB8AC3E}">
        <p14:creationId xmlns:p14="http://schemas.microsoft.com/office/powerpoint/2010/main" val="84548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16</a:t>
            </a:fld>
            <a:endParaRPr lang="zh-CN" altLang="en-US"/>
          </a:p>
        </p:txBody>
      </p:sp>
    </p:spTree>
    <p:extLst>
      <p:ext uri="{BB962C8B-B14F-4D97-AF65-F5344CB8AC3E}">
        <p14:creationId xmlns:p14="http://schemas.microsoft.com/office/powerpoint/2010/main" val="3826279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17</a:t>
            </a:fld>
            <a:endParaRPr lang="zh-CN" altLang="en-US"/>
          </a:p>
        </p:txBody>
      </p:sp>
    </p:spTree>
    <p:extLst>
      <p:ext uri="{BB962C8B-B14F-4D97-AF65-F5344CB8AC3E}">
        <p14:creationId xmlns:p14="http://schemas.microsoft.com/office/powerpoint/2010/main" val="4109344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18</a:t>
            </a:fld>
            <a:endParaRPr lang="zh-CN" altLang="en-US"/>
          </a:p>
        </p:txBody>
      </p:sp>
    </p:spTree>
    <p:extLst>
      <p:ext uri="{BB962C8B-B14F-4D97-AF65-F5344CB8AC3E}">
        <p14:creationId xmlns:p14="http://schemas.microsoft.com/office/powerpoint/2010/main" val="46811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19</a:t>
            </a:fld>
            <a:endParaRPr lang="zh-CN" altLang="en-US"/>
          </a:p>
        </p:txBody>
      </p:sp>
    </p:spTree>
    <p:extLst>
      <p:ext uri="{BB962C8B-B14F-4D97-AF65-F5344CB8AC3E}">
        <p14:creationId xmlns:p14="http://schemas.microsoft.com/office/powerpoint/2010/main" val="2879045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20</a:t>
            </a:fld>
            <a:endParaRPr lang="zh-CN" altLang="en-US"/>
          </a:p>
        </p:txBody>
      </p:sp>
    </p:spTree>
    <p:extLst>
      <p:ext uri="{BB962C8B-B14F-4D97-AF65-F5344CB8AC3E}">
        <p14:creationId xmlns:p14="http://schemas.microsoft.com/office/powerpoint/2010/main" val="100317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21</a:t>
            </a:fld>
            <a:endParaRPr lang="zh-CN" altLang="en-US"/>
          </a:p>
        </p:txBody>
      </p:sp>
    </p:spTree>
    <p:extLst>
      <p:ext uri="{BB962C8B-B14F-4D97-AF65-F5344CB8AC3E}">
        <p14:creationId xmlns:p14="http://schemas.microsoft.com/office/powerpoint/2010/main" val="149332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22</a:t>
            </a:fld>
            <a:endParaRPr lang="zh-CN" altLang="en-US"/>
          </a:p>
        </p:txBody>
      </p:sp>
    </p:spTree>
    <p:extLst>
      <p:ext uri="{BB962C8B-B14F-4D97-AF65-F5344CB8AC3E}">
        <p14:creationId xmlns:p14="http://schemas.microsoft.com/office/powerpoint/2010/main" val="379908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23</a:t>
            </a:fld>
            <a:endParaRPr lang="zh-CN" altLang="en-US"/>
          </a:p>
        </p:txBody>
      </p:sp>
    </p:spTree>
    <p:extLst>
      <p:ext uri="{BB962C8B-B14F-4D97-AF65-F5344CB8AC3E}">
        <p14:creationId xmlns:p14="http://schemas.microsoft.com/office/powerpoint/2010/main" val="2325197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24</a:t>
            </a:fld>
            <a:endParaRPr lang="zh-CN" altLang="en-US"/>
          </a:p>
        </p:txBody>
      </p:sp>
    </p:spTree>
    <p:extLst>
      <p:ext uri="{BB962C8B-B14F-4D97-AF65-F5344CB8AC3E}">
        <p14:creationId xmlns:p14="http://schemas.microsoft.com/office/powerpoint/2010/main" val="1203243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25</a:t>
            </a:fld>
            <a:endParaRPr lang="zh-CN" altLang="en-US"/>
          </a:p>
        </p:txBody>
      </p:sp>
    </p:spTree>
    <p:extLst>
      <p:ext uri="{BB962C8B-B14F-4D97-AF65-F5344CB8AC3E}">
        <p14:creationId xmlns:p14="http://schemas.microsoft.com/office/powerpoint/2010/main" val="2006153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26</a:t>
            </a:fld>
            <a:endParaRPr lang="zh-CN" altLang="en-US"/>
          </a:p>
        </p:txBody>
      </p:sp>
    </p:spTree>
    <p:extLst>
      <p:ext uri="{BB962C8B-B14F-4D97-AF65-F5344CB8AC3E}">
        <p14:creationId xmlns:p14="http://schemas.microsoft.com/office/powerpoint/2010/main" val="4147236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28</a:t>
            </a:fld>
            <a:endParaRPr lang="zh-CN" altLang="en-US"/>
          </a:p>
        </p:txBody>
      </p:sp>
    </p:spTree>
    <p:extLst>
      <p:ext uri="{BB962C8B-B14F-4D97-AF65-F5344CB8AC3E}">
        <p14:creationId xmlns:p14="http://schemas.microsoft.com/office/powerpoint/2010/main" val="2074499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29</a:t>
            </a:fld>
            <a:endParaRPr lang="zh-CN" altLang="en-US"/>
          </a:p>
        </p:txBody>
      </p:sp>
    </p:spTree>
    <p:extLst>
      <p:ext uri="{BB962C8B-B14F-4D97-AF65-F5344CB8AC3E}">
        <p14:creationId xmlns:p14="http://schemas.microsoft.com/office/powerpoint/2010/main" val="757366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30</a:t>
            </a:fld>
            <a:endParaRPr lang="zh-CN" altLang="en-US"/>
          </a:p>
        </p:txBody>
      </p:sp>
    </p:spTree>
    <p:extLst>
      <p:ext uri="{BB962C8B-B14F-4D97-AF65-F5344CB8AC3E}">
        <p14:creationId xmlns:p14="http://schemas.microsoft.com/office/powerpoint/2010/main" val="773015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32</a:t>
            </a:fld>
            <a:endParaRPr lang="zh-CN" altLang="en-US"/>
          </a:p>
        </p:txBody>
      </p:sp>
    </p:spTree>
    <p:extLst>
      <p:ext uri="{BB962C8B-B14F-4D97-AF65-F5344CB8AC3E}">
        <p14:creationId xmlns:p14="http://schemas.microsoft.com/office/powerpoint/2010/main" val="4042404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33</a:t>
            </a:fld>
            <a:endParaRPr lang="zh-CN" altLang="en-US"/>
          </a:p>
        </p:txBody>
      </p:sp>
    </p:spTree>
    <p:extLst>
      <p:ext uri="{BB962C8B-B14F-4D97-AF65-F5344CB8AC3E}">
        <p14:creationId xmlns:p14="http://schemas.microsoft.com/office/powerpoint/2010/main" val="1359866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34</a:t>
            </a:fld>
            <a:endParaRPr lang="zh-CN" altLang="en-US"/>
          </a:p>
        </p:txBody>
      </p:sp>
    </p:spTree>
    <p:extLst>
      <p:ext uri="{BB962C8B-B14F-4D97-AF65-F5344CB8AC3E}">
        <p14:creationId xmlns:p14="http://schemas.microsoft.com/office/powerpoint/2010/main" val="292159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4</a:t>
            </a:fld>
            <a:endParaRPr lang="zh-CN" altLang="en-US"/>
          </a:p>
        </p:txBody>
      </p:sp>
    </p:spTree>
    <p:extLst>
      <p:ext uri="{BB962C8B-B14F-4D97-AF65-F5344CB8AC3E}">
        <p14:creationId xmlns:p14="http://schemas.microsoft.com/office/powerpoint/2010/main" val="2654278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35</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5</a:t>
            </a:fld>
            <a:endParaRPr lang="zh-CN" altLang="en-US"/>
          </a:p>
        </p:txBody>
      </p:sp>
    </p:spTree>
    <p:extLst>
      <p:ext uri="{BB962C8B-B14F-4D97-AF65-F5344CB8AC3E}">
        <p14:creationId xmlns:p14="http://schemas.microsoft.com/office/powerpoint/2010/main" val="306875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6</a:t>
            </a:fld>
            <a:endParaRPr lang="zh-CN" altLang="en-US"/>
          </a:p>
        </p:txBody>
      </p:sp>
    </p:spTree>
    <p:extLst>
      <p:ext uri="{BB962C8B-B14F-4D97-AF65-F5344CB8AC3E}">
        <p14:creationId xmlns:p14="http://schemas.microsoft.com/office/powerpoint/2010/main" val="3696108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8</a:t>
            </a:fld>
            <a:endParaRPr lang="zh-CN" altLang="en-US"/>
          </a:p>
        </p:txBody>
      </p:sp>
    </p:spTree>
    <p:extLst>
      <p:ext uri="{BB962C8B-B14F-4D97-AF65-F5344CB8AC3E}">
        <p14:creationId xmlns:p14="http://schemas.microsoft.com/office/powerpoint/2010/main" val="204148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9</a:t>
            </a:fld>
            <a:endParaRPr lang="zh-CN" altLang="en-US"/>
          </a:p>
        </p:txBody>
      </p:sp>
    </p:spTree>
    <p:extLst>
      <p:ext uri="{BB962C8B-B14F-4D97-AF65-F5344CB8AC3E}">
        <p14:creationId xmlns:p14="http://schemas.microsoft.com/office/powerpoint/2010/main" val="3966520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10</a:t>
            </a:fld>
            <a:endParaRPr lang="zh-CN" altLang="en-US"/>
          </a:p>
        </p:txBody>
      </p:sp>
    </p:spTree>
    <p:extLst>
      <p:ext uri="{BB962C8B-B14F-4D97-AF65-F5344CB8AC3E}">
        <p14:creationId xmlns:p14="http://schemas.microsoft.com/office/powerpoint/2010/main" val="3691872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11</a:t>
            </a:fld>
            <a:endParaRPr lang="zh-CN" altLang="en-US"/>
          </a:p>
        </p:txBody>
      </p:sp>
    </p:spTree>
    <p:extLst>
      <p:ext uri="{BB962C8B-B14F-4D97-AF65-F5344CB8AC3E}">
        <p14:creationId xmlns:p14="http://schemas.microsoft.com/office/powerpoint/2010/main" val="393083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61762" y="5130832"/>
            <a:ext cx="2404506"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算法专题：回归分析</a:t>
            </a: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450080" y="3680695"/>
            <a:ext cx="6655885" cy="580415"/>
          </a:xfrm>
          <a:prstGeom prst="rect">
            <a:avLst/>
          </a:prstGeom>
        </p:spPr>
        <p:txBody>
          <a:bodyPr wrap="square">
            <a:spAutoFit/>
          </a:bodyPr>
          <a:lstStyle/>
          <a:p>
            <a:pPr algn="ctr">
              <a:lnSpc>
                <a:spcPct val="150000"/>
              </a:lnSpc>
              <a:buClr>
                <a:srgbClr val="E24848"/>
              </a:buClr>
            </a:pPr>
            <a:r>
              <a:rPr lang="en-US" altLang="zh-CN" sz="2400" dirty="0">
                <a:latin typeface="Arial" panose="020B0604020202020204" pitchFamily="34" charset="0"/>
                <a:ea typeface="微软雅黑" panose="020B0503020204020204" pitchFamily="34" charset="-122"/>
              </a:rPr>
              <a:t>MATLAB </a:t>
            </a:r>
            <a:r>
              <a:rPr lang="zh-CN" altLang="en-US" sz="2400" dirty="0">
                <a:latin typeface="Arial" panose="020B0604020202020204" pitchFamily="34" charset="0"/>
                <a:ea typeface="微软雅黑" panose="020B0503020204020204" pitchFamily="34" charset="-122"/>
              </a:rPr>
              <a:t>语法及数学建模竞赛算法应用培训</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4761015" y="2607235"/>
            <a:ext cx="5429318" cy="585357"/>
            <a:chOff x="1666701" y="1868156"/>
            <a:chExt cx="8878627"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L</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O</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N</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圆角矩形 22"/>
            <p:cNvSpPr/>
            <p:nvPr/>
          </p:nvSpPr>
          <p:spPr>
            <a:xfrm>
              <a:off x="95768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3</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42" presetClass="entr" presetSubtype="0" fill="hold" grpId="0" nodeType="withEffect">
                                  <p:stCondLst>
                                    <p:cond delay="8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350"/>
                            </p:stCondLst>
                            <p:childTnLst>
                              <p:par>
                                <p:cTn id="14" presetID="17"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100000">
                                          <p:val>
                                            <p:strVal val="#ppt_x"/>
                                          </p:val>
                                        </p:tav>
                                      </p:tavLst>
                                    </p:anim>
                                    <p:anim calcmode="lin" valueType="num">
                                      <p:cBhvr>
                                        <p:cTn id="17" dur="500" fill="hold"/>
                                        <p:tgtEl>
                                          <p:spTgt spid="24"/>
                                        </p:tgtEl>
                                        <p:attrNameLst>
                                          <p:attrName>ppt_y</p:attrName>
                                        </p:attrNameLst>
                                      </p:cBhvr>
                                      <p:tavLst>
                                        <p:tav tm="0">
                                          <p:val>
                                            <p:strVal val="#ppt_y-#ppt_h/2"/>
                                          </p:val>
                                        </p:tav>
                                        <p:tav tm="100000">
                                          <p:val>
                                            <p:strVal val="#ppt_y"/>
                                          </p:val>
                                        </p:tav>
                                      </p:tavLst>
                                    </p:anim>
                                    <p:anim calcmode="lin" valueType="num">
                                      <p:cBhvr>
                                        <p:cTn id="18" dur="500" fill="hold"/>
                                        <p:tgtEl>
                                          <p:spTgt spid="24"/>
                                        </p:tgtEl>
                                        <p:attrNameLst>
                                          <p:attrName>ppt_w</p:attrName>
                                        </p:attrNameLst>
                                      </p:cBhvr>
                                      <p:tavLst>
                                        <p:tav tm="0">
                                          <p:val>
                                            <p:strVal val="#ppt_w"/>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14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750"/>
                                        <p:tgtEl>
                                          <p:spTgt spid="26"/>
                                        </p:tgtEl>
                                      </p:cBhvr>
                                    </p:animEffec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935392" y="924360"/>
            <a:ext cx="382337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回归分析使用前提</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回归分析系的使用方法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1AEA1ED-96EC-4DC9-91E7-EC740EAD7B83}"/>
              </a:ext>
            </a:extLst>
          </p:cNvPr>
          <p:cNvSpPr txBox="1"/>
          <p:nvPr/>
        </p:nvSpPr>
        <p:spPr>
          <a:xfrm>
            <a:off x="2263560" y="1920560"/>
            <a:ext cx="8301299" cy="4613379"/>
          </a:xfrm>
          <a:prstGeom prst="rect">
            <a:avLst/>
          </a:prstGeom>
          <a:noFill/>
        </p:spPr>
        <p:txBody>
          <a:bodyPr wrap="square" rtlCol="0">
            <a:spAutoFit/>
          </a:bodyPr>
          <a:lstStyle/>
          <a:p>
            <a:pPr>
              <a:lnSpc>
                <a:spcPct val="150000"/>
              </a:lnSpc>
            </a:pPr>
            <a:r>
              <a:rPr lang="zh-CN" altLang="en-US" dirty="0"/>
              <a:t>回归分析使用的前提：</a:t>
            </a:r>
            <a:endParaRPr lang="en-US" altLang="zh-CN" dirty="0"/>
          </a:p>
          <a:p>
            <a:pPr>
              <a:lnSpc>
                <a:spcPct val="150000"/>
              </a:lnSpc>
            </a:pPr>
            <a:r>
              <a:rPr lang="en-US" altLang="zh-CN" dirty="0"/>
              <a:t>1</a:t>
            </a:r>
            <a:r>
              <a:rPr lang="zh-CN" altLang="en-US" dirty="0"/>
              <a:t>、方差齐性</a:t>
            </a:r>
          </a:p>
          <a:p>
            <a:pPr>
              <a:lnSpc>
                <a:spcPct val="150000"/>
              </a:lnSpc>
            </a:pPr>
            <a:r>
              <a:rPr lang="en-US" altLang="zh-CN" dirty="0"/>
              <a:t>2</a:t>
            </a:r>
            <a:r>
              <a:rPr lang="zh-CN" altLang="en-US" dirty="0"/>
              <a:t>、线性关系</a:t>
            </a:r>
          </a:p>
          <a:p>
            <a:pPr>
              <a:lnSpc>
                <a:spcPct val="150000"/>
              </a:lnSpc>
            </a:pPr>
            <a:r>
              <a:rPr lang="en-US" altLang="zh-CN" dirty="0"/>
              <a:t>3</a:t>
            </a:r>
            <a:r>
              <a:rPr lang="zh-CN" altLang="en-US" dirty="0"/>
              <a:t>、效应累加</a:t>
            </a:r>
          </a:p>
          <a:p>
            <a:pPr>
              <a:lnSpc>
                <a:spcPct val="150000"/>
              </a:lnSpc>
            </a:pPr>
            <a:r>
              <a:rPr lang="en-US" altLang="zh-CN" dirty="0"/>
              <a:t>4</a:t>
            </a:r>
            <a:r>
              <a:rPr lang="zh-CN" altLang="en-US" dirty="0"/>
              <a:t>、变量无测量误差</a:t>
            </a:r>
          </a:p>
          <a:p>
            <a:pPr>
              <a:lnSpc>
                <a:spcPct val="150000"/>
              </a:lnSpc>
            </a:pPr>
            <a:r>
              <a:rPr lang="en-US" altLang="zh-CN" dirty="0"/>
              <a:t>5</a:t>
            </a:r>
            <a:r>
              <a:rPr lang="zh-CN" altLang="en-US" dirty="0"/>
              <a:t>、变量服从多元正态分布</a:t>
            </a:r>
          </a:p>
          <a:p>
            <a:pPr>
              <a:lnSpc>
                <a:spcPct val="150000"/>
              </a:lnSpc>
            </a:pPr>
            <a:r>
              <a:rPr lang="en-US" altLang="zh-CN" dirty="0"/>
              <a:t>6</a:t>
            </a:r>
            <a:r>
              <a:rPr lang="zh-CN" altLang="en-US" dirty="0"/>
              <a:t>、观察独立</a:t>
            </a:r>
          </a:p>
          <a:p>
            <a:pPr>
              <a:lnSpc>
                <a:spcPct val="150000"/>
              </a:lnSpc>
            </a:pPr>
            <a:r>
              <a:rPr lang="en-US" altLang="zh-CN" dirty="0"/>
              <a:t>7</a:t>
            </a:r>
            <a:r>
              <a:rPr lang="zh-CN" altLang="en-US" dirty="0"/>
              <a:t>、模型完整（没有包含不该进入的变量、也没有漏掉应该进入的变量）</a:t>
            </a:r>
          </a:p>
          <a:p>
            <a:pPr>
              <a:lnSpc>
                <a:spcPct val="150000"/>
              </a:lnSpc>
            </a:pPr>
            <a:r>
              <a:rPr lang="en-US" altLang="zh-CN" dirty="0"/>
              <a:t>8</a:t>
            </a:r>
            <a:r>
              <a:rPr lang="zh-CN" altLang="en-US" dirty="0"/>
              <a:t>、误差项独立且服从（</a:t>
            </a:r>
            <a:r>
              <a:rPr lang="en-US" altLang="zh-CN" dirty="0"/>
              <a:t>0</a:t>
            </a:r>
            <a:r>
              <a:rPr lang="zh-CN" altLang="en-US" dirty="0"/>
              <a:t>，</a:t>
            </a:r>
            <a:r>
              <a:rPr lang="en-US" altLang="zh-CN" dirty="0"/>
              <a:t>1</a:t>
            </a:r>
            <a:r>
              <a:rPr lang="zh-CN" altLang="en-US" dirty="0"/>
              <a:t>）正态分布。</a:t>
            </a:r>
          </a:p>
          <a:p>
            <a:pPr>
              <a:lnSpc>
                <a:spcPct val="150000"/>
              </a:lnSpc>
            </a:pPr>
            <a:r>
              <a:rPr lang="zh-CN" altLang="en-US" dirty="0"/>
              <a:t>现实数据常常不能完全符合上述假定。因此，统计学家研究出许多的回归模型来解决线性回归模型假定过程的约束。</a:t>
            </a:r>
          </a:p>
        </p:txBody>
      </p:sp>
    </p:spTree>
    <p:extLst>
      <p:ext uri="{BB962C8B-B14F-4D97-AF65-F5344CB8AC3E}">
        <p14:creationId xmlns:p14="http://schemas.microsoft.com/office/powerpoint/2010/main" val="8795529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6" y="890210"/>
            <a:ext cx="382337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回归分析的内容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回归分析系的使用方法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1AEA1ED-96EC-4DC9-91E7-EC740EAD7B83}"/>
              </a:ext>
            </a:extLst>
          </p:cNvPr>
          <p:cNvSpPr txBox="1"/>
          <p:nvPr/>
        </p:nvSpPr>
        <p:spPr>
          <a:xfrm>
            <a:off x="1664295" y="2042494"/>
            <a:ext cx="8863410" cy="4197880"/>
          </a:xfrm>
          <a:prstGeom prst="rect">
            <a:avLst/>
          </a:prstGeom>
          <a:noFill/>
        </p:spPr>
        <p:txBody>
          <a:bodyPr wrap="square" rtlCol="0">
            <a:spAutoFit/>
          </a:bodyPr>
          <a:lstStyle/>
          <a:p>
            <a:pPr>
              <a:lnSpc>
                <a:spcPct val="150000"/>
              </a:lnSpc>
            </a:pPr>
            <a:r>
              <a:rPr lang="en-US" altLang="zh-CN" dirty="0"/>
              <a:t>1</a:t>
            </a:r>
            <a:r>
              <a:rPr lang="zh-CN" altLang="en-US" dirty="0"/>
              <a:t>、从一组数据出发，确定某些变量之间的定量关系式，即建立数学模型并估计其中的未知参数。估计参数的常用方法是最小二乘法。</a:t>
            </a:r>
          </a:p>
          <a:p>
            <a:pPr>
              <a:lnSpc>
                <a:spcPct val="150000"/>
              </a:lnSpc>
            </a:pPr>
            <a:r>
              <a:rPr lang="en-US" altLang="zh-CN" dirty="0"/>
              <a:t>2</a:t>
            </a:r>
            <a:r>
              <a:rPr lang="zh-CN" altLang="en-US" dirty="0"/>
              <a:t>、对这些关系式的可信程度进行检验。</a:t>
            </a:r>
          </a:p>
          <a:p>
            <a:pPr>
              <a:lnSpc>
                <a:spcPct val="150000"/>
              </a:lnSpc>
            </a:pPr>
            <a:r>
              <a:rPr lang="en-US" altLang="zh-CN" dirty="0"/>
              <a:t>3</a:t>
            </a:r>
            <a:r>
              <a:rPr lang="zh-CN" altLang="en-US" dirty="0"/>
              <a:t>、在许多自变量共同影响着一个因变量的关系中，判断哪个（或哪些）自变量的影响是显著的，哪些自变量的影响是不显著的，将影响显著的自变量加入模型中，而剔除影响不显著的变量，通常用逐步回归、向前回归和向后回归等方法。</a:t>
            </a:r>
          </a:p>
          <a:p>
            <a:pPr>
              <a:lnSpc>
                <a:spcPct val="150000"/>
              </a:lnSpc>
            </a:pPr>
            <a:r>
              <a:rPr lang="en-US" altLang="zh-CN" dirty="0"/>
              <a:t>4</a:t>
            </a:r>
            <a:r>
              <a:rPr lang="zh-CN" altLang="en-US" dirty="0"/>
              <a:t>、利用所求的关系式对某一生产过程进行预测或控制。回归分析的应用是非常广泛的，统计软件包使各种回归方法计算十分方便。</a:t>
            </a:r>
          </a:p>
          <a:p>
            <a:pPr>
              <a:lnSpc>
                <a:spcPct val="150000"/>
              </a:lnSpc>
            </a:pPr>
            <a:r>
              <a:rPr lang="zh-CN" altLang="en-US" dirty="0"/>
              <a:t>       在回归分析中，把变量分为两类。一类是因变量，它们通常是实际问题中所关心的一类指标，通常用</a:t>
            </a:r>
            <a:r>
              <a:rPr lang="en-US" altLang="zh-CN" dirty="0"/>
              <a:t>Y</a:t>
            </a:r>
            <a:r>
              <a:rPr lang="zh-CN" altLang="en-US" dirty="0"/>
              <a:t>表示；而影响因变量取值的的另一类变量称为自变量，用</a:t>
            </a:r>
            <a:r>
              <a:rPr lang="en-US" altLang="zh-CN" dirty="0"/>
              <a:t>X</a:t>
            </a:r>
            <a:r>
              <a:rPr lang="zh-CN" altLang="en-US" dirty="0"/>
              <a:t>来表示。</a:t>
            </a:r>
          </a:p>
        </p:txBody>
      </p:sp>
    </p:spTree>
    <p:extLst>
      <p:ext uri="{BB962C8B-B14F-4D97-AF65-F5344CB8AC3E}">
        <p14:creationId xmlns:p14="http://schemas.microsoft.com/office/powerpoint/2010/main" val="10918627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6" y="890210"/>
            <a:ext cx="382337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回归分析的步骤</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回归分析系的使用方法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1AEA1ED-96EC-4DC9-91E7-EC740EAD7B83}"/>
              </a:ext>
            </a:extLst>
          </p:cNvPr>
          <p:cNvSpPr txBox="1"/>
          <p:nvPr/>
        </p:nvSpPr>
        <p:spPr>
          <a:xfrm>
            <a:off x="916330" y="1548352"/>
            <a:ext cx="10359340" cy="5444376"/>
          </a:xfrm>
          <a:prstGeom prst="rect">
            <a:avLst/>
          </a:prstGeom>
          <a:noFill/>
        </p:spPr>
        <p:txBody>
          <a:bodyPr wrap="square" rtlCol="0">
            <a:spAutoFit/>
          </a:bodyPr>
          <a:lstStyle/>
          <a:p>
            <a:pPr>
              <a:lnSpc>
                <a:spcPct val="150000"/>
              </a:lnSpc>
            </a:pPr>
            <a:r>
              <a:rPr lang="en-US" altLang="zh-CN" dirty="0"/>
              <a:t>1</a:t>
            </a:r>
            <a:r>
              <a:rPr lang="zh-CN" altLang="en-US" dirty="0"/>
              <a:t>、确定变量</a:t>
            </a:r>
          </a:p>
          <a:p>
            <a:pPr>
              <a:lnSpc>
                <a:spcPct val="150000"/>
              </a:lnSpc>
            </a:pPr>
            <a:r>
              <a:rPr lang="zh-CN" altLang="en-US" dirty="0"/>
              <a:t>       明确预测的具体目标，也就确定了因变量。如预测具体目标是下一年度的销售量，那么销售量</a:t>
            </a:r>
            <a:r>
              <a:rPr lang="en-US" altLang="zh-CN" dirty="0"/>
              <a:t>Y</a:t>
            </a:r>
            <a:r>
              <a:rPr lang="zh-CN" altLang="en-US" dirty="0"/>
              <a:t>就是因变量。通过市场调查和查阅资料，寻找与预测目标的相关影响因素，即自变量，并从中选出主要的影响因素。</a:t>
            </a:r>
          </a:p>
          <a:p>
            <a:pPr>
              <a:lnSpc>
                <a:spcPct val="150000"/>
              </a:lnSpc>
            </a:pPr>
            <a:r>
              <a:rPr lang="en-US" altLang="zh-CN" dirty="0"/>
              <a:t>2</a:t>
            </a:r>
            <a:r>
              <a:rPr lang="zh-CN" altLang="en-US" dirty="0"/>
              <a:t>、建立预测模型</a:t>
            </a:r>
          </a:p>
          <a:p>
            <a:pPr>
              <a:lnSpc>
                <a:spcPct val="150000"/>
              </a:lnSpc>
            </a:pPr>
            <a:r>
              <a:rPr lang="zh-CN" altLang="en-US" dirty="0"/>
              <a:t>       依据自变量和因变量的历史统计资料进行计算，在此基础上建立回归分析方程，即回归分析预测模型。</a:t>
            </a:r>
          </a:p>
          <a:p>
            <a:pPr>
              <a:lnSpc>
                <a:spcPct val="150000"/>
              </a:lnSpc>
            </a:pPr>
            <a:r>
              <a:rPr lang="en-US" altLang="zh-CN" dirty="0"/>
              <a:t>3</a:t>
            </a:r>
            <a:r>
              <a:rPr lang="zh-CN" altLang="en-US" dirty="0"/>
              <a:t>、进行相关分析</a:t>
            </a:r>
          </a:p>
          <a:p>
            <a:pPr>
              <a:lnSpc>
                <a:spcPct val="150000"/>
              </a:lnSpc>
            </a:pPr>
            <a:r>
              <a:rPr lang="zh-CN" altLang="en-US" dirty="0"/>
              <a:t>       回归分析是对具有因果关系的影响因素（自变量）和预测对象（因变量）所进行的数理统计分析处理。只有当自变量与因变量确实存在某种关系时，建立的回归方程才有意义。因此，作为自变量的因素与作为因变量的预测对象是否有关，相关程度如何，以及判断这种相关程度的把握性多大，就成为进行回归分析必须要解决的问题。进行相关分析，一般要求出相关关系，以相关系数的大小来判断自变量和因变量的相关的程度。</a:t>
            </a:r>
          </a:p>
        </p:txBody>
      </p:sp>
    </p:spTree>
    <p:extLst>
      <p:ext uri="{BB962C8B-B14F-4D97-AF65-F5344CB8AC3E}">
        <p14:creationId xmlns:p14="http://schemas.microsoft.com/office/powerpoint/2010/main" val="35192598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6" y="890210"/>
            <a:ext cx="382337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回归分析的步骤</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回归分析系的使用方法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1AEA1ED-96EC-4DC9-91E7-EC740EAD7B83}"/>
              </a:ext>
            </a:extLst>
          </p:cNvPr>
          <p:cNvSpPr txBox="1"/>
          <p:nvPr/>
        </p:nvSpPr>
        <p:spPr>
          <a:xfrm>
            <a:off x="1727175" y="2161056"/>
            <a:ext cx="9067156" cy="2535887"/>
          </a:xfrm>
          <a:prstGeom prst="rect">
            <a:avLst/>
          </a:prstGeom>
          <a:noFill/>
        </p:spPr>
        <p:txBody>
          <a:bodyPr wrap="square" rtlCol="0">
            <a:spAutoFit/>
          </a:bodyPr>
          <a:lstStyle/>
          <a:p>
            <a:pPr>
              <a:lnSpc>
                <a:spcPct val="150000"/>
              </a:lnSpc>
            </a:pPr>
            <a:r>
              <a:rPr lang="en-US" altLang="zh-CN" dirty="0"/>
              <a:t>4</a:t>
            </a:r>
            <a:r>
              <a:rPr lang="zh-CN" altLang="en-US" dirty="0"/>
              <a:t>、计算预测误差</a:t>
            </a:r>
          </a:p>
          <a:p>
            <a:pPr>
              <a:lnSpc>
                <a:spcPct val="150000"/>
              </a:lnSpc>
            </a:pPr>
            <a:r>
              <a:rPr lang="zh-CN" altLang="en-US" dirty="0"/>
              <a:t>        回归预测模型是否可用于实际预测，取决于对回归预测模型的检验和对预测误差的计算。回归方程只有通过各种检验，且预测误差较小，才能将回归方程作为预测模型进行预测。</a:t>
            </a:r>
          </a:p>
          <a:p>
            <a:pPr>
              <a:lnSpc>
                <a:spcPct val="150000"/>
              </a:lnSpc>
            </a:pPr>
            <a:r>
              <a:rPr lang="en-US" altLang="zh-CN" dirty="0"/>
              <a:t>5</a:t>
            </a:r>
            <a:r>
              <a:rPr lang="zh-CN" altLang="en-US" dirty="0"/>
              <a:t>、确定预测值</a:t>
            </a:r>
          </a:p>
          <a:p>
            <a:pPr>
              <a:lnSpc>
                <a:spcPct val="150000"/>
              </a:lnSpc>
            </a:pPr>
            <a:r>
              <a:rPr lang="zh-CN" altLang="en-US" dirty="0"/>
              <a:t>        利用回归预测模型计算预测值，并对预测值进行综合分析，确定最后的预测值。</a:t>
            </a:r>
          </a:p>
        </p:txBody>
      </p:sp>
    </p:spTree>
    <p:extLst>
      <p:ext uri="{BB962C8B-B14F-4D97-AF65-F5344CB8AC3E}">
        <p14:creationId xmlns:p14="http://schemas.microsoft.com/office/powerpoint/2010/main" val="27506359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69" y="2745545"/>
            <a:ext cx="13181642" cy="2520744"/>
          </a:xfrm>
          <a:prstGeom prst="rect">
            <a:avLst/>
          </a:prstGeom>
        </p:spPr>
      </p:pic>
      <p:sp>
        <p:nvSpPr>
          <p:cNvPr id="10" name="矩形 9"/>
          <p:cNvSpPr/>
          <p:nvPr/>
        </p:nvSpPr>
        <p:spPr>
          <a:xfrm>
            <a:off x="2867926" y="2221856"/>
            <a:ext cx="3979914" cy="1446550"/>
          </a:xfrm>
          <a:prstGeom prst="rect">
            <a:avLst/>
          </a:prstGeom>
          <a:noFill/>
        </p:spPr>
        <p:txBody>
          <a:bodyPr vert="horz" wrap="square" rtlCol="0">
            <a:spAutoFit/>
          </a:bodyPr>
          <a:lstStyle/>
          <a:p>
            <a:pPr algn="ct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a:t>
            </a:r>
            <a:r>
              <a:rPr lang="en-US" altLang="zh-CN"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调用</a:t>
            </a:r>
          </a:p>
        </p:txBody>
      </p:sp>
    </p:spTree>
    <p:extLst>
      <p:ext uri="{BB962C8B-B14F-4D97-AF65-F5344CB8AC3E}">
        <p14:creationId xmlns:p14="http://schemas.microsoft.com/office/powerpoint/2010/main" val="547263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3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900" decel="100000" fill="hold"/>
                                        <p:tgtEl>
                                          <p:spTgt spid="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900" decel="100000" fill="hold"/>
                                        <p:tgtEl>
                                          <p:spTgt spid="5"/>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1026" name="Picture 2" descr="https://img-blog.csdn.net/20171227195814259?watermark/2/text/aHR0cDovL2Jsb2cuY3Nkbi5uZXQvV2luZ185Mw==/font/5a6L5L2T/fontsize/400/fill/I0JBQkFCMA==/dissolve/70/gravity/SouthEast">
            <a:extLst>
              <a:ext uri="{FF2B5EF4-FFF2-40B4-BE49-F238E27FC236}">
                <a16:creationId xmlns:a16="http://schemas.microsoft.com/office/drawing/2014/main" id="{DEB24EEC-6614-4108-A54F-F96AE789B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870" y="1764135"/>
            <a:ext cx="79248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0766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2052" name="Picture 4" descr="https://img-blog.csdn.net/20171227200414083?watermark/2/text/aHR0cDovL2Jsb2cuY3Nkbi5uZXQvV2luZ185Mw==/font/5a6L5L2T/fontsize/400/fill/I0JBQkFCMA==/dissolve/70/gravity/SouthEast">
            <a:extLst>
              <a:ext uri="{FF2B5EF4-FFF2-40B4-BE49-F238E27FC236}">
                <a16:creationId xmlns:a16="http://schemas.microsoft.com/office/drawing/2014/main" id="{1782BA36-02B1-4763-9F26-C03D8AE8E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2" y="2037426"/>
            <a:ext cx="70770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5266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3074" name="Picture 2" descr="https://img-blog.csdn.net/20171227200641248?watermark/2/text/aHR0cDovL2Jsb2cuY3Nkbi5uZXQvV2luZ185Mw==/font/5a6L5L2T/fontsize/400/fill/I0JBQkFCMA==/dissolve/70/gravity/SouthEast">
            <a:extLst>
              <a:ext uri="{FF2B5EF4-FFF2-40B4-BE49-F238E27FC236}">
                <a16:creationId xmlns:a16="http://schemas.microsoft.com/office/drawing/2014/main" id="{54FC27E8-42F4-48E6-8ACF-E8964D4D5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7" y="1764135"/>
            <a:ext cx="816292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8856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4098" name="Picture 2" descr="https://img-blog.csdn.net/20171227201633961?watermark/2/text/aHR0cDovL2Jsb2cuY3Nkbi5uZXQvV2luZ185Mw==/font/5a6L5L2T/fontsize/400/fill/I0JBQkFCMA==/dissolve/70/gravity/SouthEast">
            <a:extLst>
              <a:ext uri="{FF2B5EF4-FFF2-40B4-BE49-F238E27FC236}">
                <a16:creationId xmlns:a16="http://schemas.microsoft.com/office/drawing/2014/main" id="{90220929-7C6E-45EE-B732-6ECA4C09F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07" y="1764135"/>
            <a:ext cx="747712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218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5122" name="Picture 2" descr="https://img-blog.csdn.net/20171227204941299?watermark/2/text/aHR0cDovL2Jsb2cuY3Nkbi5uZXQvV2luZ185Mw==/font/5a6L5L2T/fontsize/400/fill/I0JBQkFCMA==/dissolve/70/gravity/SouthEast">
            <a:extLst>
              <a:ext uri="{FF2B5EF4-FFF2-40B4-BE49-F238E27FC236}">
                <a16:creationId xmlns:a16="http://schemas.microsoft.com/office/drawing/2014/main" id="{91781941-6077-4A0E-B67A-80B4A406B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34" y="1869072"/>
            <a:ext cx="5172075" cy="4781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mg-blog.csdn.net/20171227205122861?watermark/2/text/aHR0cDovL2Jsb2cuY3Nkbi5uZXQvV2luZ185Mw==/font/5a6L5L2T/fontsize/400/fill/I0JBQkFCMA==/dissolve/70/gravity/SouthEast">
            <a:extLst>
              <a:ext uri="{FF2B5EF4-FFF2-40B4-BE49-F238E27FC236}">
                <a16:creationId xmlns:a16="http://schemas.microsoft.com/office/drawing/2014/main" id="{48D80A97-9F5E-490D-8ECF-8378E57CF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4209" y="2848541"/>
            <a:ext cx="63150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2613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984918" y="2273208"/>
            <a:ext cx="13009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回归分析的原理</a:t>
            </a:r>
            <a:endPar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125678" y="5381129"/>
            <a:ext cx="1772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回归分析的分类和使用方法</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266758" y="2788107"/>
            <a:ext cx="17647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a:t>
            </a: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调用</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314070" y="5236426"/>
            <a:ext cx="1772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回归分析的评价和调试</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706885" y="2404852"/>
            <a:ext cx="19119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回归分析的优缺点和改进方法</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50"/>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550"/>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fade">
                                      <p:cBhvr>
                                        <p:cTn id="49" dur="250"/>
                                        <p:tgtEl>
                                          <p:spTgt spid="27">
                                            <p:txEl>
                                              <p:pRg st="0" end="0"/>
                                            </p:txEl>
                                          </p:spTgt>
                                        </p:tgtEl>
                                      </p:cBhvr>
                                    </p:animEffect>
                                    <p:anim calcmode="lin" valueType="num">
                                      <p:cBhvr>
                                        <p:cTn id="50"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3075"/>
                            </p:stCondLst>
                            <p:childTnLst>
                              <p:par>
                                <p:cTn id="53" presetID="18" presetClass="entr" presetSubtype="1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strips(downLeft)">
                                      <p:cBhvr>
                                        <p:cTn id="55" dur="500"/>
                                        <p:tgtEl>
                                          <p:spTgt spid="2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childTnLst>
                          </p:cTn>
                        </p:par>
                        <p:par>
                          <p:cTn id="61" fill="hold">
                            <p:stCondLst>
                              <p:cond delay="3575"/>
                            </p:stCondLst>
                            <p:childTnLst>
                              <p:par>
                                <p:cTn id="62" presetID="47" presetClass="entr" presetSubtype="0" fill="hold" grpId="0" nodeType="afterEffect">
                                  <p:stCondLst>
                                    <p:cond delay="0"/>
                                  </p:stCondLst>
                                  <p:iterate type="lt">
                                    <p:tmPct val="10000"/>
                                  </p:iterate>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fade">
                                      <p:cBhvr>
                                        <p:cTn id="64" dur="250"/>
                                        <p:tgtEl>
                                          <p:spTgt spid="31">
                                            <p:txEl>
                                              <p:pRg st="0" end="0"/>
                                            </p:txEl>
                                          </p:spTgt>
                                        </p:tgtEl>
                                      </p:cBhvr>
                                    </p:animEffect>
                                    <p:anim calcmode="lin" valueType="num">
                                      <p:cBhvr>
                                        <p:cTn id="65"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6"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4125"/>
                            </p:stCondLst>
                            <p:childTnLst>
                              <p:par>
                                <p:cTn id="68" presetID="18" presetClass="entr" presetSubtype="1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strips(downLeft)">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4625"/>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fade">
                                      <p:cBhvr>
                                        <p:cTn id="79" dur="250"/>
                                        <p:tgtEl>
                                          <p:spTgt spid="35">
                                            <p:txEl>
                                              <p:pRg st="0" end="0"/>
                                            </p:txEl>
                                          </p:spTgt>
                                        </p:tgtEl>
                                      </p:cBhvr>
                                    </p:animEffect>
                                    <p:anim calcmode="lin" valueType="num">
                                      <p:cBhvr>
                                        <p:cTn id="80"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5100"/>
                            </p:stCondLst>
                            <p:childTnLst>
                              <p:par>
                                <p:cTn id="83" presetID="18" presetClass="entr" presetSubtype="12"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trips(downLeft)">
                                      <p:cBhvr>
                                        <p:cTn id="85" dur="500"/>
                                        <p:tgtEl>
                                          <p:spTgt spid="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5600"/>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57">
                                            <p:txEl>
                                              <p:pRg st="0" end="0"/>
                                            </p:txEl>
                                          </p:spTgt>
                                        </p:tgtEl>
                                        <p:attrNameLst>
                                          <p:attrName>style.visibility</p:attrName>
                                        </p:attrNameLst>
                                      </p:cBhvr>
                                      <p:to>
                                        <p:strVal val="visible"/>
                                      </p:to>
                                    </p:set>
                                    <p:animEffect transition="in" filter="fade">
                                      <p:cBhvr>
                                        <p:cTn id="94" dur="250"/>
                                        <p:tgtEl>
                                          <p:spTgt spid="57">
                                            <p:txEl>
                                              <p:pRg st="0" end="0"/>
                                            </p:txEl>
                                          </p:spTgt>
                                        </p:tgtEl>
                                      </p:cBhvr>
                                    </p:animEffect>
                                    <p:anim calcmode="lin" valueType="num">
                                      <p:cBhvr>
                                        <p:cTn id="95"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7" grpId="0" build="p"/>
      <p:bldP spid="29" grpId="0" animBg="1"/>
      <p:bldP spid="30" grpId="0"/>
      <p:bldP spid="31" grpId="0" build="p"/>
      <p:bldP spid="33" grpId="0" animBg="1"/>
      <p:bldP spid="34" grpId="0"/>
      <p:bldP spid="35" grpId="0" build="p"/>
      <p:bldP spid="55" grpId="0" animBg="1"/>
      <p:bldP spid="56" grpId="0"/>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6146" name="Picture 2" descr="https://images2018.cnblogs.com/blog/1221311/201805/1221311-20180522095843479-540078017.png">
            <a:extLst>
              <a:ext uri="{FF2B5EF4-FFF2-40B4-BE49-F238E27FC236}">
                <a16:creationId xmlns:a16="http://schemas.microsoft.com/office/drawing/2014/main" id="{37FAAA2A-EE63-44E7-8130-40AF554A6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503" y="1989003"/>
            <a:ext cx="62865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958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7170" name="Picture 2" descr="https://images2018.cnblogs.com/blog/1221311/201805/1221311-20180522095914132-786250254.png">
            <a:extLst>
              <a:ext uri="{FF2B5EF4-FFF2-40B4-BE49-F238E27FC236}">
                <a16:creationId xmlns:a16="http://schemas.microsoft.com/office/drawing/2014/main" id="{938D76B9-DE65-4D71-B5E1-93FC0F018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420" y="1962012"/>
            <a:ext cx="521970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2679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8194" name="Picture 2" descr="https://images2018.cnblogs.com/blog/1221311/201805/1221311-20180522095927916-1999535709.png">
            <a:extLst>
              <a:ext uri="{FF2B5EF4-FFF2-40B4-BE49-F238E27FC236}">
                <a16:creationId xmlns:a16="http://schemas.microsoft.com/office/drawing/2014/main" id="{39664E23-40DE-4A5D-BB62-69AE01F3F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020" y="2046904"/>
            <a:ext cx="62865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8300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9218" name="Picture 2" descr="https://images2018.cnblogs.com/blog/1221311/201805/1221311-20180522095939956-827519418.png">
            <a:extLst>
              <a:ext uri="{FF2B5EF4-FFF2-40B4-BE49-F238E27FC236}">
                <a16:creationId xmlns:a16="http://schemas.microsoft.com/office/drawing/2014/main" id="{BBF41903-EAA6-420F-8CBF-68F797A90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570" y="2134987"/>
            <a:ext cx="51054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187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10244" name="Picture 4" descr="https://images2018.cnblogs.com/blog/1221311/201805/1221311-20180522095951971-1592983219.png">
            <a:extLst>
              <a:ext uri="{FF2B5EF4-FFF2-40B4-BE49-F238E27FC236}">
                <a16:creationId xmlns:a16="http://schemas.microsoft.com/office/drawing/2014/main" id="{7BB247F4-60C5-42B6-93F4-F8397AD9F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382" y="1965191"/>
            <a:ext cx="50577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3880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796495" y="890210"/>
            <a:ext cx="425555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回归分析的公式推导</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pic>
        <p:nvPicPr>
          <p:cNvPr id="11266" name="Picture 2" descr="https://images2018.cnblogs.com/blog/1221311/201805/1221311-20180522100006821-604622323.png">
            <a:extLst>
              <a:ext uri="{FF2B5EF4-FFF2-40B4-BE49-F238E27FC236}">
                <a16:creationId xmlns:a16="http://schemas.microsoft.com/office/drawing/2014/main" id="{BE883E7A-5492-484D-8FF6-4836FAA05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753" y="2214701"/>
            <a:ext cx="46577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827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211423" y="868832"/>
            <a:ext cx="5356383"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回归分析系的调用方法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A49B4ECD-7142-46B1-B233-CF4E2D0E6E8F}"/>
              </a:ext>
            </a:extLst>
          </p:cNvPr>
          <p:cNvSpPr txBox="1"/>
          <p:nvPr/>
        </p:nvSpPr>
        <p:spPr>
          <a:xfrm>
            <a:off x="1269380" y="2206656"/>
            <a:ext cx="9653239" cy="3416320"/>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t>b=regress( Y,  X ) </a:t>
            </a:r>
            <a:r>
              <a:rPr lang="zh-CN" altLang="en-US" dirty="0"/>
              <a:t>确定回归系数的点估计值</a:t>
            </a:r>
          </a:p>
          <a:p>
            <a:r>
              <a:rPr lang="zh-CN" altLang="en-US" dirty="0"/>
              <a:t>         其中，</a:t>
            </a:r>
            <a:r>
              <a:rPr lang="en-US" altLang="zh-CN" dirty="0"/>
              <a:t>Y</a:t>
            </a:r>
            <a:r>
              <a:rPr lang="zh-CN" altLang="en-US" dirty="0"/>
              <a:t>为</a:t>
            </a:r>
            <a:r>
              <a:rPr lang="en-US" altLang="zh-CN" dirty="0"/>
              <a:t>n*1</a:t>
            </a:r>
            <a:r>
              <a:rPr lang="zh-CN" altLang="en-US" dirty="0"/>
              <a:t>的矩阵；</a:t>
            </a:r>
            <a:r>
              <a:rPr lang="en-US" altLang="zh-CN" dirty="0"/>
              <a:t>X</a:t>
            </a:r>
            <a:r>
              <a:rPr lang="zh-CN" altLang="en-US" dirty="0"/>
              <a:t>为（</a:t>
            </a:r>
            <a:r>
              <a:rPr lang="en-US" altLang="zh-CN" dirty="0"/>
              <a:t>ones(n,1),x1,…,</a:t>
            </a:r>
            <a:r>
              <a:rPr lang="en-US" altLang="zh-CN" dirty="0" err="1"/>
              <a:t>xm</a:t>
            </a:r>
            <a:r>
              <a:rPr lang="zh-CN" altLang="en-US" dirty="0"/>
              <a:t>）的矩阵；</a:t>
            </a:r>
          </a:p>
          <a:p>
            <a:r>
              <a:rPr lang="zh-CN" altLang="en-US" dirty="0"/>
              <a:t>（</a:t>
            </a:r>
            <a:r>
              <a:rPr lang="en-US" altLang="zh-CN" dirty="0"/>
              <a:t>2</a:t>
            </a:r>
            <a:r>
              <a:rPr lang="zh-CN" altLang="en-US" dirty="0"/>
              <a:t>）</a:t>
            </a:r>
            <a:r>
              <a:rPr lang="en-US" altLang="zh-CN" dirty="0"/>
              <a:t>[b, </a:t>
            </a:r>
            <a:r>
              <a:rPr lang="en-US" altLang="zh-CN" dirty="0" err="1"/>
              <a:t>bint,r,rint,stats</a:t>
            </a:r>
            <a:r>
              <a:rPr lang="en-US" altLang="zh-CN" dirty="0"/>
              <a:t>]=regress(</a:t>
            </a:r>
            <a:r>
              <a:rPr lang="en-US" altLang="zh-CN" dirty="0" err="1"/>
              <a:t>Y,X,alpha</a:t>
            </a:r>
            <a:r>
              <a:rPr lang="en-US" altLang="zh-CN" dirty="0"/>
              <a:t>) </a:t>
            </a:r>
            <a:r>
              <a:rPr lang="zh-CN" altLang="en-US" dirty="0"/>
              <a:t>求回归系数的点估计和区间估计，并检验回归模型</a:t>
            </a:r>
          </a:p>
          <a:p>
            <a:r>
              <a:rPr lang="zh-CN" altLang="en-US" dirty="0"/>
              <a:t>          </a:t>
            </a:r>
            <a:r>
              <a:rPr lang="en-US" altLang="zh-CN" dirty="0"/>
              <a:t>b </a:t>
            </a:r>
            <a:r>
              <a:rPr lang="zh-CN" altLang="en-US" dirty="0"/>
              <a:t>回归系数</a:t>
            </a:r>
          </a:p>
          <a:p>
            <a:r>
              <a:rPr lang="en-US" altLang="zh-CN" dirty="0"/>
              <a:t>          </a:t>
            </a:r>
            <a:r>
              <a:rPr lang="en-US" altLang="zh-CN" dirty="0" err="1"/>
              <a:t>bint</a:t>
            </a:r>
            <a:r>
              <a:rPr lang="en-US" altLang="zh-CN" dirty="0"/>
              <a:t> </a:t>
            </a:r>
            <a:r>
              <a:rPr lang="zh-CN" altLang="en-US" dirty="0"/>
              <a:t>回归系数的区间估计</a:t>
            </a:r>
          </a:p>
          <a:p>
            <a:r>
              <a:rPr lang="en-US" altLang="zh-CN" dirty="0"/>
              <a:t>          r </a:t>
            </a:r>
            <a:r>
              <a:rPr lang="zh-CN" altLang="en-US" dirty="0"/>
              <a:t>残差</a:t>
            </a:r>
          </a:p>
          <a:p>
            <a:r>
              <a:rPr lang="en-US" altLang="zh-CN" dirty="0"/>
              <a:t>          </a:t>
            </a:r>
            <a:r>
              <a:rPr lang="en-US" altLang="zh-CN" dirty="0" err="1"/>
              <a:t>rint</a:t>
            </a:r>
            <a:r>
              <a:rPr lang="en-US" altLang="zh-CN" dirty="0"/>
              <a:t> </a:t>
            </a:r>
            <a:r>
              <a:rPr lang="zh-CN" altLang="en-US" dirty="0"/>
              <a:t>残差置信区间</a:t>
            </a:r>
          </a:p>
          <a:p>
            <a:pPr lvl="1"/>
            <a:r>
              <a:rPr lang="en-US" altLang="zh-CN" dirty="0"/>
              <a:t>   stats </a:t>
            </a:r>
            <a:r>
              <a:rPr lang="zh-CN" altLang="en-US" dirty="0"/>
              <a:t>用于检验回归模型的统计量，有四个数值：相关系数</a:t>
            </a:r>
            <a:r>
              <a:rPr lang="en-US" altLang="zh-CN" dirty="0"/>
              <a:t>R2</a:t>
            </a:r>
            <a:r>
              <a:rPr lang="zh-CN" altLang="en-US" dirty="0"/>
              <a:t>、</a:t>
            </a:r>
            <a:r>
              <a:rPr lang="en-US" altLang="zh-CN" dirty="0"/>
              <a:t>F</a:t>
            </a:r>
            <a:r>
              <a:rPr lang="zh-CN" altLang="en-US" dirty="0"/>
              <a:t>值、与</a:t>
            </a:r>
            <a:r>
              <a:rPr lang="en-US" altLang="zh-CN" dirty="0"/>
              <a:t>F</a:t>
            </a:r>
            <a:r>
              <a:rPr lang="zh-CN" altLang="en-US" dirty="0"/>
              <a:t>对应的概率</a:t>
            </a:r>
            <a:r>
              <a:rPr lang="en-US" altLang="zh-CN" dirty="0"/>
              <a:t>p</a:t>
            </a:r>
            <a:r>
              <a:rPr lang="zh-CN" altLang="en-US" dirty="0"/>
              <a:t>，误差方差。相关系数</a:t>
            </a:r>
            <a:r>
              <a:rPr lang="en-US" altLang="zh-CN" dirty="0"/>
              <a:t>R2</a:t>
            </a:r>
            <a:r>
              <a:rPr lang="zh-CN" altLang="en-US" dirty="0"/>
              <a:t>越接近</a:t>
            </a:r>
            <a:r>
              <a:rPr lang="en-US" altLang="zh-CN" dirty="0"/>
              <a:t>1</a:t>
            </a:r>
            <a:r>
              <a:rPr lang="zh-CN" altLang="en-US" dirty="0"/>
              <a:t>，说明回归方程越显著；</a:t>
            </a:r>
            <a:r>
              <a:rPr lang="en-US" altLang="zh-CN" dirty="0"/>
              <a:t>F &gt; F1-α</a:t>
            </a:r>
            <a:r>
              <a:rPr lang="zh-CN" altLang="en-US" dirty="0"/>
              <a:t>（</a:t>
            </a:r>
            <a:r>
              <a:rPr lang="en-US" altLang="zh-CN" dirty="0"/>
              <a:t>k</a:t>
            </a:r>
            <a:r>
              <a:rPr lang="zh-CN" altLang="en-US" dirty="0"/>
              <a:t>，</a:t>
            </a:r>
            <a:r>
              <a:rPr lang="en-US" altLang="zh-CN" dirty="0"/>
              <a:t>n-k-1</a:t>
            </a:r>
            <a:r>
              <a:rPr lang="zh-CN" altLang="en-US" dirty="0"/>
              <a:t>）时拒绝</a:t>
            </a:r>
            <a:r>
              <a:rPr lang="en-US" altLang="zh-CN" dirty="0"/>
              <a:t>H0</a:t>
            </a:r>
            <a:r>
              <a:rPr lang="zh-CN" altLang="en-US" dirty="0"/>
              <a:t>，</a:t>
            </a:r>
            <a:r>
              <a:rPr lang="en-US" altLang="zh-CN" dirty="0"/>
              <a:t>F</a:t>
            </a:r>
            <a:r>
              <a:rPr lang="zh-CN" altLang="en-US" dirty="0"/>
              <a:t>越大，说明回归方程越显著；与</a:t>
            </a:r>
            <a:r>
              <a:rPr lang="en-US" altLang="zh-CN" dirty="0"/>
              <a:t>F</a:t>
            </a:r>
            <a:r>
              <a:rPr lang="zh-CN" altLang="en-US" dirty="0"/>
              <a:t>对应的概率</a:t>
            </a:r>
            <a:r>
              <a:rPr lang="en-US" altLang="zh-CN" dirty="0"/>
              <a:t>p </a:t>
            </a:r>
            <a:r>
              <a:rPr lang="zh-CN" altLang="en-US" dirty="0"/>
              <a:t>时拒绝</a:t>
            </a:r>
            <a:r>
              <a:rPr lang="en-US" altLang="zh-CN" dirty="0"/>
              <a:t>H0</a:t>
            </a:r>
            <a:r>
              <a:rPr lang="zh-CN" altLang="en-US" dirty="0"/>
              <a:t>，回归模型成立。</a:t>
            </a:r>
            <a:r>
              <a:rPr lang="en-US" altLang="zh-CN" dirty="0"/>
              <a:t>p</a:t>
            </a:r>
            <a:r>
              <a:rPr lang="zh-CN" altLang="en-US" dirty="0"/>
              <a:t>值在</a:t>
            </a:r>
            <a:r>
              <a:rPr lang="en-US" altLang="zh-CN" dirty="0"/>
              <a:t>0.01-0.05</a:t>
            </a:r>
            <a:r>
              <a:rPr lang="zh-CN" altLang="en-US" dirty="0"/>
              <a:t>之间，越小越好。</a:t>
            </a:r>
          </a:p>
          <a:p>
            <a:r>
              <a:rPr lang="zh-CN" altLang="en-US" dirty="0"/>
              <a:t>（</a:t>
            </a:r>
            <a:r>
              <a:rPr lang="en-US" altLang="zh-CN" dirty="0"/>
              <a:t>3</a:t>
            </a:r>
            <a:r>
              <a:rPr lang="zh-CN" altLang="en-US" dirty="0"/>
              <a:t>）出残差以及其置信区间：</a:t>
            </a:r>
            <a:r>
              <a:rPr lang="en-US" altLang="zh-CN" dirty="0" err="1"/>
              <a:t>rcoplot</a:t>
            </a:r>
            <a:r>
              <a:rPr lang="en-US" altLang="zh-CN" dirty="0"/>
              <a:t>(</a:t>
            </a:r>
            <a:r>
              <a:rPr lang="en-US" altLang="zh-CN" dirty="0" err="1"/>
              <a:t>r,rint</a:t>
            </a:r>
            <a:r>
              <a:rPr lang="en-US" altLang="zh-CN" dirty="0"/>
              <a:t>);</a:t>
            </a:r>
            <a:endParaRPr lang="zh-CN" altLang="en-US" dirty="0"/>
          </a:p>
        </p:txBody>
      </p:sp>
    </p:spTree>
    <p:extLst>
      <p:ext uri="{BB962C8B-B14F-4D97-AF65-F5344CB8AC3E}">
        <p14:creationId xmlns:p14="http://schemas.microsoft.com/office/powerpoint/2010/main" val="3100595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462271" y="157480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2845572" y="3638480"/>
            <a:ext cx="6696689" cy="769441"/>
          </a:xfrm>
          <a:prstGeom prst="rect">
            <a:avLst/>
          </a:prstGeom>
          <a:solidFill>
            <a:schemeClr val="bg1">
              <a:alpha val="50000"/>
            </a:schemeClr>
          </a:solid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回归分析的评价和调试</a:t>
            </a: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375910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045924" y="910391"/>
            <a:ext cx="5356383"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回归分析的评价</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回归分析的评价</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A49B4ECD-7142-46B1-B233-CF4E2D0E6E8F}"/>
              </a:ext>
            </a:extLst>
          </p:cNvPr>
          <p:cNvSpPr txBox="1"/>
          <p:nvPr/>
        </p:nvSpPr>
        <p:spPr>
          <a:xfrm>
            <a:off x="1269380" y="1624721"/>
            <a:ext cx="9653239" cy="1508105"/>
          </a:xfrm>
          <a:prstGeom prst="rect">
            <a:avLst/>
          </a:prstGeom>
          <a:noFill/>
        </p:spPr>
        <p:txBody>
          <a:bodyPr wrap="square" rtlCol="0">
            <a:spAutoFit/>
          </a:bodyPr>
          <a:lstStyle/>
          <a:p>
            <a:r>
              <a:rPr lang="zh-CN" altLang="en-US" sz="2000" dirty="0"/>
              <a:t>衡量线性回归法的指标</a:t>
            </a:r>
          </a:p>
          <a:p>
            <a:r>
              <a:rPr lang="zh-CN" altLang="en-US" dirty="0"/>
              <a:t>        均方误差</a:t>
            </a:r>
            <a:r>
              <a:rPr lang="en-US" altLang="zh-CN" dirty="0"/>
              <a:t>MSE</a:t>
            </a:r>
            <a:r>
              <a:rPr lang="zh-CN" altLang="en-US" dirty="0"/>
              <a:t>、均方根误差</a:t>
            </a:r>
            <a:r>
              <a:rPr lang="en-US" altLang="zh-CN" dirty="0"/>
              <a:t>RMSE</a:t>
            </a:r>
            <a:r>
              <a:rPr lang="zh-CN" altLang="en-US" dirty="0"/>
              <a:t>、平均绝对误差</a:t>
            </a:r>
            <a:r>
              <a:rPr lang="en-US" altLang="zh-CN" dirty="0"/>
              <a:t>MAE</a:t>
            </a:r>
            <a:r>
              <a:rPr lang="zh-CN" altLang="en-US" dirty="0"/>
              <a:t>，这三类算法具体公式这些就不再赘述了，但这三类指标都存在一个局限性：作用域的使用范围，对不同事物的预测缺乏统一标准，这样就引出了新的一个预测指标</a:t>
            </a:r>
            <a:r>
              <a:rPr lang="en-US" altLang="zh-CN" dirty="0"/>
              <a:t>R Squared</a:t>
            </a:r>
            <a:r>
              <a:rPr lang="zh-CN" altLang="en-US" dirty="0"/>
              <a:t>，接下来放张</a:t>
            </a:r>
            <a:r>
              <a:rPr lang="en-US" altLang="zh-CN" dirty="0"/>
              <a:t>R Squared</a:t>
            </a:r>
            <a:r>
              <a:rPr lang="zh-CN" altLang="en-US" dirty="0"/>
              <a:t>的图 。</a:t>
            </a:r>
            <a:endParaRPr lang="en-US" altLang="zh-CN" dirty="0"/>
          </a:p>
          <a:p>
            <a:endParaRPr lang="zh-CN" altLang="en-US" dirty="0"/>
          </a:p>
        </p:txBody>
      </p:sp>
      <p:pic>
        <p:nvPicPr>
          <p:cNvPr id="12290" name="Picture 2" descr="è¿éåå¾çæè¿°">
            <a:extLst>
              <a:ext uri="{FF2B5EF4-FFF2-40B4-BE49-F238E27FC236}">
                <a16:creationId xmlns:a16="http://schemas.microsoft.com/office/drawing/2014/main" id="{F8FD5A11-271D-4930-8F7D-BF60BEC53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467" y="2811108"/>
            <a:ext cx="7523085" cy="383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944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045924" y="910391"/>
            <a:ext cx="5356383"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回归分析的评价</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回归分析的评价</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C36904F3-6B53-4FE0-BFF1-D07060D870FF}"/>
              </a:ext>
            </a:extLst>
          </p:cNvPr>
          <p:cNvSpPr txBox="1"/>
          <p:nvPr/>
        </p:nvSpPr>
        <p:spPr>
          <a:xfrm>
            <a:off x="2269724" y="2263805"/>
            <a:ext cx="7652551" cy="3364704"/>
          </a:xfrm>
          <a:prstGeom prst="rect">
            <a:avLst/>
          </a:prstGeom>
          <a:noFill/>
        </p:spPr>
        <p:txBody>
          <a:bodyPr wrap="square" rtlCol="0">
            <a:spAutoFit/>
          </a:bodyPr>
          <a:lstStyle/>
          <a:p>
            <a:pPr>
              <a:lnSpc>
                <a:spcPct val="150000"/>
              </a:lnSpc>
            </a:pPr>
            <a:r>
              <a:rPr lang="zh-CN" altLang="en-US" dirty="0"/>
              <a:t>实际应用我们常常采用</a:t>
            </a:r>
            <a:r>
              <a:rPr lang="en-US" altLang="zh-CN" dirty="0"/>
              <a:t>regress</a:t>
            </a:r>
            <a:r>
              <a:rPr lang="zh-CN" altLang="en-US" dirty="0"/>
              <a:t>函数来实现</a:t>
            </a:r>
            <a:endParaRPr lang="en-US" altLang="zh-CN" dirty="0"/>
          </a:p>
          <a:p>
            <a:pPr>
              <a:lnSpc>
                <a:spcPct val="150000"/>
              </a:lnSpc>
            </a:pPr>
            <a:r>
              <a:rPr lang="en-US" altLang="zh-CN" dirty="0"/>
              <a:t>[b, </a:t>
            </a:r>
            <a:r>
              <a:rPr lang="en-US" altLang="zh-CN" dirty="0" err="1"/>
              <a:t>bint,r,rint,stats</a:t>
            </a:r>
            <a:r>
              <a:rPr lang="en-US" altLang="zh-CN" dirty="0"/>
              <a:t>]=regress(</a:t>
            </a:r>
            <a:r>
              <a:rPr lang="en-US" altLang="zh-CN" dirty="0" err="1"/>
              <a:t>Y,X,alpha</a:t>
            </a:r>
            <a:r>
              <a:rPr lang="en-US" altLang="zh-CN" dirty="0"/>
              <a:t>) </a:t>
            </a:r>
            <a:r>
              <a:rPr lang="zh-CN" altLang="en-US" dirty="0"/>
              <a:t>求回归系数的点估计和区间估计，并检验回归模型</a:t>
            </a:r>
          </a:p>
          <a:p>
            <a:pPr>
              <a:lnSpc>
                <a:spcPct val="150000"/>
              </a:lnSpc>
            </a:pPr>
            <a:r>
              <a:rPr lang="zh-CN" altLang="en-US" dirty="0"/>
              <a:t>         其中</a:t>
            </a:r>
            <a:r>
              <a:rPr lang="en-US" altLang="zh-CN" dirty="0"/>
              <a:t> stats </a:t>
            </a:r>
            <a:r>
              <a:rPr lang="zh-CN" altLang="en-US" dirty="0"/>
              <a:t>用于检验回归模型的统计量，有四个数值：相关系数</a:t>
            </a:r>
            <a:r>
              <a:rPr lang="en-US" altLang="zh-CN" dirty="0"/>
              <a:t>R2</a:t>
            </a:r>
            <a:r>
              <a:rPr lang="zh-CN" altLang="en-US" dirty="0"/>
              <a:t>、</a:t>
            </a:r>
            <a:r>
              <a:rPr lang="en-US" altLang="zh-CN" dirty="0"/>
              <a:t>F</a:t>
            </a:r>
            <a:r>
              <a:rPr lang="zh-CN" altLang="en-US" dirty="0"/>
              <a:t>值、与</a:t>
            </a:r>
            <a:r>
              <a:rPr lang="en-US" altLang="zh-CN" dirty="0"/>
              <a:t>F</a:t>
            </a:r>
            <a:r>
              <a:rPr lang="zh-CN" altLang="en-US" dirty="0"/>
              <a:t>对应的概率</a:t>
            </a:r>
            <a:r>
              <a:rPr lang="en-US" altLang="zh-CN" dirty="0"/>
              <a:t>p</a:t>
            </a:r>
            <a:r>
              <a:rPr lang="zh-CN" altLang="en-US" dirty="0"/>
              <a:t>，误差方差。相关系数</a:t>
            </a:r>
            <a:r>
              <a:rPr lang="en-US" altLang="zh-CN" dirty="0"/>
              <a:t>R2</a:t>
            </a:r>
            <a:r>
              <a:rPr lang="zh-CN" altLang="en-US" dirty="0"/>
              <a:t>越接近</a:t>
            </a:r>
            <a:r>
              <a:rPr lang="en-US" altLang="zh-CN" dirty="0"/>
              <a:t>1</a:t>
            </a:r>
            <a:r>
              <a:rPr lang="zh-CN" altLang="en-US" dirty="0"/>
              <a:t>，说明回归方程越显著；</a:t>
            </a:r>
            <a:r>
              <a:rPr lang="en-US" altLang="zh-CN" dirty="0"/>
              <a:t>F &gt; F1-α</a:t>
            </a:r>
            <a:r>
              <a:rPr lang="zh-CN" altLang="en-US" dirty="0"/>
              <a:t>（</a:t>
            </a:r>
            <a:r>
              <a:rPr lang="en-US" altLang="zh-CN" dirty="0"/>
              <a:t>k</a:t>
            </a:r>
            <a:r>
              <a:rPr lang="zh-CN" altLang="en-US" dirty="0"/>
              <a:t>，</a:t>
            </a:r>
            <a:r>
              <a:rPr lang="en-US" altLang="zh-CN" dirty="0"/>
              <a:t>n-k-1</a:t>
            </a:r>
            <a:r>
              <a:rPr lang="zh-CN" altLang="en-US" dirty="0"/>
              <a:t>）时拒绝</a:t>
            </a:r>
            <a:r>
              <a:rPr lang="en-US" altLang="zh-CN" dirty="0"/>
              <a:t>H0</a:t>
            </a:r>
            <a:r>
              <a:rPr lang="zh-CN" altLang="en-US" dirty="0"/>
              <a:t>，</a:t>
            </a:r>
            <a:r>
              <a:rPr lang="en-US" altLang="zh-CN" dirty="0"/>
              <a:t>F</a:t>
            </a:r>
            <a:r>
              <a:rPr lang="zh-CN" altLang="en-US" dirty="0"/>
              <a:t>越大，说明回归方程越显著；与</a:t>
            </a:r>
            <a:r>
              <a:rPr lang="en-US" altLang="zh-CN" dirty="0"/>
              <a:t>F</a:t>
            </a:r>
            <a:r>
              <a:rPr lang="zh-CN" altLang="en-US" dirty="0"/>
              <a:t>对应的概率</a:t>
            </a:r>
            <a:r>
              <a:rPr lang="en-US" altLang="zh-CN" dirty="0"/>
              <a:t>p </a:t>
            </a:r>
            <a:r>
              <a:rPr lang="zh-CN" altLang="en-US" dirty="0"/>
              <a:t>时拒绝</a:t>
            </a:r>
            <a:r>
              <a:rPr lang="en-US" altLang="zh-CN" dirty="0"/>
              <a:t>H0</a:t>
            </a:r>
            <a:r>
              <a:rPr lang="zh-CN" altLang="en-US" dirty="0"/>
              <a:t>，回归模型成立。</a:t>
            </a:r>
            <a:r>
              <a:rPr lang="en-US" altLang="zh-CN" dirty="0"/>
              <a:t>p</a:t>
            </a:r>
            <a:r>
              <a:rPr lang="zh-CN" altLang="en-US" dirty="0"/>
              <a:t>值在</a:t>
            </a:r>
            <a:r>
              <a:rPr lang="en-US" altLang="zh-CN" dirty="0"/>
              <a:t>0.01-0.05</a:t>
            </a:r>
            <a:r>
              <a:rPr lang="zh-CN" altLang="en-US" dirty="0"/>
              <a:t>之间，越小越好。</a:t>
            </a:r>
          </a:p>
          <a:p>
            <a:pPr>
              <a:lnSpc>
                <a:spcPct val="150000"/>
              </a:lnSpc>
            </a:pPr>
            <a:endParaRPr lang="zh-CN" altLang="en-US" dirty="0"/>
          </a:p>
        </p:txBody>
      </p:sp>
    </p:spTree>
    <p:extLst>
      <p:ext uri="{BB962C8B-B14F-4D97-AF65-F5344CB8AC3E}">
        <p14:creationId xmlns:p14="http://schemas.microsoft.com/office/powerpoint/2010/main" val="24345128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3797067" y="3352127"/>
            <a:ext cx="4824280"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回归分析的原理</a:t>
            </a:r>
            <a:endParaRPr lang="en-US" altLang="zh-CN"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366311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045924" y="910391"/>
            <a:ext cx="5356383"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回归分析的调试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回归分析的调试</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C36904F3-6B53-4FE0-BFF1-D07060D870FF}"/>
              </a:ext>
            </a:extLst>
          </p:cNvPr>
          <p:cNvSpPr txBox="1"/>
          <p:nvPr/>
        </p:nvSpPr>
        <p:spPr>
          <a:xfrm>
            <a:off x="2269724" y="2274112"/>
            <a:ext cx="7652551" cy="2118209"/>
          </a:xfrm>
          <a:prstGeom prst="rect">
            <a:avLst/>
          </a:prstGeom>
          <a:noFill/>
        </p:spPr>
        <p:txBody>
          <a:bodyPr wrap="square" rtlCol="0">
            <a:spAutoFit/>
          </a:bodyPr>
          <a:lstStyle/>
          <a:p>
            <a:pPr>
              <a:lnSpc>
                <a:spcPct val="150000"/>
              </a:lnSpc>
            </a:pPr>
            <a:r>
              <a:rPr lang="zh-CN" altLang="en-US" dirty="0"/>
              <a:t>如果采用内置函数</a:t>
            </a:r>
            <a:r>
              <a:rPr lang="en-US" altLang="zh-CN" dirty="0"/>
              <a:t>regress</a:t>
            </a:r>
            <a:r>
              <a:rPr lang="zh-CN" altLang="en-US" dirty="0"/>
              <a:t>来实现先行回归的话，错误可能出现在：</a:t>
            </a:r>
            <a:endParaRPr lang="en-US" altLang="zh-CN" dirty="0"/>
          </a:p>
          <a:p>
            <a:pPr>
              <a:lnSpc>
                <a:spcPct val="150000"/>
              </a:lnSpc>
            </a:pPr>
            <a:r>
              <a:rPr lang="en-US" altLang="zh-CN" dirty="0"/>
              <a:t>1</a:t>
            </a:r>
            <a:r>
              <a:rPr lang="zh-CN" altLang="en-US" dirty="0"/>
              <a:t>、矩阵运算不合法，即行列式行列与运算规则不符。</a:t>
            </a:r>
            <a:endParaRPr lang="en-US" altLang="zh-CN" dirty="0"/>
          </a:p>
          <a:p>
            <a:pPr>
              <a:lnSpc>
                <a:spcPct val="150000"/>
              </a:lnSpc>
            </a:pPr>
            <a:r>
              <a:rPr lang="en-US" altLang="zh-CN" dirty="0"/>
              <a:t>2</a:t>
            </a:r>
            <a:r>
              <a:rPr lang="zh-CN" altLang="en-US" dirty="0"/>
              <a:t>、矩阵类型不合法，需要进行数据类型转换。</a:t>
            </a:r>
            <a:endParaRPr lang="en-US" altLang="zh-CN" dirty="0"/>
          </a:p>
          <a:p>
            <a:pPr>
              <a:lnSpc>
                <a:spcPct val="150000"/>
              </a:lnSpc>
            </a:pPr>
            <a:r>
              <a:rPr lang="en-US" altLang="zh-CN" dirty="0"/>
              <a:t>3</a:t>
            </a:r>
            <a:r>
              <a:rPr lang="zh-CN" altLang="en-US" dirty="0"/>
              <a:t>、参数</a:t>
            </a:r>
            <a:r>
              <a:rPr lang="en-US" altLang="zh-CN" dirty="0"/>
              <a:t>alpha</a:t>
            </a:r>
            <a:r>
              <a:rPr lang="zh-CN" altLang="en-US" dirty="0"/>
              <a:t>设计不合法，需要修改</a:t>
            </a:r>
            <a:r>
              <a:rPr lang="en-US" altLang="zh-CN" dirty="0"/>
              <a:t>alpha</a:t>
            </a:r>
            <a:r>
              <a:rPr lang="zh-CN" altLang="en-US" dirty="0"/>
              <a:t>数值。</a:t>
            </a:r>
            <a:endParaRPr lang="en-US" altLang="zh-CN" dirty="0"/>
          </a:p>
          <a:p>
            <a:pPr>
              <a:lnSpc>
                <a:spcPct val="150000"/>
              </a:lnSpc>
            </a:pPr>
            <a:r>
              <a:rPr lang="en-US" altLang="zh-CN" dirty="0"/>
              <a:t>4</a:t>
            </a:r>
            <a:r>
              <a:rPr lang="zh-CN" altLang="en-US" dirty="0"/>
              <a:t>、模型设计不合理，需要调整模型。</a:t>
            </a:r>
          </a:p>
        </p:txBody>
      </p:sp>
    </p:spTree>
    <p:extLst>
      <p:ext uri="{BB962C8B-B14F-4D97-AF65-F5344CB8AC3E}">
        <p14:creationId xmlns:p14="http://schemas.microsoft.com/office/powerpoint/2010/main" val="10576610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4528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flipH="1">
            <a:off x="-207234" y="2388730"/>
            <a:ext cx="12606468" cy="2450362"/>
          </a:xfrm>
          <a:prstGeom prst="rect">
            <a:avLst/>
          </a:prstGeom>
        </p:spPr>
      </p:pic>
      <p:sp>
        <p:nvSpPr>
          <p:cNvPr id="5" name="文本框 4"/>
          <p:cNvSpPr txBox="1"/>
          <p:nvPr/>
        </p:nvSpPr>
        <p:spPr>
          <a:xfrm>
            <a:off x="5668501" y="1389044"/>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3805774" y="3375680"/>
            <a:ext cx="4979488" cy="1446550"/>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回归分析的优缺点和改进方法</a:t>
            </a:r>
          </a:p>
        </p:txBody>
      </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045924" y="910391"/>
            <a:ext cx="5356383"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回归分析的优点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回归分析的优缺点</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C36904F3-6B53-4FE0-BFF1-D07060D870FF}"/>
              </a:ext>
            </a:extLst>
          </p:cNvPr>
          <p:cNvSpPr txBox="1"/>
          <p:nvPr/>
        </p:nvSpPr>
        <p:spPr>
          <a:xfrm>
            <a:off x="2068658" y="2091232"/>
            <a:ext cx="8054683" cy="4195700"/>
          </a:xfrm>
          <a:prstGeom prst="rect">
            <a:avLst/>
          </a:prstGeom>
          <a:noFill/>
        </p:spPr>
        <p:txBody>
          <a:bodyPr wrap="square" rtlCol="0">
            <a:spAutoFit/>
          </a:bodyPr>
          <a:lstStyle/>
          <a:p>
            <a:pPr>
              <a:lnSpc>
                <a:spcPct val="150000"/>
              </a:lnSpc>
            </a:pPr>
            <a:r>
              <a:rPr lang="en-US" altLang="zh-CN" dirty="0"/>
              <a:t>1</a:t>
            </a:r>
            <a:r>
              <a:rPr lang="zh-CN" altLang="en-US" dirty="0"/>
              <a:t>、回归分析法在分析多因素模型时，更加简单和方便。</a:t>
            </a:r>
            <a:endParaRPr lang="en-US" altLang="zh-CN" dirty="0"/>
          </a:p>
          <a:p>
            <a:pPr>
              <a:lnSpc>
                <a:spcPct val="150000"/>
              </a:lnSpc>
            </a:pPr>
            <a:r>
              <a:rPr lang="en-US" altLang="zh-CN" dirty="0"/>
              <a:t>2</a:t>
            </a:r>
            <a:r>
              <a:rPr lang="zh-CN" altLang="en-US" dirty="0"/>
              <a:t>、运用回归模型，只需要采用的模型与数据相同，通过标准的统计方法可以计算出唯一的结果，但在图和表的形式中，数据之间的关系往往因人而异，不同分学习者画出的拟合曲线很可能是不一样的。</a:t>
            </a:r>
            <a:endParaRPr lang="en-US" altLang="zh-CN" dirty="0"/>
          </a:p>
          <a:p>
            <a:pPr>
              <a:lnSpc>
                <a:spcPct val="150000"/>
              </a:lnSpc>
            </a:pPr>
            <a:r>
              <a:rPr lang="en-US" altLang="zh-CN" dirty="0"/>
              <a:t>3</a:t>
            </a:r>
            <a:r>
              <a:rPr lang="zh-CN" altLang="en-US" dirty="0"/>
              <a:t>、回归分析可以准确的计算每个因素的相关程度和回归拟合程度的高低，提高预测方程式的效果。</a:t>
            </a:r>
            <a:endParaRPr lang="en-US" altLang="zh-CN" dirty="0"/>
          </a:p>
          <a:p>
            <a:pPr>
              <a:lnSpc>
                <a:spcPct val="150000"/>
              </a:lnSpc>
            </a:pPr>
            <a:r>
              <a:rPr lang="en-US" altLang="zh-CN" dirty="0"/>
              <a:t>4</a:t>
            </a:r>
            <a:r>
              <a:rPr lang="zh-CN" altLang="en-US" dirty="0"/>
              <a:t>、在使用回归分析法时，由于实际的一个变量仅受到但各因素的影响的情况极少，要注意模式的适用范围。所以一元回归分析法使用确实存在一个对因素影响作用明显高于其他因素的变量时使用。多元回归分析比较适用于实际问题，受多因素综合影响使用。</a:t>
            </a:r>
          </a:p>
        </p:txBody>
      </p:sp>
    </p:spTree>
    <p:extLst>
      <p:ext uri="{BB962C8B-B14F-4D97-AF65-F5344CB8AC3E}">
        <p14:creationId xmlns:p14="http://schemas.microsoft.com/office/powerpoint/2010/main" val="25938258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045924" y="910391"/>
            <a:ext cx="5356383"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回归分析的缺点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回归分析的优缺点</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C36904F3-6B53-4FE0-BFF1-D07060D870FF}"/>
              </a:ext>
            </a:extLst>
          </p:cNvPr>
          <p:cNvSpPr txBox="1"/>
          <p:nvPr/>
        </p:nvSpPr>
        <p:spPr>
          <a:xfrm>
            <a:off x="2068658" y="2689611"/>
            <a:ext cx="8054683" cy="1287212"/>
          </a:xfrm>
          <a:prstGeom prst="rect">
            <a:avLst/>
          </a:prstGeom>
          <a:noFill/>
        </p:spPr>
        <p:txBody>
          <a:bodyPr wrap="square" rtlCol="0">
            <a:spAutoFit/>
          </a:bodyPr>
          <a:lstStyle/>
          <a:p>
            <a:pPr>
              <a:lnSpc>
                <a:spcPct val="150000"/>
              </a:lnSpc>
            </a:pPr>
            <a:r>
              <a:rPr lang="zh-CN" altLang="en-US" dirty="0"/>
              <a:t>        有时候在回归分析中，选用何种因子和该因子采用何种表达式仅是一种推测，这影响了因子的多样性和某些因子的不可测性，使得回归分析在某些情况下受到限制。</a:t>
            </a:r>
          </a:p>
        </p:txBody>
      </p:sp>
    </p:spTree>
    <p:extLst>
      <p:ext uri="{BB962C8B-B14F-4D97-AF65-F5344CB8AC3E}">
        <p14:creationId xmlns:p14="http://schemas.microsoft.com/office/powerpoint/2010/main" val="16338932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3613687" y="894376"/>
            <a:ext cx="5356383"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回归分析的改进方法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回归分析的优缺点</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C36904F3-6B53-4FE0-BFF1-D07060D870FF}"/>
              </a:ext>
            </a:extLst>
          </p:cNvPr>
          <p:cNvSpPr txBox="1"/>
          <p:nvPr/>
        </p:nvSpPr>
        <p:spPr>
          <a:xfrm>
            <a:off x="2068658" y="2828336"/>
            <a:ext cx="8054683" cy="1702710"/>
          </a:xfrm>
          <a:prstGeom prst="rect">
            <a:avLst/>
          </a:prstGeom>
          <a:noFill/>
        </p:spPr>
        <p:txBody>
          <a:bodyPr wrap="square" rtlCol="0">
            <a:spAutoFit/>
          </a:bodyPr>
          <a:lstStyle/>
          <a:p>
            <a:pPr>
              <a:lnSpc>
                <a:spcPct val="150000"/>
              </a:lnSpc>
            </a:pPr>
            <a:r>
              <a:rPr lang="en-US" altLang="zh-CN" dirty="0"/>
              <a:t>1</a:t>
            </a:r>
            <a:r>
              <a:rPr lang="zh-CN" altLang="en-US" dirty="0"/>
              <a:t>、综合分析，仔细确定模型。</a:t>
            </a:r>
            <a:endParaRPr lang="en-US" altLang="zh-CN" dirty="0"/>
          </a:p>
          <a:p>
            <a:pPr>
              <a:lnSpc>
                <a:spcPct val="150000"/>
              </a:lnSpc>
            </a:pPr>
            <a:r>
              <a:rPr lang="en-US" altLang="zh-CN" dirty="0"/>
              <a:t>2</a:t>
            </a:r>
            <a:r>
              <a:rPr lang="zh-CN" altLang="en-US" dirty="0"/>
              <a:t>、对于较难确定的相关关系，可以采用神经网络等算法进行分析。</a:t>
            </a:r>
            <a:endParaRPr lang="en-US" altLang="zh-CN" dirty="0"/>
          </a:p>
          <a:p>
            <a:pPr>
              <a:lnSpc>
                <a:spcPct val="150000"/>
              </a:lnSpc>
            </a:pPr>
            <a:r>
              <a:rPr lang="en-US" altLang="zh-CN" dirty="0"/>
              <a:t>3</a:t>
            </a:r>
            <a:r>
              <a:rPr lang="zh-CN" altLang="en-US" dirty="0"/>
              <a:t>、通过残差分析和拟合度分析，不断调整模型，直到符合实际情况。</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9675612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感谢聆听！！！</a:t>
            </a: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853220" cy="369332"/>
          </a:xfrm>
          <a:prstGeom prst="rect">
            <a:avLst/>
          </a:prstGeom>
          <a:noFill/>
        </p:spPr>
        <p:txBody>
          <a:bodyPr wrap="square" rtlCol="0">
            <a:spAutoFit/>
          </a:bodyPr>
          <a:lstStyle/>
          <a:p>
            <a:r>
              <a:rPr lang="en-US" altLang="zh-CN"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The end of Lesson 3</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6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79" y="324060"/>
            <a:ext cx="163529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871629" y="919541"/>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242054"/>
            <a:ext cx="9323574" cy="3805850"/>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在统计学中，回归分析（</a:t>
            </a:r>
            <a:r>
              <a:rPr lang="en-US" altLang="zh-CN" sz="2400" dirty="0">
                <a:latin typeface="宋体" panose="02010600030101010101" pitchFamily="2" charset="-122"/>
                <a:ea typeface="宋体" panose="02010600030101010101" pitchFamily="2" charset="-122"/>
              </a:rPr>
              <a:t>regression analysis</a:t>
            </a:r>
            <a:r>
              <a:rPr lang="zh-CN" altLang="en-US" sz="2400" dirty="0">
                <a:latin typeface="宋体" panose="02010600030101010101" pitchFamily="2" charset="-122"/>
                <a:ea typeface="宋体" panose="02010600030101010101" pitchFamily="2" charset="-122"/>
              </a:rPr>
              <a:t>）指的是确定两种或两种以上变量间相互依赖的定量关系的一种统计分析方法。回归分析按照涉及的变量的多少，分为一元回归和多元回归分析；按照因变量的多少，可分为简单回归分析和多重回归分析；按照自变量和因变量之间的关系类型，可分为线性回归分析和非线性回归分析。 </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12009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79" y="324060"/>
            <a:ext cx="163529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871629" y="919541"/>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041120"/>
            <a:ext cx="9323574" cy="2775760"/>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在大数据分析中，回归分析是一种预测性的建模技术，它研究的是因变量（目标）和自变量（预测器）之间的关系。这种技术通常用于预测分析，时间序列模型以及发现变量之间的因果关系。例如，司机的鲁莽驾驶与道路交通事故数量之间的关系，最好的研究方法就是回归。</a:t>
            </a:r>
          </a:p>
        </p:txBody>
      </p:sp>
    </p:spTree>
    <p:extLst>
      <p:ext uri="{BB962C8B-B14F-4D97-AF65-F5344CB8AC3E}">
        <p14:creationId xmlns:p14="http://schemas.microsoft.com/office/powerpoint/2010/main" val="1916642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79" y="324060"/>
            <a:ext cx="163529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871629" y="919541"/>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041120"/>
            <a:ext cx="9323574" cy="2775760"/>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回归分析研究的主要问题是：</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）确定</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间的定量关系表达式，这种表达式称为回归方程；</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）对求得的回归方程的可信度进行检验；</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）判断自变量</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对因变量</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有无影响；</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）利用所求得的回归方程进行预测和控制。</a:t>
            </a:r>
          </a:p>
        </p:txBody>
      </p:sp>
    </p:spTree>
    <p:extLst>
      <p:ext uri="{BB962C8B-B14F-4D97-AF65-F5344CB8AC3E}">
        <p14:creationId xmlns:p14="http://schemas.microsoft.com/office/powerpoint/2010/main" val="36322370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554736" y="2626263"/>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5038901" y="2175911"/>
            <a:ext cx="4059379" cy="1446550"/>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回归分析的分类和使用方法</a:t>
            </a:r>
          </a:p>
        </p:txBody>
      </p:sp>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131417" y="924360"/>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回归分析的分类</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回归分析系的分类</a:t>
            </a:r>
          </a:p>
        </p:txBody>
      </p:sp>
      <p:sp>
        <p:nvSpPr>
          <p:cNvPr id="3" name="文本框 2">
            <a:extLst>
              <a:ext uri="{FF2B5EF4-FFF2-40B4-BE49-F238E27FC236}">
                <a16:creationId xmlns:a16="http://schemas.microsoft.com/office/drawing/2014/main" id="{2708BACB-F679-480D-B63C-E57395C4FA58}"/>
              </a:ext>
            </a:extLst>
          </p:cNvPr>
          <p:cNvSpPr txBox="1"/>
          <p:nvPr/>
        </p:nvSpPr>
        <p:spPr>
          <a:xfrm>
            <a:off x="3892146" y="2367776"/>
            <a:ext cx="4168437" cy="2951385"/>
          </a:xfrm>
          <a:prstGeom prst="rect">
            <a:avLst/>
          </a:prstGeom>
          <a:noFill/>
        </p:spPr>
        <p:txBody>
          <a:bodyPr wrap="square" rtlCol="0">
            <a:spAutoFit/>
          </a:bodyPr>
          <a:lstStyle/>
          <a:p>
            <a:pPr>
              <a:lnSpc>
                <a:spcPct val="150000"/>
              </a:lnSpc>
            </a:pPr>
            <a:r>
              <a:rPr lang="en-US" altLang="zh-CN" dirty="0"/>
              <a:t>1</a:t>
            </a:r>
            <a:r>
              <a:rPr lang="zh-CN" altLang="en-US" dirty="0"/>
              <a:t>、</a:t>
            </a:r>
            <a:r>
              <a:rPr lang="en-US" altLang="zh-CN" dirty="0"/>
              <a:t>Linear Regression</a:t>
            </a:r>
            <a:r>
              <a:rPr lang="zh-CN" altLang="en-US" dirty="0"/>
              <a:t>线性回归</a:t>
            </a:r>
            <a:endParaRPr lang="en-US" altLang="zh-CN" dirty="0"/>
          </a:p>
          <a:p>
            <a:pPr>
              <a:lnSpc>
                <a:spcPct val="150000"/>
              </a:lnSpc>
            </a:pPr>
            <a:r>
              <a:rPr lang="en-US" altLang="zh-CN" dirty="0"/>
              <a:t>2</a:t>
            </a:r>
            <a:r>
              <a:rPr lang="zh-CN" altLang="en-US" dirty="0"/>
              <a:t>、</a:t>
            </a:r>
            <a:r>
              <a:rPr lang="en-US" altLang="zh-CN" dirty="0"/>
              <a:t>Logistic Regression</a:t>
            </a:r>
            <a:r>
              <a:rPr lang="zh-CN" altLang="en-US" dirty="0"/>
              <a:t>逻辑回归</a:t>
            </a:r>
            <a:endParaRPr lang="en-US" altLang="zh-CN" dirty="0"/>
          </a:p>
          <a:p>
            <a:pPr>
              <a:lnSpc>
                <a:spcPct val="150000"/>
              </a:lnSpc>
            </a:pPr>
            <a:r>
              <a:rPr lang="en-US" altLang="zh-CN" dirty="0"/>
              <a:t>3</a:t>
            </a:r>
            <a:r>
              <a:rPr lang="zh-CN" altLang="en-US" dirty="0"/>
              <a:t>、</a:t>
            </a:r>
            <a:r>
              <a:rPr lang="en-US" altLang="zh-CN" dirty="0"/>
              <a:t>Polynomial Regression</a:t>
            </a:r>
            <a:r>
              <a:rPr lang="zh-CN" altLang="en-US" dirty="0"/>
              <a:t>多项式回归</a:t>
            </a:r>
            <a:endParaRPr lang="en-US" altLang="zh-CN" dirty="0"/>
          </a:p>
          <a:p>
            <a:pPr>
              <a:lnSpc>
                <a:spcPct val="150000"/>
              </a:lnSpc>
            </a:pPr>
            <a:r>
              <a:rPr lang="en-US" altLang="zh-CN" dirty="0"/>
              <a:t>4</a:t>
            </a:r>
            <a:r>
              <a:rPr lang="zh-CN" altLang="en-US" dirty="0"/>
              <a:t>、</a:t>
            </a:r>
            <a:r>
              <a:rPr lang="en-US" altLang="zh-CN" dirty="0"/>
              <a:t>Stepwise Regression</a:t>
            </a:r>
            <a:r>
              <a:rPr lang="zh-CN" altLang="en-US" dirty="0"/>
              <a:t>逐步回归</a:t>
            </a:r>
            <a:endParaRPr lang="en-US" altLang="zh-CN" dirty="0"/>
          </a:p>
          <a:p>
            <a:pPr>
              <a:lnSpc>
                <a:spcPct val="150000"/>
              </a:lnSpc>
            </a:pPr>
            <a:r>
              <a:rPr lang="en-US" altLang="zh-CN" dirty="0"/>
              <a:t>5</a:t>
            </a:r>
            <a:r>
              <a:rPr lang="zh-CN" altLang="en-US" dirty="0"/>
              <a:t>、</a:t>
            </a:r>
            <a:r>
              <a:rPr lang="en-US" altLang="zh-CN" dirty="0"/>
              <a:t>Ridge Regression</a:t>
            </a:r>
            <a:r>
              <a:rPr lang="zh-CN" altLang="en-US" dirty="0"/>
              <a:t>岭回归</a:t>
            </a:r>
            <a:endParaRPr lang="en-US" altLang="zh-CN" dirty="0"/>
          </a:p>
          <a:p>
            <a:pPr>
              <a:lnSpc>
                <a:spcPct val="150000"/>
              </a:lnSpc>
            </a:pPr>
            <a:r>
              <a:rPr lang="en-US" altLang="zh-CN" dirty="0"/>
              <a:t>6</a:t>
            </a:r>
            <a:r>
              <a:rPr lang="zh-CN" altLang="en-US" dirty="0"/>
              <a:t>、</a:t>
            </a:r>
            <a:r>
              <a:rPr lang="en-US" altLang="zh-CN" dirty="0"/>
              <a:t>Lasso Regression</a:t>
            </a:r>
            <a:r>
              <a:rPr lang="zh-CN" altLang="en-US" dirty="0"/>
              <a:t>套索回归</a:t>
            </a:r>
            <a:endParaRPr lang="en-US" altLang="zh-CN" dirty="0"/>
          </a:p>
          <a:p>
            <a:pPr>
              <a:lnSpc>
                <a:spcPct val="150000"/>
              </a:lnSpc>
            </a:pPr>
            <a:r>
              <a:rPr lang="en-US" altLang="zh-CN" dirty="0"/>
              <a:t>7</a:t>
            </a:r>
            <a:r>
              <a:rPr lang="zh-CN" altLang="en-US" dirty="0"/>
              <a:t>、</a:t>
            </a:r>
            <a:r>
              <a:rPr lang="en-US" altLang="zh-CN" dirty="0" err="1"/>
              <a:t>ElasticNet</a:t>
            </a:r>
            <a:r>
              <a:rPr lang="zh-CN" altLang="en-US" dirty="0"/>
              <a:t>回归</a:t>
            </a:r>
            <a:endParaRPr lang="en-US" altLang="zh-CN" dirty="0"/>
          </a:p>
        </p:txBody>
      </p:sp>
    </p:spTree>
    <p:extLst>
      <p:ext uri="{BB962C8B-B14F-4D97-AF65-F5344CB8AC3E}">
        <p14:creationId xmlns:p14="http://schemas.microsoft.com/office/powerpoint/2010/main" val="33924065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4701F245-A425-4F19-AC0F-2D49109242FC}"/>
              </a:ext>
            </a:extLst>
          </p:cNvPr>
          <p:cNvSpPr txBox="1"/>
          <p:nvPr/>
        </p:nvSpPr>
        <p:spPr>
          <a:xfrm>
            <a:off x="4489359" y="924360"/>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线性回归</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CFDF88E1-C33D-4270-BCD4-720729F9C5C3}"/>
              </a:ext>
            </a:extLst>
          </p:cNvPr>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3</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F71BC544-3D8D-4889-9F78-D3995749EA51}"/>
              </a:ext>
            </a:extLst>
          </p:cNvPr>
          <p:cNvSpPr txBox="1"/>
          <p:nvPr/>
        </p:nvSpPr>
        <p:spPr>
          <a:xfrm>
            <a:off x="138897" y="324061"/>
            <a:ext cx="272927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回归分析系的分类</a:t>
            </a:r>
          </a:p>
        </p:txBody>
      </p:sp>
      <p:sp>
        <p:nvSpPr>
          <p:cNvPr id="2" name="文本框 1">
            <a:extLst>
              <a:ext uri="{FF2B5EF4-FFF2-40B4-BE49-F238E27FC236}">
                <a16:creationId xmlns:a16="http://schemas.microsoft.com/office/drawing/2014/main" id="{D24FFD7C-F39A-449D-84E9-7F1D832C4F56}"/>
              </a:ext>
            </a:extLst>
          </p:cNvPr>
          <p:cNvSpPr txBox="1"/>
          <p:nvPr/>
        </p:nvSpPr>
        <p:spPr>
          <a:xfrm flipH="1">
            <a:off x="2638448" y="3333217"/>
            <a:ext cx="4677332" cy="34647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1AEA1ED-96EC-4DC9-91E7-EC740EAD7B83}"/>
              </a:ext>
            </a:extLst>
          </p:cNvPr>
          <p:cNvSpPr txBox="1"/>
          <p:nvPr/>
        </p:nvSpPr>
        <p:spPr>
          <a:xfrm>
            <a:off x="2208514" y="2205088"/>
            <a:ext cx="7118430" cy="2949205"/>
          </a:xfrm>
          <a:prstGeom prst="rect">
            <a:avLst/>
          </a:prstGeom>
          <a:noFill/>
        </p:spPr>
        <p:txBody>
          <a:bodyPr wrap="square" rtlCol="0">
            <a:spAutoFit/>
          </a:bodyPr>
          <a:lstStyle/>
          <a:p>
            <a:pPr>
              <a:lnSpc>
                <a:spcPct val="150000"/>
              </a:lnSpc>
            </a:pPr>
            <a:r>
              <a:rPr lang="zh-CN" altLang="en-US" dirty="0"/>
              <a:t>        线性回归是最为人熟知的建模技术之一。线性回归通常是人们在学习预测模型时首选的技术之一。在这种技术中，因变量是连续的，自变量可以是连续的也可以是离散的，回归线的性质是线性的。</a:t>
            </a:r>
          </a:p>
          <a:p>
            <a:pPr>
              <a:lnSpc>
                <a:spcPct val="150000"/>
              </a:lnSpc>
            </a:pPr>
            <a:r>
              <a:rPr lang="zh-CN" altLang="en-US" dirty="0"/>
              <a:t>        线性回归使用最佳的拟合直线（也就是回归线）在因变量（</a:t>
            </a:r>
            <a:r>
              <a:rPr lang="en-US" altLang="zh-CN" dirty="0"/>
              <a:t>Y</a:t>
            </a:r>
            <a:r>
              <a:rPr lang="zh-CN" altLang="en-US" dirty="0"/>
              <a:t>）和一个或多个自变量（</a:t>
            </a:r>
            <a:r>
              <a:rPr lang="en-US" altLang="zh-CN" dirty="0"/>
              <a:t>X</a:t>
            </a:r>
            <a:r>
              <a:rPr lang="zh-CN" altLang="en-US" dirty="0"/>
              <a:t>）之间建立一种关系。</a:t>
            </a:r>
          </a:p>
          <a:p>
            <a:pPr>
              <a:lnSpc>
                <a:spcPct val="150000"/>
              </a:lnSpc>
            </a:pPr>
            <a:r>
              <a:rPr lang="zh-CN" altLang="en-US" dirty="0"/>
              <a:t>        多元线性回归只需要将一元线性回归中的自变量和因变量修正为向量即可，由线性代数知识按照一元线性回归步骤求解。</a:t>
            </a:r>
          </a:p>
        </p:txBody>
      </p:sp>
    </p:spTree>
    <p:extLst>
      <p:ext uri="{BB962C8B-B14F-4D97-AF65-F5344CB8AC3E}">
        <p14:creationId xmlns:p14="http://schemas.microsoft.com/office/powerpoint/2010/main" val="27865104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1521</TotalTime>
  <Words>1993</Words>
  <Application>Microsoft Office PowerPoint</Application>
  <PresentationFormat>宽屏</PresentationFormat>
  <Paragraphs>213</Paragraphs>
  <Slides>35</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Open Sans Light</vt:lpstr>
      <vt:lpstr>等线</vt:lpstr>
      <vt:lpstr>宋体</vt:lpstr>
      <vt:lpstr>Arial</vt:lpstr>
      <vt:lpstr>Calibri</vt:lpstr>
      <vt:lpstr>Open Sans Semibold</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凡 杨</cp:lastModifiedBy>
  <cp:revision>222</cp:revision>
  <dcterms:created xsi:type="dcterms:W3CDTF">2017-03-26T06:32:59Z</dcterms:created>
  <dcterms:modified xsi:type="dcterms:W3CDTF">2019-08-14T11:44:36Z</dcterms:modified>
</cp:coreProperties>
</file>