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5" r:id="rId2"/>
    <p:sldId id="303" r:id="rId3"/>
    <p:sldId id="312" r:id="rId4"/>
    <p:sldId id="395" r:id="rId5"/>
    <p:sldId id="396" r:id="rId6"/>
    <p:sldId id="397" r:id="rId7"/>
    <p:sldId id="313" r:id="rId8"/>
    <p:sldId id="398" r:id="rId9"/>
    <p:sldId id="399" r:id="rId10"/>
    <p:sldId id="400" r:id="rId11"/>
    <p:sldId id="314" r:id="rId12"/>
    <p:sldId id="405" r:id="rId13"/>
    <p:sldId id="406" r:id="rId14"/>
    <p:sldId id="407" r:id="rId15"/>
    <p:sldId id="408" r:id="rId16"/>
    <p:sldId id="315" r:id="rId17"/>
    <p:sldId id="409" r:id="rId18"/>
    <p:sldId id="410" r:id="rId19"/>
    <p:sldId id="411" r:id="rId20"/>
    <p:sldId id="412" r:id="rId21"/>
    <p:sldId id="413" r:id="rId22"/>
    <p:sldId id="414" r:id="rId23"/>
    <p:sldId id="316" r:id="rId24"/>
    <p:sldId id="403" r:id="rId25"/>
    <p:sldId id="401" r:id="rId26"/>
    <p:sldId id="402" r:id="rId27"/>
    <p:sldId id="404" r:id="rId28"/>
    <p:sldId id="35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varScale="1">
        <p:scale>
          <a:sx n="86" d="100"/>
          <a:sy n="86" d="100"/>
        </p:scale>
        <p:origin x="442" y="48"/>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3491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261685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922888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17</a:t>
            </a:fld>
            <a:endParaRPr lang="zh-CN" altLang="en-US"/>
          </a:p>
        </p:txBody>
      </p:sp>
    </p:spTree>
    <p:extLst>
      <p:ext uri="{BB962C8B-B14F-4D97-AF65-F5344CB8AC3E}">
        <p14:creationId xmlns:p14="http://schemas.microsoft.com/office/powerpoint/2010/main" val="11598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1437479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452592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1710079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120445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3715913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196456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74944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340878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3639797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265427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106178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360906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340652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249836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304320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183443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315729"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算法专题：</a:t>
            </a:r>
            <a:r>
              <a:rPr lang="en-US" altLang="zh-CN"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K-means</a:t>
            </a:r>
            <a:endPar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4</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的使用方法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450578" y="94796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算法的适用范围</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2" y="2113454"/>
            <a:ext cx="9323574" cy="4437753"/>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主要是解决分类问题，对于给定的样本集，按照样本之间的距离大小，将样本集划分为</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个簇，也就是分成</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类。让簇内的点尽量紧密的连在一起，而让簇间的距离尽量的大。</a:t>
            </a:r>
            <a:endParaRPr lang="en-US" altLang="zh-CN" sz="24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可以解决问题有：</a:t>
            </a:r>
            <a:endParaRPr lang="en-US" altLang="zh-CN" sz="2400" dirty="0">
              <a:latin typeface="宋体" panose="02010600030101010101" pitchFamily="2" charset="-122"/>
              <a:ea typeface="宋体" panose="02010600030101010101" pitchFamily="2" charset="-122"/>
            </a:endParaRPr>
          </a:p>
          <a:p>
            <a:pPr lvl="1">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、星系区分；</a:t>
            </a:r>
            <a:endParaRPr lang="en-US" altLang="zh-CN" sz="2400" dirty="0">
              <a:latin typeface="宋体" panose="02010600030101010101" pitchFamily="2" charset="-122"/>
              <a:ea typeface="宋体" panose="02010600030101010101" pitchFamily="2" charset="-122"/>
            </a:endParaRPr>
          </a:p>
          <a:p>
            <a:pPr lvl="1">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、区域分划；</a:t>
            </a:r>
            <a:endParaRPr lang="en-US" altLang="zh-CN" sz="2400" dirty="0">
              <a:latin typeface="宋体" panose="02010600030101010101" pitchFamily="2" charset="-122"/>
              <a:ea typeface="宋体" panose="02010600030101010101" pitchFamily="2" charset="-122"/>
            </a:endParaRPr>
          </a:p>
          <a:p>
            <a:pPr lvl="1">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、样本分类；</a:t>
            </a:r>
            <a:endParaRPr lang="en-US" altLang="zh-CN" sz="2400" dirty="0">
              <a:latin typeface="宋体" panose="02010600030101010101" pitchFamily="2" charset="-122"/>
              <a:ea typeface="宋体" panose="02010600030101010101" pitchFamily="2" charset="-122"/>
            </a:endParaRPr>
          </a:p>
          <a:p>
            <a:pPr lvl="1">
              <a:lnSpc>
                <a:spcPct val="150000"/>
              </a:lnSpc>
            </a:pPr>
            <a:r>
              <a:rPr lang="en-US" altLang="zh-CN" sz="24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27882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2727737" y="2221856"/>
            <a:ext cx="4443302" cy="1446550"/>
          </a:xfrm>
          <a:prstGeom prst="rect">
            <a:avLst/>
          </a:prstGeom>
          <a:noFill/>
        </p:spPr>
        <p:txBody>
          <a:bodyPr vert="horz" wrap="square" rtlCol="0">
            <a:spAutoFit/>
          </a:bodyPr>
          <a:lstStyle/>
          <a:p>
            <a:pPr algn="ctr"/>
            <a:r>
              <a:rPr lang="en-US" altLang="zh-CN"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算法的</a:t>
            </a:r>
            <a:r>
              <a:rPr lang="en-US" altLang="zh-CN"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208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794000" y="947960"/>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327533" y="1656254"/>
            <a:ext cx="9323574" cy="4437753"/>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聚类算法采用的是将</a:t>
            </a:r>
            <a:r>
              <a:rPr lang="en-US" altLang="zh-CN" sz="2400" dirty="0">
                <a:latin typeface="宋体" panose="02010600030101010101" pitchFamily="2" charset="-122"/>
                <a:ea typeface="宋体" panose="02010600030101010101" pitchFamily="2" charset="-122"/>
              </a:rPr>
              <a:t>N*P</a:t>
            </a:r>
            <a:r>
              <a:rPr lang="zh-CN" altLang="en-US" sz="2400" dirty="0">
                <a:latin typeface="宋体" panose="02010600030101010101" pitchFamily="2" charset="-122"/>
                <a:ea typeface="宋体" panose="02010600030101010101" pitchFamily="2" charset="-122"/>
              </a:rPr>
              <a:t>的矩阵</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划分为</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个类，使得类内对象之间的距离最大</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而类之间的距离最小。</a:t>
            </a:r>
          </a:p>
          <a:p>
            <a:pPr>
              <a:lnSpc>
                <a:spcPct val="150000"/>
              </a:lnSpc>
            </a:pPr>
            <a:r>
              <a:rPr lang="zh-CN" altLang="en-US" sz="2400" dirty="0">
                <a:latin typeface="宋体" panose="02010600030101010101" pitchFamily="2" charset="-122"/>
                <a:ea typeface="宋体" panose="02010600030101010101" pitchFamily="2" charset="-122"/>
              </a:rPr>
              <a:t>使用方法：</a:t>
            </a:r>
          </a:p>
          <a:p>
            <a:pPr>
              <a:lnSpc>
                <a:spcPct val="150000"/>
              </a:lnSpc>
            </a:pPr>
            <a:r>
              <a:rPr lang="en-US" altLang="zh-CN" sz="2400" dirty="0" err="1">
                <a:latin typeface="宋体" panose="02010600030101010101" pitchFamily="2" charset="-122"/>
                <a:ea typeface="宋体" panose="02010600030101010101" pitchFamily="2" charset="-122"/>
              </a:rPr>
              <a:t>Idx</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(X,K)</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Idx,C</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(X,K) </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Idx,C,sumD</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(X,K) </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Idx,C,sumD,D</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(X,K) </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(…,’Param1’,Val1,’Param2’,Val2,…)</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41365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208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794000" y="947960"/>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327533" y="1656254"/>
            <a:ext cx="9323574" cy="4437753"/>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Idx,C,sumD,D</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(X,K) </a:t>
            </a:r>
          </a:p>
          <a:p>
            <a:pPr>
              <a:lnSpc>
                <a:spcPct val="150000"/>
              </a:lnSpc>
            </a:pPr>
            <a:r>
              <a:rPr lang="zh-CN" altLang="en-US" sz="2400" dirty="0">
                <a:latin typeface="宋体" panose="02010600030101010101" pitchFamily="2" charset="-122"/>
                <a:ea typeface="宋体" panose="02010600030101010101" pitchFamily="2" charset="-122"/>
              </a:rPr>
              <a:t>各输入输出参数介绍：</a:t>
            </a:r>
          </a:p>
          <a:p>
            <a:pPr>
              <a:lnSpc>
                <a:spcPct val="150000"/>
              </a:lnSpc>
            </a:pPr>
            <a:r>
              <a:rPr lang="en-US" altLang="zh-CN" sz="2400" dirty="0">
                <a:latin typeface="宋体" panose="02010600030101010101" pitchFamily="2" charset="-122"/>
                <a:ea typeface="宋体" panose="02010600030101010101" pitchFamily="2" charset="-122"/>
              </a:rPr>
              <a:t>X N*P</a:t>
            </a:r>
            <a:r>
              <a:rPr lang="zh-CN" altLang="en-US" sz="2400" dirty="0">
                <a:latin typeface="宋体" panose="02010600030101010101" pitchFamily="2" charset="-122"/>
                <a:ea typeface="宋体" panose="02010600030101010101" pitchFamily="2" charset="-122"/>
              </a:rPr>
              <a:t>的数据矩阵</a:t>
            </a:r>
          </a:p>
          <a:p>
            <a:pPr>
              <a:lnSpc>
                <a:spcPct val="150000"/>
              </a:lnSpc>
            </a:pP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表示将</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划分为几类，为整数</a:t>
            </a:r>
          </a:p>
          <a:p>
            <a:pPr>
              <a:lnSpc>
                <a:spcPct val="150000"/>
              </a:lnSpc>
            </a:pPr>
            <a:r>
              <a:rPr lang="en-US" altLang="zh-CN" sz="2400" dirty="0" err="1">
                <a:latin typeface="宋体" panose="02010600030101010101" pitchFamily="2" charset="-122"/>
                <a:ea typeface="宋体" panose="02010600030101010101" pitchFamily="2" charset="-122"/>
              </a:rPr>
              <a:t>Idx</a:t>
            </a:r>
            <a:r>
              <a:rPr lang="en-US" altLang="zh-CN" sz="2400" dirty="0">
                <a:latin typeface="宋体" panose="02010600030101010101" pitchFamily="2" charset="-122"/>
                <a:ea typeface="宋体" panose="02010600030101010101" pitchFamily="2" charset="-122"/>
              </a:rPr>
              <a:t> N*1</a:t>
            </a:r>
            <a:r>
              <a:rPr lang="zh-CN" altLang="en-US" sz="2400" dirty="0">
                <a:latin typeface="宋体" panose="02010600030101010101" pitchFamily="2" charset="-122"/>
                <a:ea typeface="宋体" panose="02010600030101010101" pitchFamily="2" charset="-122"/>
              </a:rPr>
              <a:t>的向量，存储的是每个点的聚类标号</a:t>
            </a:r>
          </a:p>
          <a:p>
            <a:pPr>
              <a:lnSpc>
                <a:spcPct val="150000"/>
              </a:lnSpc>
            </a:pPr>
            <a:r>
              <a:rPr lang="en-US" altLang="zh-CN" sz="2400" dirty="0">
                <a:latin typeface="宋体" panose="02010600030101010101" pitchFamily="2" charset="-122"/>
                <a:ea typeface="宋体" panose="02010600030101010101" pitchFamily="2" charset="-122"/>
              </a:rPr>
              <a:t>C K*P</a:t>
            </a:r>
            <a:r>
              <a:rPr lang="zh-CN" altLang="en-US" sz="2400" dirty="0">
                <a:latin typeface="宋体" panose="02010600030101010101" pitchFamily="2" charset="-122"/>
                <a:ea typeface="宋体" panose="02010600030101010101" pitchFamily="2" charset="-122"/>
              </a:rPr>
              <a:t>的矩阵，存储的是</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个聚类质心位置</a:t>
            </a:r>
          </a:p>
          <a:p>
            <a:pPr>
              <a:lnSpc>
                <a:spcPct val="150000"/>
              </a:lnSpc>
            </a:pPr>
            <a:r>
              <a:rPr lang="en-US" altLang="zh-CN" sz="2400" dirty="0" err="1">
                <a:latin typeface="宋体" panose="02010600030101010101" pitchFamily="2" charset="-122"/>
                <a:ea typeface="宋体" panose="02010600030101010101" pitchFamily="2" charset="-122"/>
              </a:rPr>
              <a:t>sumD</a:t>
            </a:r>
            <a:r>
              <a:rPr lang="en-US" altLang="zh-CN" sz="2400" dirty="0">
                <a:latin typeface="宋体" panose="02010600030101010101" pitchFamily="2" charset="-122"/>
                <a:ea typeface="宋体" panose="02010600030101010101" pitchFamily="2" charset="-122"/>
              </a:rPr>
              <a:t> 1*K</a:t>
            </a:r>
            <a:r>
              <a:rPr lang="zh-CN" altLang="en-US" sz="2400" dirty="0">
                <a:latin typeface="宋体" panose="02010600030101010101" pitchFamily="2" charset="-122"/>
                <a:ea typeface="宋体" panose="02010600030101010101" pitchFamily="2" charset="-122"/>
              </a:rPr>
              <a:t>的和向量，存储的是类间所有点与该类质心点距离之和</a:t>
            </a:r>
          </a:p>
          <a:p>
            <a:pPr>
              <a:lnSpc>
                <a:spcPct val="150000"/>
              </a:lnSpc>
            </a:pPr>
            <a:r>
              <a:rPr lang="en-US" altLang="zh-CN" sz="2400" dirty="0">
                <a:latin typeface="宋体" panose="02010600030101010101" pitchFamily="2" charset="-122"/>
                <a:ea typeface="宋体" panose="02010600030101010101" pitchFamily="2" charset="-122"/>
              </a:rPr>
              <a:t>D N*K</a:t>
            </a:r>
            <a:r>
              <a:rPr lang="zh-CN" altLang="en-US" sz="2400" dirty="0">
                <a:latin typeface="宋体" panose="02010600030101010101" pitchFamily="2" charset="-122"/>
                <a:ea typeface="宋体" panose="02010600030101010101" pitchFamily="2" charset="-122"/>
              </a:rPr>
              <a:t>的矩阵，存储的是每个点与所有质心的距离</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12164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208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794000" y="947960"/>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327533" y="1656254"/>
            <a:ext cx="9323574" cy="4437753"/>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kmeans</a:t>
            </a:r>
            <a:r>
              <a:rPr lang="en-US" altLang="zh-CN" sz="2400" dirty="0">
                <a:latin typeface="宋体" panose="02010600030101010101" pitchFamily="2" charset="-122"/>
                <a:ea typeface="宋体" panose="02010600030101010101" pitchFamily="2" charset="-122"/>
              </a:rPr>
              <a:t>(…,'Param1',Val1,'Param2',Val2,…)</a:t>
            </a:r>
          </a:p>
          <a:p>
            <a:pPr>
              <a:lnSpc>
                <a:spcPct val="150000"/>
              </a:lnSpc>
            </a:pPr>
            <a:r>
              <a:rPr lang="zh-CN" altLang="en-US" sz="2400" dirty="0">
                <a:latin typeface="宋体" panose="02010600030101010101" pitchFamily="2" charset="-122"/>
                <a:ea typeface="宋体" panose="02010600030101010101" pitchFamily="2" charset="-122"/>
              </a:rPr>
              <a:t>这其中的参数</a:t>
            </a:r>
            <a:r>
              <a:rPr lang="en-US" altLang="zh-CN" sz="2400" dirty="0">
                <a:latin typeface="宋体" panose="02010600030101010101" pitchFamily="2" charset="-122"/>
                <a:ea typeface="宋体" panose="02010600030101010101" pitchFamily="2" charset="-122"/>
              </a:rPr>
              <a:t>Param1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Param2</a:t>
            </a:r>
            <a:r>
              <a:rPr lang="zh-CN" altLang="en-US" sz="2400" dirty="0">
                <a:latin typeface="宋体" panose="02010600030101010101" pitchFamily="2" charset="-122"/>
                <a:ea typeface="宋体" panose="02010600030101010101" pitchFamily="2" charset="-122"/>
              </a:rPr>
              <a:t>等，主要可以设置为如下：</a:t>
            </a:r>
          </a:p>
          <a:p>
            <a:pPr>
              <a:lnSpc>
                <a:spcPct val="150000"/>
              </a:lnSpc>
            </a:pPr>
            <a:r>
              <a:rPr lang="en-US" altLang="zh-CN" sz="2400" dirty="0">
                <a:latin typeface="宋体" panose="02010600030101010101" pitchFamily="2" charset="-122"/>
                <a:ea typeface="宋体" panose="02010600030101010101" pitchFamily="2" charset="-122"/>
              </a:rPr>
              <a:t>1. ‘Distance’(</a:t>
            </a:r>
            <a:r>
              <a:rPr lang="zh-CN" altLang="en-US" sz="2400" dirty="0">
                <a:latin typeface="宋体" panose="02010600030101010101" pitchFamily="2" charset="-122"/>
                <a:ea typeface="宋体" panose="02010600030101010101" pitchFamily="2" charset="-122"/>
              </a:rPr>
              <a:t>距离测度</a:t>
            </a:r>
            <a:r>
              <a:rPr lang="en-US" altLang="zh-CN" sz="2400" dirty="0">
                <a:latin typeface="宋体" panose="02010600030101010101" pitchFamily="2" charset="-122"/>
                <a:ea typeface="宋体" panose="02010600030101010101" pitchFamily="2" charset="-122"/>
              </a:rPr>
              <a:t>)</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sqEuclidean</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欧式距离（默认时，采用此距离方式）</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cityblock</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绝度误差和，又称：</a:t>
            </a:r>
            <a:r>
              <a:rPr lang="en-US" altLang="zh-CN" sz="2400" dirty="0">
                <a:latin typeface="宋体" panose="02010600030101010101" pitchFamily="2" charset="-122"/>
                <a:ea typeface="宋体" panose="02010600030101010101" pitchFamily="2" charset="-122"/>
              </a:rPr>
              <a:t>L1</a:t>
            </a:r>
          </a:p>
          <a:p>
            <a:pPr>
              <a:lnSpc>
                <a:spcPct val="150000"/>
              </a:lnSpc>
            </a:pPr>
            <a:r>
              <a:rPr lang="en-US" altLang="zh-CN" sz="2400" dirty="0">
                <a:latin typeface="宋体" panose="02010600030101010101" pitchFamily="2" charset="-122"/>
                <a:ea typeface="宋体" panose="02010600030101010101" pitchFamily="2" charset="-122"/>
              </a:rPr>
              <a:t>‘cosine’ </a:t>
            </a:r>
            <a:r>
              <a:rPr lang="zh-CN" altLang="en-US" sz="2400" dirty="0">
                <a:latin typeface="宋体" panose="02010600030101010101" pitchFamily="2" charset="-122"/>
                <a:ea typeface="宋体" panose="02010600030101010101" pitchFamily="2" charset="-122"/>
              </a:rPr>
              <a:t>针对向量</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correlation’  </a:t>
            </a:r>
            <a:r>
              <a:rPr lang="zh-CN" altLang="en-US" sz="2400" dirty="0">
                <a:latin typeface="宋体" panose="02010600030101010101" pitchFamily="2" charset="-122"/>
                <a:ea typeface="宋体" panose="02010600030101010101" pitchFamily="2" charset="-122"/>
              </a:rPr>
              <a:t>针对有时序关系的值</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Hamming’ </a:t>
            </a:r>
            <a:r>
              <a:rPr lang="zh-CN" altLang="en-US" sz="2400" dirty="0">
                <a:latin typeface="宋体" panose="02010600030101010101" pitchFamily="2" charset="-122"/>
                <a:ea typeface="宋体" panose="02010600030101010101" pitchFamily="2" charset="-122"/>
              </a:rPr>
              <a:t>只针对二进制数据</a:t>
            </a:r>
          </a:p>
        </p:txBody>
      </p:sp>
    </p:spTree>
    <p:extLst>
      <p:ext uri="{BB962C8B-B14F-4D97-AF65-F5344CB8AC3E}">
        <p14:creationId xmlns:p14="http://schemas.microsoft.com/office/powerpoint/2010/main" val="8596022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208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794000" y="947960"/>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327533" y="1656254"/>
            <a:ext cx="9323574" cy="4437753"/>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2. ‘Start’</a:t>
            </a:r>
            <a:r>
              <a:rPr lang="zh-CN" altLang="en-US" sz="2400" dirty="0">
                <a:latin typeface="宋体" panose="02010600030101010101" pitchFamily="2" charset="-122"/>
                <a:ea typeface="宋体" panose="02010600030101010101" pitchFamily="2" charset="-122"/>
              </a:rPr>
              <a:t>（初始质心位置选择方法）</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sample’ </a:t>
            </a:r>
            <a:r>
              <a:rPr lang="zh-CN" altLang="en-US" sz="2400" dirty="0">
                <a:latin typeface="宋体" panose="02010600030101010101" pitchFamily="2" charset="-122"/>
                <a:ea typeface="宋体" panose="02010600030101010101" pitchFamily="2" charset="-122"/>
              </a:rPr>
              <a:t>从</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中随机选取</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个质心点</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uniform’ </a:t>
            </a:r>
            <a:r>
              <a:rPr lang="zh-CN" altLang="en-US" sz="2400" dirty="0">
                <a:latin typeface="宋体" panose="02010600030101010101" pitchFamily="2" charset="-122"/>
                <a:ea typeface="宋体" panose="02010600030101010101" pitchFamily="2" charset="-122"/>
              </a:rPr>
              <a:t>根据</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的分布范围均匀的随机生成</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个质心</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cluster’ </a:t>
            </a:r>
            <a:r>
              <a:rPr lang="zh-CN" altLang="en-US" sz="2400" dirty="0">
                <a:latin typeface="宋体" panose="02010600030101010101" pitchFamily="2" charset="-122"/>
                <a:ea typeface="宋体" panose="02010600030101010101" pitchFamily="2" charset="-122"/>
              </a:rPr>
              <a:t>初始聚类阶段随机选择</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的子样本（此方法初始使用’</a:t>
            </a:r>
            <a:r>
              <a:rPr lang="en-US" altLang="zh-CN" sz="2400" dirty="0">
                <a:latin typeface="宋体" panose="02010600030101010101" pitchFamily="2" charset="-122"/>
                <a:ea typeface="宋体" panose="02010600030101010101" pitchFamily="2" charset="-122"/>
              </a:rPr>
              <a:t>sample’</a:t>
            </a:r>
            <a:r>
              <a:rPr lang="zh-CN" altLang="en-US" sz="2400" dirty="0">
                <a:latin typeface="宋体" panose="02010600030101010101" pitchFamily="2" charset="-122"/>
                <a:ea typeface="宋体" panose="02010600030101010101" pitchFamily="2" charset="-122"/>
              </a:rPr>
              <a:t>方法）</a:t>
            </a:r>
          </a:p>
          <a:p>
            <a:pPr>
              <a:lnSpc>
                <a:spcPct val="150000"/>
              </a:lnSpc>
            </a:pPr>
            <a:r>
              <a:rPr lang="en-US" altLang="zh-CN" sz="2400" dirty="0">
                <a:latin typeface="宋体" panose="02010600030101010101" pitchFamily="2" charset="-122"/>
                <a:ea typeface="宋体" panose="02010600030101010101" pitchFamily="2" charset="-122"/>
              </a:rPr>
              <a:t>matrix </a:t>
            </a:r>
            <a:r>
              <a:rPr lang="zh-CN" altLang="en-US" sz="2400" dirty="0">
                <a:latin typeface="宋体" panose="02010600030101010101" pitchFamily="2" charset="-122"/>
                <a:ea typeface="宋体" panose="02010600030101010101" pitchFamily="2" charset="-122"/>
              </a:rPr>
              <a:t>提供一</a:t>
            </a:r>
            <a:r>
              <a:rPr lang="en-US" altLang="zh-CN" sz="2400" dirty="0">
                <a:latin typeface="宋体" panose="02010600030101010101" pitchFamily="2" charset="-122"/>
                <a:ea typeface="宋体" panose="02010600030101010101" pitchFamily="2" charset="-122"/>
              </a:rPr>
              <a:t>K*P</a:t>
            </a:r>
            <a:r>
              <a:rPr lang="zh-CN" altLang="en-US" sz="2400" dirty="0">
                <a:latin typeface="宋体" panose="02010600030101010101" pitchFamily="2" charset="-122"/>
                <a:ea typeface="宋体" panose="02010600030101010101" pitchFamily="2" charset="-122"/>
              </a:rPr>
              <a:t>的矩阵，作为初始质心位置集合</a:t>
            </a:r>
          </a:p>
          <a:p>
            <a:pPr>
              <a:lnSpc>
                <a:spcPct val="150000"/>
              </a:lnSpc>
            </a:pPr>
            <a:r>
              <a:rPr lang="en-US" altLang="zh-CN" sz="2400" dirty="0">
                <a:latin typeface="宋体" panose="02010600030101010101" pitchFamily="2" charset="-122"/>
                <a:ea typeface="宋体" panose="02010600030101010101" pitchFamily="2" charset="-122"/>
              </a:rPr>
              <a:t>3. ‘Replicates’</a:t>
            </a:r>
            <a:r>
              <a:rPr lang="zh-CN" altLang="en-US" sz="2400" dirty="0">
                <a:latin typeface="宋体" panose="02010600030101010101" pitchFamily="2" charset="-122"/>
                <a:ea typeface="宋体" panose="02010600030101010101" pitchFamily="2" charset="-122"/>
              </a:rPr>
              <a:t>（聚类重复次数）  整数；</a:t>
            </a:r>
          </a:p>
          <a:p>
            <a:pPr>
              <a:lnSpc>
                <a:spcPct val="150000"/>
              </a:lnSpc>
            </a:pP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emptyaction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（空簇处理方法）：</a:t>
            </a:r>
            <a:r>
              <a:rPr lang="en-US" altLang="zh-CN" sz="2400" dirty="0">
                <a:latin typeface="宋体" panose="02010600030101010101" pitchFamily="2" charset="-122"/>
                <a:ea typeface="宋体" panose="02010600030101010101" pitchFamily="2" charset="-122"/>
              </a:rPr>
              <a:t>'drop'</a:t>
            </a:r>
          </a:p>
        </p:txBody>
      </p:sp>
    </p:spTree>
    <p:extLst>
      <p:ext uri="{BB962C8B-B14F-4D97-AF65-F5344CB8AC3E}">
        <p14:creationId xmlns:p14="http://schemas.microsoft.com/office/powerpoint/2010/main" val="26070212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237697" y="3525629"/>
            <a:ext cx="5709148" cy="1446550"/>
          </a:xfrm>
          <a:prstGeom prst="rect">
            <a:avLst/>
          </a:prstGeom>
          <a:solidFill>
            <a:schemeClr val="bg1">
              <a:alpha val="50000"/>
            </a:schemeClr>
          </a:solidFill>
        </p:spPr>
        <p:txBody>
          <a:bodyPr vert="horz" wrap="square" rtlCol="0">
            <a:spAutoFit/>
          </a:bodyPr>
          <a:lstStyle/>
          <a:p>
            <a:pPr algn="ct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的评价和结果分析</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算法的评价和分析</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154093"/>
            <a:ext cx="9323574" cy="3329758"/>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、通过调用</a:t>
            </a:r>
            <a:r>
              <a:rPr lang="en-US" altLang="zh-CN" sz="2400" dirty="0">
                <a:latin typeface="宋体" panose="02010600030101010101" pitchFamily="2" charset="-122"/>
                <a:ea typeface="宋体" panose="02010600030101010101" pitchFamily="2" charset="-122"/>
              </a:rPr>
              <a:t>MATLAB</a:t>
            </a:r>
            <a:r>
              <a:rPr lang="zh-CN" altLang="en-US" sz="2400" dirty="0">
                <a:latin typeface="宋体" panose="02010600030101010101" pitchFamily="2" charset="-122"/>
                <a:ea typeface="宋体" panose="02010600030101010101" pitchFamily="2" charset="-122"/>
              </a:rPr>
              <a:t>中的</a:t>
            </a:r>
            <a:r>
              <a:rPr lang="en-US" altLang="zh-CN" sz="2400" dirty="0" err="1">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函数可以实现聚类过程，返回得到的质心和各个数据点的类别。</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、接下来要做的就是通过画图将结果呈现出来。我们可以将不同类别采用不同的颜色或者形状将数据点区分开来。</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、可以较为直观的观察出分类的效果，区分明显则说明分类效果较好，否则调整参数重新聚类分析。</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71426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算法的衡量指标</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https://img-blog.csdn.net/20170905200742822?watermark/2/text/aHR0cDovL2Jsb2cuY3Nkbi5uZXQvYWtvbl93YW5nX2hrYnU=/font/5a6L5L2T/fontsize/400/fill/I0JBQkFCMA==/dissolve/70/gravity/SouthEast">
            <a:extLst>
              <a:ext uri="{FF2B5EF4-FFF2-40B4-BE49-F238E27FC236}">
                <a16:creationId xmlns:a16="http://schemas.microsoft.com/office/drawing/2014/main" id="{766DE5A1-F889-4E89-84C9-E7CAF7479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433" y="1881683"/>
            <a:ext cx="6390640" cy="415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675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算法的衡量指标</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074" name="Picture 2" descr="https://img-blog.csdn.net/20170905200748288?watermark/2/text/aHR0cDovL2Jsb2cuY3Nkbi5uZXQvYWtvbl93YW5nX2hrYnU=/font/5a6L5L2T/fontsize/400/fill/I0JBQkFCMA==/dissolve/70/gravity/SouthEast">
            <a:extLst>
              <a:ext uri="{FF2B5EF4-FFF2-40B4-BE49-F238E27FC236}">
                <a16:creationId xmlns:a16="http://schemas.microsoft.com/office/drawing/2014/main" id="{9D0C398C-8444-4849-9CA9-9E3F26CFD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433" y="2027554"/>
            <a:ext cx="6390640" cy="425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5225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55176" y="2301571"/>
            <a:ext cx="1606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的原理</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016656" y="5408862"/>
            <a:ext cx="19903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的使用方法和适用范围</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266758" y="2788107"/>
            <a:ext cx="1764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a:t>
            </a: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314070" y="5236426"/>
            <a:ext cx="177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的调试和结果分析</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706885" y="2404852"/>
            <a:ext cx="19119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的优缺点和改进方法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212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62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3275"/>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775"/>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4400"/>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900"/>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5500"/>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6000"/>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算法的衡量指标</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098" name="Picture 2" descr="https://img-blog.csdn.net/20170905200753008?watermark/2/text/aHR0cDovL2Jsb2cuY3Nkbi5uZXQvYWtvbl93YW5nX2hrYnU=/font/5a6L5L2T/fontsize/400/fill/I0JBQkFCMA==/dissolve/70/gravity/SouthEast">
            <a:extLst>
              <a:ext uri="{FF2B5EF4-FFF2-40B4-BE49-F238E27FC236}">
                <a16:creationId xmlns:a16="http://schemas.microsoft.com/office/drawing/2014/main" id="{61429F39-C1C6-4B88-86B5-493C30894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367" y="1881683"/>
            <a:ext cx="7428772" cy="442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332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算法的衡量指标</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22" name="Picture 2" descr="https://img-blog.csdn.net/20170905200801670?watermark/2/text/aHR0cDovL2Jsb2cuY3Nkbi5uZXQvYWtvbl93YW5nX2hrYnU=/font/5a6L5L2T/fontsize/400/fill/I0JBQkFCMA==/dissolve/70/gravity/SouthEast">
            <a:extLst>
              <a:ext uri="{FF2B5EF4-FFF2-40B4-BE49-F238E27FC236}">
                <a16:creationId xmlns:a16="http://schemas.microsoft.com/office/drawing/2014/main" id="{D934D949-0125-4D85-B613-D7C969FED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720" y="1799956"/>
            <a:ext cx="6390640" cy="410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310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0"/>
            <a:ext cx="2458720"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的评价和分析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65433" y="948984"/>
            <a:ext cx="639064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算法的衡量指标</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9" name="Picture 4" descr="https://img-blog.csdn.net/20170905200811655?watermark/2/text/aHR0cDovL2Jsb2cuY3Nkbi5uZXQvYWtvbl93YW5nX2hrYnU=/font/5a6L5L2T/fontsize/400/fill/I0JBQkFCMA==/dissolve/70/gravity/SouthEast">
            <a:extLst>
              <a:ext uri="{FF2B5EF4-FFF2-40B4-BE49-F238E27FC236}">
                <a16:creationId xmlns:a16="http://schemas.microsoft.com/office/drawing/2014/main" id="{E2ED9A0B-2CC1-492A-A26B-1343AFFEB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189" y="1881683"/>
            <a:ext cx="6241127" cy="416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2322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805774" y="3375680"/>
            <a:ext cx="4979488" cy="1446550"/>
          </a:xfrm>
          <a:prstGeom prst="rect">
            <a:avLst/>
          </a:prstGeom>
          <a:noFill/>
        </p:spPr>
        <p:txBody>
          <a:bodyPr vert="horz" wrap="square" rtlCol="0">
            <a:spAutoFit/>
          </a:bodyPr>
          <a:lstStyle/>
          <a:p>
            <a:pPr algn="ct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的优缺点和改进方法</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90578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算法的优点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544387" y="2595118"/>
            <a:ext cx="9323574" cy="1667764"/>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、是解决聚类问题的一种经典算法，简单、快速</a:t>
            </a: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、对处理大数据集，该算法保持可伸缩性和高效性</a:t>
            </a: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、当簇接近高斯分布时，它的效果较好。</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179037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90578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139817" y="1989218"/>
            <a:ext cx="9650347" cy="3883755"/>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、在簇的平均值可被定义的情况下才能使用，可能不适用于某些应用；</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 </a:t>
            </a:r>
            <a:r>
              <a:rPr lang="en-US" altLang="zh-CN" sz="2400" dirty="0">
                <a:latin typeface="宋体" panose="02010600030101010101" pitchFamily="2" charset="-122"/>
                <a:ea typeface="宋体" panose="02010600030101010101" pitchFamily="2" charset="-122"/>
              </a:rPr>
              <a:t>K-means </a:t>
            </a:r>
            <a:r>
              <a:rPr lang="zh-CN" altLang="en-US" sz="2400" dirty="0">
                <a:latin typeface="宋体" panose="02010600030101010101" pitchFamily="2" charset="-122"/>
                <a:ea typeface="宋体" panose="02010600030101010101" pitchFamily="2" charset="-122"/>
              </a:rPr>
              <a:t>算法中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是事先给定的，这个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值的选定是非常难以估计的。很多时候，事先并不知道给定的数据集应该分成多少个类别才最合适；</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、在 </a:t>
            </a:r>
            <a:r>
              <a:rPr lang="en-US" altLang="zh-CN" sz="2400" dirty="0">
                <a:latin typeface="宋体" panose="02010600030101010101" pitchFamily="2" charset="-122"/>
                <a:ea typeface="宋体" panose="02010600030101010101" pitchFamily="2" charset="-122"/>
              </a:rPr>
              <a:t>K-means </a:t>
            </a:r>
            <a:r>
              <a:rPr lang="zh-CN" altLang="en-US" sz="2400" dirty="0">
                <a:latin typeface="宋体" panose="02010600030101010101" pitchFamily="2" charset="-122"/>
                <a:ea typeface="宋体" panose="02010600030101010101" pitchFamily="2" charset="-122"/>
              </a:rPr>
              <a:t>算法中，首先需要根据初始聚类中心来确定一个初始划分，然后对初始划分进行优化。这个初始聚类中心的选择对聚类结果有较大的影响，一旦初始值选择的不好，可能无法得到有效的聚类结果；</a:t>
            </a:r>
          </a:p>
        </p:txBody>
      </p:sp>
    </p:spTree>
    <p:extLst>
      <p:ext uri="{BB962C8B-B14F-4D97-AF65-F5344CB8AC3E}">
        <p14:creationId xmlns:p14="http://schemas.microsoft.com/office/powerpoint/2010/main" val="22127009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90578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451961"/>
            <a:ext cx="9323574"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、该算法需要不断地进行样本分类调整，不断地计算调整后的新的聚类中心，因此当数据量非常大时，算法的时间开销是非常大的；</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、若簇中含有异常点，将导致均值偏离严重（即</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对噪声和孤立点数据敏感）；</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、不适用于发现非凸形状的簇或者大小差别很大的簇</a:t>
            </a:r>
          </a:p>
        </p:txBody>
      </p:sp>
    </p:spTree>
    <p:extLst>
      <p:ext uri="{BB962C8B-B14F-4D97-AF65-F5344CB8AC3E}">
        <p14:creationId xmlns:p14="http://schemas.microsoft.com/office/powerpoint/2010/main" val="32142035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的改进方法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95331" y="92436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算法的改进方法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137001"/>
            <a:ext cx="9323574" cy="3883755"/>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、很多时候，事先并不知道给定的数据集应该分成多少个类别才最合适。通过类的自动合并和分裂，得到较为合理的类型数目 </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，例如 </a:t>
            </a:r>
            <a:r>
              <a:rPr lang="en-US" altLang="zh-CN" sz="2400" dirty="0">
                <a:latin typeface="宋体" panose="02010600030101010101" pitchFamily="2" charset="-122"/>
                <a:ea typeface="宋体" panose="02010600030101010101" pitchFamily="2" charset="-122"/>
              </a:rPr>
              <a:t>ISODATA </a:t>
            </a:r>
            <a:r>
              <a:rPr lang="zh-CN" altLang="en-US" sz="2400" dirty="0">
                <a:latin typeface="宋体" panose="02010600030101010101" pitchFamily="2" charset="-122"/>
                <a:ea typeface="宋体" panose="02010600030101010101" pitchFamily="2" charset="-122"/>
              </a:rPr>
              <a:t>算法。</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、针对上述</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，可选用二分</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均值聚类；或者多设置一些不同的初值，对比最后的运算结果，一直到结果趋于稳定结束。</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、针对上述第</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点，改成求点的中位数，这种聚类方式即</a:t>
            </a:r>
            <a:r>
              <a:rPr lang="en-US" altLang="zh-CN" sz="2400" dirty="0">
                <a:latin typeface="宋体" panose="02010600030101010101" pitchFamily="2" charset="-122"/>
                <a:ea typeface="宋体" panose="02010600030101010101" pitchFamily="2" charset="-122"/>
              </a:rPr>
              <a:t>K-</a:t>
            </a:r>
            <a:r>
              <a:rPr lang="en-US" altLang="zh-CN" sz="2400" dirty="0" err="1">
                <a:latin typeface="宋体" panose="02010600030101010101" pitchFamily="2" charset="-122"/>
                <a:ea typeface="宋体" panose="02010600030101010101" pitchFamily="2" charset="-122"/>
              </a:rPr>
              <a:t>Mediods</a:t>
            </a:r>
            <a:r>
              <a:rPr lang="zh-CN" altLang="en-US" sz="2400" dirty="0">
                <a:latin typeface="宋体" panose="02010600030101010101" pitchFamily="2" charset="-122"/>
                <a:ea typeface="宋体" panose="02010600030101010101" pitchFamily="2" charset="-122"/>
              </a:rPr>
              <a:t>聚类（</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中值）</a:t>
            </a:r>
          </a:p>
        </p:txBody>
      </p:sp>
    </p:spTree>
    <p:extLst>
      <p:ext uri="{BB962C8B-B14F-4D97-AF65-F5344CB8AC3E}">
        <p14:creationId xmlns:p14="http://schemas.microsoft.com/office/powerpoint/2010/main" val="1484245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4</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3048461" y="3465268"/>
            <a:ext cx="6095078" cy="830997"/>
          </a:xfrm>
          <a:prstGeom prst="rect">
            <a:avLst/>
          </a:prstGeom>
          <a:noFill/>
        </p:spPr>
        <p:txBody>
          <a:bodyPr vert="horz" wrap="square" rtlCol="0">
            <a:spAutoFit/>
          </a:bodyPr>
          <a:lstStyle/>
          <a:p>
            <a:pPr algn="ctr"/>
            <a:r>
              <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算法的原理</a:t>
            </a:r>
            <a:endPar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60604" y="324060"/>
            <a:ext cx="1635291"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406117" y="905780"/>
            <a:ext cx="464060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252214"/>
            <a:ext cx="9323574" cy="380585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聚类分析是在数据中发现数据对象之间的关系，将数据进行分组，组内的相似性越大，组间的差别越大，则聚类效果越好。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K-Means</a:t>
            </a:r>
            <a:r>
              <a:rPr lang="zh-CN" altLang="en-US" sz="2400" dirty="0">
                <a:latin typeface="宋体" panose="02010600030101010101" pitchFamily="2" charset="-122"/>
                <a:ea typeface="宋体" panose="02010600030101010101" pitchFamily="2" charset="-122"/>
              </a:rPr>
              <a:t>算法的思想很简单，对于给定的样本集，按照样本之间的距离大小，将样本集划分为</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个簇。让簇内的点尽量紧密的连在一起，而让簇间的距离尽量的大。</a:t>
            </a:r>
            <a:r>
              <a:rPr lang="en-US" altLang="zh-CN" sz="2400" dirty="0">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算法是无监督的聚类算法，它实现起来比较简单，聚类效果也不错，因此应用很广泛。</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12009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60604" y="324060"/>
            <a:ext cx="1635291"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406117" y="905780"/>
            <a:ext cx="464060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1944322"/>
            <a:ext cx="9323574"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如果用数据表达式表示，假设簇划分为</a:t>
            </a:r>
            <a:r>
              <a:rPr lang="en-US" altLang="zh-CN" sz="2400" dirty="0">
                <a:latin typeface="宋体" panose="02010600030101010101" pitchFamily="2" charset="-122"/>
                <a:ea typeface="宋体" panose="02010600030101010101" pitchFamily="2" charset="-122"/>
              </a:rPr>
              <a:t>(C1,C2,...Ck)</a:t>
            </a:r>
            <a:r>
              <a:rPr lang="zh-CN" altLang="en-US" sz="2400" dirty="0">
                <a:latin typeface="宋体" panose="02010600030101010101" pitchFamily="2" charset="-122"/>
                <a:ea typeface="宋体" panose="02010600030101010101" pitchFamily="2" charset="-122"/>
              </a:rPr>
              <a:t>，则我们的目标是最小化平方误差</a:t>
            </a:r>
            <a:r>
              <a:rPr lang="en-US" altLang="zh-CN" sz="2400" dirty="0">
                <a:latin typeface="宋体" panose="02010600030101010101" pitchFamily="2" charset="-122"/>
                <a:ea typeface="宋体" panose="02010600030101010101" pitchFamily="2" charset="-122"/>
              </a:rPr>
              <a:t>E</a:t>
            </a:r>
            <a:r>
              <a:rPr lang="zh-CN" altLang="en-US" sz="2400" dirty="0">
                <a:latin typeface="宋体" panose="02010600030101010101" pitchFamily="2" charset="-122"/>
                <a:ea typeface="宋体" panose="02010600030101010101" pitchFamily="2" charset="-122"/>
              </a:rPr>
              <a:t>：</a:t>
            </a: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    其中</a:t>
            </a:r>
            <a:r>
              <a:rPr lang="en-US" altLang="zh-CN" sz="2400" dirty="0" err="1">
                <a:latin typeface="宋体" panose="02010600030101010101" pitchFamily="2" charset="-122"/>
                <a:ea typeface="宋体" panose="02010600030101010101" pitchFamily="2" charset="-122"/>
              </a:rPr>
              <a:t>μi</a:t>
            </a:r>
            <a:r>
              <a:rPr lang="zh-CN" altLang="en-US" sz="2400" dirty="0">
                <a:latin typeface="宋体" panose="02010600030101010101" pitchFamily="2" charset="-122"/>
                <a:ea typeface="宋体" panose="02010600030101010101" pitchFamily="2" charset="-122"/>
              </a:rPr>
              <a:t>是簇</a:t>
            </a:r>
            <a:r>
              <a:rPr lang="en-US" altLang="zh-CN" sz="2400" dirty="0">
                <a:latin typeface="宋体" panose="02010600030101010101" pitchFamily="2" charset="-122"/>
                <a:ea typeface="宋体" panose="02010600030101010101" pitchFamily="2" charset="-122"/>
              </a:rPr>
              <a:t>Ci</a:t>
            </a:r>
            <a:r>
              <a:rPr lang="zh-CN" altLang="en-US" sz="2400" dirty="0">
                <a:latin typeface="宋体" panose="02010600030101010101" pitchFamily="2" charset="-122"/>
                <a:ea typeface="宋体" panose="02010600030101010101" pitchFamily="2" charset="-122"/>
              </a:rPr>
              <a:t>的均值向量，有时也称为质心，表达式为：</a:t>
            </a:r>
          </a:p>
          <a:p>
            <a:pPr>
              <a:lnSpc>
                <a:spcPct val="150000"/>
              </a:lnSpc>
            </a:pP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    如果我们想直接求上式的最小值并不容易，这是一个</a:t>
            </a:r>
            <a:r>
              <a:rPr lang="en-US" altLang="zh-CN" sz="2400" dirty="0">
                <a:latin typeface="宋体" panose="02010600030101010101" pitchFamily="2" charset="-122"/>
                <a:ea typeface="宋体" panose="02010600030101010101" pitchFamily="2" charset="-122"/>
              </a:rPr>
              <a:t>NP</a:t>
            </a:r>
            <a:r>
              <a:rPr lang="zh-CN" altLang="en-US" sz="2400" dirty="0">
                <a:latin typeface="宋体" panose="02010600030101010101" pitchFamily="2" charset="-122"/>
                <a:ea typeface="宋体" panose="02010600030101010101" pitchFamily="2" charset="-122"/>
              </a:rPr>
              <a:t>难的问题，因此只能采用启发式的迭代方法。</a:t>
            </a:r>
            <a:endParaRPr lang="zh-CN" altLang="en-US"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052C662F-5BD0-4397-BD40-62C09FB5CAFF}"/>
              </a:ext>
            </a:extLst>
          </p:cNvPr>
          <p:cNvPicPr>
            <a:picLocks noChangeAspect="1"/>
          </p:cNvPicPr>
          <p:nvPr/>
        </p:nvPicPr>
        <p:blipFill>
          <a:blip r:embed="rId3"/>
          <a:stretch>
            <a:fillRect/>
          </a:stretch>
        </p:blipFill>
        <p:spPr>
          <a:xfrm>
            <a:off x="4853853" y="3054118"/>
            <a:ext cx="1745131" cy="533446"/>
          </a:xfrm>
          <a:prstGeom prst="rect">
            <a:avLst/>
          </a:prstGeom>
        </p:spPr>
      </p:pic>
      <p:pic>
        <p:nvPicPr>
          <p:cNvPr id="3" name="图片 2">
            <a:extLst>
              <a:ext uri="{FF2B5EF4-FFF2-40B4-BE49-F238E27FC236}">
                <a16:creationId xmlns:a16="http://schemas.microsoft.com/office/drawing/2014/main" id="{2CF846D8-BE25-418F-924E-E5140A505959}"/>
              </a:ext>
            </a:extLst>
          </p:cNvPr>
          <p:cNvPicPr>
            <a:picLocks noChangeAspect="1"/>
          </p:cNvPicPr>
          <p:nvPr/>
        </p:nvPicPr>
        <p:blipFill>
          <a:blip r:embed="rId4"/>
          <a:stretch>
            <a:fillRect/>
          </a:stretch>
        </p:blipFill>
        <p:spPr>
          <a:xfrm>
            <a:off x="5040558" y="4250320"/>
            <a:ext cx="1371719" cy="533446"/>
          </a:xfrm>
          <a:prstGeom prst="rect">
            <a:avLst/>
          </a:prstGeom>
        </p:spPr>
      </p:pic>
    </p:spTree>
    <p:extLst>
      <p:ext uri="{BB962C8B-B14F-4D97-AF65-F5344CB8AC3E}">
        <p14:creationId xmlns:p14="http://schemas.microsoft.com/office/powerpoint/2010/main" val="33555864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60604" y="324060"/>
            <a:ext cx="1635291"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406117" y="905780"/>
            <a:ext cx="464060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1859574"/>
            <a:ext cx="9323574" cy="1589859"/>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采用的启发式方式很简单，用下面一组图就可以形象的描述。</a:t>
            </a:r>
          </a:p>
          <a:p>
            <a:pPr>
              <a:lnSpc>
                <a:spcPct val="150000"/>
              </a:lnSpc>
            </a:pPr>
            <a:endParaRPr lang="zh-CN" altLang="en-US" sz="24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1026" name="Picture 2" descr="https://images2015.cnblogs.com/blog/1042406/201612/1042406-20161212135954464-1143551568.png">
            <a:extLst>
              <a:ext uri="{FF2B5EF4-FFF2-40B4-BE49-F238E27FC236}">
                <a16:creationId xmlns:a16="http://schemas.microsoft.com/office/drawing/2014/main" id="{226D9F99-1101-4566-871B-B51DA73BD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213" y="2654503"/>
            <a:ext cx="5476875" cy="37242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09FAC9B-F748-47E6-B240-77CF65C7CD58}"/>
              </a:ext>
            </a:extLst>
          </p:cNvPr>
          <p:cNvSpPr txBox="1"/>
          <p:nvPr/>
        </p:nvSpPr>
        <p:spPr>
          <a:xfrm>
            <a:off x="7508875" y="2749069"/>
            <a:ext cx="3248912" cy="2948884"/>
          </a:xfrm>
          <a:prstGeom prst="rect">
            <a:avLst/>
          </a:prstGeom>
          <a:noFill/>
        </p:spPr>
        <p:txBody>
          <a:bodyPr wrap="square" rtlCol="0">
            <a:spAutoFit/>
          </a:bodyPr>
          <a:lstStyle/>
          <a:p>
            <a:pPr>
              <a:lnSpc>
                <a:spcPct val="150000"/>
              </a:lnSpc>
            </a:pPr>
            <a:r>
              <a:rPr lang="zh-CN" altLang="en-US" dirty="0"/>
              <a:t>选择</a:t>
            </a:r>
            <a:r>
              <a:rPr lang="en-US" altLang="zh-CN" dirty="0"/>
              <a:t>K</a:t>
            </a:r>
            <a:r>
              <a:rPr lang="zh-CN" altLang="en-US" dirty="0"/>
              <a:t>个点作为初始质心 </a:t>
            </a:r>
            <a:endParaRPr lang="en-US" altLang="zh-CN" dirty="0"/>
          </a:p>
          <a:p>
            <a:pPr>
              <a:lnSpc>
                <a:spcPct val="150000"/>
              </a:lnSpc>
            </a:pPr>
            <a:r>
              <a:rPr lang="en-US" altLang="zh-CN" dirty="0"/>
              <a:t>repeat</a:t>
            </a:r>
            <a:r>
              <a:rPr lang="zh-CN" altLang="en-US" dirty="0"/>
              <a:t> </a:t>
            </a:r>
            <a:endParaRPr lang="en-US" altLang="zh-CN" dirty="0"/>
          </a:p>
          <a:p>
            <a:pPr>
              <a:lnSpc>
                <a:spcPct val="150000"/>
              </a:lnSpc>
            </a:pPr>
            <a:r>
              <a:rPr lang="zh-CN" altLang="en-US" dirty="0"/>
              <a:t>将每个点指派到最近的质心，形成</a:t>
            </a:r>
            <a:r>
              <a:rPr lang="en-US" altLang="zh-CN" dirty="0"/>
              <a:t>K</a:t>
            </a:r>
            <a:r>
              <a:rPr lang="zh-CN" altLang="en-US" dirty="0"/>
              <a:t>个簇 </a:t>
            </a:r>
            <a:endParaRPr lang="en-US" altLang="zh-CN" dirty="0"/>
          </a:p>
          <a:p>
            <a:pPr>
              <a:lnSpc>
                <a:spcPct val="150000"/>
              </a:lnSpc>
            </a:pPr>
            <a:r>
              <a:rPr lang="zh-CN" altLang="en-US" dirty="0"/>
              <a:t>重新计算每个簇的质心 </a:t>
            </a:r>
            <a:endParaRPr lang="en-US" altLang="zh-CN" dirty="0"/>
          </a:p>
          <a:p>
            <a:pPr>
              <a:lnSpc>
                <a:spcPct val="150000"/>
              </a:lnSpc>
            </a:pPr>
            <a:r>
              <a:rPr lang="en-US" altLang="zh-CN" dirty="0"/>
              <a:t>until</a:t>
            </a:r>
            <a:r>
              <a:rPr lang="zh-CN" altLang="en-US" dirty="0"/>
              <a:t> 簇不发生变化或达到最大迭代次数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65040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988101" y="2004588"/>
            <a:ext cx="5131259" cy="1446550"/>
          </a:xfrm>
          <a:prstGeom prst="rect">
            <a:avLst/>
          </a:prstGeom>
          <a:noFill/>
        </p:spPr>
        <p:txBody>
          <a:bodyPr vert="horz" wrap="square" rtlCol="0">
            <a:spAutoFit/>
          </a:bodyPr>
          <a:lstStyle/>
          <a:p>
            <a:pPr algn="ct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K-means</a:t>
            </a: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的使用方法和适用范围</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的使用方法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90578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算法的要点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139817" y="2068465"/>
            <a:ext cx="9323574"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）对于</a:t>
            </a:r>
            <a:r>
              <a:rPr lang="en-US" altLang="zh-CN" sz="2400" dirty="0">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算法，首先要注意的是</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值的选择，一般来说，我们会根据对数据的先验经验选择一个合适的</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值，如果没有什么先验知识，则可以通过交叉验证选择一个合适的</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值。</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）在确定了</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的个数后，我们需要选择</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个初始化的质心，就像上图</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中的随机质心。由于我们是启发式方法，</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个初始化的质心的位置选择对最后的聚类结果和运行时间都有很大的影响，因此需要选择合适的</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个质心，最好这些质心不能太近。</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29564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4</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120" y="324060"/>
            <a:ext cx="2137394"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的使用方法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905780"/>
            <a:ext cx="5290843"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算法的步骤</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5A6AF2E2-7CE7-4618-B2BE-5FF729EF6E62}"/>
              </a:ext>
            </a:extLst>
          </p:cNvPr>
          <p:cNvPicPr>
            <a:picLocks noChangeAspect="1"/>
          </p:cNvPicPr>
          <p:nvPr/>
        </p:nvPicPr>
        <p:blipFill>
          <a:blip r:embed="rId3"/>
          <a:stretch>
            <a:fillRect/>
          </a:stretch>
        </p:blipFill>
        <p:spPr>
          <a:xfrm>
            <a:off x="1188022" y="2178953"/>
            <a:ext cx="8705461" cy="4009228"/>
          </a:xfrm>
          <a:prstGeom prst="rect">
            <a:avLst/>
          </a:prstGeom>
        </p:spPr>
      </p:pic>
    </p:spTree>
    <p:extLst>
      <p:ext uri="{BB962C8B-B14F-4D97-AF65-F5344CB8AC3E}">
        <p14:creationId xmlns:p14="http://schemas.microsoft.com/office/powerpoint/2010/main" val="11062920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1506</TotalTime>
  <Words>1577</Words>
  <Application>Microsoft Office PowerPoint</Application>
  <PresentationFormat>宽屏</PresentationFormat>
  <Paragraphs>184</Paragraphs>
  <Slides>28</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Open Sans Light</vt:lpstr>
      <vt:lpstr>Open Sans Semibold</vt:lpstr>
      <vt:lpstr>等线</vt:lpstr>
      <vt:lpstr>宋体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253</cp:revision>
  <dcterms:created xsi:type="dcterms:W3CDTF">2017-03-26T06:32:59Z</dcterms:created>
  <dcterms:modified xsi:type="dcterms:W3CDTF">2019-01-10T11:29:22Z</dcterms:modified>
</cp:coreProperties>
</file>