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5" r:id="rId2"/>
    <p:sldId id="303" r:id="rId3"/>
    <p:sldId id="312" r:id="rId4"/>
    <p:sldId id="395" r:id="rId5"/>
    <p:sldId id="397" r:id="rId6"/>
    <p:sldId id="396" r:id="rId7"/>
    <p:sldId id="398" r:id="rId8"/>
    <p:sldId id="399" r:id="rId9"/>
    <p:sldId id="400" r:id="rId10"/>
    <p:sldId id="401" r:id="rId11"/>
    <p:sldId id="313" r:id="rId12"/>
    <p:sldId id="402" r:id="rId13"/>
    <p:sldId id="404" r:id="rId14"/>
    <p:sldId id="405" r:id="rId15"/>
    <p:sldId id="403" r:id="rId16"/>
    <p:sldId id="314" r:id="rId17"/>
    <p:sldId id="407" r:id="rId18"/>
    <p:sldId id="408" r:id="rId19"/>
    <p:sldId id="409" r:id="rId20"/>
    <p:sldId id="406" r:id="rId21"/>
    <p:sldId id="315" r:id="rId22"/>
    <p:sldId id="410" r:id="rId23"/>
    <p:sldId id="412" r:id="rId24"/>
    <p:sldId id="411" r:id="rId25"/>
    <p:sldId id="413" r:id="rId26"/>
    <p:sldId id="414" r:id="rId27"/>
    <p:sldId id="415" r:id="rId28"/>
    <p:sldId id="416" r:id="rId29"/>
    <p:sldId id="417" r:id="rId30"/>
    <p:sldId id="316" r:id="rId31"/>
    <p:sldId id="418" r:id="rId32"/>
    <p:sldId id="419" r:id="rId33"/>
    <p:sldId id="420" r:id="rId34"/>
    <p:sldId id="421" r:id="rId35"/>
    <p:sldId id="352" r:id="rId36"/>
    <p:sldId id="42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varScale="1">
        <p:scale>
          <a:sx n="86" d="100"/>
          <a:sy n="86" d="100"/>
        </p:scale>
        <p:origin x="442" y="48"/>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180419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22012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618066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380548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17</a:t>
            </a:fld>
            <a:endParaRPr lang="zh-CN" altLang="en-US"/>
          </a:p>
        </p:txBody>
      </p:sp>
    </p:spTree>
    <p:extLst>
      <p:ext uri="{BB962C8B-B14F-4D97-AF65-F5344CB8AC3E}">
        <p14:creationId xmlns:p14="http://schemas.microsoft.com/office/powerpoint/2010/main" val="2749507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1718948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241020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1254326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1784118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23</a:t>
            </a:fld>
            <a:endParaRPr lang="zh-CN" altLang="en-US"/>
          </a:p>
        </p:txBody>
      </p:sp>
    </p:spTree>
    <p:extLst>
      <p:ext uri="{BB962C8B-B14F-4D97-AF65-F5344CB8AC3E}">
        <p14:creationId xmlns:p14="http://schemas.microsoft.com/office/powerpoint/2010/main" val="112240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2523199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2005412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375007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2988988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2846122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29</a:t>
            </a:fld>
            <a:endParaRPr lang="zh-CN" altLang="en-US"/>
          </a:p>
        </p:txBody>
      </p:sp>
    </p:spTree>
    <p:extLst>
      <p:ext uri="{BB962C8B-B14F-4D97-AF65-F5344CB8AC3E}">
        <p14:creationId xmlns:p14="http://schemas.microsoft.com/office/powerpoint/2010/main" val="398140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31</a:t>
            </a:fld>
            <a:endParaRPr lang="zh-CN" altLang="en-US"/>
          </a:p>
        </p:txBody>
      </p:sp>
    </p:spTree>
    <p:extLst>
      <p:ext uri="{BB962C8B-B14F-4D97-AF65-F5344CB8AC3E}">
        <p14:creationId xmlns:p14="http://schemas.microsoft.com/office/powerpoint/2010/main" val="317231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32</a:t>
            </a:fld>
            <a:endParaRPr lang="zh-CN" altLang="en-US"/>
          </a:p>
        </p:txBody>
      </p:sp>
    </p:spTree>
    <p:extLst>
      <p:ext uri="{BB962C8B-B14F-4D97-AF65-F5344CB8AC3E}">
        <p14:creationId xmlns:p14="http://schemas.microsoft.com/office/powerpoint/2010/main" val="1051461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33</a:t>
            </a:fld>
            <a:endParaRPr lang="zh-CN" altLang="en-US"/>
          </a:p>
        </p:txBody>
      </p:sp>
    </p:spTree>
    <p:extLst>
      <p:ext uri="{BB962C8B-B14F-4D97-AF65-F5344CB8AC3E}">
        <p14:creationId xmlns:p14="http://schemas.microsoft.com/office/powerpoint/2010/main" val="2563612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34</a:t>
            </a:fld>
            <a:endParaRPr lang="zh-CN" altLang="en-US"/>
          </a:p>
        </p:txBody>
      </p:sp>
    </p:spTree>
    <p:extLst>
      <p:ext uri="{BB962C8B-B14F-4D97-AF65-F5344CB8AC3E}">
        <p14:creationId xmlns:p14="http://schemas.microsoft.com/office/powerpoint/2010/main" val="184627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265427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35</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86905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40845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7</a:t>
            </a:fld>
            <a:endParaRPr lang="zh-CN" altLang="en-US"/>
          </a:p>
        </p:txBody>
      </p:sp>
    </p:spTree>
    <p:extLst>
      <p:ext uri="{BB962C8B-B14F-4D97-AF65-F5344CB8AC3E}">
        <p14:creationId xmlns:p14="http://schemas.microsoft.com/office/powerpoint/2010/main" val="3318450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3668970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3866773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270621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109599"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算法专题：决策树</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5</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220451" y="913211"/>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955079"/>
            <a:ext cx="10290941"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用下面这个图很容易明白他们的关系。左边的椭圆代表</a:t>
            </a:r>
            <a:r>
              <a:rPr lang="en-US" altLang="zh-CN" sz="2400" dirty="0">
                <a:latin typeface="宋体" panose="02010600030101010101" pitchFamily="2" charset="-122"/>
                <a:ea typeface="宋体" panose="02010600030101010101" pitchFamily="2" charset="-122"/>
              </a:rPr>
              <a:t>H(X),</a:t>
            </a:r>
            <a:r>
              <a:rPr lang="zh-CN" altLang="en-US" sz="2400" dirty="0">
                <a:latin typeface="宋体" panose="02010600030101010101" pitchFamily="2" charset="-122"/>
                <a:ea typeface="宋体" panose="02010600030101010101" pitchFamily="2" charset="-122"/>
              </a:rPr>
              <a:t>右边的椭圆代表</a:t>
            </a:r>
            <a:r>
              <a:rPr lang="en-US" altLang="zh-CN" sz="2400" dirty="0">
                <a:latin typeface="宋体" panose="02010600030101010101" pitchFamily="2" charset="-122"/>
                <a:ea typeface="宋体" panose="02010600030101010101" pitchFamily="2" charset="-122"/>
              </a:rPr>
              <a:t>H(Y),</a:t>
            </a:r>
            <a:r>
              <a:rPr lang="zh-CN" altLang="en-US" sz="2400" dirty="0">
                <a:latin typeface="宋体" panose="02010600030101010101" pitchFamily="2" charset="-122"/>
                <a:ea typeface="宋体" panose="02010600030101010101" pitchFamily="2" charset="-122"/>
              </a:rPr>
              <a:t>中间重合的部分就是我们的互信息或者信息增益</a:t>
            </a:r>
            <a:r>
              <a:rPr lang="en-US" altLang="zh-CN" sz="2400" dirty="0">
                <a:latin typeface="宋体" panose="02010600030101010101" pitchFamily="2" charset="-122"/>
                <a:ea typeface="宋体" panose="02010600030101010101" pitchFamily="2" charset="-122"/>
              </a:rPr>
              <a:t>I(X,Y), </a:t>
            </a:r>
            <a:r>
              <a:rPr lang="zh-CN" altLang="en-US" sz="2400" dirty="0">
                <a:latin typeface="宋体" panose="02010600030101010101" pitchFamily="2" charset="-122"/>
                <a:ea typeface="宋体" panose="02010600030101010101" pitchFamily="2" charset="-122"/>
              </a:rPr>
              <a:t>左边的椭圆去掉重合部分就是</a:t>
            </a:r>
            <a:r>
              <a:rPr lang="en-US" altLang="zh-CN" sz="2400" dirty="0">
                <a:latin typeface="宋体" panose="02010600030101010101" pitchFamily="2" charset="-122"/>
                <a:ea typeface="宋体" panose="02010600030101010101" pitchFamily="2" charset="-122"/>
              </a:rPr>
              <a:t>H(X|Y),</a:t>
            </a:r>
            <a:r>
              <a:rPr lang="zh-CN" altLang="en-US" sz="2400" dirty="0">
                <a:latin typeface="宋体" panose="02010600030101010101" pitchFamily="2" charset="-122"/>
                <a:ea typeface="宋体" panose="02010600030101010101" pitchFamily="2" charset="-122"/>
              </a:rPr>
              <a:t>右边的椭圆去掉重合部分就是</a:t>
            </a:r>
            <a:r>
              <a:rPr lang="en-US" altLang="zh-CN" sz="2400" dirty="0">
                <a:latin typeface="宋体" panose="02010600030101010101" pitchFamily="2" charset="-122"/>
                <a:ea typeface="宋体" panose="02010600030101010101" pitchFamily="2" charset="-122"/>
              </a:rPr>
              <a:t>H(Y|X)</a:t>
            </a:r>
            <a:r>
              <a:rPr lang="zh-CN" altLang="en-US" sz="2400" dirty="0">
                <a:latin typeface="宋体" panose="02010600030101010101" pitchFamily="2" charset="-122"/>
                <a:ea typeface="宋体" panose="02010600030101010101" pitchFamily="2" charset="-122"/>
              </a:rPr>
              <a:t>。两个椭圆的并就是</a:t>
            </a:r>
            <a:r>
              <a:rPr lang="en-US" altLang="zh-CN" sz="2400" dirty="0">
                <a:latin typeface="宋体" panose="02010600030101010101" pitchFamily="2" charset="-122"/>
                <a:ea typeface="宋体" panose="02010600030101010101" pitchFamily="2" charset="-122"/>
              </a:rPr>
              <a:t>H(X,Y)</a:t>
            </a:r>
            <a:r>
              <a:rPr lang="zh-CN" altLang="en-US" sz="24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pic>
        <p:nvPicPr>
          <p:cNvPr id="1026" name="Picture 2" descr="https://images2015.cnblogs.com/blog/1042406/201611/1042406-20161110123427608-582642065.png">
            <a:extLst>
              <a:ext uri="{FF2B5EF4-FFF2-40B4-BE49-F238E27FC236}">
                <a16:creationId xmlns:a16="http://schemas.microsoft.com/office/drawing/2014/main" id="{9EE87DA0-6CDA-4554-96C2-8D5F7FB48406}"/>
              </a:ext>
            </a:extLst>
          </p:cNvPr>
          <p:cNvPicPr>
            <a:picLocks noChangeAspect="1" noChangeArrowheads="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4457699" y="3907519"/>
            <a:ext cx="32766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96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941803" y="2004588"/>
            <a:ext cx="4537864"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决策树算法的主要内容</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26211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50983" y="92436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算法的主要内容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607737"/>
            <a:ext cx="10290941" cy="4991751"/>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一棵决策树的生成过程主要分为以下</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个部分</a:t>
            </a:r>
            <a:r>
              <a:rPr lang="en-US" altLang="zh-CN" sz="2400" dirty="0">
                <a:latin typeface="宋体" panose="02010600030101010101" pitchFamily="2" charset="-122"/>
                <a:ea typeface="宋体" panose="02010600030101010101" pitchFamily="2" charset="-122"/>
              </a:rPr>
              <a:t>:</a:t>
            </a:r>
          </a:p>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、特征选择：特征选择是指从训练数据中众多的特征中选择一个特征作为当前节点的分裂标准，如何选择特征有着很多不同量化评估标准标准，从而衍生出不同的决策树算法。</a:t>
            </a: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、决策树生成： 根据选择的特征评估标准，从上至下递归地生成子节点，直到数据集不可分则停止决策树停止生长。 树结构来说，递归结构是最容易理解的方式。</a:t>
            </a: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、剪枝：决策树容易过拟合，一般来需要剪枝，缩小树结构规模、缓解过拟合。剪枝技术有预剪枝和后剪枝两种。</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312432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26211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50983" y="92436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算法的主要思想</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832435"/>
            <a:ext cx="10290941"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）树以代表训练样本的单个结点开始。</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）如果样本都在同一个类．则该结点成为树叶，并用该类标记。</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）否则，算法选择最有分类能力的属性作为决策树的当前结点．</a:t>
            </a:r>
          </a:p>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）根据当前决策结点属性取值的不同，将训练样本数据集</a:t>
            </a:r>
            <a:r>
              <a:rPr lang="en-US" altLang="zh-CN" sz="2400" dirty="0" err="1">
                <a:latin typeface="宋体" panose="02010600030101010101" pitchFamily="2" charset="-122"/>
                <a:ea typeface="宋体" panose="02010600030101010101" pitchFamily="2" charset="-122"/>
              </a:rPr>
              <a:t>tlI</a:t>
            </a:r>
            <a:r>
              <a:rPr lang="zh-CN" altLang="en-US" sz="2400" dirty="0">
                <a:latin typeface="宋体" panose="02010600030101010101" pitchFamily="2" charset="-122"/>
                <a:ea typeface="宋体" panose="02010600030101010101" pitchFamily="2" charset="-122"/>
              </a:rPr>
              <a:t>分为若干子集，每个取值形成一个分枝，有几个取值形成几个分枝。匀针对上一步得到的一个子集，重复进行先前步骤，递</a:t>
            </a:r>
            <a:r>
              <a:rPr lang="en-US" altLang="zh-CN" sz="2400" dirty="0">
                <a:latin typeface="宋体" panose="02010600030101010101" pitchFamily="2" charset="-122"/>
                <a:ea typeface="宋体" panose="02010600030101010101" pitchFamily="2" charset="-122"/>
              </a:rPr>
              <a:t>4'I</a:t>
            </a:r>
            <a:r>
              <a:rPr lang="zh-CN" altLang="en-US" sz="2400" dirty="0">
                <a:latin typeface="宋体" panose="02010600030101010101" pitchFamily="2" charset="-122"/>
                <a:ea typeface="宋体" panose="02010600030101010101" pitchFamily="2" charset="-122"/>
              </a:rPr>
              <a:t>形成每个划分样本上的决策树。一旦一个属性出现在一个结点上，就不必在该结点的任何后代考虑它。</a:t>
            </a:r>
          </a:p>
        </p:txBody>
      </p:sp>
    </p:spTree>
    <p:extLst>
      <p:ext uri="{BB962C8B-B14F-4D97-AF65-F5344CB8AC3E}">
        <p14:creationId xmlns:p14="http://schemas.microsoft.com/office/powerpoint/2010/main" val="14088046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26211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50983" y="92436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算法的主要思想</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832435"/>
            <a:ext cx="10290941"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）递归划分步骤仅当下列条件之一成立时停止：</a:t>
            </a:r>
          </a:p>
          <a:p>
            <a:pPr>
              <a:lnSpc>
                <a:spcPct val="150000"/>
              </a:lnSpc>
            </a:pPr>
            <a:r>
              <a:rPr lang="zh-CN" altLang="en-US" sz="2400" dirty="0">
                <a:latin typeface="宋体" panose="02010600030101010101" pitchFamily="2" charset="-122"/>
                <a:ea typeface="宋体" panose="02010600030101010101" pitchFamily="2" charset="-122"/>
              </a:rPr>
              <a:t>①给定结点的所有样本属于同一类。</a:t>
            </a:r>
          </a:p>
          <a:p>
            <a:pPr>
              <a:lnSpc>
                <a:spcPct val="150000"/>
              </a:lnSpc>
            </a:pPr>
            <a:r>
              <a:rPr lang="zh-CN" altLang="en-US" sz="2400" dirty="0">
                <a:latin typeface="宋体" panose="02010600030101010101" pitchFamily="2" charset="-122"/>
                <a:ea typeface="宋体" panose="02010600030101010101" pitchFamily="2" charset="-122"/>
              </a:rPr>
              <a:t>②没有剩余属性可以用来进一步划分样本．在这种情况下．使用多数表决，将给定的结点转换成树叶，并以样本中元组个数最多的类别作为类别标记，同时也可以存放该结点样本的类别分布，</a:t>
            </a:r>
          </a:p>
          <a:p>
            <a:pPr>
              <a:lnSpc>
                <a:spcPct val="150000"/>
              </a:lnSpc>
            </a:pPr>
            <a:r>
              <a:rPr lang="zh-CN" altLang="en-US" sz="2400" dirty="0">
                <a:latin typeface="宋体" panose="02010600030101010101" pitchFamily="2" charset="-122"/>
                <a:ea typeface="宋体" panose="02010600030101010101" pitchFamily="2" charset="-122"/>
              </a:rPr>
              <a:t>③如果某一分枝</a:t>
            </a:r>
            <a:r>
              <a:rPr lang="en-US" altLang="zh-CN" sz="2400" dirty="0" err="1">
                <a:latin typeface="宋体" panose="02010600030101010101" pitchFamily="2" charset="-122"/>
                <a:ea typeface="宋体" panose="02010600030101010101" pitchFamily="2" charset="-122"/>
              </a:rPr>
              <a:t>tc</a:t>
            </a:r>
            <a:r>
              <a:rPr lang="zh-CN" altLang="en-US" sz="2400" dirty="0">
                <a:latin typeface="宋体" panose="02010600030101010101" pitchFamily="2" charset="-122"/>
                <a:ea typeface="宋体" panose="02010600030101010101" pitchFamily="2" charset="-122"/>
              </a:rPr>
              <a:t>，没有满足该分支中已有分类的样本，则以样本的多数类创建一个树叶。</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2837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262113"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50983" y="92436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算法的主要内容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036447FF-42B6-481A-B293-E8329858D08F}"/>
              </a:ext>
            </a:extLst>
          </p:cNvPr>
          <p:cNvPicPr>
            <a:picLocks noChangeAspect="1"/>
          </p:cNvPicPr>
          <p:nvPr/>
        </p:nvPicPr>
        <p:blipFill>
          <a:blip r:embed="rId3"/>
          <a:stretch>
            <a:fillRect/>
          </a:stretch>
        </p:blipFill>
        <p:spPr>
          <a:xfrm>
            <a:off x="611913" y="2739168"/>
            <a:ext cx="10968174" cy="4029639"/>
          </a:xfrm>
          <a:prstGeom prst="rect">
            <a:avLst/>
          </a:prstGeom>
        </p:spPr>
      </p:pic>
      <p:sp>
        <p:nvSpPr>
          <p:cNvPr id="3" name="文本框 2">
            <a:extLst>
              <a:ext uri="{FF2B5EF4-FFF2-40B4-BE49-F238E27FC236}">
                <a16:creationId xmlns:a16="http://schemas.microsoft.com/office/drawing/2014/main" id="{5ABF6019-CA45-4F89-9B43-1CF6A89DE62E}"/>
              </a:ext>
            </a:extLst>
          </p:cNvPr>
          <p:cNvSpPr txBox="1"/>
          <p:nvPr/>
        </p:nvSpPr>
        <p:spPr>
          <a:xfrm>
            <a:off x="1423204" y="1571785"/>
            <a:ext cx="10215098"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输入的是</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个样本，样本输出集合为</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，每个样本有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个离散特征，特征集合即为</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，输出为决策树</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a:t>
            </a:r>
          </a:p>
          <a:p>
            <a:r>
              <a:rPr lang="zh-CN" altLang="en-US" sz="2400" dirty="0">
                <a:latin typeface="宋体" panose="02010600030101010101" pitchFamily="2" charset="-122"/>
                <a:ea typeface="宋体" panose="02010600030101010101" pitchFamily="2" charset="-122"/>
              </a:rPr>
              <a:t>算法的过程为：</a:t>
            </a:r>
          </a:p>
        </p:txBody>
      </p:sp>
    </p:spTree>
    <p:extLst>
      <p:ext uri="{BB962C8B-B14F-4D97-AF65-F5344CB8AC3E}">
        <p14:creationId xmlns:p14="http://schemas.microsoft.com/office/powerpoint/2010/main" val="28987164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2717090" y="2081145"/>
            <a:ext cx="4443302" cy="1446550"/>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随机森林算法的原理和主要内容</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465408"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613687" y="93452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018572" y="2112517"/>
            <a:ext cx="9978604"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随机森林指的是利用多棵树对样本进行训练并预测的一种分类器。</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    决策树相当于一个大师，通过自己在数据集中学到的知识对于新的数据进行分类。但是俗话说得好，一个诸葛亮，玩不过三个臭皮匠。随机森林就是希望构建多个臭皮匠，希望最终的分类效果能够超过单个大师的一种算法。</a:t>
            </a:r>
          </a:p>
          <a:p>
            <a:pPr>
              <a:lnSpc>
                <a:spcPct val="150000"/>
              </a:lnSpc>
            </a:pPr>
            <a:r>
              <a:rPr lang="zh-CN" altLang="en-US" sz="2400" dirty="0">
                <a:latin typeface="宋体" panose="02010600030101010101" pitchFamily="2" charset="-122"/>
                <a:ea typeface="宋体" panose="02010600030101010101" pitchFamily="2" charset="-122"/>
              </a:rPr>
              <a:t>    那随机森林具体如何构建呢？有两个方面：数据的随机性选取，以及待选特征的随机选取。</a:t>
            </a:r>
          </a:p>
        </p:txBody>
      </p:sp>
    </p:spTree>
    <p:extLst>
      <p:ext uri="{BB962C8B-B14F-4D97-AF65-F5344CB8AC3E}">
        <p14:creationId xmlns:p14="http://schemas.microsoft.com/office/powerpoint/2010/main" val="19771728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465408"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613687" y="93452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32704" y="2039725"/>
            <a:ext cx="9978604" cy="3883755"/>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数据的随机选取：</a:t>
            </a:r>
          </a:p>
          <a:p>
            <a:pPr>
              <a:lnSpc>
                <a:spcPct val="150000"/>
              </a:lnSpc>
            </a:pPr>
            <a:r>
              <a:rPr lang="zh-CN" altLang="en-US" sz="2400" dirty="0">
                <a:latin typeface="宋体" panose="02010600030101010101" pitchFamily="2" charset="-122"/>
                <a:ea typeface="宋体" panose="02010600030101010101" pitchFamily="2" charset="-122"/>
              </a:rPr>
              <a:t>    首先，从原始的数据集中采取有放回的抽样，构造子数据集，子数据集的数据量是和原始数据集相同的。不同子数据集的元素可以重复，同一个子数据集中的元素也可以重复。第二，利用子数据集来构建子决策树，将这个数据放到每个子决策树中，每个子决策树输出一个结果。最后，如果有了新的数据需要通过随机森林得到分类结果，就可以通过对子决策树的判断结果的投票，得到随机森林的输出结果了。</a:t>
            </a:r>
          </a:p>
        </p:txBody>
      </p:sp>
    </p:spTree>
    <p:extLst>
      <p:ext uri="{BB962C8B-B14F-4D97-AF65-F5344CB8AC3E}">
        <p14:creationId xmlns:p14="http://schemas.microsoft.com/office/powerpoint/2010/main" val="11470668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465408"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613687" y="934520"/>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95116" y="2138758"/>
            <a:ext cx="10201768" cy="2775760"/>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待选特征的随机选取</a:t>
            </a:r>
          </a:p>
          <a:p>
            <a:pPr>
              <a:lnSpc>
                <a:spcPct val="150000"/>
              </a:lnSpc>
            </a:pPr>
            <a:r>
              <a:rPr lang="zh-CN" altLang="en-US" sz="2400" dirty="0">
                <a:latin typeface="宋体" panose="02010600030101010101" pitchFamily="2" charset="-122"/>
                <a:ea typeface="宋体" panose="02010600030101010101" pitchFamily="2" charset="-122"/>
              </a:rPr>
              <a:t>    与数据集的随机选取类似，随机森林中的子树的每一个分裂过程并未用到所有的待选特征，而是从所有的待选特征中随机选取一定的特征，之后再在随机选取的特征中选取最优的特征。这样能够使得随机森林中的决策树都能够彼此不同，提升系统的多样性，从而提升分类性能。</a:t>
            </a:r>
          </a:p>
        </p:txBody>
      </p:sp>
    </p:spTree>
    <p:extLst>
      <p:ext uri="{BB962C8B-B14F-4D97-AF65-F5344CB8AC3E}">
        <p14:creationId xmlns:p14="http://schemas.microsoft.com/office/powerpoint/2010/main" val="35450662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55176" y="2301571"/>
            <a:ext cx="1606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决策树算法的原理</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208604" y="5396188"/>
            <a:ext cx="1606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决策树算法的主要内容</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062758" y="2794656"/>
            <a:ext cx="2117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随机森林算法的原理及主要内容</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314070" y="5236426"/>
            <a:ext cx="17722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决策树和随机森林算法的</a:t>
            </a: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614288" y="2142934"/>
            <a:ext cx="19119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决策树及随机森林的优缺点和改进方法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7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57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50"/>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550"/>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4125"/>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625"/>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5325"/>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82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465408"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5626" y="948984"/>
            <a:ext cx="537953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随机森林算法的主要内容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639239" y="1728262"/>
            <a:ext cx="10913522" cy="4991751"/>
          </a:xfrm>
          <a:prstGeom prst="rect">
            <a:avLst/>
          </a:prstGeom>
          <a:noFill/>
        </p:spPr>
        <p:txBody>
          <a:bodyPr wrap="square" rtlCol="0">
            <a:spAutoFit/>
          </a:bodyPr>
          <a:lstStyle/>
          <a:p>
            <a:pPr>
              <a:lnSpc>
                <a:spcPct val="150000"/>
              </a:lnSpc>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、从原始训练集中使用</a:t>
            </a:r>
            <a:r>
              <a:rPr lang="en-US" altLang="zh-CN" sz="2400" dirty="0" err="1">
                <a:latin typeface="宋体" panose="02010600030101010101" pitchFamily="2" charset="-122"/>
                <a:ea typeface="宋体" panose="02010600030101010101" pitchFamily="2" charset="-122"/>
              </a:rPr>
              <a:t>Bootstraping</a:t>
            </a:r>
            <a:r>
              <a:rPr lang="zh-CN" altLang="en-US" sz="2400" dirty="0">
                <a:latin typeface="宋体" panose="02010600030101010101" pitchFamily="2" charset="-122"/>
                <a:ea typeface="宋体" panose="02010600030101010101" pitchFamily="2" charset="-122"/>
              </a:rPr>
              <a:t>方法随机有放回采样选出</a:t>
            </a:r>
            <a:r>
              <a:rPr lang="en-US" altLang="zh-CN" sz="2400" dirty="0">
                <a:latin typeface="宋体" panose="02010600030101010101" pitchFamily="2" charset="-122"/>
                <a:ea typeface="宋体" panose="02010600030101010101" pitchFamily="2" charset="-122"/>
              </a:rPr>
              <a:t>m</a:t>
            </a:r>
            <a:r>
              <a:rPr lang="zh-CN" altLang="en-US" sz="2400" dirty="0">
                <a:latin typeface="宋体" panose="02010600030101010101" pitchFamily="2" charset="-122"/>
                <a:ea typeface="宋体" panose="02010600030101010101" pitchFamily="2" charset="-122"/>
              </a:rPr>
              <a:t>个样本，共进行</a:t>
            </a:r>
            <a:r>
              <a:rPr lang="en-US" altLang="zh-CN" sz="2400" dirty="0" err="1">
                <a:latin typeface="宋体" panose="02010600030101010101" pitchFamily="2" charset="-122"/>
                <a:ea typeface="宋体" panose="02010600030101010101" pitchFamily="2" charset="-122"/>
              </a:rPr>
              <a:t>n_tree</a:t>
            </a:r>
            <a:r>
              <a:rPr lang="zh-CN" altLang="en-US" sz="2400" dirty="0">
                <a:latin typeface="宋体" panose="02010600030101010101" pitchFamily="2" charset="-122"/>
                <a:ea typeface="宋体" panose="02010600030101010101" pitchFamily="2" charset="-122"/>
              </a:rPr>
              <a:t>次采样，生成</a:t>
            </a:r>
            <a:r>
              <a:rPr lang="en-US" altLang="zh-CN" sz="2400" dirty="0" err="1">
                <a:latin typeface="宋体" panose="02010600030101010101" pitchFamily="2" charset="-122"/>
                <a:ea typeface="宋体" panose="02010600030101010101" pitchFamily="2" charset="-122"/>
              </a:rPr>
              <a:t>n_tree</a:t>
            </a:r>
            <a:r>
              <a:rPr lang="zh-CN" altLang="en-US" sz="2400" dirty="0">
                <a:latin typeface="宋体" panose="02010600030101010101" pitchFamily="2" charset="-122"/>
                <a:ea typeface="宋体" panose="02010600030101010101" pitchFamily="2" charset="-122"/>
              </a:rPr>
              <a:t>个训练集。</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、对于</a:t>
            </a:r>
            <a:r>
              <a:rPr lang="en-US" altLang="zh-CN" sz="2400" dirty="0" err="1">
                <a:latin typeface="宋体" panose="02010600030101010101" pitchFamily="2" charset="-122"/>
                <a:ea typeface="宋体" panose="02010600030101010101" pitchFamily="2" charset="-122"/>
              </a:rPr>
              <a:t>n_tree</a:t>
            </a:r>
            <a:r>
              <a:rPr lang="zh-CN" altLang="en-US" sz="2400" dirty="0">
                <a:latin typeface="宋体" panose="02010600030101010101" pitchFamily="2" charset="-122"/>
                <a:ea typeface="宋体" panose="02010600030101010101" pitchFamily="2" charset="-122"/>
              </a:rPr>
              <a:t>个训练集，我们分别训练</a:t>
            </a:r>
            <a:r>
              <a:rPr lang="en-US" altLang="zh-CN" sz="2400" dirty="0" err="1">
                <a:latin typeface="宋体" panose="02010600030101010101" pitchFamily="2" charset="-122"/>
                <a:ea typeface="宋体" panose="02010600030101010101" pitchFamily="2" charset="-122"/>
              </a:rPr>
              <a:t>n_tree</a:t>
            </a:r>
            <a:r>
              <a:rPr lang="zh-CN" altLang="en-US" sz="2400" dirty="0">
                <a:latin typeface="宋体" panose="02010600030101010101" pitchFamily="2" charset="-122"/>
                <a:ea typeface="宋体" panose="02010600030101010101" pitchFamily="2" charset="-122"/>
              </a:rPr>
              <a:t>个决策树模型。</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、对于单个决策树模型，假设训练样本特征的个数为</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，那么每次分裂时根据信息增益</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信息增益比</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基尼指数选择最好的特征进行分裂。</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、每棵树都一直这样分裂下去，直到该节点的所有训练样例都属于同一类。在决策树的分裂过程中不需要剪枝。</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、将生成的多棵决策树组成随机森林。对于分类问题，按多棵树分类器投票决定最终分类结果；对于回归问题，由多棵树预测值的均值决定最终预测结果。</a:t>
            </a:r>
          </a:p>
        </p:txBody>
      </p:sp>
    </p:spTree>
    <p:extLst>
      <p:ext uri="{BB962C8B-B14F-4D97-AF65-F5344CB8AC3E}">
        <p14:creationId xmlns:p14="http://schemas.microsoft.com/office/powerpoint/2010/main" val="33489565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339343" y="3525629"/>
            <a:ext cx="5709148" cy="1446550"/>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决策树和随机森林的</a:t>
            </a: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2775760"/>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已知训练数据和训练数据类，获得决策树模型：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t= </a:t>
            </a:r>
            <a:r>
              <a:rPr lang="en-US" altLang="zh-CN" sz="2400" dirty="0" err="1">
                <a:latin typeface="宋体" panose="02010600030101010101" pitchFamily="2" charset="-122"/>
                <a:ea typeface="宋体" panose="02010600030101010101" pitchFamily="2" charset="-122"/>
              </a:rPr>
              <a:t>treefit</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train_X,y</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train_X</a:t>
            </a:r>
            <a:r>
              <a:rPr lang="zh-CN" altLang="en-US" sz="2400" dirty="0">
                <a:latin typeface="宋体" panose="02010600030101010101" pitchFamily="2" charset="-122"/>
                <a:ea typeface="宋体" panose="02010600030101010101" pitchFamily="2" charset="-122"/>
              </a:rPr>
              <a:t>的行数为样本数，列数为特征数；</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的行数为样本数，</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列表征类；</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t=</a:t>
            </a:r>
            <a:r>
              <a:rPr lang="en-US" altLang="zh-CN" sz="2400" dirty="0" err="1">
                <a:latin typeface="宋体" panose="02010600030101010101" pitchFamily="2" charset="-122"/>
                <a:ea typeface="宋体" panose="02010600030101010101" pitchFamily="2" charset="-122"/>
              </a:rPr>
              <a:t>classregtree</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train_X,y</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用法与上一致，只是</a:t>
            </a:r>
            <a:r>
              <a:rPr lang="en-US" altLang="zh-CN" sz="2400" dirty="0" err="1">
                <a:latin typeface="宋体" panose="02010600030101010101" pitchFamily="2" charset="-122"/>
                <a:ea typeface="宋体" panose="02010600030101010101" pitchFamily="2" charset="-122"/>
              </a:rPr>
              <a:t>treefit</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a:t>
            </a:r>
            <a:r>
              <a:rPr lang="en-US" altLang="zh-CN" sz="2400" dirty="0" err="1">
                <a:latin typeface="宋体" panose="02010600030101010101" pitchFamily="2" charset="-122"/>
                <a:ea typeface="宋体" panose="02010600030101010101" pitchFamily="2" charset="-122"/>
              </a:rPr>
              <a:t>classregtree</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CART</a:t>
            </a:r>
            <a:r>
              <a:rPr lang="zh-CN" altLang="en-US" sz="2400" dirty="0">
                <a:latin typeface="宋体" panose="02010600030101010101" pitchFamily="2" charset="-122"/>
                <a:ea typeface="宋体" panose="02010600030101010101" pitchFamily="2" charset="-122"/>
              </a:rPr>
              <a:t>算法；现在多使用</a:t>
            </a:r>
            <a:r>
              <a:rPr lang="en-US" altLang="zh-CN" sz="2400" dirty="0" err="1">
                <a:latin typeface="宋体" panose="02010600030101010101" pitchFamily="2" charset="-122"/>
                <a:ea typeface="宋体" panose="02010600030101010101" pitchFamily="2" charset="-122"/>
              </a:rPr>
              <a:t>classregtree</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4625553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527858" y="1717200"/>
            <a:ext cx="10229389" cy="5176417"/>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）计算获得的决策树的精确度：     </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cost = </a:t>
            </a:r>
            <a:r>
              <a:rPr lang="en-US" altLang="zh-CN" sz="2000" dirty="0" err="1">
                <a:latin typeface="宋体" panose="02010600030101010101" pitchFamily="2" charset="-122"/>
                <a:ea typeface="宋体" panose="02010600030101010101" pitchFamily="2" charset="-122"/>
              </a:rPr>
              <a:t>treetest</a:t>
            </a:r>
            <a:r>
              <a:rPr lang="en-US" altLang="zh-CN" sz="2000" dirty="0">
                <a:latin typeface="宋体" panose="02010600030101010101" pitchFamily="2" charset="-122"/>
                <a:ea typeface="宋体" panose="02010600030101010101" pitchFamily="2" charset="-122"/>
              </a:rPr>
              <a:t>(t,'test',</a:t>
            </a:r>
            <a:r>
              <a:rPr lang="en-US" altLang="zh-CN" sz="2000" dirty="0" err="1">
                <a:latin typeface="宋体" panose="02010600030101010101" pitchFamily="2" charset="-122"/>
                <a:ea typeface="宋体" panose="02010600030101010101" pitchFamily="2" charset="-122"/>
              </a:rPr>
              <a:t>X,y</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测试错误率；     </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cost,secost,ntnodes,bestlevel</a:t>
            </a:r>
            <a:r>
              <a:rPr lang="en-US" altLang="zh-CN" sz="2000" dirty="0">
                <a:latin typeface="宋体" panose="02010600030101010101" pitchFamily="2" charset="-122"/>
                <a:ea typeface="宋体" panose="02010600030101010101" pitchFamily="2" charset="-122"/>
              </a:rPr>
              <a:t>] = </a:t>
            </a:r>
            <a:r>
              <a:rPr lang="en-US" altLang="zh-CN" sz="2000" dirty="0" err="1">
                <a:latin typeface="宋体" panose="02010600030101010101" pitchFamily="2" charset="-122"/>
                <a:ea typeface="宋体" panose="02010600030101010101" pitchFamily="2" charset="-122"/>
              </a:rPr>
              <a:t>treetest</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%cost</a:t>
            </a:r>
            <a:r>
              <a:rPr lang="zh-CN" altLang="en-US" sz="2000" dirty="0">
                <a:latin typeface="宋体" panose="02010600030101010101" pitchFamily="2" charset="-122"/>
                <a:ea typeface="宋体" panose="02010600030101010101" pitchFamily="2" charset="-122"/>
              </a:rPr>
              <a:t>为误差率向量；</a:t>
            </a:r>
            <a:r>
              <a:rPr lang="en-US" altLang="zh-CN" sz="2000" dirty="0" err="1">
                <a:latin typeface="宋体" panose="02010600030101010101" pitchFamily="2" charset="-122"/>
                <a:ea typeface="宋体" panose="02010600030101010101" pitchFamily="2" charset="-122"/>
              </a:rPr>
              <a:t>ntnodes</a:t>
            </a:r>
            <a:r>
              <a:rPr lang="zh-CN" altLang="en-US" sz="2000" dirty="0">
                <a:latin typeface="宋体" panose="02010600030101010101" pitchFamily="2" charset="-122"/>
                <a:ea typeface="宋体" panose="02010600030101010101" pitchFamily="2" charset="-122"/>
              </a:rPr>
              <a:t>为决策树包含的节点向量；两者对应</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已知决策树计算测试数据类：               </a:t>
            </a:r>
          </a:p>
          <a:p>
            <a:pPr>
              <a:lnSpc>
                <a:spcPct val="150000"/>
              </a:lnSpc>
            </a:pPr>
            <a:r>
              <a:rPr lang="en-US" altLang="zh-CN" sz="2000" dirty="0" err="1">
                <a:latin typeface="宋体" panose="02010600030101010101" pitchFamily="2" charset="-122"/>
                <a:ea typeface="宋体" panose="02010600030101010101" pitchFamily="2" charset="-122"/>
              </a:rPr>
              <a:t>yfit</a:t>
            </a:r>
            <a:r>
              <a:rPr lang="en-US" altLang="zh-CN" sz="2000" dirty="0">
                <a:latin typeface="宋体" panose="02010600030101010101" pitchFamily="2" charset="-122"/>
                <a:ea typeface="宋体" panose="02010600030101010101" pitchFamily="2" charset="-122"/>
              </a:rPr>
              <a:t> = </a:t>
            </a:r>
            <a:r>
              <a:rPr lang="en-US" altLang="zh-CN" sz="2000" dirty="0" err="1">
                <a:latin typeface="宋体" panose="02010600030101010101" pitchFamily="2" charset="-122"/>
                <a:ea typeface="宋体" panose="02010600030101010101" pitchFamily="2" charset="-122"/>
              </a:rPr>
              <a:t>treeval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t,X</a:t>
            </a:r>
            <a:r>
              <a:rPr lang="en-US" altLang="zh-CN" sz="2000" dirty="0">
                <a:latin typeface="宋体" panose="02010600030101010101" pitchFamily="2" charset="-122"/>
                <a:ea typeface="宋体" panose="02010600030101010101" pitchFamily="2" charset="-122"/>
              </a:rPr>
              <a:t>)</a:t>
            </a:r>
          </a:p>
          <a:p>
            <a:pPr>
              <a:lnSpc>
                <a:spcPct val="150000"/>
              </a:lnSpc>
            </a:pP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yfit,node,cname</a:t>
            </a:r>
            <a:r>
              <a:rPr lang="en-US" altLang="zh-CN" sz="2000" dirty="0">
                <a:latin typeface="宋体" panose="02010600030101010101" pitchFamily="2" charset="-122"/>
                <a:ea typeface="宋体" panose="02010600030101010101" pitchFamily="2" charset="-122"/>
              </a:rPr>
              <a:t>] = </a:t>
            </a:r>
            <a:r>
              <a:rPr lang="en-US" altLang="zh-CN" sz="2000" dirty="0" err="1">
                <a:latin typeface="宋体" panose="02010600030101010101" pitchFamily="2" charset="-122"/>
                <a:ea typeface="宋体" panose="02010600030101010101" pitchFamily="2" charset="-122"/>
              </a:rPr>
              <a:t>treeval</a:t>
            </a:r>
            <a:r>
              <a:rPr lang="en-US" altLang="zh-CN" sz="2000"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cname</a:t>
            </a:r>
            <a:r>
              <a:rPr lang="zh-CN" altLang="en-US" sz="2000" dirty="0">
                <a:latin typeface="宋体" panose="02010600030101010101" pitchFamily="2" charset="-122"/>
                <a:ea typeface="宋体" panose="02010600030101010101" pitchFamily="2" charset="-122"/>
              </a:rPr>
              <a:t>获得测试数据类；</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）裁剪决策树：</a:t>
            </a:r>
          </a:p>
          <a:p>
            <a:pPr>
              <a:lnSpc>
                <a:spcPct val="150000"/>
              </a:lnSpc>
            </a:pPr>
            <a:r>
              <a:rPr lang="en-US" altLang="zh-CN" sz="2000" dirty="0">
                <a:latin typeface="宋体" panose="02010600030101010101" pitchFamily="2" charset="-122"/>
                <a:ea typeface="宋体" panose="02010600030101010101" pitchFamily="2" charset="-122"/>
              </a:rPr>
              <a:t>t2 = </a:t>
            </a:r>
            <a:r>
              <a:rPr lang="en-US" altLang="zh-CN" sz="2000" dirty="0" err="1">
                <a:latin typeface="宋体" panose="02010600030101010101" pitchFamily="2" charset="-122"/>
                <a:ea typeface="宋体" panose="02010600030101010101" pitchFamily="2" charset="-122"/>
              </a:rPr>
              <a:t>treeprune</a:t>
            </a:r>
            <a:r>
              <a:rPr lang="en-US" altLang="zh-CN" sz="2000" dirty="0">
                <a:latin typeface="宋体" panose="02010600030101010101" pitchFamily="2" charset="-122"/>
                <a:ea typeface="宋体" panose="02010600030101010101" pitchFamily="2" charset="-122"/>
              </a:rPr>
              <a:t>(t1,'level',level)%</a:t>
            </a:r>
            <a:r>
              <a:rPr lang="zh-CN" altLang="en-US" sz="2000" dirty="0">
                <a:latin typeface="宋体" panose="02010600030101010101" pitchFamily="2" charset="-122"/>
                <a:ea typeface="宋体" panose="02010600030101010101" pitchFamily="2" charset="-122"/>
              </a:rPr>
              <a:t>裁剪</a:t>
            </a:r>
            <a:r>
              <a:rPr lang="en-US" altLang="zh-CN" sz="2000" dirty="0">
                <a:latin typeface="宋体" panose="02010600030101010101" pitchFamily="2" charset="-122"/>
                <a:ea typeface="宋体" panose="02010600030101010101" pitchFamily="2" charset="-122"/>
              </a:rPr>
              <a:t>t1</a:t>
            </a:r>
            <a:r>
              <a:rPr lang="zh-CN" altLang="en-US" sz="2000" dirty="0">
                <a:latin typeface="宋体" panose="02010600030101010101" pitchFamily="2" charset="-122"/>
                <a:ea typeface="宋体" panose="02010600030101010101" pitchFamily="2" charset="-122"/>
              </a:rPr>
              <a:t>树的最后</a:t>
            </a:r>
            <a:r>
              <a:rPr lang="en-US" altLang="zh-CN" sz="2000" dirty="0">
                <a:latin typeface="宋体" panose="02010600030101010101" pitchFamily="2" charset="-122"/>
                <a:ea typeface="宋体" panose="02010600030101010101" pitchFamily="2" charset="-122"/>
              </a:rPr>
              <a:t>level</a:t>
            </a:r>
            <a:r>
              <a:rPr lang="zh-CN" altLang="en-US" sz="2000" dirty="0">
                <a:latin typeface="宋体" panose="02010600030101010101" pitchFamily="2" charset="-122"/>
                <a:ea typeface="宋体" panose="02010600030101010101" pitchFamily="2" charset="-122"/>
              </a:rPr>
              <a:t>级</a:t>
            </a:r>
          </a:p>
          <a:p>
            <a:pPr>
              <a:lnSpc>
                <a:spcPct val="150000"/>
              </a:lnSpc>
            </a:pPr>
            <a:r>
              <a:rPr lang="en-US" altLang="zh-CN" sz="2000" dirty="0">
                <a:latin typeface="宋体" panose="02010600030101010101" pitchFamily="2" charset="-122"/>
                <a:ea typeface="宋体" panose="02010600030101010101" pitchFamily="2" charset="-122"/>
              </a:rPr>
              <a:t>t2 = </a:t>
            </a:r>
            <a:r>
              <a:rPr lang="en-US" altLang="zh-CN" sz="2000" dirty="0" err="1">
                <a:latin typeface="宋体" panose="02010600030101010101" pitchFamily="2" charset="-122"/>
                <a:ea typeface="宋体" panose="02010600030101010101" pitchFamily="2" charset="-122"/>
              </a:rPr>
              <a:t>treeprune</a:t>
            </a:r>
            <a:r>
              <a:rPr lang="en-US" altLang="zh-CN" sz="2000" dirty="0">
                <a:latin typeface="宋体" panose="02010600030101010101" pitchFamily="2" charset="-122"/>
                <a:ea typeface="宋体" panose="02010600030101010101" pitchFamily="2" charset="-122"/>
              </a:rPr>
              <a:t>(t1,'nodes',nodes)</a:t>
            </a:r>
            <a:endParaRPr lang="zh-CN" altLang="en-US" sz="2000" dirty="0">
              <a:latin typeface="宋体" panose="02010600030101010101" pitchFamily="2" charset="-122"/>
              <a:ea typeface="宋体" panose="02010600030101010101" pitchFamily="2" charset="-122"/>
            </a:endParaRPr>
          </a:p>
          <a:p>
            <a:pPr>
              <a:lnSpc>
                <a:spcPct val="150000"/>
              </a:lnSpc>
            </a:pP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810396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1E0F9097-4D9C-4716-B14E-A2F4FC4F4CB5}"/>
              </a:ext>
            </a:extLst>
          </p:cNvPr>
          <p:cNvPicPr>
            <a:picLocks noChangeAspect="1"/>
          </p:cNvPicPr>
          <p:nvPr/>
        </p:nvPicPr>
        <p:blipFill>
          <a:blip r:embed="rId3"/>
          <a:stretch>
            <a:fillRect/>
          </a:stretch>
        </p:blipFill>
        <p:spPr>
          <a:xfrm>
            <a:off x="2021892" y="1861363"/>
            <a:ext cx="7800975" cy="4533900"/>
          </a:xfrm>
          <a:prstGeom prst="rect">
            <a:avLst/>
          </a:prstGeom>
        </p:spPr>
      </p:pic>
    </p:spTree>
    <p:extLst>
      <p:ext uri="{BB962C8B-B14F-4D97-AF65-F5344CB8AC3E}">
        <p14:creationId xmlns:p14="http://schemas.microsoft.com/office/powerpoint/2010/main" val="25973673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2050" name="Picture 2" descr="https://img-blog.csdn.net/20160713113723235?watermark/2/text/aHR0cDovL2Jsb2cuY3Nkbi5uZXQv/font/5a6L5L2T/fontsize/400/fill/I0JBQkFCMA==/dissolve/70/gravity/Center">
            <a:extLst>
              <a:ext uri="{FF2B5EF4-FFF2-40B4-BE49-F238E27FC236}">
                <a16:creationId xmlns:a16="http://schemas.microsoft.com/office/drawing/2014/main" id="{BCD77353-4839-453F-9B0D-3F767D999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375" y="1861363"/>
            <a:ext cx="73247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DCF2771-4A6C-4B94-A6CA-BAF7E7FFFEA8}"/>
              </a:ext>
            </a:extLst>
          </p:cNvPr>
          <p:cNvPicPr>
            <a:picLocks noChangeAspect="1"/>
          </p:cNvPicPr>
          <p:nvPr/>
        </p:nvPicPr>
        <p:blipFill>
          <a:blip r:embed="rId4"/>
          <a:stretch>
            <a:fillRect/>
          </a:stretch>
        </p:blipFill>
        <p:spPr>
          <a:xfrm>
            <a:off x="2005375" y="3882604"/>
            <a:ext cx="7315200" cy="2190750"/>
          </a:xfrm>
          <a:prstGeom prst="rect">
            <a:avLst/>
          </a:prstGeom>
        </p:spPr>
      </p:pic>
    </p:spTree>
    <p:extLst>
      <p:ext uri="{BB962C8B-B14F-4D97-AF65-F5344CB8AC3E}">
        <p14:creationId xmlns:p14="http://schemas.microsoft.com/office/powerpoint/2010/main" val="18271651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CF52EB13-8338-4CC8-9FFB-9824AD4EEB03}"/>
              </a:ext>
            </a:extLst>
          </p:cNvPr>
          <p:cNvPicPr>
            <a:picLocks noChangeAspect="1"/>
          </p:cNvPicPr>
          <p:nvPr/>
        </p:nvPicPr>
        <p:blipFill>
          <a:blip r:embed="rId3"/>
          <a:stretch>
            <a:fillRect/>
          </a:stretch>
        </p:blipFill>
        <p:spPr>
          <a:xfrm>
            <a:off x="2404098" y="1861363"/>
            <a:ext cx="6619875" cy="4772025"/>
          </a:xfrm>
          <a:prstGeom prst="rect">
            <a:avLst/>
          </a:prstGeom>
        </p:spPr>
      </p:pic>
    </p:spTree>
    <p:extLst>
      <p:ext uri="{BB962C8B-B14F-4D97-AF65-F5344CB8AC3E}">
        <p14:creationId xmlns:p14="http://schemas.microsoft.com/office/powerpoint/2010/main" val="757244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14338" name="Picture 2" descr="https://img-blog.csdn.net/20160713115211758?watermark/2/text/aHR0cDovL2Jsb2cuY3Nkbi5uZXQv/font/5a6L5L2T/fontsize/400/fill/I0JBQkFCMA==/dissolve/70/gravity/Center">
            <a:extLst>
              <a:ext uri="{FF2B5EF4-FFF2-40B4-BE49-F238E27FC236}">
                <a16:creationId xmlns:a16="http://schemas.microsoft.com/office/drawing/2014/main" id="{01D17702-EB09-452F-863C-5C61D9E58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9580" y="2061476"/>
            <a:ext cx="607695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25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24061"/>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15" name="Picture 4" descr="https://img-blog.csdn.net/20160713115526650?watermark/2/text/aHR0cDovL2Jsb2cuY3Nkbi5uZXQv/font/5a6L5L2T/fontsize/400/fill/I0JBQkFCMA==/dissolve/70/gravity/Center">
            <a:extLst>
              <a:ext uri="{FF2B5EF4-FFF2-40B4-BE49-F238E27FC236}">
                <a16:creationId xmlns:a16="http://schemas.microsoft.com/office/drawing/2014/main" id="{C3125680-89F2-4889-A998-C943F245E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524" y="1638510"/>
            <a:ext cx="6590113"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6386" name="Picture 2" descr="https://img-blog.csdn.net/20160713115557838?watermark/2/text/aHR0cDovL2Jsb2cuY3Nkbi5uZXQv/font/5a6L5L2T/fontsize/400/fill/I0JBQkFCMA==/dissolve/70/gravity/Center">
            <a:extLst>
              <a:ext uri="{FF2B5EF4-FFF2-40B4-BE49-F238E27FC236}">
                <a16:creationId xmlns:a16="http://schemas.microsoft.com/office/drawing/2014/main" id="{5972A11C-7B9B-4D68-A861-DCAD6D5EDF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790"/>
          <a:stretch/>
        </p:blipFill>
        <p:spPr bwMode="auto">
          <a:xfrm>
            <a:off x="2346612" y="3344799"/>
            <a:ext cx="6677025" cy="351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3180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81023" y="335606"/>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72037" y="938824"/>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DFAEEFB4-B955-469D-86AA-8A5594A3FC9A}"/>
              </a:ext>
            </a:extLst>
          </p:cNvPr>
          <p:cNvPicPr>
            <a:picLocks noChangeAspect="1"/>
          </p:cNvPicPr>
          <p:nvPr/>
        </p:nvPicPr>
        <p:blipFill>
          <a:blip r:embed="rId3"/>
          <a:stretch>
            <a:fillRect/>
          </a:stretch>
        </p:blipFill>
        <p:spPr>
          <a:xfrm>
            <a:off x="1447012" y="2083398"/>
            <a:ext cx="8187481" cy="4438996"/>
          </a:xfrm>
          <a:prstGeom prst="rect">
            <a:avLst/>
          </a:prstGeom>
        </p:spPr>
      </p:pic>
    </p:spTree>
    <p:extLst>
      <p:ext uri="{BB962C8B-B14F-4D97-AF65-F5344CB8AC3E}">
        <p14:creationId xmlns:p14="http://schemas.microsoft.com/office/powerpoint/2010/main" val="69598207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3048461" y="3465268"/>
            <a:ext cx="6095078"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决策树算法的原理</a:t>
            </a:r>
            <a:endPar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279164" y="3372125"/>
            <a:ext cx="6032707"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决策树和随机森林的优缺点和改进方法</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54643" y="341197"/>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392037" y="860315"/>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决策树算法的优缺点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3AA827D-06B8-4D5A-A865-F6953A1D853C}"/>
              </a:ext>
            </a:extLst>
          </p:cNvPr>
          <p:cNvSpPr txBox="1"/>
          <p:nvPr/>
        </p:nvSpPr>
        <p:spPr>
          <a:xfrm>
            <a:off x="1284791" y="1887856"/>
            <a:ext cx="9511757" cy="452431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决策树算法的优点：</a:t>
            </a: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、分类精度高；</a:t>
            </a: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、生成的模式简单；</a:t>
            </a: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、对噪声数据有很好的健壮性。</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决策树算法（</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）的缺点：</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没有考虑连续特征，比如长度，密度都是连续值，无法在</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运用。这大大限制了</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的用途。</a:t>
            </a: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采用信息增益大的特征优先建立决策树的节点。很快就被人发现，在相同条件下，取值比较多的特征比取值少的特征信息增益大。</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算法对于缺失值的情况没有做考虑</a:t>
            </a: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、没有考虑过拟合的问题</a:t>
            </a:r>
          </a:p>
        </p:txBody>
      </p:sp>
    </p:spTree>
    <p:extLst>
      <p:ext uri="{BB962C8B-B14F-4D97-AF65-F5344CB8AC3E}">
        <p14:creationId xmlns:p14="http://schemas.microsoft.com/office/powerpoint/2010/main" val="27350170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54643" y="341197"/>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随机森林的优缺点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392037" y="860315"/>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随机森林算法的优缺点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3AA827D-06B8-4D5A-A865-F6953A1D853C}"/>
              </a:ext>
            </a:extLst>
          </p:cNvPr>
          <p:cNvSpPr txBox="1"/>
          <p:nvPr/>
        </p:nvSpPr>
        <p:spPr>
          <a:xfrm>
            <a:off x="888620" y="1707514"/>
            <a:ext cx="9907928" cy="452431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随机森林算法的优点：</a:t>
            </a: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、具有极高的准确率</a:t>
            </a: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、随机性的引入，使得随机森林不容易过拟合</a:t>
            </a:r>
          </a:p>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、随机性的引入，使得随机森林有很好的抗噪声能力</a:t>
            </a: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、能处理很高维度的数据，并且不用做特征选择</a:t>
            </a:r>
          </a:p>
          <a:p>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、既能处理离散型数据，也能处理连续型数据，数据集无需规范化</a:t>
            </a:r>
          </a:p>
          <a:p>
            <a:r>
              <a:rPr lang="zh-CN" altLang="en-US" sz="2400" dirty="0">
                <a:latin typeface="宋体" panose="02010600030101010101" pitchFamily="2" charset="-122"/>
                <a:ea typeface="宋体" panose="02010600030101010101" pitchFamily="2" charset="-122"/>
              </a:rPr>
              <a:t>训练速度快，可以得到变量重要性排序</a:t>
            </a:r>
          </a:p>
          <a:p>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、容易实现并行化</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随机森林算法的缺点如下：</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、当随机森林中的决策树个数很多时，训练时需要的空间和时间会较大</a:t>
            </a:r>
          </a:p>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、随机森林模型还有许多不好解释的地方，有点算个黑盒模型</a:t>
            </a:r>
          </a:p>
        </p:txBody>
      </p:sp>
    </p:spTree>
    <p:extLst>
      <p:ext uri="{BB962C8B-B14F-4D97-AF65-F5344CB8AC3E}">
        <p14:creationId xmlns:p14="http://schemas.microsoft.com/office/powerpoint/2010/main" val="182705509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92598" y="335606"/>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决策树算法的改进方法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392037" y="860315"/>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决策树算法的改进方法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3AA827D-06B8-4D5A-A865-F6953A1D853C}"/>
              </a:ext>
            </a:extLst>
          </p:cNvPr>
          <p:cNvSpPr txBox="1"/>
          <p:nvPr/>
        </p:nvSpPr>
        <p:spPr>
          <a:xfrm>
            <a:off x="1340121" y="2017164"/>
            <a:ext cx="9511757" cy="3046988"/>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算法</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算法是</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的一个改进算法，继承了</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算法的优点。</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算法用信息增益率来选择属性，克服了用信息增益选择属性时偏向选择取值多的属性的不足在树构造过程中进行剪枝；能够完成对连续属性的离散化处理；能够对不完整数据进行处理。</a:t>
            </a:r>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算法产生的分类规则易于理解、准确率较高；但效率低，因树构造过程中，需要对数据集进行多次的顺序扫描和排序。也是因为必须多次数据集扫描，</a:t>
            </a:r>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只适合于能够驻留于内存的数据集。</a:t>
            </a:r>
          </a:p>
        </p:txBody>
      </p:sp>
    </p:spTree>
    <p:extLst>
      <p:ext uri="{BB962C8B-B14F-4D97-AF65-F5344CB8AC3E}">
        <p14:creationId xmlns:p14="http://schemas.microsoft.com/office/powerpoint/2010/main" val="22628206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92598" y="335606"/>
            <a:ext cx="2569580"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决策树算法的改进方法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392037" y="860315"/>
            <a:ext cx="573743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决策树算法的改进方法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284790" y="1887856"/>
            <a:ext cx="9511758" cy="559769"/>
          </a:xfrm>
          <a:prstGeom prst="rect">
            <a:avLst/>
          </a:prstGeom>
          <a:noFill/>
        </p:spPr>
        <p:txBody>
          <a:bodyPr wrap="square" rtlCol="0">
            <a:spAutoFit/>
          </a:bodyPr>
          <a:lstStyle/>
          <a:p>
            <a:pPr>
              <a:lnSpc>
                <a:spcPct val="150000"/>
              </a:lnSpc>
            </a:pPr>
            <a:endParaRPr lang="zh-CN" altLang="en-US" sz="24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33AA827D-06B8-4D5A-A865-F6953A1D853C}"/>
              </a:ext>
            </a:extLst>
          </p:cNvPr>
          <p:cNvSpPr txBox="1"/>
          <p:nvPr/>
        </p:nvSpPr>
        <p:spPr>
          <a:xfrm>
            <a:off x="1340121" y="2090172"/>
            <a:ext cx="9511757" cy="2677656"/>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CART</a:t>
            </a:r>
            <a:r>
              <a:rPr lang="zh-CN" altLang="en-US" sz="2400" dirty="0">
                <a:latin typeface="宋体" panose="02010600030101010101" pitchFamily="2" charset="-122"/>
                <a:ea typeface="宋体" panose="02010600030101010101" pitchFamily="2" charset="-122"/>
              </a:rPr>
              <a:t>算法</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CART</a:t>
            </a:r>
            <a:r>
              <a:rPr lang="zh-CN" altLang="en-US" sz="2400" dirty="0">
                <a:latin typeface="宋体" panose="02010600030101010101" pitchFamily="2" charset="-122"/>
                <a:ea typeface="宋体" panose="02010600030101010101" pitchFamily="2" charset="-122"/>
              </a:rPr>
              <a:t>算法的全称是</a:t>
            </a:r>
            <a:r>
              <a:rPr lang="en-US" altLang="zh-CN" sz="2400" dirty="0">
                <a:latin typeface="宋体" panose="02010600030101010101" pitchFamily="2" charset="-122"/>
                <a:ea typeface="宋体" panose="02010600030101010101" pitchFamily="2" charset="-122"/>
              </a:rPr>
              <a:t>Classification And Regression Tree</a:t>
            </a:r>
            <a:r>
              <a:rPr lang="zh-CN" altLang="en-US" sz="2400" dirty="0">
                <a:latin typeface="宋体" panose="02010600030101010101" pitchFamily="2" charset="-122"/>
                <a:ea typeface="宋体" panose="02010600030101010101" pitchFamily="2" charset="-122"/>
              </a:rPr>
              <a:t>，采用的是</a:t>
            </a:r>
            <a:r>
              <a:rPr lang="en-US" altLang="zh-CN" sz="2400" dirty="0">
                <a:latin typeface="宋体" panose="02010600030101010101" pitchFamily="2" charset="-122"/>
                <a:ea typeface="宋体" panose="02010600030101010101" pitchFamily="2" charset="-122"/>
              </a:rPr>
              <a:t>Gini</a:t>
            </a:r>
            <a:r>
              <a:rPr lang="zh-CN" altLang="en-US" sz="2400" dirty="0">
                <a:latin typeface="宋体" panose="02010600030101010101" pitchFamily="2" charset="-122"/>
                <a:ea typeface="宋体" panose="02010600030101010101" pitchFamily="2" charset="-122"/>
              </a:rPr>
              <a:t>指数（选</a:t>
            </a:r>
            <a:r>
              <a:rPr lang="en-US" altLang="zh-CN" sz="2400" dirty="0">
                <a:latin typeface="宋体" panose="02010600030101010101" pitchFamily="2" charset="-122"/>
                <a:ea typeface="宋体" panose="02010600030101010101" pitchFamily="2" charset="-122"/>
              </a:rPr>
              <a:t>Gini</a:t>
            </a:r>
            <a:r>
              <a:rPr lang="zh-CN" altLang="en-US" sz="2400" dirty="0">
                <a:latin typeface="宋体" panose="02010600030101010101" pitchFamily="2" charset="-122"/>
                <a:ea typeface="宋体" panose="02010600030101010101" pitchFamily="2" charset="-122"/>
              </a:rPr>
              <a:t>指数最小的特征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）作为分裂标准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同时它也是包含后剪枝操作。</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算法和</a:t>
            </a:r>
            <a:r>
              <a:rPr lang="en-US" altLang="zh-CN" sz="2400" dirty="0">
                <a:latin typeface="宋体" panose="02010600030101010101" pitchFamily="2" charset="-122"/>
                <a:ea typeface="宋体" panose="02010600030101010101" pitchFamily="2" charset="-122"/>
              </a:rPr>
              <a:t>C4.5</a:t>
            </a:r>
            <a:r>
              <a:rPr lang="zh-CN" altLang="en-US" sz="2400" dirty="0">
                <a:latin typeface="宋体" panose="02010600030101010101" pitchFamily="2" charset="-122"/>
                <a:ea typeface="宋体" panose="02010600030101010101" pitchFamily="2" charset="-122"/>
              </a:rPr>
              <a:t>算法虽然在对训练样本集的学习中可以尽可能多地挖掘信息，但其生成的决策树分支较大，规模较大。为了简化决策树的规模，提高生成决策树的效率，就出现了根据</a:t>
            </a:r>
            <a:r>
              <a:rPr lang="en-US" altLang="zh-CN" sz="2400" dirty="0">
                <a:latin typeface="宋体" panose="02010600030101010101" pitchFamily="2" charset="-122"/>
                <a:ea typeface="宋体" panose="02010600030101010101" pitchFamily="2" charset="-122"/>
              </a:rPr>
              <a:t>GINI</a:t>
            </a:r>
            <a:r>
              <a:rPr lang="zh-CN" altLang="en-US" sz="2400" dirty="0">
                <a:latin typeface="宋体" panose="02010600030101010101" pitchFamily="2" charset="-122"/>
                <a:ea typeface="宋体" panose="02010600030101010101" pitchFamily="2" charset="-122"/>
              </a:rPr>
              <a:t>系数来选择测试属性的决策树算法</a:t>
            </a:r>
            <a:r>
              <a:rPr lang="en-US" altLang="zh-CN" sz="2400" dirty="0">
                <a:latin typeface="宋体" panose="02010600030101010101" pitchFamily="2" charset="-122"/>
                <a:ea typeface="宋体" panose="02010600030101010101" pitchFamily="2" charset="-122"/>
              </a:rPr>
              <a:t>CART</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062337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5</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96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775698" y="8858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2221762"/>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决策树算法是一种逼近离散函数值的方法。它是一种典型的分类方法，首先对数据进行处理，利用归纳算法生成可读的规则和决策树，然后使用决策对新数据进行分析。本质上决策树是通过一系列规则对数据进行分类的过程。</a:t>
            </a:r>
            <a:r>
              <a:rPr lang="en-US" altLang="zh-CN" sz="20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12009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775698" y="8858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102119" y="1662107"/>
            <a:ext cx="10290941"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08CC97C2-064D-46D6-8401-C5658A1048D8}"/>
              </a:ext>
            </a:extLst>
          </p:cNvPr>
          <p:cNvPicPr>
            <a:picLocks noChangeAspect="1"/>
          </p:cNvPicPr>
          <p:nvPr/>
        </p:nvPicPr>
        <p:blipFill>
          <a:blip r:embed="rId3"/>
          <a:stretch>
            <a:fillRect/>
          </a:stretch>
        </p:blipFill>
        <p:spPr>
          <a:xfrm>
            <a:off x="6744011" y="1755513"/>
            <a:ext cx="5447989" cy="5050606"/>
          </a:xfrm>
          <a:prstGeom prst="rect">
            <a:avLst/>
          </a:prstGeom>
        </p:spPr>
      </p:pic>
      <p:sp>
        <p:nvSpPr>
          <p:cNvPr id="3" name="文本框 2">
            <a:extLst>
              <a:ext uri="{FF2B5EF4-FFF2-40B4-BE49-F238E27FC236}">
                <a16:creationId xmlns:a16="http://schemas.microsoft.com/office/drawing/2014/main" id="{0306F72C-2AAE-44A4-9B21-AB1869FFE5B8}"/>
              </a:ext>
            </a:extLst>
          </p:cNvPr>
          <p:cNvSpPr txBox="1"/>
          <p:nvPr/>
        </p:nvSpPr>
        <p:spPr>
          <a:xfrm>
            <a:off x="227600" y="1833992"/>
            <a:ext cx="6261904" cy="489364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右图是一棵结构简单的决策树，用于预测贷款用户是否具有偿还贷款的能力。贷款用户主要具备三个属性：是否拥有房产，是否结婚，平均月收入。每一个内部节点都表示一个属性条件判断，叶子节点表示贷款用户是否具有偿还能力。例如：用户甲没有房产，没有结婚，月收入 </a:t>
            </a:r>
            <a:r>
              <a:rPr lang="en-US" altLang="zh-CN" sz="2400" dirty="0">
                <a:latin typeface="宋体" panose="02010600030101010101" pitchFamily="2" charset="-122"/>
                <a:ea typeface="宋体" panose="02010600030101010101" pitchFamily="2" charset="-122"/>
              </a:rPr>
              <a:t>5K</a:t>
            </a:r>
            <a:r>
              <a:rPr lang="zh-CN" altLang="en-US" sz="2400" dirty="0">
                <a:latin typeface="宋体" panose="02010600030101010101" pitchFamily="2" charset="-122"/>
                <a:ea typeface="宋体" panose="02010600030101010101" pitchFamily="2" charset="-122"/>
              </a:rPr>
              <a:t>。通过决策树的根节点判断，用户甲符合右边分支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拥有房产为“否”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；再判断是否结婚，用户甲符合左边分支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是否结婚为否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；然后判断月收入是否大于 </a:t>
            </a:r>
            <a:r>
              <a:rPr lang="en-US" altLang="zh-CN" sz="2400" dirty="0">
                <a:latin typeface="宋体" panose="02010600030101010101" pitchFamily="2" charset="-122"/>
                <a:ea typeface="宋体" panose="02010600030101010101" pitchFamily="2" charset="-122"/>
              </a:rPr>
              <a:t>4k</a:t>
            </a:r>
            <a:r>
              <a:rPr lang="zh-CN" altLang="en-US" sz="2400" dirty="0">
                <a:latin typeface="宋体" panose="02010600030101010101" pitchFamily="2" charset="-122"/>
                <a:ea typeface="宋体" panose="02010600030101010101" pitchFamily="2" charset="-122"/>
              </a:rPr>
              <a:t>，用户甲符合左边分支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月收入大于 </a:t>
            </a:r>
            <a:r>
              <a:rPr lang="en-US" altLang="zh-CN" sz="2400" dirty="0">
                <a:latin typeface="宋体" panose="02010600030101010101" pitchFamily="2" charset="-122"/>
                <a:ea typeface="宋体" panose="02010600030101010101" pitchFamily="2" charset="-122"/>
              </a:rPr>
              <a:t>4K)</a:t>
            </a:r>
            <a:r>
              <a:rPr lang="zh-CN" altLang="en-US" sz="2400" dirty="0">
                <a:latin typeface="宋体" panose="02010600030101010101" pitchFamily="2" charset="-122"/>
                <a:ea typeface="宋体" panose="02010600030101010101" pitchFamily="2" charset="-122"/>
              </a:rPr>
              <a:t>，该用户落在“可以偿还”的叶子节点上。所以预测用户甲具备偿还贷款能力。</a:t>
            </a:r>
          </a:p>
        </p:txBody>
      </p:sp>
    </p:spTree>
    <p:extLst>
      <p:ext uri="{BB962C8B-B14F-4D97-AF65-F5344CB8AC3E}">
        <p14:creationId xmlns:p14="http://schemas.microsoft.com/office/powerpoint/2010/main" val="42656691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775698" y="8858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642563"/>
            <a:ext cx="10290941" cy="4991751"/>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决策树算法构造决策树来发现数据中蕴涵的分类规则。如何构造精度高、规模小的决策树是决策树算法的核心内容。决策树构造可以分两步进行。</a:t>
            </a:r>
            <a:endParaRPr lang="en-US" altLang="zh-CN" sz="2400" dirty="0">
              <a:latin typeface="宋体" panose="02010600030101010101" pitchFamily="2" charset="-122"/>
              <a:ea typeface="宋体" panose="02010600030101010101" pitchFamily="2" charset="-122"/>
            </a:endParaRPr>
          </a:p>
          <a:p>
            <a:pPr lvl="1">
              <a:lnSpc>
                <a:spcPct val="150000"/>
              </a:lnSpc>
            </a:pPr>
            <a:r>
              <a:rPr lang="zh-CN" altLang="en-US" sz="2400" b="1" dirty="0">
                <a:latin typeface="宋体" panose="02010600030101010101" pitchFamily="2" charset="-122"/>
                <a:ea typeface="宋体" panose="02010600030101010101" pitchFamily="2" charset="-122"/>
              </a:rPr>
              <a:t>第一步</a:t>
            </a:r>
            <a:r>
              <a:rPr lang="zh-CN" altLang="en-US" sz="2400" dirty="0">
                <a:latin typeface="宋体" panose="02010600030101010101" pitchFamily="2" charset="-122"/>
                <a:ea typeface="宋体" panose="02010600030101010101" pitchFamily="2" charset="-122"/>
              </a:rPr>
              <a:t>，决策树的生成：由训练样本集生成决策树的过程。一般情况下，训练样本数据集是根据实际需要有历史的、有一定综合程度的，用于数据分析处理的数据集。</a:t>
            </a:r>
            <a:endParaRPr lang="en-US" altLang="zh-CN" sz="2400" dirty="0">
              <a:latin typeface="宋体" panose="02010600030101010101" pitchFamily="2" charset="-122"/>
              <a:ea typeface="宋体" panose="02010600030101010101" pitchFamily="2" charset="-122"/>
            </a:endParaRPr>
          </a:p>
          <a:p>
            <a:pPr lvl="1">
              <a:lnSpc>
                <a:spcPct val="150000"/>
              </a:lnSpc>
            </a:pPr>
            <a:r>
              <a:rPr lang="zh-CN" altLang="en-US" sz="2400" b="1" dirty="0">
                <a:latin typeface="宋体" panose="02010600030101010101" pitchFamily="2" charset="-122"/>
                <a:ea typeface="宋体" panose="02010600030101010101" pitchFamily="2" charset="-122"/>
              </a:rPr>
              <a:t>第二步</a:t>
            </a:r>
            <a:r>
              <a:rPr lang="zh-CN" altLang="en-US" sz="2400" dirty="0">
                <a:latin typeface="宋体" panose="02010600030101010101" pitchFamily="2" charset="-122"/>
                <a:ea typeface="宋体" panose="02010600030101010101" pitchFamily="2" charset="-122"/>
              </a:rPr>
              <a:t>，决策树的剪枝：决策树的剪枝是对上一阶段生成的决策树进行检验、校正和修下的过程，主要是用新的样本数据集（称为测试数据集）中的数据校验决策树生成过程中产生的初步规则，将那些影响预衡准确性的分枝剪除。</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392830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220451" y="86303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1897206"/>
            <a:ext cx="10290941" cy="3883755"/>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机器学习算法其实很古老，作为一个码农经常会不停的敲</a:t>
            </a:r>
            <a:r>
              <a:rPr lang="en-US" altLang="zh-CN" sz="2400" dirty="0">
                <a:latin typeface="宋体" panose="02010600030101010101" pitchFamily="2" charset="-122"/>
                <a:ea typeface="宋体" panose="02010600030101010101" pitchFamily="2" charset="-122"/>
              </a:rPr>
              <a:t>if, else if, else,</a:t>
            </a:r>
            <a:r>
              <a:rPr lang="zh-CN" altLang="en-US" sz="2400" dirty="0">
                <a:latin typeface="宋体" panose="02010600030101010101" pitchFamily="2" charset="-122"/>
                <a:ea typeface="宋体" panose="02010600030101010101" pitchFamily="2" charset="-122"/>
              </a:rPr>
              <a:t>其实就已经在用到决策树的思想了。只是你有没有想过，有这么多条件，用哪个条件特征先做</a:t>
            </a:r>
            <a:r>
              <a:rPr lang="en-US" altLang="zh-CN" sz="2400" dirty="0">
                <a:latin typeface="宋体" panose="02010600030101010101" pitchFamily="2" charset="-122"/>
                <a:ea typeface="宋体" panose="02010600030101010101" pitchFamily="2" charset="-122"/>
              </a:rPr>
              <a:t>if</a:t>
            </a:r>
            <a:r>
              <a:rPr lang="zh-CN" altLang="en-US" sz="2400" dirty="0">
                <a:latin typeface="宋体" panose="02010600030101010101" pitchFamily="2" charset="-122"/>
                <a:ea typeface="宋体" panose="02010600030101010101" pitchFamily="2" charset="-122"/>
              </a:rPr>
              <a:t>，哪个条件特征后做</a:t>
            </a:r>
            <a:r>
              <a:rPr lang="en-US" altLang="zh-CN" sz="2400" dirty="0">
                <a:latin typeface="宋体" panose="02010600030101010101" pitchFamily="2" charset="-122"/>
                <a:ea typeface="宋体" panose="02010600030101010101" pitchFamily="2" charset="-122"/>
              </a:rPr>
              <a:t>if</a:t>
            </a:r>
            <a:r>
              <a:rPr lang="zh-CN" altLang="en-US" sz="2400" dirty="0">
                <a:latin typeface="宋体" panose="02010600030101010101" pitchFamily="2" charset="-122"/>
                <a:ea typeface="宋体" panose="02010600030101010101" pitchFamily="2" charset="-122"/>
              </a:rPr>
              <a:t>比较优呢？怎么准确的定量选择这个标准就是决策树机器学习算法的关键了。</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1970</a:t>
            </a:r>
            <a:r>
              <a:rPr lang="zh-CN" altLang="en-US" sz="2400" dirty="0">
                <a:latin typeface="宋体" panose="02010600030101010101" pitchFamily="2" charset="-122"/>
                <a:ea typeface="宋体" panose="02010600030101010101" pitchFamily="2" charset="-122"/>
              </a:rPr>
              <a:t>年代，一个叫昆兰的大牛找到了用信息论中的熵来度量决策树的决策选择过程，方法一出，它的简洁和高效就引起了轰动，昆兰把这个算法叫做</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。下面我们就看看</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算法是怎么选择特征的。</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19256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220451" y="86303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2DDB88F2-F52F-4CAB-9517-E07B444F411E}"/>
              </a:ext>
            </a:extLst>
          </p:cNvPr>
          <p:cNvPicPr>
            <a:picLocks noChangeAspect="1"/>
          </p:cNvPicPr>
          <p:nvPr/>
        </p:nvPicPr>
        <p:blipFill>
          <a:blip r:embed="rId3"/>
          <a:stretch>
            <a:fillRect/>
          </a:stretch>
        </p:blipFill>
        <p:spPr>
          <a:xfrm>
            <a:off x="1469702" y="1686935"/>
            <a:ext cx="8669721" cy="5189550"/>
          </a:xfrm>
          <a:prstGeom prst="rect">
            <a:avLst/>
          </a:prstGeom>
        </p:spPr>
      </p:pic>
    </p:spTree>
    <p:extLst>
      <p:ext uri="{BB962C8B-B14F-4D97-AF65-F5344CB8AC3E}">
        <p14:creationId xmlns:p14="http://schemas.microsoft.com/office/powerpoint/2010/main" val="28153044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5</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208344" y="324060"/>
            <a:ext cx="178755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决策树算法的原理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220451" y="86303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ID3</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950529" y="2082401"/>
            <a:ext cx="10290941" cy="3329758"/>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我们刚才提到</a:t>
            </a:r>
            <a:r>
              <a:rPr lang="en-US" altLang="zh-CN" sz="2400" dirty="0">
                <a:latin typeface="宋体" panose="02010600030101010101" pitchFamily="2" charset="-122"/>
                <a:ea typeface="宋体" panose="02010600030101010101" pitchFamily="2" charset="-122"/>
              </a:rPr>
              <a:t>H(X)</a:t>
            </a:r>
            <a:r>
              <a:rPr lang="zh-CN" altLang="en-US" sz="2400" dirty="0">
                <a:latin typeface="宋体" panose="02010600030101010101" pitchFamily="2" charset="-122"/>
                <a:ea typeface="宋体" panose="02010600030101010101" pitchFamily="2" charset="-122"/>
              </a:rPr>
              <a:t>度量了</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的不确定性，条件熵</a:t>
            </a:r>
            <a:r>
              <a:rPr lang="en-US" altLang="zh-CN" sz="2400" dirty="0">
                <a:latin typeface="宋体" panose="02010600030101010101" pitchFamily="2" charset="-122"/>
                <a:ea typeface="宋体" panose="02010600030101010101" pitchFamily="2" charset="-122"/>
              </a:rPr>
              <a:t>H(X|Y)</a:t>
            </a:r>
            <a:r>
              <a:rPr lang="zh-CN" altLang="en-US" sz="2400" dirty="0">
                <a:latin typeface="宋体" panose="02010600030101010101" pitchFamily="2" charset="-122"/>
                <a:ea typeface="宋体" panose="02010600030101010101" pitchFamily="2" charset="-122"/>
              </a:rPr>
              <a:t>度量了我们在知道</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以后</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剩下的不确定性，那么</a:t>
            </a:r>
            <a:r>
              <a:rPr lang="en-US" altLang="zh-CN" sz="2400" dirty="0">
                <a:latin typeface="宋体" panose="02010600030101010101" pitchFamily="2" charset="-122"/>
                <a:ea typeface="宋体" panose="02010600030101010101" pitchFamily="2" charset="-122"/>
              </a:rPr>
              <a:t>H(X)-H(X|Y)</a:t>
            </a:r>
            <a:r>
              <a:rPr lang="zh-CN" altLang="en-US" sz="2400" dirty="0">
                <a:latin typeface="宋体" panose="02010600030101010101" pitchFamily="2" charset="-122"/>
                <a:ea typeface="宋体" panose="02010600030101010101" pitchFamily="2" charset="-122"/>
              </a:rPr>
              <a:t>呢？从上面的描述大家可以看出，它度量了</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在知道</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以后不确定性减少程度，这个度量我们在信息论中称为互信息，，记为</a:t>
            </a:r>
            <a:r>
              <a:rPr lang="en-US" altLang="zh-CN" sz="2400" dirty="0">
                <a:latin typeface="宋体" panose="02010600030101010101" pitchFamily="2" charset="-122"/>
                <a:ea typeface="宋体" panose="02010600030101010101" pitchFamily="2" charset="-122"/>
              </a:rPr>
              <a:t>I(X,Y)</a:t>
            </a:r>
            <a:r>
              <a:rPr lang="zh-CN" altLang="en-US" sz="2400" dirty="0">
                <a:latin typeface="宋体" panose="02010600030101010101" pitchFamily="2" charset="-122"/>
                <a:ea typeface="宋体" panose="02010600030101010101" pitchFamily="2" charset="-122"/>
              </a:rPr>
              <a:t>。在决策树</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算法中叫做信息增益。</a:t>
            </a:r>
            <a:r>
              <a:rPr lang="en-US" altLang="zh-CN" sz="2400" dirty="0">
                <a:latin typeface="宋体" panose="02010600030101010101" pitchFamily="2" charset="-122"/>
                <a:ea typeface="宋体" panose="02010600030101010101" pitchFamily="2" charset="-122"/>
              </a:rPr>
              <a:t>ID3</a:t>
            </a:r>
            <a:r>
              <a:rPr lang="zh-CN" altLang="en-US" sz="2400" dirty="0">
                <a:latin typeface="宋体" panose="02010600030101010101" pitchFamily="2" charset="-122"/>
                <a:ea typeface="宋体" panose="02010600030101010101" pitchFamily="2" charset="-122"/>
              </a:rPr>
              <a:t>算法就是用信息增益来判断当前节点应该用什么特征来构建决策树。信息增益大，则越适合用来分类。</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54177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1549</TotalTime>
  <Words>2626</Words>
  <Application>Microsoft Office PowerPoint</Application>
  <PresentationFormat>宽屏</PresentationFormat>
  <Paragraphs>217</Paragraphs>
  <Slides>36</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Open Sans Light</vt:lpstr>
      <vt:lpstr>等线</vt:lpstr>
      <vt:lpstr>宋体</vt:lpstr>
      <vt:lpstr>Arial</vt:lpstr>
      <vt:lpstr>Calibri</vt:lpstr>
      <vt:lpstr>Open Sans Semibold</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280</cp:revision>
  <dcterms:created xsi:type="dcterms:W3CDTF">2017-03-26T06:32:59Z</dcterms:created>
  <dcterms:modified xsi:type="dcterms:W3CDTF">2019-08-16T11:33:22Z</dcterms:modified>
</cp:coreProperties>
</file>