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05" r:id="rId2"/>
    <p:sldId id="303" r:id="rId3"/>
    <p:sldId id="312" r:id="rId4"/>
    <p:sldId id="395" r:id="rId5"/>
    <p:sldId id="396" r:id="rId6"/>
    <p:sldId id="397" r:id="rId7"/>
    <p:sldId id="398" r:id="rId8"/>
    <p:sldId id="399" r:id="rId9"/>
    <p:sldId id="400" r:id="rId10"/>
    <p:sldId id="401" r:id="rId11"/>
    <p:sldId id="313" r:id="rId12"/>
    <p:sldId id="405" r:id="rId13"/>
    <p:sldId id="406" r:id="rId14"/>
    <p:sldId id="407" r:id="rId15"/>
    <p:sldId id="402" r:id="rId16"/>
    <p:sldId id="403" r:id="rId17"/>
    <p:sldId id="314" r:id="rId18"/>
    <p:sldId id="404" r:id="rId19"/>
    <p:sldId id="408" r:id="rId20"/>
    <p:sldId id="409" r:id="rId21"/>
    <p:sldId id="410" r:id="rId22"/>
    <p:sldId id="411" r:id="rId23"/>
    <p:sldId id="412" r:id="rId24"/>
    <p:sldId id="413" r:id="rId25"/>
    <p:sldId id="414" r:id="rId26"/>
    <p:sldId id="415" r:id="rId27"/>
    <p:sldId id="416" r:id="rId28"/>
    <p:sldId id="417" r:id="rId29"/>
    <p:sldId id="315" r:id="rId30"/>
    <p:sldId id="418" r:id="rId31"/>
    <p:sldId id="419" r:id="rId32"/>
    <p:sldId id="426" r:id="rId33"/>
    <p:sldId id="316" r:id="rId34"/>
    <p:sldId id="420" r:id="rId35"/>
    <p:sldId id="421" r:id="rId36"/>
    <p:sldId id="422" r:id="rId37"/>
    <p:sldId id="423" r:id="rId38"/>
    <p:sldId id="424" r:id="rId39"/>
    <p:sldId id="425" r:id="rId40"/>
    <p:sldId id="352"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凡 杨" initials="凡" lastIdx="1" clrIdx="0">
    <p:extLst>
      <p:ext uri="{19B8F6BF-5375-455C-9EA6-DF929625EA0E}">
        <p15:presenceInfo xmlns:p15="http://schemas.microsoft.com/office/powerpoint/2012/main" userId="86a80705723070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9" autoAdjust="0"/>
    <p:restoredTop sz="94660"/>
  </p:normalViewPr>
  <p:slideViewPr>
    <p:cSldViewPr snapToGrid="0">
      <p:cViewPr varScale="1">
        <p:scale>
          <a:sx n="86" d="100"/>
          <a:sy n="86" d="100"/>
        </p:scale>
        <p:origin x="442" y="62"/>
      </p:cViewPr>
      <p:guideLst>
        <p:guide pos="3840"/>
        <p:guide orient="horz" pos="216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7" d="100"/>
          <a:sy n="67" d="100"/>
        </p:scale>
        <p:origin x="374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A209B-2A58-46BD-98C4-4ADC420342F6}" type="datetimeFigureOut">
              <a:rPr lang="zh-CN" altLang="en-US" smtClean="0"/>
              <a:t>2019/8/17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3B42-D1E1-47CB-A9E4-A63D9C533E94}" type="slidenum">
              <a:rPr lang="zh-CN" altLang="en-US" smtClean="0"/>
              <a:t>‹#›</a:t>
            </a:fld>
            <a:endParaRPr lang="zh-CN" altLang="en-US"/>
          </a:p>
        </p:txBody>
      </p:sp>
    </p:spTree>
    <p:extLst>
      <p:ext uri="{BB962C8B-B14F-4D97-AF65-F5344CB8AC3E}">
        <p14:creationId xmlns:p14="http://schemas.microsoft.com/office/powerpoint/2010/main" val="443591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a:t>
            </a:fld>
            <a:endParaRPr lang="zh-CN" altLang="en-US"/>
          </a:p>
        </p:txBody>
      </p:sp>
    </p:spTree>
    <p:extLst>
      <p:ext uri="{BB962C8B-B14F-4D97-AF65-F5344CB8AC3E}">
        <p14:creationId xmlns:p14="http://schemas.microsoft.com/office/powerpoint/2010/main" val="3215802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12</a:t>
            </a:fld>
            <a:endParaRPr lang="zh-CN" altLang="en-US"/>
          </a:p>
        </p:txBody>
      </p:sp>
    </p:spTree>
    <p:extLst>
      <p:ext uri="{BB962C8B-B14F-4D97-AF65-F5344CB8AC3E}">
        <p14:creationId xmlns:p14="http://schemas.microsoft.com/office/powerpoint/2010/main" val="1803575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13</a:t>
            </a:fld>
            <a:endParaRPr lang="zh-CN" altLang="en-US"/>
          </a:p>
        </p:txBody>
      </p:sp>
    </p:spTree>
    <p:extLst>
      <p:ext uri="{BB962C8B-B14F-4D97-AF65-F5344CB8AC3E}">
        <p14:creationId xmlns:p14="http://schemas.microsoft.com/office/powerpoint/2010/main" val="1870377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14</a:t>
            </a:fld>
            <a:endParaRPr lang="zh-CN" altLang="en-US"/>
          </a:p>
        </p:txBody>
      </p:sp>
    </p:spTree>
    <p:extLst>
      <p:ext uri="{BB962C8B-B14F-4D97-AF65-F5344CB8AC3E}">
        <p14:creationId xmlns:p14="http://schemas.microsoft.com/office/powerpoint/2010/main" val="2750928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15</a:t>
            </a:fld>
            <a:endParaRPr lang="zh-CN" altLang="en-US"/>
          </a:p>
        </p:txBody>
      </p:sp>
    </p:spTree>
    <p:extLst>
      <p:ext uri="{BB962C8B-B14F-4D97-AF65-F5344CB8AC3E}">
        <p14:creationId xmlns:p14="http://schemas.microsoft.com/office/powerpoint/2010/main" val="4192822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16</a:t>
            </a:fld>
            <a:endParaRPr lang="zh-CN" altLang="en-US"/>
          </a:p>
        </p:txBody>
      </p:sp>
    </p:spTree>
    <p:extLst>
      <p:ext uri="{BB962C8B-B14F-4D97-AF65-F5344CB8AC3E}">
        <p14:creationId xmlns:p14="http://schemas.microsoft.com/office/powerpoint/2010/main" val="2430865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18</a:t>
            </a:fld>
            <a:endParaRPr lang="zh-CN" altLang="en-US"/>
          </a:p>
        </p:txBody>
      </p:sp>
    </p:spTree>
    <p:extLst>
      <p:ext uri="{BB962C8B-B14F-4D97-AF65-F5344CB8AC3E}">
        <p14:creationId xmlns:p14="http://schemas.microsoft.com/office/powerpoint/2010/main" val="36824320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19</a:t>
            </a:fld>
            <a:endParaRPr lang="zh-CN" altLang="en-US"/>
          </a:p>
        </p:txBody>
      </p:sp>
    </p:spTree>
    <p:extLst>
      <p:ext uri="{BB962C8B-B14F-4D97-AF65-F5344CB8AC3E}">
        <p14:creationId xmlns:p14="http://schemas.microsoft.com/office/powerpoint/2010/main" val="3772309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20</a:t>
            </a:fld>
            <a:endParaRPr lang="zh-CN" altLang="en-US"/>
          </a:p>
        </p:txBody>
      </p:sp>
    </p:spTree>
    <p:extLst>
      <p:ext uri="{BB962C8B-B14F-4D97-AF65-F5344CB8AC3E}">
        <p14:creationId xmlns:p14="http://schemas.microsoft.com/office/powerpoint/2010/main" val="691796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21</a:t>
            </a:fld>
            <a:endParaRPr lang="zh-CN" altLang="en-US"/>
          </a:p>
        </p:txBody>
      </p:sp>
    </p:spTree>
    <p:extLst>
      <p:ext uri="{BB962C8B-B14F-4D97-AF65-F5344CB8AC3E}">
        <p14:creationId xmlns:p14="http://schemas.microsoft.com/office/powerpoint/2010/main" val="506830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22</a:t>
            </a:fld>
            <a:endParaRPr lang="zh-CN" altLang="en-US"/>
          </a:p>
        </p:txBody>
      </p:sp>
    </p:spTree>
    <p:extLst>
      <p:ext uri="{BB962C8B-B14F-4D97-AF65-F5344CB8AC3E}">
        <p14:creationId xmlns:p14="http://schemas.microsoft.com/office/powerpoint/2010/main" val="100816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a:t>
            </a:fld>
            <a:endParaRPr lang="zh-CN" altLang="en-US"/>
          </a:p>
        </p:txBody>
      </p:sp>
    </p:spTree>
    <p:extLst>
      <p:ext uri="{BB962C8B-B14F-4D97-AF65-F5344CB8AC3E}">
        <p14:creationId xmlns:p14="http://schemas.microsoft.com/office/powerpoint/2010/main" val="900408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23</a:t>
            </a:fld>
            <a:endParaRPr lang="zh-CN" altLang="en-US"/>
          </a:p>
        </p:txBody>
      </p:sp>
    </p:spTree>
    <p:extLst>
      <p:ext uri="{BB962C8B-B14F-4D97-AF65-F5344CB8AC3E}">
        <p14:creationId xmlns:p14="http://schemas.microsoft.com/office/powerpoint/2010/main" val="3200792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24</a:t>
            </a:fld>
            <a:endParaRPr lang="zh-CN" altLang="en-US"/>
          </a:p>
        </p:txBody>
      </p:sp>
    </p:spTree>
    <p:extLst>
      <p:ext uri="{BB962C8B-B14F-4D97-AF65-F5344CB8AC3E}">
        <p14:creationId xmlns:p14="http://schemas.microsoft.com/office/powerpoint/2010/main" val="2184861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25</a:t>
            </a:fld>
            <a:endParaRPr lang="zh-CN" altLang="en-US"/>
          </a:p>
        </p:txBody>
      </p:sp>
    </p:spTree>
    <p:extLst>
      <p:ext uri="{BB962C8B-B14F-4D97-AF65-F5344CB8AC3E}">
        <p14:creationId xmlns:p14="http://schemas.microsoft.com/office/powerpoint/2010/main" val="5560420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26</a:t>
            </a:fld>
            <a:endParaRPr lang="zh-CN" altLang="en-US"/>
          </a:p>
        </p:txBody>
      </p:sp>
    </p:spTree>
    <p:extLst>
      <p:ext uri="{BB962C8B-B14F-4D97-AF65-F5344CB8AC3E}">
        <p14:creationId xmlns:p14="http://schemas.microsoft.com/office/powerpoint/2010/main" val="2685423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27</a:t>
            </a:fld>
            <a:endParaRPr lang="zh-CN" altLang="en-US"/>
          </a:p>
        </p:txBody>
      </p:sp>
    </p:spTree>
    <p:extLst>
      <p:ext uri="{BB962C8B-B14F-4D97-AF65-F5344CB8AC3E}">
        <p14:creationId xmlns:p14="http://schemas.microsoft.com/office/powerpoint/2010/main" val="400311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28</a:t>
            </a:fld>
            <a:endParaRPr lang="zh-CN" altLang="en-US"/>
          </a:p>
        </p:txBody>
      </p:sp>
    </p:spTree>
    <p:extLst>
      <p:ext uri="{BB962C8B-B14F-4D97-AF65-F5344CB8AC3E}">
        <p14:creationId xmlns:p14="http://schemas.microsoft.com/office/powerpoint/2010/main" val="10803483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30</a:t>
            </a:fld>
            <a:endParaRPr lang="zh-CN" altLang="en-US"/>
          </a:p>
        </p:txBody>
      </p:sp>
    </p:spTree>
    <p:extLst>
      <p:ext uri="{BB962C8B-B14F-4D97-AF65-F5344CB8AC3E}">
        <p14:creationId xmlns:p14="http://schemas.microsoft.com/office/powerpoint/2010/main" val="1763667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31</a:t>
            </a:fld>
            <a:endParaRPr lang="zh-CN" altLang="en-US"/>
          </a:p>
        </p:txBody>
      </p:sp>
    </p:spTree>
    <p:extLst>
      <p:ext uri="{BB962C8B-B14F-4D97-AF65-F5344CB8AC3E}">
        <p14:creationId xmlns:p14="http://schemas.microsoft.com/office/powerpoint/2010/main" val="1394175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32</a:t>
            </a:fld>
            <a:endParaRPr lang="zh-CN" altLang="en-US"/>
          </a:p>
        </p:txBody>
      </p:sp>
    </p:spTree>
    <p:extLst>
      <p:ext uri="{BB962C8B-B14F-4D97-AF65-F5344CB8AC3E}">
        <p14:creationId xmlns:p14="http://schemas.microsoft.com/office/powerpoint/2010/main" val="24210529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34</a:t>
            </a:fld>
            <a:endParaRPr lang="zh-CN" altLang="en-US"/>
          </a:p>
        </p:txBody>
      </p:sp>
    </p:spTree>
    <p:extLst>
      <p:ext uri="{BB962C8B-B14F-4D97-AF65-F5344CB8AC3E}">
        <p14:creationId xmlns:p14="http://schemas.microsoft.com/office/powerpoint/2010/main" val="1497226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4</a:t>
            </a:fld>
            <a:endParaRPr lang="zh-CN" altLang="en-US"/>
          </a:p>
        </p:txBody>
      </p:sp>
    </p:spTree>
    <p:extLst>
      <p:ext uri="{BB962C8B-B14F-4D97-AF65-F5344CB8AC3E}">
        <p14:creationId xmlns:p14="http://schemas.microsoft.com/office/powerpoint/2010/main" val="26542781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35</a:t>
            </a:fld>
            <a:endParaRPr lang="zh-CN" altLang="en-US"/>
          </a:p>
        </p:txBody>
      </p:sp>
    </p:spTree>
    <p:extLst>
      <p:ext uri="{BB962C8B-B14F-4D97-AF65-F5344CB8AC3E}">
        <p14:creationId xmlns:p14="http://schemas.microsoft.com/office/powerpoint/2010/main" val="15852206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36</a:t>
            </a:fld>
            <a:endParaRPr lang="zh-CN" altLang="en-US"/>
          </a:p>
        </p:txBody>
      </p:sp>
    </p:spTree>
    <p:extLst>
      <p:ext uri="{BB962C8B-B14F-4D97-AF65-F5344CB8AC3E}">
        <p14:creationId xmlns:p14="http://schemas.microsoft.com/office/powerpoint/2010/main" val="40257719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37</a:t>
            </a:fld>
            <a:endParaRPr lang="zh-CN" altLang="en-US"/>
          </a:p>
        </p:txBody>
      </p:sp>
    </p:spTree>
    <p:extLst>
      <p:ext uri="{BB962C8B-B14F-4D97-AF65-F5344CB8AC3E}">
        <p14:creationId xmlns:p14="http://schemas.microsoft.com/office/powerpoint/2010/main" val="15664328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38</a:t>
            </a:fld>
            <a:endParaRPr lang="zh-CN" altLang="en-US"/>
          </a:p>
        </p:txBody>
      </p:sp>
    </p:spTree>
    <p:extLst>
      <p:ext uri="{BB962C8B-B14F-4D97-AF65-F5344CB8AC3E}">
        <p14:creationId xmlns:p14="http://schemas.microsoft.com/office/powerpoint/2010/main" val="3119007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39</a:t>
            </a:fld>
            <a:endParaRPr lang="zh-CN" altLang="en-US"/>
          </a:p>
        </p:txBody>
      </p:sp>
    </p:spTree>
    <p:extLst>
      <p:ext uri="{BB962C8B-B14F-4D97-AF65-F5344CB8AC3E}">
        <p14:creationId xmlns:p14="http://schemas.microsoft.com/office/powerpoint/2010/main" val="38346492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40</a:t>
            </a:fld>
            <a:endParaRPr lang="zh-CN" altLang="en-US"/>
          </a:p>
        </p:txBody>
      </p:sp>
    </p:spTree>
    <p:extLst>
      <p:ext uri="{BB962C8B-B14F-4D97-AF65-F5344CB8AC3E}">
        <p14:creationId xmlns:p14="http://schemas.microsoft.com/office/powerpoint/2010/main" val="104622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5</a:t>
            </a:fld>
            <a:endParaRPr lang="zh-CN" altLang="en-US"/>
          </a:p>
        </p:txBody>
      </p:sp>
    </p:spTree>
    <p:extLst>
      <p:ext uri="{BB962C8B-B14F-4D97-AF65-F5344CB8AC3E}">
        <p14:creationId xmlns:p14="http://schemas.microsoft.com/office/powerpoint/2010/main" val="2412141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6</a:t>
            </a:fld>
            <a:endParaRPr lang="zh-CN" altLang="en-US"/>
          </a:p>
        </p:txBody>
      </p:sp>
    </p:spTree>
    <p:extLst>
      <p:ext uri="{BB962C8B-B14F-4D97-AF65-F5344CB8AC3E}">
        <p14:creationId xmlns:p14="http://schemas.microsoft.com/office/powerpoint/2010/main" val="2869310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7</a:t>
            </a:fld>
            <a:endParaRPr lang="zh-CN" altLang="en-US"/>
          </a:p>
        </p:txBody>
      </p:sp>
    </p:spTree>
    <p:extLst>
      <p:ext uri="{BB962C8B-B14F-4D97-AF65-F5344CB8AC3E}">
        <p14:creationId xmlns:p14="http://schemas.microsoft.com/office/powerpoint/2010/main" val="2704306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8</a:t>
            </a:fld>
            <a:endParaRPr lang="zh-CN" altLang="en-US"/>
          </a:p>
        </p:txBody>
      </p:sp>
    </p:spTree>
    <p:extLst>
      <p:ext uri="{BB962C8B-B14F-4D97-AF65-F5344CB8AC3E}">
        <p14:creationId xmlns:p14="http://schemas.microsoft.com/office/powerpoint/2010/main" val="515039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9</a:t>
            </a:fld>
            <a:endParaRPr lang="zh-CN" altLang="en-US"/>
          </a:p>
        </p:txBody>
      </p:sp>
    </p:spTree>
    <p:extLst>
      <p:ext uri="{BB962C8B-B14F-4D97-AF65-F5344CB8AC3E}">
        <p14:creationId xmlns:p14="http://schemas.microsoft.com/office/powerpoint/2010/main" val="2656124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10</a:t>
            </a:fld>
            <a:endParaRPr lang="zh-CN" altLang="en-US"/>
          </a:p>
        </p:txBody>
      </p:sp>
    </p:spTree>
    <p:extLst>
      <p:ext uri="{BB962C8B-B14F-4D97-AF65-F5344CB8AC3E}">
        <p14:creationId xmlns:p14="http://schemas.microsoft.com/office/powerpoint/2010/main" val="4279068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01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7" name="图片占位符 7"/>
          <p:cNvSpPr>
            <a:spLocks noGrp="1"/>
          </p:cNvSpPr>
          <p:nvPr>
            <p:ph type="pic" sz="quarter" idx="10" hasCustomPrompt="1"/>
          </p:nvPr>
        </p:nvSpPr>
        <p:spPr>
          <a:xfrm>
            <a:off x="4176712" y="1174746"/>
            <a:ext cx="3838576" cy="3838575"/>
          </a:xfrm>
          <a:prstGeom prst="ellipse">
            <a:avLst/>
          </a:prstGeom>
          <a:solidFill>
            <a:schemeClr val="bg1">
              <a:lumMod val="85000"/>
              <a:alpha val="50000"/>
            </a:schemeClr>
          </a:solidFill>
          <a:ln>
            <a:solidFill>
              <a:schemeClr val="tx1">
                <a:lumMod val="50000"/>
                <a:lumOff val="50000"/>
              </a:schemeClr>
            </a:solidFill>
          </a:ln>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6736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49" presetClass="entr" presetSubtype="0" decel="100000" fill="hold" grpId="0" nodeType="afterEffect">
                                  <p:stCondLst>
                                    <p:cond delay="75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 calcmode="lin" valueType="num">
                                      <p:cBhvr>
                                        <p:cTn id="19" dur="500" fill="hold"/>
                                        <p:tgtEl>
                                          <p:spTgt spid="7"/>
                                        </p:tgtEl>
                                        <p:attrNameLst>
                                          <p:attrName>style.rotation</p:attrName>
                                        </p:attrNameLst>
                                      </p:cBhvr>
                                      <p:tavLst>
                                        <p:tav tm="0">
                                          <p:val>
                                            <p:fltVal val="360"/>
                                          </p:val>
                                        </p:tav>
                                        <p:tav tm="100000">
                                          <p:val>
                                            <p:fltVal val="0"/>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186998"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1088526"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76740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22" presetClass="entr" presetSubtype="2"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par>
                                <p:cTn id="18" presetID="22" presetClass="entr" presetSubtype="2"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par>
                                <p:cTn id="21" presetID="22" presetClass="exit" presetSubtype="2" fill="hold" nodeType="withEffect">
                                  <p:stCondLst>
                                    <p:cond delay="200"/>
                                  </p:stCondLst>
                                  <p:childTnLst>
                                    <p:animEffect transition="out" filter="wipe(right)">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872516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523901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48225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xit" presetSubtype="8" fill="hold" nodeType="withEffect">
                                  <p:stCondLst>
                                    <p:cond delay="200"/>
                                  </p:stCondLst>
                                  <p:childTnLst>
                                    <p:animEffect transition="out" filter="wipe(left)">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0" name="图片占位符 7"/>
          <p:cNvSpPr>
            <a:spLocks noGrp="1"/>
          </p:cNvSpPr>
          <p:nvPr>
            <p:ph type="pic" sz="quarter" idx="11" hasCustomPrompt="1"/>
          </p:nvPr>
        </p:nvSpPr>
        <p:spPr>
          <a:xfrm>
            <a:off x="8798220"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9" name="图片占位符 7"/>
          <p:cNvSpPr>
            <a:spLocks noGrp="1"/>
          </p:cNvSpPr>
          <p:nvPr>
            <p:ph type="pic" sz="quarter" idx="10" hasCustomPrompt="1"/>
          </p:nvPr>
        </p:nvSpPr>
        <p:spPr>
          <a:xfrm>
            <a:off x="5037138"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2" hasCustomPrompt="1"/>
          </p:nvPr>
        </p:nvSpPr>
        <p:spPr>
          <a:xfrm>
            <a:off x="1461307"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5" name="矩形 4"/>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408291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xit" presetSubtype="2" fill="hold" nodeType="withEffect">
                                  <p:stCondLst>
                                    <p:cond delay="200"/>
                                  </p:stCondLst>
                                  <p:childTnLst>
                                    <p:animEffect transition="out" filter="wipe(right)">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7"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299200" y="4352636"/>
            <a:ext cx="4461162" cy="156703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633306"/>
            <a:ext cx="4572000" cy="6234854"/>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2" name="矩形 11"/>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381839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50" presetClass="entr" presetSubtype="0" decel="10000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3"/>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par>
                                <p:cTn id="18" presetID="22"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par>
                                <p:cTn id="21" presetID="22" presetClass="exit" presetSubtype="2" fill="hold" nodeType="withEffect">
                                  <p:stCondLst>
                                    <p:cond delay="200"/>
                                  </p:stCondLst>
                                  <p:childTnLst>
                                    <p:animEffect transition="out" filter="wipe(right)">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7" name="图片占位符 7"/>
          <p:cNvSpPr>
            <a:spLocks noGrp="1"/>
          </p:cNvSpPr>
          <p:nvPr>
            <p:ph type="pic" sz="quarter" idx="11" hasCustomPrompt="1"/>
          </p:nvPr>
        </p:nvSpPr>
        <p:spPr>
          <a:xfrm>
            <a:off x="2951544" y="0"/>
            <a:ext cx="9240456" cy="6857999"/>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391148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84693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10" name="图片占位符 9"/>
          <p:cNvSpPr>
            <a:spLocks noGrp="1"/>
          </p:cNvSpPr>
          <p:nvPr>
            <p:ph type="pic" sz="quarter" idx="11" hasCustomPrompt="1"/>
          </p:nvPr>
        </p:nvSpPr>
        <p:spPr>
          <a:xfrm>
            <a:off x="3307782" y="3440322"/>
            <a:ext cx="5563906" cy="3417677"/>
          </a:xfrm>
          <a:custGeom>
            <a:avLst/>
            <a:gdLst>
              <a:gd name="connsiteX0" fmla="*/ 3111940 w 6246994"/>
              <a:gd name="connsiteY0" fmla="*/ 0 h 3837270"/>
              <a:gd name="connsiteX1" fmla="*/ 6246994 w 6246994"/>
              <a:gd name="connsiteY1" fmla="*/ 3837270 h 3837270"/>
              <a:gd name="connsiteX2" fmla="*/ 0 w 6246994"/>
              <a:gd name="connsiteY2" fmla="*/ 3837270 h 3837270"/>
            </a:gdLst>
            <a:ahLst/>
            <a:cxnLst>
              <a:cxn ang="0">
                <a:pos x="connsiteX0" y="connsiteY0"/>
              </a:cxn>
              <a:cxn ang="0">
                <a:pos x="connsiteX1" y="connsiteY1"/>
              </a:cxn>
              <a:cxn ang="0">
                <a:pos x="connsiteX2" y="connsiteY2"/>
              </a:cxn>
            </a:cxnLst>
            <a:rect l="l" t="t" r="r" b="b"/>
            <a:pathLst>
              <a:path w="6246994" h="3837270">
                <a:moveTo>
                  <a:pt x="3111940" y="0"/>
                </a:moveTo>
                <a:lnTo>
                  <a:pt x="6246994" y="3837270"/>
                </a:lnTo>
                <a:lnTo>
                  <a:pt x="0"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13" name="图片占位符 12"/>
          <p:cNvSpPr>
            <a:spLocks noGrp="1"/>
          </p:cNvSpPr>
          <p:nvPr>
            <p:ph type="pic" sz="quarter" idx="13" hasCustomPrompt="1"/>
          </p:nvPr>
        </p:nvSpPr>
        <p:spPr>
          <a:xfrm>
            <a:off x="3321014" y="636338"/>
            <a:ext cx="5563906" cy="3417677"/>
          </a:xfrm>
          <a:custGeom>
            <a:avLst/>
            <a:gdLst>
              <a:gd name="connsiteX0" fmla="*/ 0 w 6246994"/>
              <a:gd name="connsiteY0" fmla="*/ 0 h 3837270"/>
              <a:gd name="connsiteX1" fmla="*/ 6246994 w 6246994"/>
              <a:gd name="connsiteY1" fmla="*/ 0 h 3837270"/>
              <a:gd name="connsiteX2" fmla="*/ 3135054 w 6246994"/>
              <a:gd name="connsiteY2" fmla="*/ 3837270 h 3837270"/>
            </a:gdLst>
            <a:ahLst/>
            <a:cxnLst>
              <a:cxn ang="0">
                <a:pos x="connsiteX0" y="connsiteY0"/>
              </a:cxn>
              <a:cxn ang="0">
                <a:pos x="connsiteX1" y="connsiteY1"/>
              </a:cxn>
              <a:cxn ang="0">
                <a:pos x="connsiteX2" y="connsiteY2"/>
              </a:cxn>
            </a:cxnLst>
            <a:rect l="l" t="t" r="r" b="b"/>
            <a:pathLst>
              <a:path w="6246994" h="3837270">
                <a:moveTo>
                  <a:pt x="0" y="0"/>
                </a:moveTo>
                <a:lnTo>
                  <a:pt x="6246994" y="0"/>
                </a:lnTo>
                <a:lnTo>
                  <a:pt x="3135054"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268273134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14:presetBounceEnd="26667">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14:bounceEnd="26667">
                                          <p:cBhvr additive="base">
                                            <p:cTn id="17" dur="750" fill="hold"/>
                                            <p:tgtEl>
                                              <p:spTgt spid="13"/>
                                            </p:tgtEl>
                                            <p:attrNameLst>
                                              <p:attrName>ppt_x</p:attrName>
                                            </p:attrNameLst>
                                          </p:cBhvr>
                                          <p:tavLst>
                                            <p:tav tm="0">
                                              <p:val>
                                                <p:strVal val="0-#ppt_w/2"/>
                                              </p:val>
                                            </p:tav>
                                            <p:tav tm="100000">
                                              <p:val>
                                                <p:strVal val="#ppt_x"/>
                                              </p:val>
                                            </p:tav>
                                          </p:tavLst>
                                        </p:anim>
                                        <p:anim calcmode="lin" valueType="num" p14:bounceEnd="26667">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26667">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14:bounceEnd="26667">
                                          <p:cBhvr additive="base">
                                            <p:cTn id="21" dur="750" fill="hold"/>
                                            <p:tgtEl>
                                              <p:spTgt spid="10"/>
                                            </p:tgtEl>
                                            <p:attrNameLst>
                                              <p:attrName>ppt_x</p:attrName>
                                            </p:attrNameLst>
                                          </p:cBhvr>
                                          <p:tavLst>
                                            <p:tav tm="0">
                                              <p:val>
                                                <p:strVal val="1+#ppt_w/2"/>
                                              </p:val>
                                            </p:tav>
                                            <p:tav tm="100000">
                                              <p:val>
                                                <p:strVal val="#ppt_x"/>
                                              </p:val>
                                            </p:tav>
                                          </p:tavLst>
                                        </p:anim>
                                        <p:anim calcmode="lin" valueType="num" p14:bounceEnd="26667">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750" fill="hold"/>
                                            <p:tgtEl>
                                              <p:spTgt spid="13"/>
                                            </p:tgtEl>
                                            <p:attrNameLst>
                                              <p:attrName>ppt_x</p:attrName>
                                            </p:attrNameLst>
                                          </p:cBhvr>
                                          <p:tavLst>
                                            <p:tav tm="0">
                                              <p:val>
                                                <p:strVal val="0-#ppt_w/2"/>
                                              </p:val>
                                            </p:tav>
                                            <p:tav tm="100000">
                                              <p:val>
                                                <p:strVal val="#ppt_x"/>
                                              </p:val>
                                            </p:tav>
                                          </p:tavLst>
                                        </p:anim>
                                        <p:anim calcmode="lin" valueType="num">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750" fill="hold"/>
                                            <p:tgtEl>
                                              <p:spTgt spid="10"/>
                                            </p:tgtEl>
                                            <p:attrNameLst>
                                              <p:attrName>ppt_x</p:attrName>
                                            </p:attrNameLst>
                                          </p:cBhvr>
                                          <p:tavLst>
                                            <p:tav tm="0">
                                              <p:val>
                                                <p:strVal val="1+#ppt_w/2"/>
                                              </p:val>
                                            </p:tav>
                                            <p:tav tm="100000">
                                              <p:val>
                                                <p:strVal val="#ppt_x"/>
                                              </p:val>
                                            </p:tav>
                                          </p:tavLst>
                                        </p:anim>
                                        <p:anim calcmode="lin" valueType="num">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60714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5" name="矩形 4"/>
          <p:cNvSpPr/>
          <p:nvPr userDrawn="1"/>
        </p:nvSpPr>
        <p:spPr>
          <a:xfrm>
            <a:off x="996972" y="4329000"/>
            <a:ext cx="2012999" cy="177927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248278" y="4639605"/>
            <a:ext cx="227035" cy="22703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1" hasCustomPrompt="1"/>
          </p:nvPr>
        </p:nvSpPr>
        <p:spPr>
          <a:xfrm>
            <a:off x="1148501" y="1622236"/>
            <a:ext cx="1684350" cy="1697412"/>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3" name="图片占位符 7"/>
          <p:cNvSpPr>
            <a:spLocks noGrp="1"/>
          </p:cNvSpPr>
          <p:nvPr>
            <p:ph type="pic" sz="quarter" idx="12" hasCustomPrompt="1"/>
          </p:nvPr>
        </p:nvSpPr>
        <p:spPr>
          <a:xfrm>
            <a:off x="2482471" y="2932177"/>
            <a:ext cx="1684350" cy="1407085"/>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4" name="图片占位符 7"/>
          <p:cNvSpPr>
            <a:spLocks noGrp="1"/>
          </p:cNvSpPr>
          <p:nvPr>
            <p:ph type="pic" sz="quarter" idx="13" hasCustomPrompt="1"/>
          </p:nvPr>
        </p:nvSpPr>
        <p:spPr>
          <a:xfrm>
            <a:off x="884750" y="3915645"/>
            <a:ext cx="1948100" cy="2061471"/>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05795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37" presetClass="entr" presetSubtype="0" fill="hold" grpId="0" nodeType="withEffect">
                                  <p:stCondLst>
                                    <p:cond delay="3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900" decel="100000" fill="hold"/>
                                        <p:tgtEl>
                                          <p:spTgt spid="10"/>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3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900" decel="100000" fill="hold"/>
                                        <p:tgtEl>
                                          <p:spTgt spid="5"/>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0" presetClass="path" presetSubtype="0" accel="50000" decel="50000" fill="hold" grpId="1" nodeType="withEffect">
                                  <p:stCondLst>
                                    <p:cond delay="900"/>
                                  </p:stCondLst>
                                  <p:childTnLst>
                                    <p:animMotion origin="layout" path="M -1.04167E-6 4.81481E-6 C -0.07396 -0.01204 -0.14453 -0.01551 -0.22174 -0.03565 C -0.30768 -0.05394 -0.34492 -0.07639 -0.40612 -0.0963 " pathEditMode="relative" rAng="0" ptsTypes="AAA">
                                      <p:cBhvr>
                                        <p:cTn id="30" dur="1000" spd="-100000" fill="hold"/>
                                        <p:tgtEl>
                                          <p:spTgt spid="12"/>
                                        </p:tgtEl>
                                        <p:attrNameLst>
                                          <p:attrName>ppt_x</p:attrName>
                                          <p:attrName>ppt_y</p:attrName>
                                        </p:attrNameLst>
                                      </p:cBhvr>
                                      <p:rCtr x="-20299" y="-4815"/>
                                    </p:animMotion>
                                  </p:childTnLst>
                                </p:cTn>
                              </p:par>
                              <p:par>
                                <p:cTn id="31" presetID="10" presetClass="entr" presetSubtype="0" fill="hold" grpId="0" nodeType="withEffect">
                                  <p:stCondLst>
                                    <p:cond delay="100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0" presetClass="path" presetSubtype="0" accel="50000" decel="50000" fill="hold" grpId="1" nodeType="withEffect">
                                  <p:stCondLst>
                                    <p:cond delay="1000"/>
                                  </p:stCondLst>
                                  <p:childTnLst>
                                    <p:animMotion origin="layout" path="M 3.75E-6 -2.59259E-6 C -0.07396 -0.01203 -0.14453 -0.01551 -0.22175 -0.03565 C -0.30769 -0.05393 -0.34493 -0.07639 -0.40612 -0.09629 " pathEditMode="relative" rAng="0" ptsTypes="AAA">
                                      <p:cBhvr>
                                        <p:cTn id="35" dur="1000" spd="-100000" fill="hold"/>
                                        <p:tgtEl>
                                          <p:spTgt spid="13"/>
                                        </p:tgtEl>
                                        <p:attrNameLst>
                                          <p:attrName>ppt_x</p:attrName>
                                          <p:attrName>ppt_y</p:attrName>
                                        </p:attrNameLst>
                                      </p:cBhvr>
                                      <p:rCtr x="-20313" y="-4815"/>
                                    </p:animMotion>
                                  </p:childTnLst>
                                </p:cTn>
                              </p:par>
                              <p:par>
                                <p:cTn id="36" presetID="10" presetClass="entr" presetSubtype="0" fill="hold" grpId="0" nodeType="withEffect">
                                  <p:stCondLst>
                                    <p:cond delay="75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0" presetClass="path" presetSubtype="0" accel="50000" decel="50000" fill="hold" grpId="1" nodeType="withEffect">
                                  <p:stCondLst>
                                    <p:cond delay="750"/>
                                  </p:stCondLst>
                                  <p:childTnLst>
                                    <p:animMotion origin="layout" path="M -3.75E-6 3.7037E-6 C -0.07395 -0.01204 -0.14453 -0.01551 -0.22174 -0.03565 C -0.30768 -0.05394 -0.34492 -0.07639 -0.40612 -0.0963 " pathEditMode="relative" rAng="0" ptsTypes="AAA">
                                      <p:cBhvr>
                                        <p:cTn id="40" dur="1000" spd="-100000" fill="hold"/>
                                        <p:tgtEl>
                                          <p:spTgt spid="14"/>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2" grpId="1" animBg="1"/>
      <p:bldP spid="13" grpId="0" animBg="1"/>
      <p:bldP spid="13" grpId="1" animBg="1"/>
      <p:bldP spid="14" grpId="0" animBg="1"/>
      <p:bldP spid="14" grpId="1" animBg="1"/>
      <p:bldP spid="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6" name="矩形 5"/>
          <p:cNvSpPr/>
          <p:nvPr userDrawn="1"/>
        </p:nvSpPr>
        <p:spPr>
          <a:xfrm>
            <a:off x="11220828" y="6611779"/>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5871" y="0"/>
            <a:ext cx="3726180" cy="745236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52055" y="1605280"/>
            <a:ext cx="3978161" cy="5712930"/>
          </a:xfrm>
          <a:prstGeom prst="rect">
            <a:avLst/>
          </a:prstGeom>
        </p:spPr>
      </p:pic>
    </p:spTree>
    <p:extLst>
      <p:ext uri="{BB962C8B-B14F-4D97-AF65-F5344CB8AC3E}">
        <p14:creationId xmlns:p14="http://schemas.microsoft.com/office/powerpoint/2010/main" val="258164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750"/>
                            </p:stCondLst>
                            <p:childTnLst>
                              <p:par>
                                <p:cTn id="9" presetID="22" presetClass="entr" presetSubtype="1"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560015" y="1920025"/>
            <a:ext cx="3718144" cy="433030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132675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ntr" presetSubtype="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0" presetClass="path" presetSubtype="0" accel="50000" decel="50000" fill="hold" grpId="1" nodeType="withEffect">
                                  <p:stCondLst>
                                    <p:cond delay="750"/>
                                  </p:stCondLst>
                                  <p:childTnLst>
                                    <p:animMotion origin="layout" path="M 2.5E-6 -1.85185E-6 C -0.07396 -0.01204 -0.14453 -0.01551 -0.22175 -0.03565 C -0.30768 -0.05393 -0.34492 -0.07639 -0.40612 -0.09629 " pathEditMode="relative" rAng="0" ptsTypes="AAA">
                                      <p:cBhvr>
                                        <p:cTn id="18" dur="1000" spd="-100000" fill="hold"/>
                                        <p:tgtEl>
                                          <p:spTgt spid="5"/>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5" grpId="1"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1481559" y="2025571"/>
            <a:ext cx="9375493" cy="156258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8607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50" presetClass="entr" presetSubtype="0" decel="10000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strVal val="#ppt_w+.3"/>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03194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矩形 4"/>
          <p:cNvSpPr/>
          <p:nvPr userDrawn="1"/>
        </p:nvSpPr>
        <p:spPr>
          <a:xfrm>
            <a:off x="7992243" y="4374722"/>
            <a:ext cx="2310514" cy="18425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0886159" y="4848824"/>
            <a:ext cx="190500" cy="1905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1076659" y="5033054"/>
            <a:ext cx="311820" cy="31182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2" hasCustomPrompt="1"/>
          </p:nvPr>
        </p:nvSpPr>
        <p:spPr>
          <a:xfrm>
            <a:off x="7898260" y="3729823"/>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1" hasCustomPrompt="1"/>
          </p:nvPr>
        </p:nvSpPr>
        <p:spPr>
          <a:xfrm>
            <a:off x="9245247" y="2180794"/>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77070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7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0" presetClass="path" presetSubtype="0" accel="50000" decel="50000" fill="hold" grpId="1" nodeType="withEffect">
                                  <p:stCondLst>
                                    <p:cond delay="750"/>
                                  </p:stCondLst>
                                  <p:childTnLst>
                                    <p:animMotion origin="layout" path="M 4.16667E-6 2.59259E-6 C 0.03958 -0.01991 0.07773 -0.02547 0.11927 -0.05857 C 0.16549 -0.08843 0.18554 -0.12547 0.21888 -0.15787 " pathEditMode="relative" rAng="0" ptsTypes="AAA">
                                      <p:cBhvr>
                                        <p:cTn id="31" dur="1000" spd="-100000" fill="hold"/>
                                        <p:tgtEl>
                                          <p:spTgt spid="11"/>
                                        </p:tgtEl>
                                        <p:attrNameLst>
                                          <p:attrName>ppt_x</p:attrName>
                                          <p:attrName>ppt_y</p:attrName>
                                        </p:attrNameLst>
                                      </p:cBhvr>
                                      <p:rCtr x="10938" y="-7894"/>
                                    </p:animMotion>
                                  </p:childTnLst>
                                </p:cTn>
                              </p:par>
                              <p:par>
                                <p:cTn id="32" presetID="10" presetClass="entr" presetSubtype="0" fill="hold" grpId="0" nodeType="withEffect">
                                  <p:stCondLst>
                                    <p:cond delay="9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0" presetClass="path" presetSubtype="0" accel="50000" decel="50000" fill="hold" grpId="1" nodeType="withEffect">
                                  <p:stCondLst>
                                    <p:cond delay="900"/>
                                  </p:stCondLst>
                                  <p:childTnLst>
                                    <p:animMotion origin="layout" path="M 8.33333E-7 -1.85185E-6 C 0.05221 -0.02153 0.10208 -0.02754 0.15651 -0.06319 C 0.21732 -0.0956 0.24362 -0.13541 0.28685 -0.1706 " pathEditMode="relative" rAng="0" ptsTypes="AAA">
                                      <p:cBhvr>
                                        <p:cTn id="36" dur="1000" spd="-100000" fill="hold"/>
                                        <p:tgtEl>
                                          <p:spTgt spid="12"/>
                                        </p:tgtEl>
                                        <p:attrNameLst>
                                          <p:attrName>ppt_x</p:attrName>
                                          <p:attrName>ppt_y</p:attrName>
                                        </p:attrNameLst>
                                      </p:cBhvr>
                                      <p:rCtr x="14336" y="-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9" grpId="0" animBg="1"/>
      <p:bldP spid="10" grpId="0" animBg="1"/>
      <p:bldP spid="12" grpId="0" animBg="1"/>
      <p:bldP spid="12" grpId="1" animBg="1"/>
      <p:bldP spid="11" grpId="0" animBg="1"/>
      <p:bldP spid="11" grpId="1"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05163">
            <a:off x="213360" y="1680656"/>
            <a:ext cx="12192000" cy="6849488"/>
          </a:xfrm>
          <a:prstGeom prst="rect">
            <a:avLst/>
          </a:prstGeom>
        </p:spPr>
      </p:pic>
    </p:spTree>
    <p:extLst>
      <p:ext uri="{BB962C8B-B14F-4D97-AF65-F5344CB8AC3E}">
        <p14:creationId xmlns:p14="http://schemas.microsoft.com/office/powerpoint/2010/main" val="182090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lum bright="20000"/>
          </a:blip>
          <a:stretch>
            <a:fillRect/>
          </a:stretch>
        </p:blipFill>
        <p:spPr>
          <a:xfrm rot="10800000">
            <a:off x="0" y="3152607"/>
            <a:ext cx="12192000" cy="1929971"/>
          </a:xfrm>
          <a:prstGeom prst="rect">
            <a:avLst/>
          </a:prstGeom>
        </p:spPr>
      </p:pic>
    </p:spTree>
    <p:extLst>
      <p:ext uri="{BB962C8B-B14F-4D97-AF65-F5344CB8AC3E}">
        <p14:creationId xmlns:p14="http://schemas.microsoft.com/office/powerpoint/2010/main" val="386077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2907304"/>
          </a:xfrm>
          <a:prstGeom prst="rect">
            <a:avLst/>
          </a:prstGeom>
        </p:spPr>
      </p:pic>
      <p:sp>
        <p:nvSpPr>
          <p:cNvPr id="7" name="矩形 6"/>
          <p:cNvSpPr/>
          <p:nvPr userDrawn="1"/>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843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 y="1405171"/>
            <a:ext cx="12192000" cy="3669174"/>
          </a:xfrm>
          <a:prstGeom prst="rect">
            <a:avLst/>
          </a:prstGeom>
        </p:spPr>
      </p:pic>
      <p:sp>
        <p:nvSpPr>
          <p:cNvPr id="7" name="矩形 6"/>
          <p:cNvSpPr/>
          <p:nvPr userDrawn="1"/>
        </p:nvSpPr>
        <p:spPr>
          <a:xfrm>
            <a:off x="0" y="0"/>
            <a:ext cx="12192000" cy="6858000"/>
          </a:xfrm>
          <a:prstGeom prst="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68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775970"/>
            <a:ext cx="12192000" cy="5306060"/>
          </a:xfrm>
          <a:prstGeom prst="rect">
            <a:avLst/>
          </a:prstGeom>
        </p:spPr>
      </p:pic>
      <p:sp>
        <p:nvSpPr>
          <p:cNvPr id="7" name="矩形 6"/>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673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89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3" name="Picture Placeholder 13"/>
          <p:cNvSpPr>
            <a:spLocks noGrp="1"/>
          </p:cNvSpPr>
          <p:nvPr>
            <p:ph type="pic" sz="quarter" idx="58" hasCustomPrompt="1"/>
          </p:nvPr>
        </p:nvSpPr>
        <p:spPr>
          <a:xfrm>
            <a:off x="7352482" y="2803411"/>
            <a:ext cx="3579677" cy="2242856"/>
          </a:xfrm>
          <a:prstGeom prst="rect">
            <a:avLst/>
          </a:prstGeom>
          <a:solidFill>
            <a:schemeClr val="bg1">
              <a:lumMod val="85000"/>
            </a:schemeClr>
          </a:solidFill>
          <a:ln>
            <a:noFill/>
          </a:ln>
        </p:spPr>
        <p:txBody>
          <a:bodyPr wrap="square">
            <a:noAutofit/>
          </a:bodyPr>
          <a:lstStyle>
            <a:lvl1pPr>
              <a:defRPr lang="en-US" dirty="0"/>
            </a:lvl1pPr>
          </a:lstStyle>
          <a:p>
            <a:pPr marL="0" lvl="0" indent="0" algn="ctr">
              <a:buNone/>
            </a:pPr>
            <a:r>
              <a:rPr lang="zh-CN" altLang="en-US" dirty="0"/>
              <a:t>点击添加图片</a:t>
            </a:r>
            <a:endParaRPr lang="en-US" dirty="0"/>
          </a:p>
        </p:txBody>
      </p:sp>
    </p:spTree>
    <p:extLst>
      <p:ext uri="{BB962C8B-B14F-4D97-AF65-F5344CB8AC3E}">
        <p14:creationId xmlns:p14="http://schemas.microsoft.com/office/powerpoint/2010/main" val="314125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30000" fill="hold" grpId="1" nodeType="withEffect">
                                  <p:stCondLst>
                                    <p:cond delay="750"/>
                                  </p:stCondLst>
                                  <p:childTnLst>
                                    <p:animMotion origin="layout" path="M -0.22344 -0.2456 L 4.16667E-7 -2.22222E-6 " pathEditMode="relative" rAng="0" ptsTypes="AA">
                                      <p:cBhvr>
                                        <p:cTn id="9" dur="1000" fill="hold"/>
                                        <p:tgtEl>
                                          <p:spTgt spid="3"/>
                                        </p:tgtEl>
                                        <p:attrNameLst>
                                          <p:attrName>ppt_x</p:attrName>
                                          <p:attrName>ppt_y</p:attrName>
                                        </p:attrNameLst>
                                      </p:cBhvr>
                                      <p:rCtr x="11172" y="12269"/>
                                    </p:animMotion>
                                  </p:childTnLst>
                                </p:cTn>
                              </p:par>
                              <p:par>
                                <p:cTn id="10" presetID="6" presetClass="emph" presetSubtype="0" decel="30000" fill="hold" grpId="2" nodeType="withEffect">
                                  <p:stCondLst>
                                    <p:cond delay="750"/>
                                  </p:stCondLst>
                                  <p:childTnLst>
                                    <p:animScale>
                                      <p:cBhvr>
                                        <p:cTn id="11" dur="1000" fill="hold"/>
                                        <p:tgtEl>
                                          <p:spTgt spid="3"/>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9" name="图片占位符 8"/>
          <p:cNvSpPr>
            <a:spLocks noGrp="1"/>
          </p:cNvSpPr>
          <p:nvPr>
            <p:ph type="pic" sz="quarter" idx="11" hasCustomPrompt="1"/>
          </p:nvPr>
        </p:nvSpPr>
        <p:spPr>
          <a:xfrm>
            <a:off x="5000243" y="2247900"/>
            <a:ext cx="7191757" cy="4610100"/>
          </a:xfrm>
          <a:custGeom>
            <a:avLst/>
            <a:gdLst>
              <a:gd name="connsiteX0" fmla="*/ 5209088 w 10418176"/>
              <a:gd name="connsiteY0" fmla="*/ 0 h 5209089"/>
              <a:gd name="connsiteX1" fmla="*/ 10418176 w 10418176"/>
              <a:gd name="connsiteY1" fmla="*/ 5209089 h 5209089"/>
              <a:gd name="connsiteX2" fmla="*/ 0 w 10418176"/>
              <a:gd name="connsiteY2" fmla="*/ 5209089 h 5209089"/>
            </a:gdLst>
            <a:ahLst/>
            <a:cxnLst>
              <a:cxn ang="0">
                <a:pos x="connsiteX0" y="connsiteY0"/>
              </a:cxn>
              <a:cxn ang="0">
                <a:pos x="connsiteX1" y="connsiteY1"/>
              </a:cxn>
              <a:cxn ang="0">
                <a:pos x="connsiteX2" y="connsiteY2"/>
              </a:cxn>
            </a:cxnLst>
            <a:rect l="l" t="t" r="r" b="b"/>
            <a:pathLst>
              <a:path w="10418176" h="5209089">
                <a:moveTo>
                  <a:pt x="5209088" y="0"/>
                </a:moveTo>
                <a:lnTo>
                  <a:pt x="10418176" y="5209089"/>
                </a:lnTo>
                <a:lnTo>
                  <a:pt x="0" y="5209089"/>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0"/>
            <a:ext cx="6985483" cy="4636520"/>
          </a:xfrm>
          <a:custGeom>
            <a:avLst/>
            <a:gdLst>
              <a:gd name="connsiteX0" fmla="*/ 0 w 6217069"/>
              <a:gd name="connsiteY0" fmla="*/ 0 h 3108535"/>
              <a:gd name="connsiteX1" fmla="*/ 6217069 w 6217069"/>
              <a:gd name="connsiteY1" fmla="*/ 0 h 3108535"/>
              <a:gd name="connsiteX2" fmla="*/ 3108535 w 6217069"/>
              <a:gd name="connsiteY2" fmla="*/ 3108535 h 3108535"/>
            </a:gdLst>
            <a:ahLst/>
            <a:cxnLst>
              <a:cxn ang="0">
                <a:pos x="connsiteX0" y="connsiteY0"/>
              </a:cxn>
              <a:cxn ang="0">
                <a:pos x="connsiteX1" y="connsiteY1"/>
              </a:cxn>
              <a:cxn ang="0">
                <a:pos x="connsiteX2" y="connsiteY2"/>
              </a:cxn>
            </a:cxnLst>
            <a:rect l="l" t="t" r="r" b="b"/>
            <a:pathLst>
              <a:path w="6217069" h="3108535">
                <a:moveTo>
                  <a:pt x="0" y="0"/>
                </a:moveTo>
                <a:lnTo>
                  <a:pt x="6217069" y="0"/>
                </a:lnTo>
                <a:lnTo>
                  <a:pt x="3108535" y="3108535"/>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61423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065947"/>
      </p:ext>
    </p:extLst>
  </p:cSld>
  <p:clrMap bg1="lt1" tx1="dk1" bg2="lt2" tx2="dk2" accent1="accent1" accent2="accent2" accent3="accent3" accent4="accent4" accent5="accent5" accent6="accent6" hlink="hlink" folHlink="folHlink"/>
  <p:sldLayoutIdLst>
    <p:sldLayoutId id="2147483650" r:id="rId1"/>
    <p:sldLayoutId id="2147483673" r:id="rId2"/>
    <p:sldLayoutId id="2147483675" r:id="rId3"/>
    <p:sldLayoutId id="2147483661" r:id="rId4"/>
    <p:sldLayoutId id="2147483662" r:id="rId5"/>
    <p:sldLayoutId id="2147483663" r:id="rId6"/>
    <p:sldLayoutId id="2147483664" r:id="rId7"/>
    <p:sldLayoutId id="2147483674" r:id="rId8"/>
    <p:sldLayoutId id="2147483665" r:id="rId9"/>
    <p:sldLayoutId id="2147483666" r:id="rId10"/>
    <p:sldLayoutId id="2147483667" r:id="rId11"/>
    <p:sldLayoutId id="2147483668" r:id="rId12"/>
    <p:sldLayoutId id="2147483669" r:id="rId13"/>
    <p:sldLayoutId id="2147483670" r:id="rId14"/>
    <p:sldLayoutId id="2147483671" r:id="rId15"/>
    <p:sldLayoutId id="2147483679" r:id="rId16"/>
    <p:sldLayoutId id="2147483678" r:id="rId17"/>
    <p:sldLayoutId id="2147483676" r:id="rId18"/>
    <p:sldLayoutId id="2147483683" r:id="rId19"/>
    <p:sldLayoutId id="2147483681" r:id="rId20"/>
    <p:sldLayoutId id="2147483680" r:id="rId21"/>
    <p:sldLayoutId id="2147483677" r:id="rId22"/>
    <p:sldLayoutId id="2147483682" r:id="rId23"/>
    <p:sldLayoutId id="2147483686"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24" name="矩形 23"/>
          <p:cNvSpPr/>
          <p:nvPr/>
        </p:nvSpPr>
        <p:spPr>
          <a:xfrm>
            <a:off x="8292858" y="523779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8435129" y="5130832"/>
            <a:ext cx="2289096" cy="369332"/>
          </a:xfrm>
          <a:prstGeom prst="rect">
            <a:avLst/>
          </a:prstGeom>
          <a:noFill/>
        </p:spPr>
        <p:txBody>
          <a:bodyPr wrap="square" rtlCol="0">
            <a:spAutoFit/>
          </a:bodyPr>
          <a:lstStyle/>
          <a:p>
            <a:r>
              <a:rPr lang="zh-CN" alt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算法专题：神经网络</a:t>
            </a:r>
          </a:p>
        </p:txBody>
      </p:sp>
      <p:cxnSp>
        <p:nvCxnSpPr>
          <p:cNvPr id="27" name="直接连接符 26"/>
          <p:cNvCxnSpPr/>
          <p:nvPr/>
        </p:nvCxnSpPr>
        <p:spPr>
          <a:xfrm flipH="1">
            <a:off x="3164121" y="4970133"/>
            <a:ext cx="8042118"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
        <p:nvSpPr>
          <p:cNvPr id="10" name="矩形 9"/>
          <p:cNvSpPr/>
          <p:nvPr/>
        </p:nvSpPr>
        <p:spPr>
          <a:xfrm>
            <a:off x="4450080" y="3680695"/>
            <a:ext cx="6655885" cy="580415"/>
          </a:xfrm>
          <a:prstGeom prst="rect">
            <a:avLst/>
          </a:prstGeom>
        </p:spPr>
        <p:txBody>
          <a:bodyPr wrap="square">
            <a:spAutoFit/>
          </a:bodyPr>
          <a:lstStyle/>
          <a:p>
            <a:pPr algn="ctr">
              <a:lnSpc>
                <a:spcPct val="150000"/>
              </a:lnSpc>
              <a:buClr>
                <a:srgbClr val="E24848"/>
              </a:buClr>
            </a:pPr>
            <a:r>
              <a:rPr lang="en-US" altLang="zh-CN" sz="2400" dirty="0">
                <a:latin typeface="Arial" panose="020B0604020202020204" pitchFamily="34" charset="0"/>
                <a:ea typeface="微软雅黑" panose="020B0503020204020204" pitchFamily="34" charset="-122"/>
              </a:rPr>
              <a:t>MATLAB </a:t>
            </a:r>
            <a:r>
              <a:rPr lang="zh-CN" altLang="en-US" sz="2400" dirty="0">
                <a:latin typeface="Arial" panose="020B0604020202020204" pitchFamily="34" charset="0"/>
                <a:ea typeface="微软雅黑" panose="020B0503020204020204" pitchFamily="34" charset="-122"/>
              </a:rPr>
              <a:t>语法及数学建模竞赛算法应用培训</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p:cNvGrpSpPr/>
          <p:nvPr/>
        </p:nvGrpSpPr>
        <p:grpSpPr>
          <a:xfrm>
            <a:off x="4761015" y="2607235"/>
            <a:ext cx="5429318" cy="585357"/>
            <a:chOff x="1666701" y="1868156"/>
            <a:chExt cx="8878627" cy="957241"/>
          </a:xfrm>
        </p:grpSpPr>
        <p:sp>
          <p:nvSpPr>
            <p:cNvPr id="12" name="圆角矩形 11"/>
            <p:cNvSpPr/>
            <p:nvPr/>
          </p:nvSpPr>
          <p:spPr>
            <a:xfrm>
              <a:off x="166670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L</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3" name="圆角矩形 12"/>
            <p:cNvSpPr/>
            <p:nvPr/>
          </p:nvSpPr>
          <p:spPr>
            <a:xfrm>
              <a:off x="2796715"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E</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 13"/>
            <p:cNvSpPr/>
            <p:nvPr/>
          </p:nvSpPr>
          <p:spPr>
            <a:xfrm>
              <a:off x="3926729"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S</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 14"/>
            <p:cNvSpPr/>
            <p:nvPr/>
          </p:nvSpPr>
          <p:spPr>
            <a:xfrm>
              <a:off x="5056743"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S</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 name="圆角矩形 16"/>
            <p:cNvSpPr/>
            <p:nvPr/>
          </p:nvSpPr>
          <p:spPr>
            <a:xfrm>
              <a:off x="6186757"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O</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9" name="圆角矩形 18"/>
            <p:cNvSpPr/>
            <p:nvPr/>
          </p:nvSpPr>
          <p:spPr>
            <a:xfrm>
              <a:off x="731677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N</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3" name="圆角矩形 22"/>
            <p:cNvSpPr/>
            <p:nvPr/>
          </p:nvSpPr>
          <p:spPr>
            <a:xfrm>
              <a:off x="957680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6</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3513223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par>
                                <p:cTn id="8" presetID="42" presetClass="entr" presetSubtype="0" fill="hold" grpId="0" nodeType="withEffect">
                                  <p:stCondLst>
                                    <p:cond delay="8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1350"/>
                            </p:stCondLst>
                            <p:childTnLst>
                              <p:par>
                                <p:cTn id="14" presetID="17"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ppt_x</p:attrName>
                                        </p:attrNameLst>
                                      </p:cBhvr>
                                      <p:tavLst>
                                        <p:tav tm="0">
                                          <p:val>
                                            <p:strVal val="#ppt_x"/>
                                          </p:val>
                                        </p:tav>
                                        <p:tav tm="100000">
                                          <p:val>
                                            <p:strVal val="#ppt_x"/>
                                          </p:val>
                                        </p:tav>
                                      </p:tavLst>
                                    </p:anim>
                                    <p:anim calcmode="lin" valueType="num">
                                      <p:cBhvr>
                                        <p:cTn id="17" dur="500" fill="hold"/>
                                        <p:tgtEl>
                                          <p:spTgt spid="24"/>
                                        </p:tgtEl>
                                        <p:attrNameLst>
                                          <p:attrName>ppt_y</p:attrName>
                                        </p:attrNameLst>
                                      </p:cBhvr>
                                      <p:tavLst>
                                        <p:tav tm="0">
                                          <p:val>
                                            <p:strVal val="#ppt_y-#ppt_h/2"/>
                                          </p:val>
                                        </p:tav>
                                        <p:tav tm="100000">
                                          <p:val>
                                            <p:strVal val="#ppt_y"/>
                                          </p:val>
                                        </p:tav>
                                      </p:tavLst>
                                    </p:anim>
                                    <p:anim calcmode="lin" valueType="num">
                                      <p:cBhvr>
                                        <p:cTn id="18" dur="500" fill="hold"/>
                                        <p:tgtEl>
                                          <p:spTgt spid="24"/>
                                        </p:tgtEl>
                                        <p:attrNameLst>
                                          <p:attrName>ppt_w</p:attrName>
                                        </p:attrNameLst>
                                      </p:cBhvr>
                                      <p:tavLst>
                                        <p:tav tm="0">
                                          <p:val>
                                            <p:strVal val="#ppt_w"/>
                                          </p:val>
                                        </p:tav>
                                        <p:tav tm="100000">
                                          <p:val>
                                            <p:strVal val="#ppt_w"/>
                                          </p:val>
                                        </p:tav>
                                      </p:tavLst>
                                    </p:anim>
                                    <p:anim calcmode="lin" valueType="num">
                                      <p:cBhvr>
                                        <p:cTn id="19" dur="500" fill="hold"/>
                                        <p:tgtEl>
                                          <p:spTgt spid="24"/>
                                        </p:tgtEl>
                                        <p:attrNameLst>
                                          <p:attrName>ppt_h</p:attrName>
                                        </p:attrNameLst>
                                      </p:cBhvr>
                                      <p:tavLst>
                                        <p:tav tm="0">
                                          <p:val>
                                            <p:fltVal val="0"/>
                                          </p:val>
                                        </p:tav>
                                        <p:tav tm="100000">
                                          <p:val>
                                            <p:strVal val="#ppt_h"/>
                                          </p:val>
                                        </p:tav>
                                      </p:tavLst>
                                    </p:anim>
                                  </p:childTnLst>
                                </p:cTn>
                              </p:par>
                              <p:par>
                                <p:cTn id="20" presetID="22" presetClass="entr" presetSubtype="8" fill="hold" grpId="0" nodeType="withEffect">
                                  <p:stCondLst>
                                    <p:cond delay="140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750"/>
                                        <p:tgtEl>
                                          <p:spTgt spid="26"/>
                                        </p:tgtEl>
                                      </p:cBhvr>
                                    </p:animEffect>
                                  </p:childTnLst>
                                </p:cTn>
                              </p:par>
                            </p:childTnLst>
                          </p:cTn>
                        </p:par>
                        <p:par>
                          <p:cTn id="23" fill="hold">
                            <p:stCondLst>
                              <p:cond delay="3500"/>
                            </p:stCondLst>
                            <p:childTnLst>
                              <p:par>
                                <p:cTn id="24" presetID="37"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900" decel="100000" fill="hold"/>
                                        <p:tgtEl>
                                          <p:spTgt spid="2"/>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10690" y="337403"/>
            <a:ext cx="1922297"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560753" y="876999"/>
            <a:ext cx="4640604"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434213" y="2095131"/>
            <a:ext cx="8301372" cy="2951385"/>
          </a:xfrm>
          <a:prstGeom prst="rect">
            <a:avLst/>
          </a:prstGeom>
          <a:noFill/>
        </p:spPr>
        <p:txBody>
          <a:bodyPr wrap="square" rtlCol="0">
            <a:spAutoFit/>
          </a:bodyPr>
          <a:lstStyle/>
          <a:p>
            <a:pPr lvl="1" algn="ctr">
              <a:lnSpc>
                <a:spcPct val="150000"/>
              </a:lnSpc>
            </a:pPr>
            <a:r>
              <a:rPr lang="en-US" altLang="zh-CN" dirty="0"/>
              <a:t>BP(Back Propagation)</a:t>
            </a:r>
            <a:r>
              <a:rPr lang="zh-CN" altLang="en-US" dirty="0"/>
              <a:t>神经网络</a:t>
            </a:r>
            <a:endParaRPr lang="en-US" altLang="zh-CN" dirty="0"/>
          </a:p>
          <a:p>
            <a:pPr lvl="1">
              <a:lnSpc>
                <a:spcPct val="150000"/>
              </a:lnSpc>
            </a:pPr>
            <a:r>
              <a:rPr lang="en-US" altLang="zh-CN" dirty="0"/>
              <a:t>        BP</a:t>
            </a:r>
            <a:r>
              <a:rPr lang="zh-CN" altLang="en-US" dirty="0"/>
              <a:t>神经网络的学习过程由信号的正向传播与误差的反向传播两个过程组成。正向传播时，输入样本从输入层传入，经隐层逐层处理后，传向输出层。若输出层的实际输出与期望输出不符，则转向误差的反向传播阶段。误差的反向传播是将输出误差以某种形式通过隐层向输入层逐层反传，并将误差分摊给各层的所有单元，从而获得各层单元的误差信号，此误差信号即作为修正各单元权值的依据。</a:t>
            </a:r>
          </a:p>
        </p:txBody>
      </p:sp>
    </p:spTree>
    <p:extLst>
      <p:ext uri="{BB962C8B-B14F-4D97-AF65-F5344CB8AC3E}">
        <p14:creationId xmlns:p14="http://schemas.microsoft.com/office/powerpoint/2010/main" val="308810328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flipV="1">
            <a:off x="-554736" y="2626263"/>
            <a:ext cx="13731240" cy="2538000"/>
          </a:xfrm>
          <a:prstGeom prst="rect">
            <a:avLst/>
          </a:prstGeom>
        </p:spPr>
      </p:pic>
      <p:sp>
        <p:nvSpPr>
          <p:cNvPr id="4" name="椭圆 3"/>
          <p:cNvSpPr>
            <a:spLocks noChangeAspect="1"/>
          </p:cNvSpPr>
          <p:nvPr/>
        </p:nvSpPr>
        <p:spPr>
          <a:xfrm>
            <a:off x="3155951" y="2030825"/>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296141" y="2004588"/>
            <a:ext cx="897399"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4941803" y="2004588"/>
            <a:ext cx="4537864" cy="1446550"/>
          </a:xfrm>
          <a:prstGeom prst="rect">
            <a:avLst/>
          </a:prstGeom>
          <a:noFill/>
        </p:spPr>
        <p:txBody>
          <a:bodyPr vert="horz" wrap="square" rtlCol="0">
            <a:spAutoFit/>
          </a:bodyPr>
          <a:lstStyle/>
          <a:p>
            <a:pPr algn="ct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神经网络算法的主要内容</a:t>
            </a:r>
          </a:p>
        </p:txBody>
      </p:sp>
    </p:spTree>
    <p:extLst>
      <p:ext uri="{BB962C8B-B14F-4D97-AF65-F5344CB8AC3E}">
        <p14:creationId xmlns:p14="http://schemas.microsoft.com/office/powerpoint/2010/main" val="7270286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62145" y="337403"/>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神经网络算法的主要内容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806593" y="929782"/>
            <a:ext cx="5858014"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神经网络算法的主要内容</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15" name="文本框 14">
            <a:extLst>
              <a:ext uri="{FF2B5EF4-FFF2-40B4-BE49-F238E27FC236}">
                <a16:creationId xmlns:a16="http://schemas.microsoft.com/office/drawing/2014/main" id="{7C8F1462-E9C0-455E-AE0C-FA2BAC02114B}"/>
              </a:ext>
            </a:extLst>
          </p:cNvPr>
          <p:cNvSpPr txBox="1"/>
          <p:nvPr/>
        </p:nvSpPr>
        <p:spPr>
          <a:xfrm>
            <a:off x="1461024" y="1861363"/>
            <a:ext cx="8301372" cy="4613379"/>
          </a:xfrm>
          <a:prstGeom prst="rect">
            <a:avLst/>
          </a:prstGeom>
          <a:noFill/>
        </p:spPr>
        <p:txBody>
          <a:bodyPr wrap="square" rtlCol="0">
            <a:spAutoFit/>
          </a:bodyPr>
          <a:lstStyle/>
          <a:p>
            <a:pPr lvl="1" algn="just">
              <a:lnSpc>
                <a:spcPct val="150000"/>
              </a:lnSpc>
            </a:pPr>
            <a:r>
              <a:rPr lang="en-US" altLang="zh-CN" dirty="0"/>
              <a:t>1</a:t>
            </a:r>
            <a:r>
              <a:rPr lang="zh-CN" altLang="en-US" dirty="0"/>
              <a:t>、数据预处理 </a:t>
            </a:r>
          </a:p>
          <a:p>
            <a:pPr lvl="1" algn="just">
              <a:lnSpc>
                <a:spcPct val="150000"/>
              </a:lnSpc>
            </a:pPr>
            <a:r>
              <a:rPr lang="zh-CN" altLang="en-US" dirty="0"/>
              <a:t>       在训练神经网络前一般需要对数据进行预处理，一种重要的预处理手段是归一化处理。下面简要介绍归一化处理的原理与方法。</a:t>
            </a:r>
          </a:p>
          <a:p>
            <a:pPr lvl="1" algn="just">
              <a:lnSpc>
                <a:spcPct val="150000"/>
              </a:lnSpc>
            </a:pPr>
            <a:r>
              <a:rPr lang="en-US" altLang="zh-CN" dirty="0"/>
              <a:t>(1) </a:t>
            </a:r>
            <a:r>
              <a:rPr lang="zh-CN" altLang="en-US" dirty="0"/>
              <a:t>什么是归一化？ </a:t>
            </a:r>
          </a:p>
          <a:p>
            <a:pPr lvl="1" algn="just">
              <a:lnSpc>
                <a:spcPct val="150000"/>
              </a:lnSpc>
            </a:pPr>
            <a:r>
              <a:rPr lang="zh-CN" altLang="en-US" dirty="0"/>
              <a:t>数据归一化，就是将数据映射到</a:t>
            </a:r>
            <a:r>
              <a:rPr lang="en-US" altLang="zh-CN" dirty="0"/>
              <a:t>[0,1]</a:t>
            </a:r>
            <a:r>
              <a:rPr lang="zh-CN" altLang="en-US" dirty="0"/>
              <a:t>或</a:t>
            </a:r>
            <a:r>
              <a:rPr lang="en-US" altLang="zh-CN" dirty="0"/>
              <a:t>[-1,1]</a:t>
            </a:r>
            <a:r>
              <a:rPr lang="zh-CN" altLang="en-US" dirty="0"/>
              <a:t>区间或更小的区间，比如</a:t>
            </a:r>
            <a:r>
              <a:rPr lang="en-US" altLang="zh-CN" dirty="0"/>
              <a:t>(0.1,0.9) </a:t>
            </a:r>
            <a:r>
              <a:rPr lang="zh-CN" altLang="en-US" dirty="0"/>
              <a:t>。</a:t>
            </a:r>
          </a:p>
          <a:p>
            <a:pPr lvl="1" algn="just">
              <a:lnSpc>
                <a:spcPct val="150000"/>
              </a:lnSpc>
            </a:pPr>
            <a:r>
              <a:rPr lang="en-US" altLang="zh-CN" dirty="0"/>
              <a:t>(2) </a:t>
            </a:r>
            <a:r>
              <a:rPr lang="zh-CN" altLang="en-US" dirty="0"/>
              <a:t>为什么要归一化处理？ </a:t>
            </a:r>
          </a:p>
          <a:p>
            <a:pPr lvl="1" algn="just">
              <a:lnSpc>
                <a:spcPct val="150000"/>
              </a:lnSpc>
            </a:pPr>
            <a:r>
              <a:rPr lang="en-US" altLang="zh-CN" dirty="0"/>
              <a:t>&lt;1&gt;</a:t>
            </a:r>
            <a:r>
              <a:rPr lang="zh-CN" altLang="en-US" dirty="0"/>
              <a:t>输入数据的单位不一样，有些数据的范围可能特别大，导致的结果是神经网络收敛慢、训练时间长。</a:t>
            </a:r>
          </a:p>
          <a:p>
            <a:pPr lvl="1" algn="just">
              <a:lnSpc>
                <a:spcPct val="150000"/>
              </a:lnSpc>
            </a:pPr>
            <a:r>
              <a:rPr lang="en-US" altLang="zh-CN" dirty="0"/>
              <a:t>&lt;2&gt;</a:t>
            </a:r>
            <a:r>
              <a:rPr lang="zh-CN" altLang="en-US" dirty="0"/>
              <a:t>数据范围大的输入在模式分类中的作用可能会偏大，而数据范围小的输入作用就可能会偏小。</a:t>
            </a:r>
          </a:p>
        </p:txBody>
      </p:sp>
    </p:spTree>
    <p:extLst>
      <p:ext uri="{BB962C8B-B14F-4D97-AF65-F5344CB8AC3E}">
        <p14:creationId xmlns:p14="http://schemas.microsoft.com/office/powerpoint/2010/main" val="4583317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62145" y="337403"/>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神经网络算法的主要内容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055167" y="938824"/>
            <a:ext cx="5059464"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15" name="文本框 14">
            <a:extLst>
              <a:ext uri="{FF2B5EF4-FFF2-40B4-BE49-F238E27FC236}">
                <a16:creationId xmlns:a16="http://schemas.microsoft.com/office/drawing/2014/main" id="{7C8F1462-E9C0-455E-AE0C-FA2BAC02114B}"/>
              </a:ext>
            </a:extLst>
          </p:cNvPr>
          <p:cNvSpPr txBox="1"/>
          <p:nvPr/>
        </p:nvSpPr>
        <p:spPr>
          <a:xfrm>
            <a:off x="1620822" y="2543432"/>
            <a:ext cx="8301372" cy="2535887"/>
          </a:xfrm>
          <a:prstGeom prst="rect">
            <a:avLst/>
          </a:prstGeom>
          <a:noFill/>
        </p:spPr>
        <p:txBody>
          <a:bodyPr wrap="square" rtlCol="0">
            <a:spAutoFit/>
          </a:bodyPr>
          <a:lstStyle/>
          <a:p>
            <a:pPr lvl="1" algn="just">
              <a:lnSpc>
                <a:spcPct val="150000"/>
              </a:lnSpc>
            </a:pPr>
            <a:r>
              <a:rPr lang="en-US" altLang="zh-CN" dirty="0"/>
              <a:t>&lt;3&gt;</a:t>
            </a:r>
            <a:r>
              <a:rPr lang="zh-CN" altLang="en-US" dirty="0"/>
              <a:t>由于神经网络输出层的激活函数的值域是有限制的，因此需要将网络训练的目标数据映射到激活函数的值域。例如神经网络的输出层若采用</a:t>
            </a:r>
            <a:r>
              <a:rPr lang="en-US" altLang="zh-CN" dirty="0"/>
              <a:t>S</a:t>
            </a:r>
            <a:r>
              <a:rPr lang="zh-CN" altLang="en-US" dirty="0"/>
              <a:t>形激活函数，由于</a:t>
            </a:r>
            <a:r>
              <a:rPr lang="en-US" altLang="zh-CN" dirty="0"/>
              <a:t>S</a:t>
            </a:r>
            <a:r>
              <a:rPr lang="zh-CN" altLang="en-US" dirty="0"/>
              <a:t>形函数的值域限制在</a:t>
            </a:r>
            <a:r>
              <a:rPr lang="en-US" altLang="zh-CN" dirty="0"/>
              <a:t>(0,1)</a:t>
            </a:r>
            <a:r>
              <a:rPr lang="zh-CN" altLang="en-US" dirty="0"/>
              <a:t>，也就是说神经网络的输出只能限制在</a:t>
            </a:r>
            <a:r>
              <a:rPr lang="en-US" altLang="zh-CN" dirty="0"/>
              <a:t>(0,1)</a:t>
            </a:r>
            <a:r>
              <a:rPr lang="zh-CN" altLang="en-US" dirty="0"/>
              <a:t>，所以训练数据的输出就要归一化到</a:t>
            </a:r>
            <a:r>
              <a:rPr lang="en-US" altLang="zh-CN" dirty="0"/>
              <a:t>[0,1]</a:t>
            </a:r>
            <a:r>
              <a:rPr lang="zh-CN" altLang="en-US" dirty="0"/>
              <a:t>区间。</a:t>
            </a:r>
          </a:p>
          <a:p>
            <a:pPr lvl="1" algn="just">
              <a:lnSpc>
                <a:spcPct val="150000"/>
              </a:lnSpc>
            </a:pPr>
            <a:r>
              <a:rPr lang="en-US" altLang="zh-CN" dirty="0"/>
              <a:t>&lt;4&gt;S</a:t>
            </a:r>
            <a:r>
              <a:rPr lang="zh-CN" altLang="en-US" dirty="0"/>
              <a:t>形激活函数在</a:t>
            </a:r>
            <a:r>
              <a:rPr lang="en-US" altLang="zh-CN" dirty="0"/>
              <a:t>(0,1)</a:t>
            </a:r>
            <a:r>
              <a:rPr lang="zh-CN" altLang="en-US" dirty="0"/>
              <a:t>区间以外区域很平缓，区分度太小。例如</a:t>
            </a:r>
            <a:r>
              <a:rPr lang="en-US" altLang="zh-CN" dirty="0"/>
              <a:t>S</a:t>
            </a:r>
            <a:r>
              <a:rPr lang="zh-CN" altLang="en-US" dirty="0"/>
              <a:t>形函数</a:t>
            </a:r>
            <a:r>
              <a:rPr lang="en-US" altLang="zh-CN" dirty="0"/>
              <a:t>f(X)</a:t>
            </a:r>
            <a:r>
              <a:rPr lang="zh-CN" altLang="en-US" dirty="0"/>
              <a:t>在参数</a:t>
            </a:r>
            <a:r>
              <a:rPr lang="en-US" altLang="zh-CN" dirty="0"/>
              <a:t>a=1</a:t>
            </a:r>
            <a:r>
              <a:rPr lang="zh-CN" altLang="en-US" dirty="0"/>
              <a:t>时，</a:t>
            </a:r>
            <a:r>
              <a:rPr lang="en-US" altLang="zh-CN" dirty="0"/>
              <a:t>f(100)</a:t>
            </a:r>
            <a:r>
              <a:rPr lang="zh-CN" altLang="en-US" dirty="0"/>
              <a:t>与</a:t>
            </a:r>
            <a:r>
              <a:rPr lang="en-US" altLang="zh-CN" dirty="0"/>
              <a:t>f(5)</a:t>
            </a:r>
            <a:r>
              <a:rPr lang="zh-CN" altLang="en-US" dirty="0"/>
              <a:t>只相差</a:t>
            </a:r>
            <a:r>
              <a:rPr lang="en-US" altLang="zh-CN" dirty="0"/>
              <a:t>0.0067</a:t>
            </a:r>
            <a:r>
              <a:rPr lang="zh-CN" altLang="en-US" dirty="0"/>
              <a:t>。</a:t>
            </a:r>
          </a:p>
        </p:txBody>
      </p:sp>
    </p:spTree>
    <p:extLst>
      <p:ext uri="{BB962C8B-B14F-4D97-AF65-F5344CB8AC3E}">
        <p14:creationId xmlns:p14="http://schemas.microsoft.com/office/powerpoint/2010/main" val="341904200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62145" y="337403"/>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神经网络算法的主要内容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055167" y="938824"/>
            <a:ext cx="5059464"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15" name="文本框 14">
            <a:extLst>
              <a:ext uri="{FF2B5EF4-FFF2-40B4-BE49-F238E27FC236}">
                <a16:creationId xmlns:a16="http://schemas.microsoft.com/office/drawing/2014/main" id="{7C8F1462-E9C0-455E-AE0C-FA2BAC02114B}"/>
              </a:ext>
            </a:extLst>
          </p:cNvPr>
          <p:cNvSpPr txBox="1"/>
          <p:nvPr/>
        </p:nvSpPr>
        <p:spPr>
          <a:xfrm>
            <a:off x="1611944" y="1993017"/>
            <a:ext cx="8301372" cy="4197880"/>
          </a:xfrm>
          <a:prstGeom prst="rect">
            <a:avLst/>
          </a:prstGeom>
          <a:noFill/>
        </p:spPr>
        <p:txBody>
          <a:bodyPr wrap="square" rtlCol="0">
            <a:spAutoFit/>
          </a:bodyPr>
          <a:lstStyle/>
          <a:p>
            <a:pPr lvl="1" algn="just">
              <a:lnSpc>
                <a:spcPct val="150000"/>
              </a:lnSpc>
            </a:pPr>
            <a:r>
              <a:rPr lang="en-US" altLang="zh-CN" dirty="0"/>
              <a:t>(3) </a:t>
            </a:r>
            <a:r>
              <a:rPr lang="zh-CN" altLang="en-US" dirty="0"/>
              <a:t>归一化算法 </a:t>
            </a:r>
          </a:p>
          <a:p>
            <a:pPr lvl="1" algn="just">
              <a:lnSpc>
                <a:spcPct val="150000"/>
              </a:lnSpc>
            </a:pPr>
            <a:r>
              <a:rPr lang="zh-CN" altLang="en-US" dirty="0"/>
              <a:t>　　一种简单而快速的归一化算法是线性转换算法。线性转换算法常见有两种形式：</a:t>
            </a:r>
          </a:p>
          <a:p>
            <a:pPr lvl="1" algn="just">
              <a:lnSpc>
                <a:spcPct val="150000"/>
              </a:lnSpc>
            </a:pPr>
            <a:r>
              <a:rPr lang="zh-CN" altLang="en-US" dirty="0"/>
              <a:t>       </a:t>
            </a:r>
            <a:r>
              <a:rPr lang="en-US" altLang="zh-CN" dirty="0"/>
              <a:t>&lt;1&gt;y = ( x - min )/( max - min )</a:t>
            </a:r>
          </a:p>
          <a:p>
            <a:pPr lvl="1" algn="just">
              <a:lnSpc>
                <a:spcPct val="150000"/>
              </a:lnSpc>
            </a:pPr>
            <a:r>
              <a:rPr lang="zh-CN" altLang="en-US" dirty="0"/>
              <a:t>　　其中</a:t>
            </a:r>
            <a:r>
              <a:rPr lang="en-US" altLang="zh-CN" dirty="0"/>
              <a:t>min</a:t>
            </a:r>
            <a:r>
              <a:rPr lang="zh-CN" altLang="en-US" dirty="0"/>
              <a:t>为</a:t>
            </a:r>
            <a:r>
              <a:rPr lang="en-US" altLang="zh-CN" dirty="0"/>
              <a:t>x</a:t>
            </a:r>
            <a:r>
              <a:rPr lang="zh-CN" altLang="en-US" dirty="0"/>
              <a:t>的最小值，</a:t>
            </a:r>
            <a:r>
              <a:rPr lang="en-US" altLang="zh-CN" dirty="0"/>
              <a:t>max</a:t>
            </a:r>
            <a:r>
              <a:rPr lang="zh-CN" altLang="en-US" dirty="0"/>
              <a:t>为</a:t>
            </a:r>
            <a:r>
              <a:rPr lang="en-US" altLang="zh-CN" dirty="0"/>
              <a:t>x</a:t>
            </a:r>
            <a:r>
              <a:rPr lang="zh-CN" altLang="en-US" dirty="0"/>
              <a:t>的最大值，输入向量为</a:t>
            </a:r>
            <a:r>
              <a:rPr lang="en-US" altLang="zh-CN" dirty="0"/>
              <a:t>x</a:t>
            </a:r>
            <a:r>
              <a:rPr lang="zh-CN" altLang="en-US" dirty="0"/>
              <a:t>，归一化后的输出向量为</a:t>
            </a:r>
            <a:r>
              <a:rPr lang="en-US" altLang="zh-CN" dirty="0"/>
              <a:t>y </a:t>
            </a:r>
            <a:r>
              <a:rPr lang="zh-CN" altLang="en-US" dirty="0"/>
              <a:t>。上式将数据归一化到 </a:t>
            </a:r>
            <a:r>
              <a:rPr lang="en-US" altLang="zh-CN" dirty="0"/>
              <a:t>[ 0 , 1 ]</a:t>
            </a:r>
            <a:r>
              <a:rPr lang="zh-CN" altLang="en-US" dirty="0"/>
              <a:t>区间，当激活函数采用</a:t>
            </a:r>
            <a:r>
              <a:rPr lang="en-US" altLang="zh-CN" dirty="0"/>
              <a:t>S</a:t>
            </a:r>
            <a:r>
              <a:rPr lang="zh-CN" altLang="en-US" dirty="0"/>
              <a:t>形函数时（值域为</a:t>
            </a:r>
            <a:r>
              <a:rPr lang="en-US" altLang="zh-CN" dirty="0"/>
              <a:t>(0,1)</a:t>
            </a:r>
            <a:r>
              <a:rPr lang="zh-CN" altLang="en-US" dirty="0"/>
              <a:t>）时这条式子适用。</a:t>
            </a:r>
          </a:p>
          <a:p>
            <a:pPr lvl="1" algn="just">
              <a:lnSpc>
                <a:spcPct val="150000"/>
              </a:lnSpc>
            </a:pPr>
            <a:r>
              <a:rPr lang="zh-CN" altLang="en-US" dirty="0"/>
              <a:t>       </a:t>
            </a:r>
            <a:r>
              <a:rPr lang="en-US" altLang="zh-CN" dirty="0"/>
              <a:t>&lt;2&gt;y = 2 * ( x - min ) / ( max - min ) - 1</a:t>
            </a:r>
          </a:p>
          <a:p>
            <a:pPr lvl="1" algn="just">
              <a:lnSpc>
                <a:spcPct val="150000"/>
              </a:lnSpc>
            </a:pPr>
            <a:r>
              <a:rPr lang="en-US" altLang="zh-CN" dirty="0"/>
              <a:t>        </a:t>
            </a:r>
            <a:r>
              <a:rPr lang="zh-CN" altLang="en-US" dirty="0"/>
              <a:t>这条公式将数据归一化到 </a:t>
            </a:r>
            <a:r>
              <a:rPr lang="en-US" altLang="zh-CN" dirty="0"/>
              <a:t>[ -1 , 1 ] </a:t>
            </a:r>
            <a:r>
              <a:rPr lang="zh-CN" altLang="en-US" dirty="0"/>
              <a:t>区间。当激活函数采用双极</a:t>
            </a:r>
            <a:r>
              <a:rPr lang="en-US" altLang="zh-CN" dirty="0"/>
              <a:t>S</a:t>
            </a:r>
            <a:r>
              <a:rPr lang="zh-CN" altLang="en-US" dirty="0"/>
              <a:t>形函数（值域为</a:t>
            </a:r>
            <a:r>
              <a:rPr lang="en-US" altLang="zh-CN" dirty="0"/>
              <a:t>(-1,1)</a:t>
            </a:r>
            <a:r>
              <a:rPr lang="zh-CN" altLang="en-US" dirty="0"/>
              <a:t>）时这条式子适用。</a:t>
            </a:r>
          </a:p>
        </p:txBody>
      </p:sp>
    </p:spTree>
    <p:extLst>
      <p:ext uri="{BB962C8B-B14F-4D97-AF65-F5344CB8AC3E}">
        <p14:creationId xmlns:p14="http://schemas.microsoft.com/office/powerpoint/2010/main" val="25085742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62145" y="337403"/>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神经网络算法的主要内容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691984" y="938824"/>
            <a:ext cx="5839451"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神经网络算法的主要内容</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461024" y="1861363"/>
            <a:ext cx="8301372" cy="4611199"/>
          </a:xfrm>
          <a:prstGeom prst="rect">
            <a:avLst/>
          </a:prstGeom>
          <a:noFill/>
        </p:spPr>
        <p:txBody>
          <a:bodyPr wrap="square" rtlCol="0">
            <a:spAutoFit/>
          </a:bodyPr>
          <a:lstStyle/>
          <a:p>
            <a:pPr lvl="1" algn="just">
              <a:lnSpc>
                <a:spcPct val="150000"/>
              </a:lnSpc>
            </a:pPr>
            <a:r>
              <a:rPr lang="en-US" altLang="zh-CN" dirty="0"/>
              <a:t>2</a:t>
            </a:r>
            <a:r>
              <a:rPr lang="zh-CN" altLang="en-US" dirty="0"/>
              <a:t>、</a:t>
            </a:r>
            <a:r>
              <a:rPr lang="en-US" altLang="zh-CN" dirty="0"/>
              <a:t>BP</a:t>
            </a:r>
            <a:r>
              <a:rPr lang="zh-CN" altLang="en-US" dirty="0"/>
              <a:t>神经网络的训练过程</a:t>
            </a:r>
          </a:p>
          <a:p>
            <a:pPr lvl="1" algn="just">
              <a:lnSpc>
                <a:spcPct val="150000"/>
              </a:lnSpc>
            </a:pPr>
            <a:r>
              <a:rPr lang="zh-CN" altLang="en-US" dirty="0"/>
              <a:t>（</a:t>
            </a:r>
            <a:r>
              <a:rPr lang="en-US" altLang="zh-CN" dirty="0"/>
              <a:t>1</a:t>
            </a:r>
            <a:r>
              <a:rPr lang="zh-CN" altLang="en-US" dirty="0"/>
              <a:t>）初始化网络的突触权值和阈值矩阵；</a:t>
            </a:r>
          </a:p>
          <a:p>
            <a:pPr lvl="1" algn="just">
              <a:lnSpc>
                <a:spcPct val="150000"/>
              </a:lnSpc>
            </a:pPr>
            <a:r>
              <a:rPr lang="zh-CN" altLang="en-US" dirty="0"/>
              <a:t>（</a:t>
            </a:r>
            <a:r>
              <a:rPr lang="en-US" altLang="zh-CN" dirty="0"/>
              <a:t>2</a:t>
            </a:r>
            <a:r>
              <a:rPr lang="zh-CN" altLang="en-US" dirty="0"/>
              <a:t>）训练样本的呈现；</a:t>
            </a:r>
          </a:p>
          <a:p>
            <a:pPr lvl="1" algn="just">
              <a:lnSpc>
                <a:spcPct val="150000"/>
              </a:lnSpc>
            </a:pPr>
            <a:r>
              <a:rPr lang="zh-CN" altLang="en-US" dirty="0"/>
              <a:t>（</a:t>
            </a:r>
            <a:r>
              <a:rPr lang="en-US" altLang="zh-CN" dirty="0"/>
              <a:t>3</a:t>
            </a:r>
            <a:r>
              <a:rPr lang="zh-CN" altLang="en-US" dirty="0"/>
              <a:t>）前向传播计算；</a:t>
            </a:r>
          </a:p>
          <a:p>
            <a:pPr lvl="1" algn="just">
              <a:lnSpc>
                <a:spcPct val="150000"/>
              </a:lnSpc>
            </a:pPr>
            <a:r>
              <a:rPr lang="zh-CN" altLang="en-US" dirty="0"/>
              <a:t>（</a:t>
            </a:r>
            <a:r>
              <a:rPr lang="en-US" altLang="zh-CN" dirty="0"/>
              <a:t>4</a:t>
            </a:r>
            <a:r>
              <a:rPr lang="zh-CN" altLang="en-US" dirty="0"/>
              <a:t>）误差反向传播计算并更新权值；</a:t>
            </a:r>
          </a:p>
          <a:p>
            <a:pPr lvl="1" algn="just">
              <a:lnSpc>
                <a:spcPct val="150000"/>
              </a:lnSpc>
            </a:pPr>
            <a:r>
              <a:rPr lang="zh-CN" altLang="en-US" dirty="0"/>
              <a:t>（</a:t>
            </a:r>
            <a:r>
              <a:rPr lang="en-US" altLang="zh-CN" dirty="0"/>
              <a:t>5</a:t>
            </a:r>
            <a:r>
              <a:rPr lang="zh-CN" altLang="en-US" dirty="0"/>
              <a:t>）迭代，用新的样本进行步骤</a:t>
            </a:r>
            <a:r>
              <a:rPr lang="en-US" altLang="zh-CN" dirty="0"/>
              <a:t>3</a:t>
            </a:r>
            <a:r>
              <a:rPr lang="zh-CN" altLang="en-US" dirty="0"/>
              <a:t>和</a:t>
            </a:r>
            <a:r>
              <a:rPr lang="en-US" altLang="zh-CN" dirty="0"/>
              <a:t>4</a:t>
            </a:r>
            <a:r>
              <a:rPr lang="zh-CN" altLang="en-US" dirty="0"/>
              <a:t>，直至满足停止准则。</a:t>
            </a:r>
            <a:endParaRPr lang="en-US" altLang="zh-CN" dirty="0"/>
          </a:p>
          <a:p>
            <a:pPr lvl="1" algn="just">
              <a:lnSpc>
                <a:spcPct val="150000"/>
              </a:lnSpc>
            </a:pPr>
            <a:r>
              <a:rPr lang="en-US" altLang="zh-CN" dirty="0"/>
              <a:t>3</a:t>
            </a:r>
            <a:r>
              <a:rPr lang="zh-CN" altLang="en-US" dirty="0"/>
              <a:t>、</a:t>
            </a:r>
            <a:r>
              <a:rPr lang="en-US" altLang="zh-CN" dirty="0"/>
              <a:t>BP</a:t>
            </a:r>
            <a:r>
              <a:rPr lang="zh-CN" altLang="en-US" dirty="0"/>
              <a:t>神经网络的测试过程</a:t>
            </a:r>
            <a:endParaRPr lang="en-US" altLang="zh-CN" dirty="0"/>
          </a:p>
          <a:p>
            <a:pPr lvl="1" algn="just">
              <a:lnSpc>
                <a:spcPct val="150000"/>
              </a:lnSpc>
            </a:pPr>
            <a:r>
              <a:rPr lang="zh-CN" altLang="en-US" dirty="0"/>
              <a:t>（</a:t>
            </a:r>
            <a:r>
              <a:rPr lang="en-US" altLang="zh-CN" dirty="0"/>
              <a:t>1</a:t>
            </a:r>
            <a:r>
              <a:rPr lang="zh-CN" altLang="en-US" dirty="0"/>
              <a:t>）数据分为训练数据和测试数据，根据训练数据训练模型，再根据测试数据验证模型训练的正确性。</a:t>
            </a:r>
            <a:endParaRPr lang="en-US" altLang="zh-CN" dirty="0"/>
          </a:p>
          <a:p>
            <a:pPr lvl="1" algn="just">
              <a:lnSpc>
                <a:spcPct val="150000"/>
              </a:lnSpc>
            </a:pPr>
            <a:r>
              <a:rPr lang="zh-CN" altLang="en-US" dirty="0"/>
              <a:t>（</a:t>
            </a:r>
            <a:r>
              <a:rPr lang="en-US" altLang="zh-CN" dirty="0"/>
              <a:t>2</a:t>
            </a:r>
            <a:r>
              <a:rPr lang="zh-CN" altLang="en-US" dirty="0"/>
              <a:t>）将测试数据输入模型，得到理论测试输出和实际输出，对比后即可确定模型预测的正确率。</a:t>
            </a:r>
          </a:p>
        </p:txBody>
      </p:sp>
    </p:spTree>
    <p:extLst>
      <p:ext uri="{BB962C8B-B14F-4D97-AF65-F5344CB8AC3E}">
        <p14:creationId xmlns:p14="http://schemas.microsoft.com/office/powerpoint/2010/main" val="13185983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62145" y="337403"/>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神经网络算法的主要内容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055167" y="938824"/>
            <a:ext cx="5059464"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056A66E2-949F-4A1E-8C64-1016BFA19C83}"/>
              </a:ext>
            </a:extLst>
          </p:cNvPr>
          <p:cNvPicPr>
            <a:picLocks noChangeAspect="1"/>
          </p:cNvPicPr>
          <p:nvPr/>
        </p:nvPicPr>
        <p:blipFill>
          <a:blip r:embed="rId3"/>
          <a:stretch>
            <a:fillRect/>
          </a:stretch>
        </p:blipFill>
        <p:spPr>
          <a:xfrm>
            <a:off x="4060899" y="2030039"/>
            <a:ext cx="3048000" cy="4619625"/>
          </a:xfrm>
          <a:prstGeom prst="rect">
            <a:avLst/>
          </a:prstGeom>
        </p:spPr>
      </p:pic>
    </p:spTree>
    <p:extLst>
      <p:ext uri="{BB962C8B-B14F-4D97-AF65-F5344CB8AC3E}">
        <p14:creationId xmlns:p14="http://schemas.microsoft.com/office/powerpoint/2010/main" val="32050758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7253260" y="1976577"/>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7393450" y="1950340"/>
            <a:ext cx="897399"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269" y="2745545"/>
            <a:ext cx="13181642" cy="2520744"/>
          </a:xfrm>
          <a:prstGeom prst="rect">
            <a:avLst/>
          </a:prstGeom>
        </p:spPr>
      </p:pic>
      <p:sp>
        <p:nvSpPr>
          <p:cNvPr id="10" name="矩形 9"/>
          <p:cNvSpPr/>
          <p:nvPr/>
        </p:nvSpPr>
        <p:spPr>
          <a:xfrm>
            <a:off x="2717090" y="2081145"/>
            <a:ext cx="4443302" cy="1446550"/>
          </a:xfrm>
          <a:prstGeom prst="rect">
            <a:avLst/>
          </a:prstGeom>
          <a:noFill/>
        </p:spPr>
        <p:txBody>
          <a:bodyPr vert="horz" wrap="square" rtlCol="0">
            <a:spAutoFit/>
          </a:bodyPr>
          <a:lstStyle/>
          <a:p>
            <a:pPr algn="ctr"/>
            <a:r>
              <a:rPr lang="zh-CN" altLang="en-US" sz="4400" spc="3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神经网络算法的</a:t>
            </a:r>
            <a:r>
              <a:rPr lang="en-US" altLang="zh-CN" sz="4400" spc="3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MATLAB</a:t>
            </a:r>
            <a:r>
              <a:rPr lang="zh-CN" altLang="en-US" sz="4400" spc="3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调用</a:t>
            </a:r>
          </a:p>
        </p:txBody>
      </p:sp>
    </p:spTree>
    <p:extLst>
      <p:ext uri="{BB962C8B-B14F-4D97-AF65-F5344CB8AC3E}">
        <p14:creationId xmlns:p14="http://schemas.microsoft.com/office/powerpoint/2010/main" val="5472639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par>
                                <p:cTn id="8" presetID="37" presetClass="entr" presetSubtype="0"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900" decel="100000" fill="hold"/>
                                        <p:tgtEl>
                                          <p:spTgt spid="4"/>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4" presetID="37" presetClass="entr" presetSubtype="0" fill="hold" grpId="0" nodeType="withEffect">
                                  <p:stCondLst>
                                    <p:cond delay="1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900" decel="100000" fill="hold"/>
                                        <p:tgtEl>
                                          <p:spTgt spid="5"/>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20" fill="hold">
                            <p:stCondLst>
                              <p:cond delay="125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62145" y="337403"/>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187138" y="907569"/>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461024" y="1861363"/>
            <a:ext cx="8301372" cy="4613379"/>
          </a:xfrm>
          <a:prstGeom prst="rect">
            <a:avLst/>
          </a:prstGeom>
          <a:noFill/>
        </p:spPr>
        <p:txBody>
          <a:bodyPr wrap="square" rtlCol="0">
            <a:spAutoFit/>
          </a:bodyPr>
          <a:lstStyle/>
          <a:p>
            <a:pPr lvl="1" algn="just">
              <a:lnSpc>
                <a:spcPct val="150000"/>
              </a:lnSpc>
            </a:pPr>
            <a:r>
              <a:rPr lang="en-US" altLang="zh-CN" dirty="0"/>
              <a:t>1</a:t>
            </a:r>
            <a:r>
              <a:rPr lang="zh-CN" altLang="en-US" dirty="0"/>
              <a:t>、数据预处理</a:t>
            </a:r>
          </a:p>
          <a:p>
            <a:pPr lvl="1" algn="just">
              <a:lnSpc>
                <a:spcPct val="150000"/>
              </a:lnSpc>
            </a:pPr>
            <a:r>
              <a:rPr lang="en-US" altLang="zh-CN" dirty="0" err="1"/>
              <a:t>Matlab</a:t>
            </a:r>
            <a:r>
              <a:rPr lang="zh-CN" altLang="en-US" dirty="0"/>
              <a:t>中归一化处理数据可以采用</a:t>
            </a:r>
            <a:r>
              <a:rPr lang="en-US" altLang="zh-CN" dirty="0" err="1"/>
              <a:t>premnmx</a:t>
            </a:r>
            <a:r>
              <a:rPr lang="en-US" altLang="zh-CN" dirty="0"/>
              <a:t> </a:t>
            </a:r>
            <a:r>
              <a:rPr lang="zh-CN" altLang="en-US" dirty="0"/>
              <a:t>， </a:t>
            </a:r>
            <a:r>
              <a:rPr lang="en-US" altLang="zh-CN" dirty="0" err="1"/>
              <a:t>postmnmx</a:t>
            </a:r>
            <a:r>
              <a:rPr lang="en-US" altLang="zh-CN" dirty="0"/>
              <a:t> </a:t>
            </a:r>
            <a:r>
              <a:rPr lang="zh-CN" altLang="en-US" dirty="0"/>
              <a:t>， </a:t>
            </a:r>
            <a:r>
              <a:rPr lang="en-US" altLang="zh-CN" dirty="0" err="1"/>
              <a:t>tramnmx</a:t>
            </a:r>
            <a:r>
              <a:rPr lang="en-US" altLang="zh-CN" dirty="0"/>
              <a:t> </a:t>
            </a:r>
            <a:r>
              <a:rPr lang="zh-CN" altLang="en-US" dirty="0"/>
              <a:t>这</a:t>
            </a:r>
            <a:r>
              <a:rPr lang="en-US" altLang="zh-CN" dirty="0"/>
              <a:t>3</a:t>
            </a:r>
            <a:r>
              <a:rPr lang="zh-CN" altLang="en-US" dirty="0"/>
              <a:t>个函数。</a:t>
            </a:r>
          </a:p>
          <a:p>
            <a:pPr lvl="1" algn="just">
              <a:lnSpc>
                <a:spcPct val="150000"/>
              </a:lnSpc>
            </a:pPr>
            <a:r>
              <a:rPr lang="en-US" altLang="zh-CN" dirty="0"/>
              <a:t>&lt;1&gt; </a:t>
            </a:r>
            <a:r>
              <a:rPr lang="en-US" altLang="zh-CN" dirty="0" err="1"/>
              <a:t>premnmx</a:t>
            </a:r>
            <a:endParaRPr lang="en-US" altLang="zh-CN" dirty="0"/>
          </a:p>
          <a:p>
            <a:pPr lvl="1" algn="just">
              <a:lnSpc>
                <a:spcPct val="150000"/>
              </a:lnSpc>
            </a:pPr>
            <a:r>
              <a:rPr lang="zh-CN" altLang="en-US" dirty="0"/>
              <a:t>语法：</a:t>
            </a:r>
            <a:r>
              <a:rPr lang="en-US" altLang="zh-CN" dirty="0"/>
              <a:t>[</a:t>
            </a:r>
            <a:r>
              <a:rPr lang="en-US" altLang="zh-CN" dirty="0" err="1"/>
              <a:t>pn,minp,maxp,tn,mint,maxt</a:t>
            </a:r>
            <a:r>
              <a:rPr lang="en-US" altLang="zh-CN" dirty="0"/>
              <a:t>] = </a:t>
            </a:r>
            <a:r>
              <a:rPr lang="en-US" altLang="zh-CN" dirty="0" err="1"/>
              <a:t>premnmx</a:t>
            </a:r>
            <a:r>
              <a:rPr lang="en-US" altLang="zh-CN" dirty="0"/>
              <a:t>(</a:t>
            </a:r>
            <a:r>
              <a:rPr lang="en-US" altLang="zh-CN" dirty="0" err="1"/>
              <a:t>p,t</a:t>
            </a:r>
            <a:r>
              <a:rPr lang="en-US" altLang="zh-CN" dirty="0"/>
              <a:t>)</a:t>
            </a:r>
          </a:p>
          <a:p>
            <a:pPr lvl="1" algn="just">
              <a:lnSpc>
                <a:spcPct val="150000"/>
              </a:lnSpc>
            </a:pPr>
            <a:r>
              <a:rPr lang="zh-CN" altLang="en-US" dirty="0"/>
              <a:t>参数：</a:t>
            </a:r>
          </a:p>
          <a:p>
            <a:pPr lvl="1" algn="just">
              <a:lnSpc>
                <a:spcPct val="150000"/>
              </a:lnSpc>
            </a:pPr>
            <a:r>
              <a:rPr lang="en-US" altLang="zh-CN" dirty="0" err="1"/>
              <a:t>pn</a:t>
            </a:r>
            <a:r>
              <a:rPr lang="zh-CN" altLang="en-US" dirty="0"/>
              <a:t>： </a:t>
            </a:r>
            <a:r>
              <a:rPr lang="en-US" altLang="zh-CN" dirty="0"/>
              <a:t>p</a:t>
            </a:r>
            <a:r>
              <a:rPr lang="zh-CN" altLang="en-US" dirty="0"/>
              <a:t>矩阵按行归一化后的矩阵</a:t>
            </a:r>
          </a:p>
          <a:p>
            <a:pPr lvl="1" algn="just">
              <a:lnSpc>
                <a:spcPct val="150000"/>
              </a:lnSpc>
            </a:pPr>
            <a:r>
              <a:rPr lang="en-US" altLang="zh-CN" dirty="0" err="1"/>
              <a:t>minp</a:t>
            </a:r>
            <a:r>
              <a:rPr lang="zh-CN" altLang="en-US" dirty="0"/>
              <a:t>，</a:t>
            </a:r>
            <a:r>
              <a:rPr lang="en-US" altLang="zh-CN" dirty="0" err="1"/>
              <a:t>maxp</a:t>
            </a:r>
            <a:r>
              <a:rPr lang="zh-CN" altLang="en-US" dirty="0"/>
              <a:t>：</a:t>
            </a:r>
            <a:r>
              <a:rPr lang="en-US" altLang="zh-CN" dirty="0"/>
              <a:t>p</a:t>
            </a:r>
            <a:r>
              <a:rPr lang="zh-CN" altLang="en-US" dirty="0"/>
              <a:t>矩阵每一行的最小值，最大值</a:t>
            </a:r>
          </a:p>
          <a:p>
            <a:pPr lvl="1" algn="just">
              <a:lnSpc>
                <a:spcPct val="150000"/>
              </a:lnSpc>
            </a:pPr>
            <a:r>
              <a:rPr lang="en-US" altLang="zh-CN" dirty="0" err="1"/>
              <a:t>tn</a:t>
            </a:r>
            <a:r>
              <a:rPr lang="zh-CN" altLang="en-US" dirty="0"/>
              <a:t>：</a:t>
            </a:r>
            <a:r>
              <a:rPr lang="en-US" altLang="zh-CN" dirty="0"/>
              <a:t>t</a:t>
            </a:r>
            <a:r>
              <a:rPr lang="zh-CN" altLang="en-US" dirty="0"/>
              <a:t>矩阵按行归一化后的矩阵</a:t>
            </a:r>
          </a:p>
          <a:p>
            <a:pPr lvl="1" algn="just">
              <a:lnSpc>
                <a:spcPct val="150000"/>
              </a:lnSpc>
            </a:pPr>
            <a:r>
              <a:rPr lang="en-US" altLang="zh-CN" dirty="0"/>
              <a:t>mint</a:t>
            </a:r>
            <a:r>
              <a:rPr lang="zh-CN" altLang="en-US" dirty="0"/>
              <a:t>，</a:t>
            </a:r>
            <a:r>
              <a:rPr lang="en-US" altLang="zh-CN" dirty="0" err="1"/>
              <a:t>maxt</a:t>
            </a:r>
            <a:r>
              <a:rPr lang="zh-CN" altLang="en-US" dirty="0"/>
              <a:t>：</a:t>
            </a:r>
            <a:r>
              <a:rPr lang="en-US" altLang="zh-CN" dirty="0"/>
              <a:t>t</a:t>
            </a:r>
            <a:r>
              <a:rPr lang="zh-CN" altLang="en-US" dirty="0"/>
              <a:t>矩阵每一行的最小值，最大值</a:t>
            </a:r>
          </a:p>
          <a:p>
            <a:pPr lvl="1" algn="just">
              <a:lnSpc>
                <a:spcPct val="150000"/>
              </a:lnSpc>
            </a:pPr>
            <a:r>
              <a:rPr lang="zh-CN" altLang="en-US" dirty="0"/>
              <a:t>作用：将矩阵</a:t>
            </a:r>
            <a:r>
              <a:rPr lang="en-US" altLang="zh-CN" dirty="0"/>
              <a:t>p</a:t>
            </a:r>
            <a:r>
              <a:rPr lang="zh-CN" altLang="en-US" dirty="0"/>
              <a:t>，</a:t>
            </a:r>
            <a:r>
              <a:rPr lang="en-US" altLang="zh-CN" dirty="0"/>
              <a:t>t</a:t>
            </a:r>
            <a:r>
              <a:rPr lang="zh-CN" altLang="en-US" dirty="0"/>
              <a:t>归一化到</a:t>
            </a:r>
            <a:r>
              <a:rPr lang="en-US" altLang="zh-CN" dirty="0"/>
              <a:t>[-1,1] </a:t>
            </a:r>
            <a:r>
              <a:rPr lang="zh-CN" altLang="en-US" dirty="0"/>
              <a:t>，主要用于归一化处理训练数据集。</a:t>
            </a:r>
          </a:p>
        </p:txBody>
      </p:sp>
    </p:spTree>
    <p:extLst>
      <p:ext uri="{BB962C8B-B14F-4D97-AF65-F5344CB8AC3E}">
        <p14:creationId xmlns:p14="http://schemas.microsoft.com/office/powerpoint/2010/main" val="304334313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62145" y="337403"/>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187138" y="907569"/>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434213" y="2512177"/>
            <a:ext cx="8301372" cy="2535887"/>
          </a:xfrm>
          <a:prstGeom prst="rect">
            <a:avLst/>
          </a:prstGeom>
          <a:noFill/>
        </p:spPr>
        <p:txBody>
          <a:bodyPr wrap="square" rtlCol="0">
            <a:spAutoFit/>
          </a:bodyPr>
          <a:lstStyle/>
          <a:p>
            <a:pPr lvl="1" algn="just">
              <a:lnSpc>
                <a:spcPct val="150000"/>
              </a:lnSpc>
            </a:pPr>
            <a:r>
              <a:rPr lang="en-US" altLang="zh-CN" dirty="0"/>
              <a:t>&lt;2&gt; </a:t>
            </a:r>
            <a:r>
              <a:rPr lang="en-US" altLang="zh-CN" dirty="0" err="1"/>
              <a:t>tramnmx</a:t>
            </a:r>
            <a:endParaRPr lang="en-US" altLang="zh-CN" dirty="0"/>
          </a:p>
          <a:p>
            <a:pPr lvl="1" algn="just">
              <a:lnSpc>
                <a:spcPct val="150000"/>
              </a:lnSpc>
            </a:pPr>
            <a:r>
              <a:rPr lang="zh-CN" altLang="en-US" dirty="0"/>
              <a:t>语法：</a:t>
            </a:r>
            <a:r>
              <a:rPr lang="en-US" altLang="zh-CN" dirty="0"/>
              <a:t>[</a:t>
            </a:r>
            <a:r>
              <a:rPr lang="en-US" altLang="zh-CN" dirty="0" err="1"/>
              <a:t>pn</a:t>
            </a:r>
            <a:r>
              <a:rPr lang="en-US" altLang="zh-CN" dirty="0"/>
              <a:t>] = </a:t>
            </a:r>
            <a:r>
              <a:rPr lang="en-US" altLang="zh-CN" dirty="0" err="1"/>
              <a:t>tramnmx</a:t>
            </a:r>
            <a:r>
              <a:rPr lang="en-US" altLang="zh-CN" dirty="0"/>
              <a:t>(</a:t>
            </a:r>
            <a:r>
              <a:rPr lang="en-US" altLang="zh-CN" dirty="0" err="1"/>
              <a:t>p,minp,maxp</a:t>
            </a:r>
            <a:r>
              <a:rPr lang="en-US" altLang="zh-CN" dirty="0"/>
              <a:t>)</a:t>
            </a:r>
          </a:p>
          <a:p>
            <a:pPr lvl="1" algn="just">
              <a:lnSpc>
                <a:spcPct val="150000"/>
              </a:lnSpc>
            </a:pPr>
            <a:r>
              <a:rPr lang="zh-CN" altLang="en-US" dirty="0"/>
              <a:t>参数：</a:t>
            </a:r>
          </a:p>
          <a:p>
            <a:pPr lvl="1" algn="just">
              <a:lnSpc>
                <a:spcPct val="150000"/>
              </a:lnSpc>
            </a:pPr>
            <a:r>
              <a:rPr lang="en-US" altLang="zh-CN" dirty="0" err="1"/>
              <a:t>minp</a:t>
            </a:r>
            <a:r>
              <a:rPr lang="zh-CN" altLang="en-US" dirty="0"/>
              <a:t>，</a:t>
            </a:r>
            <a:r>
              <a:rPr lang="en-US" altLang="zh-CN" dirty="0" err="1"/>
              <a:t>maxp</a:t>
            </a:r>
            <a:r>
              <a:rPr lang="zh-CN" altLang="en-US" dirty="0"/>
              <a:t>：</a:t>
            </a:r>
            <a:r>
              <a:rPr lang="en-US" altLang="zh-CN" dirty="0" err="1"/>
              <a:t>premnmx</a:t>
            </a:r>
            <a:r>
              <a:rPr lang="zh-CN" altLang="en-US" dirty="0"/>
              <a:t>函数计算的矩阵的最小，最大值</a:t>
            </a:r>
          </a:p>
          <a:p>
            <a:pPr lvl="1" algn="just">
              <a:lnSpc>
                <a:spcPct val="150000"/>
              </a:lnSpc>
            </a:pPr>
            <a:r>
              <a:rPr lang="en-US" altLang="zh-CN" dirty="0" err="1"/>
              <a:t>pn</a:t>
            </a:r>
            <a:r>
              <a:rPr lang="zh-CN" altLang="en-US" dirty="0"/>
              <a:t>：归一化后的矩阵</a:t>
            </a:r>
          </a:p>
          <a:p>
            <a:pPr lvl="1" algn="just">
              <a:lnSpc>
                <a:spcPct val="150000"/>
              </a:lnSpc>
            </a:pPr>
            <a:r>
              <a:rPr lang="zh-CN" altLang="en-US" dirty="0"/>
              <a:t>作用：主要用于归一化处理待分类的输入数据。</a:t>
            </a:r>
          </a:p>
        </p:txBody>
      </p:sp>
    </p:spTree>
    <p:extLst>
      <p:ext uri="{BB962C8B-B14F-4D97-AF65-F5344CB8AC3E}">
        <p14:creationId xmlns:p14="http://schemas.microsoft.com/office/powerpoint/2010/main" val="37351519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4" name="文本框 43"/>
          <p:cNvSpPr txBox="1"/>
          <p:nvPr/>
        </p:nvSpPr>
        <p:spPr>
          <a:xfrm>
            <a:off x="4944618" y="742827"/>
            <a:ext cx="342976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目录 </a:t>
            </a:r>
            <a:r>
              <a:rPr lang="en-US" altLang="zh-CN"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flipV="1">
            <a:off x="6096000" y="1353778"/>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465789" y="2927860"/>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400375" y="2788107"/>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3" name="Rectangle 70"/>
          <p:cNvSpPr>
            <a:spLocks noChangeArrowheads="1"/>
          </p:cNvSpPr>
          <p:nvPr/>
        </p:nvSpPr>
        <p:spPr bwMode="auto">
          <a:xfrm>
            <a:off x="855176" y="2301571"/>
            <a:ext cx="16064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6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神经网络的原理</a:t>
            </a:r>
            <a:endParaRPr lang="en-US" altLang="zh-CN" sz="1600" spc="6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5" name="椭圆 24"/>
          <p:cNvSpPr/>
          <p:nvPr/>
        </p:nvSpPr>
        <p:spPr>
          <a:xfrm>
            <a:off x="2819217" y="4888044"/>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2776817" y="4780159"/>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 name="Rectangle 70"/>
          <p:cNvSpPr>
            <a:spLocks noChangeArrowheads="1"/>
          </p:cNvSpPr>
          <p:nvPr/>
        </p:nvSpPr>
        <p:spPr bwMode="auto">
          <a:xfrm>
            <a:off x="2208604" y="5396188"/>
            <a:ext cx="16064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神经网络的主要内容</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9" name="椭圆 28"/>
          <p:cNvSpPr/>
          <p:nvPr/>
        </p:nvSpPr>
        <p:spPr>
          <a:xfrm>
            <a:off x="5877045" y="3414046"/>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文本框 29"/>
          <p:cNvSpPr txBox="1"/>
          <p:nvPr/>
        </p:nvSpPr>
        <p:spPr>
          <a:xfrm>
            <a:off x="5831202" y="3253402"/>
            <a:ext cx="290501" cy="707886"/>
          </a:xfrm>
          <a:prstGeom prst="rect">
            <a:avLst/>
          </a:prstGeom>
          <a:noFill/>
        </p:spPr>
        <p:txBody>
          <a:bodyPr wrap="squar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1" name="Rectangle 70"/>
          <p:cNvSpPr>
            <a:spLocks noChangeArrowheads="1"/>
          </p:cNvSpPr>
          <p:nvPr/>
        </p:nvSpPr>
        <p:spPr bwMode="auto">
          <a:xfrm>
            <a:off x="5062758" y="2794656"/>
            <a:ext cx="21178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神经网络的</a:t>
            </a:r>
            <a:r>
              <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MATLAB</a:t>
            </a: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调用</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3" name="椭圆 32"/>
          <p:cNvSpPr/>
          <p:nvPr/>
        </p:nvSpPr>
        <p:spPr>
          <a:xfrm>
            <a:off x="8988530" y="4668788"/>
            <a:ext cx="385258" cy="3852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文本框 33"/>
          <p:cNvSpPr txBox="1"/>
          <p:nvPr/>
        </p:nvSpPr>
        <p:spPr>
          <a:xfrm>
            <a:off x="8965209" y="4580598"/>
            <a:ext cx="470000" cy="707886"/>
          </a:xfrm>
          <a:prstGeom prst="rect">
            <a:avLst/>
          </a:prstGeom>
          <a:noFill/>
        </p:spPr>
        <p:txBody>
          <a:bodyPr wrap="none" rtlCol="0">
            <a:spAutoFit/>
          </a:bodyPr>
          <a:lstStyle/>
          <a:p>
            <a:pPr algn="ctr"/>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5" name="Rectangle 70"/>
          <p:cNvSpPr>
            <a:spLocks noChangeArrowheads="1"/>
          </p:cNvSpPr>
          <p:nvPr/>
        </p:nvSpPr>
        <p:spPr bwMode="auto">
          <a:xfrm>
            <a:off x="8314070" y="5236426"/>
            <a:ext cx="17722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神经网络的调试和结果分析</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cxnSp>
        <p:nvCxnSpPr>
          <p:cNvPr id="38" name="直接连接符 37"/>
          <p:cNvCxnSpPr/>
          <p:nvPr/>
        </p:nvCxnSpPr>
        <p:spPr>
          <a:xfrm flipV="1">
            <a:off x="4116000" y="1360622"/>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376000" y="1350462"/>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椭圆 54"/>
          <p:cNvSpPr/>
          <p:nvPr/>
        </p:nvSpPr>
        <p:spPr>
          <a:xfrm>
            <a:off x="10470255" y="2994231"/>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文本框 55"/>
          <p:cNvSpPr txBox="1"/>
          <p:nvPr/>
        </p:nvSpPr>
        <p:spPr>
          <a:xfrm>
            <a:off x="10427855" y="2886346"/>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7" name="Rectangle 70"/>
          <p:cNvSpPr>
            <a:spLocks noChangeArrowheads="1"/>
          </p:cNvSpPr>
          <p:nvPr/>
        </p:nvSpPr>
        <p:spPr bwMode="auto">
          <a:xfrm>
            <a:off x="9706885" y="2373930"/>
            <a:ext cx="19119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神经网络的优缺点及改进方法</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34413785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right)">
                                      <p:cBhvr>
                                        <p:cTn id="7" dur="500"/>
                                        <p:tgtEl>
                                          <p:spTgt spid="43"/>
                                        </p:tgtEl>
                                      </p:cBhvr>
                                    </p:animEffect>
                                  </p:childTnLst>
                                </p:cTn>
                              </p:par>
                              <p:par>
                                <p:cTn id="8" presetID="22" presetClass="exit" presetSubtype="2" fill="hold" nodeType="withEffect">
                                  <p:stCondLst>
                                    <p:cond delay="200"/>
                                  </p:stCondLst>
                                  <p:childTnLst>
                                    <p:animEffect transition="out" filter="wipe(right)">
                                      <p:cBhvr>
                                        <p:cTn id="9" dur="500"/>
                                        <p:tgtEl>
                                          <p:spTgt spid="43"/>
                                        </p:tgtEl>
                                      </p:cBhvr>
                                    </p:animEffect>
                                    <p:set>
                                      <p:cBhvr>
                                        <p:cTn id="10" dur="1" fill="hold">
                                          <p:stCondLst>
                                            <p:cond delay="499"/>
                                          </p:stCondLst>
                                        </p:cTn>
                                        <p:tgtEl>
                                          <p:spTgt spid="43"/>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xit" presetSubtype="8" fill="hold" nodeType="withEffect">
                                  <p:stCondLst>
                                    <p:cond delay="200"/>
                                  </p:stCondLst>
                                  <p:childTnLst>
                                    <p:animEffect transition="out" filter="wipe(left)">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par>
                                <p:cTn id="17" presetID="53" presetClass="entr" presetSubtype="16" fill="hold" grpId="0" nodeType="withEffect">
                                  <p:stCondLst>
                                    <p:cond delay="200"/>
                                  </p:stCondLst>
                                  <p:iterate type="lt">
                                    <p:tmPct val="10000"/>
                                  </p:iterate>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childTnLst>
                          </p:cTn>
                        </p:par>
                        <p:par>
                          <p:cTn id="22" fill="hold">
                            <p:stCondLst>
                              <p:cond delay="1150"/>
                            </p:stCondLst>
                            <p:childTnLst>
                              <p:par>
                                <p:cTn id="23" presetID="18" presetClass="entr" presetSubtype="12"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strips(downLeft)">
                                      <p:cBhvr>
                                        <p:cTn id="25" dur="500"/>
                                        <p:tgtEl>
                                          <p:spTgt spid="2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par>
                          <p:cTn id="31" fill="hold">
                            <p:stCondLst>
                              <p:cond delay="1650"/>
                            </p:stCondLst>
                            <p:childTnLst>
                              <p:par>
                                <p:cTn id="32" presetID="47" presetClass="entr" presetSubtype="0" fill="hold" grpId="0" nodeType="afterEffect">
                                  <p:stCondLst>
                                    <p:cond delay="0"/>
                                  </p:stCondLst>
                                  <p:iterate type="lt">
                                    <p:tmPct val="10000"/>
                                  </p:iterate>
                                  <p:childTnLst>
                                    <p:set>
                                      <p:cBhvr>
                                        <p:cTn id="33" dur="1" fill="hold">
                                          <p:stCondLst>
                                            <p:cond delay="0"/>
                                          </p:stCondLst>
                                        </p:cTn>
                                        <p:tgtEl>
                                          <p:spTgt spid="23">
                                            <p:txEl>
                                              <p:pRg st="0" end="0"/>
                                            </p:txEl>
                                          </p:spTgt>
                                        </p:tgtEl>
                                        <p:attrNameLst>
                                          <p:attrName>style.visibility</p:attrName>
                                        </p:attrNameLst>
                                      </p:cBhvr>
                                      <p:to>
                                        <p:strVal val="visible"/>
                                      </p:to>
                                    </p:set>
                                    <p:animEffect transition="in" filter="fade">
                                      <p:cBhvr>
                                        <p:cTn id="34" dur="250"/>
                                        <p:tgtEl>
                                          <p:spTgt spid="23">
                                            <p:txEl>
                                              <p:pRg st="0" end="0"/>
                                            </p:txEl>
                                          </p:spTgt>
                                        </p:tgtEl>
                                      </p:cBhvr>
                                    </p:animEffect>
                                    <p:anim calcmode="lin" valueType="num">
                                      <p:cBhvr>
                                        <p:cTn id="35" dur="25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36" dur="25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2050"/>
                            </p:stCondLst>
                            <p:childTnLst>
                              <p:par>
                                <p:cTn id="38" presetID="18" presetClass="entr" presetSubtype="12"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strips(downLeft)">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childTnLst>
                          </p:cTn>
                        </p:par>
                        <p:par>
                          <p:cTn id="46" fill="hold">
                            <p:stCondLst>
                              <p:cond delay="2550"/>
                            </p:stCondLst>
                            <p:childTnLst>
                              <p:par>
                                <p:cTn id="47" presetID="47" presetClass="entr" presetSubtype="0" fill="hold" grpId="0" nodeType="afterEffect">
                                  <p:stCondLst>
                                    <p:cond delay="0"/>
                                  </p:stCondLst>
                                  <p:iterate type="lt">
                                    <p:tmPct val="10000"/>
                                  </p:iterate>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fade">
                                      <p:cBhvr>
                                        <p:cTn id="49" dur="250"/>
                                        <p:tgtEl>
                                          <p:spTgt spid="27">
                                            <p:txEl>
                                              <p:pRg st="0" end="0"/>
                                            </p:txEl>
                                          </p:spTgt>
                                        </p:tgtEl>
                                      </p:cBhvr>
                                    </p:animEffect>
                                    <p:anim calcmode="lin" valueType="num">
                                      <p:cBhvr>
                                        <p:cTn id="50" dur="25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51" dur="25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18" presetClass="entr" presetSubtype="12"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strips(downLeft)">
                                      <p:cBhvr>
                                        <p:cTn id="55" dur="500"/>
                                        <p:tgtEl>
                                          <p:spTgt spid="29"/>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p:cTn id="58" dur="500" fill="hold"/>
                                        <p:tgtEl>
                                          <p:spTgt spid="30"/>
                                        </p:tgtEl>
                                        <p:attrNameLst>
                                          <p:attrName>ppt_w</p:attrName>
                                        </p:attrNameLst>
                                      </p:cBhvr>
                                      <p:tavLst>
                                        <p:tav tm="0">
                                          <p:val>
                                            <p:fltVal val="0"/>
                                          </p:val>
                                        </p:tav>
                                        <p:tav tm="100000">
                                          <p:val>
                                            <p:strVal val="#ppt_w"/>
                                          </p:val>
                                        </p:tav>
                                      </p:tavLst>
                                    </p:anim>
                                    <p:anim calcmode="lin" valueType="num">
                                      <p:cBhvr>
                                        <p:cTn id="59" dur="500" fill="hold"/>
                                        <p:tgtEl>
                                          <p:spTgt spid="30"/>
                                        </p:tgtEl>
                                        <p:attrNameLst>
                                          <p:attrName>ppt_h</p:attrName>
                                        </p:attrNameLst>
                                      </p:cBhvr>
                                      <p:tavLst>
                                        <p:tav tm="0">
                                          <p:val>
                                            <p:fltVal val="0"/>
                                          </p:val>
                                        </p:tav>
                                        <p:tav tm="100000">
                                          <p:val>
                                            <p:strVal val="#ppt_h"/>
                                          </p:val>
                                        </p:tav>
                                      </p:tavLst>
                                    </p:anim>
                                    <p:animEffect transition="in" filter="fade">
                                      <p:cBhvr>
                                        <p:cTn id="60" dur="500"/>
                                        <p:tgtEl>
                                          <p:spTgt spid="30"/>
                                        </p:tgtEl>
                                      </p:cBhvr>
                                    </p:animEffect>
                                  </p:childTnLst>
                                </p:cTn>
                              </p:par>
                            </p:childTnLst>
                          </p:cTn>
                        </p:par>
                        <p:par>
                          <p:cTn id="61" fill="hold">
                            <p:stCondLst>
                              <p:cond delay="3500"/>
                            </p:stCondLst>
                            <p:childTnLst>
                              <p:par>
                                <p:cTn id="62" presetID="47" presetClass="entr" presetSubtype="0" fill="hold" grpId="0" nodeType="afterEffect">
                                  <p:stCondLst>
                                    <p:cond delay="0"/>
                                  </p:stCondLst>
                                  <p:iterate type="lt">
                                    <p:tmPct val="10000"/>
                                  </p:iterate>
                                  <p:childTnLst>
                                    <p:set>
                                      <p:cBhvr>
                                        <p:cTn id="63" dur="1" fill="hold">
                                          <p:stCondLst>
                                            <p:cond delay="0"/>
                                          </p:stCondLst>
                                        </p:cTn>
                                        <p:tgtEl>
                                          <p:spTgt spid="31">
                                            <p:txEl>
                                              <p:pRg st="0" end="0"/>
                                            </p:txEl>
                                          </p:spTgt>
                                        </p:tgtEl>
                                        <p:attrNameLst>
                                          <p:attrName>style.visibility</p:attrName>
                                        </p:attrNameLst>
                                      </p:cBhvr>
                                      <p:to>
                                        <p:strVal val="visible"/>
                                      </p:to>
                                    </p:set>
                                    <p:animEffect transition="in" filter="fade">
                                      <p:cBhvr>
                                        <p:cTn id="64" dur="250"/>
                                        <p:tgtEl>
                                          <p:spTgt spid="31">
                                            <p:txEl>
                                              <p:pRg st="0" end="0"/>
                                            </p:txEl>
                                          </p:spTgt>
                                        </p:tgtEl>
                                      </p:cBhvr>
                                    </p:animEffect>
                                    <p:anim calcmode="lin" valueType="num">
                                      <p:cBhvr>
                                        <p:cTn id="65" dur="25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66" dur="25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67" fill="hold">
                            <p:stCondLst>
                              <p:cond delay="4050"/>
                            </p:stCondLst>
                            <p:childTnLst>
                              <p:par>
                                <p:cTn id="68" presetID="18" presetClass="entr" presetSubtype="12"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strips(downLeft)">
                                      <p:cBhvr>
                                        <p:cTn id="70" dur="500"/>
                                        <p:tgtEl>
                                          <p:spTgt spid="33"/>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500" fill="hold"/>
                                        <p:tgtEl>
                                          <p:spTgt spid="34"/>
                                        </p:tgtEl>
                                        <p:attrNameLst>
                                          <p:attrName>ppt_w</p:attrName>
                                        </p:attrNameLst>
                                      </p:cBhvr>
                                      <p:tavLst>
                                        <p:tav tm="0">
                                          <p:val>
                                            <p:fltVal val="0"/>
                                          </p:val>
                                        </p:tav>
                                        <p:tav tm="100000">
                                          <p:val>
                                            <p:strVal val="#ppt_w"/>
                                          </p:val>
                                        </p:tav>
                                      </p:tavLst>
                                    </p:anim>
                                    <p:anim calcmode="lin" valueType="num">
                                      <p:cBhvr>
                                        <p:cTn id="74" dur="500" fill="hold"/>
                                        <p:tgtEl>
                                          <p:spTgt spid="34"/>
                                        </p:tgtEl>
                                        <p:attrNameLst>
                                          <p:attrName>ppt_h</p:attrName>
                                        </p:attrNameLst>
                                      </p:cBhvr>
                                      <p:tavLst>
                                        <p:tav tm="0">
                                          <p:val>
                                            <p:fltVal val="0"/>
                                          </p:val>
                                        </p:tav>
                                        <p:tav tm="100000">
                                          <p:val>
                                            <p:strVal val="#ppt_h"/>
                                          </p:val>
                                        </p:tav>
                                      </p:tavLst>
                                    </p:anim>
                                    <p:animEffect transition="in" filter="fade">
                                      <p:cBhvr>
                                        <p:cTn id="75" dur="500"/>
                                        <p:tgtEl>
                                          <p:spTgt spid="34"/>
                                        </p:tgtEl>
                                      </p:cBhvr>
                                    </p:animEffect>
                                  </p:childTnLst>
                                </p:cTn>
                              </p:par>
                            </p:childTnLst>
                          </p:cTn>
                        </p:par>
                        <p:par>
                          <p:cTn id="76" fill="hold">
                            <p:stCondLst>
                              <p:cond delay="4550"/>
                            </p:stCondLst>
                            <p:childTnLst>
                              <p:par>
                                <p:cTn id="77" presetID="47" presetClass="entr" presetSubtype="0" fill="hold" grpId="0" nodeType="afterEffect">
                                  <p:stCondLst>
                                    <p:cond delay="0"/>
                                  </p:stCondLst>
                                  <p:iterate type="lt">
                                    <p:tmPct val="10000"/>
                                  </p:iterate>
                                  <p:childTnLst>
                                    <p:set>
                                      <p:cBhvr>
                                        <p:cTn id="78" dur="1" fill="hold">
                                          <p:stCondLst>
                                            <p:cond delay="0"/>
                                          </p:stCondLst>
                                        </p:cTn>
                                        <p:tgtEl>
                                          <p:spTgt spid="35">
                                            <p:txEl>
                                              <p:pRg st="0" end="0"/>
                                            </p:txEl>
                                          </p:spTgt>
                                        </p:tgtEl>
                                        <p:attrNameLst>
                                          <p:attrName>style.visibility</p:attrName>
                                        </p:attrNameLst>
                                      </p:cBhvr>
                                      <p:to>
                                        <p:strVal val="visible"/>
                                      </p:to>
                                    </p:set>
                                    <p:animEffect transition="in" filter="fade">
                                      <p:cBhvr>
                                        <p:cTn id="79" dur="250"/>
                                        <p:tgtEl>
                                          <p:spTgt spid="35">
                                            <p:txEl>
                                              <p:pRg st="0" end="0"/>
                                            </p:txEl>
                                          </p:spTgt>
                                        </p:tgtEl>
                                      </p:cBhvr>
                                    </p:animEffect>
                                    <p:anim calcmode="lin" valueType="num">
                                      <p:cBhvr>
                                        <p:cTn id="80" dur="25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81" dur="25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82" fill="hold">
                            <p:stCondLst>
                              <p:cond delay="5075"/>
                            </p:stCondLst>
                            <p:childTnLst>
                              <p:par>
                                <p:cTn id="83" presetID="18" presetClass="entr" presetSubtype="12" fill="hold" grpId="0" nodeType="after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strips(downLeft)">
                                      <p:cBhvr>
                                        <p:cTn id="85" dur="500"/>
                                        <p:tgtEl>
                                          <p:spTgt spid="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 calcmode="lin" valueType="num">
                                      <p:cBhvr>
                                        <p:cTn id="88" dur="500" fill="hold"/>
                                        <p:tgtEl>
                                          <p:spTgt spid="56"/>
                                        </p:tgtEl>
                                        <p:attrNameLst>
                                          <p:attrName>ppt_w</p:attrName>
                                        </p:attrNameLst>
                                      </p:cBhvr>
                                      <p:tavLst>
                                        <p:tav tm="0">
                                          <p:val>
                                            <p:fltVal val="0"/>
                                          </p:val>
                                        </p:tav>
                                        <p:tav tm="100000">
                                          <p:val>
                                            <p:strVal val="#ppt_w"/>
                                          </p:val>
                                        </p:tav>
                                      </p:tavLst>
                                    </p:anim>
                                    <p:anim calcmode="lin" valueType="num">
                                      <p:cBhvr>
                                        <p:cTn id="89" dur="500" fill="hold"/>
                                        <p:tgtEl>
                                          <p:spTgt spid="56"/>
                                        </p:tgtEl>
                                        <p:attrNameLst>
                                          <p:attrName>ppt_h</p:attrName>
                                        </p:attrNameLst>
                                      </p:cBhvr>
                                      <p:tavLst>
                                        <p:tav tm="0">
                                          <p:val>
                                            <p:fltVal val="0"/>
                                          </p:val>
                                        </p:tav>
                                        <p:tav tm="100000">
                                          <p:val>
                                            <p:strVal val="#ppt_h"/>
                                          </p:val>
                                        </p:tav>
                                      </p:tavLst>
                                    </p:anim>
                                    <p:animEffect transition="in" filter="fade">
                                      <p:cBhvr>
                                        <p:cTn id="90" dur="500"/>
                                        <p:tgtEl>
                                          <p:spTgt spid="56"/>
                                        </p:tgtEl>
                                      </p:cBhvr>
                                    </p:animEffect>
                                  </p:childTnLst>
                                </p:cTn>
                              </p:par>
                            </p:childTnLst>
                          </p:cTn>
                        </p:par>
                        <p:par>
                          <p:cTn id="91" fill="hold">
                            <p:stCondLst>
                              <p:cond delay="5575"/>
                            </p:stCondLst>
                            <p:childTnLst>
                              <p:par>
                                <p:cTn id="92" presetID="47" presetClass="entr" presetSubtype="0" fill="hold" grpId="0" nodeType="afterEffect">
                                  <p:stCondLst>
                                    <p:cond delay="0"/>
                                  </p:stCondLst>
                                  <p:iterate type="lt">
                                    <p:tmPct val="10000"/>
                                  </p:iterate>
                                  <p:childTnLst>
                                    <p:set>
                                      <p:cBhvr>
                                        <p:cTn id="93" dur="1" fill="hold">
                                          <p:stCondLst>
                                            <p:cond delay="0"/>
                                          </p:stCondLst>
                                        </p:cTn>
                                        <p:tgtEl>
                                          <p:spTgt spid="57">
                                            <p:txEl>
                                              <p:pRg st="0" end="0"/>
                                            </p:txEl>
                                          </p:spTgt>
                                        </p:tgtEl>
                                        <p:attrNameLst>
                                          <p:attrName>style.visibility</p:attrName>
                                        </p:attrNameLst>
                                      </p:cBhvr>
                                      <p:to>
                                        <p:strVal val="visible"/>
                                      </p:to>
                                    </p:set>
                                    <p:animEffect transition="in" filter="fade">
                                      <p:cBhvr>
                                        <p:cTn id="94" dur="250"/>
                                        <p:tgtEl>
                                          <p:spTgt spid="57">
                                            <p:txEl>
                                              <p:pRg st="0" end="0"/>
                                            </p:txEl>
                                          </p:spTgt>
                                        </p:tgtEl>
                                      </p:cBhvr>
                                    </p:animEffect>
                                    <p:anim calcmode="lin" valueType="num">
                                      <p:cBhvr>
                                        <p:cTn id="95" dur="25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96" dur="250" fill="hold"/>
                                        <p:tgtEl>
                                          <p:spTgt spid="5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1" grpId="0" animBg="1"/>
      <p:bldP spid="22" grpId="0"/>
      <p:bldP spid="23" grpId="0" build="p"/>
      <p:bldP spid="25" grpId="0" animBg="1"/>
      <p:bldP spid="26" grpId="0"/>
      <p:bldP spid="27" grpId="0" build="p"/>
      <p:bldP spid="29" grpId="0" animBg="1"/>
      <p:bldP spid="30" grpId="0"/>
      <p:bldP spid="31" grpId="0" build="p"/>
      <p:bldP spid="33" grpId="0" animBg="1"/>
      <p:bldP spid="34" grpId="0"/>
      <p:bldP spid="35" grpId="0" build="p"/>
      <p:bldP spid="55" grpId="0" animBg="1"/>
      <p:bldP spid="56" grpId="0"/>
      <p:bldP spid="5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62145" y="337403"/>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187138" y="907569"/>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434213" y="2512177"/>
            <a:ext cx="8301372" cy="2951385"/>
          </a:xfrm>
          <a:prstGeom prst="rect">
            <a:avLst/>
          </a:prstGeom>
          <a:noFill/>
        </p:spPr>
        <p:txBody>
          <a:bodyPr wrap="square" rtlCol="0">
            <a:spAutoFit/>
          </a:bodyPr>
          <a:lstStyle/>
          <a:p>
            <a:pPr lvl="1" algn="just">
              <a:lnSpc>
                <a:spcPct val="150000"/>
              </a:lnSpc>
            </a:pPr>
            <a:r>
              <a:rPr lang="en-US" altLang="zh-CN" dirty="0"/>
              <a:t>&lt;3&gt; </a:t>
            </a:r>
            <a:r>
              <a:rPr lang="en-US" altLang="zh-CN" dirty="0" err="1"/>
              <a:t>postmnmx</a:t>
            </a:r>
            <a:endParaRPr lang="en-US" altLang="zh-CN" dirty="0"/>
          </a:p>
          <a:p>
            <a:pPr lvl="1" algn="just">
              <a:lnSpc>
                <a:spcPct val="150000"/>
              </a:lnSpc>
            </a:pPr>
            <a:r>
              <a:rPr lang="zh-CN" altLang="en-US" dirty="0"/>
              <a:t>语法： </a:t>
            </a:r>
            <a:r>
              <a:rPr lang="en-US" altLang="zh-CN" dirty="0"/>
              <a:t>[</a:t>
            </a:r>
            <a:r>
              <a:rPr lang="en-US" altLang="zh-CN" dirty="0" err="1"/>
              <a:t>p,t</a:t>
            </a:r>
            <a:r>
              <a:rPr lang="en-US" altLang="zh-CN" dirty="0"/>
              <a:t>] = </a:t>
            </a:r>
            <a:r>
              <a:rPr lang="en-US" altLang="zh-CN" dirty="0" err="1"/>
              <a:t>postmnmx</a:t>
            </a:r>
            <a:r>
              <a:rPr lang="en-US" altLang="zh-CN" dirty="0"/>
              <a:t>(</a:t>
            </a:r>
            <a:r>
              <a:rPr lang="en-US" altLang="zh-CN" dirty="0" err="1"/>
              <a:t>pn,minp,maxp,tn,mint,maxt</a:t>
            </a:r>
            <a:r>
              <a:rPr lang="en-US" altLang="zh-CN" dirty="0"/>
              <a:t>)</a:t>
            </a:r>
          </a:p>
          <a:p>
            <a:pPr lvl="1" algn="just">
              <a:lnSpc>
                <a:spcPct val="150000"/>
              </a:lnSpc>
            </a:pPr>
            <a:r>
              <a:rPr lang="zh-CN" altLang="en-US" dirty="0"/>
              <a:t>参数：</a:t>
            </a:r>
          </a:p>
          <a:p>
            <a:pPr lvl="1" algn="just">
              <a:lnSpc>
                <a:spcPct val="150000"/>
              </a:lnSpc>
            </a:pPr>
            <a:r>
              <a:rPr lang="en-US" altLang="zh-CN" dirty="0" err="1"/>
              <a:t>minp</a:t>
            </a:r>
            <a:r>
              <a:rPr lang="zh-CN" altLang="en-US" dirty="0"/>
              <a:t>，</a:t>
            </a:r>
            <a:r>
              <a:rPr lang="en-US" altLang="zh-CN" dirty="0" err="1"/>
              <a:t>maxp</a:t>
            </a:r>
            <a:r>
              <a:rPr lang="zh-CN" altLang="en-US" dirty="0"/>
              <a:t>：</a:t>
            </a:r>
            <a:r>
              <a:rPr lang="en-US" altLang="zh-CN" dirty="0" err="1"/>
              <a:t>premnmx</a:t>
            </a:r>
            <a:r>
              <a:rPr lang="zh-CN" altLang="en-US" dirty="0"/>
              <a:t>函数计算的</a:t>
            </a:r>
            <a:r>
              <a:rPr lang="en-US" altLang="zh-CN" dirty="0"/>
              <a:t>p</a:t>
            </a:r>
            <a:r>
              <a:rPr lang="zh-CN" altLang="en-US" dirty="0"/>
              <a:t>矩阵每行的最小值，最大值</a:t>
            </a:r>
          </a:p>
          <a:p>
            <a:pPr lvl="1" algn="just">
              <a:lnSpc>
                <a:spcPct val="150000"/>
              </a:lnSpc>
            </a:pPr>
            <a:r>
              <a:rPr lang="en-US" altLang="zh-CN" dirty="0"/>
              <a:t>mint</a:t>
            </a:r>
            <a:r>
              <a:rPr lang="zh-CN" altLang="en-US" dirty="0"/>
              <a:t>，</a:t>
            </a:r>
            <a:r>
              <a:rPr lang="en-US" altLang="zh-CN" dirty="0" err="1"/>
              <a:t>maxt</a:t>
            </a:r>
            <a:r>
              <a:rPr lang="zh-CN" altLang="en-US" dirty="0"/>
              <a:t>：</a:t>
            </a:r>
            <a:r>
              <a:rPr lang="en-US" altLang="zh-CN" dirty="0" err="1"/>
              <a:t>premnmx</a:t>
            </a:r>
            <a:r>
              <a:rPr lang="zh-CN" altLang="en-US" dirty="0"/>
              <a:t>函数计算的</a:t>
            </a:r>
            <a:r>
              <a:rPr lang="en-US" altLang="zh-CN" dirty="0"/>
              <a:t>t</a:t>
            </a:r>
            <a:r>
              <a:rPr lang="zh-CN" altLang="en-US" dirty="0"/>
              <a:t>矩阵每行的最小值，最大值</a:t>
            </a:r>
          </a:p>
          <a:p>
            <a:pPr lvl="1" algn="just">
              <a:lnSpc>
                <a:spcPct val="150000"/>
              </a:lnSpc>
            </a:pPr>
            <a:r>
              <a:rPr lang="zh-CN" altLang="en-US" dirty="0"/>
              <a:t>作用：将矩阵</a:t>
            </a:r>
            <a:r>
              <a:rPr lang="en-US" altLang="zh-CN" dirty="0" err="1"/>
              <a:t>pn</a:t>
            </a:r>
            <a:r>
              <a:rPr lang="zh-CN" altLang="en-US" dirty="0"/>
              <a:t>，</a:t>
            </a:r>
            <a:r>
              <a:rPr lang="en-US" altLang="zh-CN" dirty="0" err="1"/>
              <a:t>tn</a:t>
            </a:r>
            <a:r>
              <a:rPr lang="zh-CN" altLang="en-US" dirty="0"/>
              <a:t>映射回归一化处理前的范围。</a:t>
            </a:r>
            <a:r>
              <a:rPr lang="en-US" altLang="zh-CN" dirty="0" err="1"/>
              <a:t>postmnmx</a:t>
            </a:r>
            <a:r>
              <a:rPr lang="zh-CN" altLang="en-US" dirty="0"/>
              <a:t>函数主要用于将神经网络的输出结果映射回归一化前的数据范围。</a:t>
            </a:r>
          </a:p>
        </p:txBody>
      </p:sp>
    </p:spTree>
    <p:extLst>
      <p:ext uri="{BB962C8B-B14F-4D97-AF65-F5344CB8AC3E}">
        <p14:creationId xmlns:p14="http://schemas.microsoft.com/office/powerpoint/2010/main" val="42249372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62145" y="337403"/>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187138" y="907569"/>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945314" y="2594231"/>
            <a:ext cx="8301372" cy="2120389"/>
          </a:xfrm>
          <a:prstGeom prst="rect">
            <a:avLst/>
          </a:prstGeom>
          <a:noFill/>
        </p:spPr>
        <p:txBody>
          <a:bodyPr wrap="square" rtlCol="0">
            <a:spAutoFit/>
          </a:bodyPr>
          <a:lstStyle/>
          <a:p>
            <a:pPr lvl="1" algn="just">
              <a:lnSpc>
                <a:spcPct val="150000"/>
              </a:lnSpc>
            </a:pPr>
            <a:r>
              <a:rPr lang="en-US" altLang="zh-CN" dirty="0"/>
              <a:t>2</a:t>
            </a:r>
            <a:r>
              <a:rPr lang="zh-CN" altLang="en-US" dirty="0"/>
              <a:t>、神经网络的训练和测试</a:t>
            </a:r>
            <a:endParaRPr lang="en-US" altLang="zh-CN" dirty="0"/>
          </a:p>
          <a:p>
            <a:pPr lvl="1" algn="just">
              <a:lnSpc>
                <a:spcPct val="150000"/>
              </a:lnSpc>
            </a:pPr>
            <a:r>
              <a:rPr lang="zh-CN" altLang="en-US" dirty="0"/>
              <a:t>使用</a:t>
            </a:r>
            <a:r>
              <a:rPr lang="en-US" altLang="zh-CN" dirty="0" err="1"/>
              <a:t>Matlab</a:t>
            </a:r>
            <a:r>
              <a:rPr lang="zh-CN" altLang="en-US" dirty="0"/>
              <a:t>建立前馈神经网络主要会使用到下面</a:t>
            </a:r>
            <a:r>
              <a:rPr lang="en-US" altLang="zh-CN" dirty="0"/>
              <a:t>3</a:t>
            </a:r>
            <a:r>
              <a:rPr lang="zh-CN" altLang="en-US" dirty="0"/>
              <a:t>个函数：</a:t>
            </a:r>
          </a:p>
          <a:p>
            <a:pPr lvl="1" algn="just">
              <a:lnSpc>
                <a:spcPct val="150000"/>
              </a:lnSpc>
            </a:pPr>
            <a:r>
              <a:rPr lang="en-US" altLang="zh-CN" dirty="0" err="1"/>
              <a:t>newff</a:t>
            </a:r>
            <a:r>
              <a:rPr lang="en-US" altLang="zh-CN" dirty="0"/>
              <a:t> </a:t>
            </a:r>
            <a:r>
              <a:rPr lang="zh-CN" altLang="en-US" dirty="0"/>
              <a:t>：前馈网络创建函数</a:t>
            </a:r>
          </a:p>
          <a:p>
            <a:pPr lvl="1" algn="just">
              <a:lnSpc>
                <a:spcPct val="150000"/>
              </a:lnSpc>
            </a:pPr>
            <a:r>
              <a:rPr lang="en-US" altLang="zh-CN" dirty="0"/>
              <a:t>train</a:t>
            </a:r>
            <a:r>
              <a:rPr lang="zh-CN" altLang="en-US" dirty="0"/>
              <a:t>：训练一个神经网络</a:t>
            </a:r>
          </a:p>
          <a:p>
            <a:pPr lvl="1" algn="just">
              <a:lnSpc>
                <a:spcPct val="150000"/>
              </a:lnSpc>
            </a:pPr>
            <a:r>
              <a:rPr lang="en-US" altLang="zh-CN" dirty="0"/>
              <a:t>sim </a:t>
            </a:r>
            <a:r>
              <a:rPr lang="zh-CN" altLang="en-US" dirty="0"/>
              <a:t>：使用网络进行仿真</a:t>
            </a:r>
          </a:p>
        </p:txBody>
      </p:sp>
    </p:spTree>
    <p:extLst>
      <p:ext uri="{BB962C8B-B14F-4D97-AF65-F5344CB8AC3E}">
        <p14:creationId xmlns:p14="http://schemas.microsoft.com/office/powerpoint/2010/main" val="6848843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62145" y="337403"/>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187138" y="907569"/>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945314" y="1822066"/>
            <a:ext cx="8301372" cy="4197880"/>
          </a:xfrm>
          <a:prstGeom prst="rect">
            <a:avLst/>
          </a:prstGeom>
          <a:noFill/>
        </p:spPr>
        <p:txBody>
          <a:bodyPr wrap="square" rtlCol="0">
            <a:spAutoFit/>
          </a:bodyPr>
          <a:lstStyle/>
          <a:p>
            <a:pPr lvl="1" algn="just">
              <a:lnSpc>
                <a:spcPct val="150000"/>
              </a:lnSpc>
            </a:pPr>
            <a:r>
              <a:rPr lang="en-US" altLang="zh-CN" dirty="0"/>
              <a:t>(1) </a:t>
            </a:r>
            <a:r>
              <a:rPr lang="en-US" altLang="zh-CN" dirty="0" err="1"/>
              <a:t>newff</a:t>
            </a:r>
            <a:r>
              <a:rPr lang="zh-CN" altLang="en-US" dirty="0"/>
              <a:t>函数</a:t>
            </a:r>
          </a:p>
          <a:p>
            <a:pPr lvl="1" algn="just">
              <a:lnSpc>
                <a:spcPct val="150000"/>
              </a:lnSpc>
            </a:pPr>
            <a:r>
              <a:rPr lang="en-US" altLang="zh-CN" dirty="0"/>
              <a:t>&lt;1&gt;</a:t>
            </a:r>
            <a:r>
              <a:rPr lang="en-US" altLang="zh-CN" dirty="0" err="1"/>
              <a:t>newff</a:t>
            </a:r>
            <a:r>
              <a:rPr lang="zh-CN" altLang="en-US" dirty="0"/>
              <a:t>函数语法 </a:t>
            </a:r>
          </a:p>
          <a:p>
            <a:pPr lvl="1" algn="just">
              <a:lnSpc>
                <a:spcPct val="150000"/>
              </a:lnSpc>
            </a:pPr>
            <a:r>
              <a:rPr lang="zh-CN" altLang="en-US" dirty="0"/>
              <a:t>       </a:t>
            </a:r>
            <a:r>
              <a:rPr lang="en-US" altLang="zh-CN" dirty="0" err="1"/>
              <a:t>newff</a:t>
            </a:r>
            <a:r>
              <a:rPr lang="zh-CN" altLang="en-US" dirty="0"/>
              <a:t>函数参数列表有很多的可选参数，具体可以参考</a:t>
            </a:r>
            <a:r>
              <a:rPr lang="en-US" altLang="zh-CN" dirty="0" err="1"/>
              <a:t>Matlab</a:t>
            </a:r>
            <a:r>
              <a:rPr lang="zh-CN" altLang="en-US" dirty="0"/>
              <a:t>的帮助文档，这里介绍</a:t>
            </a:r>
            <a:r>
              <a:rPr lang="en-US" altLang="zh-CN" dirty="0" err="1"/>
              <a:t>newff</a:t>
            </a:r>
            <a:r>
              <a:rPr lang="zh-CN" altLang="en-US" dirty="0"/>
              <a:t>函数的一种简单的形式。</a:t>
            </a:r>
          </a:p>
          <a:p>
            <a:pPr lvl="1" algn="just">
              <a:lnSpc>
                <a:spcPct val="150000"/>
              </a:lnSpc>
            </a:pPr>
            <a:r>
              <a:rPr lang="zh-CN" altLang="en-US" dirty="0"/>
              <a:t>语法：</a:t>
            </a:r>
            <a:r>
              <a:rPr lang="en-US" altLang="zh-CN" dirty="0"/>
              <a:t>net = </a:t>
            </a:r>
            <a:r>
              <a:rPr lang="en-US" altLang="zh-CN" dirty="0" err="1"/>
              <a:t>newff</a:t>
            </a:r>
            <a:r>
              <a:rPr lang="en-US" altLang="zh-CN" dirty="0"/>
              <a:t> ( A, B, {C} ,‘</a:t>
            </a:r>
            <a:r>
              <a:rPr lang="en-US" altLang="zh-CN" dirty="0" err="1"/>
              <a:t>trainFun</a:t>
            </a:r>
            <a:r>
              <a:rPr lang="en-US" altLang="zh-CN" dirty="0"/>
              <a:t>’)</a:t>
            </a:r>
          </a:p>
          <a:p>
            <a:pPr lvl="1" algn="just">
              <a:lnSpc>
                <a:spcPct val="150000"/>
              </a:lnSpc>
            </a:pPr>
            <a:r>
              <a:rPr lang="zh-CN" altLang="en-US" dirty="0"/>
              <a:t>参数：</a:t>
            </a:r>
          </a:p>
          <a:p>
            <a:pPr lvl="1" algn="just">
              <a:lnSpc>
                <a:spcPct val="150000"/>
              </a:lnSpc>
            </a:pPr>
            <a:r>
              <a:rPr lang="en-US" altLang="zh-CN" dirty="0"/>
              <a:t>A</a:t>
            </a:r>
            <a:r>
              <a:rPr lang="zh-CN" altLang="en-US" dirty="0"/>
              <a:t>：一个</a:t>
            </a:r>
            <a:r>
              <a:rPr lang="en-US" altLang="zh-CN" dirty="0"/>
              <a:t>n×2</a:t>
            </a:r>
            <a:r>
              <a:rPr lang="zh-CN" altLang="en-US" dirty="0"/>
              <a:t>的矩阵，第</a:t>
            </a:r>
            <a:r>
              <a:rPr lang="en-US" altLang="zh-CN" dirty="0" err="1"/>
              <a:t>i</a:t>
            </a:r>
            <a:r>
              <a:rPr lang="zh-CN" altLang="en-US" dirty="0"/>
              <a:t>行元素为输入信号</a:t>
            </a:r>
            <a:r>
              <a:rPr lang="en-US" altLang="zh-CN" dirty="0"/>
              <a:t>xi</a:t>
            </a:r>
            <a:r>
              <a:rPr lang="zh-CN" altLang="en-US" dirty="0"/>
              <a:t>的最小值和最大值；</a:t>
            </a:r>
          </a:p>
          <a:p>
            <a:pPr lvl="1" algn="just">
              <a:lnSpc>
                <a:spcPct val="150000"/>
              </a:lnSpc>
            </a:pPr>
            <a:r>
              <a:rPr lang="en-US" altLang="zh-CN" dirty="0"/>
              <a:t>B</a:t>
            </a:r>
            <a:r>
              <a:rPr lang="zh-CN" altLang="en-US" dirty="0"/>
              <a:t>：一个</a:t>
            </a:r>
            <a:r>
              <a:rPr lang="en-US" altLang="zh-CN" dirty="0"/>
              <a:t>k</a:t>
            </a:r>
            <a:r>
              <a:rPr lang="zh-CN" altLang="en-US" dirty="0"/>
              <a:t>维行向量，其元素为网络中各层节点数；</a:t>
            </a:r>
          </a:p>
          <a:p>
            <a:pPr lvl="1" algn="just">
              <a:lnSpc>
                <a:spcPct val="150000"/>
              </a:lnSpc>
            </a:pPr>
            <a:r>
              <a:rPr lang="en-US" altLang="zh-CN" dirty="0"/>
              <a:t>C</a:t>
            </a:r>
            <a:r>
              <a:rPr lang="zh-CN" altLang="en-US" dirty="0"/>
              <a:t>：一个</a:t>
            </a:r>
            <a:r>
              <a:rPr lang="en-US" altLang="zh-CN" dirty="0"/>
              <a:t>k</a:t>
            </a:r>
            <a:r>
              <a:rPr lang="zh-CN" altLang="en-US" dirty="0"/>
              <a:t>维字符串行向量，每一分量为对应层神经元的激活函数；</a:t>
            </a:r>
          </a:p>
          <a:p>
            <a:pPr lvl="1" algn="just">
              <a:lnSpc>
                <a:spcPct val="150000"/>
              </a:lnSpc>
            </a:pPr>
            <a:r>
              <a:rPr lang="en-US" altLang="zh-CN" dirty="0" err="1"/>
              <a:t>trainFun</a:t>
            </a:r>
            <a:r>
              <a:rPr lang="en-US" altLang="zh-CN" dirty="0"/>
              <a:t> </a:t>
            </a:r>
            <a:r>
              <a:rPr lang="zh-CN" altLang="en-US" dirty="0"/>
              <a:t>：为学习规则采用的训练算法。</a:t>
            </a:r>
          </a:p>
        </p:txBody>
      </p:sp>
    </p:spTree>
    <p:extLst>
      <p:ext uri="{BB962C8B-B14F-4D97-AF65-F5344CB8AC3E}">
        <p14:creationId xmlns:p14="http://schemas.microsoft.com/office/powerpoint/2010/main" val="35523516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62145" y="337403"/>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187138" y="907569"/>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945314" y="1822066"/>
            <a:ext cx="8301372" cy="4613379"/>
          </a:xfrm>
          <a:prstGeom prst="rect">
            <a:avLst/>
          </a:prstGeom>
          <a:noFill/>
        </p:spPr>
        <p:txBody>
          <a:bodyPr wrap="square" rtlCol="0">
            <a:spAutoFit/>
          </a:bodyPr>
          <a:lstStyle/>
          <a:p>
            <a:pPr lvl="1" algn="just">
              <a:lnSpc>
                <a:spcPct val="150000"/>
              </a:lnSpc>
            </a:pPr>
            <a:r>
              <a:rPr lang="en-US" altLang="zh-CN" dirty="0"/>
              <a:t>&lt;2&gt;</a:t>
            </a:r>
            <a:r>
              <a:rPr lang="zh-CN" altLang="en-US" dirty="0"/>
              <a:t>常用的激活函数</a:t>
            </a:r>
          </a:p>
          <a:p>
            <a:pPr lvl="1" algn="just">
              <a:lnSpc>
                <a:spcPct val="150000"/>
              </a:lnSpc>
            </a:pPr>
            <a:r>
              <a:rPr lang="zh-CN" altLang="en-US" dirty="0"/>
              <a:t>　　常用的激活函数有：</a:t>
            </a:r>
          </a:p>
          <a:p>
            <a:pPr lvl="1" algn="just">
              <a:lnSpc>
                <a:spcPct val="150000"/>
              </a:lnSpc>
            </a:pPr>
            <a:r>
              <a:rPr lang="zh-CN" altLang="en-US" dirty="0"/>
              <a:t>　　</a:t>
            </a:r>
            <a:r>
              <a:rPr lang="en-US" altLang="zh-CN" dirty="0"/>
              <a:t>a) </a:t>
            </a:r>
            <a:r>
              <a:rPr lang="zh-CN" altLang="en-US" dirty="0"/>
              <a:t>线性函数 </a:t>
            </a:r>
            <a:r>
              <a:rPr lang="en-US" altLang="zh-CN" dirty="0"/>
              <a:t>(Linear transfer function)</a:t>
            </a:r>
          </a:p>
          <a:p>
            <a:pPr lvl="1" algn="just">
              <a:lnSpc>
                <a:spcPct val="150000"/>
              </a:lnSpc>
            </a:pPr>
            <a:r>
              <a:rPr lang="en-US" altLang="zh-CN" dirty="0"/>
              <a:t>		f(x) = x </a:t>
            </a:r>
            <a:r>
              <a:rPr lang="zh-CN" altLang="en-US" dirty="0"/>
              <a:t>该函数的字符串为’</a:t>
            </a:r>
            <a:r>
              <a:rPr lang="en-US" altLang="zh-CN" dirty="0" err="1"/>
              <a:t>purelin</a:t>
            </a:r>
            <a:r>
              <a:rPr lang="en-US" altLang="zh-CN" dirty="0"/>
              <a:t>’</a:t>
            </a:r>
            <a:r>
              <a:rPr lang="zh-CN" altLang="en-US" dirty="0"/>
              <a:t>。</a:t>
            </a:r>
          </a:p>
          <a:p>
            <a:pPr lvl="1" algn="just">
              <a:lnSpc>
                <a:spcPct val="150000"/>
              </a:lnSpc>
            </a:pPr>
            <a:r>
              <a:rPr lang="en-US" altLang="zh-CN" dirty="0"/>
              <a:t>	b) </a:t>
            </a:r>
            <a:r>
              <a:rPr lang="zh-CN" altLang="en-US" dirty="0"/>
              <a:t>对数</a:t>
            </a:r>
            <a:r>
              <a:rPr lang="en-US" altLang="zh-CN" dirty="0"/>
              <a:t>S</a:t>
            </a:r>
            <a:r>
              <a:rPr lang="zh-CN" altLang="en-US" dirty="0"/>
              <a:t>形转移函数</a:t>
            </a:r>
            <a:r>
              <a:rPr lang="en-US" altLang="zh-CN" dirty="0"/>
              <a:t>( Logarithmic sigmoid transfer function )</a:t>
            </a:r>
          </a:p>
          <a:p>
            <a:pPr lvl="1" algn="just">
              <a:lnSpc>
                <a:spcPct val="150000"/>
              </a:lnSpc>
            </a:pPr>
            <a:r>
              <a:rPr lang="en-US" altLang="zh-CN" dirty="0"/>
              <a:t>   		 </a:t>
            </a:r>
            <a:r>
              <a:rPr lang="zh-CN" altLang="en-US" dirty="0"/>
              <a:t>该函数的字符串为’</a:t>
            </a:r>
            <a:r>
              <a:rPr lang="en-US" altLang="zh-CN" dirty="0" err="1"/>
              <a:t>logsig</a:t>
            </a:r>
            <a:r>
              <a:rPr lang="en-US" altLang="zh-CN" dirty="0"/>
              <a:t>’</a:t>
            </a:r>
            <a:r>
              <a:rPr lang="zh-CN" altLang="en-US" dirty="0"/>
              <a:t>。</a:t>
            </a:r>
          </a:p>
          <a:p>
            <a:pPr lvl="1" algn="just">
              <a:lnSpc>
                <a:spcPct val="150000"/>
              </a:lnSpc>
            </a:pPr>
            <a:r>
              <a:rPr lang="en-US" altLang="zh-CN" dirty="0"/>
              <a:t>	c) </a:t>
            </a:r>
            <a:r>
              <a:rPr lang="zh-CN" altLang="en-US" dirty="0"/>
              <a:t>双曲正切</a:t>
            </a:r>
            <a:r>
              <a:rPr lang="en-US" altLang="zh-CN" dirty="0"/>
              <a:t>S</a:t>
            </a:r>
            <a:r>
              <a:rPr lang="zh-CN" altLang="en-US" dirty="0"/>
              <a:t>形函数 </a:t>
            </a:r>
            <a:r>
              <a:rPr lang="en-US" altLang="zh-CN" dirty="0"/>
              <a:t>(Hyperbolic tangent sigmoid transfer function )</a:t>
            </a:r>
          </a:p>
          <a:p>
            <a:pPr lvl="2" algn="just">
              <a:lnSpc>
                <a:spcPct val="150000"/>
              </a:lnSpc>
            </a:pPr>
            <a:r>
              <a:rPr lang="zh-CN" altLang="en-US" dirty="0"/>
              <a:t>　　也就是上面所提到的双极</a:t>
            </a:r>
            <a:r>
              <a:rPr lang="en-US" altLang="zh-CN" dirty="0"/>
              <a:t>S</a:t>
            </a:r>
            <a:r>
              <a:rPr lang="zh-CN" altLang="en-US" dirty="0"/>
              <a:t>形函数。</a:t>
            </a:r>
          </a:p>
          <a:p>
            <a:pPr lvl="2" algn="just">
              <a:lnSpc>
                <a:spcPct val="150000"/>
              </a:lnSpc>
            </a:pPr>
            <a:r>
              <a:rPr lang="zh-CN" altLang="en-US" dirty="0"/>
              <a:t>　　该函数的字符串为’ </a:t>
            </a:r>
            <a:r>
              <a:rPr lang="en-US" altLang="zh-CN" dirty="0" err="1"/>
              <a:t>tansig</a:t>
            </a:r>
            <a:r>
              <a:rPr lang="en-US" altLang="zh-CN" dirty="0"/>
              <a:t>’</a:t>
            </a:r>
            <a:r>
              <a:rPr lang="zh-CN" altLang="en-US" dirty="0"/>
              <a:t>。</a:t>
            </a:r>
          </a:p>
          <a:p>
            <a:pPr lvl="2" algn="just">
              <a:lnSpc>
                <a:spcPct val="150000"/>
              </a:lnSpc>
            </a:pPr>
            <a:r>
              <a:rPr lang="en-US" altLang="zh-CN" dirty="0" err="1"/>
              <a:t>Matlab</a:t>
            </a:r>
            <a:r>
              <a:rPr lang="zh-CN" altLang="en-US" dirty="0"/>
              <a:t>的安装目录下的</a:t>
            </a:r>
            <a:r>
              <a:rPr lang="en-US" altLang="zh-CN" dirty="0"/>
              <a:t>toolbox\</a:t>
            </a:r>
            <a:r>
              <a:rPr lang="en-US" altLang="zh-CN" dirty="0" err="1"/>
              <a:t>nnet</a:t>
            </a:r>
            <a:r>
              <a:rPr lang="en-US" altLang="zh-CN" dirty="0"/>
              <a:t>\</a:t>
            </a:r>
            <a:r>
              <a:rPr lang="en-US" altLang="zh-CN" dirty="0" err="1"/>
              <a:t>nnet</a:t>
            </a:r>
            <a:r>
              <a:rPr lang="en-US" altLang="zh-CN" dirty="0"/>
              <a:t>\</a:t>
            </a:r>
            <a:r>
              <a:rPr lang="en-US" altLang="zh-CN" dirty="0" err="1"/>
              <a:t>nntransfer</a:t>
            </a:r>
            <a:r>
              <a:rPr lang="zh-CN" altLang="en-US" dirty="0"/>
              <a:t>子目录中有所有激活函数的定义说明。</a:t>
            </a:r>
          </a:p>
        </p:txBody>
      </p:sp>
    </p:spTree>
    <p:extLst>
      <p:ext uri="{BB962C8B-B14F-4D97-AF65-F5344CB8AC3E}">
        <p14:creationId xmlns:p14="http://schemas.microsoft.com/office/powerpoint/2010/main" val="39867952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62145" y="337403"/>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187138" y="907569"/>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945314" y="1822066"/>
            <a:ext cx="8301372" cy="4197880"/>
          </a:xfrm>
          <a:prstGeom prst="rect">
            <a:avLst/>
          </a:prstGeom>
          <a:noFill/>
        </p:spPr>
        <p:txBody>
          <a:bodyPr wrap="square" rtlCol="0">
            <a:spAutoFit/>
          </a:bodyPr>
          <a:lstStyle/>
          <a:p>
            <a:pPr lvl="1" algn="just">
              <a:lnSpc>
                <a:spcPct val="150000"/>
              </a:lnSpc>
            </a:pPr>
            <a:r>
              <a:rPr lang="en-US" altLang="zh-CN" dirty="0"/>
              <a:t>&lt;3&gt;</a:t>
            </a:r>
            <a:r>
              <a:rPr lang="zh-CN" altLang="en-US" dirty="0"/>
              <a:t>常见的训练函数</a:t>
            </a:r>
          </a:p>
          <a:p>
            <a:pPr lvl="1" algn="just">
              <a:lnSpc>
                <a:spcPct val="150000"/>
              </a:lnSpc>
            </a:pPr>
            <a:r>
              <a:rPr lang="zh-CN" altLang="en-US" dirty="0"/>
              <a:t>常见的训练函数有：</a:t>
            </a:r>
          </a:p>
          <a:p>
            <a:pPr lvl="1" algn="just">
              <a:lnSpc>
                <a:spcPct val="150000"/>
              </a:lnSpc>
            </a:pPr>
            <a:r>
              <a:rPr lang="en-US" altLang="zh-CN" dirty="0" err="1"/>
              <a:t>traingd</a:t>
            </a:r>
            <a:r>
              <a:rPr lang="en-US" altLang="zh-CN" dirty="0"/>
              <a:t> </a:t>
            </a:r>
            <a:r>
              <a:rPr lang="zh-CN" altLang="en-US" dirty="0"/>
              <a:t>：梯度下降</a:t>
            </a:r>
            <a:r>
              <a:rPr lang="en-US" altLang="zh-CN" dirty="0"/>
              <a:t>BP</a:t>
            </a:r>
            <a:r>
              <a:rPr lang="zh-CN" altLang="en-US" dirty="0"/>
              <a:t>训练函数</a:t>
            </a:r>
            <a:r>
              <a:rPr lang="en-US" altLang="zh-CN" dirty="0"/>
              <a:t>(Gradient descent backpropagation)</a:t>
            </a:r>
          </a:p>
          <a:p>
            <a:pPr lvl="1" algn="just">
              <a:lnSpc>
                <a:spcPct val="150000"/>
              </a:lnSpc>
            </a:pPr>
            <a:r>
              <a:rPr lang="en-US" altLang="zh-CN" dirty="0" err="1"/>
              <a:t>traingdx</a:t>
            </a:r>
            <a:r>
              <a:rPr lang="en-US" altLang="zh-CN" dirty="0"/>
              <a:t> </a:t>
            </a:r>
            <a:r>
              <a:rPr lang="zh-CN" altLang="en-US" dirty="0"/>
              <a:t>：梯度下降自适应学习率训练函数</a:t>
            </a:r>
          </a:p>
          <a:p>
            <a:pPr lvl="1" algn="just">
              <a:lnSpc>
                <a:spcPct val="150000"/>
              </a:lnSpc>
            </a:pPr>
            <a:r>
              <a:rPr lang="en-US" altLang="zh-CN" dirty="0"/>
              <a:t>&lt;4&gt;</a:t>
            </a:r>
            <a:r>
              <a:rPr lang="zh-CN" altLang="en-US" dirty="0"/>
              <a:t>网络配置参数</a:t>
            </a:r>
          </a:p>
          <a:p>
            <a:pPr lvl="1" algn="just">
              <a:lnSpc>
                <a:spcPct val="150000"/>
              </a:lnSpc>
            </a:pPr>
            <a:r>
              <a:rPr lang="zh-CN" altLang="en-US" dirty="0"/>
              <a:t>一些重要的网络配置参数如下：</a:t>
            </a:r>
          </a:p>
          <a:p>
            <a:pPr lvl="1" algn="just">
              <a:lnSpc>
                <a:spcPct val="150000"/>
              </a:lnSpc>
            </a:pPr>
            <a:r>
              <a:rPr lang="en-US" altLang="zh-CN" dirty="0" err="1"/>
              <a:t>net.trainparam.goal</a:t>
            </a:r>
            <a:r>
              <a:rPr lang="en-US" altLang="zh-CN" dirty="0"/>
              <a:t>  </a:t>
            </a:r>
            <a:r>
              <a:rPr lang="zh-CN" altLang="en-US" dirty="0"/>
              <a:t>：神经网络训练的目标误差</a:t>
            </a:r>
          </a:p>
          <a:p>
            <a:pPr lvl="1" algn="just">
              <a:lnSpc>
                <a:spcPct val="150000"/>
              </a:lnSpc>
            </a:pPr>
            <a:r>
              <a:rPr lang="en-US" altLang="zh-CN" dirty="0" err="1"/>
              <a:t>net.trainparam.show</a:t>
            </a:r>
            <a:r>
              <a:rPr lang="en-US" altLang="zh-CN" dirty="0"/>
              <a:t>   </a:t>
            </a:r>
            <a:r>
              <a:rPr lang="zh-CN" altLang="en-US" dirty="0"/>
              <a:t>： 显示中间结果的周期</a:t>
            </a:r>
          </a:p>
          <a:p>
            <a:pPr lvl="1" algn="just">
              <a:lnSpc>
                <a:spcPct val="150000"/>
              </a:lnSpc>
            </a:pPr>
            <a:r>
              <a:rPr lang="en-US" altLang="zh-CN" dirty="0" err="1"/>
              <a:t>net.trainparam.epochs</a:t>
            </a:r>
            <a:r>
              <a:rPr lang="en-US" altLang="zh-CN" dirty="0"/>
              <a:t> </a:t>
            </a:r>
            <a:r>
              <a:rPr lang="zh-CN" altLang="en-US" dirty="0"/>
              <a:t>　：最大迭代次数</a:t>
            </a:r>
          </a:p>
          <a:p>
            <a:pPr lvl="1" algn="just">
              <a:lnSpc>
                <a:spcPct val="150000"/>
              </a:lnSpc>
            </a:pPr>
            <a:r>
              <a:rPr lang="en-US" altLang="zh-CN" dirty="0"/>
              <a:t>net.trainParam.lr    </a:t>
            </a:r>
            <a:r>
              <a:rPr lang="zh-CN" altLang="en-US" dirty="0"/>
              <a:t>： 学习率</a:t>
            </a:r>
          </a:p>
        </p:txBody>
      </p:sp>
    </p:spTree>
    <p:extLst>
      <p:ext uri="{BB962C8B-B14F-4D97-AF65-F5344CB8AC3E}">
        <p14:creationId xmlns:p14="http://schemas.microsoft.com/office/powerpoint/2010/main" val="324731244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62145" y="337403"/>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187138" y="907569"/>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945314" y="1894864"/>
            <a:ext cx="8301372" cy="3782382"/>
          </a:xfrm>
          <a:prstGeom prst="rect">
            <a:avLst/>
          </a:prstGeom>
          <a:noFill/>
        </p:spPr>
        <p:txBody>
          <a:bodyPr wrap="square" rtlCol="0">
            <a:spAutoFit/>
          </a:bodyPr>
          <a:lstStyle/>
          <a:p>
            <a:pPr lvl="1" algn="just">
              <a:lnSpc>
                <a:spcPct val="150000"/>
              </a:lnSpc>
            </a:pPr>
            <a:r>
              <a:rPr lang="en-US" altLang="zh-CN" dirty="0"/>
              <a:t>(2) train</a:t>
            </a:r>
            <a:r>
              <a:rPr lang="zh-CN" altLang="en-US" dirty="0"/>
              <a:t>函数</a:t>
            </a:r>
          </a:p>
          <a:p>
            <a:pPr lvl="1" algn="just">
              <a:lnSpc>
                <a:spcPct val="150000"/>
              </a:lnSpc>
            </a:pPr>
            <a:r>
              <a:rPr lang="zh-CN" altLang="en-US" dirty="0"/>
              <a:t>    网络训练学习函数。</a:t>
            </a:r>
          </a:p>
          <a:p>
            <a:pPr lvl="1" algn="just">
              <a:lnSpc>
                <a:spcPct val="150000"/>
              </a:lnSpc>
            </a:pPr>
            <a:r>
              <a:rPr lang="zh-CN" altLang="en-US" dirty="0"/>
              <a:t>语法：</a:t>
            </a:r>
            <a:r>
              <a:rPr lang="en-US" altLang="zh-CN" dirty="0"/>
              <a:t>[ net, tr, Y1, E ]  = train( net, X, Y )</a:t>
            </a:r>
          </a:p>
          <a:p>
            <a:pPr lvl="1" algn="just">
              <a:lnSpc>
                <a:spcPct val="150000"/>
              </a:lnSpc>
            </a:pPr>
            <a:r>
              <a:rPr lang="zh-CN" altLang="en-US" dirty="0"/>
              <a:t>参数：</a:t>
            </a:r>
          </a:p>
          <a:p>
            <a:pPr lvl="1" algn="just">
              <a:lnSpc>
                <a:spcPct val="150000"/>
              </a:lnSpc>
            </a:pPr>
            <a:r>
              <a:rPr lang="en-US" altLang="zh-CN" dirty="0"/>
              <a:t>X</a:t>
            </a:r>
            <a:r>
              <a:rPr lang="zh-CN" altLang="en-US" dirty="0"/>
              <a:t>：网络实际输入</a:t>
            </a:r>
          </a:p>
          <a:p>
            <a:pPr lvl="1" algn="just">
              <a:lnSpc>
                <a:spcPct val="150000"/>
              </a:lnSpc>
            </a:pPr>
            <a:r>
              <a:rPr lang="en-US" altLang="zh-CN" dirty="0"/>
              <a:t>Y</a:t>
            </a:r>
            <a:r>
              <a:rPr lang="zh-CN" altLang="en-US" dirty="0"/>
              <a:t>：网络应有输出</a:t>
            </a:r>
          </a:p>
          <a:p>
            <a:pPr lvl="1" algn="just">
              <a:lnSpc>
                <a:spcPct val="150000"/>
              </a:lnSpc>
            </a:pPr>
            <a:r>
              <a:rPr lang="en-US" altLang="zh-CN" dirty="0"/>
              <a:t>tr</a:t>
            </a:r>
            <a:r>
              <a:rPr lang="zh-CN" altLang="en-US" dirty="0"/>
              <a:t>：训练跟踪信息</a:t>
            </a:r>
          </a:p>
          <a:p>
            <a:pPr lvl="1" algn="just">
              <a:lnSpc>
                <a:spcPct val="150000"/>
              </a:lnSpc>
            </a:pPr>
            <a:r>
              <a:rPr lang="en-US" altLang="zh-CN" dirty="0"/>
              <a:t>Y1</a:t>
            </a:r>
            <a:r>
              <a:rPr lang="zh-CN" altLang="en-US" dirty="0"/>
              <a:t>：网络实际输出</a:t>
            </a:r>
          </a:p>
          <a:p>
            <a:pPr lvl="1" algn="just">
              <a:lnSpc>
                <a:spcPct val="150000"/>
              </a:lnSpc>
            </a:pPr>
            <a:r>
              <a:rPr lang="en-US" altLang="zh-CN" dirty="0"/>
              <a:t>E</a:t>
            </a:r>
            <a:r>
              <a:rPr lang="zh-CN" altLang="en-US" dirty="0"/>
              <a:t>：误差矩阵</a:t>
            </a:r>
          </a:p>
        </p:txBody>
      </p:sp>
    </p:spTree>
    <p:extLst>
      <p:ext uri="{BB962C8B-B14F-4D97-AF65-F5344CB8AC3E}">
        <p14:creationId xmlns:p14="http://schemas.microsoft.com/office/powerpoint/2010/main" val="22038517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62145" y="337403"/>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187138" y="907569"/>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945314" y="2512177"/>
            <a:ext cx="8301372" cy="2535887"/>
          </a:xfrm>
          <a:prstGeom prst="rect">
            <a:avLst/>
          </a:prstGeom>
          <a:noFill/>
        </p:spPr>
        <p:txBody>
          <a:bodyPr wrap="square" rtlCol="0">
            <a:spAutoFit/>
          </a:bodyPr>
          <a:lstStyle/>
          <a:p>
            <a:pPr lvl="1" algn="just">
              <a:lnSpc>
                <a:spcPct val="150000"/>
              </a:lnSpc>
            </a:pPr>
            <a:r>
              <a:rPr lang="en-US" altLang="zh-CN" dirty="0"/>
              <a:t>(3) sim</a:t>
            </a:r>
            <a:r>
              <a:rPr lang="zh-CN" altLang="en-US" dirty="0"/>
              <a:t>函数</a:t>
            </a:r>
          </a:p>
          <a:p>
            <a:pPr lvl="1" algn="just">
              <a:lnSpc>
                <a:spcPct val="150000"/>
              </a:lnSpc>
            </a:pPr>
            <a:r>
              <a:rPr lang="zh-CN" altLang="en-US" dirty="0"/>
              <a:t>语法：</a:t>
            </a:r>
            <a:r>
              <a:rPr lang="en-US" altLang="zh-CN" dirty="0"/>
              <a:t>Y=sim(</a:t>
            </a:r>
            <a:r>
              <a:rPr lang="en-US" altLang="zh-CN" dirty="0" err="1"/>
              <a:t>net,X</a:t>
            </a:r>
            <a:r>
              <a:rPr lang="en-US" altLang="zh-CN" dirty="0"/>
              <a:t>)</a:t>
            </a:r>
          </a:p>
          <a:p>
            <a:pPr lvl="1" algn="just">
              <a:lnSpc>
                <a:spcPct val="150000"/>
              </a:lnSpc>
            </a:pPr>
            <a:r>
              <a:rPr lang="zh-CN" altLang="en-US" dirty="0"/>
              <a:t>参数：</a:t>
            </a:r>
          </a:p>
          <a:p>
            <a:pPr lvl="1" algn="just">
              <a:lnSpc>
                <a:spcPct val="150000"/>
              </a:lnSpc>
            </a:pPr>
            <a:r>
              <a:rPr lang="en-US" altLang="zh-CN" dirty="0"/>
              <a:t>net</a:t>
            </a:r>
            <a:r>
              <a:rPr lang="zh-CN" altLang="en-US" dirty="0"/>
              <a:t>：网络</a:t>
            </a:r>
          </a:p>
          <a:p>
            <a:pPr lvl="1" algn="just">
              <a:lnSpc>
                <a:spcPct val="150000"/>
              </a:lnSpc>
            </a:pPr>
            <a:r>
              <a:rPr lang="en-US" altLang="zh-CN" dirty="0"/>
              <a:t>X</a:t>
            </a:r>
            <a:r>
              <a:rPr lang="zh-CN" altLang="en-US" dirty="0"/>
              <a:t>：输入给网络的Ｋ</a:t>
            </a:r>
            <a:r>
              <a:rPr lang="en-US" altLang="zh-CN" dirty="0"/>
              <a:t>×N</a:t>
            </a:r>
            <a:r>
              <a:rPr lang="zh-CN" altLang="en-US" dirty="0"/>
              <a:t>矩阵，其中</a:t>
            </a:r>
            <a:r>
              <a:rPr lang="en-US" altLang="zh-CN" dirty="0"/>
              <a:t>K</a:t>
            </a:r>
            <a:r>
              <a:rPr lang="zh-CN" altLang="en-US" dirty="0"/>
              <a:t>为网络输入个数，</a:t>
            </a:r>
            <a:r>
              <a:rPr lang="en-US" altLang="zh-CN" dirty="0"/>
              <a:t>N</a:t>
            </a:r>
            <a:r>
              <a:rPr lang="zh-CN" altLang="en-US" dirty="0"/>
              <a:t>为数据样本数</a:t>
            </a:r>
          </a:p>
          <a:p>
            <a:pPr lvl="1" algn="just">
              <a:lnSpc>
                <a:spcPct val="150000"/>
              </a:lnSpc>
            </a:pPr>
            <a:r>
              <a:rPr lang="en-US" altLang="zh-CN" dirty="0"/>
              <a:t>Y</a:t>
            </a:r>
            <a:r>
              <a:rPr lang="zh-CN" altLang="en-US" dirty="0"/>
              <a:t>：输出矩阵</a:t>
            </a:r>
            <a:r>
              <a:rPr lang="en-US" altLang="zh-CN" dirty="0"/>
              <a:t>Q×N</a:t>
            </a:r>
            <a:r>
              <a:rPr lang="zh-CN" altLang="en-US" dirty="0"/>
              <a:t>，其中</a:t>
            </a:r>
            <a:r>
              <a:rPr lang="en-US" altLang="zh-CN" dirty="0"/>
              <a:t>Q</a:t>
            </a:r>
            <a:r>
              <a:rPr lang="zh-CN" altLang="en-US" dirty="0"/>
              <a:t>为网络输出个数</a:t>
            </a:r>
          </a:p>
        </p:txBody>
      </p:sp>
    </p:spTree>
    <p:extLst>
      <p:ext uri="{BB962C8B-B14F-4D97-AF65-F5344CB8AC3E}">
        <p14:creationId xmlns:p14="http://schemas.microsoft.com/office/powerpoint/2010/main" val="36977144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62145" y="337403"/>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187138" y="907569"/>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4EB5B9CE-BA17-4CBC-9390-B2EE439B94B7}"/>
              </a:ext>
            </a:extLst>
          </p:cNvPr>
          <p:cNvPicPr>
            <a:picLocks noChangeAspect="1"/>
          </p:cNvPicPr>
          <p:nvPr/>
        </p:nvPicPr>
        <p:blipFill rotWithShape="1">
          <a:blip r:embed="rId3"/>
          <a:srcRect l="54664"/>
          <a:stretch/>
        </p:blipFill>
        <p:spPr>
          <a:xfrm>
            <a:off x="3858256" y="1620893"/>
            <a:ext cx="3502663" cy="5121529"/>
          </a:xfrm>
          <a:prstGeom prst="rect">
            <a:avLst/>
          </a:prstGeom>
        </p:spPr>
      </p:pic>
    </p:spTree>
    <p:extLst>
      <p:ext uri="{BB962C8B-B14F-4D97-AF65-F5344CB8AC3E}">
        <p14:creationId xmlns:p14="http://schemas.microsoft.com/office/powerpoint/2010/main" val="209229919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62145" y="337403"/>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神经网络的</a:t>
            </a:r>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调用</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187138" y="907569"/>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调用</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4EB5B9CE-BA17-4CBC-9390-B2EE439B94B7}"/>
              </a:ext>
            </a:extLst>
          </p:cNvPr>
          <p:cNvPicPr>
            <a:picLocks noChangeAspect="1"/>
          </p:cNvPicPr>
          <p:nvPr/>
        </p:nvPicPr>
        <p:blipFill rotWithShape="1">
          <a:blip r:embed="rId3"/>
          <a:srcRect l="54664"/>
          <a:stretch/>
        </p:blipFill>
        <p:spPr>
          <a:xfrm>
            <a:off x="3858256" y="1620893"/>
            <a:ext cx="3502663" cy="5121529"/>
          </a:xfrm>
          <a:prstGeom prst="rect">
            <a:avLst/>
          </a:prstGeom>
        </p:spPr>
      </p:pic>
    </p:spTree>
    <p:extLst>
      <p:ext uri="{BB962C8B-B14F-4D97-AF65-F5344CB8AC3E}">
        <p14:creationId xmlns:p14="http://schemas.microsoft.com/office/powerpoint/2010/main" val="16085382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2" name="椭圆 11"/>
          <p:cNvSpPr>
            <a:spLocks noChangeAspect="1"/>
          </p:cNvSpPr>
          <p:nvPr/>
        </p:nvSpPr>
        <p:spPr>
          <a:xfrm>
            <a:off x="5462271" y="157480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rot="21420000" flipV="1">
            <a:off x="-197198" y="2350587"/>
            <a:ext cx="12782231" cy="2691236"/>
          </a:xfrm>
          <a:prstGeom prst="rect">
            <a:avLst/>
          </a:prstGeom>
        </p:spPr>
      </p:pic>
      <p:sp>
        <p:nvSpPr>
          <p:cNvPr id="8" name="矩形 7"/>
          <p:cNvSpPr/>
          <p:nvPr/>
        </p:nvSpPr>
        <p:spPr>
          <a:xfrm>
            <a:off x="3339343" y="3525629"/>
            <a:ext cx="5709148" cy="1446550"/>
          </a:xfrm>
          <a:prstGeom prst="rect">
            <a:avLst/>
          </a:prstGeom>
          <a:solidFill>
            <a:schemeClr val="bg1">
              <a:alpha val="50000"/>
            </a:schemeClr>
          </a:solidFill>
        </p:spPr>
        <p:txBody>
          <a:bodyPr vert="horz" wrap="square" rtlCol="0">
            <a:spAutoFit/>
          </a:bodyPr>
          <a:lstStyle/>
          <a:p>
            <a:pPr algn="ct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神经网络算法的的调试和结果分析</a:t>
            </a:r>
          </a:p>
        </p:txBody>
      </p:sp>
      <p:sp>
        <p:nvSpPr>
          <p:cNvPr id="13" name="文本框 12"/>
          <p:cNvSpPr txBox="1"/>
          <p:nvPr/>
        </p:nvSpPr>
        <p:spPr>
          <a:xfrm>
            <a:off x="5566901" y="1470324"/>
            <a:ext cx="627017" cy="1862048"/>
          </a:xfrm>
          <a:prstGeom prst="rect">
            <a:avLst/>
          </a:prstGeom>
          <a:noFill/>
        </p:spPr>
        <p:txBody>
          <a:bodyPr wrap="square" rtlCol="0">
            <a:spAutoFit/>
          </a:bodyPr>
          <a:lstStyle/>
          <a:p>
            <a:r>
              <a:rPr lang="en-US" altLang="zh-CN"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9375910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900" decel="100000" fill="hold"/>
                                        <p:tgtEl>
                                          <p:spTgt spid="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16" presetClass="entr" presetSubtype="2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6052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5587221" y="1541444"/>
            <a:ext cx="627017" cy="1862048"/>
          </a:xfrm>
          <a:prstGeom prst="rect">
            <a:avLst/>
          </a:prstGeom>
          <a:noFill/>
        </p:spPr>
        <p:txBody>
          <a:bodyPr wrap="square" rtlCol="0">
            <a:spAutoFit/>
          </a:bodyPr>
          <a:lstStyle/>
          <a:p>
            <a:r>
              <a:rPr lang="en-US" altLang="zh-CN"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428960">
            <a:off x="-287387" y="2533291"/>
            <a:ext cx="12993189" cy="2515008"/>
          </a:xfrm>
          <a:prstGeom prst="rect">
            <a:avLst/>
          </a:prstGeom>
        </p:spPr>
      </p:pic>
      <p:sp>
        <p:nvSpPr>
          <p:cNvPr id="10" name="矩形 9"/>
          <p:cNvSpPr/>
          <p:nvPr/>
        </p:nvSpPr>
        <p:spPr>
          <a:xfrm>
            <a:off x="3048461" y="3465268"/>
            <a:ext cx="6095078" cy="830997"/>
          </a:xfrm>
          <a:prstGeom prst="rect">
            <a:avLst/>
          </a:prstGeom>
          <a:noFill/>
        </p:spPr>
        <p:txBody>
          <a:bodyPr vert="horz" wrap="square" rtlCol="0">
            <a:spAutoFit/>
          </a:bodyPr>
          <a:lstStyle/>
          <a:p>
            <a:pPr algn="ctr"/>
            <a:r>
              <a:rPr lang="zh-CN" altLang="en-US" sz="48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神经网络算法的原理</a:t>
            </a:r>
            <a:endParaRPr lang="en-US" altLang="zh-CN" sz="48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23663111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7" presetID="16" presetClass="entr" presetSubtype="21" fill="hold" nodeType="withEffect">
                                  <p:stCondLst>
                                    <p:cond delay="75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par>
                          <p:cTn id="20" fill="hold">
                            <p:stCondLst>
                              <p:cond delay="125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15409" y="328526"/>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神经网络算法的调试</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101538" y="924360"/>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神经网络算法的调试</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696739" y="2050538"/>
            <a:ext cx="8301372" cy="4195700"/>
          </a:xfrm>
          <a:prstGeom prst="rect">
            <a:avLst/>
          </a:prstGeom>
          <a:noFill/>
        </p:spPr>
        <p:txBody>
          <a:bodyPr wrap="square" rtlCol="0">
            <a:spAutoFit/>
          </a:bodyPr>
          <a:lstStyle/>
          <a:p>
            <a:pPr lvl="1" algn="just">
              <a:lnSpc>
                <a:spcPct val="150000"/>
              </a:lnSpc>
            </a:pPr>
            <a:r>
              <a:rPr lang="zh-CN" altLang="en-US" dirty="0"/>
              <a:t>       采用</a:t>
            </a:r>
            <a:r>
              <a:rPr lang="en-US" altLang="zh-CN" dirty="0"/>
              <a:t>MATLAB</a:t>
            </a:r>
            <a:r>
              <a:rPr lang="zh-CN" altLang="en-US" dirty="0"/>
              <a:t>内置函数后，</a:t>
            </a:r>
            <a:r>
              <a:rPr lang="en-US" altLang="zh-CN" dirty="0"/>
              <a:t>BP</a:t>
            </a:r>
            <a:r>
              <a:rPr lang="zh-CN" altLang="en-US" dirty="0"/>
              <a:t>神经网络的调试就已经变成了修改参数，使结果能够满意。</a:t>
            </a:r>
            <a:endParaRPr lang="en-US" altLang="zh-CN" dirty="0"/>
          </a:p>
          <a:p>
            <a:pPr lvl="1" algn="just">
              <a:lnSpc>
                <a:spcPct val="150000"/>
              </a:lnSpc>
            </a:pPr>
            <a:r>
              <a:rPr lang="zh-CN" altLang="en-US" dirty="0"/>
              <a:t>可调试的内容有</a:t>
            </a:r>
            <a:endParaRPr lang="en-US" altLang="zh-CN" dirty="0"/>
          </a:p>
          <a:p>
            <a:pPr lvl="1" algn="just">
              <a:lnSpc>
                <a:spcPct val="150000"/>
              </a:lnSpc>
            </a:pPr>
            <a:r>
              <a:rPr lang="en-US" altLang="zh-CN" dirty="0"/>
              <a:t>1</a:t>
            </a:r>
            <a:r>
              <a:rPr lang="zh-CN" altLang="en-US" dirty="0"/>
              <a:t>、激活函数</a:t>
            </a:r>
            <a:endParaRPr lang="en-US" altLang="zh-CN" dirty="0"/>
          </a:p>
          <a:p>
            <a:pPr lvl="1" algn="just">
              <a:lnSpc>
                <a:spcPct val="150000"/>
              </a:lnSpc>
            </a:pPr>
            <a:r>
              <a:rPr lang="en-US" altLang="zh-CN" dirty="0"/>
              <a:t>2</a:t>
            </a:r>
            <a:r>
              <a:rPr lang="zh-CN" altLang="en-US" dirty="0"/>
              <a:t>、神经网络层数</a:t>
            </a:r>
            <a:endParaRPr lang="en-US" altLang="zh-CN" dirty="0"/>
          </a:p>
          <a:p>
            <a:pPr lvl="1" algn="just">
              <a:lnSpc>
                <a:spcPct val="150000"/>
              </a:lnSpc>
            </a:pPr>
            <a:r>
              <a:rPr lang="en-US" altLang="zh-CN" dirty="0"/>
              <a:t>3</a:t>
            </a:r>
            <a:r>
              <a:rPr lang="zh-CN" altLang="en-US" dirty="0"/>
              <a:t>、神经网络节点数</a:t>
            </a:r>
            <a:endParaRPr lang="en-US" altLang="zh-CN" dirty="0"/>
          </a:p>
          <a:p>
            <a:pPr lvl="1" algn="just">
              <a:lnSpc>
                <a:spcPct val="150000"/>
              </a:lnSpc>
            </a:pPr>
            <a:r>
              <a:rPr lang="en-US" altLang="zh-CN" dirty="0"/>
              <a:t>4</a:t>
            </a:r>
            <a:r>
              <a:rPr lang="zh-CN" altLang="en-US" dirty="0"/>
              <a:t>、有无偏置</a:t>
            </a:r>
            <a:endParaRPr lang="en-US" altLang="zh-CN" dirty="0"/>
          </a:p>
          <a:p>
            <a:pPr lvl="1" algn="just">
              <a:lnSpc>
                <a:spcPct val="150000"/>
              </a:lnSpc>
            </a:pPr>
            <a:r>
              <a:rPr lang="en-US" altLang="zh-CN" dirty="0"/>
              <a:t>5</a:t>
            </a:r>
            <a:r>
              <a:rPr lang="zh-CN" altLang="en-US" dirty="0"/>
              <a:t>、步长</a:t>
            </a:r>
            <a:endParaRPr lang="en-US" altLang="zh-CN" dirty="0"/>
          </a:p>
          <a:p>
            <a:pPr lvl="1" algn="just">
              <a:lnSpc>
                <a:spcPct val="150000"/>
              </a:lnSpc>
            </a:pPr>
            <a:r>
              <a:rPr lang="en-US" altLang="zh-CN" dirty="0"/>
              <a:t>6</a:t>
            </a:r>
            <a:r>
              <a:rPr lang="zh-CN" altLang="en-US" dirty="0"/>
              <a:t>、梯度下降法</a:t>
            </a:r>
            <a:endParaRPr lang="en-US" altLang="zh-CN" dirty="0"/>
          </a:p>
          <a:p>
            <a:pPr lvl="1" algn="just">
              <a:lnSpc>
                <a:spcPct val="150000"/>
              </a:lnSpc>
            </a:pPr>
            <a:r>
              <a:rPr lang="en-US" altLang="zh-CN" dirty="0"/>
              <a:t>……</a:t>
            </a:r>
          </a:p>
        </p:txBody>
      </p:sp>
    </p:spTree>
    <p:extLst>
      <p:ext uri="{BB962C8B-B14F-4D97-AF65-F5344CB8AC3E}">
        <p14:creationId xmlns:p14="http://schemas.microsoft.com/office/powerpoint/2010/main" val="23716665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78309"/>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神经网络算法的结果分析</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907138" y="941656"/>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神经网络算法的结果分析</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198485" y="2258692"/>
            <a:ext cx="5532111" cy="3366884"/>
          </a:xfrm>
          <a:prstGeom prst="rect">
            <a:avLst/>
          </a:prstGeom>
          <a:noFill/>
        </p:spPr>
        <p:txBody>
          <a:bodyPr wrap="square" rtlCol="0">
            <a:spAutoFit/>
          </a:bodyPr>
          <a:lstStyle/>
          <a:p>
            <a:pPr lvl="1" algn="just">
              <a:lnSpc>
                <a:spcPct val="150000"/>
              </a:lnSpc>
            </a:pPr>
            <a:r>
              <a:rPr lang="zh-CN" altLang="en-US" dirty="0"/>
              <a:t>       神经网络得结果分析可以在</a:t>
            </a:r>
            <a:r>
              <a:rPr lang="en-US" altLang="zh-CN" dirty="0"/>
              <a:t>MATLAB</a:t>
            </a:r>
            <a:r>
              <a:rPr lang="zh-CN" altLang="en-US" dirty="0"/>
              <a:t>的神经网络训练界面中实现。</a:t>
            </a:r>
            <a:endParaRPr lang="en-US" altLang="zh-CN" dirty="0"/>
          </a:p>
          <a:p>
            <a:pPr lvl="2" algn="just">
              <a:lnSpc>
                <a:spcPct val="150000"/>
              </a:lnSpc>
            </a:pPr>
            <a:r>
              <a:rPr lang="en-US" altLang="zh-CN" dirty="0"/>
              <a:t>1</a:t>
            </a:r>
            <a:r>
              <a:rPr lang="zh-CN" altLang="en-US" dirty="0"/>
              <a:t>、步数</a:t>
            </a:r>
            <a:endParaRPr lang="en-US" altLang="zh-CN" dirty="0"/>
          </a:p>
          <a:p>
            <a:pPr lvl="2" algn="just">
              <a:lnSpc>
                <a:spcPct val="150000"/>
              </a:lnSpc>
            </a:pPr>
            <a:r>
              <a:rPr lang="en-US" altLang="zh-CN" dirty="0"/>
              <a:t>2</a:t>
            </a:r>
            <a:r>
              <a:rPr lang="zh-CN" altLang="en-US" dirty="0"/>
              <a:t>、时间</a:t>
            </a:r>
            <a:endParaRPr lang="en-US" altLang="zh-CN" dirty="0"/>
          </a:p>
          <a:p>
            <a:pPr lvl="2" algn="just">
              <a:lnSpc>
                <a:spcPct val="150000"/>
              </a:lnSpc>
            </a:pPr>
            <a:r>
              <a:rPr lang="en-US" altLang="zh-CN" dirty="0"/>
              <a:t>3</a:t>
            </a:r>
            <a:r>
              <a:rPr lang="zh-CN" altLang="en-US" dirty="0"/>
              <a:t>、梯度</a:t>
            </a:r>
            <a:endParaRPr lang="en-US" altLang="zh-CN" dirty="0"/>
          </a:p>
          <a:p>
            <a:pPr lvl="2" algn="just">
              <a:lnSpc>
                <a:spcPct val="150000"/>
              </a:lnSpc>
            </a:pPr>
            <a:r>
              <a:rPr lang="en-US" altLang="zh-CN" dirty="0"/>
              <a:t>4</a:t>
            </a:r>
            <a:r>
              <a:rPr lang="zh-CN" altLang="en-US" dirty="0"/>
              <a:t>、图像对比</a:t>
            </a:r>
            <a:endParaRPr lang="en-US" altLang="zh-CN" dirty="0"/>
          </a:p>
          <a:p>
            <a:pPr lvl="2" algn="just">
              <a:lnSpc>
                <a:spcPct val="150000"/>
              </a:lnSpc>
            </a:pPr>
            <a:r>
              <a:rPr lang="en-US" altLang="zh-CN" dirty="0"/>
              <a:t>5</a:t>
            </a:r>
            <a:r>
              <a:rPr lang="zh-CN" altLang="en-US" dirty="0"/>
              <a:t>、回归分析</a:t>
            </a:r>
            <a:endParaRPr lang="en-US" altLang="zh-CN" dirty="0"/>
          </a:p>
          <a:p>
            <a:pPr lvl="2" algn="just">
              <a:lnSpc>
                <a:spcPct val="150000"/>
              </a:lnSpc>
            </a:pPr>
            <a:r>
              <a:rPr lang="en-US" altLang="zh-CN" dirty="0"/>
              <a:t>6</a:t>
            </a:r>
            <a:r>
              <a:rPr lang="zh-CN" altLang="en-US" dirty="0"/>
              <a:t>、训练状态</a:t>
            </a:r>
            <a:endParaRPr lang="en-US" altLang="zh-CN" dirty="0"/>
          </a:p>
        </p:txBody>
      </p:sp>
      <p:pic>
        <p:nvPicPr>
          <p:cNvPr id="2" name="图片 1">
            <a:extLst>
              <a:ext uri="{FF2B5EF4-FFF2-40B4-BE49-F238E27FC236}">
                <a16:creationId xmlns:a16="http://schemas.microsoft.com/office/drawing/2014/main" id="{B6ECF24F-7743-4EC4-8834-88C8C405DBF8}"/>
              </a:ext>
            </a:extLst>
          </p:cNvPr>
          <p:cNvPicPr>
            <a:picLocks noChangeAspect="1"/>
          </p:cNvPicPr>
          <p:nvPr/>
        </p:nvPicPr>
        <p:blipFill>
          <a:blip r:embed="rId3"/>
          <a:stretch>
            <a:fillRect/>
          </a:stretch>
        </p:blipFill>
        <p:spPr>
          <a:xfrm>
            <a:off x="6730596" y="1574398"/>
            <a:ext cx="3499407" cy="5121084"/>
          </a:xfrm>
          <a:prstGeom prst="rect">
            <a:avLst/>
          </a:prstGeom>
        </p:spPr>
      </p:pic>
    </p:spTree>
    <p:extLst>
      <p:ext uri="{BB962C8B-B14F-4D97-AF65-F5344CB8AC3E}">
        <p14:creationId xmlns:p14="http://schemas.microsoft.com/office/powerpoint/2010/main" val="4610676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0" y="378309"/>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神经网络算法的结果分析</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2827239" y="947220"/>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 </a:t>
            </a:r>
            <a:r>
              <a:rPr lang="en-US" altLang="zh-CN" sz="3200" spc="300" dirty="0" err="1">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3200" spc="30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代码</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en-US" altLang="zh-CN" sz="2400">
                <a:latin typeface="宋体" panose="02010600030101010101" pitchFamily="2" charset="-122"/>
                <a:ea typeface="宋体" panose="02010600030101010101" pitchFamily="2" charset="-122"/>
              </a:rPr>
              <a:t>https://paste.ubuntu.com/p/yBphxXtryC/</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2705773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4528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0000" flipH="1">
            <a:off x="-207234" y="2388730"/>
            <a:ext cx="12606468" cy="2450362"/>
          </a:xfrm>
          <a:prstGeom prst="rect">
            <a:avLst/>
          </a:prstGeom>
        </p:spPr>
      </p:pic>
      <p:sp>
        <p:nvSpPr>
          <p:cNvPr id="5" name="文本框 4"/>
          <p:cNvSpPr txBox="1"/>
          <p:nvPr/>
        </p:nvSpPr>
        <p:spPr>
          <a:xfrm>
            <a:off x="5668501" y="1389044"/>
            <a:ext cx="627017"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3279164" y="3372125"/>
            <a:ext cx="6032707" cy="1446550"/>
          </a:xfrm>
          <a:prstGeom prst="rect">
            <a:avLst/>
          </a:prstGeom>
          <a:noFill/>
        </p:spPr>
        <p:txBody>
          <a:bodyPr vert="horz" wrap="square" rtlCol="0">
            <a:spAutoFit/>
          </a:bodyPr>
          <a:lstStyle/>
          <a:p>
            <a:pPr algn="ct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神经网络算法的优缺点和改进方法</a:t>
            </a:r>
          </a:p>
        </p:txBody>
      </p:sp>
    </p:spTree>
    <p:extLst>
      <p:ext uri="{BB962C8B-B14F-4D97-AF65-F5344CB8AC3E}">
        <p14:creationId xmlns:p14="http://schemas.microsoft.com/office/powerpoint/2010/main" val="20990720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16" presetClass="entr" presetSubtype="21"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15409" y="328526"/>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神经网络算法的优缺点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101538" y="924360"/>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神经网络算法的优点</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652351" y="2310362"/>
            <a:ext cx="8301372" cy="2951385"/>
          </a:xfrm>
          <a:prstGeom prst="rect">
            <a:avLst/>
          </a:prstGeom>
          <a:noFill/>
        </p:spPr>
        <p:txBody>
          <a:bodyPr wrap="square" rtlCol="0">
            <a:spAutoFit/>
          </a:bodyPr>
          <a:lstStyle/>
          <a:p>
            <a:pPr lvl="1" algn="just">
              <a:lnSpc>
                <a:spcPct val="150000"/>
              </a:lnSpc>
            </a:pPr>
            <a:r>
              <a:rPr lang="en-US" altLang="zh-CN" dirty="0"/>
              <a:t>1) </a:t>
            </a:r>
            <a:r>
              <a:rPr lang="zh-CN" altLang="en-US" dirty="0"/>
              <a:t>非线性映射能力：</a:t>
            </a:r>
            <a:r>
              <a:rPr lang="en-US" altLang="zh-CN" dirty="0"/>
              <a:t>BP</a:t>
            </a:r>
            <a:r>
              <a:rPr lang="zh-CN" altLang="en-US" dirty="0"/>
              <a:t>神经网络实质上实现了一个从输入到输出的映射功能，数学理论证明三层的神经网络就能够以任意精度逼近任何非线性连续函数。这使得其特别适合于求解内部机制复杂的问题，即</a:t>
            </a:r>
            <a:r>
              <a:rPr lang="en-US" altLang="zh-CN" dirty="0"/>
              <a:t>BP</a:t>
            </a:r>
            <a:r>
              <a:rPr lang="zh-CN" altLang="en-US" dirty="0"/>
              <a:t>神经网络具有较强的非线性映射能力。</a:t>
            </a:r>
            <a:endParaRPr lang="en-US" altLang="zh-CN" dirty="0"/>
          </a:p>
          <a:p>
            <a:pPr lvl="1" algn="just">
              <a:lnSpc>
                <a:spcPct val="150000"/>
              </a:lnSpc>
            </a:pPr>
            <a:r>
              <a:rPr lang="en-US" altLang="zh-CN" dirty="0"/>
              <a:t>2) </a:t>
            </a:r>
            <a:r>
              <a:rPr lang="zh-CN" altLang="en-US" dirty="0"/>
              <a:t>自学习和自适应能力：</a:t>
            </a:r>
            <a:r>
              <a:rPr lang="en-US" altLang="zh-CN" dirty="0"/>
              <a:t>BP</a:t>
            </a:r>
            <a:r>
              <a:rPr lang="zh-CN" altLang="en-US" dirty="0"/>
              <a:t>神经网络在训练时，能够通过学习自动提取输出、输出数据间的“合理规则”，并自适应的将学习内容记忆于网络的权值中。即</a:t>
            </a:r>
            <a:r>
              <a:rPr lang="en-US" altLang="zh-CN" dirty="0"/>
              <a:t>BP</a:t>
            </a:r>
            <a:r>
              <a:rPr lang="zh-CN" altLang="en-US" dirty="0"/>
              <a:t>神经网络具有高度自学习和自适应的能力。</a:t>
            </a:r>
            <a:endParaRPr lang="en-US" altLang="zh-CN" dirty="0"/>
          </a:p>
        </p:txBody>
      </p:sp>
    </p:spTree>
    <p:extLst>
      <p:ext uri="{BB962C8B-B14F-4D97-AF65-F5344CB8AC3E}">
        <p14:creationId xmlns:p14="http://schemas.microsoft.com/office/powerpoint/2010/main" val="33961017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15409" y="328526"/>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神经网络算法的优缺点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101538" y="924360"/>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神经网络算法的优点</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652351" y="2310362"/>
            <a:ext cx="8301372" cy="2951385"/>
          </a:xfrm>
          <a:prstGeom prst="rect">
            <a:avLst/>
          </a:prstGeom>
          <a:noFill/>
        </p:spPr>
        <p:txBody>
          <a:bodyPr wrap="square" rtlCol="0">
            <a:spAutoFit/>
          </a:bodyPr>
          <a:lstStyle/>
          <a:p>
            <a:pPr lvl="1" algn="just">
              <a:lnSpc>
                <a:spcPct val="150000"/>
              </a:lnSpc>
            </a:pPr>
            <a:r>
              <a:rPr lang="en-US" altLang="zh-CN" dirty="0"/>
              <a:t>3) </a:t>
            </a:r>
            <a:r>
              <a:rPr lang="zh-CN" altLang="en-US" dirty="0"/>
              <a:t>泛化能力：所谓泛化能力是指在设计模式分类器时，即要考虑网络在保证对所需分类对象进行正确分类，还要关心网络在经过训练后，能否对未见过的模式或有噪声污染的模式，进行正确的分类。也即</a:t>
            </a:r>
            <a:r>
              <a:rPr lang="en-US" altLang="zh-CN" dirty="0"/>
              <a:t>BP</a:t>
            </a:r>
            <a:r>
              <a:rPr lang="zh-CN" altLang="en-US" dirty="0"/>
              <a:t>神经网络具有将学习成果应用于新知识的能力。</a:t>
            </a:r>
            <a:endParaRPr lang="en-US" altLang="zh-CN" dirty="0"/>
          </a:p>
          <a:p>
            <a:pPr lvl="1" algn="just">
              <a:lnSpc>
                <a:spcPct val="150000"/>
              </a:lnSpc>
            </a:pPr>
            <a:r>
              <a:rPr lang="en-US" altLang="zh-CN" dirty="0"/>
              <a:t>4) </a:t>
            </a:r>
            <a:r>
              <a:rPr lang="zh-CN" altLang="en-US" dirty="0"/>
              <a:t>容错能力：</a:t>
            </a:r>
            <a:r>
              <a:rPr lang="en-US" altLang="zh-CN" dirty="0"/>
              <a:t>BP</a:t>
            </a:r>
            <a:r>
              <a:rPr lang="zh-CN" altLang="en-US" dirty="0"/>
              <a:t>神经网络在其局部的或者部分的神经元受到破坏后对全局的训练结果不会造成很大的影响，也就是说即使系统在受到局部损伤时还是可以正常工作的。即</a:t>
            </a:r>
            <a:r>
              <a:rPr lang="en-US" altLang="zh-CN" dirty="0"/>
              <a:t>BP</a:t>
            </a:r>
            <a:r>
              <a:rPr lang="zh-CN" altLang="en-US" dirty="0"/>
              <a:t>神经网络具有一定的容错能力。</a:t>
            </a:r>
          </a:p>
        </p:txBody>
      </p:sp>
    </p:spTree>
    <p:extLst>
      <p:ext uri="{BB962C8B-B14F-4D97-AF65-F5344CB8AC3E}">
        <p14:creationId xmlns:p14="http://schemas.microsoft.com/office/powerpoint/2010/main" val="40565718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15409" y="328526"/>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神经网络算法的优缺点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101538" y="924360"/>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神经网络算法的缺点</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958789" y="1753479"/>
            <a:ext cx="9861142" cy="5026697"/>
          </a:xfrm>
          <a:prstGeom prst="rect">
            <a:avLst/>
          </a:prstGeom>
          <a:noFill/>
        </p:spPr>
        <p:txBody>
          <a:bodyPr wrap="square" rtlCol="0">
            <a:spAutoFit/>
          </a:bodyPr>
          <a:lstStyle/>
          <a:p>
            <a:pPr lvl="1" algn="just">
              <a:lnSpc>
                <a:spcPct val="150000"/>
              </a:lnSpc>
            </a:pPr>
            <a:r>
              <a:rPr lang="en-US" altLang="zh-CN" dirty="0"/>
              <a:t>1</a:t>
            </a:r>
            <a:r>
              <a:rPr lang="zh-CN" altLang="en-US" dirty="0"/>
              <a:t>、局部极小化问题：从数学角度看，传统的 </a:t>
            </a:r>
            <a:r>
              <a:rPr lang="en-US" altLang="zh-CN" dirty="0"/>
              <a:t>BP</a:t>
            </a:r>
            <a:r>
              <a:rPr lang="zh-CN" altLang="en-US" dirty="0"/>
              <a:t>神经网络为一种局部搜索的优化方法，它要解决的是一个复杂非线性化问题，网络的权值是通过沿局部改善的方向逐渐进行调整的，这样会使算法陷入局部极值，权值收敛到局部极小点，从而导致网络训练失败。加上</a:t>
            </a:r>
            <a:r>
              <a:rPr lang="en-US" altLang="zh-CN" dirty="0"/>
              <a:t>BP</a:t>
            </a:r>
            <a:r>
              <a:rPr lang="zh-CN" altLang="en-US" dirty="0"/>
              <a:t>神经网络对初始网络权重非常敏感，以不同的权重初始化网络，其往往会收敛于不同的局部极小，这也是很多学者每次训练得到不同结果的根本原因。</a:t>
            </a:r>
            <a:endParaRPr lang="en-US" altLang="zh-CN" dirty="0"/>
          </a:p>
          <a:p>
            <a:pPr lvl="1" algn="just">
              <a:lnSpc>
                <a:spcPct val="150000"/>
              </a:lnSpc>
            </a:pPr>
            <a:r>
              <a:rPr lang="en-US" altLang="zh-CN" dirty="0"/>
              <a:t>2</a:t>
            </a:r>
            <a:r>
              <a:rPr lang="zh-CN" altLang="en-US" dirty="0"/>
              <a:t>、</a:t>
            </a:r>
            <a:r>
              <a:rPr lang="en-US" altLang="zh-CN" dirty="0"/>
              <a:t>BP </a:t>
            </a:r>
            <a:r>
              <a:rPr lang="zh-CN" altLang="en-US" dirty="0"/>
              <a:t>神经网络算法的收敛速度慢：由于</a:t>
            </a:r>
            <a:r>
              <a:rPr lang="en-US" altLang="zh-CN" dirty="0"/>
              <a:t>BP</a:t>
            </a:r>
            <a:r>
              <a:rPr lang="zh-CN" altLang="en-US" dirty="0"/>
              <a:t>神经网络算法本质上为梯度下降法，它所要优化的目标函数是非常复杂的，因此，必然会出现“锯齿形现象”，这使得</a:t>
            </a:r>
            <a:r>
              <a:rPr lang="en-US" altLang="zh-CN" dirty="0"/>
              <a:t>BP</a:t>
            </a:r>
            <a:r>
              <a:rPr lang="zh-CN" altLang="en-US" dirty="0"/>
              <a:t>算法低效；又由于优化的目标函数很复杂，它必然会在神经元输出接近</a:t>
            </a:r>
            <a:r>
              <a:rPr lang="en-US" altLang="zh-CN" dirty="0"/>
              <a:t>0</a:t>
            </a:r>
            <a:r>
              <a:rPr lang="zh-CN" altLang="en-US" dirty="0"/>
              <a:t>或</a:t>
            </a:r>
            <a:r>
              <a:rPr lang="en-US" altLang="zh-CN" dirty="0"/>
              <a:t>1</a:t>
            </a:r>
            <a:r>
              <a:rPr lang="zh-CN" altLang="en-US" dirty="0"/>
              <a:t>的情况下，出现一些平坦区，在这些区域内，权值误差改变很小，使训练过程几乎停顿；</a:t>
            </a:r>
            <a:r>
              <a:rPr lang="en-US" altLang="zh-CN" dirty="0"/>
              <a:t>BP</a:t>
            </a:r>
            <a:r>
              <a:rPr lang="zh-CN" altLang="en-US" dirty="0"/>
              <a:t>神经网络模型中，为了使网络执行</a:t>
            </a:r>
            <a:r>
              <a:rPr lang="en-US" altLang="zh-CN" dirty="0"/>
              <a:t>BP</a:t>
            </a:r>
            <a:r>
              <a:rPr lang="zh-CN" altLang="en-US" dirty="0"/>
              <a:t>算法，不能使用传统的一维搜索法求每次迭代的步长，而必须把步长的更新规则预先赋予网络，这种方法也会引起算法低效。以上种种，导致了</a:t>
            </a:r>
            <a:r>
              <a:rPr lang="en-US" altLang="zh-CN" dirty="0"/>
              <a:t>BP</a:t>
            </a:r>
            <a:r>
              <a:rPr lang="zh-CN" altLang="en-US" dirty="0"/>
              <a:t>神经网络算法收敛速度慢的现象。</a:t>
            </a:r>
          </a:p>
          <a:p>
            <a:pPr lvl="1" algn="just">
              <a:lnSpc>
                <a:spcPct val="150000"/>
              </a:lnSpc>
            </a:pPr>
            <a:endParaRPr lang="en-US" altLang="zh-CN" dirty="0"/>
          </a:p>
        </p:txBody>
      </p:sp>
    </p:spTree>
    <p:extLst>
      <p:ext uri="{BB962C8B-B14F-4D97-AF65-F5344CB8AC3E}">
        <p14:creationId xmlns:p14="http://schemas.microsoft.com/office/powerpoint/2010/main" val="17805116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15409" y="328526"/>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神经网络算法的优缺点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101538" y="924360"/>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神经网络算法的缺点</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687862" y="1832435"/>
            <a:ext cx="8301372" cy="3366884"/>
          </a:xfrm>
          <a:prstGeom prst="rect">
            <a:avLst/>
          </a:prstGeom>
          <a:noFill/>
        </p:spPr>
        <p:txBody>
          <a:bodyPr wrap="square" rtlCol="0">
            <a:spAutoFit/>
          </a:bodyPr>
          <a:lstStyle/>
          <a:p>
            <a:pPr lvl="1" algn="just">
              <a:lnSpc>
                <a:spcPct val="150000"/>
              </a:lnSpc>
            </a:pPr>
            <a:r>
              <a:rPr lang="en-US" altLang="zh-CN" dirty="0"/>
              <a:t>3</a:t>
            </a:r>
            <a:r>
              <a:rPr lang="zh-CN" altLang="en-US" dirty="0"/>
              <a:t>、</a:t>
            </a:r>
            <a:r>
              <a:rPr lang="en-US" altLang="zh-CN" dirty="0"/>
              <a:t>BP </a:t>
            </a:r>
            <a:r>
              <a:rPr lang="zh-CN" altLang="en-US" dirty="0"/>
              <a:t>神经网络结构选择不一：</a:t>
            </a:r>
            <a:r>
              <a:rPr lang="en-US" altLang="zh-CN" dirty="0"/>
              <a:t>BP</a:t>
            </a:r>
            <a:r>
              <a:rPr lang="zh-CN" altLang="en-US" dirty="0"/>
              <a:t>神经网络结构的选择至今尚无一种统一而完整的理论指导，一般只能由经验选定。网络结构选择过大，训练中效率不高，可能出现过拟合现象，造成网络性能低，容错性下降，若选择过小，则又会造成网络可能不收敛。而网络的结构直接影响网络的逼近能力及推广性质。因此，应用中如何选择合适的网络结构是一个重要的问题。</a:t>
            </a:r>
            <a:endParaRPr lang="en-US" altLang="zh-CN" dirty="0"/>
          </a:p>
          <a:p>
            <a:pPr lvl="1" algn="just">
              <a:lnSpc>
                <a:spcPct val="150000"/>
              </a:lnSpc>
            </a:pPr>
            <a:r>
              <a:rPr lang="en-US" altLang="zh-CN" dirty="0"/>
              <a:t>4</a:t>
            </a:r>
            <a:r>
              <a:rPr lang="zh-CN" altLang="en-US" dirty="0"/>
              <a:t>、应用实例与网络规模的矛盾问题：</a:t>
            </a:r>
            <a:r>
              <a:rPr lang="en-US" altLang="zh-CN" dirty="0"/>
              <a:t>BP</a:t>
            </a:r>
            <a:r>
              <a:rPr lang="zh-CN" altLang="en-US" dirty="0"/>
              <a:t>神经网络难以解决应用问题的实例规模和网络规模间的矛盾问题，其涉及到网络容量的可能性与可行性的关系问题，即学习复杂性问题。</a:t>
            </a:r>
            <a:endParaRPr lang="en-US" altLang="zh-CN" dirty="0"/>
          </a:p>
        </p:txBody>
      </p:sp>
    </p:spTree>
    <p:extLst>
      <p:ext uri="{BB962C8B-B14F-4D97-AF65-F5344CB8AC3E}">
        <p14:creationId xmlns:p14="http://schemas.microsoft.com/office/powerpoint/2010/main" val="40760903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15409" y="328526"/>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神经网络算法的优缺点</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101538" y="924360"/>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神经网络算法的缺点</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714495" y="1832435"/>
            <a:ext cx="8301372" cy="4613379"/>
          </a:xfrm>
          <a:prstGeom prst="rect">
            <a:avLst/>
          </a:prstGeom>
          <a:noFill/>
        </p:spPr>
        <p:txBody>
          <a:bodyPr wrap="square" rtlCol="0">
            <a:spAutoFit/>
          </a:bodyPr>
          <a:lstStyle/>
          <a:p>
            <a:pPr lvl="1" algn="just">
              <a:lnSpc>
                <a:spcPct val="150000"/>
              </a:lnSpc>
            </a:pPr>
            <a:r>
              <a:rPr lang="en-US" altLang="zh-CN" dirty="0"/>
              <a:t>5</a:t>
            </a:r>
            <a:r>
              <a:rPr lang="zh-CN" altLang="en-US" dirty="0"/>
              <a:t>、</a:t>
            </a:r>
            <a:r>
              <a:rPr lang="en-US" altLang="zh-CN" dirty="0"/>
              <a:t>BP</a:t>
            </a:r>
            <a:r>
              <a:rPr lang="zh-CN" altLang="en-US" dirty="0"/>
              <a:t>神经网络预测能力和训练能力的矛盾问题：预测能力也称泛化能力或者推广能力，而训练能力也称逼近能力或者学习能力。一般情况下，训练能力差时，预测能力也差，并且一定程度上，随着训练能力地提高，预测能力会得到提高。但这种趋势不是固定的，其有一个极限，当达到此极限时，随着训练能力的提高，预测能力反而会下降，也即出现所谓“过拟合”现象。出现该现象的原因是网络学习了过多的样本细节导致，学习出的模型已不能反映样本内含的规律，所以如何把握好学习的度，解决网络预测能力和训练能力间矛盾问题也是</a:t>
            </a:r>
            <a:r>
              <a:rPr lang="en-US" altLang="zh-CN" dirty="0"/>
              <a:t>BP</a:t>
            </a:r>
            <a:r>
              <a:rPr lang="zh-CN" altLang="en-US" dirty="0"/>
              <a:t>神经网络的重要研究内容。</a:t>
            </a:r>
            <a:endParaRPr lang="en-US" altLang="zh-CN" dirty="0"/>
          </a:p>
          <a:p>
            <a:pPr lvl="1" algn="just">
              <a:lnSpc>
                <a:spcPct val="150000"/>
              </a:lnSpc>
            </a:pPr>
            <a:r>
              <a:rPr lang="en-US" altLang="zh-CN" dirty="0"/>
              <a:t>6</a:t>
            </a:r>
            <a:r>
              <a:rPr lang="zh-CN" altLang="en-US" dirty="0"/>
              <a:t>、</a:t>
            </a:r>
            <a:r>
              <a:rPr lang="en-US" altLang="zh-CN" dirty="0"/>
              <a:t>BP</a:t>
            </a:r>
            <a:r>
              <a:rPr lang="zh-CN" altLang="en-US" dirty="0"/>
              <a:t>神经网络样本依赖性问题：网络模型的逼近和推广能力与学习样本的典型性密切相关，而从问题中选取典型样本实例组成训练集是一个很困难的问题。</a:t>
            </a:r>
          </a:p>
        </p:txBody>
      </p:sp>
    </p:spTree>
    <p:extLst>
      <p:ext uri="{BB962C8B-B14F-4D97-AF65-F5344CB8AC3E}">
        <p14:creationId xmlns:p14="http://schemas.microsoft.com/office/powerpoint/2010/main" val="17085786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15409" y="328526"/>
            <a:ext cx="2396971"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神经网络算法的改进</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101538" y="924360"/>
            <a:ext cx="670722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BP</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神经网络算法的改进</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670106" y="2924388"/>
            <a:ext cx="8301372" cy="1289392"/>
          </a:xfrm>
          <a:prstGeom prst="rect">
            <a:avLst/>
          </a:prstGeom>
          <a:noFill/>
        </p:spPr>
        <p:txBody>
          <a:bodyPr wrap="square" rtlCol="0">
            <a:spAutoFit/>
          </a:bodyPr>
          <a:lstStyle/>
          <a:p>
            <a:pPr lvl="1" algn="just">
              <a:lnSpc>
                <a:spcPct val="150000"/>
              </a:lnSpc>
            </a:pPr>
            <a:r>
              <a:rPr lang="zh-CN" altLang="en-US" dirty="0"/>
              <a:t>传统的</a:t>
            </a:r>
            <a:r>
              <a:rPr lang="en-US" altLang="zh-CN" dirty="0"/>
              <a:t>BP</a:t>
            </a:r>
            <a:r>
              <a:rPr lang="zh-CN" altLang="en-US" dirty="0"/>
              <a:t>算法改进主要有两类： </a:t>
            </a:r>
          </a:p>
          <a:p>
            <a:pPr lvl="1" algn="just">
              <a:lnSpc>
                <a:spcPct val="150000"/>
              </a:lnSpc>
            </a:pPr>
            <a:r>
              <a:rPr lang="en-US" altLang="zh-CN" dirty="0"/>
              <a:t>- </a:t>
            </a:r>
            <a:r>
              <a:rPr lang="zh-CN" altLang="en-US" dirty="0"/>
              <a:t>启发式算法：如附加动量法，自适应算法 </a:t>
            </a:r>
          </a:p>
          <a:p>
            <a:pPr lvl="1" algn="just">
              <a:lnSpc>
                <a:spcPct val="150000"/>
              </a:lnSpc>
            </a:pPr>
            <a:r>
              <a:rPr lang="en-US" altLang="zh-CN" dirty="0"/>
              <a:t>- </a:t>
            </a:r>
            <a:r>
              <a:rPr lang="zh-CN" altLang="en-US" dirty="0"/>
              <a:t>数值优化法：如共轭梯度法、牛顿迭代法、</a:t>
            </a:r>
            <a:r>
              <a:rPr lang="en-US" altLang="zh-CN" dirty="0"/>
              <a:t>Levenberg-Marquardt</a:t>
            </a:r>
            <a:r>
              <a:rPr lang="zh-CN" altLang="en-US" dirty="0"/>
              <a:t>算法</a:t>
            </a:r>
          </a:p>
        </p:txBody>
      </p:sp>
    </p:spTree>
    <p:extLst>
      <p:ext uri="{BB962C8B-B14F-4D97-AF65-F5344CB8AC3E}">
        <p14:creationId xmlns:p14="http://schemas.microsoft.com/office/powerpoint/2010/main" val="17710756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10690" y="337403"/>
            <a:ext cx="1922297"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560753" y="876999"/>
            <a:ext cx="4640604"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pic>
        <p:nvPicPr>
          <p:cNvPr id="1026" name="Picture 2" descr="https://gss0.bdstatic.com/94o3dSag_xI4khGkpoWK1HF6hhy/baike/c0%3Dbaike80%2C5%2C5%2C80%2C26/sign=3c6cf40c94eef01f591910978197f240/b64543a98226cffc96f4f2dab9014a90f703eaf8.jpg">
            <a:extLst>
              <a:ext uri="{FF2B5EF4-FFF2-40B4-BE49-F238E27FC236}">
                <a16:creationId xmlns:a16="http://schemas.microsoft.com/office/drawing/2014/main" id="{76FC748E-D2FD-4FB2-A285-46B80BFF0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213" y="3071946"/>
            <a:ext cx="5362575" cy="21526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71CF8E99-899E-46A7-93CC-AC92070057E0}"/>
              </a:ext>
            </a:extLst>
          </p:cNvPr>
          <p:cNvSpPr txBox="1"/>
          <p:nvPr/>
        </p:nvSpPr>
        <p:spPr>
          <a:xfrm>
            <a:off x="1532896" y="1971140"/>
            <a:ext cx="9224891" cy="923330"/>
          </a:xfrm>
          <a:prstGeom prst="rect">
            <a:avLst/>
          </a:prstGeom>
          <a:noFill/>
        </p:spPr>
        <p:txBody>
          <a:bodyPr wrap="square" rtlCol="0">
            <a:spAutoFit/>
          </a:bodyPr>
          <a:lstStyle/>
          <a:p>
            <a:r>
              <a:rPr lang="zh-CN" altLang="en-US" dirty="0"/>
              <a:t>神经元模型：从神经元的特性和功能可以知道，神经元是一个多输入单输出的信息处理单元，而且，它对信息的处理是非线性的。根据神经元的特性和功能，可以把神经元抽象为一个简单的数学模型。</a:t>
            </a:r>
          </a:p>
        </p:txBody>
      </p:sp>
      <p:sp>
        <p:nvSpPr>
          <p:cNvPr id="3" name="文本框 2">
            <a:extLst>
              <a:ext uri="{FF2B5EF4-FFF2-40B4-BE49-F238E27FC236}">
                <a16:creationId xmlns:a16="http://schemas.microsoft.com/office/drawing/2014/main" id="{3589B24D-6397-48F4-A841-C71E67AEC380}"/>
              </a:ext>
            </a:extLst>
          </p:cNvPr>
          <p:cNvSpPr txBox="1"/>
          <p:nvPr/>
        </p:nvSpPr>
        <p:spPr>
          <a:xfrm>
            <a:off x="7377344" y="2944478"/>
            <a:ext cx="3639844" cy="2585323"/>
          </a:xfrm>
          <a:prstGeom prst="rect">
            <a:avLst/>
          </a:prstGeom>
          <a:noFill/>
        </p:spPr>
        <p:txBody>
          <a:bodyPr wrap="square" rtlCol="0">
            <a:spAutoFit/>
          </a:bodyPr>
          <a:lstStyle/>
          <a:p>
            <a:r>
              <a:rPr lang="en-US" altLang="zh-CN" dirty="0"/>
              <a:t>X1</a:t>
            </a:r>
            <a:r>
              <a:rPr lang="zh-CN" altLang="en-US" dirty="0"/>
              <a:t>，</a:t>
            </a:r>
            <a:r>
              <a:rPr lang="en-US" altLang="zh-CN" dirty="0"/>
              <a:t>X2</a:t>
            </a:r>
            <a:r>
              <a:rPr lang="zh-CN" altLang="en-US" dirty="0"/>
              <a:t>，</a:t>
            </a:r>
            <a:r>
              <a:rPr lang="en-US" altLang="zh-CN" dirty="0"/>
              <a:t>……</a:t>
            </a:r>
            <a:r>
              <a:rPr lang="zh-CN" altLang="en-US" dirty="0"/>
              <a:t>，</a:t>
            </a:r>
            <a:r>
              <a:rPr lang="en-US" altLang="zh-CN" dirty="0" err="1"/>
              <a:t>Xn</a:t>
            </a:r>
            <a:r>
              <a:rPr lang="zh-CN" altLang="en-US" dirty="0"/>
              <a:t>是神经元的输入，即是来自前级</a:t>
            </a:r>
            <a:r>
              <a:rPr lang="en-US" altLang="zh-CN" dirty="0"/>
              <a:t>n</a:t>
            </a:r>
            <a:r>
              <a:rPr lang="zh-CN" altLang="en-US" dirty="0"/>
              <a:t>个神经元的轴突的信息</a:t>
            </a:r>
            <a:r>
              <a:rPr lang="en-US" altLang="zh-CN" dirty="0"/>
              <a:t>A</a:t>
            </a:r>
            <a:r>
              <a:rPr lang="zh-CN" altLang="en-US" dirty="0"/>
              <a:t>，</a:t>
            </a:r>
            <a:r>
              <a:rPr lang="en-US" altLang="zh-CN" dirty="0"/>
              <a:t>Σ</a:t>
            </a:r>
            <a:r>
              <a:rPr lang="zh-CN" altLang="en-US" dirty="0"/>
              <a:t>是</a:t>
            </a:r>
            <a:r>
              <a:rPr lang="en-US" altLang="zh-CN" dirty="0" err="1"/>
              <a:t>i</a:t>
            </a:r>
            <a:r>
              <a:rPr lang="zh-CN" altLang="en-US" dirty="0"/>
              <a:t>神经元的阈值；</a:t>
            </a:r>
            <a:r>
              <a:rPr lang="en-US" altLang="zh-CN" dirty="0"/>
              <a:t>Wi1</a:t>
            </a:r>
            <a:r>
              <a:rPr lang="zh-CN" altLang="en-US" dirty="0"/>
              <a:t>，</a:t>
            </a:r>
            <a:r>
              <a:rPr lang="en-US" altLang="zh-CN" dirty="0"/>
              <a:t>Wi2……</a:t>
            </a:r>
            <a:r>
              <a:rPr lang="zh-CN" altLang="en-US" dirty="0"/>
              <a:t>，</a:t>
            </a:r>
            <a:r>
              <a:rPr lang="en-US" altLang="zh-CN" dirty="0"/>
              <a:t>Win</a:t>
            </a:r>
            <a:r>
              <a:rPr lang="zh-CN" altLang="en-US" dirty="0"/>
              <a:t>分别是</a:t>
            </a:r>
            <a:r>
              <a:rPr lang="en-US" altLang="zh-CN" dirty="0" err="1"/>
              <a:t>i</a:t>
            </a:r>
            <a:r>
              <a:rPr lang="zh-CN" altLang="en-US" dirty="0"/>
              <a:t>神经元对</a:t>
            </a:r>
            <a:r>
              <a:rPr lang="en-US" altLang="zh-CN" dirty="0"/>
              <a:t>X1</a:t>
            </a:r>
            <a:r>
              <a:rPr lang="zh-CN" altLang="en-US" dirty="0"/>
              <a:t>，</a:t>
            </a:r>
            <a:r>
              <a:rPr lang="en-US" altLang="zh-CN" dirty="0"/>
              <a:t>X2</a:t>
            </a:r>
            <a:r>
              <a:rPr lang="zh-CN" altLang="en-US" dirty="0"/>
              <a:t>，</a:t>
            </a:r>
            <a:r>
              <a:rPr lang="en-US" altLang="zh-CN" dirty="0"/>
              <a:t>……</a:t>
            </a:r>
            <a:r>
              <a:rPr lang="zh-CN" altLang="en-US" dirty="0"/>
              <a:t>，</a:t>
            </a:r>
            <a:r>
              <a:rPr lang="en-US" altLang="zh-CN" dirty="0" err="1"/>
              <a:t>Xn</a:t>
            </a:r>
            <a:r>
              <a:rPr lang="zh-CN" altLang="en-US" dirty="0"/>
              <a:t>的权系数，也即突触的传递效率；</a:t>
            </a:r>
            <a:r>
              <a:rPr lang="en-US" altLang="zh-CN" dirty="0"/>
              <a:t>Yi</a:t>
            </a:r>
            <a:r>
              <a:rPr lang="zh-CN" altLang="en-US" dirty="0"/>
              <a:t>是</a:t>
            </a:r>
            <a:r>
              <a:rPr lang="en-US" altLang="zh-CN" dirty="0" err="1"/>
              <a:t>i</a:t>
            </a:r>
            <a:r>
              <a:rPr lang="zh-CN" altLang="en-US" dirty="0"/>
              <a:t>神经元的输出；</a:t>
            </a:r>
            <a:r>
              <a:rPr lang="en-US" altLang="zh-CN" dirty="0"/>
              <a:t>f[·]</a:t>
            </a:r>
            <a:r>
              <a:rPr lang="zh-CN" altLang="en-US" dirty="0"/>
              <a:t>是激发函数，它决定</a:t>
            </a:r>
            <a:r>
              <a:rPr lang="en-US" altLang="zh-CN" dirty="0" err="1"/>
              <a:t>i</a:t>
            </a:r>
            <a:r>
              <a:rPr lang="zh-CN" altLang="en-US" dirty="0"/>
              <a:t>神经元受到输人</a:t>
            </a:r>
            <a:r>
              <a:rPr lang="en-US" altLang="zh-CN" dirty="0"/>
              <a:t>X1</a:t>
            </a:r>
            <a:r>
              <a:rPr lang="zh-CN" altLang="en-US" dirty="0"/>
              <a:t>，</a:t>
            </a:r>
            <a:r>
              <a:rPr lang="en-US" altLang="zh-CN" dirty="0"/>
              <a:t>X2</a:t>
            </a:r>
            <a:r>
              <a:rPr lang="zh-CN" altLang="en-US" dirty="0"/>
              <a:t>，</a:t>
            </a:r>
            <a:r>
              <a:rPr lang="en-US" altLang="zh-CN" dirty="0"/>
              <a:t>……</a:t>
            </a:r>
            <a:r>
              <a:rPr lang="zh-CN" altLang="en-US" dirty="0"/>
              <a:t>，</a:t>
            </a:r>
            <a:r>
              <a:rPr lang="en-US" altLang="zh-CN" dirty="0" err="1"/>
              <a:t>Xn</a:t>
            </a:r>
            <a:r>
              <a:rPr lang="zh-CN" altLang="en-US" dirty="0"/>
              <a:t>的共同刺激达到阀值时以何种方式输出。</a:t>
            </a:r>
          </a:p>
        </p:txBody>
      </p:sp>
    </p:spTree>
    <p:extLst>
      <p:ext uri="{BB962C8B-B14F-4D97-AF65-F5344CB8AC3E}">
        <p14:creationId xmlns:p14="http://schemas.microsoft.com/office/powerpoint/2010/main" val="12712009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7" name="文本框 6"/>
          <p:cNvSpPr txBox="1"/>
          <p:nvPr/>
        </p:nvSpPr>
        <p:spPr>
          <a:xfrm>
            <a:off x="906494" y="3018792"/>
            <a:ext cx="7141381" cy="923330"/>
          </a:xfrm>
          <a:prstGeom prst="rect">
            <a:avLst/>
          </a:prstGeom>
          <a:noFill/>
        </p:spPr>
        <p:txBody>
          <a:bodyPr vert="horz" wrap="square" rtlCol="0">
            <a:spAutoFit/>
          </a:bodyPr>
          <a:lstStyle/>
          <a:p>
            <a:r>
              <a:rPr lang="zh-CN" altLang="en-US" sz="5400" spc="12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感谢聆听！！！</a:t>
            </a:r>
          </a:p>
        </p:txBody>
      </p:sp>
      <p:sp>
        <p:nvSpPr>
          <p:cNvPr id="8" name="矩形 7"/>
          <p:cNvSpPr/>
          <p:nvPr/>
        </p:nvSpPr>
        <p:spPr>
          <a:xfrm>
            <a:off x="1196842" y="4408893"/>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1365747" y="4301930"/>
            <a:ext cx="6853220" cy="369332"/>
          </a:xfrm>
          <a:prstGeom prst="rect">
            <a:avLst/>
          </a:prstGeom>
          <a:noFill/>
        </p:spPr>
        <p:txBody>
          <a:bodyPr wrap="square" rtlCol="0">
            <a:spAutoFit/>
          </a:bodyPr>
          <a:lstStyle/>
          <a:p>
            <a:r>
              <a:rPr lang="en-US" altLang="zh-CN"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The end of Lesson 6</a:t>
            </a:r>
            <a:endParaRPr lang="zh-CN" altLang="en-US"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p:cNvCxnSpPr/>
          <p:nvPr/>
        </p:nvCxnSpPr>
        <p:spPr>
          <a:xfrm flipH="1">
            <a:off x="1041721" y="4139591"/>
            <a:ext cx="6486839"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062428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22" presetClass="entr" presetSubtype="2" fill="hold"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par>
                          <p:cTn id="13" fill="hold">
                            <p:stCondLst>
                              <p:cond delay="1600"/>
                            </p:stCondLst>
                            <p:childTnLst>
                              <p:par>
                                <p:cTn id="14" presetID="17"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750" fill="hold"/>
                                        <p:tgtEl>
                                          <p:spTgt spid="8"/>
                                        </p:tgtEl>
                                        <p:attrNameLst>
                                          <p:attrName>ppt_x</p:attrName>
                                        </p:attrNameLst>
                                      </p:cBhvr>
                                      <p:tavLst>
                                        <p:tav tm="0">
                                          <p:val>
                                            <p:strVal val="#ppt_x"/>
                                          </p:val>
                                        </p:tav>
                                        <p:tav tm="100000">
                                          <p:val>
                                            <p:strVal val="#ppt_x"/>
                                          </p:val>
                                        </p:tav>
                                      </p:tavLst>
                                    </p:anim>
                                    <p:anim calcmode="lin" valueType="num">
                                      <p:cBhvr>
                                        <p:cTn id="17" dur="750" fill="hold"/>
                                        <p:tgtEl>
                                          <p:spTgt spid="8"/>
                                        </p:tgtEl>
                                        <p:attrNameLst>
                                          <p:attrName>ppt_y</p:attrName>
                                        </p:attrNameLst>
                                      </p:cBhvr>
                                      <p:tavLst>
                                        <p:tav tm="0">
                                          <p:val>
                                            <p:strVal val="#ppt_y-#ppt_h/2"/>
                                          </p:val>
                                        </p:tav>
                                        <p:tav tm="100000">
                                          <p:val>
                                            <p:strVal val="#ppt_y"/>
                                          </p:val>
                                        </p:tav>
                                      </p:tavLst>
                                    </p:anim>
                                    <p:anim calcmode="lin" valueType="num">
                                      <p:cBhvr>
                                        <p:cTn id="18" dur="750" fill="hold"/>
                                        <p:tgtEl>
                                          <p:spTgt spid="8"/>
                                        </p:tgtEl>
                                        <p:attrNameLst>
                                          <p:attrName>ppt_w</p:attrName>
                                        </p:attrNameLst>
                                      </p:cBhvr>
                                      <p:tavLst>
                                        <p:tav tm="0">
                                          <p:val>
                                            <p:strVal val="#ppt_w"/>
                                          </p:val>
                                        </p:tav>
                                        <p:tav tm="100000">
                                          <p:val>
                                            <p:strVal val="#ppt_w"/>
                                          </p:val>
                                        </p:tav>
                                      </p:tavLst>
                                    </p:anim>
                                    <p:anim calcmode="lin" valueType="num">
                                      <p:cBhvr>
                                        <p:cTn id="19" dur="750" fill="hold"/>
                                        <p:tgtEl>
                                          <p:spTgt spid="8"/>
                                        </p:tgtEl>
                                        <p:attrNameLst>
                                          <p:attrName>ppt_h</p:attrName>
                                        </p:attrNameLst>
                                      </p:cBhvr>
                                      <p:tavLst>
                                        <p:tav tm="0">
                                          <p:val>
                                            <p:fltVal val="0"/>
                                          </p:val>
                                        </p:tav>
                                        <p:tav tm="100000">
                                          <p:val>
                                            <p:strVal val="#ppt_h"/>
                                          </p:val>
                                        </p:tav>
                                      </p:tavLst>
                                    </p:anim>
                                  </p:childTnLst>
                                </p:cTn>
                              </p:par>
                              <p:par>
                                <p:cTn id="20" presetID="22" presetClass="entr" presetSubtype="8" fill="hold" grpId="0" nodeType="withEffect">
                                  <p:stCondLst>
                                    <p:cond delay="55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10690" y="337403"/>
            <a:ext cx="1922297"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560753" y="876999"/>
            <a:ext cx="4640604"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71CF8E99-899E-46A7-93CC-AC92070057E0}"/>
              </a:ext>
            </a:extLst>
          </p:cNvPr>
          <p:cNvSpPr txBox="1"/>
          <p:nvPr/>
        </p:nvSpPr>
        <p:spPr>
          <a:xfrm>
            <a:off x="2456174" y="2162389"/>
            <a:ext cx="9224891" cy="369332"/>
          </a:xfrm>
          <a:prstGeom prst="rect">
            <a:avLst/>
          </a:prstGeom>
          <a:noFill/>
        </p:spPr>
        <p:txBody>
          <a:bodyPr wrap="square" rtlCol="0">
            <a:spAutoFit/>
          </a:bodyPr>
          <a:lstStyle/>
          <a:p>
            <a:r>
              <a:rPr lang="zh-CN" altLang="en-US" dirty="0"/>
              <a:t>神经元模型表达式：</a:t>
            </a:r>
          </a:p>
        </p:txBody>
      </p:sp>
      <p:sp>
        <p:nvSpPr>
          <p:cNvPr id="3" name="文本框 2">
            <a:extLst>
              <a:ext uri="{FF2B5EF4-FFF2-40B4-BE49-F238E27FC236}">
                <a16:creationId xmlns:a16="http://schemas.microsoft.com/office/drawing/2014/main" id="{3589B24D-6397-48F4-A841-C71E67AEC380}"/>
              </a:ext>
            </a:extLst>
          </p:cNvPr>
          <p:cNvSpPr txBox="1"/>
          <p:nvPr/>
        </p:nvSpPr>
        <p:spPr>
          <a:xfrm>
            <a:off x="1638696" y="3040789"/>
            <a:ext cx="8082353" cy="2031325"/>
          </a:xfrm>
          <a:prstGeom prst="rect">
            <a:avLst/>
          </a:prstGeom>
          <a:noFill/>
        </p:spPr>
        <p:txBody>
          <a:bodyPr wrap="square" rtlCol="0">
            <a:spAutoFit/>
          </a:bodyPr>
          <a:lstStyle/>
          <a:p>
            <a:pPr lvl="1"/>
            <a:r>
              <a:rPr lang="zh-CN" altLang="en-US" dirty="0"/>
              <a:t>        对于阶跃型激发函数，它的输出是电位脉冲，故而这种激发函数的神经元称离散输出模型。</a:t>
            </a:r>
          </a:p>
          <a:p>
            <a:pPr lvl="1"/>
            <a:r>
              <a:rPr lang="zh-CN" altLang="en-US" dirty="0"/>
              <a:t>       对于线性激发函数，它的输出是随输入的激发总量成正比的；故这种神经元称线性连续型模型。</a:t>
            </a:r>
          </a:p>
          <a:p>
            <a:pPr lvl="1"/>
            <a:r>
              <a:rPr lang="zh-CN" altLang="en-US" dirty="0"/>
              <a:t>       对于用</a:t>
            </a:r>
            <a:r>
              <a:rPr lang="en-US" altLang="zh-CN" dirty="0"/>
              <a:t>s</a:t>
            </a:r>
            <a:r>
              <a:rPr lang="zh-CN" altLang="en-US" dirty="0"/>
              <a:t>型激发函数，它的输出是非线性的；故这种神经元称非线性连续型模型。</a:t>
            </a:r>
          </a:p>
          <a:p>
            <a:pPr lvl="1"/>
            <a:r>
              <a:rPr lang="zh-CN" altLang="en-US" dirty="0"/>
              <a:t>       </a:t>
            </a:r>
          </a:p>
        </p:txBody>
      </p:sp>
      <p:pic>
        <p:nvPicPr>
          <p:cNvPr id="2050" name="Picture 2" descr="æ°å­¦æ¨¡åè¡¨è¾¾å¼">
            <a:extLst>
              <a:ext uri="{FF2B5EF4-FFF2-40B4-BE49-F238E27FC236}">
                <a16:creationId xmlns:a16="http://schemas.microsoft.com/office/drawing/2014/main" id="{DE0353DF-33E5-44E2-9346-63F02C38E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0753" y="1967137"/>
            <a:ext cx="1619250" cy="75247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73FA461F-4A6B-4731-B5E0-D9F6CA68EC5A}"/>
              </a:ext>
            </a:extLst>
          </p:cNvPr>
          <p:cNvPicPr>
            <a:picLocks noChangeAspect="1"/>
          </p:cNvPicPr>
          <p:nvPr/>
        </p:nvPicPr>
        <p:blipFill>
          <a:blip r:embed="rId4"/>
          <a:stretch>
            <a:fillRect/>
          </a:stretch>
        </p:blipFill>
        <p:spPr>
          <a:xfrm>
            <a:off x="4417809" y="4617387"/>
            <a:ext cx="2524125" cy="2047875"/>
          </a:xfrm>
          <a:prstGeom prst="rect">
            <a:avLst/>
          </a:prstGeom>
        </p:spPr>
      </p:pic>
    </p:spTree>
    <p:extLst>
      <p:ext uri="{BB962C8B-B14F-4D97-AF65-F5344CB8AC3E}">
        <p14:creationId xmlns:p14="http://schemas.microsoft.com/office/powerpoint/2010/main" val="39787322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10690" y="337403"/>
            <a:ext cx="1922297"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560753" y="876999"/>
            <a:ext cx="4640604"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499576" y="1754730"/>
            <a:ext cx="8082353" cy="4197880"/>
          </a:xfrm>
          <a:prstGeom prst="rect">
            <a:avLst/>
          </a:prstGeom>
          <a:noFill/>
        </p:spPr>
        <p:txBody>
          <a:bodyPr wrap="square" rtlCol="0">
            <a:spAutoFit/>
          </a:bodyPr>
          <a:lstStyle/>
          <a:p>
            <a:pPr lvl="1">
              <a:lnSpc>
                <a:spcPct val="150000"/>
              </a:lnSpc>
            </a:pPr>
            <a:r>
              <a:rPr lang="zh-CN" altLang="en-US" dirty="0"/>
              <a:t>       在机器学习和认知科学领域，人工神经网络（</a:t>
            </a:r>
            <a:r>
              <a:rPr lang="en-US" altLang="zh-CN" dirty="0"/>
              <a:t>artificial neural network</a:t>
            </a:r>
            <a:r>
              <a:rPr lang="zh-CN" altLang="en-US" dirty="0"/>
              <a:t>，缩写</a:t>
            </a:r>
            <a:r>
              <a:rPr lang="en-US" altLang="zh-CN" dirty="0"/>
              <a:t>ANN</a:t>
            </a:r>
            <a:r>
              <a:rPr lang="zh-CN" altLang="en-US" dirty="0"/>
              <a:t>），简称神经网络（</a:t>
            </a:r>
            <a:r>
              <a:rPr lang="en-US" altLang="zh-CN" dirty="0"/>
              <a:t>neural network</a:t>
            </a:r>
            <a:r>
              <a:rPr lang="zh-CN" altLang="en-US" dirty="0"/>
              <a:t>，缩写</a:t>
            </a:r>
            <a:r>
              <a:rPr lang="en-US" altLang="zh-CN" dirty="0"/>
              <a:t>NN</a:t>
            </a:r>
            <a:r>
              <a:rPr lang="zh-CN" altLang="en-US" dirty="0"/>
              <a:t>）或类神经网络，是一种模仿生物神经网络</a:t>
            </a:r>
            <a:r>
              <a:rPr lang="en-US" altLang="zh-CN" dirty="0"/>
              <a:t>(</a:t>
            </a:r>
            <a:r>
              <a:rPr lang="zh-CN" altLang="en-US" dirty="0"/>
              <a:t>动物的中枢神经系统，特别是大脑</a:t>
            </a:r>
            <a:r>
              <a:rPr lang="en-US" altLang="zh-CN" dirty="0"/>
              <a:t>)</a:t>
            </a:r>
            <a:r>
              <a:rPr lang="zh-CN" altLang="en-US" dirty="0"/>
              <a:t>的结构和功能的数学模型或计算模型，用于对函数进行估计或近似。神经网络由大量的人工神经元联结进行计算。大多数情况下人工神经网络能在外界信息的基础上改变内部结构，是一种自适应系统。现代神经网络是一种非线性统计性数据建模工具。典型的神经网络具有以下三个部分： </a:t>
            </a:r>
            <a:endParaRPr lang="en-US" altLang="zh-CN" dirty="0"/>
          </a:p>
          <a:p>
            <a:pPr lvl="1">
              <a:lnSpc>
                <a:spcPct val="150000"/>
              </a:lnSpc>
            </a:pPr>
            <a:r>
              <a:rPr lang="en-US" altLang="zh-CN" dirty="0"/>
              <a:t>1</a:t>
            </a:r>
            <a:r>
              <a:rPr lang="zh-CN" altLang="en-US" dirty="0"/>
              <a:t>、结构 （</a:t>
            </a:r>
            <a:r>
              <a:rPr lang="en-US" altLang="zh-CN" dirty="0"/>
              <a:t>Architecture</a:t>
            </a:r>
            <a:r>
              <a:rPr lang="zh-CN" altLang="en-US" dirty="0"/>
              <a:t>） 结构指定了网络中的变量和它们的拓扑关系。例如，神经网络中的变量可以是神经元连接的权重（</a:t>
            </a:r>
            <a:r>
              <a:rPr lang="en-US" altLang="zh-CN" dirty="0"/>
              <a:t>weights</a:t>
            </a:r>
            <a:r>
              <a:rPr lang="zh-CN" altLang="en-US" dirty="0"/>
              <a:t>）和神经元的激励值（</a:t>
            </a:r>
            <a:r>
              <a:rPr lang="en-US" altLang="zh-CN" dirty="0"/>
              <a:t>activities of the neurons</a:t>
            </a:r>
            <a:r>
              <a:rPr lang="zh-CN" altLang="en-US" dirty="0"/>
              <a:t>）。</a:t>
            </a:r>
            <a:endParaRPr lang="en-US" altLang="zh-CN" dirty="0"/>
          </a:p>
        </p:txBody>
      </p:sp>
    </p:spTree>
    <p:extLst>
      <p:ext uri="{BB962C8B-B14F-4D97-AF65-F5344CB8AC3E}">
        <p14:creationId xmlns:p14="http://schemas.microsoft.com/office/powerpoint/2010/main" val="42129343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10690" y="337403"/>
            <a:ext cx="1922297"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560753" y="876999"/>
            <a:ext cx="4640604"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499576" y="2198613"/>
            <a:ext cx="8082353" cy="2951385"/>
          </a:xfrm>
          <a:prstGeom prst="rect">
            <a:avLst/>
          </a:prstGeom>
          <a:noFill/>
        </p:spPr>
        <p:txBody>
          <a:bodyPr wrap="square" rtlCol="0">
            <a:spAutoFit/>
          </a:bodyPr>
          <a:lstStyle/>
          <a:p>
            <a:pPr lvl="1">
              <a:lnSpc>
                <a:spcPct val="150000"/>
              </a:lnSpc>
            </a:pPr>
            <a:r>
              <a:rPr lang="en-US" altLang="zh-CN" dirty="0"/>
              <a:t>2</a:t>
            </a:r>
            <a:r>
              <a:rPr lang="zh-CN" altLang="en-US" dirty="0"/>
              <a:t>、激励函数（</a:t>
            </a:r>
            <a:r>
              <a:rPr lang="en-US" altLang="zh-CN" dirty="0"/>
              <a:t>Activity Rule</a:t>
            </a:r>
            <a:r>
              <a:rPr lang="zh-CN" altLang="en-US" dirty="0"/>
              <a:t>） 大部分神经网络模型具有一个短时间尺度的动力学规则，来定义神经元如何根据其他神经元的活动来改变自己的激励值。一般激励函数依赖于网络中的权重（即该网络的参数）。</a:t>
            </a:r>
          </a:p>
          <a:p>
            <a:pPr lvl="1">
              <a:lnSpc>
                <a:spcPct val="150000"/>
              </a:lnSpc>
            </a:pPr>
            <a:r>
              <a:rPr lang="en-US" altLang="zh-CN" dirty="0"/>
              <a:t>3</a:t>
            </a:r>
            <a:r>
              <a:rPr lang="zh-CN" altLang="en-US" dirty="0"/>
              <a:t>、学习规则（</a:t>
            </a:r>
            <a:r>
              <a:rPr lang="en-US" altLang="zh-CN" dirty="0"/>
              <a:t>Learning Rule</a:t>
            </a:r>
            <a:r>
              <a:rPr lang="zh-CN" altLang="en-US" dirty="0"/>
              <a:t>）学习规则指定了网络中的权重如何随着时间推进而调整。这一般被看做是一种长时间尺度的动力学规则。一般情况下，学习规则依赖于神经元的激励值。它也可能依赖于监督者提供的目标值和当前权重的值。</a:t>
            </a:r>
          </a:p>
        </p:txBody>
      </p:sp>
    </p:spTree>
    <p:extLst>
      <p:ext uri="{BB962C8B-B14F-4D97-AF65-F5344CB8AC3E}">
        <p14:creationId xmlns:p14="http://schemas.microsoft.com/office/powerpoint/2010/main" val="68823175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10690" y="337403"/>
            <a:ext cx="1922297"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560753" y="876999"/>
            <a:ext cx="4640604"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499576" y="1782554"/>
            <a:ext cx="8082353" cy="1289392"/>
          </a:xfrm>
          <a:prstGeom prst="rect">
            <a:avLst/>
          </a:prstGeom>
          <a:noFill/>
        </p:spPr>
        <p:txBody>
          <a:bodyPr wrap="square" rtlCol="0">
            <a:spAutoFit/>
          </a:bodyPr>
          <a:lstStyle/>
          <a:p>
            <a:pPr lvl="1">
              <a:lnSpc>
                <a:spcPct val="150000"/>
              </a:lnSpc>
            </a:pPr>
            <a:r>
              <a:rPr lang="zh-CN" altLang="en-US" dirty="0"/>
              <a:t>神经网络主要包括三个部分：结构、激励函数、学习规则。下图是一个三层的神经网络，输入层有</a:t>
            </a:r>
            <a:r>
              <a:rPr lang="en-US" altLang="zh-CN" dirty="0"/>
              <a:t>d</a:t>
            </a:r>
            <a:r>
              <a:rPr lang="zh-CN" altLang="en-US" dirty="0"/>
              <a:t>个节点，隐层有</a:t>
            </a:r>
            <a:r>
              <a:rPr lang="en-US" altLang="zh-CN" dirty="0"/>
              <a:t>q</a:t>
            </a:r>
            <a:r>
              <a:rPr lang="zh-CN" altLang="en-US" dirty="0"/>
              <a:t>个节点，输出层有</a:t>
            </a:r>
            <a:r>
              <a:rPr lang="en-US" altLang="zh-CN" dirty="0"/>
              <a:t>l</a:t>
            </a:r>
            <a:r>
              <a:rPr lang="zh-CN" altLang="en-US" dirty="0"/>
              <a:t>个节点。除了输入层，每一层的节点都包含一个非线性变换。</a:t>
            </a:r>
          </a:p>
        </p:txBody>
      </p:sp>
      <p:pic>
        <p:nvPicPr>
          <p:cNvPr id="1026" name="Picture 2" descr="https://img-blog.csdn.net/20161129160017514">
            <a:extLst>
              <a:ext uri="{FF2B5EF4-FFF2-40B4-BE49-F238E27FC236}">
                <a16:creationId xmlns:a16="http://schemas.microsoft.com/office/drawing/2014/main" id="{FA010FF4-99D2-42C1-98DA-D8CDF311EC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3294" y="2972355"/>
            <a:ext cx="7115175"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80314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6</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10690" y="337403"/>
            <a:ext cx="1922297"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神经网络算法的原理</a:t>
            </a:r>
          </a:p>
        </p:txBody>
      </p:sp>
      <p:sp>
        <p:nvSpPr>
          <p:cNvPr id="10" name="文本框 9">
            <a:extLst>
              <a:ext uri="{FF2B5EF4-FFF2-40B4-BE49-F238E27FC236}">
                <a16:creationId xmlns:a16="http://schemas.microsoft.com/office/drawing/2014/main" id="{8354B8FF-95F3-425F-92D5-C356CF77D507}"/>
              </a:ext>
            </a:extLst>
          </p:cNvPr>
          <p:cNvSpPr txBox="1"/>
          <p:nvPr/>
        </p:nvSpPr>
        <p:spPr>
          <a:xfrm>
            <a:off x="3560753" y="876999"/>
            <a:ext cx="4640604"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神经网络算法的原理</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1" name="直接连接符 10">
            <a:extLst>
              <a:ext uri="{FF2B5EF4-FFF2-40B4-BE49-F238E27FC236}">
                <a16:creationId xmlns:a16="http://schemas.microsoft.com/office/drawing/2014/main" id="{BE9A4C4A-61EC-4C2E-A60B-9A96B6D4549D}"/>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661BFF4-2BB0-40EC-BA6D-79DEBB3E32C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371559D-7EE9-48A8-AC52-0E236CC754D4}"/>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文本框 13">
            <a:extLst>
              <a:ext uri="{FF2B5EF4-FFF2-40B4-BE49-F238E27FC236}">
                <a16:creationId xmlns:a16="http://schemas.microsoft.com/office/drawing/2014/main" id="{6C5564C2-673F-493D-A4AB-0DE07F617D06}"/>
              </a:ext>
            </a:extLst>
          </p:cNvPr>
          <p:cNvSpPr txBox="1"/>
          <p:nvPr/>
        </p:nvSpPr>
        <p:spPr>
          <a:xfrm>
            <a:off x="1434213" y="2512177"/>
            <a:ext cx="9323574" cy="559769"/>
          </a:xfrm>
          <a:prstGeom prst="rect">
            <a:avLst/>
          </a:prstGeom>
          <a:noFill/>
        </p:spPr>
        <p:txBody>
          <a:bodyPr wrap="square" rtlCol="0">
            <a:spAutoFit/>
          </a:bodyPr>
          <a:lstStyle/>
          <a:p>
            <a:pPr>
              <a:lnSpc>
                <a:spcPct val="150000"/>
              </a:lnSpc>
            </a:pPr>
            <a:r>
              <a:rPr lang="zh-CN" altLang="en-US" sz="2400" dirty="0">
                <a:latin typeface="宋体" panose="02010600030101010101" pitchFamily="2" charset="-122"/>
                <a:ea typeface="宋体" panose="02010600030101010101" pitchFamily="2" charset="-122"/>
              </a:rPr>
              <a:t>    </a:t>
            </a:r>
            <a:endParaRPr lang="zh-CN" altLang="en-US" sz="2000"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3589B24D-6397-48F4-A841-C71E67AEC380}"/>
              </a:ext>
            </a:extLst>
          </p:cNvPr>
          <p:cNvSpPr txBox="1"/>
          <p:nvPr/>
        </p:nvSpPr>
        <p:spPr>
          <a:xfrm>
            <a:off x="1499576" y="2395113"/>
            <a:ext cx="8082353" cy="2120389"/>
          </a:xfrm>
          <a:prstGeom prst="rect">
            <a:avLst/>
          </a:prstGeom>
          <a:noFill/>
        </p:spPr>
        <p:txBody>
          <a:bodyPr wrap="square" rtlCol="0">
            <a:spAutoFit/>
          </a:bodyPr>
          <a:lstStyle/>
          <a:p>
            <a:pPr lvl="1">
              <a:lnSpc>
                <a:spcPct val="150000"/>
              </a:lnSpc>
            </a:pPr>
            <a:r>
              <a:rPr lang="zh-CN" altLang="en-US" dirty="0"/>
              <a:t>为什么要进行非线性变换呢？</a:t>
            </a:r>
          </a:p>
          <a:p>
            <a:pPr lvl="1">
              <a:lnSpc>
                <a:spcPct val="150000"/>
              </a:lnSpc>
            </a:pPr>
            <a:endParaRPr lang="zh-CN" altLang="en-US" dirty="0"/>
          </a:p>
          <a:p>
            <a:pPr lvl="1">
              <a:lnSpc>
                <a:spcPct val="150000"/>
              </a:lnSpc>
            </a:pPr>
            <a:r>
              <a:rPr lang="zh-CN" altLang="en-US" dirty="0"/>
              <a:t>（</a:t>
            </a:r>
            <a:r>
              <a:rPr lang="en-US" altLang="zh-CN" dirty="0"/>
              <a:t>1</a:t>
            </a:r>
            <a:r>
              <a:rPr lang="zh-CN" altLang="en-US" dirty="0"/>
              <a:t>）如果只进行线性变换，那么即使是多层的神经网络，依然只有一层的效果。</a:t>
            </a:r>
            <a:endParaRPr lang="en-US" altLang="zh-CN" dirty="0"/>
          </a:p>
          <a:p>
            <a:pPr lvl="1">
              <a:lnSpc>
                <a:spcPct val="150000"/>
              </a:lnSpc>
            </a:pPr>
            <a:r>
              <a:rPr lang="zh-CN" altLang="en-US" dirty="0"/>
              <a:t>（</a:t>
            </a:r>
            <a:r>
              <a:rPr lang="en-US" altLang="zh-CN" dirty="0"/>
              <a:t>2</a:t>
            </a:r>
            <a:r>
              <a:rPr lang="zh-CN" altLang="en-US" dirty="0"/>
              <a:t>）进行非线性变化，可以使得神经网络可以拟合任意一个函数</a:t>
            </a:r>
          </a:p>
        </p:txBody>
      </p:sp>
    </p:spTree>
    <p:extLst>
      <p:ext uri="{BB962C8B-B14F-4D97-AF65-F5344CB8AC3E}">
        <p14:creationId xmlns:p14="http://schemas.microsoft.com/office/powerpoint/2010/main" val="28265403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兰亭粗黑+细黑_GBK">
      <a:majorFont>
        <a:latin typeface="Open Sans Semibold"/>
        <a:ea typeface="方正黑体简体"/>
        <a:cs typeface=""/>
      </a:majorFont>
      <a:minorFont>
        <a:latin typeface="Open Sans Light"/>
        <a:ea typeface="方正兰亭细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1830</TotalTime>
  <Words>3208</Words>
  <Application>Microsoft Office PowerPoint</Application>
  <PresentationFormat>宽屏</PresentationFormat>
  <Paragraphs>337</Paragraphs>
  <Slides>40</Slides>
  <Notes>35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40</vt:i4>
      </vt:variant>
    </vt:vector>
  </HeadingPairs>
  <TitlesOfParts>
    <vt:vector size="47" baseType="lpstr">
      <vt:lpstr>Open Sans Light</vt:lpstr>
      <vt:lpstr>等线</vt:lpstr>
      <vt:lpstr>宋体</vt:lpstr>
      <vt:lpstr>Arial</vt:lpstr>
      <vt:lpstr>Calibri</vt:lpstr>
      <vt:lpstr>Open Sans Semibold</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dc:creator>
  <dc:description>第一PPT</dc:description>
  <cp:lastModifiedBy>凡 杨</cp:lastModifiedBy>
  <cp:revision>314</cp:revision>
  <dcterms:created xsi:type="dcterms:W3CDTF">2017-03-26T06:32:59Z</dcterms:created>
  <dcterms:modified xsi:type="dcterms:W3CDTF">2019-08-17T11:25:00Z</dcterms:modified>
</cp:coreProperties>
</file>