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05" r:id="rId2"/>
    <p:sldId id="303" r:id="rId3"/>
    <p:sldId id="312" r:id="rId4"/>
    <p:sldId id="354" r:id="rId5"/>
    <p:sldId id="355" r:id="rId6"/>
    <p:sldId id="380" r:id="rId7"/>
    <p:sldId id="381" r:id="rId8"/>
    <p:sldId id="382" r:id="rId9"/>
    <p:sldId id="383" r:id="rId10"/>
    <p:sldId id="384" r:id="rId11"/>
    <p:sldId id="313" r:id="rId12"/>
    <p:sldId id="385" r:id="rId13"/>
    <p:sldId id="386" r:id="rId14"/>
    <p:sldId id="387" r:id="rId15"/>
    <p:sldId id="388" r:id="rId16"/>
    <p:sldId id="389" r:id="rId17"/>
    <p:sldId id="390" r:id="rId18"/>
    <p:sldId id="391" r:id="rId19"/>
    <p:sldId id="392" r:id="rId20"/>
    <p:sldId id="314" r:id="rId21"/>
    <p:sldId id="393" r:id="rId22"/>
    <p:sldId id="394" r:id="rId23"/>
    <p:sldId id="315" r:id="rId24"/>
    <p:sldId id="395" r:id="rId25"/>
    <p:sldId id="316" r:id="rId26"/>
    <p:sldId id="397" r:id="rId27"/>
    <p:sldId id="35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凡 杨" initials="凡" lastIdx="1" clrIdx="0">
    <p:extLst>
      <p:ext uri="{19B8F6BF-5375-455C-9EA6-DF929625EA0E}">
        <p15:presenceInfo xmlns:p15="http://schemas.microsoft.com/office/powerpoint/2012/main" userId="86a80705723070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9" autoAdjust="0"/>
    <p:restoredTop sz="94660"/>
  </p:normalViewPr>
  <p:slideViewPr>
    <p:cSldViewPr snapToGrid="0">
      <p:cViewPr varScale="1">
        <p:scale>
          <a:sx n="86" d="100"/>
          <a:sy n="86" d="100"/>
        </p:scale>
        <p:origin x="442" y="62"/>
      </p:cViewPr>
      <p:guideLst>
        <p:guide pos="3840"/>
        <p:guide orient="horz" pos="216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7" d="100"/>
          <a:sy n="67" d="100"/>
        </p:scale>
        <p:origin x="374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A209B-2A58-46BD-98C4-4ADC420342F6}" type="datetimeFigureOut">
              <a:rPr lang="zh-CN" altLang="en-US" smtClean="0"/>
              <a:t>2019/8/18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3B42-D1E1-47CB-A9E4-A63D9C533E94}" type="slidenum">
              <a:rPr lang="zh-CN" altLang="en-US" smtClean="0"/>
              <a:t>‹#›</a:t>
            </a:fld>
            <a:endParaRPr lang="zh-CN" altLang="en-US"/>
          </a:p>
        </p:txBody>
      </p:sp>
    </p:spTree>
    <p:extLst>
      <p:ext uri="{BB962C8B-B14F-4D97-AF65-F5344CB8AC3E}">
        <p14:creationId xmlns:p14="http://schemas.microsoft.com/office/powerpoint/2010/main" val="44359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a:t>
            </a:fld>
            <a:endParaRPr lang="zh-CN" altLang="en-US"/>
          </a:p>
        </p:txBody>
      </p:sp>
    </p:spTree>
    <p:extLst>
      <p:ext uri="{BB962C8B-B14F-4D97-AF65-F5344CB8AC3E}">
        <p14:creationId xmlns:p14="http://schemas.microsoft.com/office/powerpoint/2010/main" val="3215802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12</a:t>
            </a:fld>
            <a:endParaRPr lang="zh-CN" altLang="en-US"/>
          </a:p>
        </p:txBody>
      </p:sp>
    </p:spTree>
    <p:extLst>
      <p:ext uri="{BB962C8B-B14F-4D97-AF65-F5344CB8AC3E}">
        <p14:creationId xmlns:p14="http://schemas.microsoft.com/office/powerpoint/2010/main" val="1914149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13</a:t>
            </a:fld>
            <a:endParaRPr lang="zh-CN" altLang="en-US"/>
          </a:p>
        </p:txBody>
      </p:sp>
    </p:spTree>
    <p:extLst>
      <p:ext uri="{BB962C8B-B14F-4D97-AF65-F5344CB8AC3E}">
        <p14:creationId xmlns:p14="http://schemas.microsoft.com/office/powerpoint/2010/main" val="3367888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14</a:t>
            </a:fld>
            <a:endParaRPr lang="zh-CN" altLang="en-US"/>
          </a:p>
        </p:txBody>
      </p:sp>
    </p:spTree>
    <p:extLst>
      <p:ext uri="{BB962C8B-B14F-4D97-AF65-F5344CB8AC3E}">
        <p14:creationId xmlns:p14="http://schemas.microsoft.com/office/powerpoint/2010/main" val="833714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15</a:t>
            </a:fld>
            <a:endParaRPr lang="zh-CN" altLang="en-US"/>
          </a:p>
        </p:txBody>
      </p:sp>
    </p:spTree>
    <p:extLst>
      <p:ext uri="{BB962C8B-B14F-4D97-AF65-F5344CB8AC3E}">
        <p14:creationId xmlns:p14="http://schemas.microsoft.com/office/powerpoint/2010/main" val="129695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16</a:t>
            </a:fld>
            <a:endParaRPr lang="zh-CN" altLang="en-US"/>
          </a:p>
        </p:txBody>
      </p:sp>
    </p:spTree>
    <p:extLst>
      <p:ext uri="{BB962C8B-B14F-4D97-AF65-F5344CB8AC3E}">
        <p14:creationId xmlns:p14="http://schemas.microsoft.com/office/powerpoint/2010/main" val="3546184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17</a:t>
            </a:fld>
            <a:endParaRPr lang="zh-CN" altLang="en-US"/>
          </a:p>
        </p:txBody>
      </p:sp>
    </p:spTree>
    <p:extLst>
      <p:ext uri="{BB962C8B-B14F-4D97-AF65-F5344CB8AC3E}">
        <p14:creationId xmlns:p14="http://schemas.microsoft.com/office/powerpoint/2010/main" val="1188477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18</a:t>
            </a:fld>
            <a:endParaRPr lang="zh-CN" altLang="en-US"/>
          </a:p>
        </p:txBody>
      </p:sp>
    </p:spTree>
    <p:extLst>
      <p:ext uri="{BB962C8B-B14F-4D97-AF65-F5344CB8AC3E}">
        <p14:creationId xmlns:p14="http://schemas.microsoft.com/office/powerpoint/2010/main" val="526550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19</a:t>
            </a:fld>
            <a:endParaRPr lang="zh-CN" altLang="en-US"/>
          </a:p>
        </p:txBody>
      </p:sp>
    </p:spTree>
    <p:extLst>
      <p:ext uri="{BB962C8B-B14F-4D97-AF65-F5344CB8AC3E}">
        <p14:creationId xmlns:p14="http://schemas.microsoft.com/office/powerpoint/2010/main" val="868658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21</a:t>
            </a:fld>
            <a:endParaRPr lang="zh-CN" altLang="en-US"/>
          </a:p>
        </p:txBody>
      </p:sp>
    </p:spTree>
    <p:extLst>
      <p:ext uri="{BB962C8B-B14F-4D97-AF65-F5344CB8AC3E}">
        <p14:creationId xmlns:p14="http://schemas.microsoft.com/office/powerpoint/2010/main" val="3374273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22</a:t>
            </a:fld>
            <a:endParaRPr lang="zh-CN" altLang="en-US"/>
          </a:p>
        </p:txBody>
      </p:sp>
    </p:spTree>
    <p:extLst>
      <p:ext uri="{BB962C8B-B14F-4D97-AF65-F5344CB8AC3E}">
        <p14:creationId xmlns:p14="http://schemas.microsoft.com/office/powerpoint/2010/main" val="604979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a:t>
            </a:fld>
            <a:endParaRPr lang="zh-CN" altLang="en-US"/>
          </a:p>
        </p:txBody>
      </p:sp>
    </p:spTree>
    <p:extLst>
      <p:ext uri="{BB962C8B-B14F-4D97-AF65-F5344CB8AC3E}">
        <p14:creationId xmlns:p14="http://schemas.microsoft.com/office/powerpoint/2010/main" val="900408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24</a:t>
            </a:fld>
            <a:endParaRPr lang="zh-CN" altLang="en-US"/>
          </a:p>
        </p:txBody>
      </p:sp>
    </p:spTree>
    <p:extLst>
      <p:ext uri="{BB962C8B-B14F-4D97-AF65-F5344CB8AC3E}">
        <p14:creationId xmlns:p14="http://schemas.microsoft.com/office/powerpoint/2010/main" val="2621324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26</a:t>
            </a:fld>
            <a:endParaRPr lang="zh-CN" altLang="en-US"/>
          </a:p>
        </p:txBody>
      </p:sp>
    </p:spTree>
    <p:extLst>
      <p:ext uri="{BB962C8B-B14F-4D97-AF65-F5344CB8AC3E}">
        <p14:creationId xmlns:p14="http://schemas.microsoft.com/office/powerpoint/2010/main" val="3402219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27</a:t>
            </a:fld>
            <a:endParaRPr lang="zh-CN" altLang="en-US"/>
          </a:p>
        </p:txBody>
      </p:sp>
    </p:spTree>
    <p:extLst>
      <p:ext uri="{BB962C8B-B14F-4D97-AF65-F5344CB8AC3E}">
        <p14:creationId xmlns:p14="http://schemas.microsoft.com/office/powerpoint/2010/main" val="104622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4</a:t>
            </a:fld>
            <a:endParaRPr lang="zh-CN" altLang="en-US"/>
          </a:p>
        </p:txBody>
      </p:sp>
    </p:spTree>
    <p:extLst>
      <p:ext uri="{BB962C8B-B14F-4D97-AF65-F5344CB8AC3E}">
        <p14:creationId xmlns:p14="http://schemas.microsoft.com/office/powerpoint/2010/main" val="3068755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5</a:t>
            </a:fld>
            <a:endParaRPr lang="zh-CN" altLang="en-US"/>
          </a:p>
        </p:txBody>
      </p:sp>
    </p:spTree>
    <p:extLst>
      <p:ext uri="{BB962C8B-B14F-4D97-AF65-F5344CB8AC3E}">
        <p14:creationId xmlns:p14="http://schemas.microsoft.com/office/powerpoint/2010/main" val="1914502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6</a:t>
            </a:fld>
            <a:endParaRPr lang="zh-CN" altLang="en-US"/>
          </a:p>
        </p:txBody>
      </p:sp>
    </p:spTree>
    <p:extLst>
      <p:ext uri="{BB962C8B-B14F-4D97-AF65-F5344CB8AC3E}">
        <p14:creationId xmlns:p14="http://schemas.microsoft.com/office/powerpoint/2010/main" val="1660802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7</a:t>
            </a:fld>
            <a:endParaRPr lang="zh-CN" altLang="en-US"/>
          </a:p>
        </p:txBody>
      </p:sp>
    </p:spTree>
    <p:extLst>
      <p:ext uri="{BB962C8B-B14F-4D97-AF65-F5344CB8AC3E}">
        <p14:creationId xmlns:p14="http://schemas.microsoft.com/office/powerpoint/2010/main" val="3071429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8</a:t>
            </a:fld>
            <a:endParaRPr lang="zh-CN" altLang="en-US"/>
          </a:p>
        </p:txBody>
      </p:sp>
    </p:spTree>
    <p:extLst>
      <p:ext uri="{BB962C8B-B14F-4D97-AF65-F5344CB8AC3E}">
        <p14:creationId xmlns:p14="http://schemas.microsoft.com/office/powerpoint/2010/main" val="4119438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9</a:t>
            </a:fld>
            <a:endParaRPr lang="zh-CN" altLang="en-US"/>
          </a:p>
        </p:txBody>
      </p:sp>
    </p:spTree>
    <p:extLst>
      <p:ext uri="{BB962C8B-B14F-4D97-AF65-F5344CB8AC3E}">
        <p14:creationId xmlns:p14="http://schemas.microsoft.com/office/powerpoint/2010/main" val="4285468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10</a:t>
            </a:fld>
            <a:endParaRPr lang="zh-CN" altLang="en-US"/>
          </a:p>
        </p:txBody>
      </p:sp>
    </p:spTree>
    <p:extLst>
      <p:ext uri="{BB962C8B-B14F-4D97-AF65-F5344CB8AC3E}">
        <p14:creationId xmlns:p14="http://schemas.microsoft.com/office/powerpoint/2010/main" val="2172266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01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7" name="图片占位符 7"/>
          <p:cNvSpPr>
            <a:spLocks noGrp="1"/>
          </p:cNvSpPr>
          <p:nvPr>
            <p:ph type="pic" sz="quarter" idx="10" hasCustomPrompt="1"/>
          </p:nvPr>
        </p:nvSpPr>
        <p:spPr>
          <a:xfrm>
            <a:off x="4176712" y="1174746"/>
            <a:ext cx="3838576" cy="3838575"/>
          </a:xfrm>
          <a:prstGeom prst="ellipse">
            <a:avLst/>
          </a:prstGeom>
          <a:solidFill>
            <a:schemeClr val="bg1">
              <a:lumMod val="85000"/>
              <a:alpha val="50000"/>
            </a:schemeClr>
          </a:solidFill>
          <a:ln>
            <a:solidFill>
              <a:schemeClr val="tx1">
                <a:lumMod val="50000"/>
                <a:lumOff val="50000"/>
              </a:schemeClr>
            </a:solidFill>
          </a:ln>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6736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49" presetClass="entr" presetSubtype="0" decel="100000" fill="hold" grpId="0" nodeType="afterEffect">
                                  <p:stCondLst>
                                    <p:cond delay="75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 calcmode="lin" valueType="num">
                                      <p:cBhvr>
                                        <p:cTn id="19" dur="500" fill="hold"/>
                                        <p:tgtEl>
                                          <p:spTgt spid="7"/>
                                        </p:tgtEl>
                                        <p:attrNameLst>
                                          <p:attrName>style.rotation</p:attrName>
                                        </p:attrNameLst>
                                      </p:cBhvr>
                                      <p:tavLst>
                                        <p:tav tm="0">
                                          <p:val>
                                            <p:fltVal val="360"/>
                                          </p:val>
                                        </p:tav>
                                        <p:tav tm="100000">
                                          <p:val>
                                            <p:fltVal val="0"/>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186998"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1088526"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7674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22" presetClass="entr" presetSubtype="2"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par>
                                <p:cTn id="18" presetID="22" presetClass="entr" presetSubtype="2"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par>
                                <p:cTn id="21" presetID="22" presetClass="exit" presetSubtype="2" fill="hold" nodeType="withEffect">
                                  <p:stCondLst>
                                    <p:cond delay="200"/>
                                  </p:stCondLst>
                                  <p:childTnLst>
                                    <p:animEffect transition="out" filter="wipe(right)">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872516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523901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48225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xit" presetSubtype="8" fill="hold" nodeType="withEffect">
                                  <p:stCondLst>
                                    <p:cond delay="200"/>
                                  </p:stCondLst>
                                  <p:childTnLst>
                                    <p:animEffect transition="out" filter="wipe(left)">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0" name="图片占位符 7"/>
          <p:cNvSpPr>
            <a:spLocks noGrp="1"/>
          </p:cNvSpPr>
          <p:nvPr>
            <p:ph type="pic" sz="quarter" idx="11" hasCustomPrompt="1"/>
          </p:nvPr>
        </p:nvSpPr>
        <p:spPr>
          <a:xfrm>
            <a:off x="8798220"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9" name="图片占位符 7"/>
          <p:cNvSpPr>
            <a:spLocks noGrp="1"/>
          </p:cNvSpPr>
          <p:nvPr>
            <p:ph type="pic" sz="quarter" idx="10" hasCustomPrompt="1"/>
          </p:nvPr>
        </p:nvSpPr>
        <p:spPr>
          <a:xfrm>
            <a:off x="5037138"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2" hasCustomPrompt="1"/>
          </p:nvPr>
        </p:nvSpPr>
        <p:spPr>
          <a:xfrm>
            <a:off x="1461307"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5" name="矩形 4"/>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408291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xit" presetSubtype="2" fill="hold" nodeType="withEffect">
                                  <p:stCondLst>
                                    <p:cond delay="200"/>
                                  </p:stCondLst>
                                  <p:childTnLst>
                                    <p:animEffect transition="out" filter="wipe(right)">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7"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299200" y="4352636"/>
            <a:ext cx="4461162" cy="156703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633306"/>
            <a:ext cx="4572000" cy="6234854"/>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2" name="矩形 11"/>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381839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50" presetClass="entr" presetSubtype="0" decel="10000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3"/>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par>
                                <p:cTn id="18" presetID="22"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par>
                                <p:cTn id="21" presetID="22" presetClass="exit" presetSubtype="2" fill="hold" nodeType="withEffect">
                                  <p:stCondLst>
                                    <p:cond delay="200"/>
                                  </p:stCondLst>
                                  <p:childTnLst>
                                    <p:animEffect transition="out" filter="wipe(right)">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7" name="图片占位符 7"/>
          <p:cNvSpPr>
            <a:spLocks noGrp="1"/>
          </p:cNvSpPr>
          <p:nvPr>
            <p:ph type="pic" sz="quarter" idx="11" hasCustomPrompt="1"/>
          </p:nvPr>
        </p:nvSpPr>
        <p:spPr>
          <a:xfrm>
            <a:off x="2951544" y="0"/>
            <a:ext cx="9240456" cy="6857999"/>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39114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84693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10" name="图片占位符 9"/>
          <p:cNvSpPr>
            <a:spLocks noGrp="1"/>
          </p:cNvSpPr>
          <p:nvPr>
            <p:ph type="pic" sz="quarter" idx="11" hasCustomPrompt="1"/>
          </p:nvPr>
        </p:nvSpPr>
        <p:spPr>
          <a:xfrm>
            <a:off x="3307782" y="3440322"/>
            <a:ext cx="5563906" cy="3417677"/>
          </a:xfrm>
          <a:custGeom>
            <a:avLst/>
            <a:gdLst>
              <a:gd name="connsiteX0" fmla="*/ 3111940 w 6246994"/>
              <a:gd name="connsiteY0" fmla="*/ 0 h 3837270"/>
              <a:gd name="connsiteX1" fmla="*/ 6246994 w 6246994"/>
              <a:gd name="connsiteY1" fmla="*/ 3837270 h 3837270"/>
              <a:gd name="connsiteX2" fmla="*/ 0 w 6246994"/>
              <a:gd name="connsiteY2" fmla="*/ 3837270 h 3837270"/>
            </a:gdLst>
            <a:ahLst/>
            <a:cxnLst>
              <a:cxn ang="0">
                <a:pos x="connsiteX0" y="connsiteY0"/>
              </a:cxn>
              <a:cxn ang="0">
                <a:pos x="connsiteX1" y="connsiteY1"/>
              </a:cxn>
              <a:cxn ang="0">
                <a:pos x="connsiteX2" y="connsiteY2"/>
              </a:cxn>
            </a:cxnLst>
            <a:rect l="l" t="t" r="r" b="b"/>
            <a:pathLst>
              <a:path w="6246994" h="3837270">
                <a:moveTo>
                  <a:pt x="3111940" y="0"/>
                </a:moveTo>
                <a:lnTo>
                  <a:pt x="6246994" y="3837270"/>
                </a:lnTo>
                <a:lnTo>
                  <a:pt x="0"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13" name="图片占位符 12"/>
          <p:cNvSpPr>
            <a:spLocks noGrp="1"/>
          </p:cNvSpPr>
          <p:nvPr>
            <p:ph type="pic" sz="quarter" idx="13" hasCustomPrompt="1"/>
          </p:nvPr>
        </p:nvSpPr>
        <p:spPr>
          <a:xfrm>
            <a:off x="3321014" y="636338"/>
            <a:ext cx="5563906" cy="3417677"/>
          </a:xfrm>
          <a:custGeom>
            <a:avLst/>
            <a:gdLst>
              <a:gd name="connsiteX0" fmla="*/ 0 w 6246994"/>
              <a:gd name="connsiteY0" fmla="*/ 0 h 3837270"/>
              <a:gd name="connsiteX1" fmla="*/ 6246994 w 6246994"/>
              <a:gd name="connsiteY1" fmla="*/ 0 h 3837270"/>
              <a:gd name="connsiteX2" fmla="*/ 3135054 w 6246994"/>
              <a:gd name="connsiteY2" fmla="*/ 3837270 h 3837270"/>
            </a:gdLst>
            <a:ahLst/>
            <a:cxnLst>
              <a:cxn ang="0">
                <a:pos x="connsiteX0" y="connsiteY0"/>
              </a:cxn>
              <a:cxn ang="0">
                <a:pos x="connsiteX1" y="connsiteY1"/>
              </a:cxn>
              <a:cxn ang="0">
                <a:pos x="connsiteX2" y="connsiteY2"/>
              </a:cxn>
            </a:cxnLst>
            <a:rect l="l" t="t" r="r" b="b"/>
            <a:pathLst>
              <a:path w="6246994" h="3837270">
                <a:moveTo>
                  <a:pt x="0" y="0"/>
                </a:moveTo>
                <a:lnTo>
                  <a:pt x="6246994" y="0"/>
                </a:lnTo>
                <a:lnTo>
                  <a:pt x="3135054"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268273134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14:presetBounceEnd="26667">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14:bounceEnd="26667">
                                          <p:cBhvr additive="base">
                                            <p:cTn id="17" dur="750" fill="hold"/>
                                            <p:tgtEl>
                                              <p:spTgt spid="13"/>
                                            </p:tgtEl>
                                            <p:attrNameLst>
                                              <p:attrName>ppt_x</p:attrName>
                                            </p:attrNameLst>
                                          </p:cBhvr>
                                          <p:tavLst>
                                            <p:tav tm="0">
                                              <p:val>
                                                <p:strVal val="0-#ppt_w/2"/>
                                              </p:val>
                                            </p:tav>
                                            <p:tav tm="100000">
                                              <p:val>
                                                <p:strVal val="#ppt_x"/>
                                              </p:val>
                                            </p:tav>
                                          </p:tavLst>
                                        </p:anim>
                                        <p:anim calcmode="lin" valueType="num" p14:bounceEnd="26667">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6667">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14:bounceEnd="26667">
                                          <p:cBhvr additive="base">
                                            <p:cTn id="21" dur="750" fill="hold"/>
                                            <p:tgtEl>
                                              <p:spTgt spid="10"/>
                                            </p:tgtEl>
                                            <p:attrNameLst>
                                              <p:attrName>ppt_x</p:attrName>
                                            </p:attrNameLst>
                                          </p:cBhvr>
                                          <p:tavLst>
                                            <p:tav tm="0">
                                              <p:val>
                                                <p:strVal val="1+#ppt_w/2"/>
                                              </p:val>
                                            </p:tav>
                                            <p:tav tm="100000">
                                              <p:val>
                                                <p:strVal val="#ppt_x"/>
                                              </p:val>
                                            </p:tav>
                                          </p:tavLst>
                                        </p:anim>
                                        <p:anim calcmode="lin" valueType="num" p14:bounceEnd="26667">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750" fill="hold"/>
                                            <p:tgtEl>
                                              <p:spTgt spid="13"/>
                                            </p:tgtEl>
                                            <p:attrNameLst>
                                              <p:attrName>ppt_x</p:attrName>
                                            </p:attrNameLst>
                                          </p:cBhvr>
                                          <p:tavLst>
                                            <p:tav tm="0">
                                              <p:val>
                                                <p:strVal val="0-#ppt_w/2"/>
                                              </p:val>
                                            </p:tav>
                                            <p:tav tm="100000">
                                              <p:val>
                                                <p:strVal val="#ppt_x"/>
                                              </p:val>
                                            </p:tav>
                                          </p:tavLst>
                                        </p:anim>
                                        <p:anim calcmode="lin" valueType="num">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750" fill="hold"/>
                                            <p:tgtEl>
                                              <p:spTgt spid="10"/>
                                            </p:tgtEl>
                                            <p:attrNameLst>
                                              <p:attrName>ppt_x</p:attrName>
                                            </p:attrNameLst>
                                          </p:cBhvr>
                                          <p:tavLst>
                                            <p:tav tm="0">
                                              <p:val>
                                                <p:strVal val="1+#ppt_w/2"/>
                                              </p:val>
                                            </p:tav>
                                            <p:tav tm="100000">
                                              <p:val>
                                                <p:strVal val="#ppt_x"/>
                                              </p:val>
                                            </p:tav>
                                          </p:tavLst>
                                        </p:anim>
                                        <p:anim calcmode="lin" valueType="num">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60714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5" name="矩形 4"/>
          <p:cNvSpPr/>
          <p:nvPr userDrawn="1"/>
        </p:nvSpPr>
        <p:spPr>
          <a:xfrm>
            <a:off x="996972" y="4329000"/>
            <a:ext cx="2012999" cy="177927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248278" y="4639605"/>
            <a:ext cx="227035" cy="22703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1" hasCustomPrompt="1"/>
          </p:nvPr>
        </p:nvSpPr>
        <p:spPr>
          <a:xfrm>
            <a:off x="1148501" y="1622236"/>
            <a:ext cx="1684350" cy="1697412"/>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3" name="图片占位符 7"/>
          <p:cNvSpPr>
            <a:spLocks noGrp="1"/>
          </p:cNvSpPr>
          <p:nvPr>
            <p:ph type="pic" sz="quarter" idx="12" hasCustomPrompt="1"/>
          </p:nvPr>
        </p:nvSpPr>
        <p:spPr>
          <a:xfrm>
            <a:off x="2482471" y="2932177"/>
            <a:ext cx="1684350" cy="1407085"/>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4" name="图片占位符 7"/>
          <p:cNvSpPr>
            <a:spLocks noGrp="1"/>
          </p:cNvSpPr>
          <p:nvPr>
            <p:ph type="pic" sz="quarter" idx="13" hasCustomPrompt="1"/>
          </p:nvPr>
        </p:nvSpPr>
        <p:spPr>
          <a:xfrm>
            <a:off x="884750" y="3915645"/>
            <a:ext cx="1948100" cy="2061471"/>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05795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37" presetClass="entr" presetSubtype="0" fill="hold" grpId="0" nodeType="withEffect">
                                  <p:stCondLst>
                                    <p:cond delay="3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900" decel="100000" fill="hold"/>
                                        <p:tgtEl>
                                          <p:spTgt spid="10"/>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3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900" decel="100000" fill="hold"/>
                                        <p:tgtEl>
                                          <p:spTgt spid="5"/>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0" presetClass="path" presetSubtype="0" accel="50000" decel="50000" fill="hold" grpId="1" nodeType="withEffect">
                                  <p:stCondLst>
                                    <p:cond delay="900"/>
                                  </p:stCondLst>
                                  <p:childTnLst>
                                    <p:animMotion origin="layout" path="M -1.04167E-6 4.81481E-6 C -0.07396 -0.01204 -0.14453 -0.01551 -0.22174 -0.03565 C -0.30768 -0.05394 -0.34492 -0.07639 -0.40612 -0.0963 " pathEditMode="relative" rAng="0" ptsTypes="AAA">
                                      <p:cBhvr>
                                        <p:cTn id="30" dur="1000" spd="-100000" fill="hold"/>
                                        <p:tgtEl>
                                          <p:spTgt spid="12"/>
                                        </p:tgtEl>
                                        <p:attrNameLst>
                                          <p:attrName>ppt_x</p:attrName>
                                          <p:attrName>ppt_y</p:attrName>
                                        </p:attrNameLst>
                                      </p:cBhvr>
                                      <p:rCtr x="-20299" y="-4815"/>
                                    </p:animMotion>
                                  </p:childTnLst>
                                </p:cTn>
                              </p:par>
                              <p:par>
                                <p:cTn id="31" presetID="10" presetClass="entr" presetSubtype="0" fill="hold" grpId="0" nodeType="withEffect">
                                  <p:stCondLst>
                                    <p:cond delay="10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0" presetClass="path" presetSubtype="0" accel="50000" decel="50000" fill="hold" grpId="1" nodeType="withEffect">
                                  <p:stCondLst>
                                    <p:cond delay="1000"/>
                                  </p:stCondLst>
                                  <p:childTnLst>
                                    <p:animMotion origin="layout" path="M 3.75E-6 -2.59259E-6 C -0.07396 -0.01203 -0.14453 -0.01551 -0.22175 -0.03565 C -0.30769 -0.05393 -0.34493 -0.07639 -0.40612 -0.09629 " pathEditMode="relative" rAng="0" ptsTypes="AAA">
                                      <p:cBhvr>
                                        <p:cTn id="35" dur="1000" spd="-100000" fill="hold"/>
                                        <p:tgtEl>
                                          <p:spTgt spid="13"/>
                                        </p:tgtEl>
                                        <p:attrNameLst>
                                          <p:attrName>ppt_x</p:attrName>
                                          <p:attrName>ppt_y</p:attrName>
                                        </p:attrNameLst>
                                      </p:cBhvr>
                                      <p:rCtr x="-20313" y="-4815"/>
                                    </p:animMotion>
                                  </p:childTnLst>
                                </p:cTn>
                              </p:par>
                              <p:par>
                                <p:cTn id="36" presetID="10" presetClass="entr" presetSubtype="0"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0" presetClass="path" presetSubtype="0" accel="50000" decel="50000" fill="hold" grpId="1" nodeType="withEffect">
                                  <p:stCondLst>
                                    <p:cond delay="750"/>
                                  </p:stCondLst>
                                  <p:childTnLst>
                                    <p:animMotion origin="layout" path="M -3.75E-6 3.7037E-6 C -0.07395 -0.01204 -0.14453 -0.01551 -0.22174 -0.03565 C -0.30768 -0.05394 -0.34492 -0.07639 -0.40612 -0.0963 " pathEditMode="relative" rAng="0" ptsTypes="AAA">
                                      <p:cBhvr>
                                        <p:cTn id="40" dur="1000" spd="-100000" fill="hold"/>
                                        <p:tgtEl>
                                          <p:spTgt spid="14"/>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2" grpId="1" animBg="1"/>
      <p:bldP spid="13" grpId="0" animBg="1"/>
      <p:bldP spid="13" grpId="1" animBg="1"/>
      <p:bldP spid="14" grpId="0" animBg="1"/>
      <p:bldP spid="14" grpId="1" animBg="1"/>
      <p:bldP spid="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6" name="矩形 5"/>
          <p:cNvSpPr/>
          <p:nvPr userDrawn="1"/>
        </p:nvSpPr>
        <p:spPr>
          <a:xfrm>
            <a:off x="11220828" y="6611779"/>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5871" y="0"/>
            <a:ext cx="3726180" cy="745236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52055" y="1605280"/>
            <a:ext cx="3978161" cy="5712930"/>
          </a:xfrm>
          <a:prstGeom prst="rect">
            <a:avLst/>
          </a:prstGeom>
        </p:spPr>
      </p:pic>
    </p:spTree>
    <p:extLst>
      <p:ext uri="{BB962C8B-B14F-4D97-AF65-F5344CB8AC3E}">
        <p14:creationId xmlns:p14="http://schemas.microsoft.com/office/powerpoint/2010/main" val="258164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75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560015" y="1920025"/>
            <a:ext cx="3718144" cy="433030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132675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ntr" presetSubtype="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0" presetClass="path" presetSubtype="0" accel="50000" decel="50000" fill="hold" grpId="1" nodeType="withEffect">
                                  <p:stCondLst>
                                    <p:cond delay="750"/>
                                  </p:stCondLst>
                                  <p:childTnLst>
                                    <p:animMotion origin="layout" path="M 2.5E-6 -1.85185E-6 C -0.07396 -0.01204 -0.14453 -0.01551 -0.22175 -0.03565 C -0.30768 -0.05393 -0.34492 -0.07639 -0.40612 -0.09629 " pathEditMode="relative" rAng="0" ptsTypes="AAA">
                                      <p:cBhvr>
                                        <p:cTn id="18" dur="1000" spd="-100000" fill="hold"/>
                                        <p:tgtEl>
                                          <p:spTgt spid="5"/>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5" grpId="1"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1481559" y="2025571"/>
            <a:ext cx="9375493" cy="156258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8607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50" presetClass="entr" presetSubtype="0" decel="10000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strVal val="#ppt_w+.3"/>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03194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矩形 4"/>
          <p:cNvSpPr/>
          <p:nvPr userDrawn="1"/>
        </p:nvSpPr>
        <p:spPr>
          <a:xfrm>
            <a:off x="7992243" y="4374722"/>
            <a:ext cx="2310514" cy="18425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886159" y="4848824"/>
            <a:ext cx="190500" cy="1905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1076659" y="5033054"/>
            <a:ext cx="311820" cy="31182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2" hasCustomPrompt="1"/>
          </p:nvPr>
        </p:nvSpPr>
        <p:spPr>
          <a:xfrm>
            <a:off x="7898260" y="3729823"/>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1" hasCustomPrompt="1"/>
          </p:nvPr>
        </p:nvSpPr>
        <p:spPr>
          <a:xfrm>
            <a:off x="9245247" y="2180794"/>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77070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7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0" presetClass="path" presetSubtype="0" accel="50000" decel="50000" fill="hold" grpId="1" nodeType="withEffect">
                                  <p:stCondLst>
                                    <p:cond delay="750"/>
                                  </p:stCondLst>
                                  <p:childTnLst>
                                    <p:animMotion origin="layout" path="M 4.16667E-6 2.59259E-6 C 0.03958 -0.01991 0.07773 -0.02547 0.11927 -0.05857 C 0.16549 -0.08843 0.18554 -0.12547 0.21888 -0.15787 " pathEditMode="relative" rAng="0" ptsTypes="AAA">
                                      <p:cBhvr>
                                        <p:cTn id="31" dur="1000" spd="-100000" fill="hold"/>
                                        <p:tgtEl>
                                          <p:spTgt spid="11"/>
                                        </p:tgtEl>
                                        <p:attrNameLst>
                                          <p:attrName>ppt_x</p:attrName>
                                          <p:attrName>ppt_y</p:attrName>
                                        </p:attrNameLst>
                                      </p:cBhvr>
                                      <p:rCtr x="10938" y="-7894"/>
                                    </p:animMotion>
                                  </p:childTnLst>
                                </p:cTn>
                              </p:par>
                              <p:par>
                                <p:cTn id="32" presetID="10" presetClass="entr" presetSubtype="0" fill="hold" grpId="0" nodeType="withEffect">
                                  <p:stCondLst>
                                    <p:cond delay="9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0" presetClass="path" presetSubtype="0" accel="50000" decel="50000" fill="hold" grpId="1" nodeType="withEffect">
                                  <p:stCondLst>
                                    <p:cond delay="900"/>
                                  </p:stCondLst>
                                  <p:childTnLst>
                                    <p:animMotion origin="layout" path="M 8.33333E-7 -1.85185E-6 C 0.05221 -0.02153 0.10208 -0.02754 0.15651 -0.06319 C 0.21732 -0.0956 0.24362 -0.13541 0.28685 -0.1706 " pathEditMode="relative" rAng="0" ptsTypes="AAA">
                                      <p:cBhvr>
                                        <p:cTn id="36" dur="1000" spd="-100000" fill="hold"/>
                                        <p:tgtEl>
                                          <p:spTgt spid="12"/>
                                        </p:tgtEl>
                                        <p:attrNameLst>
                                          <p:attrName>ppt_x</p:attrName>
                                          <p:attrName>ppt_y</p:attrName>
                                        </p:attrNameLst>
                                      </p:cBhvr>
                                      <p:rCtr x="14336" y="-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9" grpId="0" animBg="1"/>
      <p:bldP spid="10" grpId="0" animBg="1"/>
      <p:bldP spid="12" grpId="0" animBg="1"/>
      <p:bldP spid="12" grpId="1" animBg="1"/>
      <p:bldP spid="11" grpId="0" animBg="1"/>
      <p:bldP spid="11"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05163">
            <a:off x="213360" y="1680656"/>
            <a:ext cx="12192000" cy="6849488"/>
          </a:xfrm>
          <a:prstGeom prst="rect">
            <a:avLst/>
          </a:prstGeom>
        </p:spPr>
      </p:pic>
    </p:spTree>
    <p:extLst>
      <p:ext uri="{BB962C8B-B14F-4D97-AF65-F5344CB8AC3E}">
        <p14:creationId xmlns:p14="http://schemas.microsoft.com/office/powerpoint/2010/main" val="182090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lum bright="20000"/>
          </a:blip>
          <a:stretch>
            <a:fillRect/>
          </a:stretch>
        </p:blipFill>
        <p:spPr>
          <a:xfrm rot="10800000">
            <a:off x="0" y="3152607"/>
            <a:ext cx="12192000" cy="1929971"/>
          </a:xfrm>
          <a:prstGeom prst="rect">
            <a:avLst/>
          </a:prstGeom>
        </p:spPr>
      </p:pic>
    </p:spTree>
    <p:extLst>
      <p:ext uri="{BB962C8B-B14F-4D97-AF65-F5344CB8AC3E}">
        <p14:creationId xmlns:p14="http://schemas.microsoft.com/office/powerpoint/2010/main" val="386077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2907304"/>
          </a:xfrm>
          <a:prstGeom prst="rect">
            <a:avLst/>
          </a:prstGeom>
        </p:spPr>
      </p:pic>
      <p:sp>
        <p:nvSpPr>
          <p:cNvPr id="7" name="矩形 6"/>
          <p:cNvSpPr/>
          <p:nvPr userDrawn="1"/>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843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 y="1405171"/>
            <a:ext cx="12192000" cy="3669174"/>
          </a:xfrm>
          <a:prstGeom prst="rect">
            <a:avLst/>
          </a:prstGeom>
        </p:spPr>
      </p:pic>
      <p:sp>
        <p:nvSpPr>
          <p:cNvPr id="7" name="矩形 6"/>
          <p:cNvSpPr/>
          <p:nvPr userDrawn="1"/>
        </p:nvSpPr>
        <p:spPr>
          <a:xfrm>
            <a:off x="0" y="0"/>
            <a:ext cx="12192000" cy="6858000"/>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8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775970"/>
            <a:ext cx="12192000" cy="5306060"/>
          </a:xfrm>
          <a:prstGeom prst="rect">
            <a:avLst/>
          </a:prstGeom>
        </p:spPr>
      </p:pic>
      <p:sp>
        <p:nvSpPr>
          <p:cNvPr id="7" name="矩形 6"/>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673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89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3" name="Picture Placeholder 13"/>
          <p:cNvSpPr>
            <a:spLocks noGrp="1"/>
          </p:cNvSpPr>
          <p:nvPr>
            <p:ph type="pic" sz="quarter" idx="58" hasCustomPrompt="1"/>
          </p:nvPr>
        </p:nvSpPr>
        <p:spPr>
          <a:xfrm>
            <a:off x="7352482" y="2803411"/>
            <a:ext cx="3579677" cy="2242856"/>
          </a:xfrm>
          <a:prstGeom prst="rect">
            <a:avLst/>
          </a:prstGeom>
          <a:solidFill>
            <a:schemeClr val="bg1">
              <a:lumMod val="85000"/>
            </a:schemeClr>
          </a:solidFill>
          <a:ln>
            <a:noFill/>
          </a:ln>
        </p:spPr>
        <p:txBody>
          <a:bodyPr wrap="square">
            <a:noAutofit/>
          </a:bodyPr>
          <a:lstStyle>
            <a:lvl1pPr>
              <a:defRPr lang="en-US" dirty="0"/>
            </a:lvl1pPr>
          </a:lstStyle>
          <a:p>
            <a:pPr marL="0" lvl="0" indent="0" algn="ctr">
              <a:buNone/>
            </a:pPr>
            <a:r>
              <a:rPr lang="zh-CN" altLang="en-US" dirty="0"/>
              <a:t>点击添加图片</a:t>
            </a:r>
            <a:endParaRPr lang="en-US" dirty="0"/>
          </a:p>
        </p:txBody>
      </p:sp>
    </p:spTree>
    <p:extLst>
      <p:ext uri="{BB962C8B-B14F-4D97-AF65-F5344CB8AC3E}">
        <p14:creationId xmlns:p14="http://schemas.microsoft.com/office/powerpoint/2010/main" val="314125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30000" fill="hold" grpId="1" nodeType="withEffect">
                                  <p:stCondLst>
                                    <p:cond delay="750"/>
                                  </p:stCondLst>
                                  <p:childTnLst>
                                    <p:animMotion origin="layout" path="M -0.22344 -0.2456 L 4.16667E-7 -2.22222E-6 " pathEditMode="relative" rAng="0" ptsTypes="AA">
                                      <p:cBhvr>
                                        <p:cTn id="9" dur="1000" fill="hold"/>
                                        <p:tgtEl>
                                          <p:spTgt spid="3"/>
                                        </p:tgtEl>
                                        <p:attrNameLst>
                                          <p:attrName>ppt_x</p:attrName>
                                          <p:attrName>ppt_y</p:attrName>
                                        </p:attrNameLst>
                                      </p:cBhvr>
                                      <p:rCtr x="11172" y="12269"/>
                                    </p:animMotion>
                                  </p:childTnLst>
                                </p:cTn>
                              </p:par>
                              <p:par>
                                <p:cTn id="10" presetID="6" presetClass="emph" presetSubtype="0" decel="30000" fill="hold" grpId="2" nodeType="withEffect">
                                  <p:stCondLst>
                                    <p:cond delay="750"/>
                                  </p:stCondLst>
                                  <p:childTnLst>
                                    <p:animScale>
                                      <p:cBhvr>
                                        <p:cTn id="11" dur="1000" fill="hold"/>
                                        <p:tgtEl>
                                          <p:spTgt spid="3"/>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1" hasCustomPrompt="1"/>
          </p:nvPr>
        </p:nvSpPr>
        <p:spPr>
          <a:xfrm>
            <a:off x="5000243" y="2247900"/>
            <a:ext cx="7191757" cy="4610100"/>
          </a:xfrm>
          <a:custGeom>
            <a:avLst/>
            <a:gdLst>
              <a:gd name="connsiteX0" fmla="*/ 5209088 w 10418176"/>
              <a:gd name="connsiteY0" fmla="*/ 0 h 5209089"/>
              <a:gd name="connsiteX1" fmla="*/ 10418176 w 10418176"/>
              <a:gd name="connsiteY1" fmla="*/ 5209089 h 5209089"/>
              <a:gd name="connsiteX2" fmla="*/ 0 w 10418176"/>
              <a:gd name="connsiteY2" fmla="*/ 5209089 h 5209089"/>
            </a:gdLst>
            <a:ahLst/>
            <a:cxnLst>
              <a:cxn ang="0">
                <a:pos x="connsiteX0" y="connsiteY0"/>
              </a:cxn>
              <a:cxn ang="0">
                <a:pos x="connsiteX1" y="connsiteY1"/>
              </a:cxn>
              <a:cxn ang="0">
                <a:pos x="connsiteX2" y="connsiteY2"/>
              </a:cxn>
            </a:cxnLst>
            <a:rect l="l" t="t" r="r" b="b"/>
            <a:pathLst>
              <a:path w="10418176" h="5209089">
                <a:moveTo>
                  <a:pt x="5209088" y="0"/>
                </a:moveTo>
                <a:lnTo>
                  <a:pt x="10418176" y="5209089"/>
                </a:lnTo>
                <a:lnTo>
                  <a:pt x="0" y="5209089"/>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0"/>
            <a:ext cx="6985483" cy="4636520"/>
          </a:xfrm>
          <a:custGeom>
            <a:avLst/>
            <a:gdLst>
              <a:gd name="connsiteX0" fmla="*/ 0 w 6217069"/>
              <a:gd name="connsiteY0" fmla="*/ 0 h 3108535"/>
              <a:gd name="connsiteX1" fmla="*/ 6217069 w 6217069"/>
              <a:gd name="connsiteY1" fmla="*/ 0 h 3108535"/>
              <a:gd name="connsiteX2" fmla="*/ 3108535 w 6217069"/>
              <a:gd name="connsiteY2" fmla="*/ 3108535 h 3108535"/>
            </a:gdLst>
            <a:ahLst/>
            <a:cxnLst>
              <a:cxn ang="0">
                <a:pos x="connsiteX0" y="connsiteY0"/>
              </a:cxn>
              <a:cxn ang="0">
                <a:pos x="connsiteX1" y="connsiteY1"/>
              </a:cxn>
              <a:cxn ang="0">
                <a:pos x="connsiteX2" y="connsiteY2"/>
              </a:cxn>
            </a:cxnLst>
            <a:rect l="l" t="t" r="r" b="b"/>
            <a:pathLst>
              <a:path w="6217069" h="3108535">
                <a:moveTo>
                  <a:pt x="0" y="0"/>
                </a:moveTo>
                <a:lnTo>
                  <a:pt x="6217069" y="0"/>
                </a:lnTo>
                <a:lnTo>
                  <a:pt x="3108535" y="3108535"/>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61423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065947"/>
      </p:ext>
    </p:extLst>
  </p:cSld>
  <p:clrMap bg1="lt1" tx1="dk1" bg2="lt2" tx2="dk2" accent1="accent1" accent2="accent2" accent3="accent3" accent4="accent4" accent5="accent5" accent6="accent6" hlink="hlink" folHlink="folHlink"/>
  <p:sldLayoutIdLst>
    <p:sldLayoutId id="2147483650" r:id="rId1"/>
    <p:sldLayoutId id="2147483673" r:id="rId2"/>
    <p:sldLayoutId id="2147483675" r:id="rId3"/>
    <p:sldLayoutId id="2147483661" r:id="rId4"/>
    <p:sldLayoutId id="2147483662" r:id="rId5"/>
    <p:sldLayoutId id="2147483663" r:id="rId6"/>
    <p:sldLayoutId id="2147483664" r:id="rId7"/>
    <p:sldLayoutId id="2147483674" r:id="rId8"/>
    <p:sldLayoutId id="2147483665" r:id="rId9"/>
    <p:sldLayoutId id="2147483666" r:id="rId10"/>
    <p:sldLayoutId id="2147483667" r:id="rId11"/>
    <p:sldLayoutId id="2147483668" r:id="rId12"/>
    <p:sldLayoutId id="2147483669" r:id="rId13"/>
    <p:sldLayoutId id="2147483670" r:id="rId14"/>
    <p:sldLayoutId id="2147483671" r:id="rId15"/>
    <p:sldLayoutId id="2147483679" r:id="rId16"/>
    <p:sldLayoutId id="2147483678" r:id="rId17"/>
    <p:sldLayoutId id="2147483676" r:id="rId18"/>
    <p:sldLayoutId id="2147483683" r:id="rId19"/>
    <p:sldLayoutId id="2147483681" r:id="rId20"/>
    <p:sldLayoutId id="2147483680" r:id="rId21"/>
    <p:sldLayoutId id="2147483677" r:id="rId22"/>
    <p:sldLayoutId id="2147483682" r:id="rId23"/>
    <p:sldLayoutId id="2147483686"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0.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package" Target="../embeddings/Microsoft_Visio_Drawing.vsdx"/></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package" Target="../embeddings/Microsoft_Visio_Drawing.vsdx"/></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24" name="矩形 23"/>
          <p:cNvSpPr/>
          <p:nvPr/>
        </p:nvSpPr>
        <p:spPr>
          <a:xfrm>
            <a:off x="8292858" y="523779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8461762" y="5130832"/>
            <a:ext cx="2333485" cy="369332"/>
          </a:xfrm>
          <a:prstGeom prst="rect">
            <a:avLst/>
          </a:prstGeom>
          <a:noFill/>
        </p:spPr>
        <p:txBody>
          <a:bodyPr wrap="square" rtlCol="0">
            <a:spAutoFit/>
          </a:bodyPr>
          <a:lstStyle/>
          <a:p>
            <a:r>
              <a:rPr lang="zh-CN" alt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课程总结与例题讲解</a:t>
            </a:r>
          </a:p>
        </p:txBody>
      </p:sp>
      <p:cxnSp>
        <p:nvCxnSpPr>
          <p:cNvPr id="27" name="直接连接符 26"/>
          <p:cNvCxnSpPr/>
          <p:nvPr/>
        </p:nvCxnSpPr>
        <p:spPr>
          <a:xfrm flipH="1">
            <a:off x="3164121" y="4970133"/>
            <a:ext cx="8042118"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
        <p:nvSpPr>
          <p:cNvPr id="10" name="矩形 9"/>
          <p:cNvSpPr/>
          <p:nvPr/>
        </p:nvSpPr>
        <p:spPr>
          <a:xfrm>
            <a:off x="4450080" y="3680695"/>
            <a:ext cx="6655885" cy="580415"/>
          </a:xfrm>
          <a:prstGeom prst="rect">
            <a:avLst/>
          </a:prstGeom>
        </p:spPr>
        <p:txBody>
          <a:bodyPr wrap="square">
            <a:spAutoFit/>
          </a:bodyPr>
          <a:lstStyle/>
          <a:p>
            <a:pPr algn="ctr">
              <a:lnSpc>
                <a:spcPct val="150000"/>
              </a:lnSpc>
              <a:buClr>
                <a:srgbClr val="E24848"/>
              </a:buClr>
            </a:pPr>
            <a:r>
              <a:rPr lang="en-US" altLang="zh-CN" sz="2400" dirty="0">
                <a:latin typeface="Arial" panose="020B0604020202020204" pitchFamily="34" charset="0"/>
                <a:ea typeface="微软雅黑" panose="020B0503020204020204" pitchFamily="34" charset="-122"/>
              </a:rPr>
              <a:t>MATLAB </a:t>
            </a:r>
            <a:r>
              <a:rPr lang="zh-CN" altLang="en-US" sz="2400" dirty="0">
                <a:latin typeface="Arial" panose="020B0604020202020204" pitchFamily="34" charset="0"/>
                <a:ea typeface="微软雅黑" panose="020B0503020204020204" pitchFamily="34" charset="-122"/>
              </a:rPr>
              <a:t>语法及数学建模竞赛算法应用培训</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p:cNvGrpSpPr/>
          <p:nvPr/>
        </p:nvGrpSpPr>
        <p:grpSpPr>
          <a:xfrm>
            <a:off x="4761015" y="2607235"/>
            <a:ext cx="5429318" cy="585357"/>
            <a:chOff x="1666701" y="1868156"/>
            <a:chExt cx="8878627" cy="957241"/>
          </a:xfrm>
        </p:grpSpPr>
        <p:sp>
          <p:nvSpPr>
            <p:cNvPr id="12" name="圆角矩形 11"/>
            <p:cNvSpPr/>
            <p:nvPr/>
          </p:nvSpPr>
          <p:spPr>
            <a:xfrm>
              <a:off x="166670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L</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3" name="圆角矩形 12"/>
            <p:cNvSpPr/>
            <p:nvPr/>
          </p:nvSpPr>
          <p:spPr>
            <a:xfrm>
              <a:off x="2796715"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E</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 13"/>
            <p:cNvSpPr/>
            <p:nvPr/>
          </p:nvSpPr>
          <p:spPr>
            <a:xfrm>
              <a:off x="3926729"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S</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 14"/>
            <p:cNvSpPr/>
            <p:nvPr/>
          </p:nvSpPr>
          <p:spPr>
            <a:xfrm>
              <a:off x="5056743"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S</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 name="圆角矩形 16"/>
            <p:cNvSpPr/>
            <p:nvPr/>
          </p:nvSpPr>
          <p:spPr>
            <a:xfrm>
              <a:off x="6186757"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O</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 name="圆角矩形 18"/>
            <p:cNvSpPr/>
            <p:nvPr/>
          </p:nvSpPr>
          <p:spPr>
            <a:xfrm>
              <a:off x="731677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N</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 name="圆角矩形 22"/>
            <p:cNvSpPr/>
            <p:nvPr/>
          </p:nvSpPr>
          <p:spPr>
            <a:xfrm>
              <a:off x="957680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7</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3513223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par>
                                <p:cTn id="8" presetID="42" presetClass="entr" presetSubtype="0" fill="hold" grpId="0" nodeType="withEffect">
                                  <p:stCondLst>
                                    <p:cond delay="8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350"/>
                            </p:stCondLst>
                            <p:childTnLst>
                              <p:par>
                                <p:cTn id="14" presetID="17"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ppt_x</p:attrName>
                                        </p:attrNameLst>
                                      </p:cBhvr>
                                      <p:tavLst>
                                        <p:tav tm="0">
                                          <p:val>
                                            <p:strVal val="#ppt_x"/>
                                          </p:val>
                                        </p:tav>
                                        <p:tav tm="100000">
                                          <p:val>
                                            <p:strVal val="#ppt_x"/>
                                          </p:val>
                                        </p:tav>
                                      </p:tavLst>
                                    </p:anim>
                                    <p:anim calcmode="lin" valueType="num">
                                      <p:cBhvr>
                                        <p:cTn id="17" dur="500" fill="hold"/>
                                        <p:tgtEl>
                                          <p:spTgt spid="24"/>
                                        </p:tgtEl>
                                        <p:attrNameLst>
                                          <p:attrName>ppt_y</p:attrName>
                                        </p:attrNameLst>
                                      </p:cBhvr>
                                      <p:tavLst>
                                        <p:tav tm="0">
                                          <p:val>
                                            <p:strVal val="#ppt_y-#ppt_h/2"/>
                                          </p:val>
                                        </p:tav>
                                        <p:tav tm="100000">
                                          <p:val>
                                            <p:strVal val="#ppt_y"/>
                                          </p:val>
                                        </p:tav>
                                      </p:tavLst>
                                    </p:anim>
                                    <p:anim calcmode="lin" valueType="num">
                                      <p:cBhvr>
                                        <p:cTn id="18" dur="500" fill="hold"/>
                                        <p:tgtEl>
                                          <p:spTgt spid="24"/>
                                        </p:tgtEl>
                                        <p:attrNameLst>
                                          <p:attrName>ppt_w</p:attrName>
                                        </p:attrNameLst>
                                      </p:cBhvr>
                                      <p:tavLst>
                                        <p:tav tm="0">
                                          <p:val>
                                            <p:strVal val="#ppt_w"/>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childTnLst>
                                </p:cTn>
                              </p:par>
                              <p:par>
                                <p:cTn id="20" presetID="22" presetClass="entr" presetSubtype="8" fill="hold" grpId="0" nodeType="withEffect">
                                  <p:stCondLst>
                                    <p:cond delay="140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750"/>
                                        <p:tgtEl>
                                          <p:spTgt spid="26"/>
                                        </p:tgtEl>
                                      </p:cBhvr>
                                    </p:animEffect>
                                  </p:childTnLst>
                                </p:cTn>
                              </p:par>
                            </p:childTnLst>
                          </p:cTn>
                        </p:par>
                        <p:par>
                          <p:cTn id="23" fill="hold">
                            <p:stCondLst>
                              <p:cond delay="3500"/>
                            </p:stCondLst>
                            <p:childTnLst>
                              <p:par>
                                <p:cTn id="24" presetID="37"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900" decel="100000" fill="hold"/>
                                        <p:tgtEl>
                                          <p:spTgt spid="2"/>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35147"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131417" y="945562"/>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算法部分总结</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a:extLst>
              <a:ext uri="{FF2B5EF4-FFF2-40B4-BE49-F238E27FC236}">
                <a16:creationId xmlns:a16="http://schemas.microsoft.com/office/drawing/2014/main" id="{2A3242DA-A9CE-4570-AAE1-B355E7CC09E3}"/>
              </a:ext>
            </a:extLst>
          </p:cNvPr>
          <p:cNvSpPr txBox="1"/>
          <p:nvPr/>
        </p:nvSpPr>
        <p:spPr>
          <a:xfrm>
            <a:off x="363984"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算法部分总结</a:t>
            </a:r>
          </a:p>
        </p:txBody>
      </p:sp>
      <p:sp>
        <p:nvSpPr>
          <p:cNvPr id="15" name="文本框 14">
            <a:extLst>
              <a:ext uri="{FF2B5EF4-FFF2-40B4-BE49-F238E27FC236}">
                <a16:creationId xmlns:a16="http://schemas.microsoft.com/office/drawing/2014/main" id="{59EE102F-FA3C-4BF3-8C7D-4A3A75B8F7E4}"/>
              </a:ext>
            </a:extLst>
          </p:cNvPr>
          <p:cNvSpPr txBox="1"/>
          <p:nvPr/>
        </p:nvSpPr>
        <p:spPr>
          <a:xfrm>
            <a:off x="1794822" y="2215603"/>
            <a:ext cx="7781440" cy="2535887"/>
          </a:xfrm>
          <a:prstGeom prst="rect">
            <a:avLst/>
          </a:prstGeom>
          <a:noFill/>
        </p:spPr>
        <p:txBody>
          <a:bodyPr wrap="square" rtlCol="0">
            <a:spAutoFit/>
          </a:bodyPr>
          <a:lstStyle/>
          <a:p>
            <a:pPr>
              <a:lnSpc>
                <a:spcPct val="150000"/>
              </a:lnSpc>
            </a:pPr>
            <a:r>
              <a:rPr lang="zh-CN" altLang="en-US" dirty="0"/>
              <a:t>（</a:t>
            </a:r>
            <a:r>
              <a:rPr lang="en-US" altLang="zh-CN" dirty="0"/>
              <a:t>7</a:t>
            </a:r>
            <a:r>
              <a:rPr lang="zh-CN" altLang="en-US" dirty="0"/>
              <a:t>）图论方法：</a:t>
            </a:r>
            <a:endParaRPr lang="en-US" altLang="zh-CN" dirty="0"/>
          </a:p>
          <a:p>
            <a:pPr marL="342900" indent="-342900">
              <a:lnSpc>
                <a:spcPct val="150000"/>
              </a:lnSpc>
              <a:buFont typeface="Wingdings" panose="05000000000000000000" pitchFamily="2" charset="2"/>
              <a:buChar char="l"/>
            </a:pPr>
            <a:r>
              <a:rPr lang="zh-CN" altLang="en-US" dirty="0"/>
              <a:t>遍历性问题：中国邮递员问题</a:t>
            </a:r>
            <a:r>
              <a:rPr lang="en-US" altLang="zh-CN" dirty="0"/>
              <a:t>—</a:t>
            </a:r>
            <a:r>
              <a:rPr lang="zh-CN" altLang="en-US" dirty="0"/>
              <a:t>邮递员发送邮件时，要从邮局出发，经过他投递范围内的每条街道至少一次，然后返回邮局，但邮递员希望选择一条行程最短的路线 。</a:t>
            </a:r>
          </a:p>
          <a:p>
            <a:pPr marL="342900" indent="-342900">
              <a:lnSpc>
                <a:spcPct val="150000"/>
              </a:lnSpc>
              <a:buFont typeface="Wingdings" panose="05000000000000000000" pitchFamily="2" charset="2"/>
              <a:buChar char="l"/>
            </a:pPr>
            <a:r>
              <a:rPr lang="zh-CN" altLang="en-US" dirty="0"/>
              <a:t>最小费用最大流问题：在运输问题中，人们总是希望在完成运输任务的同时，寻求一个使总的运输费用最小的运输方案 。</a:t>
            </a:r>
          </a:p>
        </p:txBody>
      </p:sp>
    </p:spTree>
    <p:extLst>
      <p:ext uri="{BB962C8B-B14F-4D97-AF65-F5344CB8AC3E}">
        <p14:creationId xmlns:p14="http://schemas.microsoft.com/office/powerpoint/2010/main" val="20397038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flipV="1">
            <a:off x="-554736" y="2626263"/>
            <a:ext cx="13731240" cy="2538000"/>
          </a:xfrm>
          <a:prstGeom prst="rect">
            <a:avLst/>
          </a:prstGeom>
        </p:spPr>
      </p:pic>
      <p:sp>
        <p:nvSpPr>
          <p:cNvPr id="4" name="椭圆 3"/>
          <p:cNvSpPr>
            <a:spLocks noChangeAspect="1"/>
          </p:cNvSpPr>
          <p:nvPr/>
        </p:nvSpPr>
        <p:spPr>
          <a:xfrm>
            <a:off x="3155951" y="2030825"/>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296141" y="2004588"/>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5038901" y="2241542"/>
            <a:ext cx="4059379" cy="769441"/>
          </a:xfrm>
          <a:prstGeom prst="rect">
            <a:avLst/>
          </a:prstGeom>
          <a:no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语法部分总结</a:t>
            </a:r>
          </a:p>
        </p:txBody>
      </p:sp>
    </p:spTree>
    <p:extLst>
      <p:ext uri="{BB962C8B-B14F-4D97-AF65-F5344CB8AC3E}">
        <p14:creationId xmlns:p14="http://schemas.microsoft.com/office/powerpoint/2010/main" val="7270286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35147"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131417" y="976923"/>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语法部分总结</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a:extLst>
              <a:ext uri="{FF2B5EF4-FFF2-40B4-BE49-F238E27FC236}">
                <a16:creationId xmlns:a16="http://schemas.microsoft.com/office/drawing/2014/main" id="{2A3242DA-A9CE-4570-AAE1-B355E7CC09E3}"/>
              </a:ext>
            </a:extLst>
          </p:cNvPr>
          <p:cNvSpPr txBox="1"/>
          <p:nvPr/>
        </p:nvSpPr>
        <p:spPr>
          <a:xfrm>
            <a:off x="363984"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语法部分总结</a:t>
            </a:r>
          </a:p>
        </p:txBody>
      </p:sp>
      <p:pic>
        <p:nvPicPr>
          <p:cNvPr id="3" name="图片 2">
            <a:extLst>
              <a:ext uri="{FF2B5EF4-FFF2-40B4-BE49-F238E27FC236}">
                <a16:creationId xmlns:a16="http://schemas.microsoft.com/office/drawing/2014/main" id="{0E18171B-71E5-47FA-B782-F7B00DCDE8B9}"/>
              </a:ext>
            </a:extLst>
          </p:cNvPr>
          <p:cNvPicPr>
            <a:picLocks noChangeAspect="1"/>
          </p:cNvPicPr>
          <p:nvPr/>
        </p:nvPicPr>
        <p:blipFill>
          <a:blip r:embed="rId3"/>
          <a:stretch>
            <a:fillRect/>
          </a:stretch>
        </p:blipFill>
        <p:spPr>
          <a:xfrm>
            <a:off x="2481058" y="1961543"/>
            <a:ext cx="6119390" cy="4572396"/>
          </a:xfrm>
          <a:prstGeom prst="rect">
            <a:avLst/>
          </a:prstGeom>
        </p:spPr>
      </p:pic>
    </p:spTree>
    <p:extLst>
      <p:ext uri="{BB962C8B-B14F-4D97-AF65-F5344CB8AC3E}">
        <p14:creationId xmlns:p14="http://schemas.microsoft.com/office/powerpoint/2010/main" val="20398460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35147"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131417" y="976923"/>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语法部分总结</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a:extLst>
              <a:ext uri="{FF2B5EF4-FFF2-40B4-BE49-F238E27FC236}">
                <a16:creationId xmlns:a16="http://schemas.microsoft.com/office/drawing/2014/main" id="{2A3242DA-A9CE-4570-AAE1-B355E7CC09E3}"/>
              </a:ext>
            </a:extLst>
          </p:cNvPr>
          <p:cNvSpPr txBox="1"/>
          <p:nvPr/>
        </p:nvSpPr>
        <p:spPr>
          <a:xfrm>
            <a:off x="363984"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语法部分总结</a:t>
            </a:r>
          </a:p>
        </p:txBody>
      </p:sp>
      <p:pic>
        <p:nvPicPr>
          <p:cNvPr id="2" name="图片 1">
            <a:extLst>
              <a:ext uri="{FF2B5EF4-FFF2-40B4-BE49-F238E27FC236}">
                <a16:creationId xmlns:a16="http://schemas.microsoft.com/office/drawing/2014/main" id="{F517074A-B191-4A5F-A8DB-F9C519DE256D}"/>
              </a:ext>
            </a:extLst>
          </p:cNvPr>
          <p:cNvPicPr>
            <a:picLocks noChangeAspect="1"/>
          </p:cNvPicPr>
          <p:nvPr/>
        </p:nvPicPr>
        <p:blipFill>
          <a:blip r:embed="rId3"/>
          <a:stretch>
            <a:fillRect/>
          </a:stretch>
        </p:blipFill>
        <p:spPr>
          <a:xfrm>
            <a:off x="1623806" y="2250213"/>
            <a:ext cx="8336377" cy="3562286"/>
          </a:xfrm>
          <a:prstGeom prst="rect">
            <a:avLst/>
          </a:prstGeom>
        </p:spPr>
      </p:pic>
    </p:spTree>
    <p:extLst>
      <p:ext uri="{BB962C8B-B14F-4D97-AF65-F5344CB8AC3E}">
        <p14:creationId xmlns:p14="http://schemas.microsoft.com/office/powerpoint/2010/main" val="31704396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35147"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131417" y="976923"/>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语法部分总结</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a:extLst>
              <a:ext uri="{FF2B5EF4-FFF2-40B4-BE49-F238E27FC236}">
                <a16:creationId xmlns:a16="http://schemas.microsoft.com/office/drawing/2014/main" id="{2A3242DA-A9CE-4570-AAE1-B355E7CC09E3}"/>
              </a:ext>
            </a:extLst>
          </p:cNvPr>
          <p:cNvSpPr txBox="1"/>
          <p:nvPr/>
        </p:nvSpPr>
        <p:spPr>
          <a:xfrm>
            <a:off x="363984"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语法部分总结</a:t>
            </a:r>
          </a:p>
        </p:txBody>
      </p:sp>
      <p:pic>
        <p:nvPicPr>
          <p:cNvPr id="3" name="图片 2">
            <a:extLst>
              <a:ext uri="{FF2B5EF4-FFF2-40B4-BE49-F238E27FC236}">
                <a16:creationId xmlns:a16="http://schemas.microsoft.com/office/drawing/2014/main" id="{EDEBDBF7-8935-47D4-AC3C-EF6B6FE8EC13}"/>
              </a:ext>
            </a:extLst>
          </p:cNvPr>
          <p:cNvPicPr>
            <a:picLocks noChangeAspect="1"/>
          </p:cNvPicPr>
          <p:nvPr/>
        </p:nvPicPr>
        <p:blipFill>
          <a:blip r:embed="rId3"/>
          <a:stretch>
            <a:fillRect/>
          </a:stretch>
        </p:blipFill>
        <p:spPr>
          <a:xfrm>
            <a:off x="2656345" y="1599744"/>
            <a:ext cx="6081287" cy="5258256"/>
          </a:xfrm>
          <a:prstGeom prst="rect">
            <a:avLst/>
          </a:prstGeom>
        </p:spPr>
      </p:pic>
    </p:spTree>
    <p:extLst>
      <p:ext uri="{BB962C8B-B14F-4D97-AF65-F5344CB8AC3E}">
        <p14:creationId xmlns:p14="http://schemas.microsoft.com/office/powerpoint/2010/main" val="12220795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35147"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131417" y="976923"/>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语法部分总结</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a:extLst>
              <a:ext uri="{FF2B5EF4-FFF2-40B4-BE49-F238E27FC236}">
                <a16:creationId xmlns:a16="http://schemas.microsoft.com/office/drawing/2014/main" id="{2A3242DA-A9CE-4570-AAE1-B355E7CC09E3}"/>
              </a:ext>
            </a:extLst>
          </p:cNvPr>
          <p:cNvSpPr txBox="1"/>
          <p:nvPr/>
        </p:nvSpPr>
        <p:spPr>
          <a:xfrm>
            <a:off x="363984"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语法部分总结</a:t>
            </a:r>
          </a:p>
        </p:txBody>
      </p:sp>
      <p:pic>
        <p:nvPicPr>
          <p:cNvPr id="4" name="图片 3">
            <a:extLst>
              <a:ext uri="{FF2B5EF4-FFF2-40B4-BE49-F238E27FC236}">
                <a16:creationId xmlns:a16="http://schemas.microsoft.com/office/drawing/2014/main" id="{E06D10EB-BC15-4283-A436-8A342AB72F86}"/>
              </a:ext>
            </a:extLst>
          </p:cNvPr>
          <p:cNvPicPr>
            <a:picLocks noChangeAspect="1"/>
          </p:cNvPicPr>
          <p:nvPr/>
        </p:nvPicPr>
        <p:blipFill>
          <a:blip r:embed="rId3"/>
          <a:stretch>
            <a:fillRect/>
          </a:stretch>
        </p:blipFill>
        <p:spPr>
          <a:xfrm>
            <a:off x="2500109" y="2109926"/>
            <a:ext cx="6081287" cy="4153260"/>
          </a:xfrm>
          <a:prstGeom prst="rect">
            <a:avLst/>
          </a:prstGeom>
        </p:spPr>
      </p:pic>
    </p:spTree>
    <p:extLst>
      <p:ext uri="{BB962C8B-B14F-4D97-AF65-F5344CB8AC3E}">
        <p14:creationId xmlns:p14="http://schemas.microsoft.com/office/powerpoint/2010/main" val="36285532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35147"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131417" y="976923"/>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语法部分总结</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a:extLst>
              <a:ext uri="{FF2B5EF4-FFF2-40B4-BE49-F238E27FC236}">
                <a16:creationId xmlns:a16="http://schemas.microsoft.com/office/drawing/2014/main" id="{2A3242DA-A9CE-4570-AAE1-B355E7CC09E3}"/>
              </a:ext>
            </a:extLst>
          </p:cNvPr>
          <p:cNvSpPr txBox="1"/>
          <p:nvPr/>
        </p:nvSpPr>
        <p:spPr>
          <a:xfrm>
            <a:off x="363984"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语法部分总结</a:t>
            </a:r>
          </a:p>
        </p:txBody>
      </p:sp>
      <p:pic>
        <p:nvPicPr>
          <p:cNvPr id="2" name="图片 1">
            <a:extLst>
              <a:ext uri="{FF2B5EF4-FFF2-40B4-BE49-F238E27FC236}">
                <a16:creationId xmlns:a16="http://schemas.microsoft.com/office/drawing/2014/main" id="{BF3D7A2B-D4DD-4A2F-A9CA-6FAE31E74131}"/>
              </a:ext>
            </a:extLst>
          </p:cNvPr>
          <p:cNvPicPr>
            <a:picLocks noChangeAspect="1"/>
          </p:cNvPicPr>
          <p:nvPr/>
        </p:nvPicPr>
        <p:blipFill>
          <a:blip r:embed="rId3"/>
          <a:stretch>
            <a:fillRect/>
          </a:stretch>
        </p:blipFill>
        <p:spPr>
          <a:xfrm>
            <a:off x="2477247" y="2305947"/>
            <a:ext cx="6127011" cy="3276884"/>
          </a:xfrm>
          <a:prstGeom prst="rect">
            <a:avLst/>
          </a:prstGeom>
        </p:spPr>
      </p:pic>
    </p:spTree>
    <p:extLst>
      <p:ext uri="{BB962C8B-B14F-4D97-AF65-F5344CB8AC3E}">
        <p14:creationId xmlns:p14="http://schemas.microsoft.com/office/powerpoint/2010/main" val="343655011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35147"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131417" y="976923"/>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语法部分总结</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a:extLst>
              <a:ext uri="{FF2B5EF4-FFF2-40B4-BE49-F238E27FC236}">
                <a16:creationId xmlns:a16="http://schemas.microsoft.com/office/drawing/2014/main" id="{2A3242DA-A9CE-4570-AAE1-B355E7CC09E3}"/>
              </a:ext>
            </a:extLst>
          </p:cNvPr>
          <p:cNvSpPr txBox="1"/>
          <p:nvPr/>
        </p:nvSpPr>
        <p:spPr>
          <a:xfrm>
            <a:off x="363984"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语法部分总结</a:t>
            </a:r>
          </a:p>
        </p:txBody>
      </p:sp>
      <p:pic>
        <p:nvPicPr>
          <p:cNvPr id="3" name="图片 2">
            <a:extLst>
              <a:ext uri="{FF2B5EF4-FFF2-40B4-BE49-F238E27FC236}">
                <a16:creationId xmlns:a16="http://schemas.microsoft.com/office/drawing/2014/main" id="{B0C0F387-EF90-46C6-9C89-6EF179D76F4E}"/>
              </a:ext>
            </a:extLst>
          </p:cNvPr>
          <p:cNvPicPr>
            <a:picLocks noChangeAspect="1"/>
          </p:cNvPicPr>
          <p:nvPr/>
        </p:nvPicPr>
        <p:blipFill>
          <a:blip r:embed="rId3"/>
          <a:stretch>
            <a:fillRect/>
          </a:stretch>
        </p:blipFill>
        <p:spPr>
          <a:xfrm>
            <a:off x="2439144" y="2192677"/>
            <a:ext cx="6203218" cy="3688400"/>
          </a:xfrm>
          <a:prstGeom prst="rect">
            <a:avLst/>
          </a:prstGeom>
        </p:spPr>
      </p:pic>
    </p:spTree>
    <p:extLst>
      <p:ext uri="{BB962C8B-B14F-4D97-AF65-F5344CB8AC3E}">
        <p14:creationId xmlns:p14="http://schemas.microsoft.com/office/powerpoint/2010/main" val="24885544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35147"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131417" y="976923"/>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语法部分总结</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a:extLst>
              <a:ext uri="{FF2B5EF4-FFF2-40B4-BE49-F238E27FC236}">
                <a16:creationId xmlns:a16="http://schemas.microsoft.com/office/drawing/2014/main" id="{2A3242DA-A9CE-4570-AAE1-B355E7CC09E3}"/>
              </a:ext>
            </a:extLst>
          </p:cNvPr>
          <p:cNvSpPr txBox="1"/>
          <p:nvPr/>
        </p:nvSpPr>
        <p:spPr>
          <a:xfrm>
            <a:off x="363984"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语法部分总结</a:t>
            </a:r>
          </a:p>
        </p:txBody>
      </p:sp>
      <p:pic>
        <p:nvPicPr>
          <p:cNvPr id="2" name="图片 1">
            <a:extLst>
              <a:ext uri="{FF2B5EF4-FFF2-40B4-BE49-F238E27FC236}">
                <a16:creationId xmlns:a16="http://schemas.microsoft.com/office/drawing/2014/main" id="{941FC5AD-BA5F-45E1-9857-B82706E1FE6F}"/>
              </a:ext>
            </a:extLst>
          </p:cNvPr>
          <p:cNvPicPr>
            <a:picLocks noChangeAspect="1"/>
          </p:cNvPicPr>
          <p:nvPr/>
        </p:nvPicPr>
        <p:blipFill>
          <a:blip r:embed="rId3"/>
          <a:stretch>
            <a:fillRect/>
          </a:stretch>
        </p:blipFill>
        <p:spPr>
          <a:xfrm>
            <a:off x="2787587" y="2512177"/>
            <a:ext cx="6088908" cy="2941575"/>
          </a:xfrm>
          <a:prstGeom prst="rect">
            <a:avLst/>
          </a:prstGeom>
        </p:spPr>
      </p:pic>
    </p:spTree>
    <p:extLst>
      <p:ext uri="{BB962C8B-B14F-4D97-AF65-F5344CB8AC3E}">
        <p14:creationId xmlns:p14="http://schemas.microsoft.com/office/powerpoint/2010/main" val="14415142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35147"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131417" y="976923"/>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语法部分总结</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a:extLst>
              <a:ext uri="{FF2B5EF4-FFF2-40B4-BE49-F238E27FC236}">
                <a16:creationId xmlns:a16="http://schemas.microsoft.com/office/drawing/2014/main" id="{2A3242DA-A9CE-4570-AAE1-B355E7CC09E3}"/>
              </a:ext>
            </a:extLst>
          </p:cNvPr>
          <p:cNvSpPr txBox="1"/>
          <p:nvPr/>
        </p:nvSpPr>
        <p:spPr>
          <a:xfrm>
            <a:off x="363984"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语法部分总结</a:t>
            </a:r>
          </a:p>
        </p:txBody>
      </p:sp>
      <p:pic>
        <p:nvPicPr>
          <p:cNvPr id="3" name="图片 2">
            <a:extLst>
              <a:ext uri="{FF2B5EF4-FFF2-40B4-BE49-F238E27FC236}">
                <a16:creationId xmlns:a16="http://schemas.microsoft.com/office/drawing/2014/main" id="{7745E099-732A-4F1B-A2AF-A5C33650959B}"/>
              </a:ext>
            </a:extLst>
          </p:cNvPr>
          <p:cNvPicPr>
            <a:picLocks noChangeAspect="1"/>
          </p:cNvPicPr>
          <p:nvPr/>
        </p:nvPicPr>
        <p:blipFill>
          <a:blip r:embed="rId3"/>
          <a:stretch>
            <a:fillRect/>
          </a:stretch>
        </p:blipFill>
        <p:spPr>
          <a:xfrm>
            <a:off x="2458196" y="2022508"/>
            <a:ext cx="6165114" cy="4511431"/>
          </a:xfrm>
          <a:prstGeom prst="rect">
            <a:avLst/>
          </a:prstGeom>
        </p:spPr>
      </p:pic>
    </p:spTree>
    <p:extLst>
      <p:ext uri="{BB962C8B-B14F-4D97-AF65-F5344CB8AC3E}">
        <p14:creationId xmlns:p14="http://schemas.microsoft.com/office/powerpoint/2010/main" val="12343841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4" name="文本框 43"/>
          <p:cNvSpPr txBox="1"/>
          <p:nvPr/>
        </p:nvSpPr>
        <p:spPr>
          <a:xfrm>
            <a:off x="4944618" y="742827"/>
            <a:ext cx="342976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目录 </a:t>
            </a:r>
            <a:r>
              <a:rPr lang="en-US" altLang="zh-CN"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flipV="1">
            <a:off x="6096000" y="1353778"/>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465789" y="2927860"/>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400375" y="2788107"/>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3" name="Rectangle 70"/>
          <p:cNvSpPr>
            <a:spLocks noChangeArrowheads="1"/>
          </p:cNvSpPr>
          <p:nvPr/>
        </p:nvSpPr>
        <p:spPr bwMode="auto">
          <a:xfrm>
            <a:off x="682362" y="2486467"/>
            <a:ext cx="19520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算法部分总结</a:t>
            </a:r>
            <a:endParaRPr lang="en-US" altLang="zh-CN"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5" name="椭圆 24"/>
          <p:cNvSpPr/>
          <p:nvPr/>
        </p:nvSpPr>
        <p:spPr>
          <a:xfrm>
            <a:off x="2819217" y="4888044"/>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2776817" y="4780159"/>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 name="Rectangle 70"/>
          <p:cNvSpPr>
            <a:spLocks noChangeArrowheads="1"/>
          </p:cNvSpPr>
          <p:nvPr/>
        </p:nvSpPr>
        <p:spPr bwMode="auto">
          <a:xfrm>
            <a:off x="2054420" y="5406611"/>
            <a:ext cx="1914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语法部分总结</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9" name="椭圆 28"/>
          <p:cNvSpPr/>
          <p:nvPr/>
        </p:nvSpPr>
        <p:spPr>
          <a:xfrm>
            <a:off x="5877045" y="3414046"/>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29"/>
          <p:cNvSpPr txBox="1"/>
          <p:nvPr/>
        </p:nvSpPr>
        <p:spPr>
          <a:xfrm>
            <a:off x="5831202" y="3253402"/>
            <a:ext cx="290501" cy="707886"/>
          </a:xfrm>
          <a:prstGeom prst="rect">
            <a:avLst/>
          </a:prstGeom>
          <a:noFill/>
        </p:spPr>
        <p:txBody>
          <a:bodyPr wrap="squar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1" name="Rectangle 70"/>
          <p:cNvSpPr>
            <a:spLocks noChangeArrowheads="1"/>
          </p:cNvSpPr>
          <p:nvPr/>
        </p:nvSpPr>
        <p:spPr bwMode="auto">
          <a:xfrm>
            <a:off x="5284480" y="3006913"/>
            <a:ext cx="16744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建模流程</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3" name="椭圆 32"/>
          <p:cNvSpPr/>
          <p:nvPr/>
        </p:nvSpPr>
        <p:spPr>
          <a:xfrm>
            <a:off x="8988530" y="4668788"/>
            <a:ext cx="385258" cy="3852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文本框 33"/>
          <p:cNvSpPr txBox="1"/>
          <p:nvPr/>
        </p:nvSpPr>
        <p:spPr>
          <a:xfrm>
            <a:off x="8965209" y="4580598"/>
            <a:ext cx="470000" cy="707886"/>
          </a:xfrm>
          <a:prstGeom prst="rect">
            <a:avLst/>
          </a:prstGeom>
          <a:noFill/>
        </p:spPr>
        <p:txBody>
          <a:bodyPr wrap="none" rtlCol="0">
            <a:spAutoFit/>
          </a:bodyPr>
          <a:lstStyle/>
          <a:p>
            <a:pPr algn="ctr"/>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Rectangle 70"/>
          <p:cNvSpPr>
            <a:spLocks noChangeArrowheads="1"/>
          </p:cNvSpPr>
          <p:nvPr/>
        </p:nvSpPr>
        <p:spPr bwMode="auto">
          <a:xfrm>
            <a:off x="8562781" y="5179861"/>
            <a:ext cx="13335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更多的编程语言</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cxnSp>
        <p:nvCxnSpPr>
          <p:cNvPr id="38" name="直接连接符 37"/>
          <p:cNvCxnSpPr/>
          <p:nvPr/>
        </p:nvCxnSpPr>
        <p:spPr>
          <a:xfrm flipV="1">
            <a:off x="4116000" y="1360622"/>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376000" y="1350462"/>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椭圆 54"/>
          <p:cNvSpPr/>
          <p:nvPr/>
        </p:nvSpPr>
        <p:spPr>
          <a:xfrm>
            <a:off x="10470255" y="2994231"/>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文本框 55"/>
          <p:cNvSpPr txBox="1"/>
          <p:nvPr/>
        </p:nvSpPr>
        <p:spPr>
          <a:xfrm>
            <a:off x="10427855" y="2886346"/>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7" name="Rectangle 70"/>
          <p:cNvSpPr>
            <a:spLocks noChangeArrowheads="1"/>
          </p:cNvSpPr>
          <p:nvPr/>
        </p:nvSpPr>
        <p:spPr bwMode="auto">
          <a:xfrm>
            <a:off x="9825632" y="2547792"/>
            <a:ext cx="16744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课程总结</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34413785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right)">
                                      <p:cBhvr>
                                        <p:cTn id="7" dur="500"/>
                                        <p:tgtEl>
                                          <p:spTgt spid="43"/>
                                        </p:tgtEl>
                                      </p:cBhvr>
                                    </p:animEffect>
                                  </p:childTnLst>
                                </p:cTn>
                              </p:par>
                              <p:par>
                                <p:cTn id="8" presetID="22" presetClass="exit" presetSubtype="2" fill="hold" nodeType="withEffect">
                                  <p:stCondLst>
                                    <p:cond delay="200"/>
                                  </p:stCondLst>
                                  <p:childTnLst>
                                    <p:animEffect transition="out" filter="wipe(right)">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xit" presetSubtype="8" fill="hold" nodeType="withEffect">
                                  <p:stCondLst>
                                    <p:cond delay="200"/>
                                  </p:stCondLst>
                                  <p:childTnLst>
                                    <p:animEffect transition="out" filter="wipe(left)">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53" presetClass="entr" presetSubtype="16" fill="hold" grpId="0" nodeType="withEffect">
                                  <p:stCondLst>
                                    <p:cond delay="200"/>
                                  </p:stCondLst>
                                  <p:iterate type="lt">
                                    <p:tmPct val="10000"/>
                                  </p:iterate>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childTnLst>
                          </p:cTn>
                        </p:par>
                        <p:par>
                          <p:cTn id="22" fill="hold">
                            <p:stCondLst>
                              <p:cond delay="1150"/>
                            </p:stCondLst>
                            <p:childTnLst>
                              <p:par>
                                <p:cTn id="23" presetID="18" presetClass="entr" presetSubtype="12"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strips(downLeft)">
                                      <p:cBhvr>
                                        <p:cTn id="25" dur="500"/>
                                        <p:tgtEl>
                                          <p:spTgt spid="2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par>
                          <p:cTn id="31" fill="hold">
                            <p:stCondLst>
                              <p:cond delay="1650"/>
                            </p:stCondLst>
                            <p:childTnLst>
                              <p:par>
                                <p:cTn id="32" presetID="47" presetClass="entr" presetSubtype="0" fill="hold" grpId="0" nodeType="afterEffect">
                                  <p:stCondLst>
                                    <p:cond delay="0"/>
                                  </p:stCondLst>
                                  <p:iterate type="lt">
                                    <p:tmPct val="10000"/>
                                  </p:iterate>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fade">
                                      <p:cBhvr>
                                        <p:cTn id="34" dur="250"/>
                                        <p:tgtEl>
                                          <p:spTgt spid="23">
                                            <p:txEl>
                                              <p:pRg st="0" end="0"/>
                                            </p:txEl>
                                          </p:spTgt>
                                        </p:tgtEl>
                                      </p:cBhvr>
                                    </p:animEffect>
                                    <p:anim calcmode="lin" valueType="num">
                                      <p:cBhvr>
                                        <p:cTn id="35" dur="2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36" dur="25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2025"/>
                            </p:stCondLst>
                            <p:childTnLst>
                              <p:par>
                                <p:cTn id="38" presetID="18" presetClass="entr" presetSubtype="12"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strips(downLeft)">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par>
                          <p:cTn id="46" fill="hold">
                            <p:stCondLst>
                              <p:cond delay="2525"/>
                            </p:stCondLst>
                            <p:childTnLst>
                              <p:par>
                                <p:cTn id="47" presetID="47" presetClass="entr" presetSubtype="0" fill="hold" grpId="0" nodeType="afterEffect">
                                  <p:stCondLst>
                                    <p:cond delay="0"/>
                                  </p:stCondLst>
                                  <p:iterate type="lt">
                                    <p:tmPct val="10000"/>
                                  </p:iterate>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fade">
                                      <p:cBhvr>
                                        <p:cTn id="49" dur="250"/>
                                        <p:tgtEl>
                                          <p:spTgt spid="27">
                                            <p:txEl>
                                              <p:pRg st="0" end="0"/>
                                            </p:txEl>
                                          </p:spTgt>
                                        </p:tgtEl>
                                      </p:cBhvr>
                                    </p:animEffect>
                                    <p:anim calcmode="lin" valueType="num">
                                      <p:cBhvr>
                                        <p:cTn id="50" dur="25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51" dur="25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2900"/>
                            </p:stCondLst>
                            <p:childTnLst>
                              <p:par>
                                <p:cTn id="53" presetID="18" presetClass="entr" presetSubtype="12"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strips(downLeft)">
                                      <p:cBhvr>
                                        <p:cTn id="55" dur="500"/>
                                        <p:tgtEl>
                                          <p:spTgt spid="29"/>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p:cTn id="58" dur="500" fill="hold"/>
                                        <p:tgtEl>
                                          <p:spTgt spid="30"/>
                                        </p:tgtEl>
                                        <p:attrNameLst>
                                          <p:attrName>ppt_w</p:attrName>
                                        </p:attrNameLst>
                                      </p:cBhvr>
                                      <p:tavLst>
                                        <p:tav tm="0">
                                          <p:val>
                                            <p:fltVal val="0"/>
                                          </p:val>
                                        </p:tav>
                                        <p:tav tm="100000">
                                          <p:val>
                                            <p:strVal val="#ppt_w"/>
                                          </p:val>
                                        </p:tav>
                                      </p:tavLst>
                                    </p:anim>
                                    <p:anim calcmode="lin" valueType="num">
                                      <p:cBhvr>
                                        <p:cTn id="59" dur="500" fill="hold"/>
                                        <p:tgtEl>
                                          <p:spTgt spid="30"/>
                                        </p:tgtEl>
                                        <p:attrNameLst>
                                          <p:attrName>ppt_h</p:attrName>
                                        </p:attrNameLst>
                                      </p:cBhvr>
                                      <p:tavLst>
                                        <p:tav tm="0">
                                          <p:val>
                                            <p:fltVal val="0"/>
                                          </p:val>
                                        </p:tav>
                                        <p:tav tm="100000">
                                          <p:val>
                                            <p:strVal val="#ppt_h"/>
                                          </p:val>
                                        </p:tav>
                                      </p:tavLst>
                                    </p:anim>
                                    <p:animEffect transition="in" filter="fade">
                                      <p:cBhvr>
                                        <p:cTn id="60" dur="500"/>
                                        <p:tgtEl>
                                          <p:spTgt spid="30"/>
                                        </p:tgtEl>
                                      </p:cBhvr>
                                    </p:animEffect>
                                  </p:childTnLst>
                                </p:cTn>
                              </p:par>
                            </p:childTnLst>
                          </p:cTn>
                        </p:par>
                        <p:par>
                          <p:cTn id="61" fill="hold">
                            <p:stCondLst>
                              <p:cond delay="3400"/>
                            </p:stCondLst>
                            <p:childTnLst>
                              <p:par>
                                <p:cTn id="62" presetID="47" presetClass="entr" presetSubtype="0" fill="hold" grpId="0" nodeType="afterEffect">
                                  <p:stCondLst>
                                    <p:cond delay="0"/>
                                  </p:stCondLst>
                                  <p:iterate type="lt">
                                    <p:tmPct val="10000"/>
                                  </p:iterate>
                                  <p:childTnLst>
                                    <p:set>
                                      <p:cBhvr>
                                        <p:cTn id="63" dur="1" fill="hold">
                                          <p:stCondLst>
                                            <p:cond delay="0"/>
                                          </p:stCondLst>
                                        </p:cTn>
                                        <p:tgtEl>
                                          <p:spTgt spid="31">
                                            <p:txEl>
                                              <p:pRg st="0" end="0"/>
                                            </p:txEl>
                                          </p:spTgt>
                                        </p:tgtEl>
                                        <p:attrNameLst>
                                          <p:attrName>style.visibility</p:attrName>
                                        </p:attrNameLst>
                                      </p:cBhvr>
                                      <p:to>
                                        <p:strVal val="visible"/>
                                      </p:to>
                                    </p:set>
                                    <p:animEffect transition="in" filter="fade">
                                      <p:cBhvr>
                                        <p:cTn id="64" dur="250"/>
                                        <p:tgtEl>
                                          <p:spTgt spid="31">
                                            <p:txEl>
                                              <p:pRg st="0" end="0"/>
                                            </p:txEl>
                                          </p:spTgt>
                                        </p:tgtEl>
                                      </p:cBhvr>
                                    </p:animEffect>
                                    <p:anim calcmode="lin" valueType="num">
                                      <p:cBhvr>
                                        <p:cTn id="65" dur="25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66" dur="25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67" fill="hold">
                            <p:stCondLst>
                              <p:cond delay="3725"/>
                            </p:stCondLst>
                            <p:childTnLst>
                              <p:par>
                                <p:cTn id="68" presetID="18" presetClass="entr" presetSubtype="12"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strips(downLeft)">
                                      <p:cBhvr>
                                        <p:cTn id="70" dur="500"/>
                                        <p:tgtEl>
                                          <p:spTgt spid="33"/>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500" fill="hold"/>
                                        <p:tgtEl>
                                          <p:spTgt spid="34"/>
                                        </p:tgtEl>
                                        <p:attrNameLst>
                                          <p:attrName>ppt_w</p:attrName>
                                        </p:attrNameLst>
                                      </p:cBhvr>
                                      <p:tavLst>
                                        <p:tav tm="0">
                                          <p:val>
                                            <p:fltVal val="0"/>
                                          </p:val>
                                        </p:tav>
                                        <p:tav tm="100000">
                                          <p:val>
                                            <p:strVal val="#ppt_w"/>
                                          </p:val>
                                        </p:tav>
                                      </p:tavLst>
                                    </p:anim>
                                    <p:anim calcmode="lin" valueType="num">
                                      <p:cBhvr>
                                        <p:cTn id="74" dur="500" fill="hold"/>
                                        <p:tgtEl>
                                          <p:spTgt spid="34"/>
                                        </p:tgtEl>
                                        <p:attrNameLst>
                                          <p:attrName>ppt_h</p:attrName>
                                        </p:attrNameLst>
                                      </p:cBhvr>
                                      <p:tavLst>
                                        <p:tav tm="0">
                                          <p:val>
                                            <p:fltVal val="0"/>
                                          </p:val>
                                        </p:tav>
                                        <p:tav tm="100000">
                                          <p:val>
                                            <p:strVal val="#ppt_h"/>
                                          </p:val>
                                        </p:tav>
                                      </p:tavLst>
                                    </p:anim>
                                    <p:animEffect transition="in" filter="fade">
                                      <p:cBhvr>
                                        <p:cTn id="75" dur="500"/>
                                        <p:tgtEl>
                                          <p:spTgt spid="34"/>
                                        </p:tgtEl>
                                      </p:cBhvr>
                                    </p:animEffect>
                                  </p:childTnLst>
                                </p:cTn>
                              </p:par>
                            </p:childTnLst>
                          </p:cTn>
                        </p:par>
                        <p:par>
                          <p:cTn id="76" fill="hold">
                            <p:stCondLst>
                              <p:cond delay="4225"/>
                            </p:stCondLst>
                            <p:childTnLst>
                              <p:par>
                                <p:cTn id="77" presetID="47" presetClass="entr" presetSubtype="0" fill="hold" grpId="0" nodeType="afterEffect">
                                  <p:stCondLst>
                                    <p:cond delay="0"/>
                                  </p:stCondLst>
                                  <p:iterate type="lt">
                                    <p:tmPct val="10000"/>
                                  </p:iterate>
                                  <p:childTnLst>
                                    <p:set>
                                      <p:cBhvr>
                                        <p:cTn id="78" dur="1" fill="hold">
                                          <p:stCondLst>
                                            <p:cond delay="0"/>
                                          </p:stCondLst>
                                        </p:cTn>
                                        <p:tgtEl>
                                          <p:spTgt spid="35">
                                            <p:txEl>
                                              <p:pRg st="0" end="0"/>
                                            </p:txEl>
                                          </p:spTgt>
                                        </p:tgtEl>
                                        <p:attrNameLst>
                                          <p:attrName>style.visibility</p:attrName>
                                        </p:attrNameLst>
                                      </p:cBhvr>
                                      <p:to>
                                        <p:strVal val="visible"/>
                                      </p:to>
                                    </p:set>
                                    <p:animEffect transition="in" filter="fade">
                                      <p:cBhvr>
                                        <p:cTn id="79" dur="250"/>
                                        <p:tgtEl>
                                          <p:spTgt spid="35">
                                            <p:txEl>
                                              <p:pRg st="0" end="0"/>
                                            </p:txEl>
                                          </p:spTgt>
                                        </p:tgtEl>
                                      </p:cBhvr>
                                    </p:animEffect>
                                    <p:anim calcmode="lin" valueType="num">
                                      <p:cBhvr>
                                        <p:cTn id="80" dur="25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81" dur="25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82" fill="hold">
                            <p:stCondLst>
                              <p:cond delay="4625"/>
                            </p:stCondLst>
                            <p:childTnLst>
                              <p:par>
                                <p:cTn id="83" presetID="18" presetClass="entr" presetSubtype="12" fill="hold" grpId="0" nodeType="after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strips(downLeft)">
                                      <p:cBhvr>
                                        <p:cTn id="85" dur="500"/>
                                        <p:tgtEl>
                                          <p:spTgt spid="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 calcmode="lin" valueType="num">
                                      <p:cBhvr>
                                        <p:cTn id="88" dur="500" fill="hold"/>
                                        <p:tgtEl>
                                          <p:spTgt spid="56"/>
                                        </p:tgtEl>
                                        <p:attrNameLst>
                                          <p:attrName>ppt_w</p:attrName>
                                        </p:attrNameLst>
                                      </p:cBhvr>
                                      <p:tavLst>
                                        <p:tav tm="0">
                                          <p:val>
                                            <p:fltVal val="0"/>
                                          </p:val>
                                        </p:tav>
                                        <p:tav tm="100000">
                                          <p:val>
                                            <p:strVal val="#ppt_w"/>
                                          </p:val>
                                        </p:tav>
                                      </p:tavLst>
                                    </p:anim>
                                    <p:anim calcmode="lin" valueType="num">
                                      <p:cBhvr>
                                        <p:cTn id="89" dur="500" fill="hold"/>
                                        <p:tgtEl>
                                          <p:spTgt spid="56"/>
                                        </p:tgtEl>
                                        <p:attrNameLst>
                                          <p:attrName>ppt_h</p:attrName>
                                        </p:attrNameLst>
                                      </p:cBhvr>
                                      <p:tavLst>
                                        <p:tav tm="0">
                                          <p:val>
                                            <p:fltVal val="0"/>
                                          </p:val>
                                        </p:tav>
                                        <p:tav tm="100000">
                                          <p:val>
                                            <p:strVal val="#ppt_h"/>
                                          </p:val>
                                        </p:tav>
                                      </p:tavLst>
                                    </p:anim>
                                    <p:animEffect transition="in" filter="fade">
                                      <p:cBhvr>
                                        <p:cTn id="90" dur="500"/>
                                        <p:tgtEl>
                                          <p:spTgt spid="56"/>
                                        </p:tgtEl>
                                      </p:cBhvr>
                                    </p:animEffect>
                                  </p:childTnLst>
                                </p:cTn>
                              </p:par>
                            </p:childTnLst>
                          </p:cTn>
                        </p:par>
                        <p:par>
                          <p:cTn id="91" fill="hold">
                            <p:stCondLst>
                              <p:cond delay="5125"/>
                            </p:stCondLst>
                            <p:childTnLst>
                              <p:par>
                                <p:cTn id="92" presetID="47" presetClass="entr" presetSubtype="0" fill="hold" grpId="0" nodeType="afterEffect">
                                  <p:stCondLst>
                                    <p:cond delay="0"/>
                                  </p:stCondLst>
                                  <p:iterate type="lt">
                                    <p:tmPct val="10000"/>
                                  </p:iterate>
                                  <p:childTnLst>
                                    <p:set>
                                      <p:cBhvr>
                                        <p:cTn id="93" dur="1" fill="hold">
                                          <p:stCondLst>
                                            <p:cond delay="0"/>
                                          </p:stCondLst>
                                        </p:cTn>
                                        <p:tgtEl>
                                          <p:spTgt spid="57">
                                            <p:txEl>
                                              <p:pRg st="0" end="0"/>
                                            </p:txEl>
                                          </p:spTgt>
                                        </p:tgtEl>
                                        <p:attrNameLst>
                                          <p:attrName>style.visibility</p:attrName>
                                        </p:attrNameLst>
                                      </p:cBhvr>
                                      <p:to>
                                        <p:strVal val="visible"/>
                                      </p:to>
                                    </p:set>
                                    <p:animEffect transition="in" filter="fade">
                                      <p:cBhvr>
                                        <p:cTn id="94" dur="250"/>
                                        <p:tgtEl>
                                          <p:spTgt spid="57">
                                            <p:txEl>
                                              <p:pRg st="0" end="0"/>
                                            </p:txEl>
                                          </p:spTgt>
                                        </p:tgtEl>
                                      </p:cBhvr>
                                    </p:animEffect>
                                    <p:anim calcmode="lin" valueType="num">
                                      <p:cBhvr>
                                        <p:cTn id="95" dur="25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96" dur="250" fill="hold"/>
                                        <p:tgtEl>
                                          <p:spTgt spid="5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1" grpId="0" animBg="1"/>
      <p:bldP spid="22" grpId="0"/>
      <p:bldP spid="23" grpId="0" build="p"/>
      <p:bldP spid="25" grpId="0" animBg="1"/>
      <p:bldP spid="26" grpId="0"/>
      <p:bldP spid="27" grpId="0" build="p"/>
      <p:bldP spid="29" grpId="0" animBg="1"/>
      <p:bldP spid="30" grpId="0"/>
      <p:bldP spid="31" grpId="0" build="p"/>
      <p:bldP spid="33" grpId="0" animBg="1"/>
      <p:bldP spid="34" grpId="0"/>
      <p:bldP spid="35" grpId="0" build="p"/>
      <p:bldP spid="55" grpId="0" animBg="1"/>
      <p:bldP spid="56" grpId="0"/>
      <p:bldP spid="5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7253260" y="1976577"/>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7393450" y="1950340"/>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269" y="2745545"/>
            <a:ext cx="13181642" cy="2520744"/>
          </a:xfrm>
          <a:prstGeom prst="rect">
            <a:avLst/>
          </a:prstGeom>
        </p:spPr>
      </p:pic>
      <p:sp>
        <p:nvSpPr>
          <p:cNvPr id="10" name="矩形 9"/>
          <p:cNvSpPr/>
          <p:nvPr/>
        </p:nvSpPr>
        <p:spPr>
          <a:xfrm>
            <a:off x="3078474" y="2221856"/>
            <a:ext cx="3769366" cy="769441"/>
          </a:xfrm>
          <a:prstGeom prst="rect">
            <a:avLst/>
          </a:prstGeom>
          <a:noFill/>
        </p:spPr>
        <p:txBody>
          <a:bodyPr vert="horz" wrap="square" rtlCol="0">
            <a:spAutoFit/>
          </a:bodyPr>
          <a:lstStyle/>
          <a:p>
            <a:pPr algn="ctr"/>
            <a:r>
              <a:rPr lang="zh-CN" altLang="en-US" sz="4400" spc="3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数学建模流程</a:t>
            </a:r>
          </a:p>
        </p:txBody>
      </p:sp>
    </p:spTree>
    <p:extLst>
      <p:ext uri="{BB962C8B-B14F-4D97-AF65-F5344CB8AC3E}">
        <p14:creationId xmlns:p14="http://schemas.microsoft.com/office/powerpoint/2010/main" val="5472639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par>
                                <p:cTn id="8" presetID="37"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900" decel="100000" fill="hold"/>
                                        <p:tgtEl>
                                          <p:spTgt spid="4"/>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4" presetID="37" presetClass="entr" presetSubtype="0" fill="hold" grpId="0" nodeType="withEffect">
                                  <p:stCondLst>
                                    <p:cond delay="1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900" decel="100000" fill="hold"/>
                                        <p:tgtEl>
                                          <p:spTgt spid="5"/>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20" fill="hold">
                            <p:stCondLst>
                              <p:cond delay="125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35147"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131417" y="945562"/>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数学建模流程</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a:extLst>
              <a:ext uri="{FF2B5EF4-FFF2-40B4-BE49-F238E27FC236}">
                <a16:creationId xmlns:a16="http://schemas.microsoft.com/office/drawing/2014/main" id="{2A3242DA-A9CE-4570-AAE1-B355E7CC09E3}"/>
              </a:ext>
            </a:extLst>
          </p:cNvPr>
          <p:cNvSpPr txBox="1"/>
          <p:nvPr/>
        </p:nvSpPr>
        <p:spPr>
          <a:xfrm>
            <a:off x="363984"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数学建模流程</a:t>
            </a:r>
          </a:p>
        </p:txBody>
      </p:sp>
      <p:sp>
        <p:nvSpPr>
          <p:cNvPr id="15" name="文本框 14">
            <a:extLst>
              <a:ext uri="{FF2B5EF4-FFF2-40B4-BE49-F238E27FC236}">
                <a16:creationId xmlns:a16="http://schemas.microsoft.com/office/drawing/2014/main" id="{59EE102F-FA3C-4BF3-8C7D-4A3A75B8F7E4}"/>
              </a:ext>
            </a:extLst>
          </p:cNvPr>
          <p:cNvSpPr txBox="1"/>
          <p:nvPr/>
        </p:nvSpPr>
        <p:spPr>
          <a:xfrm>
            <a:off x="1452306" y="1874839"/>
            <a:ext cx="8661702" cy="4197880"/>
          </a:xfrm>
          <a:prstGeom prst="rect">
            <a:avLst/>
          </a:prstGeom>
          <a:noFill/>
        </p:spPr>
        <p:txBody>
          <a:bodyPr wrap="square" rtlCol="0">
            <a:spAutoFit/>
          </a:bodyPr>
          <a:lstStyle/>
          <a:p>
            <a:pPr>
              <a:lnSpc>
                <a:spcPct val="150000"/>
              </a:lnSpc>
            </a:pPr>
            <a:r>
              <a:rPr lang="en-US" altLang="zh-CN" dirty="0"/>
              <a:t>1</a:t>
            </a:r>
            <a:r>
              <a:rPr lang="zh-CN" altLang="en-US" dirty="0"/>
              <a:t>、读题</a:t>
            </a:r>
            <a:endParaRPr lang="en-US" altLang="zh-CN" dirty="0"/>
          </a:p>
          <a:p>
            <a:pPr>
              <a:lnSpc>
                <a:spcPct val="150000"/>
              </a:lnSpc>
            </a:pPr>
            <a:r>
              <a:rPr lang="zh-CN" altLang="en-US" dirty="0"/>
              <a:t>现代天文望远镜在拍摄时每一幅图像（</a:t>
            </a:r>
            <a:r>
              <a:rPr lang="en-US" altLang="zh-CN" dirty="0"/>
              <a:t>frame</a:t>
            </a:r>
            <a:r>
              <a:rPr lang="zh-CN" altLang="en-US" dirty="0"/>
              <a:t>）可能会包含不同的天体，如星系，类星体，恒星等，区分它们的主要方式是根据像素的大小等特征。我们提供了</a:t>
            </a:r>
            <a:r>
              <a:rPr lang="en-US" altLang="zh-CN" dirty="0"/>
              <a:t>10</a:t>
            </a:r>
            <a:r>
              <a:rPr lang="zh-CN" altLang="en-US" dirty="0"/>
              <a:t>幅图像，每幅图像可能包含几百到几千个各种不同的天体的图像，可以使用我们提供的软件 </a:t>
            </a:r>
            <a:r>
              <a:rPr lang="en-US" altLang="zh-CN" dirty="0" err="1"/>
              <a:t>fv</a:t>
            </a:r>
            <a:r>
              <a:rPr lang="zh-CN" altLang="en-US" dirty="0"/>
              <a:t>来查看图像以及图像的信息，也可以使用</a:t>
            </a:r>
            <a:r>
              <a:rPr lang="en-US" altLang="zh-CN" dirty="0" err="1"/>
              <a:t>Matlab</a:t>
            </a:r>
            <a:r>
              <a:rPr lang="zh-CN" altLang="en-US" dirty="0"/>
              <a:t>等软件提取这些图像的数据</a:t>
            </a:r>
            <a:r>
              <a:rPr lang="en-US" altLang="zh-CN" dirty="0"/>
              <a:t>(</a:t>
            </a:r>
            <a:r>
              <a:rPr lang="en-US" altLang="zh-CN" dirty="0" err="1"/>
              <a:t>fitsread</a:t>
            </a:r>
            <a:r>
              <a:rPr lang="zh-CN" altLang="en-US" dirty="0"/>
              <a:t>、</a:t>
            </a:r>
            <a:r>
              <a:rPr lang="en-US" altLang="zh-CN" dirty="0" err="1"/>
              <a:t>fitsinfo</a:t>
            </a:r>
            <a:r>
              <a:rPr lang="zh-CN" altLang="en-US" dirty="0"/>
              <a:t>等命令）。</a:t>
            </a:r>
          </a:p>
          <a:p>
            <a:pPr>
              <a:lnSpc>
                <a:spcPct val="150000"/>
              </a:lnSpc>
            </a:pPr>
            <a:r>
              <a:rPr lang="zh-CN" altLang="en-US" dirty="0"/>
              <a:t>（</a:t>
            </a:r>
            <a:r>
              <a:rPr lang="en-US" altLang="zh-CN" dirty="0"/>
              <a:t>1</a:t>
            </a:r>
            <a:r>
              <a:rPr lang="zh-CN" altLang="en-US" dirty="0"/>
              <a:t>）请根据图像的特征如像素大小等，建立一种快速提取图像的方法。</a:t>
            </a:r>
          </a:p>
          <a:p>
            <a:pPr>
              <a:lnSpc>
                <a:spcPct val="150000"/>
              </a:lnSpc>
            </a:pPr>
            <a:r>
              <a:rPr lang="zh-CN" altLang="en-US" dirty="0"/>
              <a:t>（</a:t>
            </a:r>
            <a:r>
              <a:rPr lang="en-US" altLang="zh-CN" dirty="0"/>
              <a:t>2</a:t>
            </a:r>
            <a:r>
              <a:rPr lang="zh-CN" altLang="en-US" dirty="0"/>
              <a:t>）根据图像的特征，建立对提取到的图像进行分类的标准，并利用该标准对图像进行分类。</a:t>
            </a:r>
          </a:p>
          <a:p>
            <a:pPr>
              <a:lnSpc>
                <a:spcPct val="150000"/>
              </a:lnSpc>
            </a:pPr>
            <a:r>
              <a:rPr lang="zh-CN" altLang="en-US" dirty="0"/>
              <a:t>（</a:t>
            </a:r>
            <a:r>
              <a:rPr lang="en-US" altLang="zh-CN" dirty="0"/>
              <a:t>3</a:t>
            </a:r>
            <a:r>
              <a:rPr lang="zh-CN" altLang="en-US" dirty="0"/>
              <a:t>）对分类的合理性进行评价。</a:t>
            </a:r>
          </a:p>
        </p:txBody>
      </p:sp>
    </p:spTree>
    <p:extLst>
      <p:ext uri="{BB962C8B-B14F-4D97-AF65-F5344CB8AC3E}">
        <p14:creationId xmlns:p14="http://schemas.microsoft.com/office/powerpoint/2010/main" val="2896082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35147"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131417" y="945562"/>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数学建模流程</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a:extLst>
              <a:ext uri="{FF2B5EF4-FFF2-40B4-BE49-F238E27FC236}">
                <a16:creationId xmlns:a16="http://schemas.microsoft.com/office/drawing/2014/main" id="{2A3242DA-A9CE-4570-AAE1-B355E7CC09E3}"/>
              </a:ext>
            </a:extLst>
          </p:cNvPr>
          <p:cNvSpPr txBox="1"/>
          <p:nvPr/>
        </p:nvSpPr>
        <p:spPr>
          <a:xfrm>
            <a:off x="363984"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数学建模流程</a:t>
            </a:r>
          </a:p>
        </p:txBody>
      </p:sp>
      <p:sp>
        <p:nvSpPr>
          <p:cNvPr id="15" name="文本框 14">
            <a:extLst>
              <a:ext uri="{FF2B5EF4-FFF2-40B4-BE49-F238E27FC236}">
                <a16:creationId xmlns:a16="http://schemas.microsoft.com/office/drawing/2014/main" id="{59EE102F-FA3C-4BF3-8C7D-4A3A75B8F7E4}"/>
              </a:ext>
            </a:extLst>
          </p:cNvPr>
          <p:cNvSpPr txBox="1"/>
          <p:nvPr/>
        </p:nvSpPr>
        <p:spPr>
          <a:xfrm>
            <a:off x="1765149" y="1874839"/>
            <a:ext cx="8661702" cy="4197880"/>
          </a:xfrm>
          <a:prstGeom prst="rect">
            <a:avLst/>
          </a:prstGeom>
          <a:noFill/>
        </p:spPr>
        <p:txBody>
          <a:bodyPr wrap="square" rtlCol="0">
            <a:spAutoFit/>
          </a:bodyPr>
          <a:lstStyle/>
          <a:p>
            <a:pPr>
              <a:lnSpc>
                <a:spcPct val="150000"/>
              </a:lnSpc>
            </a:pPr>
            <a:r>
              <a:rPr lang="en-US" altLang="zh-CN" dirty="0"/>
              <a:t>2</a:t>
            </a:r>
            <a:r>
              <a:rPr lang="zh-CN" altLang="en-US" dirty="0"/>
              <a:t>、解题</a:t>
            </a:r>
            <a:endParaRPr lang="en-US" altLang="zh-CN" dirty="0"/>
          </a:p>
          <a:p>
            <a:pPr>
              <a:lnSpc>
                <a:spcPct val="150000"/>
              </a:lnSpc>
            </a:pPr>
            <a:r>
              <a:rPr lang="zh-CN" altLang="en-US" dirty="0"/>
              <a:t>（</a:t>
            </a:r>
            <a:r>
              <a:rPr lang="en-US" altLang="zh-CN" dirty="0"/>
              <a:t>1</a:t>
            </a:r>
            <a:r>
              <a:rPr lang="zh-CN" altLang="en-US" dirty="0"/>
              <a:t>）摘要</a:t>
            </a:r>
            <a:endParaRPr lang="en-US" altLang="zh-CN" dirty="0"/>
          </a:p>
          <a:p>
            <a:pPr>
              <a:lnSpc>
                <a:spcPct val="150000"/>
              </a:lnSpc>
            </a:pPr>
            <a:r>
              <a:rPr lang="zh-CN" altLang="en-US" dirty="0"/>
              <a:t>（</a:t>
            </a:r>
            <a:r>
              <a:rPr lang="en-US" altLang="zh-CN" dirty="0"/>
              <a:t>2</a:t>
            </a:r>
            <a:r>
              <a:rPr lang="zh-CN" altLang="en-US" dirty="0"/>
              <a:t>）问题重述</a:t>
            </a:r>
            <a:endParaRPr lang="en-US" altLang="zh-CN" dirty="0"/>
          </a:p>
          <a:p>
            <a:pPr>
              <a:lnSpc>
                <a:spcPct val="150000"/>
              </a:lnSpc>
            </a:pPr>
            <a:r>
              <a:rPr lang="zh-CN" altLang="en-US" dirty="0"/>
              <a:t>（</a:t>
            </a:r>
            <a:r>
              <a:rPr lang="en-US" altLang="zh-CN" dirty="0"/>
              <a:t>3</a:t>
            </a:r>
            <a:r>
              <a:rPr lang="zh-CN" altLang="en-US" dirty="0"/>
              <a:t>）问题分析</a:t>
            </a:r>
            <a:endParaRPr lang="en-US" altLang="zh-CN" dirty="0"/>
          </a:p>
          <a:p>
            <a:pPr>
              <a:lnSpc>
                <a:spcPct val="150000"/>
              </a:lnSpc>
            </a:pPr>
            <a:r>
              <a:rPr lang="zh-CN" altLang="en-US" dirty="0"/>
              <a:t>（</a:t>
            </a:r>
            <a:r>
              <a:rPr lang="en-US" altLang="zh-CN" dirty="0"/>
              <a:t>4</a:t>
            </a:r>
            <a:r>
              <a:rPr lang="zh-CN" altLang="en-US" dirty="0"/>
              <a:t>）模型假设</a:t>
            </a:r>
            <a:endParaRPr lang="en-US" altLang="zh-CN" dirty="0"/>
          </a:p>
          <a:p>
            <a:pPr>
              <a:lnSpc>
                <a:spcPct val="150000"/>
              </a:lnSpc>
            </a:pPr>
            <a:r>
              <a:rPr lang="zh-CN" altLang="en-US" dirty="0"/>
              <a:t>（</a:t>
            </a:r>
            <a:r>
              <a:rPr lang="en-US" altLang="zh-CN" dirty="0"/>
              <a:t>5</a:t>
            </a:r>
            <a:r>
              <a:rPr lang="zh-CN" altLang="en-US" dirty="0"/>
              <a:t>）定义和符号说明</a:t>
            </a:r>
            <a:endParaRPr lang="en-US" altLang="zh-CN" dirty="0"/>
          </a:p>
          <a:p>
            <a:pPr>
              <a:lnSpc>
                <a:spcPct val="150000"/>
              </a:lnSpc>
            </a:pPr>
            <a:r>
              <a:rPr lang="zh-CN" altLang="en-US" dirty="0"/>
              <a:t>（</a:t>
            </a:r>
            <a:r>
              <a:rPr lang="en-US" altLang="zh-CN" dirty="0"/>
              <a:t>6</a:t>
            </a:r>
            <a:r>
              <a:rPr lang="zh-CN" altLang="en-US" dirty="0"/>
              <a:t>）模型的建立与求解（</a:t>
            </a:r>
            <a:r>
              <a:rPr lang="en-US" altLang="zh-CN" dirty="0"/>
              <a:t>K-means</a:t>
            </a:r>
            <a:r>
              <a:rPr lang="zh-CN" altLang="en-US" dirty="0"/>
              <a:t>、高斯迭代滤波、边缘提取和填充、特征提取）</a:t>
            </a:r>
            <a:endParaRPr lang="en-US" altLang="zh-CN" dirty="0"/>
          </a:p>
          <a:p>
            <a:pPr>
              <a:lnSpc>
                <a:spcPct val="150000"/>
              </a:lnSpc>
            </a:pPr>
            <a:r>
              <a:rPr lang="zh-CN" altLang="en-US" dirty="0"/>
              <a:t>（</a:t>
            </a:r>
            <a:r>
              <a:rPr lang="en-US" altLang="zh-CN" dirty="0"/>
              <a:t>7</a:t>
            </a:r>
            <a:r>
              <a:rPr lang="zh-CN" altLang="en-US" dirty="0"/>
              <a:t>）模型评价和改进</a:t>
            </a:r>
            <a:endParaRPr lang="en-US" altLang="zh-CN" dirty="0"/>
          </a:p>
          <a:p>
            <a:pPr>
              <a:lnSpc>
                <a:spcPct val="150000"/>
              </a:lnSpc>
            </a:pPr>
            <a:r>
              <a:rPr lang="zh-CN" altLang="en-US" dirty="0"/>
              <a:t>（</a:t>
            </a:r>
            <a:r>
              <a:rPr lang="en-US" altLang="zh-CN" dirty="0"/>
              <a:t>8</a:t>
            </a:r>
            <a:r>
              <a:rPr lang="zh-CN" altLang="en-US" dirty="0"/>
              <a:t>）参考文献</a:t>
            </a:r>
            <a:endParaRPr lang="en-US" altLang="zh-CN" dirty="0"/>
          </a:p>
          <a:p>
            <a:pPr>
              <a:lnSpc>
                <a:spcPct val="150000"/>
              </a:lnSpc>
            </a:pPr>
            <a:r>
              <a:rPr lang="zh-CN" altLang="en-US" dirty="0"/>
              <a:t>（</a:t>
            </a:r>
            <a:r>
              <a:rPr lang="en-US" altLang="zh-CN" dirty="0"/>
              <a:t>9</a:t>
            </a:r>
            <a:r>
              <a:rPr lang="zh-CN" altLang="en-US" dirty="0"/>
              <a:t>）附录</a:t>
            </a:r>
          </a:p>
        </p:txBody>
      </p:sp>
    </p:spTree>
    <p:extLst>
      <p:ext uri="{BB962C8B-B14F-4D97-AF65-F5344CB8AC3E}">
        <p14:creationId xmlns:p14="http://schemas.microsoft.com/office/powerpoint/2010/main" val="11599146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2" name="椭圆 11"/>
          <p:cNvSpPr>
            <a:spLocks noChangeAspect="1"/>
          </p:cNvSpPr>
          <p:nvPr/>
        </p:nvSpPr>
        <p:spPr>
          <a:xfrm>
            <a:off x="5462271" y="157480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rot="21420000" flipV="1">
            <a:off x="-197198" y="2350587"/>
            <a:ext cx="12782231" cy="2691236"/>
          </a:xfrm>
          <a:prstGeom prst="rect">
            <a:avLst/>
          </a:prstGeom>
        </p:spPr>
      </p:pic>
      <p:sp>
        <p:nvSpPr>
          <p:cNvPr id="8" name="矩形 7"/>
          <p:cNvSpPr/>
          <p:nvPr/>
        </p:nvSpPr>
        <p:spPr>
          <a:xfrm>
            <a:off x="3485998" y="3644133"/>
            <a:ext cx="5415838" cy="769441"/>
          </a:xfrm>
          <a:prstGeom prst="rect">
            <a:avLst/>
          </a:prstGeom>
          <a:solidFill>
            <a:schemeClr val="bg1">
              <a:alpha val="50000"/>
            </a:schemeClr>
          </a:solid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更多的编程语言</a:t>
            </a:r>
          </a:p>
        </p:txBody>
      </p:sp>
      <p:sp>
        <p:nvSpPr>
          <p:cNvPr id="13" name="文本框 12"/>
          <p:cNvSpPr txBox="1"/>
          <p:nvPr/>
        </p:nvSpPr>
        <p:spPr>
          <a:xfrm>
            <a:off x="5566901" y="147032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9375910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16" presetClass="entr" presetSubtype="2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35147"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131417" y="945562"/>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更多的编程语言</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a:extLst>
              <a:ext uri="{FF2B5EF4-FFF2-40B4-BE49-F238E27FC236}">
                <a16:creationId xmlns:a16="http://schemas.microsoft.com/office/drawing/2014/main" id="{2A3242DA-A9CE-4570-AAE1-B355E7CC09E3}"/>
              </a:ext>
            </a:extLst>
          </p:cNvPr>
          <p:cNvSpPr txBox="1"/>
          <p:nvPr/>
        </p:nvSpPr>
        <p:spPr>
          <a:xfrm>
            <a:off x="363984"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更多的编程语言</a:t>
            </a:r>
          </a:p>
        </p:txBody>
      </p:sp>
      <p:sp>
        <p:nvSpPr>
          <p:cNvPr id="15" name="文本框 14">
            <a:extLst>
              <a:ext uri="{FF2B5EF4-FFF2-40B4-BE49-F238E27FC236}">
                <a16:creationId xmlns:a16="http://schemas.microsoft.com/office/drawing/2014/main" id="{59EE102F-FA3C-4BF3-8C7D-4A3A75B8F7E4}"/>
              </a:ext>
            </a:extLst>
          </p:cNvPr>
          <p:cNvSpPr txBox="1"/>
          <p:nvPr/>
        </p:nvSpPr>
        <p:spPr>
          <a:xfrm>
            <a:off x="1575785" y="1874839"/>
            <a:ext cx="8808156" cy="4195700"/>
          </a:xfrm>
          <a:prstGeom prst="rect">
            <a:avLst/>
          </a:prstGeom>
          <a:noFill/>
        </p:spPr>
        <p:txBody>
          <a:bodyPr wrap="square" rtlCol="0">
            <a:spAutoFit/>
          </a:bodyPr>
          <a:lstStyle/>
          <a:p>
            <a:pPr>
              <a:lnSpc>
                <a:spcPct val="150000"/>
              </a:lnSpc>
            </a:pPr>
            <a:r>
              <a:rPr lang="en-US" altLang="zh-CN" dirty="0"/>
              <a:t>1</a:t>
            </a:r>
            <a:r>
              <a:rPr lang="zh-CN" altLang="en-US" dirty="0"/>
              <a:t>、学习的第一步是模仿。</a:t>
            </a:r>
            <a:endParaRPr lang="en-US" altLang="zh-CN" dirty="0"/>
          </a:p>
          <a:p>
            <a:pPr>
              <a:lnSpc>
                <a:spcPct val="150000"/>
              </a:lnSpc>
            </a:pPr>
            <a:r>
              <a:rPr lang="en-US" altLang="zh-CN" dirty="0"/>
              <a:t>2</a:t>
            </a:r>
            <a:r>
              <a:rPr lang="zh-CN" altLang="en-US" dirty="0"/>
              <a:t>、</a:t>
            </a:r>
            <a:r>
              <a:rPr lang="en-US" altLang="zh-CN" dirty="0"/>
              <a:t>How to solve it.</a:t>
            </a:r>
          </a:p>
          <a:p>
            <a:pPr>
              <a:lnSpc>
                <a:spcPct val="150000"/>
              </a:lnSpc>
            </a:pPr>
            <a:r>
              <a:rPr lang="en-US" altLang="zh-CN" dirty="0"/>
              <a:t>3</a:t>
            </a:r>
            <a:r>
              <a:rPr lang="zh-CN" altLang="en-US" dirty="0"/>
              <a:t>、胆大心细，仔细揣摩，敢于尝试。</a:t>
            </a:r>
            <a:endParaRPr lang="en-US" altLang="zh-CN" dirty="0"/>
          </a:p>
          <a:p>
            <a:pPr>
              <a:lnSpc>
                <a:spcPct val="150000"/>
              </a:lnSpc>
            </a:pPr>
            <a:r>
              <a:rPr lang="en-US" altLang="zh-CN" dirty="0"/>
              <a:t>4</a:t>
            </a:r>
            <a:r>
              <a:rPr lang="zh-CN" altLang="en-US" dirty="0"/>
              <a:t>、不要自己没有仔细查找相关资料就跑去问别人，首先靠自己自己找到结果是一件很好的事情，其次你问题多了一直问别人会问的很烦，而且每个人都很忙，不会有那么多时间帮你解决那么多小问题，不要停留在高中时代老师追着你学习的状态。唯有自己才是真正靠得住的。</a:t>
            </a:r>
            <a:endParaRPr lang="en-US" altLang="zh-CN" dirty="0"/>
          </a:p>
          <a:p>
            <a:pPr>
              <a:lnSpc>
                <a:spcPct val="150000"/>
              </a:lnSpc>
            </a:pPr>
            <a:r>
              <a:rPr lang="en-US" altLang="zh-CN" dirty="0"/>
              <a:t>5</a:t>
            </a:r>
            <a:r>
              <a:rPr lang="zh-CN" altLang="en-US" dirty="0"/>
              <a:t>、最初学习一门语言是一件难得事情，但是慢慢的就学得轻松了起来，要有心理准备。</a:t>
            </a:r>
            <a:endParaRPr lang="en-US" altLang="zh-CN" dirty="0"/>
          </a:p>
          <a:p>
            <a:pPr>
              <a:lnSpc>
                <a:spcPct val="150000"/>
              </a:lnSpc>
            </a:pPr>
            <a:r>
              <a:rPr lang="en-US" altLang="zh-CN" dirty="0"/>
              <a:t>6</a:t>
            </a:r>
            <a:r>
              <a:rPr lang="zh-CN" altLang="en-US" dirty="0"/>
              <a:t>、有韧性，问题总有解决的一天，没有迈不过去的坎。</a:t>
            </a:r>
            <a:endParaRPr lang="en-US" altLang="zh-CN" dirty="0"/>
          </a:p>
          <a:p>
            <a:pPr>
              <a:lnSpc>
                <a:spcPct val="150000"/>
              </a:lnSpc>
            </a:pPr>
            <a:r>
              <a:rPr lang="en-US" altLang="zh-CN" dirty="0"/>
              <a:t>7</a:t>
            </a:r>
            <a:r>
              <a:rPr lang="zh-CN" altLang="en-US" dirty="0"/>
              <a:t>、可以先尝试，再去解决遇到的问题，这样记得牢，总不会一下就忘掉。</a:t>
            </a:r>
          </a:p>
        </p:txBody>
      </p:sp>
    </p:spTree>
    <p:extLst>
      <p:ext uri="{BB962C8B-B14F-4D97-AF65-F5344CB8AC3E}">
        <p14:creationId xmlns:p14="http://schemas.microsoft.com/office/powerpoint/2010/main" val="309603780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4528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0000" flipH="1">
            <a:off x="-207234" y="2388730"/>
            <a:ext cx="12606468" cy="2450362"/>
          </a:xfrm>
          <a:prstGeom prst="rect">
            <a:avLst/>
          </a:prstGeom>
        </p:spPr>
      </p:pic>
      <p:sp>
        <p:nvSpPr>
          <p:cNvPr id="5" name="文本框 4"/>
          <p:cNvSpPr txBox="1"/>
          <p:nvPr/>
        </p:nvSpPr>
        <p:spPr>
          <a:xfrm>
            <a:off x="5668501" y="1389044"/>
            <a:ext cx="627017"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4286432" y="3229190"/>
            <a:ext cx="4018171" cy="769441"/>
          </a:xfrm>
          <a:prstGeom prst="rect">
            <a:avLst/>
          </a:prstGeom>
          <a:no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课程总结</a:t>
            </a:r>
          </a:p>
        </p:txBody>
      </p:sp>
    </p:spTree>
    <p:extLst>
      <p:ext uri="{BB962C8B-B14F-4D97-AF65-F5344CB8AC3E}">
        <p14:creationId xmlns:p14="http://schemas.microsoft.com/office/powerpoint/2010/main" val="20990720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16" presetClass="entr" presetSubtype="21"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43980" y="324060"/>
            <a:ext cx="1422676"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课程总结</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7733791" y="773933"/>
            <a:ext cx="3816917"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课程总结</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24" name="对象 23">
            <a:extLst>
              <a:ext uri="{FF2B5EF4-FFF2-40B4-BE49-F238E27FC236}">
                <a16:creationId xmlns:a16="http://schemas.microsoft.com/office/drawing/2014/main" id="{76AD576E-9B84-479E-94E7-7A36CB1337F4}"/>
              </a:ext>
            </a:extLst>
          </p:cNvPr>
          <p:cNvGraphicFramePr>
            <a:graphicFrameLocks noChangeAspect="1"/>
          </p:cNvGraphicFramePr>
          <p:nvPr/>
        </p:nvGraphicFramePr>
        <p:xfrm>
          <a:off x="0" y="1518669"/>
          <a:ext cx="5477522" cy="4352456"/>
        </p:xfrm>
        <a:graphic>
          <a:graphicData uri="http://schemas.openxmlformats.org/presentationml/2006/ole">
            <mc:AlternateContent xmlns:mc="http://schemas.openxmlformats.org/markup-compatibility/2006">
              <mc:Choice xmlns:v="urn:schemas-microsoft-com:vml" Requires="v">
                <p:oleObj spid="_x0000_s5132" name="Visio" r:id="rId4" imgW="4701717" imgH="3215514" progId="Visio.Drawing.15">
                  <p:embed/>
                </p:oleObj>
              </mc:Choice>
              <mc:Fallback>
                <p:oleObj name="Visio" r:id="rId4" imgW="4701717" imgH="3215514" progId="Visio.Drawing.15">
                  <p:embed/>
                  <p:pic>
                    <p:nvPicPr>
                      <p:cNvPr id="24" name="对象 23">
                        <a:extLst>
                          <a:ext uri="{FF2B5EF4-FFF2-40B4-BE49-F238E27FC236}">
                            <a16:creationId xmlns:a16="http://schemas.microsoft.com/office/drawing/2014/main" id="{76AD576E-9B84-479E-94E7-7A36CB1337F4}"/>
                          </a:ext>
                        </a:extLst>
                      </p:cNvPr>
                      <p:cNvPicPr/>
                      <p:nvPr/>
                    </p:nvPicPr>
                    <p:blipFill>
                      <a:blip r:embed="rId5"/>
                      <a:stretch>
                        <a:fillRect/>
                      </a:stretch>
                    </p:blipFill>
                    <p:spPr>
                      <a:xfrm>
                        <a:off x="0" y="1518669"/>
                        <a:ext cx="5477522" cy="4352456"/>
                      </a:xfrm>
                      <a:prstGeom prst="rect">
                        <a:avLst/>
                      </a:prstGeom>
                    </p:spPr>
                  </p:pic>
                </p:oleObj>
              </mc:Fallback>
            </mc:AlternateContent>
          </a:graphicData>
        </a:graphic>
      </p:graphicFrame>
      <p:cxnSp>
        <p:nvCxnSpPr>
          <p:cNvPr id="25" name="直接连接符 24">
            <a:extLst>
              <a:ext uri="{FF2B5EF4-FFF2-40B4-BE49-F238E27FC236}">
                <a16:creationId xmlns:a16="http://schemas.microsoft.com/office/drawing/2014/main" id="{82C22AB3-CD3C-4C6E-9736-E6BB104C0CD5}"/>
              </a:ext>
            </a:extLst>
          </p:cNvPr>
          <p:cNvCxnSpPr/>
          <p:nvPr/>
        </p:nvCxnSpPr>
        <p:spPr>
          <a:xfrm flipV="1">
            <a:off x="8723791" y="1469188"/>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6743791" y="1476032"/>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8003791" y="1465872"/>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a:extLst>
              <a:ext uri="{FF2B5EF4-FFF2-40B4-BE49-F238E27FC236}">
                <a16:creationId xmlns:a16="http://schemas.microsoft.com/office/drawing/2014/main" id="{6E6EC5F9-5D44-4269-A662-40EBDF80CD86}"/>
              </a:ext>
            </a:extLst>
          </p:cNvPr>
          <p:cNvSpPr txBox="1"/>
          <p:nvPr/>
        </p:nvSpPr>
        <p:spPr>
          <a:xfrm>
            <a:off x="6587960" y="1638517"/>
            <a:ext cx="4271662" cy="4189608"/>
          </a:xfrm>
          <a:prstGeom prst="rect">
            <a:avLst/>
          </a:prstGeom>
          <a:noFill/>
        </p:spPr>
        <p:txBody>
          <a:bodyPr wrap="square" rtlCol="0">
            <a:spAutoFit/>
          </a:bodyPr>
          <a:lstStyle/>
          <a:p>
            <a:pPr>
              <a:lnSpc>
                <a:spcPct val="150000"/>
              </a:lnSpc>
            </a:pPr>
            <a:r>
              <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本课程对数学建模中的常用语法和常用算法做了详尽的讲解，保证大家数学建模竞赛的顺利进行。</a:t>
            </a:r>
            <a:endParaRPr lang="en-US" altLang="zh-CN"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endParaRPr>
          </a:p>
          <a:p>
            <a:pPr>
              <a:lnSpc>
                <a:spcPct val="150000"/>
              </a:lnSpc>
            </a:pPr>
            <a:r>
              <a:rPr lang="en-US" altLang="zh-CN"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    </a:t>
            </a:r>
            <a:r>
              <a:rPr lang="zh-CN" altLang="en-US"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我讲解的是数学建模中做了题目开拓者和编程人员的职能，其余关于论文的写作和英文论文的架构等的内容在竞赛中也具有举足轻重的作用，还请大家细心准备。</a:t>
            </a:r>
            <a:endParaRPr lang="en-US" altLang="zh-CN"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endParaRPr>
          </a:p>
          <a:p>
            <a:pPr>
              <a:lnSpc>
                <a:spcPct val="150000"/>
              </a:lnSpc>
            </a:pPr>
            <a:r>
              <a:rPr lang="en-US" altLang="zh-CN"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    </a:t>
            </a:r>
            <a:r>
              <a:rPr lang="zh-CN" altLang="en-US"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祝大家数学建模竞赛顺利，未来的数学建模中能够有很好的成绩！</a:t>
            </a:r>
            <a:endParaRPr lang="en-US" altLang="zh-CN"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endParaRPr>
          </a:p>
          <a:p>
            <a:pPr>
              <a:lnSpc>
                <a:spcPct val="150000"/>
              </a:lnSpc>
            </a:pPr>
            <a:r>
              <a:rPr lang="en-US" altLang="zh-CN"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			</a:t>
            </a:r>
            <a:r>
              <a:rPr lang="en-US" altLang="zh-CN" sz="1600" spc="30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   2019.8</a:t>
            </a:r>
            <a:endParaRPr lang="zh-CN" altLang="en-US"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endParaRPr>
          </a:p>
        </p:txBody>
      </p:sp>
    </p:spTree>
    <p:extLst>
      <p:ext uri="{BB962C8B-B14F-4D97-AF65-F5344CB8AC3E}">
        <p14:creationId xmlns:p14="http://schemas.microsoft.com/office/powerpoint/2010/main" val="32691449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500"/>
                                  </p:stCondLst>
                                  <p:iterate type="lt">
                                    <p:tmPct val="10000"/>
                                  </p:iterate>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22" presetClass="entr" presetSubtype="2"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par>
                                <p:cTn id="23" presetID="22" presetClass="exit" presetSubtype="2" fill="hold" nodeType="withEffect">
                                  <p:stCondLst>
                                    <p:cond delay="200"/>
                                  </p:stCondLst>
                                  <p:childTnLst>
                                    <p:animEffect transition="out" filter="wipe(right)">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par>
                                <p:cTn id="26" presetID="22" presetClass="entr" presetSubtype="8"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par>
                                <p:cTn id="29" presetID="22" presetClass="exit" presetSubtype="8" fill="hold" nodeType="withEffect">
                                  <p:stCondLst>
                                    <p:cond delay="200"/>
                                  </p:stCondLst>
                                  <p:childTnLst>
                                    <p:animEffect transition="out" filter="wipe(left)">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par>
                                <p:cTn id="32" presetID="53" presetClass="entr" presetSubtype="16" fill="hold" grpId="0" nodeType="withEffect">
                                  <p:stCondLst>
                                    <p:cond delay="500"/>
                                  </p:stCondLst>
                                  <p:iterate type="lt">
                                    <p:tmPct val="10000"/>
                                  </p:iterate>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7" name="文本框 6"/>
          <p:cNvSpPr txBox="1"/>
          <p:nvPr/>
        </p:nvSpPr>
        <p:spPr>
          <a:xfrm>
            <a:off x="906494" y="3018792"/>
            <a:ext cx="7141381" cy="923330"/>
          </a:xfrm>
          <a:prstGeom prst="rect">
            <a:avLst/>
          </a:prstGeom>
          <a:noFill/>
        </p:spPr>
        <p:txBody>
          <a:bodyPr vert="horz" wrap="square" rtlCol="0">
            <a:spAutoFit/>
          </a:bodyPr>
          <a:lstStyle/>
          <a:p>
            <a:r>
              <a:rPr lang="zh-CN" altLang="en-US" sz="5400" spc="12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感谢聆听！！！</a:t>
            </a:r>
          </a:p>
        </p:txBody>
      </p:sp>
      <p:sp>
        <p:nvSpPr>
          <p:cNvPr id="8" name="矩形 7"/>
          <p:cNvSpPr/>
          <p:nvPr/>
        </p:nvSpPr>
        <p:spPr>
          <a:xfrm>
            <a:off x="1196842" y="4408893"/>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1365747" y="4301930"/>
            <a:ext cx="6853220" cy="369332"/>
          </a:xfrm>
          <a:prstGeom prst="rect">
            <a:avLst/>
          </a:prstGeom>
          <a:noFill/>
        </p:spPr>
        <p:txBody>
          <a:bodyPr wrap="square" rtlCol="0">
            <a:spAutoFit/>
          </a:bodyPr>
          <a:lstStyle/>
          <a:p>
            <a:r>
              <a:rPr lang="en-US" altLang="zh-CN"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The end of Lesson 7</a:t>
            </a:r>
            <a:endParaRPr lang="zh-CN" altLang="en-US"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p:cNvCxnSpPr/>
          <p:nvPr/>
        </p:nvCxnSpPr>
        <p:spPr>
          <a:xfrm flipH="1">
            <a:off x="1041721" y="4139591"/>
            <a:ext cx="6486839"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062428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22" presetClass="entr" presetSubtype="2" fill="hold"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par>
                          <p:cTn id="13" fill="hold">
                            <p:stCondLst>
                              <p:cond delay="1600"/>
                            </p:stCondLst>
                            <p:childTnLst>
                              <p:par>
                                <p:cTn id="14" presetID="17"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750" fill="hold"/>
                                        <p:tgtEl>
                                          <p:spTgt spid="8"/>
                                        </p:tgtEl>
                                        <p:attrNameLst>
                                          <p:attrName>ppt_x</p:attrName>
                                        </p:attrNameLst>
                                      </p:cBhvr>
                                      <p:tavLst>
                                        <p:tav tm="0">
                                          <p:val>
                                            <p:strVal val="#ppt_x"/>
                                          </p:val>
                                        </p:tav>
                                        <p:tav tm="100000">
                                          <p:val>
                                            <p:strVal val="#ppt_x"/>
                                          </p:val>
                                        </p:tav>
                                      </p:tavLst>
                                    </p:anim>
                                    <p:anim calcmode="lin" valueType="num">
                                      <p:cBhvr>
                                        <p:cTn id="17" dur="750" fill="hold"/>
                                        <p:tgtEl>
                                          <p:spTgt spid="8"/>
                                        </p:tgtEl>
                                        <p:attrNameLst>
                                          <p:attrName>ppt_y</p:attrName>
                                        </p:attrNameLst>
                                      </p:cBhvr>
                                      <p:tavLst>
                                        <p:tav tm="0">
                                          <p:val>
                                            <p:strVal val="#ppt_y-#ppt_h/2"/>
                                          </p:val>
                                        </p:tav>
                                        <p:tav tm="100000">
                                          <p:val>
                                            <p:strVal val="#ppt_y"/>
                                          </p:val>
                                        </p:tav>
                                      </p:tavLst>
                                    </p:anim>
                                    <p:anim calcmode="lin" valueType="num">
                                      <p:cBhvr>
                                        <p:cTn id="18" dur="750" fill="hold"/>
                                        <p:tgtEl>
                                          <p:spTgt spid="8"/>
                                        </p:tgtEl>
                                        <p:attrNameLst>
                                          <p:attrName>ppt_w</p:attrName>
                                        </p:attrNameLst>
                                      </p:cBhvr>
                                      <p:tavLst>
                                        <p:tav tm="0">
                                          <p:val>
                                            <p:strVal val="#ppt_w"/>
                                          </p:val>
                                        </p:tav>
                                        <p:tav tm="100000">
                                          <p:val>
                                            <p:strVal val="#ppt_w"/>
                                          </p:val>
                                        </p:tav>
                                      </p:tavLst>
                                    </p:anim>
                                    <p:anim calcmode="lin" valueType="num">
                                      <p:cBhvr>
                                        <p:cTn id="19" dur="750" fill="hold"/>
                                        <p:tgtEl>
                                          <p:spTgt spid="8"/>
                                        </p:tgtEl>
                                        <p:attrNameLst>
                                          <p:attrName>ppt_h</p:attrName>
                                        </p:attrNameLst>
                                      </p:cBhvr>
                                      <p:tavLst>
                                        <p:tav tm="0">
                                          <p:val>
                                            <p:fltVal val="0"/>
                                          </p:val>
                                        </p:tav>
                                        <p:tav tm="100000">
                                          <p:val>
                                            <p:strVal val="#ppt_h"/>
                                          </p:val>
                                        </p:tav>
                                      </p:tavLst>
                                    </p:anim>
                                  </p:childTnLst>
                                </p:cTn>
                              </p:par>
                              <p:par>
                                <p:cTn id="20" presetID="22" presetClass="entr" presetSubtype="8" fill="hold" grpId="0" nodeType="withEffect">
                                  <p:stCondLst>
                                    <p:cond delay="55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6052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5587221" y="154144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28960">
            <a:off x="-287387" y="2533291"/>
            <a:ext cx="12993189" cy="2515008"/>
          </a:xfrm>
          <a:prstGeom prst="rect">
            <a:avLst/>
          </a:prstGeom>
        </p:spPr>
      </p:pic>
      <p:sp>
        <p:nvSpPr>
          <p:cNvPr id="10" name="矩形 9"/>
          <p:cNvSpPr/>
          <p:nvPr/>
        </p:nvSpPr>
        <p:spPr>
          <a:xfrm>
            <a:off x="4148415" y="3218571"/>
            <a:ext cx="4009632" cy="830997"/>
          </a:xfrm>
          <a:prstGeom prst="rect">
            <a:avLst/>
          </a:prstGeom>
          <a:noFill/>
        </p:spPr>
        <p:txBody>
          <a:bodyPr vert="horz" wrap="square" rtlCol="0">
            <a:spAutoFit/>
          </a:bodyPr>
          <a:lstStyle/>
          <a:p>
            <a:pPr algn="ctr"/>
            <a:r>
              <a:rPr lang="zh-CN" altLang="en-US" sz="48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算法部分总结</a:t>
            </a:r>
          </a:p>
        </p:txBody>
      </p:sp>
    </p:spTree>
    <p:extLst>
      <p:ext uri="{BB962C8B-B14F-4D97-AF65-F5344CB8AC3E}">
        <p14:creationId xmlns:p14="http://schemas.microsoft.com/office/powerpoint/2010/main" val="23663111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7" presetID="16" presetClass="entr" presetSubtype="21"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125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43980" y="324060"/>
            <a:ext cx="1422676"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算法部分总结</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7279689" y="760245"/>
            <a:ext cx="3816917"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算法部分总结</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24" name="对象 23">
            <a:extLst>
              <a:ext uri="{FF2B5EF4-FFF2-40B4-BE49-F238E27FC236}">
                <a16:creationId xmlns:a16="http://schemas.microsoft.com/office/drawing/2014/main" id="{76AD576E-9B84-479E-94E7-7A36CB1337F4}"/>
              </a:ext>
            </a:extLst>
          </p:cNvPr>
          <p:cNvGraphicFramePr>
            <a:graphicFrameLocks noChangeAspect="1"/>
          </p:cNvGraphicFramePr>
          <p:nvPr>
            <p:extLst>
              <p:ext uri="{D42A27DB-BD31-4B8C-83A1-F6EECF244321}">
                <p14:modId xmlns:p14="http://schemas.microsoft.com/office/powerpoint/2010/main" val="3813984857"/>
              </p:ext>
            </p:extLst>
          </p:nvPr>
        </p:nvGraphicFramePr>
        <p:xfrm>
          <a:off x="0" y="1518669"/>
          <a:ext cx="5477522" cy="4352456"/>
        </p:xfrm>
        <a:graphic>
          <a:graphicData uri="http://schemas.openxmlformats.org/presentationml/2006/ole">
            <mc:AlternateContent xmlns:mc="http://schemas.openxmlformats.org/markup-compatibility/2006">
              <mc:Choice xmlns:v="urn:schemas-microsoft-com:vml" Requires="v">
                <p:oleObj spid="_x0000_s4227" name="Visio" r:id="rId4" imgW="4701717" imgH="3215514" progId="Visio.Drawing.15">
                  <p:embed/>
                </p:oleObj>
              </mc:Choice>
              <mc:Fallback>
                <p:oleObj name="Visio" r:id="rId4" imgW="4701717" imgH="3215514" progId="Visio.Drawing.15">
                  <p:embed/>
                  <p:pic>
                    <p:nvPicPr>
                      <p:cNvPr id="24" name="对象 23">
                        <a:extLst>
                          <a:ext uri="{FF2B5EF4-FFF2-40B4-BE49-F238E27FC236}">
                            <a16:creationId xmlns:a16="http://schemas.microsoft.com/office/drawing/2014/main" id="{76AD576E-9B84-479E-94E7-7A36CB1337F4}"/>
                          </a:ext>
                        </a:extLst>
                      </p:cNvPr>
                      <p:cNvPicPr/>
                      <p:nvPr/>
                    </p:nvPicPr>
                    <p:blipFill>
                      <a:blip r:embed="rId5"/>
                      <a:stretch>
                        <a:fillRect/>
                      </a:stretch>
                    </p:blipFill>
                    <p:spPr>
                      <a:xfrm>
                        <a:off x="0" y="1518669"/>
                        <a:ext cx="5477522" cy="4352456"/>
                      </a:xfrm>
                      <a:prstGeom prst="rect">
                        <a:avLst/>
                      </a:prstGeom>
                    </p:spPr>
                  </p:pic>
                </p:oleObj>
              </mc:Fallback>
            </mc:AlternateContent>
          </a:graphicData>
        </a:graphic>
      </p:graphicFrame>
      <p:cxnSp>
        <p:nvCxnSpPr>
          <p:cNvPr id="25" name="直接连接符 24">
            <a:extLst>
              <a:ext uri="{FF2B5EF4-FFF2-40B4-BE49-F238E27FC236}">
                <a16:creationId xmlns:a16="http://schemas.microsoft.com/office/drawing/2014/main" id="{82C22AB3-CD3C-4C6E-9736-E6BB104C0CD5}"/>
              </a:ext>
            </a:extLst>
          </p:cNvPr>
          <p:cNvCxnSpPr/>
          <p:nvPr/>
        </p:nvCxnSpPr>
        <p:spPr>
          <a:xfrm flipV="1">
            <a:off x="8723791" y="1469188"/>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6743791" y="1476032"/>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8003791" y="1465872"/>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a:extLst>
              <a:ext uri="{FF2B5EF4-FFF2-40B4-BE49-F238E27FC236}">
                <a16:creationId xmlns:a16="http://schemas.microsoft.com/office/drawing/2014/main" id="{6E6EC5F9-5D44-4269-A662-40EBDF80CD86}"/>
              </a:ext>
            </a:extLst>
          </p:cNvPr>
          <p:cNvSpPr txBox="1"/>
          <p:nvPr/>
        </p:nvSpPr>
        <p:spPr>
          <a:xfrm>
            <a:off x="6587960" y="1616215"/>
            <a:ext cx="4271662" cy="5336525"/>
          </a:xfrm>
          <a:prstGeom prst="rect">
            <a:avLst/>
          </a:prstGeom>
          <a:noFill/>
        </p:spPr>
        <p:txBody>
          <a:bodyPr wrap="square" rtlCol="0">
            <a:spAutoFit/>
          </a:bodyPr>
          <a:lstStyle/>
          <a:p>
            <a:pPr>
              <a:lnSpc>
                <a:spcPct val="150000"/>
              </a:lnSpc>
            </a:pPr>
            <a:r>
              <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本课程分四次分别介绍数学建模中的常用算法，对回归分析、层次分析、聚类分析、决策树及其优化算法和神经网络等算法进行了讲解，针对每种算法的使用前提、假设条件、算法原理、算法主要内容、算法步骤、算法的</a:t>
            </a:r>
            <a:r>
              <a:rPr lang="en-US" altLang="zh-CN"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MATLAB</a:t>
            </a:r>
            <a:r>
              <a:rPr lang="zh-CN" altLang="en-US"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调用、算法结果的呈现和算法的调试、算法的优缺点及其对应改进方法进行了详细分析，让大家能够在美赛之前对数学建模有一定的信心。在讲解算法的同时也渗透了一些数学建模的步骤流程，有针对性的对数学建模美赛进行了专项算法培训。</a:t>
            </a:r>
            <a:endParaRPr lang="en-US" altLang="zh-CN"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endParaRPr>
          </a:p>
          <a:p>
            <a:pPr>
              <a:lnSpc>
                <a:spcPct val="150000"/>
              </a:lnSpc>
            </a:pPr>
            <a:endParaRPr lang="zh-CN" altLang="en-US"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endParaRPr>
          </a:p>
        </p:txBody>
      </p:sp>
    </p:spTree>
    <p:extLst>
      <p:ext uri="{BB962C8B-B14F-4D97-AF65-F5344CB8AC3E}">
        <p14:creationId xmlns:p14="http://schemas.microsoft.com/office/powerpoint/2010/main" val="19166425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500"/>
                                  </p:stCondLst>
                                  <p:iterate type="lt">
                                    <p:tmPct val="10000"/>
                                  </p:iterate>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22" presetClass="entr" presetSubtype="2"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par>
                                <p:cTn id="23" presetID="22" presetClass="exit" presetSubtype="2" fill="hold" nodeType="withEffect">
                                  <p:stCondLst>
                                    <p:cond delay="200"/>
                                  </p:stCondLst>
                                  <p:childTnLst>
                                    <p:animEffect transition="out" filter="wipe(right)">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par>
                                <p:cTn id="26" presetID="22" presetClass="entr" presetSubtype="8"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par>
                                <p:cTn id="29" presetID="22" presetClass="exit" presetSubtype="8" fill="hold" nodeType="withEffect">
                                  <p:stCondLst>
                                    <p:cond delay="200"/>
                                  </p:stCondLst>
                                  <p:childTnLst>
                                    <p:animEffect transition="out" filter="wipe(left)">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par>
                                <p:cTn id="32" presetID="53" presetClass="entr" presetSubtype="16" fill="hold" grpId="0" nodeType="withEffect">
                                  <p:stCondLst>
                                    <p:cond delay="500"/>
                                  </p:stCondLst>
                                  <p:iterate type="lt">
                                    <p:tmPct val="10000"/>
                                  </p:iterate>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35147"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131417" y="945562"/>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算法部分总结</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a:extLst>
              <a:ext uri="{FF2B5EF4-FFF2-40B4-BE49-F238E27FC236}">
                <a16:creationId xmlns:a16="http://schemas.microsoft.com/office/drawing/2014/main" id="{2A3242DA-A9CE-4570-AAE1-B355E7CC09E3}"/>
              </a:ext>
            </a:extLst>
          </p:cNvPr>
          <p:cNvSpPr txBox="1"/>
          <p:nvPr/>
        </p:nvSpPr>
        <p:spPr>
          <a:xfrm>
            <a:off x="363984"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算法部分总结</a:t>
            </a:r>
          </a:p>
        </p:txBody>
      </p:sp>
      <p:sp>
        <p:nvSpPr>
          <p:cNvPr id="15" name="文本框 14">
            <a:extLst>
              <a:ext uri="{FF2B5EF4-FFF2-40B4-BE49-F238E27FC236}">
                <a16:creationId xmlns:a16="http://schemas.microsoft.com/office/drawing/2014/main" id="{59EE102F-FA3C-4BF3-8C7D-4A3A75B8F7E4}"/>
              </a:ext>
            </a:extLst>
          </p:cNvPr>
          <p:cNvSpPr txBox="1"/>
          <p:nvPr/>
        </p:nvSpPr>
        <p:spPr>
          <a:xfrm>
            <a:off x="1961965" y="2113454"/>
            <a:ext cx="7617042" cy="4197880"/>
          </a:xfrm>
          <a:prstGeom prst="rect">
            <a:avLst/>
          </a:prstGeom>
          <a:noFill/>
        </p:spPr>
        <p:txBody>
          <a:bodyPr wrap="square" rtlCol="0">
            <a:spAutoFit/>
          </a:bodyPr>
          <a:lstStyle/>
          <a:p>
            <a:pPr>
              <a:lnSpc>
                <a:spcPct val="150000"/>
              </a:lnSpc>
            </a:pPr>
            <a:r>
              <a:rPr lang="en-US" altLang="zh-CN" dirty="0"/>
              <a:t>1</a:t>
            </a:r>
            <a:r>
              <a:rPr lang="zh-CN" altLang="en-US" dirty="0"/>
              <a:t>、除去讲解的</a:t>
            </a:r>
            <a:r>
              <a:rPr lang="zh-CN" altLang="en-US" dirty="0">
                <a:sym typeface="Arial" panose="020B0604020202020204" pitchFamily="34" charset="0"/>
              </a:rPr>
              <a:t>回归分析、层次分析、聚类分析、决策树及其优化算法和神经网络等算法，我们还有很多的其他算法，根据具体题目具体分析，不要盲目套用，适合的才是最好的。</a:t>
            </a:r>
            <a:endParaRPr lang="en-US" altLang="zh-CN" dirty="0">
              <a:sym typeface="Arial" panose="020B0604020202020204" pitchFamily="34" charset="0"/>
            </a:endParaRPr>
          </a:p>
          <a:p>
            <a:pPr>
              <a:lnSpc>
                <a:spcPct val="150000"/>
              </a:lnSpc>
            </a:pPr>
            <a:r>
              <a:rPr lang="en-US" altLang="zh-CN" dirty="0">
                <a:sym typeface="Arial" panose="020B0604020202020204" pitchFamily="34" charset="0"/>
              </a:rPr>
              <a:t>2</a:t>
            </a:r>
            <a:r>
              <a:rPr lang="zh-CN" altLang="en-US" dirty="0">
                <a:sym typeface="Arial" panose="020B0604020202020204" pitchFamily="34" charset="0"/>
              </a:rPr>
              <a:t>、数学建模中常用的方法：类比法、二分法、差分法、变分法、图论法、层次分析法、数据拟合法、回归分析法、数学规划（线性规划，非线性规划，整数规划，动态规划，目标规划）、机理分析、排队方法、对策方法、决策方法、模糊评判方法、时间序列方法、灰色理论方法、现代优化算法（禁忌搜索算法，模拟退火算法，遗传算法，神经网络）</a:t>
            </a:r>
            <a:endParaRPr lang="en-US" altLang="zh-CN" dirty="0">
              <a:sym typeface="Arial" panose="020B0604020202020204" pitchFamily="34" charset="0"/>
            </a:endParaRPr>
          </a:p>
          <a:p>
            <a:pPr>
              <a:lnSpc>
                <a:spcPct val="150000"/>
              </a:lnSpc>
            </a:pPr>
            <a:r>
              <a:rPr lang="en-US" altLang="zh-CN" dirty="0">
                <a:sym typeface="Arial" panose="020B0604020202020204" pitchFamily="34" charset="0"/>
              </a:rPr>
              <a:t>3</a:t>
            </a:r>
            <a:r>
              <a:rPr lang="zh-CN" altLang="en-US" dirty="0">
                <a:sym typeface="Arial" panose="020B0604020202020204" pitchFamily="34" charset="0"/>
              </a:rPr>
              <a:t>、这些方法可以解一些模型：优化模型、微分方程模型、统计模型、概率模型、图论模型、决策模型。</a:t>
            </a:r>
          </a:p>
        </p:txBody>
      </p:sp>
    </p:spTree>
    <p:extLst>
      <p:ext uri="{BB962C8B-B14F-4D97-AF65-F5344CB8AC3E}">
        <p14:creationId xmlns:p14="http://schemas.microsoft.com/office/powerpoint/2010/main" val="54900149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35147"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131417" y="945562"/>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算法部分总结</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a:extLst>
              <a:ext uri="{FF2B5EF4-FFF2-40B4-BE49-F238E27FC236}">
                <a16:creationId xmlns:a16="http://schemas.microsoft.com/office/drawing/2014/main" id="{2A3242DA-A9CE-4570-AAE1-B355E7CC09E3}"/>
              </a:ext>
            </a:extLst>
          </p:cNvPr>
          <p:cNvSpPr txBox="1"/>
          <p:nvPr/>
        </p:nvSpPr>
        <p:spPr>
          <a:xfrm>
            <a:off x="363984"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算法部分总结</a:t>
            </a:r>
          </a:p>
        </p:txBody>
      </p:sp>
      <p:sp>
        <p:nvSpPr>
          <p:cNvPr id="15" name="文本框 14">
            <a:extLst>
              <a:ext uri="{FF2B5EF4-FFF2-40B4-BE49-F238E27FC236}">
                <a16:creationId xmlns:a16="http://schemas.microsoft.com/office/drawing/2014/main" id="{59EE102F-FA3C-4BF3-8C7D-4A3A75B8F7E4}"/>
              </a:ext>
            </a:extLst>
          </p:cNvPr>
          <p:cNvSpPr txBox="1"/>
          <p:nvPr/>
        </p:nvSpPr>
        <p:spPr>
          <a:xfrm>
            <a:off x="2045092" y="2157515"/>
            <a:ext cx="7617042" cy="3366884"/>
          </a:xfrm>
          <a:prstGeom prst="rect">
            <a:avLst/>
          </a:prstGeom>
          <a:noFill/>
        </p:spPr>
        <p:txBody>
          <a:bodyPr wrap="square" rtlCol="0">
            <a:spAutoFit/>
          </a:bodyPr>
          <a:lstStyle/>
          <a:p>
            <a:pPr>
              <a:lnSpc>
                <a:spcPct val="150000"/>
              </a:lnSpc>
            </a:pPr>
            <a:r>
              <a:rPr lang="zh-CN" altLang="en-US" dirty="0"/>
              <a:t>（</a:t>
            </a:r>
            <a:r>
              <a:rPr lang="en-US" altLang="zh-CN" dirty="0"/>
              <a:t>1</a:t>
            </a:r>
            <a:r>
              <a:rPr lang="zh-CN" altLang="en-US" dirty="0"/>
              <a:t>）拟合与插值方法（给出一批数据点，确定满足特定要求的曲线或者曲面，从而反映对象整体的变化趋势）： </a:t>
            </a:r>
            <a:r>
              <a:rPr lang="en-US" altLang="zh-CN" dirty="0" err="1"/>
              <a:t>matlab</a:t>
            </a:r>
            <a:r>
              <a:rPr lang="zh-CN" altLang="en-US" dirty="0"/>
              <a:t>可以实现一元函数，包括多项式和非线性函数的拟合以及多元函数的拟合，即回归分析，从而确定函数； 同时也可以用</a:t>
            </a:r>
            <a:r>
              <a:rPr lang="en-US" altLang="zh-CN" dirty="0" err="1"/>
              <a:t>matlab</a:t>
            </a:r>
            <a:r>
              <a:rPr lang="zh-CN" altLang="en-US" dirty="0"/>
              <a:t>实现分段线性、多项式、样条以及多维插值。</a:t>
            </a:r>
            <a:endParaRPr lang="en-US" altLang="zh-CN" dirty="0"/>
          </a:p>
          <a:p>
            <a:pPr>
              <a:lnSpc>
                <a:spcPct val="150000"/>
              </a:lnSpc>
            </a:pPr>
            <a:r>
              <a:rPr lang="zh-CN" altLang="en-US" dirty="0">
                <a:sym typeface="Arial" panose="020B0604020202020204" pitchFamily="34" charset="0"/>
              </a:rPr>
              <a:t>（</a:t>
            </a:r>
            <a:r>
              <a:rPr lang="en-US" altLang="zh-CN" dirty="0">
                <a:sym typeface="Arial" panose="020B0604020202020204" pitchFamily="34" charset="0"/>
              </a:rPr>
              <a:t>2</a:t>
            </a:r>
            <a:r>
              <a:rPr lang="zh-CN" altLang="en-US" dirty="0">
                <a:sym typeface="Arial" panose="020B0604020202020204" pitchFamily="34" charset="0"/>
              </a:rPr>
              <a:t>）在优化方法中，决策变量、目标函数（尽量简单、光滑）、约束条件、求解方法是四个关键因素。其中包括无约束规则（用</a:t>
            </a:r>
            <a:r>
              <a:rPr lang="en-US" altLang="zh-CN" dirty="0" err="1">
                <a:sym typeface="Arial" panose="020B0604020202020204" pitchFamily="34" charset="0"/>
              </a:rPr>
              <a:t>fminserch</a:t>
            </a:r>
            <a:r>
              <a:rPr lang="zh-CN" altLang="en-US" dirty="0">
                <a:sym typeface="Arial" panose="020B0604020202020204" pitchFamily="34" charset="0"/>
              </a:rPr>
              <a:t>、</a:t>
            </a:r>
            <a:r>
              <a:rPr lang="en-US" altLang="zh-CN" dirty="0" err="1">
                <a:sym typeface="Arial" panose="020B0604020202020204" pitchFamily="34" charset="0"/>
              </a:rPr>
              <a:t>fminbnd</a:t>
            </a:r>
            <a:r>
              <a:rPr lang="zh-CN" altLang="en-US" dirty="0">
                <a:sym typeface="Arial" panose="020B0604020202020204" pitchFamily="34" charset="0"/>
              </a:rPr>
              <a:t>实现）线性规则（用</a:t>
            </a:r>
            <a:r>
              <a:rPr lang="en-US" altLang="zh-CN" dirty="0" err="1">
                <a:sym typeface="Arial" panose="020B0604020202020204" pitchFamily="34" charset="0"/>
              </a:rPr>
              <a:t>linprog</a:t>
            </a:r>
            <a:r>
              <a:rPr lang="zh-CN" altLang="en-US" dirty="0">
                <a:sym typeface="Arial" panose="020B0604020202020204" pitchFamily="34" charset="0"/>
              </a:rPr>
              <a:t>实现）非线性规则、（ 用</a:t>
            </a:r>
            <a:r>
              <a:rPr lang="en-US" altLang="zh-CN" dirty="0" err="1">
                <a:sym typeface="Arial" panose="020B0604020202020204" pitchFamily="34" charset="0"/>
              </a:rPr>
              <a:t>fmincon</a:t>
            </a:r>
            <a:r>
              <a:rPr lang="zh-CN" altLang="en-US" dirty="0">
                <a:sym typeface="Arial" panose="020B0604020202020204" pitchFamily="34" charset="0"/>
              </a:rPr>
              <a:t>实现）多目标规划（有目标加权、效用函数）动态规划、整数规划。</a:t>
            </a:r>
          </a:p>
        </p:txBody>
      </p:sp>
    </p:spTree>
    <p:extLst>
      <p:ext uri="{BB962C8B-B14F-4D97-AF65-F5344CB8AC3E}">
        <p14:creationId xmlns:p14="http://schemas.microsoft.com/office/powerpoint/2010/main" val="10448542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35147"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131417" y="945562"/>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算法部分总结</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a:extLst>
              <a:ext uri="{FF2B5EF4-FFF2-40B4-BE49-F238E27FC236}">
                <a16:creationId xmlns:a16="http://schemas.microsoft.com/office/drawing/2014/main" id="{2A3242DA-A9CE-4570-AAE1-B355E7CC09E3}"/>
              </a:ext>
            </a:extLst>
          </p:cNvPr>
          <p:cNvSpPr txBox="1"/>
          <p:nvPr/>
        </p:nvSpPr>
        <p:spPr>
          <a:xfrm>
            <a:off x="363984"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算法部分总结</a:t>
            </a:r>
          </a:p>
        </p:txBody>
      </p:sp>
      <p:sp>
        <p:nvSpPr>
          <p:cNvPr id="15" name="文本框 14">
            <a:extLst>
              <a:ext uri="{FF2B5EF4-FFF2-40B4-BE49-F238E27FC236}">
                <a16:creationId xmlns:a16="http://schemas.microsoft.com/office/drawing/2014/main" id="{59EE102F-FA3C-4BF3-8C7D-4A3A75B8F7E4}"/>
              </a:ext>
            </a:extLst>
          </p:cNvPr>
          <p:cNvSpPr txBox="1"/>
          <p:nvPr/>
        </p:nvSpPr>
        <p:spPr>
          <a:xfrm>
            <a:off x="1533890" y="1874839"/>
            <a:ext cx="8661702" cy="5028877"/>
          </a:xfrm>
          <a:prstGeom prst="rect">
            <a:avLst/>
          </a:prstGeom>
          <a:noFill/>
        </p:spPr>
        <p:txBody>
          <a:bodyPr wrap="square" rtlCol="0">
            <a:spAutoFit/>
          </a:bodyPr>
          <a:lstStyle/>
          <a:p>
            <a:pPr>
              <a:lnSpc>
                <a:spcPct val="150000"/>
              </a:lnSpc>
            </a:pPr>
            <a:r>
              <a:rPr lang="zh-CN" altLang="en-US" dirty="0"/>
              <a:t>（</a:t>
            </a:r>
            <a:r>
              <a:rPr lang="en-US" altLang="zh-CN" dirty="0"/>
              <a:t>3</a:t>
            </a:r>
            <a:r>
              <a:rPr lang="zh-CN" altLang="en-US" dirty="0"/>
              <a:t>）回归分析：对具有相关关系的现象，根据其关系形态，选择一个合适的数学模型，用来近似地表示变量间的平均变化关系的一种统计方法 （一元线性回归、多元线性回归、非线性回归），回归分析在一组数据的基础上研究这样几个问题：建立因变量与自变量之间的回归模型（经验公式）；对回归模型的可信度进行检验；判断每个自变量对因变量的影响是否显著；判断回归模型是否适合这组数据；利用回归模型对进行预报或控制。相对应的有 线性回归、多元二项式回归、非线性回归。</a:t>
            </a:r>
            <a:endParaRPr lang="en-US" altLang="zh-CN" dirty="0"/>
          </a:p>
          <a:p>
            <a:pPr>
              <a:lnSpc>
                <a:spcPct val="150000"/>
              </a:lnSpc>
            </a:pPr>
            <a:r>
              <a:rPr lang="zh-CN" altLang="en-US" dirty="0"/>
              <a:t>（</a:t>
            </a:r>
            <a:r>
              <a:rPr lang="en-US" altLang="zh-CN" dirty="0"/>
              <a:t>4</a:t>
            </a:r>
            <a:r>
              <a:rPr lang="zh-CN" altLang="en-US" dirty="0"/>
              <a:t>）逐步回归分析：从一个自变量开始，视自变量作用的显著程度，从大到地依次逐个引入回归方程：当引入的自变量由于后面变量的引入而变得不显著时，要将其剔除掉；引入一个自变量或从回归方程中剔除一个自变量，为逐步回归的一步；对于每一步都要进行值检验，以确保每次引入新的显著性变量前回归方程中只包含对作用显著的变量；这个过程反复进行，直至既无不显著的变量从回归方程中剔除，又无显著变量可引入回归方程时为止。（主要用</a:t>
            </a:r>
            <a:r>
              <a:rPr lang="en-US" altLang="zh-CN" dirty="0"/>
              <a:t>SAS</a:t>
            </a:r>
            <a:r>
              <a:rPr lang="zh-CN" altLang="en-US" dirty="0"/>
              <a:t>来实现，也可以用</a:t>
            </a:r>
            <a:r>
              <a:rPr lang="en-US" altLang="zh-CN" dirty="0" err="1"/>
              <a:t>matlab</a:t>
            </a:r>
            <a:r>
              <a:rPr lang="zh-CN" altLang="en-US" dirty="0"/>
              <a:t>软件来实现）。</a:t>
            </a:r>
          </a:p>
        </p:txBody>
      </p:sp>
    </p:spTree>
    <p:extLst>
      <p:ext uri="{BB962C8B-B14F-4D97-AF65-F5344CB8AC3E}">
        <p14:creationId xmlns:p14="http://schemas.microsoft.com/office/powerpoint/2010/main" val="41216779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35147"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131417" y="945562"/>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算法部分总结</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a:extLst>
              <a:ext uri="{FF2B5EF4-FFF2-40B4-BE49-F238E27FC236}">
                <a16:creationId xmlns:a16="http://schemas.microsoft.com/office/drawing/2014/main" id="{2A3242DA-A9CE-4570-AAE1-B355E7CC09E3}"/>
              </a:ext>
            </a:extLst>
          </p:cNvPr>
          <p:cNvSpPr txBox="1"/>
          <p:nvPr/>
        </p:nvSpPr>
        <p:spPr>
          <a:xfrm>
            <a:off x="363984"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算法部分总结</a:t>
            </a:r>
          </a:p>
        </p:txBody>
      </p:sp>
      <p:sp>
        <p:nvSpPr>
          <p:cNvPr id="15" name="文本框 14">
            <a:extLst>
              <a:ext uri="{FF2B5EF4-FFF2-40B4-BE49-F238E27FC236}">
                <a16:creationId xmlns:a16="http://schemas.microsoft.com/office/drawing/2014/main" id="{59EE102F-FA3C-4BF3-8C7D-4A3A75B8F7E4}"/>
              </a:ext>
            </a:extLst>
          </p:cNvPr>
          <p:cNvSpPr txBox="1"/>
          <p:nvPr/>
        </p:nvSpPr>
        <p:spPr>
          <a:xfrm>
            <a:off x="1478938" y="1874839"/>
            <a:ext cx="8661702" cy="3782382"/>
          </a:xfrm>
          <a:prstGeom prst="rect">
            <a:avLst/>
          </a:prstGeom>
          <a:noFill/>
        </p:spPr>
        <p:txBody>
          <a:bodyPr wrap="square" rtlCol="0">
            <a:spAutoFit/>
          </a:bodyPr>
          <a:lstStyle/>
          <a:p>
            <a:pPr>
              <a:lnSpc>
                <a:spcPct val="150000"/>
              </a:lnSpc>
            </a:pPr>
            <a:r>
              <a:rPr lang="zh-CN" altLang="en-US" dirty="0"/>
              <a:t>（</a:t>
            </a:r>
            <a:r>
              <a:rPr lang="en-US" altLang="zh-CN" dirty="0"/>
              <a:t>5</a:t>
            </a:r>
            <a:r>
              <a:rPr lang="zh-CN" altLang="en-US" dirty="0"/>
              <a:t>）聚类分析：所研究的样本或者变量之间存在程度不同的相似性，要求设法找出一些能够度量它们之间相似程度的统计量作为分类的依据，再利用这些量将样本或者变量进行分类。系统聚类分析</a:t>
            </a:r>
            <a:r>
              <a:rPr lang="en-US" altLang="zh-CN" dirty="0"/>
              <a:t>—</a:t>
            </a:r>
            <a:r>
              <a:rPr lang="zh-CN" altLang="en-US" dirty="0"/>
              <a:t>将</a:t>
            </a:r>
            <a:r>
              <a:rPr lang="en-US" altLang="zh-CN" dirty="0"/>
              <a:t>n</a:t>
            </a:r>
            <a:r>
              <a:rPr lang="zh-CN" altLang="en-US" dirty="0"/>
              <a:t>个样本或者</a:t>
            </a:r>
            <a:r>
              <a:rPr lang="en-US" altLang="zh-CN" dirty="0"/>
              <a:t>n</a:t>
            </a:r>
            <a:r>
              <a:rPr lang="zh-CN" altLang="en-US" dirty="0"/>
              <a:t>个指标看成</a:t>
            </a:r>
            <a:r>
              <a:rPr lang="en-US" altLang="zh-CN" dirty="0"/>
              <a:t>n</a:t>
            </a:r>
            <a:r>
              <a:rPr lang="zh-CN" altLang="en-US" dirty="0"/>
              <a:t>类，一类包括一个样本或者指标，然后将性质最接近的两类合并成为一个新类，依此类推。最终可以按照需要来决定分多少类，每类有多少样本（指标）</a:t>
            </a:r>
            <a:endParaRPr lang="en-US" altLang="zh-CN" dirty="0"/>
          </a:p>
          <a:p>
            <a:pPr>
              <a:lnSpc>
                <a:spcPct val="150000"/>
              </a:lnSpc>
            </a:pPr>
            <a:r>
              <a:rPr lang="zh-CN" altLang="en-US" dirty="0"/>
              <a:t>（</a:t>
            </a:r>
            <a:r>
              <a:rPr lang="en-US" altLang="zh-CN" dirty="0"/>
              <a:t>6</a:t>
            </a:r>
            <a:r>
              <a:rPr lang="zh-CN" altLang="en-US" dirty="0"/>
              <a:t>）判别分析：在已知研究对象分成若干类型，并已取得各种类型的一批已知样品的观测数据，在此基础上根据某些准则建立判别式，然后对未知类型的样品进行判别分类。 距离判别法</a:t>
            </a:r>
            <a:r>
              <a:rPr lang="en-US" altLang="zh-CN" dirty="0"/>
              <a:t>—</a:t>
            </a:r>
            <a:r>
              <a:rPr lang="zh-CN" altLang="en-US" dirty="0"/>
              <a:t>首先根据已知分类的数据，分别计算各类的重心，计算新个体到每类的距离，确定最短的距离（欧氏距离、马氏距离）。</a:t>
            </a:r>
          </a:p>
        </p:txBody>
      </p:sp>
    </p:spTree>
    <p:extLst>
      <p:ext uri="{BB962C8B-B14F-4D97-AF65-F5344CB8AC3E}">
        <p14:creationId xmlns:p14="http://schemas.microsoft.com/office/powerpoint/2010/main" val="264426715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35147"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7</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131417" y="945562"/>
            <a:ext cx="3929166"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算法部分总结</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a:extLst>
              <a:ext uri="{FF2B5EF4-FFF2-40B4-BE49-F238E27FC236}">
                <a16:creationId xmlns:a16="http://schemas.microsoft.com/office/drawing/2014/main" id="{2A3242DA-A9CE-4570-AAE1-B355E7CC09E3}"/>
              </a:ext>
            </a:extLst>
          </p:cNvPr>
          <p:cNvSpPr txBox="1"/>
          <p:nvPr/>
        </p:nvSpPr>
        <p:spPr>
          <a:xfrm>
            <a:off x="363984" y="324061"/>
            <a:ext cx="242360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算法部分总结</a:t>
            </a:r>
          </a:p>
        </p:txBody>
      </p:sp>
      <p:sp>
        <p:nvSpPr>
          <p:cNvPr id="15" name="文本框 14">
            <a:extLst>
              <a:ext uri="{FF2B5EF4-FFF2-40B4-BE49-F238E27FC236}">
                <a16:creationId xmlns:a16="http://schemas.microsoft.com/office/drawing/2014/main" id="{59EE102F-FA3C-4BF3-8C7D-4A3A75B8F7E4}"/>
              </a:ext>
            </a:extLst>
          </p:cNvPr>
          <p:cNvSpPr txBox="1"/>
          <p:nvPr/>
        </p:nvSpPr>
        <p:spPr>
          <a:xfrm>
            <a:off x="1478938" y="1874839"/>
            <a:ext cx="8661702" cy="3782382"/>
          </a:xfrm>
          <a:prstGeom prst="rect">
            <a:avLst/>
          </a:prstGeom>
          <a:noFill/>
        </p:spPr>
        <p:txBody>
          <a:bodyPr wrap="square" rtlCol="0">
            <a:spAutoFit/>
          </a:bodyPr>
          <a:lstStyle/>
          <a:p>
            <a:pPr>
              <a:lnSpc>
                <a:spcPct val="150000"/>
              </a:lnSpc>
            </a:pPr>
            <a:r>
              <a:rPr lang="zh-CN" altLang="en-US" dirty="0"/>
              <a:t>（</a:t>
            </a:r>
            <a:r>
              <a:rPr lang="en-US" altLang="zh-CN" dirty="0"/>
              <a:t>7</a:t>
            </a:r>
            <a:r>
              <a:rPr lang="zh-CN" altLang="en-US" dirty="0"/>
              <a:t>）图论方法：</a:t>
            </a:r>
            <a:endParaRPr lang="en-US" altLang="zh-CN" dirty="0"/>
          </a:p>
          <a:p>
            <a:pPr marL="342900" indent="-342900">
              <a:lnSpc>
                <a:spcPct val="150000"/>
              </a:lnSpc>
              <a:buFont typeface="Wingdings" panose="05000000000000000000" pitchFamily="2" charset="2"/>
              <a:buChar char="l"/>
            </a:pPr>
            <a:r>
              <a:rPr lang="zh-CN" altLang="en-US" dirty="0"/>
              <a:t>最短路问题：两个指定顶点之间的最短路径</a:t>
            </a:r>
            <a:r>
              <a:rPr lang="en-US" altLang="zh-CN" dirty="0"/>
              <a:t>—</a:t>
            </a:r>
            <a:r>
              <a:rPr lang="zh-CN" altLang="en-US" dirty="0"/>
              <a:t>给出了一个连接若干个城镇的铁路网络，在这个网络的两个指定城镇间，找一条最短铁路线 （</a:t>
            </a:r>
            <a:r>
              <a:rPr lang="en-US" altLang="zh-CN" dirty="0"/>
              <a:t>Dijkstra</a:t>
            </a:r>
            <a:r>
              <a:rPr lang="zh-CN" altLang="en-US" dirty="0"/>
              <a:t>算法 ）每对顶点之间的最短路径 （</a:t>
            </a:r>
            <a:r>
              <a:rPr lang="en-US" altLang="zh-CN" dirty="0"/>
              <a:t>Dijkstra</a:t>
            </a:r>
            <a:r>
              <a:rPr lang="zh-CN" altLang="en-US" dirty="0"/>
              <a:t>算法、</a:t>
            </a:r>
            <a:r>
              <a:rPr lang="en-US" altLang="zh-CN" dirty="0"/>
              <a:t>Floyd</a:t>
            </a:r>
            <a:r>
              <a:rPr lang="zh-CN" altLang="en-US" dirty="0"/>
              <a:t>算法 ）。</a:t>
            </a:r>
            <a:endParaRPr lang="en-US" altLang="zh-CN" dirty="0"/>
          </a:p>
          <a:p>
            <a:pPr marL="285750" indent="-285750">
              <a:lnSpc>
                <a:spcPct val="150000"/>
              </a:lnSpc>
              <a:buFont typeface="Wingdings" panose="05000000000000000000" pitchFamily="2" charset="2"/>
              <a:buChar char="l"/>
            </a:pPr>
            <a:r>
              <a:rPr lang="zh-CN" altLang="en-US" dirty="0"/>
              <a:t>最小生成树问题：连线问题</a:t>
            </a:r>
            <a:r>
              <a:rPr lang="en-US" altLang="zh-CN" dirty="0"/>
              <a:t>—</a:t>
            </a:r>
            <a:r>
              <a:rPr lang="zh-CN" altLang="en-US" dirty="0"/>
              <a:t>欲修筑连接多个城市的铁路设计一个线路图，使总造价最低（</a:t>
            </a:r>
            <a:r>
              <a:rPr lang="en-US" altLang="zh-CN" dirty="0"/>
              <a:t>prim</a:t>
            </a:r>
            <a:r>
              <a:rPr lang="zh-CN" altLang="en-US" dirty="0"/>
              <a:t>算法、</a:t>
            </a:r>
            <a:r>
              <a:rPr lang="en-US" altLang="zh-CN" dirty="0"/>
              <a:t>Kruskal</a:t>
            </a:r>
            <a:r>
              <a:rPr lang="zh-CN" altLang="en-US" dirty="0"/>
              <a:t>算法 ）。</a:t>
            </a:r>
            <a:endParaRPr lang="en-US" altLang="zh-CN" dirty="0"/>
          </a:p>
          <a:p>
            <a:pPr marL="285750" indent="-285750">
              <a:lnSpc>
                <a:spcPct val="150000"/>
              </a:lnSpc>
              <a:buFont typeface="Wingdings" panose="05000000000000000000" pitchFamily="2" charset="2"/>
              <a:buChar char="l"/>
            </a:pPr>
            <a:r>
              <a:rPr lang="zh-CN" altLang="en-US" dirty="0"/>
              <a:t>图的匹配问题：人员分派问题：</a:t>
            </a:r>
            <a:r>
              <a:rPr lang="en-US" altLang="zh-CN" dirty="0"/>
              <a:t>n</a:t>
            </a:r>
            <a:r>
              <a:rPr lang="zh-CN" altLang="en-US" dirty="0"/>
              <a:t>个工作人员去做件</a:t>
            </a:r>
            <a:r>
              <a:rPr lang="en-US" altLang="zh-CN" dirty="0"/>
              <a:t>n</a:t>
            </a:r>
            <a:r>
              <a:rPr lang="zh-CN" altLang="en-US" dirty="0"/>
              <a:t>份工作，每人适合做其中一件或几件，问能否每人都有一份适合的工作？如果不能，最多几人可以有适合的工作？</a:t>
            </a:r>
            <a:r>
              <a:rPr lang="en-US" altLang="zh-CN" dirty="0"/>
              <a:t>(</a:t>
            </a:r>
            <a:r>
              <a:rPr lang="zh-CN" altLang="en-US" dirty="0"/>
              <a:t>匈牙利算法</a:t>
            </a:r>
            <a:r>
              <a:rPr lang="en-US" altLang="zh-CN" dirty="0"/>
              <a:t>)</a:t>
            </a:r>
            <a:r>
              <a:rPr lang="zh-CN" altLang="en-US" dirty="0"/>
              <a:t>。</a:t>
            </a:r>
          </a:p>
        </p:txBody>
      </p:sp>
    </p:spTree>
    <p:extLst>
      <p:ext uri="{BB962C8B-B14F-4D97-AF65-F5344CB8AC3E}">
        <p14:creationId xmlns:p14="http://schemas.microsoft.com/office/powerpoint/2010/main" val="173574488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兰亭粗黑+细黑_GBK">
      <a:majorFont>
        <a:latin typeface="Open Sans Semibold"/>
        <a:ea typeface="方正黑体简体"/>
        <a:cs typeface=""/>
      </a:majorFont>
      <a:minorFont>
        <a:latin typeface="Open Sans Light"/>
        <a:ea typeface="方正兰亭细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1394</TotalTime>
  <Words>1837</Words>
  <Application>Microsoft Office PowerPoint</Application>
  <PresentationFormat>宽屏</PresentationFormat>
  <Paragraphs>154</Paragraphs>
  <Slides>27</Slides>
  <Notes>22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6" baseType="lpstr">
      <vt:lpstr>Open Sans Light</vt:lpstr>
      <vt:lpstr>等线</vt:lpstr>
      <vt:lpstr>宋体</vt:lpstr>
      <vt:lpstr>Arial</vt:lpstr>
      <vt:lpstr>Calibri</vt:lpstr>
      <vt:lpstr>Open Sans Semibold</vt:lpstr>
      <vt:lpstr>Wingdings</vt:lpstr>
      <vt:lpstr>第一PPT，www.1ppt.com</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dc:description>第一PPT</dc:description>
  <cp:lastModifiedBy>凡 杨</cp:lastModifiedBy>
  <cp:revision>195</cp:revision>
  <dcterms:created xsi:type="dcterms:W3CDTF">2017-03-26T06:32:59Z</dcterms:created>
  <dcterms:modified xsi:type="dcterms:W3CDTF">2019-08-18T11:16:02Z</dcterms:modified>
</cp:coreProperties>
</file>