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44" r:id="rId2"/>
    <p:sldId id="349" r:id="rId3"/>
    <p:sldId id="351" r:id="rId4"/>
    <p:sldId id="350" r:id="rId5"/>
    <p:sldId id="353" r:id="rId6"/>
    <p:sldId id="532" r:id="rId7"/>
    <p:sldId id="410" r:id="rId8"/>
    <p:sldId id="352" r:id="rId9"/>
    <p:sldId id="425" r:id="rId10"/>
    <p:sldId id="533" r:id="rId11"/>
    <p:sldId id="426" r:id="rId12"/>
    <p:sldId id="427" r:id="rId13"/>
    <p:sldId id="428" r:id="rId14"/>
    <p:sldId id="534" r:id="rId15"/>
    <p:sldId id="429" r:id="rId16"/>
    <p:sldId id="539" r:id="rId17"/>
    <p:sldId id="413" r:id="rId18"/>
    <p:sldId id="430" r:id="rId19"/>
    <p:sldId id="431" r:id="rId20"/>
    <p:sldId id="414" r:id="rId21"/>
    <p:sldId id="432" r:id="rId22"/>
    <p:sldId id="538" r:id="rId23"/>
    <p:sldId id="486" r:id="rId24"/>
    <p:sldId id="487" r:id="rId25"/>
    <p:sldId id="488" r:id="rId26"/>
    <p:sldId id="489" r:id="rId27"/>
    <p:sldId id="537" r:id="rId28"/>
    <p:sldId id="491" r:id="rId29"/>
    <p:sldId id="490" r:id="rId30"/>
    <p:sldId id="492" r:id="rId31"/>
    <p:sldId id="493" r:id="rId32"/>
    <p:sldId id="495" r:id="rId33"/>
    <p:sldId id="496" r:id="rId34"/>
    <p:sldId id="497" r:id="rId35"/>
    <p:sldId id="531" r:id="rId36"/>
    <p:sldId id="498" r:id="rId37"/>
    <p:sldId id="535" r:id="rId38"/>
    <p:sldId id="536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10" r:id="rId50"/>
    <p:sldId id="530" r:id="rId51"/>
    <p:sldId id="348" r:id="rId52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9"/>
        <p:sld r:id="rId10"/>
        <p:sld r:id="rId12"/>
        <p:sld r:id="rId13"/>
        <p:sld r:id="rId14"/>
        <p:sld r:id="rId16"/>
        <p:sld r:id="rId18"/>
        <p:sld r:id="rId19"/>
        <p:sld r:id="rId20"/>
        <p:sld r:id="rId21"/>
        <p:sld r:id="rId22"/>
        <p:sld r:id="rId52"/>
      </p:sldLst>
    </p:custShow>
  </p:custShowLst>
  <p:custDataLst>
    <p:tags r:id="rId5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ww" initials="w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CBE3F3"/>
    <a:srgbClr val="596B9D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7" autoAdjust="0"/>
  </p:normalViewPr>
  <p:slideViewPr>
    <p:cSldViewPr snapToGrid="0" snapToObjects="1">
      <p:cViewPr varScale="1">
        <p:scale>
          <a:sx n="66" d="100"/>
          <a:sy n="66" d="100"/>
        </p:scale>
        <p:origin x="48" y="490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E63-4236-926C-7EAC56BD9184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1E63-4236-926C-7EAC56BD9184}"/>
              </c:ext>
            </c:extLst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1E63-4236-926C-7EAC56BD9184}"/>
              </c:ext>
            </c:extLst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1E63-4236-926C-7EAC56BD9184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63-4236-926C-7EAC56BD9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0.68908</cdr:y>
    </cdr:from>
    <cdr:to>
      <cdr:x>0.45319</cdr:x>
      <cdr:y>0.83059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92192" y="2727083"/>
          <a:ext cx="1058911" cy="5600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2020/2/21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>
            <a:grpSpLocks/>
          </p:cNvGrpSpPr>
          <p:nvPr userDrawn="1"/>
        </p:nvGrpSpPr>
        <p:grpSpPr bwMode="auto">
          <a:xfrm>
            <a:off x="1636712" y="5554663"/>
            <a:ext cx="793750" cy="792162"/>
            <a:chOff x="847232" y="5631842"/>
            <a:chExt cx="793462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7232" y="5631842"/>
              <a:ext cx="793462" cy="792000"/>
            </a:xfrm>
            <a:prstGeom prst="ellipse">
              <a:avLst/>
            </a:prstGeom>
            <a:solidFill>
              <a:srgbClr val="86D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847232" y="5814572"/>
              <a:ext cx="793462" cy="42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Vue.js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前端开发实战</a:t>
              </a:r>
              <a:endPara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n.vuej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nodejs.cn/downloa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npmjs.c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webpackjs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</a:t>
            </a:r>
            <a:r>
              <a:rPr lang="en-US" altLang="zh-CN" dirty="0"/>
              <a:t>Vue</a:t>
            </a:r>
            <a:r>
              <a:rPr lang="zh-CN" altLang="en-US" dirty="0"/>
              <a:t>基础入门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Vue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zh-CN" altLang="en-US" dirty="0"/>
              <a:t>打包工具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Vue</a:t>
            </a:r>
            <a:r>
              <a:rPr lang="zh-CN" altLang="en-US" dirty="0"/>
              <a:t>开发环境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的基本概念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Vue</a:t>
            </a:r>
            <a:r>
              <a:rPr lang="zh-CN" altLang="zh-CN" dirty="0"/>
              <a:t>（读音</a:t>
            </a:r>
            <a:r>
              <a:rPr lang="en-US" altLang="zh-CN" dirty="0"/>
              <a:t>/</a:t>
            </a:r>
            <a:r>
              <a:rPr lang="en-US" altLang="zh-CN" dirty="0" err="1"/>
              <a:t>Vju</a:t>
            </a:r>
            <a:r>
              <a:rPr lang="en-US" altLang="zh-CN" dirty="0"/>
              <a:t>ː/</a:t>
            </a:r>
            <a:r>
              <a:rPr lang="zh-CN" altLang="zh-CN" dirty="0"/>
              <a:t>，类似于</a:t>
            </a:r>
            <a:r>
              <a:rPr lang="en-US" altLang="zh-CN" dirty="0"/>
              <a:t>View</a:t>
            </a:r>
            <a:r>
              <a:rPr lang="zh-CN" altLang="zh-CN" dirty="0"/>
              <a:t>）是一套用于构建用户界面的渐进式框架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与其他大型框架相比，</a:t>
            </a:r>
            <a:r>
              <a:rPr lang="en-US" altLang="zh-CN" dirty="0" err="1"/>
              <a:t>Vue</a:t>
            </a:r>
            <a:r>
              <a:rPr lang="zh-CN" altLang="zh-CN" dirty="0"/>
              <a:t>被设计为可以自底向上逐层应用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Vue</a:t>
            </a:r>
            <a:r>
              <a:rPr lang="zh-CN" altLang="en-US" dirty="0"/>
              <a:t>可以</a:t>
            </a:r>
            <a:r>
              <a:rPr lang="zh-CN" altLang="zh-CN" dirty="0"/>
              <a:t>开发一个全新项目，也可以将</a:t>
            </a:r>
            <a:r>
              <a:rPr lang="en-US" altLang="zh-CN" dirty="0" err="1"/>
              <a:t>Vue</a:t>
            </a:r>
            <a:r>
              <a:rPr lang="zh-CN" altLang="zh-CN" dirty="0"/>
              <a:t>引入到一个现有的项目中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的基本工作原理图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Model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View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ViewModel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153249"/>
              </p:ext>
            </p:extLst>
          </p:nvPr>
        </p:nvGraphicFramePr>
        <p:xfrm>
          <a:off x="3271162" y="1693863"/>
          <a:ext cx="5462584" cy="252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1" name="Visio" r:id="rId4" imgW="4982310" imgH="2299748" progId="Visio.Drawing.11">
                  <p:embed/>
                </p:oleObj>
              </mc:Choice>
              <mc:Fallback>
                <p:oleObj name="Visio" r:id="rId4" imgW="4982310" imgH="229974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162" y="1693863"/>
                        <a:ext cx="5462584" cy="2526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的优势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轻量级：</a:t>
            </a:r>
            <a:r>
              <a:rPr lang="en-US" altLang="zh-CN" dirty="0" err="1"/>
              <a:t>Vue</a:t>
            </a:r>
            <a:r>
              <a:rPr lang="zh-CN" altLang="zh-CN" dirty="0"/>
              <a:t>简单、直接，所以</a:t>
            </a:r>
            <a:r>
              <a:rPr lang="en-US" altLang="zh-CN" dirty="0"/>
              <a:t>Vue</a:t>
            </a:r>
            <a:r>
              <a:rPr lang="zh-CN" altLang="zh-CN" dirty="0"/>
              <a:t>使用起来更加友好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数据绑定：数据驱动视图，视图也可以驱动数据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指令：</a:t>
            </a:r>
            <a:r>
              <a:rPr lang="zh-CN" altLang="zh-CN" dirty="0"/>
              <a:t>指令绑定在元素上时，指令会给绑定的元素添加一些特殊的行为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插件：</a:t>
            </a:r>
            <a:r>
              <a:rPr lang="zh-CN" altLang="zh-CN" dirty="0"/>
              <a:t>插件用于对</a:t>
            </a:r>
            <a:r>
              <a:rPr lang="en-US" altLang="zh-CN" dirty="0" err="1"/>
              <a:t>Vue</a:t>
            </a:r>
            <a:r>
              <a:rPr lang="zh-CN" altLang="zh-CN" dirty="0"/>
              <a:t>框架功能进行扩展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32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、</a:t>
            </a:r>
            <a:r>
              <a:rPr lang="en-US" altLang="zh-CN" b="1" u="sng" dirty="0">
                <a:solidFill>
                  <a:srgbClr val="0D74C9"/>
                </a:solidFill>
              </a:rPr>
              <a:t>Angular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React</a:t>
            </a:r>
            <a:r>
              <a:rPr lang="zh-CN" altLang="en-US" b="1" u="sng" dirty="0">
                <a:solidFill>
                  <a:srgbClr val="0D74C9"/>
                </a:solidFill>
              </a:rPr>
              <a:t>的区别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React</a:t>
            </a:r>
            <a:r>
              <a:rPr lang="zh-CN" altLang="zh-CN" dirty="0"/>
              <a:t>和</a:t>
            </a:r>
            <a:r>
              <a:rPr lang="en-US" altLang="zh-CN" dirty="0"/>
              <a:t>Vue</a:t>
            </a:r>
            <a:r>
              <a:rPr lang="zh-CN" altLang="zh-CN" dirty="0"/>
              <a:t>的中心思想是一切都是组件，组件之间可以实现嵌套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React</a:t>
            </a:r>
            <a:r>
              <a:rPr lang="zh-CN" altLang="zh-CN" dirty="0"/>
              <a:t>依赖虚拟</a:t>
            </a:r>
            <a:r>
              <a:rPr lang="en-US" altLang="zh-CN" dirty="0"/>
              <a:t>DOM</a:t>
            </a:r>
            <a:r>
              <a:rPr lang="zh-CN" altLang="zh-CN" dirty="0"/>
              <a:t>，而</a:t>
            </a:r>
            <a:r>
              <a:rPr lang="en-US" altLang="zh-CN" dirty="0"/>
              <a:t>Vue</a:t>
            </a:r>
            <a:r>
              <a:rPr lang="zh-CN" altLang="zh-CN" dirty="0"/>
              <a:t>使用的是</a:t>
            </a:r>
            <a:r>
              <a:rPr lang="en-US" altLang="zh-CN" dirty="0"/>
              <a:t>DOM</a:t>
            </a:r>
            <a:r>
              <a:rPr lang="zh-CN" altLang="zh-CN" dirty="0"/>
              <a:t>模板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Vue</a:t>
            </a:r>
            <a:r>
              <a:rPr lang="zh-CN" altLang="zh-CN" dirty="0"/>
              <a:t>在模板中提供了指令，过滤器等，可以非常方便和快捷的操作</a:t>
            </a:r>
            <a:r>
              <a:rPr lang="en-US" altLang="zh-CN" dirty="0"/>
              <a:t>DOM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React</a:t>
            </a:r>
            <a:r>
              <a:rPr lang="zh-CN" altLang="zh-CN" dirty="0"/>
              <a:t>采用了特殊的</a:t>
            </a:r>
            <a:r>
              <a:rPr lang="en-US" altLang="zh-CN" dirty="0"/>
              <a:t>JSX</a:t>
            </a:r>
            <a:r>
              <a:rPr lang="zh-CN" altLang="zh-CN" dirty="0"/>
              <a:t>语法，</a:t>
            </a:r>
            <a:r>
              <a:rPr lang="en-US" altLang="zh-CN" dirty="0"/>
              <a:t>Vue</a:t>
            </a:r>
            <a:r>
              <a:rPr lang="zh-CN" altLang="zh-CN" dirty="0"/>
              <a:t>中也推崇编写以</a:t>
            </a:r>
            <a:r>
              <a:rPr lang="en-US" altLang="zh-CN" dirty="0"/>
              <a:t>*.</a:t>
            </a:r>
            <a:r>
              <a:rPr lang="en-US" altLang="zh-CN" dirty="0" err="1"/>
              <a:t>vue</a:t>
            </a:r>
            <a:r>
              <a:rPr lang="zh-CN" altLang="zh-CN" dirty="0"/>
              <a:t>后缀命名的文件格式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Visual Studio Code</a:t>
            </a:r>
            <a:r>
              <a:rPr lang="zh-CN" altLang="en-US" b="1" u="sng" dirty="0">
                <a:solidFill>
                  <a:srgbClr val="0D74C9"/>
                </a:solidFill>
              </a:rPr>
              <a:t>下载地址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https://code.visualstudio.com/Download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660" y="2638644"/>
            <a:ext cx="4118807" cy="34529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20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Visual Studio Code</a:t>
            </a:r>
            <a:r>
              <a:rPr lang="zh-CN" altLang="en-US" b="1" u="sng" dirty="0">
                <a:solidFill>
                  <a:srgbClr val="0D74C9"/>
                </a:solidFill>
              </a:rPr>
              <a:t>编辑器特点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轻巧极速，占用系统资源较少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具备语法高亮显示、智能代码补全、自定义快捷键和代码匹配等功能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跨平台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主题界面的设计比较人性化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提供了丰富</a:t>
            </a:r>
            <a:r>
              <a:rPr lang="zh-CN" altLang="en-US" dirty="0"/>
              <a:t>的</a:t>
            </a:r>
            <a:r>
              <a:rPr lang="zh-CN" altLang="zh-CN" dirty="0"/>
              <a:t>插件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的下载和引入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官网地址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https://cn.vuejs.org/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03" y="2638644"/>
            <a:ext cx="3930605" cy="3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94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的下载和引入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官网版本展示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655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70" y="2315478"/>
            <a:ext cx="4836474" cy="305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的下载和引入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核心文件</a:t>
            </a:r>
            <a:r>
              <a:rPr lang="en-US" altLang="zh-CN" b="1" u="sng" dirty="0">
                <a:solidFill>
                  <a:srgbClr val="0D74C9"/>
                </a:solidFill>
              </a:rPr>
              <a:t>vue.js</a:t>
            </a:r>
            <a:r>
              <a:rPr lang="zh-CN" altLang="en-US" b="1" u="sng" dirty="0">
                <a:solidFill>
                  <a:srgbClr val="0D74C9"/>
                </a:solidFill>
              </a:rPr>
              <a:t>引入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2588947" y="2870966"/>
            <a:ext cx="3842349" cy="2443162"/>
            <a:chOff x="1277816" y="3552093"/>
            <a:chExt cx="2276985" cy="1955150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19551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8513" y="3616638"/>
              <a:ext cx="2186288" cy="1810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/*!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* Vue.js v2.6.10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* (c) 2014-2019 Evan You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* Released under the MIT License.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*/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="vue.js"&gt;&lt;/script&gt;</a:t>
              </a:r>
            </a:p>
          </p:txBody>
        </p:sp>
      </p:grpSp>
      <p:sp>
        <p:nvSpPr>
          <p:cNvPr id="26" name="圆角矩形 19"/>
          <p:cNvSpPr>
            <a:spLocks noChangeArrowheads="1"/>
          </p:cNvSpPr>
          <p:nvPr/>
        </p:nvSpPr>
        <p:spPr bwMode="auto">
          <a:xfrm>
            <a:off x="4510122" y="2532514"/>
            <a:ext cx="1758950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引入</a:t>
            </a:r>
            <a:r>
              <a:rPr lang="en-US" altLang="zh-CN" dirty="0"/>
              <a:t>vue.js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-bash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命令行工具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git</a:t>
            </a:r>
            <a:r>
              <a:rPr lang="en-US" altLang="zh-CN" b="1" u="sng" dirty="0">
                <a:solidFill>
                  <a:srgbClr val="0D74C9"/>
                </a:solidFill>
              </a:rPr>
              <a:t>-bash</a:t>
            </a:r>
            <a:r>
              <a:rPr lang="zh-CN" altLang="en-US" b="1" u="sng" dirty="0">
                <a:solidFill>
                  <a:srgbClr val="0D74C9"/>
                </a:solidFill>
              </a:rPr>
              <a:t>命令行工具官网地址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 https://git-scm.com/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6562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30" y="2659280"/>
            <a:ext cx="4491100" cy="246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2986859"/>
                </p:ext>
              </p:extLst>
            </p:nvPr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42283"/>
              <a:ext cx="2213623" cy="784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核心设计思想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32572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开发环境的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搭建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3"/>
            <a:ext cx="2560637" cy="1103312"/>
            <a:chOff x="6135688" y="2109791"/>
            <a:chExt cx="2560637" cy="1100134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232569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项目的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3"/>
            <a:ext cx="2560637" cy="1103312"/>
            <a:chOff x="6135688" y="2109791"/>
            <a:chExt cx="2560637" cy="1100134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232569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开发和调试工具的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-bash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命令行工具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git</a:t>
            </a:r>
            <a:r>
              <a:rPr lang="en-US" altLang="zh-CN" b="1" u="sng" dirty="0">
                <a:solidFill>
                  <a:srgbClr val="0D74C9"/>
                </a:solidFill>
              </a:rPr>
              <a:t>-bash</a:t>
            </a:r>
            <a:r>
              <a:rPr lang="zh-CN" altLang="en-US" b="1" u="sng" dirty="0">
                <a:solidFill>
                  <a:srgbClr val="0D74C9"/>
                </a:solidFill>
              </a:rPr>
              <a:t>下载安装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675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19" y="2634113"/>
            <a:ext cx="3869392" cy="300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-bash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命令行工具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git</a:t>
            </a:r>
            <a:r>
              <a:rPr lang="en-US" altLang="zh-CN" b="1" u="sng" dirty="0">
                <a:solidFill>
                  <a:srgbClr val="0D74C9"/>
                </a:solidFill>
              </a:rPr>
              <a:t>-bash</a:t>
            </a:r>
            <a:r>
              <a:rPr lang="zh-CN" altLang="en-US" b="1" u="sng" dirty="0">
                <a:solidFill>
                  <a:srgbClr val="0D74C9"/>
                </a:solidFill>
              </a:rPr>
              <a:t>启动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68610" name="Picture 2" descr="sdf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58" y="2787519"/>
            <a:ext cx="4331322" cy="159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node</a:t>
            </a:r>
            <a:r>
              <a:rPr lang="zh-CN" altLang="en-US" b="1" u="sng" dirty="0">
                <a:solidFill>
                  <a:srgbClr val="0D74C9"/>
                </a:solidFill>
              </a:rPr>
              <a:t>官网地址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http://nodejs.cn/download/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93" y="2638641"/>
            <a:ext cx="6080840" cy="273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3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打开</a:t>
            </a:r>
            <a:r>
              <a:rPr lang="en-US" altLang="zh-CN" b="1" u="sng" dirty="0">
                <a:solidFill>
                  <a:srgbClr val="0D74C9"/>
                </a:solidFill>
              </a:rPr>
              <a:t>node</a:t>
            </a:r>
            <a:r>
              <a:rPr lang="zh-CN" altLang="en-US" b="1" u="sng" dirty="0">
                <a:solidFill>
                  <a:srgbClr val="0D74C9"/>
                </a:solidFill>
              </a:rPr>
              <a:t>官网下载压缩包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6963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72" y="2707911"/>
            <a:ext cx="4074055" cy="20570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安装</a:t>
            </a:r>
            <a:r>
              <a:rPr lang="en-US" altLang="zh-CN" b="1" u="sng" dirty="0">
                <a:solidFill>
                  <a:srgbClr val="0D74C9"/>
                </a:solidFill>
              </a:rPr>
              <a:t>node</a:t>
            </a:r>
            <a:r>
              <a:rPr lang="zh-CN" altLang="en-US" dirty="0"/>
              <a:t>：点击对话框中的“</a:t>
            </a:r>
            <a:r>
              <a:rPr lang="en-US" altLang="zh-CN" dirty="0"/>
              <a:t>Next</a:t>
            </a:r>
            <a:r>
              <a:rPr lang="zh-CN" altLang="en-US" dirty="0"/>
              <a:t>”，进入下一步。</a:t>
            </a:r>
            <a:endParaRPr lang="en-US" altLang="zh-CN" dirty="0"/>
          </a:p>
        </p:txBody>
      </p:sp>
      <p:pic>
        <p:nvPicPr>
          <p:cNvPr id="706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480" y="2638644"/>
            <a:ext cx="3465891" cy="270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查看</a:t>
            </a:r>
            <a:r>
              <a:rPr lang="en-US" altLang="zh-CN" b="1" u="sng" dirty="0">
                <a:solidFill>
                  <a:srgbClr val="0D74C9"/>
                </a:solidFill>
              </a:rPr>
              <a:t>node</a:t>
            </a:r>
            <a:r>
              <a:rPr lang="zh-CN" altLang="en-US" b="1" u="sng" dirty="0">
                <a:solidFill>
                  <a:srgbClr val="0D74C9"/>
                </a:solidFill>
              </a:rPr>
              <a:t>版本</a:t>
            </a:r>
            <a:r>
              <a:rPr lang="zh-CN" altLang="en-US" dirty="0"/>
              <a:t>：打开命令工具，执行“</a:t>
            </a:r>
            <a:r>
              <a:rPr lang="en-US" altLang="zh-CN" dirty="0"/>
              <a:t>node –v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命令查看版本号。</a:t>
            </a:r>
            <a:endParaRPr lang="en-US" altLang="zh-CN" dirty="0"/>
          </a:p>
        </p:txBody>
      </p:sp>
      <p:pic>
        <p:nvPicPr>
          <p:cNvPr id="71682" name="Picture 2" descr="11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00" y="2714145"/>
            <a:ext cx="4945616" cy="236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：编写</a:t>
            </a:r>
            <a:r>
              <a:rPr lang="en-US" altLang="zh-CN" dirty="0"/>
              <a:t>Hello World</a:t>
            </a:r>
            <a:r>
              <a:rPr lang="zh-CN" altLang="en-US" dirty="0"/>
              <a:t>程序，并在</a:t>
            </a:r>
            <a:r>
              <a:rPr lang="en-US" altLang="zh-CN" dirty="0"/>
              <a:t>REPL</a:t>
            </a:r>
            <a:r>
              <a:rPr lang="zh-CN" altLang="en-US" dirty="0"/>
              <a:t>交互式环境中执行</a:t>
            </a:r>
            <a:r>
              <a:rPr lang="en-US" altLang="zh-CN" dirty="0"/>
              <a:t>JavaScript</a:t>
            </a:r>
            <a:r>
              <a:rPr lang="zh-CN" altLang="en-US" dirty="0"/>
              <a:t>代码。</a:t>
            </a:r>
            <a:endParaRPr lang="en-US" altLang="zh-CN" dirty="0"/>
          </a:p>
        </p:txBody>
      </p:sp>
      <p:pic>
        <p:nvPicPr>
          <p:cNvPr id="72706" name="Picture 2" descr="hghg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98" y="2692705"/>
            <a:ext cx="3875014" cy="161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 descr="10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98" y="4446005"/>
            <a:ext cx="3883179" cy="132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包管理工具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8066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npm</a:t>
            </a:r>
            <a:r>
              <a:rPr lang="zh-CN" altLang="en-US" b="1" u="sng" dirty="0">
                <a:solidFill>
                  <a:srgbClr val="0D74C9"/>
                </a:solidFill>
              </a:rPr>
              <a:t>官网地址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https://www.npmjs.cn/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734" y="2638644"/>
            <a:ext cx="49149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3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包管理工具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806638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npm</a:t>
            </a:r>
            <a:r>
              <a:rPr lang="zh-CN" altLang="en-US" b="1" u="sng" dirty="0">
                <a:solidFill>
                  <a:srgbClr val="0D74C9"/>
                </a:solidFill>
              </a:rPr>
              <a:t>的基本概念</a:t>
            </a:r>
            <a:r>
              <a:rPr lang="zh-CN" altLang="en-US" dirty="0"/>
              <a:t>：</a:t>
            </a:r>
            <a:r>
              <a:rPr lang="en-US" altLang="zh-CN" dirty="0" err="1"/>
              <a:t>npm</a:t>
            </a:r>
            <a:r>
              <a:rPr lang="zh-CN" altLang="zh-CN" dirty="0"/>
              <a:t>（</a:t>
            </a:r>
            <a:r>
              <a:rPr lang="en-US" altLang="zh-CN" dirty="0"/>
              <a:t>Node.js Package Manager</a:t>
            </a:r>
            <a:r>
              <a:rPr lang="zh-CN" altLang="zh-CN" dirty="0"/>
              <a:t>）是一个</a:t>
            </a:r>
            <a:r>
              <a:rPr lang="en-US" altLang="zh-CN" dirty="0"/>
              <a:t>Node.js</a:t>
            </a:r>
            <a:r>
              <a:rPr lang="zh-CN" altLang="zh-CN" dirty="0"/>
              <a:t>的包管理工具，用来解决</a:t>
            </a:r>
            <a:r>
              <a:rPr lang="en-US" altLang="zh-CN" dirty="0"/>
              <a:t>Node.js</a:t>
            </a:r>
            <a:r>
              <a:rPr lang="zh-CN" altLang="zh-CN" dirty="0"/>
              <a:t>代码部署问题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使用场景需求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从</a:t>
            </a:r>
            <a:r>
              <a:rPr lang="en-US" altLang="zh-CN" dirty="0" err="1"/>
              <a:t>npm</a:t>
            </a:r>
            <a:r>
              <a:rPr lang="zh-CN" altLang="zh-CN" dirty="0"/>
              <a:t>服务器下载别人编写的第三方包到本地使用</a:t>
            </a:r>
            <a:r>
              <a:rPr lang="zh-CN" altLang="en-US" dirty="0"/>
              <a:t>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从</a:t>
            </a:r>
            <a:r>
              <a:rPr lang="en-US" altLang="zh-CN" dirty="0" err="1"/>
              <a:t>npm</a:t>
            </a:r>
            <a:r>
              <a:rPr lang="zh-CN" altLang="zh-CN" dirty="0"/>
              <a:t>服务器下载并安装别人编写的命令程序到本地使用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将自己编写的包或命令行程序上传到</a:t>
            </a:r>
            <a:r>
              <a:rPr lang="en-US" altLang="zh-CN" dirty="0" err="1"/>
              <a:t>npm</a:t>
            </a:r>
            <a:r>
              <a:rPr lang="zh-CN" altLang="zh-CN" dirty="0"/>
              <a:t>服务器供别人使用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包管理工具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常用命令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  <a:r>
              <a:rPr lang="zh-CN" altLang="zh-CN" dirty="0"/>
              <a:t>：安装项目所需要的全部包，需要配置</a:t>
            </a:r>
            <a:r>
              <a:rPr lang="en-US" altLang="zh-CN" dirty="0" err="1"/>
              <a:t>package.json</a:t>
            </a:r>
            <a:r>
              <a:rPr lang="zh-CN" altLang="zh-CN" dirty="0"/>
              <a:t>文件</a:t>
            </a:r>
            <a:r>
              <a:rPr lang="zh-CN" altLang="en-US" dirty="0"/>
              <a:t>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npm</a:t>
            </a:r>
            <a:r>
              <a:rPr lang="en-US" altLang="zh-CN" dirty="0"/>
              <a:t> uninstall</a:t>
            </a:r>
            <a:r>
              <a:rPr lang="zh-CN" altLang="zh-CN" dirty="0"/>
              <a:t>：卸载指定名称的包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zh-CN" altLang="en-US" dirty="0"/>
              <a:t>包名</a:t>
            </a:r>
            <a:r>
              <a:rPr lang="zh-CN" altLang="zh-CN" dirty="0"/>
              <a:t>：安装指定名称的包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npm</a:t>
            </a:r>
            <a:r>
              <a:rPr lang="en-US" altLang="zh-CN" dirty="0"/>
              <a:t> update</a:t>
            </a:r>
            <a:r>
              <a:rPr lang="zh-CN" altLang="zh-CN" dirty="0"/>
              <a:t>：更新指定名称的包</a:t>
            </a:r>
            <a:r>
              <a:rPr lang="zh-CN" altLang="en-US" dirty="0"/>
              <a:t>。</a:t>
            </a:r>
            <a:endParaRPr lang="zh-CN" altLang="zh-CN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  <a:r>
              <a:rPr lang="zh-CN" altLang="zh-CN" dirty="0"/>
              <a:t>：项目启动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npm</a:t>
            </a:r>
            <a:r>
              <a:rPr lang="en-US" altLang="zh-CN" dirty="0"/>
              <a:t> run build</a:t>
            </a:r>
            <a:r>
              <a:rPr lang="zh-CN" altLang="zh-CN" dirty="0"/>
              <a:t>：项目构建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1975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7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70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360137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初识</a:t>
              </a:r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Vue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71450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webpack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打包工具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浏览器和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vue-devtools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vue-devtools</a:t>
            </a:r>
            <a:r>
              <a:rPr lang="zh-CN" altLang="en-US" dirty="0"/>
              <a:t>：</a:t>
            </a:r>
            <a:r>
              <a:rPr lang="en-US" altLang="zh-CN" dirty="0" err="1"/>
              <a:t>vue-devtools</a:t>
            </a:r>
            <a:r>
              <a:rPr lang="zh-CN" altLang="zh-CN" dirty="0"/>
              <a:t>是一款基于</a:t>
            </a:r>
            <a:r>
              <a:rPr lang="en-US" altLang="zh-CN" dirty="0"/>
              <a:t>Chrome</a:t>
            </a:r>
            <a:r>
              <a:rPr lang="zh-CN" altLang="zh-CN" dirty="0"/>
              <a:t>浏览器的扩展，用于调试</a:t>
            </a:r>
            <a:r>
              <a:rPr lang="en-US" altLang="zh-CN" dirty="0" err="1"/>
              <a:t>Vue</a:t>
            </a:r>
            <a:r>
              <a:rPr lang="zh-CN" altLang="zh-CN" dirty="0"/>
              <a:t>应用，只需下载官方压缩包，配置</a:t>
            </a:r>
            <a:r>
              <a:rPr lang="en-US" altLang="zh-CN" dirty="0"/>
              <a:t>Chrome</a:t>
            </a:r>
            <a:r>
              <a:rPr lang="zh-CN" altLang="zh-CN" dirty="0"/>
              <a:t>浏览器的扩展程序即可使用。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浏览器和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vue-devtools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vue-devtools</a:t>
            </a:r>
            <a:r>
              <a:rPr lang="zh-CN" altLang="en-US" b="1" u="sng" dirty="0">
                <a:solidFill>
                  <a:srgbClr val="0D74C9"/>
                </a:solidFill>
              </a:rPr>
              <a:t>安装包的安装步骤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下载</a:t>
            </a:r>
            <a:r>
              <a:rPr lang="en-US" altLang="zh-CN" dirty="0"/>
              <a:t>vue-devtools-5.1.1.zip</a:t>
            </a:r>
            <a:r>
              <a:rPr lang="zh-CN" altLang="zh-CN" dirty="0"/>
              <a:t>压缩包到本地</a:t>
            </a:r>
            <a:r>
              <a:rPr lang="zh-CN" altLang="en-US" dirty="0"/>
              <a:t>。</a:t>
            </a:r>
            <a:endParaRPr lang="zh-CN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解压好的</a:t>
            </a:r>
            <a:r>
              <a:rPr lang="en-US" altLang="zh-CN" dirty="0"/>
              <a:t>vue-devtools-5.1.1</a:t>
            </a:r>
            <a:r>
              <a:rPr lang="zh-CN" altLang="zh-CN" dirty="0"/>
              <a:t>目录</a:t>
            </a:r>
            <a:r>
              <a:rPr lang="zh-CN" altLang="en-US" dirty="0"/>
              <a:t>，安装依赖。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构建</a:t>
            </a:r>
            <a:r>
              <a:rPr lang="en-US" altLang="zh-CN" dirty="0" err="1"/>
              <a:t>vue-devtools</a:t>
            </a:r>
            <a:r>
              <a:rPr lang="zh-CN" altLang="zh-CN" dirty="0"/>
              <a:t>工具插件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浏览器和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vue-devtools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96046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vue-devtools</a:t>
            </a:r>
            <a:r>
              <a:rPr lang="zh-CN" altLang="en-US" b="1" u="sng" dirty="0">
                <a:solidFill>
                  <a:srgbClr val="0D74C9"/>
                </a:solidFill>
              </a:rPr>
              <a:t>扩展配置</a:t>
            </a:r>
            <a:r>
              <a:rPr lang="zh-CN" altLang="en-US" dirty="0"/>
              <a:t>：打开浏览器，</a:t>
            </a:r>
            <a:r>
              <a:rPr lang="zh-CN" altLang="zh-CN" dirty="0"/>
              <a:t>单击浏览器地址栏右边的“</a:t>
            </a:r>
            <a:r>
              <a:rPr lang="en-US" altLang="zh-CN" dirty="0"/>
              <a:t>   </a:t>
            </a:r>
            <a:r>
              <a:rPr lang="zh-CN" altLang="zh-CN" dirty="0"/>
              <a:t>”按钮，在弹出的菜单中选择“更多工具” →“扩展程序”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373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49" y="3192642"/>
            <a:ext cx="5569033" cy="19480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81" y="2251705"/>
            <a:ext cx="166687" cy="19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浏览器和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vue-devtools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vue-devtools</a:t>
            </a:r>
            <a:r>
              <a:rPr lang="zh-CN" altLang="en-US" b="1" u="sng" dirty="0">
                <a:solidFill>
                  <a:srgbClr val="0D74C9"/>
                </a:solidFill>
              </a:rPr>
              <a:t>扩展配置</a:t>
            </a:r>
            <a:r>
              <a:rPr lang="zh-CN" altLang="en-US" dirty="0"/>
              <a:t>：</a:t>
            </a:r>
            <a:r>
              <a:rPr lang="zh-CN" altLang="zh-CN" dirty="0"/>
              <a:t>配置完成后</a:t>
            </a:r>
            <a:r>
              <a:rPr lang="zh-CN" altLang="en-US" dirty="0"/>
              <a:t>查看</a:t>
            </a:r>
            <a:r>
              <a:rPr lang="en-US" altLang="zh-CN" dirty="0" err="1"/>
              <a:t>vue-devtools</a:t>
            </a:r>
            <a:r>
              <a:rPr lang="zh-CN" altLang="zh-CN" dirty="0"/>
              <a:t>工具</a:t>
            </a:r>
            <a:r>
              <a:rPr lang="zh-CN" altLang="en-US" dirty="0"/>
              <a:t>的</a:t>
            </a:r>
            <a:r>
              <a:rPr lang="zh-CN" altLang="zh-CN" dirty="0"/>
              <a:t>信息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4754" name="Picture 2" descr="胜多负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92" y="2638643"/>
            <a:ext cx="4451729" cy="313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</a:t>
            </a:r>
            <a:r>
              <a:rPr lang="zh-CN" altLang="zh-CN" dirty="0"/>
              <a:t>将使用</a:t>
            </a:r>
            <a:r>
              <a:rPr lang="en-US" altLang="zh-CN" dirty="0" err="1"/>
              <a:t>Vue</a:t>
            </a:r>
            <a:r>
              <a:rPr lang="zh-CN" altLang="zh-CN" dirty="0"/>
              <a:t>在页面中输出“</a:t>
            </a:r>
            <a:r>
              <a:rPr lang="en-US" altLang="zh-CN" dirty="0"/>
              <a:t>Hello Vue.js</a:t>
            </a:r>
            <a:r>
              <a:rPr lang="zh-CN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8850" name="Picture 2" descr="1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75" y="2757384"/>
            <a:ext cx="5239521" cy="142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：引入</a:t>
            </a:r>
            <a:r>
              <a:rPr lang="en-US" altLang="zh-CN" dirty="0"/>
              <a:t>vue.js</a:t>
            </a:r>
            <a:r>
              <a:rPr lang="zh-CN" altLang="en-US" dirty="0"/>
              <a:t>核心文件。</a:t>
            </a:r>
            <a:endParaRPr lang="en-US" altLang="zh-CN" dirty="0"/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2625871" y="2821588"/>
            <a:ext cx="3858819" cy="2865840"/>
            <a:chOff x="1277816" y="3552093"/>
            <a:chExt cx="2271831" cy="2752901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7529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2634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="vue.js"&gt;&lt;/script&gt;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&lt;body&gt;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id=“app”&gt; 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根元素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绑定到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&lt;p&gt;{{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 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插入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数据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 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&lt;/body&gt;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9"/>
          <p:cNvSpPr>
            <a:spLocks noChangeArrowheads="1"/>
          </p:cNvSpPr>
          <p:nvPr/>
        </p:nvSpPr>
        <p:spPr bwMode="auto">
          <a:xfrm>
            <a:off x="4627930" y="2536055"/>
            <a:ext cx="1758950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引入</a:t>
            </a:r>
            <a:r>
              <a:rPr lang="en-US" altLang="zh-CN" dirty="0"/>
              <a:t>vue.js</a:t>
            </a:r>
          </a:p>
        </p:txBody>
      </p:sp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：创建</a:t>
            </a:r>
            <a:r>
              <a:rPr lang="en-US" altLang="zh-CN" dirty="0" err="1"/>
              <a:t>Vue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grpSp>
        <p:nvGrpSpPr>
          <p:cNvPr id="16" name="组合 9"/>
          <p:cNvGrpSpPr>
            <a:grpSpLocks/>
          </p:cNvGrpSpPr>
          <p:nvPr/>
        </p:nvGrpSpPr>
        <p:grpSpPr bwMode="auto">
          <a:xfrm>
            <a:off x="3219607" y="2910571"/>
            <a:ext cx="2598424" cy="3149858"/>
            <a:chOff x="1277816" y="3552093"/>
            <a:chExt cx="2271831" cy="2520686"/>
          </a:xfrm>
        </p:grpSpPr>
        <p:sp>
          <p:nvSpPr>
            <p:cNvPr id="17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5206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240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'Hello Vue.js'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9"/>
          <p:cNvSpPr>
            <a:spLocks noChangeArrowheads="1"/>
          </p:cNvSpPr>
          <p:nvPr/>
        </p:nvSpPr>
        <p:spPr bwMode="auto">
          <a:xfrm>
            <a:off x="4059081" y="2550223"/>
            <a:ext cx="1758950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Vue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官网地址：</a:t>
            </a:r>
            <a:r>
              <a:rPr lang="en-US" altLang="zh-CN" dirty="0">
                <a:hlinkClick r:id="rId2"/>
              </a:rPr>
              <a:t>https://www.webpackjs.com/</a:t>
            </a:r>
            <a:r>
              <a:rPr lang="zh-CN" altLang="en-US" dirty="0"/>
              <a:t>。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58" y="2690718"/>
            <a:ext cx="5398083" cy="356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1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的基本概念：</a:t>
            </a:r>
            <a:r>
              <a:rPr lang="en-US" altLang="zh-CN" dirty="0" err="1"/>
              <a:t>webpack</a:t>
            </a:r>
            <a:r>
              <a:rPr lang="zh-CN" altLang="zh-CN" dirty="0"/>
              <a:t>是一个模块打包工具，可以把前端项目中的</a:t>
            </a:r>
            <a:r>
              <a:rPr lang="en-US" altLang="zh-CN" dirty="0" err="1"/>
              <a:t>js</a:t>
            </a:r>
            <a:r>
              <a:rPr lang="zh-CN" altLang="zh-CN" dirty="0"/>
              <a:t>、</a:t>
            </a:r>
            <a:r>
              <a:rPr lang="en-US" altLang="zh-CN" dirty="0" err="1"/>
              <a:t>cs</a:t>
            </a:r>
            <a:r>
              <a:rPr lang="zh-CN" altLang="zh-CN" dirty="0"/>
              <a:t>、</a:t>
            </a:r>
            <a:r>
              <a:rPr lang="en-US" altLang="zh-CN" dirty="0" err="1"/>
              <a:t>scss</a:t>
            </a:r>
            <a:r>
              <a:rPr lang="en-US" altLang="zh-CN" dirty="0"/>
              <a:t>/less</a:t>
            </a:r>
            <a:r>
              <a:rPr lang="zh-CN" altLang="zh-CN" dirty="0"/>
              <a:t>、图片等文件都打包在一起，实现自动化构建，给前端开发人员带来了极大的便利。</a:t>
            </a:r>
            <a:endParaRPr lang="zh-CN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的安装以及卸载，以及查看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版本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安装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zh-CN" dirty="0"/>
              <a:t>：</a:t>
            </a:r>
            <a:r>
              <a:rPr lang="en-US" altLang="zh-CN" dirty="0" err="1"/>
              <a:t>npm</a:t>
            </a:r>
            <a:r>
              <a:rPr lang="en-US" altLang="zh-CN" dirty="0"/>
              <a:t> install webpack@4.27.x -g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查看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版本</a:t>
            </a:r>
            <a:r>
              <a:rPr lang="zh-CN" altLang="zh-CN" dirty="0"/>
              <a:t>：</a:t>
            </a:r>
            <a:r>
              <a:rPr lang="en-US" altLang="zh-CN" dirty="0" err="1"/>
              <a:t>webpack</a:t>
            </a:r>
            <a:r>
              <a:rPr lang="en-US" altLang="zh-CN" dirty="0"/>
              <a:t> -v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卸载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zh-CN" dirty="0"/>
              <a:t>：</a:t>
            </a:r>
            <a:r>
              <a:rPr lang="en-US" altLang="zh-CN" dirty="0" err="1"/>
              <a:t>npm</a:t>
            </a:r>
            <a:r>
              <a:rPr lang="en-US" altLang="zh-CN" dirty="0"/>
              <a:t> uninstall </a:t>
            </a:r>
            <a:r>
              <a:rPr lang="en-US" altLang="zh-CN" dirty="0" err="1"/>
              <a:t>webpack</a:t>
            </a:r>
            <a:r>
              <a:rPr lang="en-US" altLang="zh-CN" dirty="0"/>
              <a:t> -g</a:t>
            </a:r>
            <a:endParaRPr lang="zh-CN" altLang="zh-CN" dirty="0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初识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前端技术的发展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的优势</a:t>
            </a:r>
          </a:p>
        </p:txBody>
      </p:sp>
    </p:spTree>
  </p:cSld>
  <p:clrMapOvr>
    <a:masterClrMapping/>
  </p:clrMapOvr>
  <p:transition spd="slow"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4"/>
          <p:cNvGrpSpPr>
            <a:grpSpLocks/>
          </p:cNvGrpSpPr>
          <p:nvPr/>
        </p:nvGrpSpPr>
        <p:grpSpPr bwMode="auto">
          <a:xfrm>
            <a:off x="735481" y="2402973"/>
            <a:ext cx="7229139" cy="1798337"/>
            <a:chOff x="415635" y="2398807"/>
            <a:chExt cx="7920000" cy="2160000"/>
          </a:xfrm>
        </p:grpSpPr>
        <p:sp>
          <p:nvSpPr>
            <p:cNvPr id="18" name="矩形 17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0" name="组合 7"/>
          <p:cNvGrpSpPr>
            <a:grpSpLocks/>
          </p:cNvGrpSpPr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21" name="泪滴形 20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3" name="矩形 10"/>
          <p:cNvSpPr>
            <a:spLocks noChangeArrowheads="1"/>
          </p:cNvSpPr>
          <p:nvPr/>
        </p:nvSpPr>
        <p:spPr bwMode="auto">
          <a:xfrm>
            <a:off x="994093" y="2616216"/>
            <a:ext cx="6388006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旧版本的</a:t>
            </a:r>
            <a:r>
              <a:rPr lang="en-US" altLang="zh-CN" dirty="0" err="1"/>
              <a:t>webpack</a:t>
            </a:r>
            <a:r>
              <a:rPr lang="zh-CN" altLang="zh-CN" dirty="0"/>
              <a:t>还需要安装</a:t>
            </a:r>
            <a:r>
              <a:rPr lang="en-US" altLang="zh-CN" dirty="0" err="1"/>
              <a:t>webpack</a:t>
            </a:r>
            <a:r>
              <a:rPr lang="en-US" altLang="zh-CN" dirty="0"/>
              <a:t>-cli</a:t>
            </a:r>
            <a:r>
              <a:rPr lang="zh-CN" altLang="zh-CN" dirty="0"/>
              <a:t>脚手架工具，而最新版本的</a:t>
            </a:r>
            <a:r>
              <a:rPr lang="en-US" altLang="zh-CN" dirty="0" err="1"/>
              <a:t>webpack</a:t>
            </a:r>
            <a:r>
              <a:rPr lang="zh-CN" altLang="zh-CN" dirty="0"/>
              <a:t>打包工具已经集成了脚手架工具。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的简单使用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zh-CN" altLang="en-US" dirty="0"/>
              <a:t>：编写</a:t>
            </a:r>
            <a:r>
              <a:rPr lang="en-US" altLang="zh-CN" dirty="0"/>
              <a:t>example.js</a:t>
            </a:r>
            <a:r>
              <a:rPr lang="zh-CN" altLang="en-US" dirty="0"/>
              <a:t>文件。</a:t>
            </a:r>
            <a:endParaRPr lang="en-US" altLang="zh-CN" dirty="0"/>
          </a:p>
        </p:txBody>
      </p:sp>
      <p:grpSp>
        <p:nvGrpSpPr>
          <p:cNvPr id="38" name="组合 9"/>
          <p:cNvGrpSpPr>
            <a:grpSpLocks/>
          </p:cNvGrpSpPr>
          <p:nvPr/>
        </p:nvGrpSpPr>
        <p:grpSpPr bwMode="auto">
          <a:xfrm>
            <a:off x="3325956" y="3030107"/>
            <a:ext cx="2539701" cy="1921383"/>
            <a:chOff x="1277816" y="3552093"/>
            <a:chExt cx="2271831" cy="2520686"/>
          </a:xfrm>
        </p:grpSpPr>
        <p:sp>
          <p:nvSpPr>
            <p:cNvPr id="39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5206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0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219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add(a, b)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return a + b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console.log(add(1 , 2))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圆角矩形 19"/>
          <p:cNvSpPr>
            <a:spLocks noChangeArrowheads="1"/>
          </p:cNvSpPr>
          <p:nvPr/>
        </p:nvSpPr>
        <p:spPr bwMode="auto">
          <a:xfrm>
            <a:off x="3862646" y="2638644"/>
            <a:ext cx="2003011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编写</a:t>
            </a:r>
            <a:r>
              <a:rPr lang="en-US" altLang="zh-CN" dirty="0"/>
              <a:t>example.js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6" grpId="0" build="p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的简单使用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zh-CN" altLang="en-US" dirty="0"/>
              <a:t>：</a:t>
            </a:r>
            <a:r>
              <a:rPr lang="en-US" altLang="zh-CN" dirty="0" err="1"/>
              <a:t>webpack</a:t>
            </a:r>
            <a:r>
              <a:rPr lang="zh-CN" altLang="en-US" dirty="0"/>
              <a:t>打包</a:t>
            </a:r>
            <a:r>
              <a:rPr lang="en-US" altLang="zh-CN" dirty="0"/>
              <a:t>example.js</a:t>
            </a:r>
            <a:r>
              <a:rPr lang="zh-CN" altLang="en-US" dirty="0"/>
              <a:t>文件到</a:t>
            </a:r>
            <a:r>
              <a:rPr lang="en-US" altLang="zh-CN" dirty="0"/>
              <a:t>app.js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2643495" y="3140861"/>
            <a:ext cx="3667601" cy="633603"/>
            <a:chOff x="1277816" y="3552093"/>
            <a:chExt cx="2271831" cy="2520686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5206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545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webpack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example.js -o app.js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9"/>
          <p:cNvSpPr>
            <a:spLocks noChangeArrowheads="1"/>
          </p:cNvSpPr>
          <p:nvPr/>
        </p:nvSpPr>
        <p:spPr bwMode="auto">
          <a:xfrm>
            <a:off x="3948896" y="2805501"/>
            <a:ext cx="2277110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-o</a:t>
            </a:r>
            <a:r>
              <a:rPr lang="zh-CN" altLang="en-US" dirty="0"/>
              <a:t>打包到指定文件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的简单使用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zh-CN" altLang="en-US" dirty="0"/>
              <a:t>：在浏览器中执行结果。</a:t>
            </a:r>
            <a:endParaRPr lang="en-US" altLang="zh-CN" dirty="0"/>
          </a:p>
        </p:txBody>
      </p:sp>
      <p:pic>
        <p:nvPicPr>
          <p:cNvPr id="79874" name="Picture 2" descr="asd 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62" y="2753925"/>
            <a:ext cx="6163914" cy="227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项目展示</a:t>
            </a:r>
            <a:r>
              <a:rPr lang="zh-CN" altLang="en-US" dirty="0"/>
              <a:t>：通过访问</a:t>
            </a:r>
            <a:r>
              <a:rPr lang="en-US" altLang="zh-CN" dirty="0"/>
              <a:t>localhost:8080</a:t>
            </a:r>
            <a:r>
              <a:rPr lang="zh-CN" altLang="en-US" dirty="0"/>
              <a:t>，展示启动后的</a:t>
            </a:r>
            <a:r>
              <a:rPr lang="en-US" altLang="zh-CN" dirty="0" err="1"/>
              <a:t>Vue</a:t>
            </a:r>
            <a:r>
              <a:rPr lang="zh-CN" altLang="en-US" dirty="0"/>
              <a:t>项目。</a:t>
            </a:r>
            <a:endParaRPr lang="en-US" altLang="zh-CN" dirty="0"/>
          </a:p>
        </p:txBody>
      </p:sp>
      <p:pic>
        <p:nvPicPr>
          <p:cNvPr id="80898" name="Picture 2" descr="df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62" y="2634114"/>
            <a:ext cx="3092934" cy="320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：安装脚手架工具</a:t>
            </a:r>
            <a:r>
              <a:rPr lang="en-US" altLang="zh-CN" dirty="0"/>
              <a:t>vue-cli@2.9.x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2706212" y="3107701"/>
            <a:ext cx="3667601" cy="683937"/>
            <a:chOff x="1277816" y="3552093"/>
            <a:chExt cx="2271831" cy="2520686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5206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9" y="3967212"/>
              <a:ext cx="2186288" cy="1025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install vue-cli@2.9.x -g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21"/>
          <p:cNvSpPr>
            <a:spLocks noChangeArrowheads="1"/>
          </p:cNvSpPr>
          <p:nvPr/>
        </p:nvSpPr>
        <p:spPr bwMode="auto">
          <a:xfrm>
            <a:off x="4011613" y="2772341"/>
            <a:ext cx="2277110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脚手架工具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：初始化</a:t>
            </a:r>
            <a:r>
              <a:rPr lang="en-US" altLang="zh-CN" dirty="0" err="1"/>
              <a:t>Vue</a:t>
            </a:r>
            <a:r>
              <a:rPr lang="zh-CN" altLang="en-US" dirty="0"/>
              <a:t>项目</a:t>
            </a:r>
            <a:r>
              <a:rPr lang="en-US" altLang="zh-CN" dirty="0" err="1"/>
              <a:t>myapp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2778919" y="3057554"/>
            <a:ext cx="3667601" cy="591658"/>
            <a:chOff x="1277816" y="3552093"/>
            <a:chExt cx="2271831" cy="2520686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5206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1025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init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webpack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myapp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22"/>
          <p:cNvSpPr>
            <a:spLocks noChangeArrowheads="1"/>
          </p:cNvSpPr>
          <p:nvPr/>
        </p:nvSpPr>
        <p:spPr bwMode="auto">
          <a:xfrm>
            <a:off x="4352768" y="2695329"/>
            <a:ext cx="1930586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初始化</a:t>
            </a:r>
            <a:r>
              <a:rPr lang="en-US" altLang="zh-CN" dirty="0" err="1"/>
              <a:t>Vue</a:t>
            </a:r>
            <a:r>
              <a:rPr lang="zh-CN" altLang="en-US" dirty="0"/>
              <a:t>项目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04979"/>
              </p:ext>
            </p:extLst>
          </p:nvPr>
        </p:nvGraphicFramePr>
        <p:xfrm>
          <a:off x="760413" y="2723509"/>
          <a:ext cx="7767637" cy="3304578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目录结构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build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项目构建（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webpack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）相关代码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config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配置文件目录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node_modules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依赖模块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src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源码目录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static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静态资源目录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test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初始测试目录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en-US" dirty="0"/>
              <a:t>项目目录结构。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58817"/>
              </p:ext>
            </p:extLst>
          </p:nvPr>
        </p:nvGraphicFramePr>
        <p:xfrm>
          <a:off x="760413" y="2720191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目录结构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index.html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首页入口文件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package.json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项目配置文件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README.md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项目说明文档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en-US" dirty="0"/>
              <a:t>项目目录结构。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：启动</a:t>
            </a:r>
            <a:r>
              <a:rPr lang="en-US" altLang="zh-CN" dirty="0" err="1"/>
              <a:t>Vue</a:t>
            </a:r>
            <a:r>
              <a:rPr lang="zh-CN" altLang="en-US" dirty="0"/>
              <a:t>项目。</a:t>
            </a:r>
            <a:endParaRPr lang="en-US" altLang="zh-CN" dirty="0"/>
          </a:p>
        </p:txBody>
      </p:sp>
      <p:grpSp>
        <p:nvGrpSpPr>
          <p:cNvPr id="25" name="组合 9"/>
          <p:cNvGrpSpPr>
            <a:grpSpLocks/>
          </p:cNvGrpSpPr>
          <p:nvPr/>
        </p:nvGrpSpPr>
        <p:grpSpPr bwMode="auto">
          <a:xfrm>
            <a:off x="3450434" y="3032416"/>
            <a:ext cx="1833800" cy="1022223"/>
            <a:chOff x="1277816" y="3552093"/>
            <a:chExt cx="2271831" cy="2520686"/>
          </a:xfrm>
        </p:grpSpPr>
        <p:sp>
          <p:nvSpPr>
            <p:cNvPr id="26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5206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7" name="矩形 11"/>
            <p:cNvSpPr>
              <a:spLocks noChangeArrowheads="1"/>
            </p:cNvSpPr>
            <p:nvPr/>
          </p:nvSpPr>
          <p:spPr bwMode="auto">
            <a:xfrm>
              <a:off x="1363358" y="3794837"/>
              <a:ext cx="2186289" cy="1936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cd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myapp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run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圆角矩形 27"/>
          <p:cNvSpPr>
            <a:spLocks noChangeArrowheads="1"/>
          </p:cNvSpPr>
          <p:nvPr/>
        </p:nvSpPr>
        <p:spPr bwMode="auto">
          <a:xfrm>
            <a:off x="3519483" y="2638644"/>
            <a:ext cx="1764752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启动</a:t>
            </a:r>
            <a:r>
              <a:rPr lang="en-US" altLang="zh-CN" dirty="0" err="1"/>
              <a:t>Vue</a:t>
            </a:r>
            <a:r>
              <a:rPr lang="zh-CN" altLang="en-US" dirty="0"/>
              <a:t>项目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开发环境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编辑器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26254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26254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39612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42141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的下载和引入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46666" y="3727388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03604" y="3727388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83041" y="39972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51466" y="3843276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-bash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命令行工具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46666" y="4327711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03604" y="4327711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83041" y="459758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51466" y="4443598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20975" y="4942183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7"/>
          <p:cNvSpPr>
            <a:spLocks noChangeArrowheads="1"/>
          </p:cNvSpPr>
          <p:nvPr/>
        </p:nvSpPr>
        <p:spPr bwMode="auto">
          <a:xfrm>
            <a:off x="1077913" y="4942183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57350" y="5212058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25775" y="5058071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包管理工具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720975" y="5559284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8" name="椭圆 11"/>
          <p:cNvSpPr>
            <a:spLocks noChangeArrowheads="1"/>
          </p:cNvSpPr>
          <p:nvPr/>
        </p:nvSpPr>
        <p:spPr bwMode="auto">
          <a:xfrm>
            <a:off x="1077913" y="5559284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29" name="Line 188"/>
          <p:cNvSpPr>
            <a:spLocks noChangeShapeType="1"/>
          </p:cNvSpPr>
          <p:nvPr/>
        </p:nvSpPr>
        <p:spPr bwMode="auto">
          <a:xfrm flipH="1">
            <a:off x="1657350" y="582915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0" name="TextBox 218"/>
          <p:cNvSpPr txBox="1">
            <a:spLocks noChangeArrowheads="1"/>
          </p:cNvSpPr>
          <p:nvPr/>
        </p:nvSpPr>
        <p:spPr bwMode="auto">
          <a:xfrm>
            <a:off x="3025775" y="5675171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浏览器和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vue-devtools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</a:p>
        </p:txBody>
      </p:sp>
    </p:spTree>
  </p:cSld>
  <p:clrMapOvr>
    <a:masterClrMapping/>
  </p:clrMapOvr>
  <p:transition spd="slow"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/>
              <a:t>本章小结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本章主要讲解了什么是</a:t>
            </a:r>
            <a:r>
              <a:rPr lang="en-US" altLang="zh-CN" dirty="0" err="1"/>
              <a:t>Vue</a:t>
            </a:r>
            <a:r>
              <a:rPr lang="zh-CN" altLang="zh-CN" dirty="0"/>
              <a:t>、</a:t>
            </a:r>
            <a:r>
              <a:rPr lang="en-US" altLang="zh-CN" dirty="0" err="1"/>
              <a:t>Vue</a:t>
            </a:r>
            <a:r>
              <a:rPr lang="zh-CN" altLang="zh-CN" dirty="0"/>
              <a:t>的特点和发展前景、</a:t>
            </a:r>
            <a:r>
              <a:rPr lang="en-US" altLang="zh-CN" dirty="0" err="1"/>
              <a:t>Vue</a:t>
            </a:r>
            <a:r>
              <a:rPr lang="zh-CN" altLang="zh-CN" dirty="0"/>
              <a:t>开发环境的搭建，以及</a:t>
            </a:r>
            <a:r>
              <a:rPr lang="en-US" altLang="zh-CN" dirty="0" err="1"/>
              <a:t>webpack</a:t>
            </a:r>
            <a:r>
              <a:rPr lang="zh-CN" altLang="zh-CN" dirty="0"/>
              <a:t>打包工具的使用。通过本章的学习，读者应对</a:t>
            </a:r>
            <a:r>
              <a:rPr lang="en-US" altLang="zh-CN" dirty="0" err="1"/>
              <a:t>Vue</a:t>
            </a:r>
            <a:r>
              <a:rPr lang="zh-CN" altLang="zh-CN" dirty="0"/>
              <a:t>有一个整体的认识，能够编写一个简单的</a:t>
            </a:r>
            <a:r>
              <a:rPr lang="en-US" altLang="zh-CN" dirty="0"/>
              <a:t>Hello World</a:t>
            </a:r>
            <a:r>
              <a:rPr lang="zh-CN" altLang="zh-CN" dirty="0"/>
              <a:t>程序。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开发环境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70556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1.3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webpack</a:t>
            </a:r>
            <a:r>
              <a:rPr lang="zh-CN" altLang="en-US" sz="2800" b="1" kern="0" dirty="0">
                <a:solidFill>
                  <a:srgbClr val="1369B2"/>
                </a:solidFill>
              </a:rPr>
              <a:t>打包工具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简单使用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</p:spTree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HTML</a:t>
            </a:r>
            <a:r>
              <a:rPr lang="zh-CN" altLang="en-US" dirty="0"/>
              <a:t>：</a:t>
            </a:r>
            <a:r>
              <a:rPr lang="en-US" altLang="zh-CN" dirty="0"/>
              <a:t>HTML</a:t>
            </a:r>
            <a:r>
              <a:rPr lang="zh-CN" altLang="zh-CN" dirty="0"/>
              <a:t>主要用来编写网页的结构，例如</a:t>
            </a:r>
            <a:r>
              <a:rPr lang="en-US" altLang="zh-CN" dirty="0"/>
              <a:t>&lt;a&gt;&lt;/a&gt;</a:t>
            </a:r>
            <a:r>
              <a:rPr lang="zh-CN" altLang="zh-CN" dirty="0"/>
              <a:t>表示超链接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CSS</a:t>
            </a:r>
            <a:r>
              <a:rPr lang="zh-CN" altLang="en-US" dirty="0"/>
              <a:t>：</a:t>
            </a:r>
            <a:r>
              <a:rPr lang="en-US" altLang="zh-CN" dirty="0"/>
              <a:t>CSS</a:t>
            </a:r>
            <a:r>
              <a:rPr lang="zh-CN" altLang="zh-CN" dirty="0"/>
              <a:t>样式包括颜色、大小、字体等，布局合理的页面效果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JavaScript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的功能</a:t>
            </a:r>
            <a:r>
              <a:rPr lang="zh-CN" altLang="zh-CN" dirty="0"/>
              <a:t>主要包括实现页面逻辑、行为、动作等，用来动态操作元素的属性，主要是为页面提供交互效果，实现更好的用户体验。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前端技术的发展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jQuery</a:t>
            </a:r>
            <a:r>
              <a:rPr lang="zh-CN" altLang="en-US" dirty="0"/>
              <a:t>：</a:t>
            </a:r>
            <a:r>
              <a:rPr lang="zh-CN" altLang="zh-CN" dirty="0"/>
              <a:t>通过对</a:t>
            </a:r>
            <a:r>
              <a:rPr lang="en-US" altLang="zh-CN" dirty="0"/>
              <a:t>JavaScript</a:t>
            </a:r>
            <a:r>
              <a:rPr lang="zh-CN" altLang="zh-CN" dirty="0"/>
              <a:t>代码的封装，使得</a:t>
            </a:r>
            <a:r>
              <a:rPr lang="en-US" altLang="zh-CN" dirty="0"/>
              <a:t>DOM</a:t>
            </a:r>
            <a:r>
              <a:rPr lang="zh-CN" altLang="zh-CN" dirty="0"/>
              <a:t>、事件处理、动画效果、</a:t>
            </a:r>
            <a:r>
              <a:rPr lang="en-US" altLang="zh-CN" dirty="0"/>
              <a:t>Ajax</a:t>
            </a:r>
            <a:r>
              <a:rPr lang="zh-CN" altLang="zh-CN" dirty="0"/>
              <a:t>交互等功能的实现变得更加简洁、方便，有效</a:t>
            </a:r>
            <a:r>
              <a:rPr lang="zh-CN" altLang="en-US" dirty="0"/>
              <a:t>地</a:t>
            </a:r>
            <a:r>
              <a:rPr lang="zh-CN" altLang="zh-CN" dirty="0"/>
              <a:t>提高了项目开发效率。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zh-CN" dirty="0"/>
              <a:t>通过虚拟</a:t>
            </a:r>
            <a:r>
              <a:rPr lang="en-US" altLang="zh-CN" dirty="0"/>
              <a:t>DOM</a:t>
            </a:r>
            <a:r>
              <a:rPr lang="zh-CN" altLang="zh-CN" dirty="0"/>
              <a:t>技术来减少对</a:t>
            </a:r>
            <a:r>
              <a:rPr lang="en-US" altLang="zh-CN" dirty="0"/>
              <a:t>DOM</a:t>
            </a:r>
            <a:r>
              <a:rPr lang="zh-CN" altLang="zh-CN" dirty="0"/>
              <a:t>的直接操作</a:t>
            </a:r>
            <a:r>
              <a:rPr lang="zh-CN" altLang="en-US" dirty="0"/>
              <a:t>；</a:t>
            </a:r>
            <a:r>
              <a:rPr lang="zh-CN" altLang="zh-CN" dirty="0"/>
              <a:t>通过尽可能简单的</a:t>
            </a:r>
            <a:r>
              <a:rPr lang="en-US" altLang="zh-CN" dirty="0"/>
              <a:t>API</a:t>
            </a:r>
            <a:r>
              <a:rPr lang="zh-CN" altLang="zh-CN" dirty="0"/>
              <a:t>来实现响应的数据绑定，支持单向和双向数据绑定。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前端技术的发展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9d83d584082d427f8fc924625c530eddcd9b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5564</TotalTime>
  <Pages>0</Pages>
  <Words>1927</Words>
  <Characters>0</Characters>
  <Application>Microsoft Office PowerPoint</Application>
  <DocSecurity>0</DocSecurity>
  <PresentationFormat>全屏显示(4:3)</PresentationFormat>
  <Lines>0</Lines>
  <Paragraphs>341</Paragraphs>
  <Slides>51</Slides>
  <Notes>11</Notes>
  <HiddenSlides>4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  <vt:variant>
        <vt:lpstr>自定义放映</vt:lpstr>
      </vt:variant>
      <vt:variant>
        <vt:i4>1</vt:i4>
      </vt:variant>
    </vt:vector>
  </HeadingPairs>
  <TitlesOfParts>
    <vt:vector size="62" baseType="lpstr">
      <vt:lpstr>Gulim</vt:lpstr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Visio</vt:lpstr>
      <vt:lpstr>第1章 Vue基础入门</vt:lpstr>
      <vt:lpstr>学习目标</vt:lpstr>
      <vt:lpstr>目录</vt:lpstr>
      <vt:lpstr>知识架构</vt:lpstr>
      <vt:lpstr>知识架构</vt:lpstr>
      <vt:lpstr>知识架构</vt:lpstr>
      <vt:lpstr>知识架构</vt:lpstr>
      <vt:lpstr>1.1 初识Vue</vt:lpstr>
      <vt:lpstr>1.1 初识Vue</vt:lpstr>
      <vt:lpstr>1.1 初识Vue</vt:lpstr>
      <vt:lpstr>1.1 初识Vue</vt:lpstr>
      <vt:lpstr>1.1 初识Vue</vt:lpstr>
      <vt:lpstr>1.1 初识Vue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本章小结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df1039507312@163.com</cp:lastModifiedBy>
  <cp:revision>983</cp:revision>
  <dcterms:created xsi:type="dcterms:W3CDTF">2013-01-25T01:44:32Z</dcterms:created>
  <dcterms:modified xsi:type="dcterms:W3CDTF">2020-02-21T13:53:00Z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