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1"/>
  </p:notesMasterIdLst>
  <p:sldIdLst>
    <p:sldId id="344" r:id="rId2"/>
    <p:sldId id="349" r:id="rId3"/>
    <p:sldId id="351" r:id="rId4"/>
    <p:sldId id="532" r:id="rId5"/>
    <p:sldId id="350" r:id="rId6"/>
    <p:sldId id="533" r:id="rId7"/>
    <p:sldId id="353" r:id="rId8"/>
    <p:sldId id="410" r:id="rId9"/>
    <p:sldId id="485" r:id="rId10"/>
    <p:sldId id="534" r:id="rId11"/>
    <p:sldId id="352" r:id="rId12"/>
    <p:sldId id="425" r:id="rId13"/>
    <p:sldId id="426" r:id="rId14"/>
    <p:sldId id="427" r:id="rId15"/>
    <p:sldId id="555" r:id="rId16"/>
    <p:sldId id="550" r:id="rId17"/>
    <p:sldId id="551" r:id="rId18"/>
    <p:sldId id="556" r:id="rId19"/>
    <p:sldId id="428" r:id="rId20"/>
    <p:sldId id="552" r:id="rId21"/>
    <p:sldId id="557" r:id="rId22"/>
    <p:sldId id="429" r:id="rId23"/>
    <p:sldId id="553" r:id="rId24"/>
    <p:sldId id="554" r:id="rId25"/>
    <p:sldId id="413" r:id="rId26"/>
    <p:sldId id="430" r:id="rId27"/>
    <p:sldId id="558" r:id="rId28"/>
    <p:sldId id="431" r:id="rId29"/>
    <p:sldId id="559" r:id="rId30"/>
    <p:sldId id="549" r:id="rId31"/>
    <p:sldId id="432" r:id="rId32"/>
    <p:sldId id="560" r:id="rId33"/>
    <p:sldId id="561" r:id="rId34"/>
    <p:sldId id="637" r:id="rId35"/>
    <p:sldId id="639" r:id="rId36"/>
    <p:sldId id="638" r:id="rId37"/>
    <p:sldId id="640" r:id="rId38"/>
    <p:sldId id="641" r:id="rId39"/>
    <p:sldId id="486" r:id="rId40"/>
    <p:sldId id="487" r:id="rId41"/>
    <p:sldId id="562" r:id="rId42"/>
    <p:sldId id="563" r:id="rId43"/>
    <p:sldId id="564" r:id="rId44"/>
    <p:sldId id="565" r:id="rId45"/>
    <p:sldId id="488" r:id="rId46"/>
    <p:sldId id="548" r:id="rId47"/>
    <p:sldId id="566" r:id="rId48"/>
    <p:sldId id="489" r:id="rId49"/>
    <p:sldId id="567" r:id="rId50"/>
    <p:sldId id="544" r:id="rId51"/>
    <p:sldId id="491" r:id="rId52"/>
    <p:sldId id="492" r:id="rId53"/>
    <p:sldId id="493" r:id="rId54"/>
    <p:sldId id="568" r:id="rId55"/>
    <p:sldId id="495" r:id="rId56"/>
    <p:sldId id="496" r:id="rId57"/>
    <p:sldId id="571" r:id="rId58"/>
    <p:sldId id="497" r:id="rId59"/>
    <p:sldId id="531" r:id="rId60"/>
    <p:sldId id="569" r:id="rId61"/>
    <p:sldId id="498" r:id="rId62"/>
    <p:sldId id="570" r:id="rId63"/>
    <p:sldId id="572" r:id="rId64"/>
    <p:sldId id="499" r:id="rId65"/>
    <p:sldId id="573" r:id="rId66"/>
    <p:sldId id="574" r:id="rId67"/>
    <p:sldId id="500" r:id="rId68"/>
    <p:sldId id="575" r:id="rId69"/>
    <p:sldId id="576" r:id="rId70"/>
    <p:sldId id="501" r:id="rId71"/>
    <p:sldId id="577" r:id="rId72"/>
    <p:sldId id="578" r:id="rId73"/>
    <p:sldId id="502" r:id="rId74"/>
    <p:sldId id="579" r:id="rId75"/>
    <p:sldId id="580" r:id="rId76"/>
    <p:sldId id="581" r:id="rId77"/>
    <p:sldId id="503" r:id="rId78"/>
    <p:sldId id="582" r:id="rId79"/>
    <p:sldId id="583" r:id="rId80"/>
    <p:sldId id="504" r:id="rId81"/>
    <p:sldId id="584" r:id="rId82"/>
    <p:sldId id="585" r:id="rId83"/>
    <p:sldId id="586" r:id="rId84"/>
    <p:sldId id="505" r:id="rId85"/>
    <p:sldId id="506" r:id="rId86"/>
    <p:sldId id="587" r:id="rId87"/>
    <p:sldId id="588" r:id="rId88"/>
    <p:sldId id="507" r:id="rId89"/>
    <p:sldId id="589" r:id="rId90"/>
    <p:sldId id="590" r:id="rId91"/>
    <p:sldId id="508" r:id="rId92"/>
    <p:sldId id="591" r:id="rId93"/>
    <p:sldId id="510" r:id="rId94"/>
    <p:sldId id="592" r:id="rId95"/>
    <p:sldId id="509" r:id="rId96"/>
    <p:sldId id="593" r:id="rId97"/>
    <p:sldId id="594" r:id="rId98"/>
    <p:sldId id="512" r:id="rId99"/>
    <p:sldId id="513" r:id="rId100"/>
    <p:sldId id="595" r:id="rId101"/>
    <p:sldId id="515" r:id="rId102"/>
    <p:sldId id="596" r:id="rId103"/>
    <p:sldId id="598" r:id="rId104"/>
    <p:sldId id="599" r:id="rId105"/>
    <p:sldId id="516" r:id="rId106"/>
    <p:sldId id="600" r:id="rId107"/>
    <p:sldId id="601" r:id="rId108"/>
    <p:sldId id="517" r:id="rId109"/>
    <p:sldId id="602" r:id="rId110"/>
    <p:sldId id="603" r:id="rId111"/>
    <p:sldId id="604" r:id="rId112"/>
    <p:sldId id="605" r:id="rId113"/>
    <p:sldId id="518" r:id="rId114"/>
    <p:sldId id="606" r:id="rId115"/>
    <p:sldId id="607" r:id="rId116"/>
    <p:sldId id="608" r:id="rId117"/>
    <p:sldId id="514" r:id="rId118"/>
    <p:sldId id="609" r:id="rId119"/>
    <p:sldId id="610" r:id="rId120"/>
    <p:sldId id="642" r:id="rId121"/>
    <p:sldId id="643" r:id="rId122"/>
    <p:sldId id="519" r:id="rId123"/>
    <p:sldId id="520" r:id="rId124"/>
    <p:sldId id="636" r:id="rId125"/>
    <p:sldId id="521" r:id="rId126"/>
    <p:sldId id="523" r:id="rId127"/>
    <p:sldId id="611" r:id="rId128"/>
    <p:sldId id="612" r:id="rId129"/>
    <p:sldId id="613" r:id="rId130"/>
    <p:sldId id="543" r:id="rId131"/>
    <p:sldId id="614" r:id="rId132"/>
    <p:sldId id="615" r:id="rId133"/>
    <p:sldId id="616" r:id="rId134"/>
    <p:sldId id="617" r:id="rId135"/>
    <p:sldId id="644" r:id="rId136"/>
    <p:sldId id="524" r:id="rId137"/>
    <p:sldId id="525" r:id="rId138"/>
    <p:sldId id="526" r:id="rId139"/>
    <p:sldId id="618" r:id="rId140"/>
    <p:sldId id="619" r:id="rId141"/>
    <p:sldId id="527" r:id="rId142"/>
    <p:sldId id="620" r:id="rId143"/>
    <p:sldId id="535" r:id="rId144"/>
    <p:sldId id="623" r:id="rId145"/>
    <p:sldId id="528" r:id="rId146"/>
    <p:sldId id="621" r:id="rId147"/>
    <p:sldId id="529" r:id="rId148"/>
    <p:sldId id="624" r:id="rId149"/>
    <p:sldId id="625" r:id="rId150"/>
    <p:sldId id="536" r:id="rId151"/>
    <p:sldId id="626" r:id="rId152"/>
    <p:sldId id="537" r:id="rId153"/>
    <p:sldId id="538" r:id="rId154"/>
    <p:sldId id="539" r:id="rId155"/>
    <p:sldId id="627" r:id="rId156"/>
    <p:sldId id="628" r:id="rId157"/>
    <p:sldId id="540" r:id="rId158"/>
    <p:sldId id="629" r:id="rId159"/>
    <p:sldId id="541" r:id="rId160"/>
    <p:sldId id="630" r:id="rId161"/>
    <p:sldId id="632" r:id="rId162"/>
    <p:sldId id="631" r:id="rId163"/>
    <p:sldId id="545" r:id="rId164"/>
    <p:sldId id="542" r:id="rId165"/>
    <p:sldId id="633" r:id="rId166"/>
    <p:sldId id="634" r:id="rId167"/>
    <p:sldId id="635" r:id="rId168"/>
    <p:sldId id="530" r:id="rId169"/>
    <p:sldId id="348" r:id="rId170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2"/>
        <p:sld r:id="rId13"/>
        <p:sld r:id="rId14"/>
        <p:sld r:id="rId15"/>
        <p:sld r:id="rId20"/>
        <p:sld r:id="rId23"/>
        <p:sld r:id="rId26"/>
        <p:sld r:id="rId27"/>
        <p:sld r:id="rId29"/>
        <p:sld r:id="rId32"/>
        <p:sld r:id="rId170"/>
      </p:sldLst>
    </p:custShow>
  </p:custShowLst>
  <p:custDataLst>
    <p:tags r:id="rId17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w" lastIdx="2" clrIdx="0"/>
  <p:cmAuthor id="1" name="df" initials="df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B9D"/>
    <a:srgbClr val="CBE3F3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7" autoAdjust="0"/>
  </p:normalViewPr>
  <p:slideViewPr>
    <p:cSldViewPr snapToGrid="0" snapToObjects="1">
      <p:cViewPr varScale="1">
        <p:scale>
          <a:sx n="82" d="100"/>
          <a:sy n="82" d="100"/>
        </p:scale>
        <p:origin x="1502" y="58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tags" Target="tags/tag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596B9D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F49-48A1-B901-148728B7A10E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F49-48A1-B901-148728B7A10E}"/>
              </c:ext>
            </c:extLst>
          </c:dPt>
          <c:dPt>
            <c:idx val="2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1F49-48A1-B901-148728B7A10E}"/>
              </c:ext>
            </c:extLst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F49-48A1-B901-148728B7A10E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49-48A1-B901-148728B7A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2022/9/10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7430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2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4.tmp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image" Target="../media/image14.tmp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19" Type="http://schemas.openxmlformats.org/officeDocument/2006/relationships/image" Target="../media/image14.tmp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4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14.tmp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章 </a:t>
            </a:r>
            <a:r>
              <a:rPr lang="en-US" altLang="zh-CN" dirty="0" err="1">
                <a:solidFill>
                  <a:srgbClr val="000000"/>
                </a:solidFill>
              </a:rPr>
              <a:t>Vue</a:t>
            </a:r>
            <a:r>
              <a:rPr lang="zh-CN" altLang="en-US" dirty="0">
                <a:solidFill>
                  <a:srgbClr val="000000"/>
                </a:solidFill>
              </a:rPr>
              <a:t>开发基础（上）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事件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数据绑定</a:t>
            </a:r>
            <a:endParaRPr lang="en-US" altLang="zh-CN" dirty="0"/>
          </a:p>
          <a:p>
            <a:r>
              <a:rPr lang="en-US" altLang="zh-CN" dirty="0" err="1"/>
              <a:t>Vue</a:t>
            </a:r>
            <a:r>
              <a:rPr lang="zh-CN" altLang="en-US" dirty="0"/>
              <a:t>组件及生命周期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2.5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生命周期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钩子函数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实例创建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759074" y="3809576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7"/>
          <p:cNvSpPr>
            <a:spLocks noChangeArrowheads="1"/>
          </p:cNvSpPr>
          <p:nvPr/>
        </p:nvSpPr>
        <p:spPr bwMode="auto">
          <a:xfrm>
            <a:off x="1116012" y="3809576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49" y="407945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4" y="3925464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页面挂载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2759073" y="446566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1" name="椭圆 11"/>
          <p:cNvSpPr>
            <a:spLocks noChangeArrowheads="1"/>
          </p:cNvSpPr>
          <p:nvPr/>
        </p:nvSpPr>
        <p:spPr bwMode="auto">
          <a:xfrm>
            <a:off x="1116011" y="446566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2" name="Line 188"/>
          <p:cNvSpPr>
            <a:spLocks noChangeShapeType="1"/>
          </p:cNvSpPr>
          <p:nvPr/>
        </p:nvSpPr>
        <p:spPr bwMode="auto">
          <a:xfrm flipH="1">
            <a:off x="1695448" y="473553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3" name="TextBox 218"/>
          <p:cNvSpPr txBox="1">
            <a:spLocks noChangeArrowheads="1"/>
          </p:cNvSpPr>
          <p:nvPr/>
        </p:nvSpPr>
        <p:spPr bwMode="auto">
          <a:xfrm>
            <a:off x="3063873" y="458154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2759073" y="509577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5" name="椭圆 11"/>
          <p:cNvSpPr>
            <a:spLocks noChangeArrowheads="1"/>
          </p:cNvSpPr>
          <p:nvPr/>
        </p:nvSpPr>
        <p:spPr bwMode="auto">
          <a:xfrm>
            <a:off x="1116011" y="509577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6" name="Line 188"/>
          <p:cNvSpPr>
            <a:spLocks noChangeShapeType="1"/>
          </p:cNvSpPr>
          <p:nvPr/>
        </p:nvSpPr>
        <p:spPr bwMode="auto">
          <a:xfrm flipH="1">
            <a:off x="1695448" y="536564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7" name="TextBox 218"/>
          <p:cNvSpPr txBox="1">
            <a:spLocks noChangeArrowheads="1"/>
          </p:cNvSpPr>
          <p:nvPr/>
        </p:nvSpPr>
        <p:spPr bwMode="auto">
          <a:xfrm>
            <a:off x="3063873" y="521165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</a:p>
        </p:txBody>
      </p:sp>
    </p:spTree>
    <p:extLst>
      <p:ext uri="{BB962C8B-B14F-4D97-AF65-F5344CB8AC3E}">
        <p14:creationId xmlns:p14="http://schemas.microsoft.com/office/powerpoint/2010/main" val="380202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：通过</a:t>
            </a:r>
            <a:r>
              <a:rPr lang="en-US" altLang="zh-CN" dirty="0"/>
              <a:t>.stop</a:t>
            </a:r>
            <a:r>
              <a:rPr lang="zh-CN" altLang="en-US" dirty="0"/>
              <a:t>修饰符实现阻止事件冒泡。</a:t>
            </a:r>
            <a:endParaRPr lang="zh-CN" altLang="zh-CN" dirty="0"/>
          </a:p>
        </p:txBody>
      </p:sp>
      <p:pic>
        <p:nvPicPr>
          <p:cNvPr id="9" name="Picture 2" descr="2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799418"/>
            <a:ext cx="5612155" cy="197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9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：在</a:t>
            </a:r>
            <a:r>
              <a:rPr lang="en-US" altLang="zh-CN" dirty="0"/>
              <a:t>div</a:t>
            </a:r>
            <a:r>
              <a:rPr lang="zh-CN" altLang="en-US" dirty="0"/>
              <a:t>元素内部定义按钮，分别为“事件冒泡”和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“阻止事件冒泡”。</a:t>
            </a:r>
            <a:endParaRPr lang="zh-CN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417274" y="3354788"/>
            <a:ext cx="6509912" cy="1800700"/>
            <a:chOff x="1277816" y="3552055"/>
            <a:chExt cx="3259052" cy="45333408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4533340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3670942"/>
              <a:ext cx="3173509" cy="2232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事件冒泡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v-on:click.stop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阻止事件冒泡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5543724" y="2998739"/>
            <a:ext cx="21018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实例并定义</a:t>
            </a:r>
            <a:r>
              <a:rPr lang="en-US" altLang="zh-CN" dirty="0"/>
              <a:t>methods</a:t>
            </a:r>
            <a:r>
              <a:rPr lang="zh-CN" altLang="en-US" dirty="0"/>
              <a:t>选项。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361503" y="2807010"/>
            <a:ext cx="2741954" cy="2428176"/>
            <a:chOff x="1277816" y="3552055"/>
            <a:chExt cx="3259052" cy="69078395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6907839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42"/>
              <a:ext cx="3173509" cy="65668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methods: {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0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中定义</a:t>
            </a:r>
            <a:r>
              <a:rPr lang="en-US" altLang="zh-CN" dirty="0" err="1"/>
              <a:t>doParent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doThis</a:t>
            </a:r>
            <a:r>
              <a:rPr lang="zh-CN" altLang="en-US" dirty="0"/>
              <a:t>事件处理函数。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514737" y="2802831"/>
            <a:ext cx="4302740" cy="3314190"/>
            <a:chOff x="1277816" y="3552055"/>
            <a:chExt cx="3259052" cy="69078395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6907839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42"/>
              <a:ext cx="3173509" cy="43341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methods: {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我是父元素单击事件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我是被单击元素事件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3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  <p:pic>
        <p:nvPicPr>
          <p:cNvPr id="82946" name="Picture 2" descr="2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73" y="2739127"/>
            <a:ext cx="6327343" cy="212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76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.prevent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</a:t>
            </a:r>
            <a:r>
              <a:rPr lang="en-US" altLang="zh-CN" dirty="0"/>
              <a:t>HTML</a:t>
            </a:r>
            <a:r>
              <a:rPr lang="zh-CN" altLang="zh-CN" dirty="0"/>
              <a:t>标签具有自身特性，例如，</a:t>
            </a:r>
            <a:r>
              <a:rPr lang="en-US" altLang="zh-CN" dirty="0"/>
              <a:t>&lt;a&gt;</a:t>
            </a:r>
            <a:r>
              <a:rPr lang="zh-CN" altLang="zh-CN" dirty="0"/>
              <a:t>标签被单击时会自动跳转。在实际开发中，如果</a:t>
            </a:r>
            <a:r>
              <a:rPr lang="en-US" altLang="zh-CN" dirty="0"/>
              <a:t>&lt;a&gt;</a:t>
            </a:r>
            <a:r>
              <a:rPr lang="zh-CN" altLang="zh-CN" dirty="0"/>
              <a:t>标签的默认行为与事件发生冲突，此时可以使用</a:t>
            </a:r>
            <a:r>
              <a:rPr lang="en-US" altLang="zh-CN" dirty="0"/>
              <a:t>.prevent</a:t>
            </a:r>
            <a:r>
              <a:rPr lang="zh-CN" altLang="zh-CN" dirty="0"/>
              <a:t>修饰符来阻止</a:t>
            </a:r>
            <a:r>
              <a:rPr lang="en-US" altLang="zh-CN" dirty="0"/>
              <a:t>&lt;a&gt;</a:t>
            </a:r>
            <a:r>
              <a:rPr lang="zh-CN" altLang="zh-CN" dirty="0"/>
              <a:t>标签的默认行为。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</a:t>
            </a:r>
            <a:r>
              <a:rPr lang="en-US" altLang="zh-CN" dirty="0"/>
              <a:t>.prevent</a:t>
            </a:r>
            <a:r>
              <a:rPr lang="zh-CN" altLang="zh-CN" dirty="0"/>
              <a:t>修饰符</a:t>
            </a:r>
            <a:r>
              <a:rPr lang="zh-CN" altLang="en-US" dirty="0"/>
              <a:t>阻止默认事件行为。</a:t>
            </a:r>
            <a:endParaRPr lang="zh-CN" altLang="zh-CN" dirty="0"/>
          </a:p>
        </p:txBody>
      </p:sp>
      <p:pic>
        <p:nvPicPr>
          <p:cNvPr id="13" name="Picture 2" descr="r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96" y="2879804"/>
            <a:ext cx="5487505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84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：定义</a:t>
            </a:r>
            <a:r>
              <a:rPr lang="en-US" altLang="zh-CN" dirty="0"/>
              <a:t>a</a:t>
            </a:r>
            <a:r>
              <a:rPr lang="zh-CN" altLang="en-US" dirty="0"/>
              <a:t>标签，并设置</a:t>
            </a:r>
            <a:r>
              <a:rPr lang="en-US" altLang="zh-CN" dirty="0" err="1"/>
              <a:t>href</a:t>
            </a:r>
            <a:r>
              <a:rPr lang="zh-CN" altLang="en-US" dirty="0"/>
              <a:t>属性值为“</a:t>
            </a:r>
            <a:r>
              <a:rPr lang="en-US" altLang="zh-CN" dirty="0"/>
              <a:t>https://www.baidu.com</a:t>
            </a:r>
            <a:r>
              <a:rPr lang="zh-CN" altLang="en-US" dirty="0"/>
              <a:t>”。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51339" y="3094493"/>
            <a:ext cx="7621150" cy="3375573"/>
            <a:chOff x="1277816" y="3552014"/>
            <a:chExt cx="3259052" cy="81814125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14"/>
              <a:ext cx="3259052" cy="8169519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45"/>
              <a:ext cx="3173509" cy="8169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 = "app" 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="https://www.baidu.com"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v-on:click.prevent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阻止默认行为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="https://www.baidu.com"&gt;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不阻止默认行为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6149699" y="2738446"/>
            <a:ext cx="232278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.prevent</a:t>
            </a:r>
            <a:r>
              <a:rPr lang="zh-CN" altLang="en-US" dirty="0"/>
              <a:t>事件修饰符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4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.capture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</a:t>
            </a:r>
            <a:r>
              <a:rPr lang="zh-CN" altLang="zh-CN" dirty="0"/>
              <a:t>事件捕获的执行顺序是由外部结构向内部结构执行，与事件冒泡的顺序相反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13" name="Picture 2" descr="2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33" y="2860506"/>
            <a:ext cx="5948771" cy="219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2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实例</a:t>
            </a:r>
            <a:r>
              <a:rPr lang="zh-CN" altLang="en-US" dirty="0"/>
              <a:t>：通过</a:t>
            </a:r>
            <a:r>
              <a:rPr lang="en-US" altLang="zh-CN" dirty="0"/>
              <a:t>new</a:t>
            </a:r>
            <a:r>
              <a:rPr lang="zh-CN" altLang="en-US" dirty="0"/>
              <a:t>关键字实例化</a:t>
            </a:r>
            <a:r>
              <a:rPr lang="en-US" altLang="zh-CN" dirty="0" err="1"/>
              <a:t>Vue</a:t>
            </a:r>
            <a:r>
              <a:rPr lang="en-US" altLang="zh-CN" dirty="0"/>
              <a:t>({})</a:t>
            </a:r>
            <a:r>
              <a:rPr lang="zh-CN" altLang="en-US" dirty="0"/>
              <a:t>构造函数。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3231581" y="3051645"/>
            <a:ext cx="2455811" cy="2158821"/>
            <a:chOff x="1277816" y="3552092"/>
            <a:chExt cx="2271831" cy="2039728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57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选项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4346974" y="2731644"/>
            <a:ext cx="135537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实例化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  <p:bldP spid="1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：编写页面结构代码。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657350" y="2944479"/>
            <a:ext cx="5442156" cy="2207023"/>
            <a:chOff x="1277816" y="3552014"/>
            <a:chExt cx="3259052" cy="183109364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14"/>
              <a:ext cx="3259052" cy="1831093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25"/>
              <a:ext cx="3173509" cy="12119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v-on:click.capture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事件捕获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3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实例对象，并定义</a:t>
            </a:r>
            <a:r>
              <a:rPr lang="en-US" altLang="zh-CN" dirty="0"/>
              <a:t>methods</a:t>
            </a:r>
            <a:r>
              <a:rPr lang="zh-CN" altLang="en-US" dirty="0"/>
              <a:t>选项。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938623" y="2813215"/>
            <a:ext cx="2453184" cy="2625889"/>
            <a:chOff x="1277816" y="3552014"/>
            <a:chExt cx="3259052" cy="25979500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14"/>
              <a:ext cx="3259052" cy="2597950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25"/>
              <a:ext cx="3173509" cy="123642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95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中分别定义</a:t>
            </a:r>
            <a:r>
              <a:rPr lang="en-US" altLang="zh-CN" dirty="0" err="1"/>
              <a:t>doParent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doThis</a:t>
            </a:r>
            <a:r>
              <a:rPr lang="zh-CN" altLang="en-US" dirty="0"/>
              <a:t>事件处理函数。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652795" y="2922747"/>
            <a:ext cx="4384354" cy="3114620"/>
            <a:chOff x="1277816" y="3552014"/>
            <a:chExt cx="3259052" cy="25979500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14"/>
              <a:ext cx="3259052" cy="2597950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25"/>
              <a:ext cx="3173509" cy="163207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我是父元素的单击事件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我是当前元素的单击事件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6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.self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</a:t>
            </a:r>
            <a:r>
              <a:rPr lang="zh-CN" altLang="zh-CN" dirty="0"/>
              <a:t>事件修饰符</a:t>
            </a:r>
            <a:r>
              <a:rPr lang="en-US" altLang="zh-CN" dirty="0"/>
              <a:t>.self</a:t>
            </a:r>
            <a:r>
              <a:rPr lang="zh-CN" altLang="zh-CN" dirty="0"/>
              <a:t>用来实现只有</a:t>
            </a:r>
            <a:r>
              <a:rPr lang="en-US" altLang="zh-CN" dirty="0"/>
              <a:t>DOM</a:t>
            </a:r>
            <a:r>
              <a:rPr lang="zh-CN" altLang="zh-CN" dirty="0"/>
              <a:t>元素本身会触发事件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31" y="2665040"/>
            <a:ext cx="6650059" cy="350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851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：定义页面结构代码，并绑定单击事件。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57350" y="2950549"/>
            <a:ext cx="4716463" cy="2553846"/>
            <a:chOff x="1277816" y="3551970"/>
            <a:chExt cx="2595407" cy="11258668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970"/>
              <a:ext cx="2595407" cy="11258663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12"/>
              <a:ext cx="2509864" cy="112467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&lt;div class="Odiv1"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v-on:click.self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"&gt;a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   &lt;div class="Odiv2"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"&gt;b&lt;/div&gt;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 &lt;div class="Odiv1"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"&gt;c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  &lt;div class="Odiv2"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v-on:click.self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"&gt;d&lt;/div&gt;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中定义</a:t>
            </a:r>
            <a:r>
              <a:rPr lang="en-US" altLang="zh-CN" dirty="0" err="1"/>
              <a:t>doParent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doThis</a:t>
            </a:r>
            <a:r>
              <a:rPr lang="en-US" altLang="zh-CN" dirty="0"/>
              <a:t>()</a:t>
            </a:r>
            <a:r>
              <a:rPr lang="zh-CN" altLang="en-US" dirty="0"/>
              <a:t>事件处理函数。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69687" y="2978704"/>
            <a:ext cx="2309541" cy="1757024"/>
            <a:chOff x="1277816" y="3551970"/>
            <a:chExt cx="2595407" cy="16785142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970"/>
              <a:ext cx="2595407" cy="1678514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12"/>
              <a:ext cx="2509864" cy="7733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methods: {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571000" y="2978704"/>
            <a:ext cx="4260472" cy="2033204"/>
            <a:chOff x="1277816" y="3551970"/>
            <a:chExt cx="2595407" cy="167851428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6" y="3551970"/>
              <a:ext cx="2595407" cy="1678514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0912"/>
              <a:ext cx="2509864" cy="7733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doParent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我是父元素的单击事件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我是当前元素的单击事件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2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.once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：只触发一次事件处理函数，案例页面结构代码如下。</a:t>
            </a:r>
            <a:endParaRPr lang="zh-CN" altLang="zh-CN" dirty="0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798196" y="2720054"/>
            <a:ext cx="5161170" cy="1158570"/>
            <a:chOff x="1277816" y="3551870"/>
            <a:chExt cx="1564634" cy="195752777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277816" y="3551870"/>
              <a:ext cx="1564634" cy="1957527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363361" y="3670936"/>
              <a:ext cx="1434292" cy="9248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&lt;button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v-on:click.once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只执行一次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endParaRPr lang="en-US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709927" y="2751278"/>
            <a:ext cx="4776473" cy="3127008"/>
            <a:chOff x="1277816" y="3551870"/>
            <a:chExt cx="1564634" cy="19575277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1870"/>
              <a:ext cx="1564634" cy="1957527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61" y="3670936"/>
              <a:ext cx="1434292" cy="194384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methods: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doThis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我是当前元素的单击事件且只执行一次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 查看运行效果。</a:t>
            </a:r>
            <a:endParaRPr lang="zh-CN" altLang="zh-CN" dirty="0"/>
          </a:p>
        </p:txBody>
      </p:sp>
      <p:pic>
        <p:nvPicPr>
          <p:cNvPr id="12" name="Picture 2" descr="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26" y="2859706"/>
            <a:ext cx="5979385" cy="211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5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实例配置对象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65755"/>
              </p:ext>
            </p:extLst>
          </p:nvPr>
        </p:nvGraphicFramePr>
        <p:xfrm>
          <a:off x="760413" y="2882900"/>
          <a:ext cx="7767637" cy="2716212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data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实例数据对象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methods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定义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Vue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实例中</a:t>
                      </a:r>
                      <a:r>
                        <a:rPr lang="zh-CN" altLang="en-US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方法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components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定义子组件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computed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计算属性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filters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过滤器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FDF1766-A182-4D6D-87DA-D95355498A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57835" y="81429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事件绑定指令是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497DD5-E67E-48BF-93AF-50F5EB9BC25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84ECBB-9381-4BF9-BC0C-266452AA12C3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rgbClr val="00ACE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A67977-3FD2-4DC2-B755-AEB9876461B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BF902CDF-26A8-4427-8441-D671B241F1E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21662E15-596C-4650-BD58-70466197E38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031660B8-E240-4038-AA75-DFA6F664A9C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CFD35BE7-71D5-41C3-8ADB-546CEB7149B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A16DD7A-158F-472A-A478-51D0BE349A4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1324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C3207E9-FDAC-40DF-839E-FDFFDDEC8F3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中，能够实现页面单击事件绑定的代码是（ 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C6FE9-E5F5-48F7-A632-9091B38514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enter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1E8E99-6D9F-4EE2-9B55-86C31DDEA9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click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F456FD-F305-4A13-85AC-663920D6C7A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mouseenter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DC3222-2C15-40D9-BF88-3EB58DD401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doubleclick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77A2E62-7B24-4DF7-8732-4D04FADC588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F6721AC-DAE5-4F54-BF29-0E2617A565F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0444BC-9803-4A97-9124-5A6508CFA51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948BB49-10B8-416D-977B-566C222E68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DB4E241-66F7-4385-8D87-7CE6E9FCF16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01C10D-C340-46B3-92EA-004B22DD44F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3C7CCA57-CC7A-4C9B-86CF-70E839C9B57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D3A0B63-0825-4ECB-81CA-11114930080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AB0F9717-27EA-4FD0-B9D4-35BAD114056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BE37997C-4CF0-482B-A1AC-3DF4A94FBC7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9000B31-68BF-464F-BD44-08BE0A52A60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08009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组件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中，组件是构成页面中独立结构单元</a:t>
            </a:r>
            <a:r>
              <a:rPr lang="zh-CN" altLang="en-US" dirty="0"/>
              <a:t>，</a:t>
            </a:r>
            <a:r>
              <a:rPr lang="zh-CN" altLang="zh-CN" dirty="0"/>
              <a:t>组件主要以页面结构形式存在，不同组件也具有基本交互功能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组件特性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能够减少重复代码的编写，提高开发效率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降低代码之间的耦合程度，使项目更易维护和管理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根据业务逻辑实现复杂的项目功能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：在根标签中，通过</a:t>
            </a:r>
            <a:r>
              <a:rPr lang="en-US" altLang="zh-CN" dirty="0"/>
              <a:t>&lt;my-component&gt;</a:t>
            </a:r>
            <a:r>
              <a:rPr lang="zh-CN" altLang="en-US" dirty="0"/>
              <a:t>标签定义组件页面结构。</a:t>
            </a:r>
            <a:endParaRPr lang="en-US" altLang="zh-CN" dirty="0"/>
          </a:p>
        </p:txBody>
      </p:sp>
      <p:pic>
        <p:nvPicPr>
          <p:cNvPr id="880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024554"/>
            <a:ext cx="5865922" cy="143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：在根标签中，通过</a:t>
            </a:r>
            <a:r>
              <a:rPr lang="en-US" altLang="zh-CN" dirty="0"/>
              <a:t>&lt;my-component&gt;</a:t>
            </a:r>
            <a:r>
              <a:rPr lang="zh-CN" altLang="en-US" dirty="0"/>
              <a:t>标签定义组件页面结构。</a:t>
            </a:r>
            <a:endParaRPr lang="en-US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878644" y="2979536"/>
            <a:ext cx="3926033" cy="2007244"/>
            <a:chOff x="1277816" y="3551870"/>
            <a:chExt cx="3259052" cy="173350505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551870"/>
              <a:ext cx="3259052" cy="17335050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14084202"/>
              <a:ext cx="3173509" cy="14407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&lt;/div&gt;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816588" y="2638644"/>
            <a:ext cx="182467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22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：注册计数器组件。</a:t>
            </a:r>
            <a:endParaRPr lang="en-US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818782" y="2838372"/>
            <a:ext cx="7237413" cy="2197649"/>
            <a:chOff x="1277816" y="3551870"/>
            <a:chExt cx="3259052" cy="207733197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551870"/>
              <a:ext cx="3259052" cy="2021531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3670965"/>
              <a:ext cx="3173509" cy="20761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{return {count: 0}},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="count++"&gt;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被单击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{{count}}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6426592" y="2496519"/>
            <a:ext cx="156228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定义组件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注册局部组件</a:t>
            </a:r>
            <a:r>
              <a:rPr lang="zh-CN" altLang="en-US" dirty="0"/>
              <a:t>：</a:t>
            </a:r>
            <a:r>
              <a:rPr lang="en-US" altLang="zh-CN" dirty="0" err="1"/>
              <a:t>Vue.component</a:t>
            </a:r>
            <a:r>
              <a:rPr lang="en-US" altLang="zh-CN" dirty="0"/>
              <a:t>()</a:t>
            </a:r>
            <a:r>
              <a:rPr lang="zh-CN" altLang="zh-CN" dirty="0"/>
              <a:t>方法用于全局注册组件，除了全局注册组件外，还可以局部注册组件，通过</a:t>
            </a:r>
            <a:r>
              <a:rPr lang="en-US" altLang="zh-CN" dirty="0" err="1"/>
              <a:t>Vue</a:t>
            </a:r>
            <a:r>
              <a:rPr lang="zh-CN" altLang="zh-CN" dirty="0"/>
              <a:t>实例的</a:t>
            </a:r>
            <a:r>
              <a:rPr lang="en-US" altLang="zh-CN" dirty="0"/>
              <a:t>components</a:t>
            </a:r>
            <a:r>
              <a:rPr lang="zh-CN" altLang="zh-CN" dirty="0"/>
              <a:t>属性来实现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13" name="Picture 2" descr="2-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17" y="2809466"/>
            <a:ext cx="4699422" cy="131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9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：定义根标签。</a:t>
            </a:r>
            <a:endParaRPr lang="en-US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705338" y="2932318"/>
            <a:ext cx="3626962" cy="1173788"/>
            <a:chOff x="1277816" y="-19315785"/>
            <a:chExt cx="1965416" cy="296816027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-19315785"/>
              <a:ext cx="1965416" cy="29681602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71"/>
              <a:ext cx="1776416" cy="87277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&lt;my-component&gt;&lt;/my-component&gt;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  <a:r>
                <a:rPr lang="zh-CN" altLang="zh-CN" sz="1200" dirty="0"/>
                <a:t> 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46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：设置</a:t>
            </a:r>
            <a:r>
              <a:rPr lang="en-US" altLang="zh-CN" dirty="0"/>
              <a:t>components</a:t>
            </a:r>
            <a:r>
              <a:rPr lang="zh-CN" altLang="en-US" dirty="0"/>
              <a:t>选项中</a:t>
            </a:r>
            <a:r>
              <a:rPr lang="en-US" altLang="zh-CN" dirty="0" err="1"/>
              <a:t>myComponent</a:t>
            </a:r>
            <a:r>
              <a:rPr lang="zh-CN" altLang="en-US" dirty="0"/>
              <a:t>的属性值为</a:t>
            </a:r>
            <a:r>
              <a:rPr lang="en-US" altLang="zh-CN" dirty="0"/>
              <a:t>com1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063870" y="2830358"/>
            <a:ext cx="4517358" cy="3186790"/>
            <a:chOff x="1277816" y="-4046537"/>
            <a:chExt cx="1965416" cy="301231959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-4046537"/>
              <a:ext cx="1965416" cy="2968160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71"/>
              <a:ext cx="1776416" cy="293514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com1 =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template: '&lt;p&gt;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实例中的局部组件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&lt;/p&gt;'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注册局部组件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components: {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myComponent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: com1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588923" y="2672492"/>
            <a:ext cx="19795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注册局部组件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49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</a:t>
            </a:r>
            <a:r>
              <a:rPr lang="zh-CN" altLang="en-US" b="1" u="sng" dirty="0">
                <a:solidFill>
                  <a:srgbClr val="0D74C9"/>
                </a:solidFill>
              </a:rPr>
              <a:t>实例配置对象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06424"/>
              </p:ext>
            </p:extLst>
          </p:nvPr>
        </p:nvGraphicFramePr>
        <p:xfrm>
          <a:off x="760413" y="2882900"/>
          <a:ext cx="7767637" cy="1358106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选项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唯一根元素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watch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监听数据变化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template</a:t>
            </a:r>
            <a:r>
              <a:rPr lang="zh-CN" altLang="en-US" b="1" u="sng" dirty="0">
                <a:solidFill>
                  <a:srgbClr val="0D74C9"/>
                </a:solidFill>
              </a:rPr>
              <a:t>模板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提供了</a:t>
            </a:r>
            <a:r>
              <a:rPr lang="en-US" altLang="zh-CN" dirty="0"/>
              <a:t>&lt;template&gt;</a:t>
            </a:r>
            <a:r>
              <a:rPr lang="zh-CN" altLang="zh-CN" dirty="0"/>
              <a:t>标签来定义结构的模板，可以在该标签中书写</a:t>
            </a:r>
            <a:r>
              <a:rPr lang="en-US" altLang="zh-CN" dirty="0"/>
              <a:t>HTML</a:t>
            </a:r>
            <a:r>
              <a:rPr lang="zh-CN" altLang="zh-CN" dirty="0"/>
              <a:t>代码，然后通过</a:t>
            </a:r>
            <a:r>
              <a:rPr lang="en-US" altLang="zh-CN" dirty="0"/>
              <a:t>id</a:t>
            </a:r>
            <a:r>
              <a:rPr lang="zh-CN" altLang="zh-CN" dirty="0"/>
              <a:t>值绑定到组件内的</a:t>
            </a:r>
            <a:r>
              <a:rPr lang="en-US" altLang="zh-CN" dirty="0"/>
              <a:t>template</a:t>
            </a:r>
            <a:r>
              <a:rPr lang="zh-CN" altLang="zh-CN" dirty="0"/>
              <a:t>属性上，这样就有利于在编辑器中显示代码提示和高亮显示，不仅改善了开发体验，也提高了开发效率。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16020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12" y="2761867"/>
            <a:ext cx="5999413" cy="195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：通过模板</a:t>
            </a:r>
            <a:r>
              <a:rPr lang="en-US" altLang="zh-CN" dirty="0"/>
              <a:t>template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值实现与组件</a:t>
            </a:r>
            <a:r>
              <a:rPr lang="en-US" altLang="zh-CN" dirty="0"/>
              <a:t>my-component</a:t>
            </a:r>
            <a:r>
              <a:rPr lang="zh-CN" altLang="en-US" dirty="0"/>
              <a:t>绑定。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43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</a:t>
            </a:r>
            <a:r>
              <a:rPr lang="en-US" altLang="zh-CN" dirty="0"/>
              <a:t>id</a:t>
            </a:r>
            <a:r>
              <a:rPr lang="zh-CN" altLang="en-US" dirty="0"/>
              <a:t>值为</a:t>
            </a:r>
            <a:r>
              <a:rPr lang="en-US" altLang="zh-CN" dirty="0"/>
              <a:t>tmp1</a:t>
            </a:r>
            <a:r>
              <a:rPr lang="zh-CN" altLang="en-US" dirty="0"/>
              <a:t>的</a:t>
            </a:r>
            <a:r>
              <a:rPr lang="en-US" altLang="zh-CN" dirty="0"/>
              <a:t>template</a:t>
            </a:r>
            <a:r>
              <a:rPr lang="zh-CN" altLang="en-US" dirty="0"/>
              <a:t>模板。</a:t>
            </a:r>
            <a:endParaRPr lang="en-US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137338" y="2707930"/>
            <a:ext cx="3436883" cy="2163616"/>
            <a:chOff x="1277816" y="3551870"/>
            <a:chExt cx="3259052" cy="71492264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870"/>
              <a:ext cx="3259052" cy="71492264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1137"/>
              <a:ext cx="3173509" cy="60774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&lt;p&gt;{{title}}&lt;/p&gt;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&lt;template id="tmp1"&gt;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&lt;p&gt;{{title}}&lt;/p&gt;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&lt;/template&gt;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7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：通过</a:t>
            </a:r>
            <a:r>
              <a:rPr lang="en-US" altLang="zh-CN" dirty="0" err="1"/>
              <a:t>Vue.component</a:t>
            </a:r>
            <a:r>
              <a:rPr lang="en-US" altLang="zh-CN" dirty="0"/>
              <a:t>()</a:t>
            </a:r>
            <a:r>
              <a:rPr lang="zh-CN" altLang="en-US" dirty="0"/>
              <a:t>定义</a:t>
            </a:r>
            <a:r>
              <a:rPr lang="en-US" altLang="zh-CN" dirty="0"/>
              <a:t>my-component</a:t>
            </a:r>
            <a:r>
              <a:rPr lang="zh-CN" altLang="en-US" dirty="0"/>
              <a:t>组件。</a:t>
            </a:r>
            <a:endParaRPr lang="en-US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457013" y="2921353"/>
            <a:ext cx="3423526" cy="3033224"/>
            <a:chOff x="1277816" y="3551746"/>
            <a:chExt cx="3259052" cy="55562471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746"/>
              <a:ext cx="3259052" cy="5556247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96"/>
              <a:ext cx="3173509" cy="524318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template: '#tmp1',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data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return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title: 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我是组件内的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title',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00957" y="2580840"/>
            <a:ext cx="19795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5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实例中定义</a:t>
            </a:r>
            <a:r>
              <a:rPr lang="en-US" altLang="zh-CN" dirty="0"/>
              <a:t>title</a:t>
            </a:r>
            <a:r>
              <a:rPr lang="zh-CN" altLang="en-US" dirty="0"/>
              <a:t>的初始数据为“</a:t>
            </a:r>
            <a:r>
              <a:rPr lang="zh-CN" altLang="zh-CN" dirty="0"/>
              <a:t>我是</a:t>
            </a:r>
            <a:r>
              <a:rPr lang="en-US" altLang="zh-CN" dirty="0" err="1"/>
              <a:t>vm</a:t>
            </a:r>
            <a:r>
              <a:rPr lang="zh-CN" altLang="zh-CN" dirty="0"/>
              <a:t>实例的</a:t>
            </a:r>
            <a:r>
              <a:rPr lang="en-US" altLang="zh-CN" dirty="0"/>
              <a:t>title</a:t>
            </a:r>
            <a:r>
              <a:rPr lang="zh-CN" altLang="en-US" dirty="0"/>
              <a:t>”。</a:t>
            </a:r>
            <a:endParaRPr lang="en-US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627167" y="2726028"/>
            <a:ext cx="2748874" cy="2545457"/>
            <a:chOff x="1277816" y="3551746"/>
            <a:chExt cx="3259052" cy="55562471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1746"/>
              <a:ext cx="3259052" cy="5556247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1009"/>
              <a:ext cx="3173509" cy="28557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data: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title: 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实例的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title'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34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1139B5D-2916-45F8-8666-5472492D81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定义组件的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是（）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1D7834-024C-4C32-88EB-51FBAEFA2F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Vue.component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1E098D-404B-454E-9F8A-446E6D16F06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Vue.filters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658561-EE5F-48B5-87E9-C0BA9057FC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Vue.vuex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8FF8C6-F67D-4846-9632-5E2968D97FA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Vue.router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AAFDBA-6204-4034-89DA-0E3BBD98D43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947AB75-91D0-4A85-BC7C-F95C05E614E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545B0A-E851-4C2E-A1EF-568BD24CDAF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6F2FBB-5E5E-4C83-8C7B-2D1AA0E586E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BA8C70E-0B80-4CF0-8128-C3048810FD2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39FEAB9-BB04-4C45-9946-DAA7A2DF2A7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A5DC10CE-2710-4FB2-B519-EA163F19B4F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1F59817F-1241-4AA8-819C-DD5A70CA04A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51F747D7-F9D4-42F2-A1EC-3DE40BE49B7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A9C2D82C-C9C9-4001-9990-44AECA17980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6F26DDC-C5C2-4147-BE53-899AA966D1F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42821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组件之间的依赖关系</a:t>
            </a:r>
            <a:r>
              <a:rPr lang="zh-CN" altLang="en-US" dirty="0"/>
              <a:t>：</a:t>
            </a:r>
            <a:r>
              <a:rPr lang="zh-CN" altLang="zh-CN" dirty="0"/>
              <a:t>组件之间的数据传递需要借助一些工具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（如</a:t>
            </a:r>
            <a:r>
              <a:rPr lang="en-US" altLang="zh-CN" dirty="0"/>
              <a:t>props</a:t>
            </a:r>
            <a:r>
              <a:rPr lang="zh-CN" altLang="zh-CN" dirty="0"/>
              <a:t>属性）来实现父组件向子组件传递数据信息。</a:t>
            </a:r>
            <a:endParaRPr lang="en-US" altLang="zh-CN" dirty="0"/>
          </a:p>
        </p:txBody>
      </p:sp>
      <p:sp>
        <p:nvSpPr>
          <p:cNvPr id="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74897"/>
              </p:ext>
            </p:extLst>
          </p:nvPr>
        </p:nvGraphicFramePr>
        <p:xfrm>
          <a:off x="2536048" y="3382237"/>
          <a:ext cx="3180697" cy="188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72661" imgH="1939140" progId="Visio.Drawing.11">
                  <p:embed/>
                </p:oleObj>
              </mc:Choice>
              <mc:Fallback>
                <p:oleObj name="Visio" r:id="rId2" imgW="3272661" imgH="193914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048" y="3382237"/>
                        <a:ext cx="3180697" cy="1883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props</a:t>
            </a:r>
            <a:r>
              <a:rPr lang="zh-CN" altLang="en-US" b="1" u="sng" dirty="0">
                <a:solidFill>
                  <a:srgbClr val="0D74C9"/>
                </a:solidFill>
              </a:rPr>
              <a:t>传值</a:t>
            </a:r>
            <a:r>
              <a:rPr lang="zh-CN" altLang="en-US" dirty="0"/>
              <a:t>：</a:t>
            </a:r>
            <a:r>
              <a:rPr lang="en-US" altLang="zh-CN" dirty="0"/>
              <a:t>props</a:t>
            </a:r>
            <a:r>
              <a:rPr lang="zh-CN" altLang="zh-CN" dirty="0"/>
              <a:t>即道具，用来接</a:t>
            </a:r>
            <a:r>
              <a:rPr lang="zh-CN" altLang="en-US" dirty="0"/>
              <a:t>收</a:t>
            </a:r>
            <a:r>
              <a:rPr lang="zh-CN" altLang="zh-CN" dirty="0"/>
              <a:t>父组件中定义的数据，其值为数组，数组中是父组件传递的数据信息。</a:t>
            </a:r>
            <a:endParaRPr lang="en-US" altLang="zh-CN" dirty="0"/>
          </a:p>
        </p:txBody>
      </p:sp>
      <p:sp>
        <p:nvSpPr>
          <p:cNvPr id="21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：子组件接收父组件传递的数据“</a:t>
            </a:r>
            <a:r>
              <a:rPr lang="en-US" altLang="zh-CN" dirty="0"/>
              <a:t>title</a:t>
            </a:r>
            <a:r>
              <a:rPr lang="zh-CN" altLang="en-US" dirty="0"/>
              <a:t>”。</a:t>
            </a:r>
            <a:endParaRPr lang="en-US" altLang="zh-CN" dirty="0"/>
          </a:p>
        </p:txBody>
      </p:sp>
      <p:sp>
        <p:nvSpPr>
          <p:cNvPr id="20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47" y="2970239"/>
            <a:ext cx="5372535" cy="12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41737" y="3048653"/>
            <a:ext cx="3577036" cy="1207256"/>
            <a:chOff x="1277816" y="-15938463"/>
            <a:chExt cx="3259052" cy="26019223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6" y="-15938463"/>
              <a:ext cx="3259052" cy="2601922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12219074"/>
              <a:ext cx="3173509" cy="87277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&lt;my-parent name="title"&gt;&lt;/my-parent&gt;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3439191" y="2696173"/>
            <a:ext cx="19795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props</a:t>
            </a:r>
            <a:r>
              <a:rPr lang="zh-CN" altLang="en-US" dirty="0"/>
              <a:t>传值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el</a:t>
            </a:r>
            <a:r>
              <a:rPr lang="zh-CN" altLang="en-US" b="1" u="sng" dirty="0">
                <a:solidFill>
                  <a:srgbClr val="0D74C9"/>
                </a:solidFill>
              </a:rPr>
              <a:t>唯一根标签</a:t>
            </a:r>
            <a:r>
              <a:rPr lang="zh-CN" altLang="en-US" dirty="0"/>
              <a:t>：</a:t>
            </a:r>
            <a:r>
              <a:rPr lang="zh-CN" altLang="zh-CN" dirty="0"/>
              <a:t>在创建</a:t>
            </a:r>
            <a:r>
              <a:rPr lang="en-US" altLang="zh-CN" dirty="0" err="1"/>
              <a:t>Vue</a:t>
            </a:r>
            <a:r>
              <a:rPr lang="zh-CN" altLang="zh-CN" dirty="0"/>
              <a:t>实例时，</a:t>
            </a:r>
            <a:r>
              <a:rPr lang="en-US" altLang="zh-CN" dirty="0"/>
              <a:t>el</a:t>
            </a:r>
            <a:r>
              <a:rPr lang="zh-CN" altLang="zh-CN" dirty="0"/>
              <a:t>表示唯一根标签，</a:t>
            </a:r>
            <a:r>
              <a:rPr lang="en-US" altLang="zh-CN" dirty="0"/>
              <a:t>class</a:t>
            </a:r>
            <a:r>
              <a:rPr lang="zh-CN" altLang="zh-CN" dirty="0"/>
              <a:t>或</a:t>
            </a:r>
            <a:r>
              <a:rPr lang="en-US" altLang="zh-CN" dirty="0"/>
              <a:t>id</a:t>
            </a:r>
            <a:r>
              <a:rPr lang="zh-CN" altLang="zh-CN" dirty="0"/>
              <a:t>选择器</a:t>
            </a:r>
            <a:r>
              <a:rPr lang="zh-CN" altLang="en-US" dirty="0"/>
              <a:t>可用来</a:t>
            </a:r>
            <a:r>
              <a:rPr lang="zh-CN" altLang="zh-CN" dirty="0"/>
              <a:t>将页面结构与</a:t>
            </a:r>
            <a:r>
              <a:rPr lang="en-US" altLang="zh-CN" dirty="0" err="1"/>
              <a:t>Vue</a:t>
            </a:r>
            <a:r>
              <a:rPr lang="zh-CN" altLang="zh-CN" dirty="0"/>
              <a:t>实例对象</a:t>
            </a:r>
            <a:r>
              <a:rPr lang="en-US" altLang="zh-CN" dirty="0" err="1"/>
              <a:t>vm</a:t>
            </a:r>
            <a:r>
              <a:rPr lang="zh-CN" altLang="zh-CN" dirty="0"/>
              <a:t>中的</a:t>
            </a:r>
            <a:r>
              <a:rPr lang="en-US" altLang="zh-CN" dirty="0"/>
              <a:t>el</a:t>
            </a:r>
            <a:r>
              <a:rPr lang="zh-CN" altLang="zh-CN" dirty="0"/>
              <a:t>绑定。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唯一根标签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984755" y="2890596"/>
            <a:ext cx="3577036" cy="2752623"/>
            <a:chOff x="1277816" y="3551775"/>
            <a:chExt cx="3259052" cy="260192237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6" y="3551775"/>
              <a:ext cx="3259052" cy="26019223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12219074"/>
              <a:ext cx="3173509" cy="24437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('my-parent',{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props: ['name'],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template: '&lt;div&gt;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我是父组件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{{name}}&lt;div&gt;'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3582209" y="2468800"/>
            <a:ext cx="197958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props</a:t>
            </a:r>
            <a:r>
              <a:rPr lang="zh-CN" altLang="en-US" dirty="0"/>
              <a:t>传值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$emit</a:t>
            </a:r>
            <a:r>
              <a:rPr lang="zh-CN" altLang="en-US" b="1" u="sng" dirty="0">
                <a:solidFill>
                  <a:srgbClr val="0D74C9"/>
                </a:solidFill>
              </a:rPr>
              <a:t>传值</a:t>
            </a:r>
            <a:r>
              <a:rPr lang="zh-CN" altLang="en-US" dirty="0"/>
              <a:t>：</a:t>
            </a:r>
            <a:r>
              <a:rPr lang="en-US" altLang="zh-CN" dirty="0"/>
              <a:t>$emit</a:t>
            </a:r>
            <a:r>
              <a:rPr lang="zh-CN" altLang="zh-CN" dirty="0"/>
              <a:t>能够将子组件中的值传递到父组件中去。</a:t>
            </a:r>
            <a:r>
              <a:rPr lang="en-US" altLang="zh-CN" dirty="0"/>
              <a:t>$emit</a:t>
            </a:r>
            <a:r>
              <a:rPr lang="zh-CN" altLang="zh-CN" dirty="0"/>
              <a:t>可以触发父组件中定义的事件，子组件的数据信息通过传递参数的方式完成。</a:t>
            </a:r>
            <a:endParaRPr lang="en-US" altLang="zh-CN" dirty="0"/>
          </a:p>
        </p:txBody>
      </p:sp>
      <p:sp>
        <p:nvSpPr>
          <p:cNvPr id="25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：实现子组件向父组件传值。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65" y="2779427"/>
            <a:ext cx="6540908" cy="195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75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62310" y="2859172"/>
            <a:ext cx="7710178" cy="2737588"/>
            <a:chOff x="1277816" y="3551775"/>
            <a:chExt cx="5174974" cy="427780878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6" y="3551775"/>
              <a:ext cx="5174974" cy="4277808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8" y="3671003"/>
              <a:ext cx="5089432" cy="418415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('parent',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&lt;child @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childFn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transContent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"&gt;&lt;/child&gt;'+'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子组件传来的值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:  {{message}}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{return {message: ''},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transContent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(payload)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this.message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payload}}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5038724" y="2636830"/>
            <a:ext cx="250889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定义父组件</a:t>
            </a:r>
            <a:r>
              <a:rPr lang="en-US" altLang="zh-CN" dirty="0"/>
              <a:t>parent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：父组件定义事件处理函数</a:t>
            </a:r>
            <a:r>
              <a:rPr lang="en-US" altLang="zh-CN" dirty="0" err="1"/>
              <a:t>transContent</a:t>
            </a:r>
            <a:r>
              <a:rPr lang="zh-CN" altLang="en-US" dirty="0"/>
              <a:t>，并接收</a:t>
            </a:r>
            <a:r>
              <a:rPr lang="en-US" altLang="zh-CN" dirty="0"/>
              <a:t>payload</a:t>
            </a:r>
            <a:r>
              <a:rPr lang="zh-CN" altLang="en-US" dirty="0"/>
              <a:t>参数。</a:t>
            </a:r>
            <a:endParaRPr lang="en-US" altLang="zh-CN" dirty="0"/>
          </a:p>
        </p:txBody>
      </p:sp>
      <p:sp>
        <p:nvSpPr>
          <p:cNvPr id="14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45633" y="2749884"/>
            <a:ext cx="4755621" cy="2737588"/>
            <a:chOff x="1277816" y="-18429905"/>
            <a:chExt cx="5174974" cy="427780878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77816" y="-18429905"/>
              <a:ext cx="5174974" cy="4277808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8" y="3671003"/>
              <a:ext cx="5089432" cy="353569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id="child"&gt;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&lt;button @click="click"&gt;Send&lt;/button&gt;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&lt;input type="text" v-model="message"&gt;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3604062" y="2479028"/>
            <a:ext cx="250889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定义子组件模板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133785" y="3029435"/>
            <a:ext cx="4876429" cy="3417089"/>
            <a:chOff x="1277816" y="3551775"/>
            <a:chExt cx="4108173" cy="529823032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6" y="3551775"/>
              <a:ext cx="4055339" cy="5298230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9" y="3671009"/>
              <a:ext cx="4022630" cy="529703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('child',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'#child',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{return {message: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子组件的消息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click ()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this.$emit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childFn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this.message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4833789" y="2638643"/>
            <a:ext cx="211371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定义子组件</a:t>
            </a:r>
            <a:r>
              <a:rPr lang="en-US" altLang="zh-CN" dirty="0"/>
              <a:t>child</a:t>
            </a: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：触发父组件中绑定的</a:t>
            </a:r>
            <a:r>
              <a:rPr lang="en-US" altLang="zh-CN" dirty="0" err="1"/>
              <a:t>childFn</a:t>
            </a:r>
            <a:r>
              <a:rPr lang="zh-CN" altLang="en-US" dirty="0"/>
              <a:t>事件，并传递子组件中的</a:t>
            </a:r>
            <a:r>
              <a:rPr lang="en-US" altLang="zh-CN" dirty="0"/>
              <a:t>message</a:t>
            </a:r>
            <a:r>
              <a:rPr lang="zh-CN" altLang="en-US" dirty="0"/>
              <a:t>数据。</a:t>
            </a:r>
            <a:endParaRPr lang="en-US" altLang="zh-CN" dirty="0"/>
          </a:p>
        </p:txBody>
      </p:sp>
      <p:sp>
        <p:nvSpPr>
          <p:cNvPr id="24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：单击页面中的“</a:t>
            </a:r>
            <a:r>
              <a:rPr lang="en-US" altLang="zh-CN" dirty="0"/>
              <a:t>send</a:t>
            </a:r>
            <a:r>
              <a:rPr lang="zh-CN" altLang="en-US" dirty="0"/>
              <a:t>”按钮，页面展示子组件的消息。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64" y="2908654"/>
            <a:ext cx="6197710" cy="18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1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v-if</a:t>
            </a:r>
            <a:r>
              <a:rPr lang="zh-CN" altLang="en-US" b="1" u="sng" dirty="0">
                <a:solidFill>
                  <a:srgbClr val="0D74C9"/>
                </a:solidFill>
              </a:rPr>
              <a:t>与</a:t>
            </a:r>
            <a:r>
              <a:rPr lang="en-US" altLang="zh-CN" b="1" u="sng" dirty="0">
                <a:solidFill>
                  <a:srgbClr val="0D74C9"/>
                </a:solidFill>
              </a:rPr>
              <a:t>v-else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zh-CN" altLang="zh-CN" dirty="0"/>
              <a:t>中的页面结构是由组件构成的，不同组件可以表示不同页面，适合进行单页应用开发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4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" name="Picture 2" descr="2-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28" y="2749176"/>
            <a:ext cx="4837129" cy="180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09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361223" y="2872902"/>
            <a:ext cx="6505770" cy="2587515"/>
            <a:chOff x="1277816" y="-19899462"/>
            <a:chExt cx="8271688" cy="50325772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-19899462"/>
              <a:ext cx="8181476" cy="5032577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861"/>
              <a:ext cx="8186145" cy="439279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="#" @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click.prevent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flag?flag:flag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=!flag"&gt;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登录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&lt;a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href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="#" @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click.prevent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flag?flag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=!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flag:flag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注册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&lt;/a&gt;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&lt;login v-if="flag"&gt;&lt;/login&gt;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&lt;register v-else="flag"&gt;&lt;/register&gt;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947134" y="2658406"/>
            <a:ext cx="154367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唯一根标签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dfdf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25" y="2857135"/>
            <a:ext cx="4585488" cy="14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0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：定义登录和注册页面组件。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275030" y="3001168"/>
            <a:ext cx="2625954" cy="2032232"/>
            <a:chOff x="1277816" y="3551922"/>
            <a:chExt cx="4108173" cy="340993600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1922"/>
              <a:ext cx="4055339" cy="3409936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857"/>
              <a:ext cx="4022630" cy="26636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data: { flag: true 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1465942" y="2651727"/>
            <a:ext cx="25489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191096" y="3034409"/>
            <a:ext cx="3552055" cy="2678563"/>
            <a:chOff x="1277816" y="3551922"/>
            <a:chExt cx="4108173" cy="351240237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1922"/>
              <a:ext cx="4055339" cy="34099360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857"/>
              <a:ext cx="4022630" cy="35112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('login',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template: '&lt;div&gt;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登录页面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&lt;/div&gt;'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('register',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template: '&lt;div&gt;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注册页面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&lt;/div&gt;'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328677" y="2629420"/>
            <a:ext cx="25489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定义登录和注册组件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79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2.4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组件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en-US" altLang="zh-CN" dirty="0"/>
          </a:p>
        </p:txBody>
      </p:sp>
      <p:sp>
        <p:nvSpPr>
          <p:cNvPr id="10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2" descr="2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37" y="2804425"/>
            <a:ext cx="4966688" cy="185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71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钩子函数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钩子函数</a:t>
            </a:r>
            <a:r>
              <a:rPr lang="zh-CN" altLang="en-US" dirty="0"/>
              <a:t>：</a:t>
            </a:r>
            <a:r>
              <a:rPr lang="zh-CN" altLang="zh-CN" dirty="0"/>
              <a:t>钩子函数用来描述</a:t>
            </a:r>
            <a:r>
              <a:rPr lang="en-US" altLang="zh-CN" dirty="0" err="1"/>
              <a:t>Vue</a:t>
            </a:r>
            <a:r>
              <a:rPr lang="zh-CN" altLang="zh-CN" dirty="0"/>
              <a:t>实例从创建到销毁的整个生命周期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63679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钩子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beforeCreate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创建实例对象之前执行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created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创建实例对象之后执行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beforeMount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页面挂载成功之前执行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mounted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页面挂载成功之后执行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beforeUpdate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组件更新之前执行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9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钩子函数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钩子函数</a:t>
            </a:r>
            <a:r>
              <a:rPr lang="zh-CN" altLang="en-US" dirty="0"/>
              <a:t>：</a:t>
            </a:r>
            <a:r>
              <a:rPr lang="zh-CN" altLang="zh-CN" dirty="0"/>
              <a:t>钩子函数用来描述</a:t>
            </a:r>
            <a:r>
              <a:rPr lang="en-US" altLang="zh-CN" dirty="0" err="1"/>
              <a:t>Vue</a:t>
            </a:r>
            <a:r>
              <a:rPr lang="zh-CN" altLang="zh-CN" dirty="0"/>
              <a:t>实例从创建到销毁的整个生命周期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36222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钩子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updated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组件更新之后执行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beforeDestroy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实例销毁之前执行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destroyed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实例销毁之后执行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9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beforeCreate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created</a:t>
            </a:r>
            <a:r>
              <a:rPr lang="zh-CN" altLang="en-US" dirty="0"/>
              <a:t>：</a:t>
            </a:r>
            <a:r>
              <a:rPr lang="zh-CN" altLang="zh-CN" dirty="0"/>
              <a:t>创建实例对象之前</a:t>
            </a:r>
            <a:r>
              <a:rPr lang="zh-CN" altLang="en-US" dirty="0"/>
              <a:t>或实例对象创建之后</a:t>
            </a:r>
            <a:r>
              <a:rPr lang="zh-CN" altLang="zh-CN" dirty="0"/>
              <a:t>执行</a:t>
            </a:r>
            <a:r>
              <a:rPr lang="zh-CN" altLang="en-US" dirty="0"/>
              <a:t>，案例演示如下。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4690" name="Picture 2" descr="xc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83" y="2770056"/>
            <a:ext cx="5510899" cy="339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6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2797916" y="2550881"/>
            <a:ext cx="280047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079570" y="2994136"/>
            <a:ext cx="3557618" cy="2871294"/>
            <a:chOff x="1277816" y="3551922"/>
            <a:chExt cx="8271688" cy="1086693910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1922"/>
              <a:ext cx="8181476" cy="108669391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8" y="3670953"/>
              <a:ext cx="8186146" cy="520789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0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实例创建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配置对象中分别定义</a:t>
            </a:r>
            <a:r>
              <a:rPr lang="en-US" altLang="zh-CN" dirty="0" err="1"/>
              <a:t>beforeCreate</a:t>
            </a:r>
            <a:r>
              <a:rPr lang="zh-CN" altLang="en-US" dirty="0"/>
              <a:t>和</a:t>
            </a:r>
            <a:r>
              <a:rPr lang="en-US" altLang="zh-CN" dirty="0"/>
              <a:t>created</a:t>
            </a:r>
            <a:r>
              <a:rPr lang="zh-CN" altLang="en-US" dirty="0"/>
              <a:t>钩子函数。</a:t>
            </a:r>
            <a:endParaRPr lang="en-US" altLang="zh-CN" dirty="0"/>
          </a:p>
        </p:txBody>
      </p:sp>
      <p:sp>
        <p:nvSpPr>
          <p:cNvPr id="10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435725" y="2820559"/>
            <a:ext cx="3917701" cy="3170839"/>
            <a:chOff x="1277816" y="3551922"/>
            <a:chExt cx="8271688" cy="751628706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1922"/>
              <a:ext cx="8181476" cy="75162870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8" y="3670953"/>
              <a:ext cx="8186146" cy="59262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beforeCreate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实例创建之前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console.log(this.$data.msg)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created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实例创建之后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console.log(this.$data.msg)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1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页面挂载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beforeMount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mounted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zh-CN" altLang="zh-CN" dirty="0"/>
              <a:t>实例创建后，如果挂载点</a:t>
            </a:r>
            <a:r>
              <a:rPr lang="en-US" altLang="zh-CN" dirty="0"/>
              <a:t>el</a:t>
            </a:r>
            <a:r>
              <a:rPr lang="zh-CN" altLang="zh-CN" dirty="0"/>
              <a:t>存在，就进行页面挂载</a:t>
            </a:r>
            <a:r>
              <a:rPr lang="zh-CN" altLang="en-US" dirty="0"/>
              <a:t>，案例演示如图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5714" name="Picture 2" descr="2-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9" y="3192642"/>
            <a:ext cx="5936662" cy="28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5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页面挂载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zh-CN" altLang="zh-CN" dirty="0"/>
              <a:t>实例</a:t>
            </a:r>
            <a:r>
              <a:rPr lang="zh-CN" altLang="en-US" dirty="0"/>
              <a:t>中配置对象中分别定义</a:t>
            </a:r>
            <a:r>
              <a:rPr lang="en-US" altLang="zh-CN" dirty="0" err="1"/>
              <a:t>beforeMount</a:t>
            </a:r>
            <a:r>
              <a:rPr lang="zh-CN" altLang="zh-CN" dirty="0"/>
              <a:t>和</a:t>
            </a:r>
            <a:r>
              <a:rPr lang="en-US" altLang="zh-CN" dirty="0"/>
              <a:t>mounted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21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3051711" y="2893096"/>
            <a:ext cx="3040577" cy="2586072"/>
            <a:chOff x="1277816" y="3551616"/>
            <a:chExt cx="2441336" cy="411680281"/>
          </a:xfrm>
        </p:grpSpPr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277816" y="3551616"/>
              <a:ext cx="2272180" cy="4116801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1363358" y="3670850"/>
              <a:ext cx="2355794" cy="41156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dirty="0"/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beforeMount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挂载之前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通过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this.$el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获取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el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的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元素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el.innerHTML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mounted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挂载之后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el.innerHTML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)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9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beforeUpdate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updated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zh-CN" altLang="zh-CN" dirty="0"/>
              <a:t>实例挂载完成后，当数据发生变化时，会执行</a:t>
            </a:r>
            <a:r>
              <a:rPr lang="en-US" altLang="zh-CN" dirty="0" err="1"/>
              <a:t>beforeUpdate</a:t>
            </a:r>
            <a:r>
              <a:rPr lang="zh-CN" altLang="zh-CN" dirty="0"/>
              <a:t>和</a:t>
            </a:r>
            <a:r>
              <a:rPr lang="en-US" altLang="zh-CN" dirty="0"/>
              <a:t>updated</a:t>
            </a:r>
            <a:r>
              <a:rPr lang="zh-CN" altLang="zh-CN" dirty="0"/>
              <a:t>钩子函数。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778919" y="2734785"/>
            <a:ext cx="4320499" cy="2967515"/>
            <a:chOff x="1277816" y="3552092"/>
            <a:chExt cx="2271831" cy="2961812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29618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457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定义唯一根元素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div --&gt;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id="app"&gt;{{name}}&lt;/div</a:t>
              </a:r>
              <a:r>
                <a:rPr lang="en-US" altLang="zh-CN" sz="1400" dirty="0"/>
                <a:t>&gt;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el: '#app', //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通过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el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与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元素绑定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data: {name: '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实例创建成功！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：唯一根元素</a:t>
            </a:r>
            <a:r>
              <a:rPr lang="en-US" altLang="zh-CN" dirty="0"/>
              <a:t>&lt;div&gt;</a:t>
            </a: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值与</a:t>
            </a:r>
            <a:r>
              <a:rPr lang="en-US" altLang="zh-CN" dirty="0" err="1"/>
              <a:t>Vue</a:t>
            </a:r>
            <a:r>
              <a:rPr lang="zh-CN" altLang="en-US" dirty="0"/>
              <a:t>中的</a:t>
            </a:r>
            <a:r>
              <a:rPr lang="en-US" altLang="zh-CN" dirty="0"/>
              <a:t>el</a:t>
            </a:r>
            <a:r>
              <a:rPr lang="zh-CN" altLang="en-US" dirty="0"/>
              <a:t>选项绑定。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el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唯一根标签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Picture 2" descr="2-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79676"/>
            <a:ext cx="4952002" cy="23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：编写页面结构。</a:t>
            </a:r>
            <a:endParaRPr lang="en-US" altLang="zh-CN" dirty="0"/>
          </a:p>
        </p:txBody>
      </p:sp>
      <p:sp>
        <p:nvSpPr>
          <p:cNvPr id="10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657350" y="2667152"/>
            <a:ext cx="5363427" cy="3864521"/>
            <a:chOff x="1277816" y="3551922"/>
            <a:chExt cx="8271688" cy="2001146274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6" y="3551922"/>
              <a:ext cx="8181475" cy="20011462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63358" y="3670968"/>
              <a:ext cx="8186146" cy="1123860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v-if="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 ref="self"&gt;test&lt;/div&gt;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=!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更新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false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3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实例对象中分别定义</a:t>
            </a:r>
            <a:r>
              <a:rPr lang="en-US" altLang="zh-CN" dirty="0" err="1"/>
              <a:t>beforeUpdate</a:t>
            </a:r>
            <a:r>
              <a:rPr lang="zh-CN" altLang="zh-CN" dirty="0"/>
              <a:t>和</a:t>
            </a:r>
            <a:r>
              <a:rPr lang="en-US" altLang="zh-CN" dirty="0"/>
              <a:t>updated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80402" y="3104243"/>
            <a:ext cx="3536538" cy="2638420"/>
            <a:chOff x="1277816" y="3551775"/>
            <a:chExt cx="5475068" cy="442361327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1775"/>
              <a:ext cx="5228404" cy="4423611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815"/>
              <a:ext cx="5389525" cy="44224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dirty="0"/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beforeUpdate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()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更新之前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refs.self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updated ()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更新之后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refs.self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数据更新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6739" name="Picture 3" descr="2-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49" y="2818089"/>
            <a:ext cx="5674980" cy="265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20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beforeDestroy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destroyed</a:t>
            </a:r>
            <a:r>
              <a:rPr lang="zh-CN" altLang="en-US" dirty="0"/>
              <a:t>：</a:t>
            </a:r>
            <a:r>
              <a:rPr lang="zh-CN" altLang="zh-CN" dirty="0"/>
              <a:t>生命周期函数的最后阶段是实例的销毁，会执行</a:t>
            </a:r>
            <a:r>
              <a:rPr lang="en-US" altLang="zh-CN" dirty="0" err="1"/>
              <a:t>beforeDestroy</a:t>
            </a:r>
            <a:r>
              <a:rPr lang="zh-CN" altLang="zh-CN" dirty="0"/>
              <a:t>和</a:t>
            </a:r>
            <a:r>
              <a:rPr lang="en-US" altLang="zh-CN" dirty="0"/>
              <a:t>destroyed</a:t>
            </a:r>
            <a:r>
              <a:rPr lang="zh-CN" altLang="en-US" dirty="0"/>
              <a:t>钩子</a:t>
            </a:r>
            <a:r>
              <a:rPr lang="zh-CN" altLang="zh-CN" dirty="0"/>
              <a:t>函数。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9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Picture 2" descr="2-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33" y="2271268"/>
            <a:ext cx="6715733" cy="387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6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73486" y="1626893"/>
            <a:ext cx="4572000" cy="11546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&lt;div id="app"&gt;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&lt;div ref="self"&gt;test&lt;/div&gt;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&lt;/div&gt;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3511676" y="2215424"/>
            <a:ext cx="3473450" cy="3543148"/>
            <a:chOff x="1277816" y="3551922"/>
            <a:chExt cx="8271688" cy="2001146274"/>
          </a:xfrm>
        </p:grpSpPr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277816" y="3551922"/>
              <a:ext cx="8181475" cy="200114627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363358" y="3671009"/>
              <a:ext cx="8186146" cy="1960088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 latinLnBrk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ref="self"&gt;test&lt;/div&gt;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2.5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生命周期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实例销毁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实例中定义</a:t>
            </a:r>
            <a:r>
              <a:rPr lang="en-US" altLang="zh-CN" dirty="0" err="1"/>
              <a:t>beforeDestroy</a:t>
            </a:r>
            <a:r>
              <a:rPr lang="zh-CN" altLang="zh-CN" dirty="0"/>
              <a:t>和</a:t>
            </a:r>
            <a:r>
              <a:rPr lang="en-US" altLang="zh-CN" dirty="0"/>
              <a:t>destroyed</a:t>
            </a:r>
            <a:r>
              <a:rPr lang="zh-CN" altLang="zh-CN" dirty="0"/>
              <a:t>生命周期函数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Rectangle 14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73486" y="1626893"/>
            <a:ext cx="4572000" cy="11546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&lt;div id="app"&gt;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&lt;div ref="self"&gt;test&lt;/div&gt;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&lt;/div&gt;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04312" y="2929390"/>
            <a:ext cx="3473450" cy="2423913"/>
            <a:chOff x="1277816" y="3551922"/>
            <a:chExt cx="8271688" cy="2147483647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77816" y="3551922"/>
              <a:ext cx="8181476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8" y="3671055"/>
              <a:ext cx="8186146" cy="109126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beforeDestroy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销毁之前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refs.self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console.log(this.msg)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655048" y="2929389"/>
            <a:ext cx="3473450" cy="2423913"/>
            <a:chOff x="1277816" y="3551922"/>
            <a:chExt cx="8271688" cy="2147483647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6" y="3551922"/>
              <a:ext cx="8181476" cy="214748364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63358" y="3671055"/>
              <a:ext cx="8186146" cy="1091263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destroyed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销毁之后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refs.self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console.log(this.msg)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2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</a:t>
            </a:r>
            <a:r>
              <a:rPr lang="en-US" altLang="zh-CN" dirty="0" err="1"/>
              <a:t>Vue</a:t>
            </a:r>
            <a:r>
              <a:rPr lang="zh-CN" altLang="zh-CN" dirty="0"/>
              <a:t>实例对象的创建、常用内置指令的使用、自定义组件的创建、</a:t>
            </a:r>
            <a:r>
              <a:rPr lang="zh-CN" altLang="zh-CN"/>
              <a:t>生命周期</a:t>
            </a:r>
            <a:r>
              <a:rPr lang="zh-CN" altLang="en-US"/>
              <a:t>（</a:t>
            </a:r>
            <a:r>
              <a:rPr lang="zh-CN" altLang="zh-CN"/>
              <a:t>钩子函数</a:t>
            </a:r>
            <a:r>
              <a:rPr lang="zh-CN" altLang="en-US"/>
              <a:t>）</a:t>
            </a:r>
            <a:r>
              <a:rPr lang="zh-CN" altLang="zh-CN"/>
              <a:t>等</a:t>
            </a:r>
            <a:r>
              <a:rPr lang="zh-CN" altLang="zh-CN" dirty="0"/>
              <a:t>。通过本章的学习，读者应重点掌握</a:t>
            </a:r>
            <a:r>
              <a:rPr lang="en-US" altLang="zh-CN" dirty="0"/>
              <a:t>data</a:t>
            </a:r>
            <a:r>
              <a:rPr lang="zh-CN" altLang="zh-CN" dirty="0"/>
              <a:t>数据、</a:t>
            </a:r>
            <a:r>
              <a:rPr lang="en-US" altLang="zh-CN" dirty="0"/>
              <a:t>methods</a:t>
            </a:r>
            <a:r>
              <a:rPr lang="zh-CN" altLang="zh-CN" dirty="0"/>
              <a:t>方法和</a:t>
            </a:r>
            <a:r>
              <a:rPr lang="en-US" altLang="zh-CN" dirty="0"/>
              <a:t>computed</a:t>
            </a:r>
            <a:r>
              <a:rPr lang="zh-CN" altLang="zh-CN" dirty="0"/>
              <a:t>计算属性的定义，能够使用</a:t>
            </a:r>
            <a:r>
              <a:rPr lang="en-US" altLang="zh-CN" dirty="0"/>
              <a:t>v-model</a:t>
            </a:r>
            <a:r>
              <a:rPr lang="zh-CN" altLang="zh-CN" dirty="0"/>
              <a:t>进行双向数据绑定，使用</a:t>
            </a:r>
            <a:r>
              <a:rPr lang="en-US" altLang="zh-CN" dirty="0"/>
              <a:t>v-on</a:t>
            </a:r>
            <a:r>
              <a:rPr lang="zh-CN" altLang="zh-CN" dirty="0"/>
              <a:t>进行事件绑定，使用</a:t>
            </a:r>
            <a:r>
              <a:rPr lang="en-US" altLang="zh-CN" dirty="0"/>
              <a:t>.prevent</a:t>
            </a:r>
            <a:r>
              <a:rPr lang="zh-CN" altLang="zh-CN" dirty="0"/>
              <a:t>阻止事件默认行为，使用</a:t>
            </a:r>
            <a:r>
              <a:rPr lang="en-US" altLang="zh-CN" dirty="0"/>
              <a:t>.stop</a:t>
            </a:r>
            <a:r>
              <a:rPr lang="zh-CN" altLang="zh-CN" dirty="0"/>
              <a:t>阻止事件冒泡，以及使用</a:t>
            </a:r>
            <a:r>
              <a:rPr lang="en-US" altLang="zh-CN" dirty="0"/>
              <a:t>props</a:t>
            </a:r>
            <a:r>
              <a:rPr lang="zh-CN" altLang="zh-CN" dirty="0"/>
              <a:t>实现父组件向子组件数据传递。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data</a:t>
            </a:r>
            <a:r>
              <a:rPr lang="zh-CN" altLang="en-US" b="1" u="sng" dirty="0">
                <a:solidFill>
                  <a:srgbClr val="0D74C9"/>
                </a:solidFill>
              </a:rPr>
              <a:t>初始数据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实例的数据对象为</a:t>
            </a:r>
            <a:r>
              <a:rPr lang="en-US" altLang="zh-CN" dirty="0"/>
              <a:t>data</a:t>
            </a:r>
            <a:r>
              <a:rPr lang="zh-CN" altLang="zh-CN" dirty="0"/>
              <a:t>，</a:t>
            </a:r>
            <a:r>
              <a:rPr lang="en-US" altLang="zh-CN" dirty="0"/>
              <a:t>Vue</a:t>
            </a:r>
            <a:r>
              <a:rPr lang="zh-CN" altLang="zh-CN" dirty="0"/>
              <a:t>会将</a:t>
            </a:r>
            <a:r>
              <a:rPr lang="en-US" altLang="zh-CN" dirty="0"/>
              <a:t>data</a:t>
            </a:r>
            <a:r>
              <a:rPr lang="zh-CN" altLang="zh-CN" dirty="0"/>
              <a:t>的属性转换为</a:t>
            </a:r>
            <a:r>
              <a:rPr lang="en-US" altLang="zh-CN" dirty="0"/>
              <a:t>getter</a:t>
            </a:r>
            <a:r>
              <a:rPr lang="zh-CN" altLang="zh-CN" dirty="0"/>
              <a:t>、</a:t>
            </a:r>
            <a:r>
              <a:rPr lang="en-US" altLang="zh-CN" dirty="0"/>
              <a:t>setter</a:t>
            </a:r>
            <a:r>
              <a:rPr lang="zh-CN" altLang="zh-CN" dirty="0"/>
              <a:t>，从而让</a:t>
            </a:r>
            <a:r>
              <a:rPr lang="en-US" altLang="zh-CN" dirty="0"/>
              <a:t>data</a:t>
            </a:r>
            <a:r>
              <a:rPr lang="zh-CN" altLang="zh-CN" dirty="0"/>
              <a:t>的属性能够响应数据变化。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初始数据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83" y="2638644"/>
            <a:ext cx="5860602" cy="362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初始数据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9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/>
              <a:t>name</a:t>
            </a:r>
            <a:r>
              <a:rPr lang="zh-CN" altLang="en-US" dirty="0"/>
              <a:t>的初始数据为“定义初始数据”。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初始数据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557422" y="2746292"/>
            <a:ext cx="3762330" cy="3552272"/>
            <a:chOff x="1277816" y="3552093"/>
            <a:chExt cx="2271831" cy="3105597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271831" cy="31055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2906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定义唯一根元素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div --&gt;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id="app"&gt;&lt;p&gt;{{name}}&lt;/p&gt;&lt;/div</a:t>
              </a:r>
              <a:r>
                <a:rPr lang="en-US" altLang="zh-CN" sz="1400" dirty="0">
                  <a:solidFill>
                    <a:schemeClr val="bg1"/>
                  </a:solidFill>
                </a:rPr>
                <a:t>&gt;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el: '#app', //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通过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el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与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元素绑定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data: {name: '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定义初始数据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console.log(vm.$data.name)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console.log(vm.$data.name)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en-US" altLang="zh-CN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50384669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58089"/>
              <a:ext cx="2213623" cy="753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实例的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及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数据的绑定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332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的事件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监听操作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4"/>
            <a:ext cx="2560637" cy="1137502"/>
            <a:chOff x="6135688" y="2075699"/>
            <a:chExt cx="2560637" cy="1134226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075699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生命周期钩子函数的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53"/>
            <a:ext cx="2560637" cy="1542115"/>
            <a:chOff x="6135688" y="1672255"/>
            <a:chExt cx="2560637" cy="1537670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1672255"/>
              <a:ext cx="1925366" cy="144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组件的注册及组件之间的数据传递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80916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methods</a:t>
            </a:r>
            <a:r>
              <a:rPr lang="zh-CN" altLang="en-US" b="1" u="sng" dirty="0">
                <a:solidFill>
                  <a:srgbClr val="0D74C9"/>
                </a:solidFill>
              </a:rPr>
              <a:t>基本概念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methods</a:t>
            </a:r>
            <a:r>
              <a:rPr lang="zh-CN" altLang="zh-CN" dirty="0"/>
              <a:t>属性用来定义方法，通过</a:t>
            </a:r>
            <a:r>
              <a:rPr lang="en-US" altLang="zh-CN" dirty="0" err="1"/>
              <a:t>Vue</a:t>
            </a:r>
            <a:r>
              <a:rPr lang="zh-CN" altLang="zh-CN" dirty="0"/>
              <a:t>实例可以直接访问这些方法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在定义的方法中，</a:t>
            </a:r>
            <a:r>
              <a:rPr lang="en-US" altLang="zh-CN" dirty="0"/>
              <a:t>this</a:t>
            </a:r>
            <a:r>
              <a:rPr lang="zh-CN" altLang="zh-CN" dirty="0"/>
              <a:t>指向</a:t>
            </a:r>
            <a:r>
              <a:rPr lang="en-US" altLang="zh-CN" dirty="0" err="1"/>
              <a:t>Vue</a:t>
            </a:r>
            <a:r>
              <a:rPr lang="zh-CN" altLang="zh-CN" dirty="0"/>
              <a:t>实例本身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定义在</a:t>
            </a:r>
            <a:r>
              <a:rPr lang="en-US" altLang="zh-CN" dirty="0"/>
              <a:t>methods</a:t>
            </a:r>
            <a:r>
              <a:rPr lang="zh-CN" altLang="zh-CN" dirty="0"/>
              <a:t>属性中的方法可以作为页面中的事件处理方法使用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当事件触发后，执行相应的事件处理方</a:t>
            </a:r>
            <a:r>
              <a:rPr lang="zh-CN" altLang="en-US" dirty="0"/>
              <a:t>法</a:t>
            </a:r>
            <a:endParaRPr lang="zh-CN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4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f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2" y="2812398"/>
            <a:ext cx="4858448" cy="186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200127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：编写初始页面结构。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2013101" y="3083374"/>
            <a:ext cx="4590900" cy="1763287"/>
            <a:chOff x="1277817" y="3552094"/>
            <a:chExt cx="2598166" cy="2482051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7" y="3552094"/>
              <a:ext cx="2598166" cy="24820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512624" cy="2363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为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button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按钮绑定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click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事件 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--&gt;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&lt;button @click="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showInfo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请单击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&lt;p&gt;{{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  <a:p>
              <a:pPr lvl="0">
                <a:lnSpc>
                  <a:spcPct val="150000"/>
                </a:lnSpc>
              </a:pPr>
              <a:endParaRPr lang="en-US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4442649" y="2762723"/>
            <a:ext cx="21613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选项中定义</a:t>
            </a:r>
            <a:r>
              <a:rPr lang="en-US" altLang="zh-CN" dirty="0" err="1"/>
              <a:t>showInfo</a:t>
            </a:r>
            <a:r>
              <a:rPr lang="en-US" altLang="zh-CN" dirty="0"/>
              <a:t>()</a:t>
            </a:r>
            <a:r>
              <a:rPr lang="zh-CN" altLang="en-US" dirty="0"/>
              <a:t>方法，实现页面内容的更新。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941927" y="3214732"/>
            <a:ext cx="2258473" cy="1946220"/>
            <a:chOff x="1294683" y="3552093"/>
            <a:chExt cx="2598165" cy="416417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94683" y="3552093"/>
              <a:ext cx="2598165" cy="416417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512624" cy="204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data: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: ''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},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1504607" y="2778641"/>
            <a:ext cx="168113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151756" y="3270283"/>
            <a:ext cx="3907363" cy="1856492"/>
            <a:chOff x="1277817" y="3552094"/>
            <a:chExt cx="2598166" cy="2159798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7" y="3552094"/>
              <a:ext cx="2598166" cy="21597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950"/>
              <a:ext cx="2512624" cy="204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methods: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// 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定义事件处理方法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showInfo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  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showInfo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() 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    this.msg = 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触发单击事件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   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 }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151757" y="2845869"/>
            <a:ext cx="3907363" cy="4716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Vue</a:t>
            </a:r>
            <a:r>
              <a:rPr lang="zh-CN" altLang="en-US" dirty="0"/>
              <a:t>配置对象中定义</a:t>
            </a:r>
            <a:r>
              <a:rPr lang="en-US" altLang="zh-CN" dirty="0" err="1"/>
              <a:t>showInfo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0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fdfd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08" y="2769274"/>
            <a:ext cx="4999706" cy="191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：单击页面中的“请单击”按钮，更新页面内容。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methods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computed</a:t>
            </a:r>
            <a:r>
              <a:rPr lang="zh-CN" altLang="en-US" b="1" u="sng" dirty="0">
                <a:solidFill>
                  <a:srgbClr val="0D74C9"/>
                </a:solidFill>
              </a:rPr>
              <a:t>计算属性</a:t>
            </a:r>
            <a:r>
              <a:rPr lang="zh-CN" altLang="en-US" dirty="0"/>
              <a:t>：计算属性结果会被缓存起来，当</a:t>
            </a:r>
            <a:r>
              <a:rPr lang="zh-CN" altLang="zh-CN" dirty="0"/>
              <a:t>依赖的</a:t>
            </a:r>
            <a:r>
              <a:rPr lang="zh-CN" altLang="zh-CN" b="1" dirty="0">
                <a:solidFill>
                  <a:srgbClr val="FF0000"/>
                </a:solidFill>
              </a:rPr>
              <a:t>响应式属性</a:t>
            </a:r>
            <a:r>
              <a:rPr lang="zh-CN" altLang="en-US" dirty="0"/>
              <a:t>发生</a:t>
            </a:r>
            <a:r>
              <a:rPr lang="zh-CN" altLang="zh-CN" dirty="0"/>
              <a:t>变化时，才会重新计算，返回最终结果。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computed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：根据商品单价和数量计算出商品的总价格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computed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6562" name="Picture 2" descr="aa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34" y="2749174"/>
            <a:ext cx="4796547" cy="267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：首先编写总价格页面结构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computed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409649" y="2904672"/>
            <a:ext cx="5274930" cy="2565962"/>
            <a:chOff x="1277816" y="3552093"/>
            <a:chExt cx="2598167" cy="369628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598167" cy="36962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39530"/>
              <a:ext cx="2512624" cy="360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总价格：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totalPrice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}}&lt;/p&gt;&lt;p&gt;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单价：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{{price}}&lt;/p&gt;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数量：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}}&lt;/p&gt;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&lt;button @click="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== 0 ? 0 :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--"&gt;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减少数量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&lt;button @click="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++"&gt;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增加数量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&lt;/button&gt;</a:t>
              </a:r>
              <a:endParaRPr lang="zh-CN" altLang="en-US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061619" y="2603795"/>
            <a:ext cx="256937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总价格计算页面结构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55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computed</a:t>
            </a:r>
            <a:r>
              <a:rPr lang="zh-CN" altLang="en-US" dirty="0"/>
              <a:t>中定义</a:t>
            </a:r>
            <a:r>
              <a:rPr lang="en-US" altLang="zh-CN" dirty="0" err="1"/>
              <a:t>totalPrice</a:t>
            </a:r>
            <a:r>
              <a:rPr lang="zh-CN" altLang="en-US" dirty="0"/>
              <a:t>函数返回计算后的总价格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computed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计算属性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2025082" y="2882299"/>
            <a:ext cx="4655089" cy="3133898"/>
            <a:chOff x="1277816" y="3552093"/>
            <a:chExt cx="2598167" cy="4899554"/>
          </a:xfrm>
        </p:grpSpPr>
        <p:sp>
          <p:nvSpPr>
            <p:cNvPr id="20" name="矩形 10"/>
            <p:cNvSpPr>
              <a:spLocks noChangeArrowheads="1"/>
            </p:cNvSpPr>
            <p:nvPr/>
          </p:nvSpPr>
          <p:spPr bwMode="auto">
            <a:xfrm>
              <a:off x="1277816" y="3552093"/>
              <a:ext cx="2598167" cy="489955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512624" cy="4763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{price: 20,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0},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computed: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总价格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totalPrice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totalPrice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*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this.num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518819" y="2660842"/>
            <a:ext cx="216135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computed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</a:t>
            </a:r>
            <a:r>
              <a:rPr lang="en-US" altLang="zh-CN" dirty="0"/>
              <a:t>watch</a:t>
            </a:r>
            <a:r>
              <a:rPr lang="zh-CN" altLang="en-US" dirty="0"/>
              <a:t>获取</a:t>
            </a:r>
            <a:r>
              <a:rPr lang="en-US" altLang="zh-CN" dirty="0" err="1"/>
              <a:t>cityName</a:t>
            </a:r>
            <a:r>
              <a:rPr lang="zh-CN" altLang="en-US" dirty="0"/>
              <a:t>的新值和旧值。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Picture 2" descr="assd 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53" y="2984850"/>
            <a:ext cx="5357931" cy="15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52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975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数据绑定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360137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实例</a:t>
              </a: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360137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事件</a:t>
              </a: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13601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grpSp>
        <p:nvGrpSpPr>
          <p:cNvPr id="6158" name="组合 111"/>
          <p:cNvGrpSpPr>
            <a:grpSpLocks/>
          </p:cNvGrpSpPr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925280" y="2884873"/>
            <a:ext cx="6663947" cy="164830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66421" y="2963521"/>
            <a:ext cx="6622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&lt;div id="app"&gt;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&lt;!-- input</a:t>
            </a:r>
            <a:r>
              <a:rPr lang="zh-CN" altLang="zh-CN" sz="1600" b="1" dirty="0">
                <a:solidFill>
                  <a:schemeClr val="bg1"/>
                </a:solidFill>
              </a:rPr>
              <a:t>中的</a:t>
            </a:r>
            <a:r>
              <a:rPr lang="en-US" altLang="zh-CN" sz="1600" b="1" dirty="0">
                <a:solidFill>
                  <a:schemeClr val="bg1"/>
                </a:solidFill>
              </a:rPr>
              <a:t>v-model</a:t>
            </a:r>
            <a:r>
              <a:rPr lang="zh-CN" altLang="zh-CN" sz="1600" b="1" dirty="0">
                <a:solidFill>
                  <a:schemeClr val="bg1"/>
                </a:solidFill>
              </a:rPr>
              <a:t>用于在表单控件元素上创建双向数据绑定 </a:t>
            </a:r>
            <a:r>
              <a:rPr lang="en-US" altLang="zh-CN" sz="1600" b="1" dirty="0">
                <a:solidFill>
                  <a:schemeClr val="bg1"/>
                </a:solidFill>
              </a:rPr>
              <a:t>--&gt;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  &lt;input type="text" v-model="</a:t>
            </a:r>
            <a:r>
              <a:rPr lang="en-US" altLang="zh-CN" sz="1600" b="1" dirty="0" err="1">
                <a:solidFill>
                  <a:schemeClr val="bg1"/>
                </a:solidFill>
              </a:rPr>
              <a:t>cityName</a:t>
            </a:r>
            <a:r>
              <a:rPr lang="en-US" altLang="zh-CN" sz="1600" b="1" dirty="0">
                <a:solidFill>
                  <a:schemeClr val="bg1"/>
                </a:solidFill>
              </a:rPr>
              <a:t>"&gt;</a:t>
            </a:r>
            <a:endParaRPr lang="zh-CN" altLang="zh-CN" sz="1600" b="1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&lt;/div&gt;</a:t>
            </a:r>
            <a:endParaRPr lang="zh-CN" altLang="zh-CN" sz="1600" b="1" dirty="0">
              <a:solidFill>
                <a:schemeClr val="bg1"/>
              </a:solidFill>
            </a:endParaRPr>
          </a:p>
        </p:txBody>
      </p:sp>
      <p:sp>
        <p:nvSpPr>
          <p:cNvPr id="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088646" y="2539993"/>
            <a:ext cx="242770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编写页面结构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1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：首先定义</a:t>
            </a:r>
            <a:r>
              <a:rPr lang="en-US" altLang="zh-CN" dirty="0" err="1"/>
              <a:t>vm</a:t>
            </a:r>
            <a:r>
              <a:rPr lang="zh-CN" altLang="en-US" dirty="0"/>
              <a:t>实例对象。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9"/>
          <p:cNvGrpSpPr>
            <a:grpSpLocks/>
          </p:cNvGrpSpPr>
          <p:nvPr/>
        </p:nvGrpSpPr>
        <p:grpSpPr bwMode="auto">
          <a:xfrm>
            <a:off x="2118447" y="2957665"/>
            <a:ext cx="3012354" cy="3234836"/>
            <a:chOff x="1277816" y="3552089"/>
            <a:chExt cx="3045733" cy="7232816"/>
          </a:xfrm>
        </p:grpSpPr>
        <p:sp>
          <p:nvSpPr>
            <p:cNvPr id="25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045733" cy="72328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960190" cy="6812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cityName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'shanghai‘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2703099" y="2607033"/>
            <a:ext cx="242770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vm</a:t>
            </a:r>
            <a:r>
              <a:rPr lang="zh-CN" altLang="en-US" dirty="0"/>
              <a:t>实例对象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Vue</a:t>
            </a:r>
            <a:r>
              <a:rPr lang="zh-CN" altLang="en-US" dirty="0"/>
              <a:t>配置对象中定义</a:t>
            </a:r>
            <a:r>
              <a:rPr lang="en-US" altLang="zh-CN" dirty="0"/>
              <a:t>watch</a:t>
            </a:r>
            <a:r>
              <a:rPr lang="zh-CN" altLang="en-US" dirty="0"/>
              <a:t>监听</a:t>
            </a:r>
            <a:r>
              <a:rPr lang="en-US" altLang="zh-CN" dirty="0" err="1"/>
              <a:t>cityName</a:t>
            </a:r>
            <a:r>
              <a:rPr lang="zh-CN" altLang="en-US" dirty="0"/>
              <a:t>属性。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组合 9"/>
          <p:cNvGrpSpPr>
            <a:grpSpLocks/>
          </p:cNvGrpSpPr>
          <p:nvPr/>
        </p:nvGrpSpPr>
        <p:grpSpPr bwMode="auto">
          <a:xfrm>
            <a:off x="1657351" y="3056671"/>
            <a:ext cx="4112828" cy="2331545"/>
            <a:chOff x="1277816" y="3552091"/>
            <a:chExt cx="3045733" cy="9409046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1277816" y="3552091"/>
              <a:ext cx="3045733" cy="94090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6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960190" cy="433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watch: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cityName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oldName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newName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oldName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90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：在浏览器查看运行效果。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watch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状态监听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3" descr="s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38644"/>
            <a:ext cx="6367298" cy="372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1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3E12-9783-44D2-9690-D3451AEB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263256"/>
            <a:ext cx="8058150" cy="20743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200" dirty="0"/>
              <a:t>适用场景：</a:t>
            </a:r>
            <a:r>
              <a:rPr lang="en-US" altLang="zh-CN" sz="2200" dirty="0"/>
              <a:t>1. </a:t>
            </a:r>
            <a:r>
              <a:rPr lang="zh-CN" altLang="en-US" sz="2200" dirty="0"/>
              <a:t>适用于一些重复使用数据或复杂及费时的运算。我们可以把它放入</a:t>
            </a:r>
            <a:r>
              <a:rPr lang="en-US" altLang="zh-CN" sz="2200" dirty="0"/>
              <a:t>computed</a:t>
            </a:r>
            <a:r>
              <a:rPr lang="zh-CN" altLang="en-US" sz="2200" dirty="0"/>
              <a:t>中进行计算</a:t>
            </a:r>
            <a:r>
              <a:rPr lang="en-US" altLang="zh-CN" sz="2200" dirty="0"/>
              <a:t>, </a:t>
            </a:r>
            <a:r>
              <a:rPr lang="zh-CN" altLang="en-US" sz="2200" dirty="0"/>
              <a:t>然后会在</a:t>
            </a:r>
            <a:r>
              <a:rPr lang="en-US" altLang="zh-CN" sz="2200" dirty="0"/>
              <a:t>computed</a:t>
            </a:r>
            <a:r>
              <a:rPr lang="zh-CN" altLang="en-US" sz="2200" dirty="0"/>
              <a:t>中缓存起来</a:t>
            </a:r>
            <a:r>
              <a:rPr lang="en-US" altLang="zh-CN" sz="2200" dirty="0"/>
              <a:t>, </a:t>
            </a:r>
            <a:r>
              <a:rPr lang="zh-CN" altLang="en-US" sz="2200" dirty="0"/>
              <a:t>下次就可以直接获取了。</a:t>
            </a:r>
            <a:br>
              <a:rPr lang="zh-CN" altLang="en-US" sz="2200" dirty="0"/>
            </a:br>
            <a:r>
              <a:rPr lang="en-US" altLang="zh-CN" sz="2200" dirty="0"/>
              <a:t>2. </a:t>
            </a:r>
            <a:r>
              <a:rPr lang="zh-CN" altLang="en-US" sz="2200" dirty="0"/>
              <a:t>如果我们需要的数据依赖于其他的数据的话</a:t>
            </a:r>
            <a:r>
              <a:rPr lang="en-US" altLang="zh-CN" sz="2200" dirty="0"/>
              <a:t>, </a:t>
            </a:r>
            <a:r>
              <a:rPr lang="zh-CN" altLang="en-US" sz="2200" dirty="0"/>
              <a:t>我们可以把该数据设计为</a:t>
            </a:r>
            <a:r>
              <a:rPr lang="en-US" altLang="zh-CN" sz="2200" dirty="0"/>
              <a:t>computed</a:t>
            </a:r>
            <a:r>
              <a:rPr lang="zh-CN" altLang="en-US" sz="2200" dirty="0"/>
              <a:t>中。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DCFC74-2ACA-467D-8112-3B0F52C12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235640"/>
            <a:ext cx="7738110" cy="31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9680D-0BA1-412D-B018-6DB68D56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1217536"/>
            <a:ext cx="7989570" cy="22114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适用场景：</a:t>
            </a:r>
            <a:r>
              <a:rPr lang="en-US" altLang="zh-CN" dirty="0"/>
              <a:t>watch</a:t>
            </a:r>
            <a:r>
              <a:rPr lang="zh-CN" altLang="en-US" dirty="0"/>
              <a:t>和</a:t>
            </a:r>
            <a:r>
              <a:rPr lang="en-US" altLang="zh-CN" dirty="0"/>
              <a:t>computed</a:t>
            </a:r>
            <a:r>
              <a:rPr lang="zh-CN" altLang="en-US" dirty="0"/>
              <a:t>很相似，</a:t>
            </a:r>
            <a:r>
              <a:rPr lang="en-US" altLang="zh-CN" dirty="0"/>
              <a:t>watch</a:t>
            </a:r>
            <a:r>
              <a:rPr lang="zh-CN" altLang="en-US" dirty="0"/>
              <a:t>用于观察和监听页面上的</a:t>
            </a:r>
            <a:r>
              <a:rPr lang="en-US" altLang="zh-CN" dirty="0" err="1"/>
              <a:t>vue</a:t>
            </a:r>
            <a:r>
              <a:rPr lang="zh-CN" altLang="en-US" dirty="0"/>
              <a:t>实例，当然在大部分情况下我们都会使用</a:t>
            </a:r>
            <a:r>
              <a:rPr lang="en-US" altLang="zh-CN" dirty="0"/>
              <a:t>computed</a:t>
            </a:r>
            <a:r>
              <a:rPr lang="zh-CN" altLang="en-US" dirty="0"/>
              <a:t>，但如果要在数据变化的同时进行异步操作或者是比较大的开销，那么</a:t>
            </a:r>
            <a:r>
              <a:rPr lang="en-US" altLang="zh-CN" dirty="0"/>
              <a:t>watch</a:t>
            </a:r>
            <a:r>
              <a:rPr lang="zh-CN" altLang="en-US" dirty="0"/>
              <a:t>为最佳选择。如果在</a:t>
            </a:r>
            <a:r>
              <a:rPr lang="en-US" altLang="zh-CN" dirty="0"/>
              <a:t>data</a:t>
            </a:r>
            <a:r>
              <a:rPr lang="zh-CN" altLang="en-US" dirty="0"/>
              <a:t>中没有相应的属性的话，是不能</a:t>
            </a:r>
            <a:r>
              <a:rPr lang="en-US" altLang="zh-CN" dirty="0"/>
              <a:t>watch</a:t>
            </a:r>
            <a:r>
              <a:rPr lang="zh-CN" altLang="en-US" dirty="0"/>
              <a:t>的，这点和</a:t>
            </a:r>
            <a:r>
              <a:rPr lang="en-US" altLang="zh-CN" dirty="0"/>
              <a:t>computed</a:t>
            </a:r>
            <a:r>
              <a:rPr lang="zh-CN" altLang="en-US" dirty="0"/>
              <a:t>不一样。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7442B8-2083-4D94-BA47-597050CE8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3719329"/>
            <a:ext cx="714375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8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9680D-0BA1-412D-B018-6DB68D56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880110"/>
            <a:ext cx="7989570" cy="597789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methods</a:t>
            </a:r>
            <a:br>
              <a:rPr lang="en-US" altLang="zh-CN" sz="2000" dirty="0"/>
            </a:br>
            <a:r>
              <a:rPr lang="zh-CN" altLang="en-US" sz="2000" dirty="0"/>
              <a:t>方法，跟前面的都不一样，我们通常在这里面写入方法，只要调用就会重新执行一次，相应的有一些触发条件，在某些时候</a:t>
            </a:r>
            <a:r>
              <a:rPr lang="en-US" altLang="zh-CN" sz="2000" dirty="0"/>
              <a:t>methods</a:t>
            </a:r>
            <a:r>
              <a:rPr lang="zh-CN" altLang="en-US" sz="2000" dirty="0"/>
              <a:t>和</a:t>
            </a:r>
            <a:r>
              <a:rPr lang="en-US" altLang="zh-CN" sz="2000" dirty="0"/>
              <a:t>computed</a:t>
            </a:r>
            <a:r>
              <a:rPr lang="zh-CN" altLang="en-US" sz="2000" dirty="0"/>
              <a:t>看不出来具体的差别，但是一旦在运算量比较复杂的页面中，就会体现出不一样。</a:t>
            </a:r>
            <a:br>
              <a:rPr lang="zh-CN" altLang="en-US" sz="2000" dirty="0"/>
            </a:br>
            <a:r>
              <a:rPr lang="zh-CN" altLang="en-US" sz="2000" dirty="0"/>
              <a:t>需要注意的是，</a:t>
            </a:r>
            <a:r>
              <a:rPr lang="en-US" altLang="zh-CN" sz="2000" dirty="0"/>
              <a:t>computed</a:t>
            </a:r>
            <a:r>
              <a:rPr lang="zh-CN" altLang="en-US" sz="2000" dirty="0"/>
              <a:t>是具有缓存的，这就意味着只要计算属性的依赖没有进行相应的数据更新，那么</a:t>
            </a:r>
            <a:r>
              <a:rPr lang="en-US" altLang="zh-CN" sz="2000" dirty="0"/>
              <a:t>computed</a:t>
            </a:r>
            <a:r>
              <a:rPr lang="zh-CN" altLang="en-US" sz="2000" dirty="0"/>
              <a:t>会直接从缓存中获取值，多次访问都会返回之前的计算结果。</a:t>
            </a:r>
            <a:br>
              <a:rPr lang="zh-CN" altLang="en-US" sz="2000" dirty="0"/>
            </a:br>
            <a:r>
              <a:rPr lang="zh-CN" altLang="en-US" sz="2000" dirty="0"/>
              <a:t>总结：</a:t>
            </a:r>
            <a:br>
              <a:rPr lang="zh-CN" altLang="en-US" sz="2000" dirty="0"/>
            </a:br>
            <a:r>
              <a:rPr lang="zh-CN" altLang="en-US" sz="2000" dirty="0"/>
              <a:t>在</a:t>
            </a:r>
            <a:r>
              <a:rPr lang="en-US" altLang="zh-CN" sz="2000" dirty="0"/>
              <a:t>computed</a:t>
            </a:r>
            <a:r>
              <a:rPr lang="zh-CN" altLang="en-US" sz="2000" dirty="0"/>
              <a:t>和</a:t>
            </a:r>
            <a:r>
              <a:rPr lang="en-US" altLang="zh-CN" sz="2000" dirty="0"/>
              <a:t>watch</a:t>
            </a:r>
            <a:r>
              <a:rPr lang="zh-CN" altLang="en-US" sz="2000" dirty="0"/>
              <a:t>方面，一个是计算，一个是观察，在语义上是有区别的。</a:t>
            </a:r>
            <a:br>
              <a:rPr lang="zh-CN" altLang="en-US" sz="2000" dirty="0"/>
            </a:br>
            <a:r>
              <a:rPr lang="zh-CN" altLang="en-US" sz="2000" dirty="0"/>
              <a:t>计算是通过变量计算来得出数据。而观察是观察一个特定的值，根据被观察者的变动进行相应的变化，在特定的场景下不能相互混用</a:t>
            </a:r>
          </a:p>
        </p:txBody>
      </p:sp>
    </p:spTree>
    <p:extLst>
      <p:ext uri="{BB962C8B-B14F-4D97-AF65-F5344CB8AC3E}">
        <p14:creationId xmlns:p14="http://schemas.microsoft.com/office/powerpoint/2010/main" val="883232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1512393-31D0-4608-9D50-7B8C44818A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2583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实例对象中能够监听状态变换的参数是：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4E684-EC30-41BC-942C-2A6BF3C3AE1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watch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070D6-5803-4306-B4DF-A5DF66D537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filters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2AB587-5FC0-4974-A7F1-62E95C4B88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watching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A9DD99-5EA3-487D-8E0F-668AE0C6C70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components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CEA4D29-5F24-4E90-AAB3-4890F198207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FE70CE-5F57-4314-9218-B810F99815F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1083C4C-A7B8-468A-B13B-9E4172DD5F8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ADBDD76-91D1-49D3-B425-6ACB71141DE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6823F0-552A-4BBE-81D4-4710739451B1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61C876-A720-44EC-BD22-48F463958F4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FD666222-EC92-414A-BABA-E1E95C3E64F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97180E54-618F-4669-9B0F-4B5EAC7203D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25D885A-5683-4FD7-81D8-7AFA1AECAE2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EE457A95-8D53-4E45-AFF6-0DE720DFF05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A3242E3-9F96-4BEC-BBE3-CB208FECA06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1159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846986-AD2A-4869-839F-B8D66D12C2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Vue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中，能够实现数据双向绑定的是：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0DD82F-42B6-4804-AE21-3D69DDBCE8D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V-bind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82BF17-3438-46A2-8916-FD9A7D0856F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V-for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74FF67-4A89-48F1-AABF-AB0FBDA45EB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V-model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15E01-0389-4221-B4F9-3E491C4B6A9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V-if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F9412DE-0A80-4D14-BE52-6FCF7A4C0D7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FB731A3-0A30-4252-953D-6EE64925B51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C240C67-EDB5-422E-BEB8-E3D822AE01E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6B3B0C-7A31-4B0D-BE9A-A030463C64B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F7680BC-D71F-406E-8A90-7E9C68C606D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9210A7-4C87-47A7-A33E-3B66E5CE0BB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223C0796-2104-4073-B78C-F218C94B597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15623BA-EC67-4896-A205-5892CEC6D6D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28575" cap="flat" cmpd="sng" algn="ctr">
                  <a:solidFill>
                    <a:srgbClr val="00ACE6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2F76370-C328-4026-865E-F564BE6E8D7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EF1B3D4-11AC-4650-BDD3-470C53CBFD8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531CE4B-FFD1-4621-9498-F5DE1FD7ABE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187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filters</a:t>
            </a:r>
            <a:r>
              <a:rPr lang="zh-CN" altLang="en-US" b="1" u="sng" dirty="0">
                <a:solidFill>
                  <a:srgbClr val="0D74C9"/>
                </a:solidFill>
              </a:rPr>
              <a:t>过滤器</a:t>
            </a:r>
            <a:r>
              <a:rPr lang="zh-CN" altLang="en-US" dirty="0"/>
              <a:t>：在页面中直接操作数据，返回最终结果。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5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13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14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17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19" name="圆角矩形 18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0" name="圆角矩形 19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8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6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97567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生命周期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724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zh-CN" altLang="zh-CN" dirty="0"/>
              <a:t>在插值表达式中使用</a:t>
            </a:r>
            <a:r>
              <a:rPr lang="en-US" altLang="zh-CN" dirty="0"/>
              <a:t>filters</a:t>
            </a:r>
            <a:r>
              <a:rPr lang="zh-CN" altLang="zh-CN" dirty="0"/>
              <a:t>过滤器</a:t>
            </a:r>
            <a:r>
              <a:rPr lang="zh-CN" altLang="en-US" dirty="0"/>
              <a:t>，将小写字母转换成大写字母。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2" name="Picture 2" descr="sdsd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95" y="2780532"/>
            <a:ext cx="5499048" cy="155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480941" y="3023230"/>
            <a:ext cx="4147349" cy="1211287"/>
            <a:chOff x="1277816" y="3552089"/>
            <a:chExt cx="3045733" cy="13138378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045733" cy="131383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1363359" y="3670946"/>
              <a:ext cx="2960190" cy="13019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&lt;div&gt;{{message |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toUpcase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}}&lt;/div&gt;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2938992" y="2638644"/>
            <a:ext cx="268929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初始页面结构</a:t>
            </a:r>
            <a:endParaRPr lang="en-US" altLang="zh-CN" dirty="0"/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：编写初始页面结构。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2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9"/>
          <p:cNvGrpSpPr>
            <a:grpSpLocks/>
          </p:cNvGrpSpPr>
          <p:nvPr/>
        </p:nvGrpSpPr>
        <p:grpSpPr bwMode="auto">
          <a:xfrm>
            <a:off x="2577839" y="2930491"/>
            <a:ext cx="2924328" cy="2951206"/>
            <a:chOff x="1277816" y="3552086"/>
            <a:chExt cx="3045733" cy="10732133"/>
          </a:xfrm>
        </p:grpSpPr>
        <p:sp>
          <p:nvSpPr>
            <p:cNvPr id="8" name="矩形 10"/>
            <p:cNvSpPr>
              <a:spLocks noChangeArrowheads="1"/>
            </p:cNvSpPr>
            <p:nvPr/>
          </p:nvSpPr>
          <p:spPr bwMode="auto">
            <a:xfrm>
              <a:off x="1277816" y="3552086"/>
              <a:ext cx="3045733" cy="107321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9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960190" cy="750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message: '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helloworld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：首先创建</a:t>
            </a:r>
            <a:r>
              <a:rPr lang="en-US" altLang="zh-CN" dirty="0" err="1"/>
              <a:t>vm</a:t>
            </a:r>
            <a:r>
              <a:rPr lang="zh-CN" altLang="en-US" dirty="0"/>
              <a:t>实例对象，并定义</a:t>
            </a:r>
            <a:r>
              <a:rPr lang="en-US" altLang="zh-CN" dirty="0"/>
              <a:t>message</a:t>
            </a:r>
            <a:r>
              <a:rPr lang="zh-CN" altLang="en-US" dirty="0"/>
              <a:t>初始数据。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4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1651053" y="3192642"/>
            <a:ext cx="4859237" cy="2651661"/>
            <a:chOff x="1277816" y="3552086"/>
            <a:chExt cx="3045733" cy="10732133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1277816" y="3552086"/>
              <a:ext cx="3045733" cy="107321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2960190" cy="9342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filters: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helloworld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转换为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HELLOWORLD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toUpcase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(value)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return value ?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value.toUpperCase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: ''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</a:p>
          </p:txBody>
        </p:sp>
      </p:grp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中定义</a:t>
            </a:r>
            <a:r>
              <a:rPr lang="en-US" altLang="zh-CN" dirty="0"/>
              <a:t>filters</a:t>
            </a:r>
            <a:r>
              <a:rPr lang="zh-CN" altLang="en-US" dirty="0"/>
              <a:t>过滤器，并在</a:t>
            </a:r>
            <a:r>
              <a:rPr lang="en-US" altLang="zh-CN" dirty="0"/>
              <a:t>filters</a:t>
            </a:r>
            <a:r>
              <a:rPr lang="zh-CN" altLang="en-US" dirty="0"/>
              <a:t>中定义</a:t>
            </a:r>
            <a:r>
              <a:rPr lang="en-US" altLang="zh-CN" dirty="0" err="1"/>
              <a:t>toUpcase</a:t>
            </a:r>
            <a:r>
              <a:rPr lang="en-US" altLang="zh-CN" dirty="0"/>
              <a:t>()</a:t>
            </a:r>
            <a:r>
              <a:rPr lang="zh-CN" altLang="en-US" dirty="0"/>
              <a:t>方法实现小写字母转大写字母。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v-bind</a:t>
            </a:r>
            <a:r>
              <a:rPr lang="zh-CN" altLang="en-US" dirty="0"/>
              <a:t>属性绑定中使用</a:t>
            </a:r>
            <a:r>
              <a:rPr lang="en-US" altLang="zh-CN" dirty="0"/>
              <a:t>filters</a:t>
            </a:r>
            <a:r>
              <a:rPr lang="zh-CN" altLang="en-US" dirty="0"/>
              <a:t>过滤器。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3" descr="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69" y="2724346"/>
            <a:ext cx="5595014" cy="3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9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847204" y="3158865"/>
            <a:ext cx="5852081" cy="1485026"/>
            <a:chOff x="1277816" y="3552067"/>
            <a:chExt cx="3259052" cy="4168799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6" y="3552067"/>
              <a:ext cx="3259052" cy="4168799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3173509" cy="26853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dataId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|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formatId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helloworld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3486111" y="2811017"/>
            <a:ext cx="321317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初始页面结构</a:t>
            </a:r>
            <a:endParaRPr lang="en-US" altLang="zh-CN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编写页面结构。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首先定义</a:t>
            </a:r>
            <a:r>
              <a:rPr lang="en-US" altLang="zh-CN" dirty="0" err="1"/>
              <a:t>vm</a:t>
            </a:r>
            <a:r>
              <a:rPr lang="zh-CN" altLang="en-US" dirty="0"/>
              <a:t>实例对象。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2913547" y="2897788"/>
            <a:ext cx="2399433" cy="2935452"/>
            <a:chOff x="1277816" y="3552089"/>
            <a:chExt cx="3259052" cy="11061932"/>
          </a:xfrm>
        </p:grpSpPr>
        <p:sp>
          <p:nvSpPr>
            <p:cNvPr id="30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259052" cy="110619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3173509" cy="1094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</a:p>
            <a:p>
              <a:pPr lvl="0"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dataId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'dff1‘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0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 err="1"/>
              <a:t>vm</a:t>
            </a:r>
            <a:r>
              <a:rPr lang="zh-CN" altLang="en-US" dirty="0"/>
              <a:t>实例对象中定义</a:t>
            </a:r>
            <a:r>
              <a:rPr lang="en-US" altLang="zh-CN" dirty="0"/>
              <a:t>filters</a:t>
            </a:r>
            <a:r>
              <a:rPr lang="zh-CN" altLang="en-US" dirty="0"/>
              <a:t>，并在</a:t>
            </a:r>
            <a:r>
              <a:rPr lang="en-US" altLang="zh-CN" dirty="0"/>
              <a:t>filters</a:t>
            </a:r>
            <a:r>
              <a:rPr lang="zh-CN" altLang="en-US" dirty="0"/>
              <a:t>中定义</a:t>
            </a:r>
            <a:r>
              <a:rPr lang="en-US" altLang="zh-CN" dirty="0" err="1"/>
              <a:t>formatId</a:t>
            </a:r>
            <a:r>
              <a:rPr lang="en-US" altLang="zh-CN" dirty="0"/>
              <a:t>()</a:t>
            </a:r>
            <a:r>
              <a:rPr lang="zh-CN" altLang="en-US" dirty="0"/>
              <a:t>方法实现属性的过滤。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2.1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实例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filters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过滤器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792956" y="3307025"/>
            <a:ext cx="7558088" cy="1453495"/>
            <a:chOff x="1277816" y="3552089"/>
            <a:chExt cx="3259052" cy="11061932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259052" cy="1106193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3173509" cy="852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filters: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formatId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(value) {return value ?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value.charAt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(1) +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value.indexOf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('d') : ''}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}})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8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绑定样式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提供了样式绑定功能，可以通过绑定内联样式和绑定样式类这两种方式来实现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6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>
                <a:latin typeface="+mn-lt"/>
                <a:cs typeface="Times New Roman" pitchFamily="18" charset="0"/>
              </a:rPr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：通过绑定内联样式实现元素的背景色红色和粉色。</a:t>
            </a:r>
            <a:endParaRPr lang="zh-CN" altLang="zh-CN" dirty="0"/>
          </a:p>
        </p:txBody>
      </p:sp>
      <p:pic>
        <p:nvPicPr>
          <p:cNvPr id="9" name="Picture 2" descr="wewe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22" y="2638643"/>
            <a:ext cx="5872405" cy="344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1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2.1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实例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el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唯一根标签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初始数据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methods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定义方法</a:t>
            </a:r>
          </a:p>
        </p:txBody>
      </p:sp>
    </p:spTree>
  </p:cSld>
  <p:clrMapOvr>
    <a:masterClrMapping/>
  </p:clrMapOvr>
  <p:transition spd="slow"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实例的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 err="1"/>
              <a:t>myDiv</a:t>
            </a:r>
            <a:r>
              <a:rPr lang="zh-CN" altLang="en-US" dirty="0"/>
              <a:t>样式对象。</a:t>
            </a:r>
            <a:endParaRPr lang="zh-CN" altLang="zh-CN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035723" y="3009224"/>
            <a:ext cx="3095077" cy="3323987"/>
            <a:chOff x="422622" y="3670954"/>
            <a:chExt cx="5851951" cy="31002316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422622" y="3670954"/>
              <a:ext cx="5851951" cy="3100231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528679" y="3670954"/>
              <a:ext cx="5620456" cy="3100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data: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myDiv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: 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backgroundColor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: 'red',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width: '100px',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height: '100px‘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pink:'pink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width:'100%',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height: '200px'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229217" y="2621120"/>
            <a:ext cx="187258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定义样式对象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924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：通过</a:t>
            </a:r>
            <a:r>
              <a:rPr lang="en-US" altLang="zh-CN" dirty="0"/>
              <a:t>v-bind</a:t>
            </a:r>
            <a:r>
              <a:rPr lang="zh-CN" altLang="en-US" dirty="0"/>
              <a:t>绑定</a:t>
            </a:r>
            <a:r>
              <a:rPr lang="en-US" altLang="zh-CN" dirty="0"/>
              <a:t>data</a:t>
            </a:r>
            <a:r>
              <a:rPr lang="zh-CN" altLang="en-US" dirty="0"/>
              <a:t>中定义的</a:t>
            </a:r>
            <a:r>
              <a:rPr lang="en-US" altLang="zh-CN" dirty="0" err="1"/>
              <a:t>myDiv</a:t>
            </a:r>
            <a:r>
              <a:rPr lang="zh-CN" altLang="en-US" dirty="0"/>
              <a:t>对象。</a:t>
            </a:r>
            <a:endParaRPr lang="zh-CN" altLang="zh-CN" dirty="0"/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716853" y="2931048"/>
            <a:ext cx="7560044" cy="2872390"/>
            <a:chOff x="1277816" y="3552089"/>
            <a:chExt cx="3259052" cy="13241382"/>
          </a:xfrm>
        </p:grpSpPr>
        <p:sp>
          <p:nvSpPr>
            <p:cNvPr id="27" name="矩形 10"/>
            <p:cNvSpPr>
              <a:spLocks noChangeArrowheads="1"/>
            </p:cNvSpPr>
            <p:nvPr/>
          </p:nvSpPr>
          <p:spPr bwMode="auto">
            <a:xfrm>
              <a:off x="1277816" y="3552089"/>
              <a:ext cx="3259052" cy="132413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3173509" cy="12343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绑定样式属性值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v-bind:style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backgroundColor:pink,width:width,height:height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绑定样式对象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v-bind:style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=“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myDiv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”&gt;&lt;/div&gt;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圆角矩形 15"/>
          <p:cNvSpPr>
            <a:spLocks noChangeArrowheads="1"/>
          </p:cNvSpPr>
          <p:nvPr/>
        </p:nvSpPr>
        <p:spPr bwMode="auto">
          <a:xfrm>
            <a:off x="5439103" y="2604751"/>
            <a:ext cx="26411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绑定</a:t>
            </a:r>
            <a:r>
              <a:rPr lang="en-US" altLang="zh-CN" dirty="0" err="1"/>
              <a:t>myDiv</a:t>
            </a:r>
            <a:r>
              <a:rPr lang="zh-CN" altLang="en-US" dirty="0"/>
              <a:t>样式对象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：通过绑定</a:t>
            </a:r>
            <a:r>
              <a:rPr lang="en-US" altLang="zh-CN" dirty="0"/>
              <a:t>data</a:t>
            </a:r>
            <a:r>
              <a:rPr lang="zh-CN" altLang="en-US" dirty="0"/>
              <a:t>中的类名实现元素的样式。</a:t>
            </a:r>
            <a:endParaRPr lang="zh-CN" altLang="zh-CN" dirty="0"/>
          </a:p>
        </p:txBody>
      </p:sp>
      <p:pic>
        <p:nvPicPr>
          <p:cNvPr id="70658" name="Picture 2" descr="sd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15" y="2721548"/>
            <a:ext cx="5504900" cy="322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9"/>
          <p:cNvGrpSpPr>
            <a:grpSpLocks/>
          </p:cNvGrpSpPr>
          <p:nvPr/>
        </p:nvGrpSpPr>
        <p:grpSpPr bwMode="auto">
          <a:xfrm>
            <a:off x="2075434" y="2949910"/>
            <a:ext cx="5082111" cy="2645173"/>
            <a:chOff x="1277816" y="3552084"/>
            <a:chExt cx="3259052" cy="23875219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77816" y="3552084"/>
              <a:ext cx="3259052" cy="2179093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2375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 = “app"&gt;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="{box}"&gt;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box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="{inner}"&gt;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inner1&lt;/div&gt;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&lt;div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v-bind:class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="{inner}"&gt;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inner2&lt;/div&gt;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圆角矩形 15"/>
          <p:cNvSpPr>
            <a:spLocks noChangeArrowheads="1"/>
          </p:cNvSpPr>
          <p:nvPr/>
        </p:nvSpPr>
        <p:spPr bwMode="auto">
          <a:xfrm>
            <a:off x="5105800" y="2654091"/>
            <a:ext cx="185640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绑定样式类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：通过</a:t>
            </a:r>
            <a:r>
              <a:rPr lang="en-US" altLang="zh-CN" dirty="0"/>
              <a:t>v-bind</a:t>
            </a:r>
            <a:r>
              <a:rPr lang="zh-CN" altLang="en-US" dirty="0"/>
              <a:t>绑定类名，并设置类名的值为</a:t>
            </a:r>
            <a:r>
              <a:rPr lang="en-US" altLang="zh-CN" dirty="0"/>
              <a:t>{box}</a:t>
            </a:r>
            <a:r>
              <a:rPr lang="zh-CN" altLang="en-US" dirty="0"/>
              <a:t>和</a:t>
            </a:r>
            <a:r>
              <a:rPr lang="en-US" altLang="zh-CN" dirty="0"/>
              <a:t>{inner}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331968" y="2973545"/>
            <a:ext cx="2586874" cy="3431724"/>
            <a:chOff x="1277816" y="3552076"/>
            <a:chExt cx="3259052" cy="26483400"/>
          </a:xfrm>
        </p:grpSpPr>
        <p:sp>
          <p:nvSpPr>
            <p:cNvPr id="4" name="矩形 10"/>
            <p:cNvSpPr>
              <a:spLocks noChangeArrowheads="1"/>
            </p:cNvSpPr>
            <p:nvPr/>
          </p:nvSpPr>
          <p:spPr bwMode="auto">
            <a:xfrm>
              <a:off x="1277816" y="3552076"/>
              <a:ext cx="3259052" cy="264833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3173509" cy="2636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box: 'box',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inner: 'inner'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3274397" y="2616061"/>
            <a:ext cx="185640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定义样式类属性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实例的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/>
              <a:t>box</a:t>
            </a:r>
            <a:r>
              <a:rPr lang="zh-CN" altLang="en-US" dirty="0"/>
              <a:t>和</a:t>
            </a:r>
            <a:r>
              <a:rPr lang="en-US" altLang="zh-CN" dirty="0"/>
              <a:t>inner</a:t>
            </a:r>
            <a:r>
              <a:rPr lang="zh-CN" altLang="en-US" dirty="0"/>
              <a:t>的属性值分别是</a:t>
            </a:r>
            <a:r>
              <a:rPr lang="en-US" altLang="zh-CN" dirty="0"/>
              <a:t>box</a:t>
            </a:r>
            <a:r>
              <a:rPr lang="zh-CN" altLang="en-US" dirty="0"/>
              <a:t>和</a:t>
            </a:r>
            <a:r>
              <a:rPr lang="en-US" altLang="zh-CN" dirty="0"/>
              <a:t>inner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465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90010" y="2437803"/>
            <a:ext cx="3157968" cy="3439955"/>
            <a:chOff x="1277816" y="3552084"/>
            <a:chExt cx="3259052" cy="17301044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84"/>
              <a:ext cx="3259052" cy="1720229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3173509" cy="17182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.box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background-color: pink;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width: 100%;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height: 200px;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.inner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background-color: red;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width: 100px;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height: 50px;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border: 2px solid white;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479215" y="2207447"/>
            <a:ext cx="176876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定义样式类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常用内置指令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29824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路径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v-model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双向数据绑定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v-on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监听事件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v-bind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单向数据绑定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v-text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插入文本内容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v-html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插入包含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的内容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778918" y="2440674"/>
            <a:ext cx="3980583" cy="3070624"/>
            <a:chOff x="1277816" y="3552079"/>
            <a:chExt cx="3259052" cy="18928963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189289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5"/>
              <a:ext cx="3173509" cy="15324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type="text"  v-model="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'v-model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指令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990129" y="2093109"/>
            <a:ext cx="16287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v-model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7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常用内置指令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61878"/>
              </p:ext>
            </p:extLst>
          </p:nvPr>
        </p:nvGraphicFramePr>
        <p:xfrm>
          <a:off x="760413" y="2882900"/>
          <a:ext cx="7767637" cy="1810944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路径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v-for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列表渲染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v-if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条件渲染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v-show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显示隐藏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v-model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v-model</a:t>
            </a:r>
            <a:r>
              <a:rPr lang="zh-CN" altLang="zh-CN" dirty="0"/>
              <a:t>主要实现数据双向绑定，通常用在表单元素上，例如</a:t>
            </a:r>
            <a:r>
              <a:rPr lang="en-US" altLang="zh-CN" dirty="0"/>
              <a:t>input</a:t>
            </a:r>
            <a:r>
              <a:rPr lang="zh-CN" altLang="zh-CN" dirty="0"/>
              <a:t>、</a:t>
            </a:r>
            <a:r>
              <a:rPr lang="en-US" altLang="zh-CN" dirty="0" err="1"/>
              <a:t>textarea</a:t>
            </a:r>
            <a:r>
              <a:rPr lang="zh-CN" altLang="zh-CN" dirty="0"/>
              <a:t>、</a:t>
            </a:r>
            <a:r>
              <a:rPr lang="en-US" altLang="zh-CN" dirty="0"/>
              <a:t>select</a:t>
            </a:r>
            <a:r>
              <a:rPr lang="zh-CN" altLang="zh-CN" dirty="0"/>
              <a:t>等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2.1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实例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055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computed</a:t>
            </a:r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计算属性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watch</a:t>
            </a:r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状态监听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76575" y="3976479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filters</a:t>
            </a:r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42589585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：实现表单元素双向数据绑定。</a:t>
            </a:r>
            <a:endParaRPr lang="zh-CN" altLang="zh-CN" dirty="0"/>
          </a:p>
        </p:txBody>
      </p:sp>
      <p:pic>
        <p:nvPicPr>
          <p:cNvPr id="11" name="Picture 707" descr="2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89" y="2763948"/>
            <a:ext cx="5817260" cy="21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336806" y="2797225"/>
            <a:ext cx="3980583" cy="1406112"/>
            <a:chOff x="1277816" y="3552079"/>
            <a:chExt cx="3259052" cy="18928963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189289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739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type="text"  v-model="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4548017" y="2463862"/>
            <a:ext cx="16287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定义表单元素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006039" y="2646505"/>
            <a:ext cx="2874499" cy="3063442"/>
            <a:chOff x="1277816" y="3552079"/>
            <a:chExt cx="3259052" cy="22132259"/>
          </a:xfrm>
        </p:grpSpPr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21322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363359" y="3670953"/>
              <a:ext cx="3173509" cy="22013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'v-model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指令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4402899" y="2298940"/>
            <a:ext cx="162870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msg</a:t>
            </a:r>
            <a:r>
              <a:rPr lang="zh-CN" altLang="en-US" dirty="0"/>
              <a:t>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20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08" descr="dd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02" y="2778413"/>
            <a:ext cx="6950369" cy="261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561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v-text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v-text</a:t>
            </a:r>
            <a:r>
              <a:rPr lang="zh-CN" altLang="zh-CN" dirty="0"/>
              <a:t>是在</a:t>
            </a:r>
            <a:r>
              <a:rPr lang="en-US" altLang="zh-CN" dirty="0"/>
              <a:t>DOM</a:t>
            </a:r>
            <a:r>
              <a:rPr lang="zh-CN" altLang="zh-CN" dirty="0"/>
              <a:t>元素内部插入文本内容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618537" y="3254478"/>
            <a:ext cx="2814924" cy="1384344"/>
            <a:chOff x="1277816" y="3552079"/>
            <a:chExt cx="3259052" cy="20786501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706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 v-text="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3837257" y="2830545"/>
            <a:ext cx="159620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v-text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 err="1"/>
              <a:t>vm</a:t>
            </a:r>
            <a:r>
              <a:rPr lang="zh-CN" altLang="en-US" dirty="0"/>
              <a:t>实例的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 err="1"/>
              <a:t>msg</a:t>
            </a:r>
            <a:r>
              <a:rPr lang="zh-CN" altLang="en-US" dirty="0"/>
              <a:t>初始数据。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762383" y="3141097"/>
            <a:ext cx="2629424" cy="3061758"/>
            <a:chOff x="1277816" y="3552071"/>
            <a:chExt cx="3259052" cy="24643811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1"/>
              <a:ext cx="3259052" cy="246438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3"/>
              <a:ext cx="3173509" cy="2452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v-text 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743489" y="2765006"/>
            <a:ext cx="159620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v-text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68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fdfdf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69" y="2875615"/>
            <a:ext cx="6008899" cy="174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v-text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448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v-html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v-html</a:t>
            </a:r>
            <a:r>
              <a:rPr lang="zh-CN" altLang="zh-CN" dirty="0"/>
              <a:t>是在</a:t>
            </a:r>
            <a:r>
              <a:rPr lang="en-US" altLang="zh-CN" dirty="0"/>
              <a:t>DOM</a:t>
            </a:r>
            <a:r>
              <a:rPr lang="zh-CN" altLang="zh-CN" dirty="0"/>
              <a:t>元素内部插入</a:t>
            </a:r>
            <a:r>
              <a:rPr lang="en-US" altLang="zh-CN" dirty="0"/>
              <a:t>HTML</a:t>
            </a:r>
            <a:r>
              <a:rPr lang="zh-CN" altLang="zh-CN" dirty="0"/>
              <a:t>标签内容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857837" y="3127794"/>
            <a:ext cx="3006650" cy="1351286"/>
            <a:chOff x="1277816" y="3552079"/>
            <a:chExt cx="3259052" cy="20786501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4"/>
              <a:ext cx="3173509" cy="700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 v-html="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：将</a:t>
            </a:r>
            <a:r>
              <a:rPr lang="en-US" altLang="zh-CN" dirty="0" err="1"/>
              <a:t>msg</a:t>
            </a:r>
            <a:r>
              <a:rPr lang="zh-CN" altLang="en-US" dirty="0"/>
              <a:t>初始数据绑定到页面中。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148005" y="2810818"/>
            <a:ext cx="3516195" cy="3060665"/>
            <a:chOff x="1277816" y="3552079"/>
            <a:chExt cx="3259052" cy="26602533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66025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26483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'&lt;h2&gt;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v-html&lt;/h2&gt;'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0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df 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002" y="2819513"/>
            <a:ext cx="4937215" cy="143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384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2.2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数据绑定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绑定样式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267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61420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61420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3129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77099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lvl="2" indent="0" eaLnBrk="1" hangingPunct="1"/>
            <a:r>
              <a:rPr lang="zh-CN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学生列表案例</a:t>
            </a:r>
          </a:p>
        </p:txBody>
      </p:sp>
    </p:spTree>
  </p:cSld>
  <p:clrMapOvr>
    <a:masterClrMapping/>
  </p:clrMapOvr>
  <p:transition spd="slow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v-bind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v-bind</a:t>
            </a:r>
            <a:r>
              <a:rPr lang="zh-CN" altLang="zh-CN" dirty="0"/>
              <a:t>可以实现单向数据绑定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098114" y="2802214"/>
            <a:ext cx="3194760" cy="1308391"/>
            <a:chOff x="1277816" y="3552079"/>
            <a:chExt cx="3259052" cy="20786501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7"/>
              <a:ext cx="3173509" cy="6990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v-bind:value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：将</a:t>
            </a:r>
            <a:r>
              <a:rPr lang="en-US" altLang="zh-CN" dirty="0"/>
              <a:t>data</a:t>
            </a:r>
            <a:r>
              <a:rPr lang="zh-CN" altLang="en-US" dirty="0"/>
              <a:t>中的</a:t>
            </a:r>
            <a:r>
              <a:rPr lang="en-US" altLang="zh-CN" dirty="0" err="1"/>
              <a:t>msg</a:t>
            </a:r>
            <a:r>
              <a:rPr lang="zh-CN" altLang="en-US" dirty="0"/>
              <a:t>初始数据绑定到页面中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158979" y="2655713"/>
            <a:ext cx="2455397" cy="3170747"/>
            <a:chOff x="1277816" y="3552079"/>
            <a:chExt cx="3259052" cy="207865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7"/>
              <a:ext cx="3173509" cy="17746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v-bind 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7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70" y="2638644"/>
            <a:ext cx="6404097" cy="185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839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v-on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v-on</a:t>
            </a:r>
            <a:r>
              <a:rPr lang="zh-CN" altLang="zh-CN" dirty="0"/>
              <a:t>是事件监听指令，直接与事件类型配合使用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519860" y="3142308"/>
            <a:ext cx="4786951" cy="1438081"/>
            <a:chOff x="1277817" y="3552079"/>
            <a:chExt cx="2894383" cy="16417045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7" y="3552079"/>
              <a:ext cx="2817446" cy="1641704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5"/>
              <a:ext cx="2808841" cy="859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&lt;p&gt;{{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}}&lt;/p&gt;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&lt;button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showInfo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请单击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fd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750" y="2645432"/>
            <a:ext cx="5596137" cy="193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645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实例的</a:t>
            </a:r>
            <a:r>
              <a:rPr lang="en-US" altLang="zh-CN" dirty="0"/>
              <a:t>methods</a:t>
            </a:r>
            <a:r>
              <a:rPr lang="zh-CN" altLang="en-US" dirty="0"/>
              <a:t>中定义事件处理函数</a:t>
            </a:r>
            <a:r>
              <a:rPr lang="en-US" altLang="zh-CN" dirty="0" err="1"/>
              <a:t>showInfo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75821" y="3086356"/>
            <a:ext cx="2926395" cy="2701293"/>
            <a:chOff x="1277817" y="3552074"/>
            <a:chExt cx="2894383" cy="2171268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7" y="3552074"/>
              <a:ext cx="2817446" cy="217126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5"/>
              <a:ext cx="2808841" cy="1346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data: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msg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请单击按钮查看内容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831347" y="3101146"/>
            <a:ext cx="2929205" cy="1905491"/>
            <a:chOff x="1277817" y="3552074"/>
            <a:chExt cx="2894383" cy="21712688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277817" y="3552074"/>
              <a:ext cx="2817446" cy="217126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363359" y="3670955"/>
              <a:ext cx="2808841" cy="859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methods: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showInfo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()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this.msg = '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v-on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指令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'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4831347" y="2705822"/>
            <a:ext cx="285134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vm</a:t>
            </a:r>
            <a:r>
              <a:rPr lang="zh-CN" altLang="en-US" dirty="0"/>
              <a:t>中配置</a:t>
            </a:r>
            <a:r>
              <a:rPr lang="en-US" altLang="zh-CN" dirty="0"/>
              <a:t>methods</a:t>
            </a:r>
          </a:p>
        </p:txBody>
      </p: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1175821" y="2713776"/>
            <a:ext cx="2851342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83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单击“请单击”按钮，页面中的内容发生更新。</a:t>
            </a:r>
            <a:endParaRPr lang="zh-CN" altLang="zh-CN" dirty="0"/>
          </a:p>
        </p:txBody>
      </p:sp>
      <p:pic>
        <p:nvPicPr>
          <p:cNvPr id="13" name="Picture 3" descr="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68" y="2638644"/>
            <a:ext cx="5544270" cy="191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v-for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v-for</a:t>
            </a:r>
            <a:r>
              <a:rPr lang="zh-CN" altLang="zh-CN" dirty="0"/>
              <a:t>可以实现页面列表渲染，常用来循环数组</a:t>
            </a:r>
            <a:r>
              <a:rPr lang="zh-CN" altLang="en-US" dirty="0"/>
              <a:t>，页面结构代码如下。</a:t>
            </a:r>
            <a:endParaRPr lang="zh-CN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071627" y="3258438"/>
            <a:ext cx="4524994" cy="1794843"/>
            <a:chOff x="1167875" y="3148009"/>
            <a:chExt cx="3368993" cy="20786501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167875" y="3148009"/>
              <a:ext cx="3368993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670953"/>
              <a:ext cx="3173509" cy="1030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&lt;div v-for="(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item,key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) in list" data-id="key"&gt;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索引是：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{{key}}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，元素内容是：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{{item}}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20" name="圆角矩形 15"/>
          <p:cNvSpPr>
            <a:spLocks noChangeArrowheads="1"/>
          </p:cNvSpPr>
          <p:nvPr/>
        </p:nvSpPr>
        <p:spPr bwMode="auto">
          <a:xfrm>
            <a:off x="5130800" y="3034544"/>
            <a:ext cx="14658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v-for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实例并在</a:t>
            </a:r>
            <a:r>
              <a:rPr lang="en-US" altLang="zh-CN" dirty="0"/>
              <a:t>data</a:t>
            </a:r>
            <a:r>
              <a:rPr lang="zh-CN" altLang="en-US" dirty="0"/>
              <a:t>中定义数组</a:t>
            </a:r>
            <a:r>
              <a:rPr lang="en-US" altLang="zh-CN" dirty="0"/>
              <a:t>list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980302" y="3192642"/>
            <a:ext cx="2192855" cy="2724393"/>
            <a:chOff x="1167875" y="3148009"/>
            <a:chExt cx="3368993" cy="20786501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167875" y="3148009"/>
              <a:ext cx="3368993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37870" y="3768867"/>
              <a:ext cx="3173509" cy="15912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data: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list: [1, 2, 3]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707338" y="2831103"/>
            <a:ext cx="146581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v-for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2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  <p:pic>
        <p:nvPicPr>
          <p:cNvPr id="13" name="Picture 2" descr="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759224"/>
            <a:ext cx="5458446" cy="188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2.3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事件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</a:p>
        </p:txBody>
      </p:sp>
    </p:spTree>
  </p:cSld>
  <p:clrMapOvr>
    <a:masterClrMapping/>
  </p:clrMapOvr>
  <p:transition spd="slow"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v-if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v-show</a:t>
            </a:r>
            <a:r>
              <a:rPr lang="zh-CN" altLang="en-US" b="1" u="sng" dirty="0">
                <a:solidFill>
                  <a:srgbClr val="0D74C9"/>
                </a:solidFill>
              </a:rPr>
              <a:t>指令</a:t>
            </a:r>
            <a:r>
              <a:rPr lang="zh-CN" altLang="en-US" dirty="0"/>
              <a:t>：</a:t>
            </a:r>
            <a:r>
              <a:rPr lang="en-US" altLang="zh-CN" dirty="0"/>
              <a:t> v-if</a:t>
            </a:r>
            <a:r>
              <a:rPr lang="zh-CN" altLang="zh-CN" dirty="0"/>
              <a:t>用来控制元素显示或隐藏，属性为布尔值</a:t>
            </a:r>
            <a:r>
              <a:rPr lang="zh-CN" altLang="en-US" dirty="0"/>
              <a:t>，页面结构代码如下</a:t>
            </a:r>
            <a:r>
              <a:rPr lang="zh-CN" altLang="zh-CN" dirty="0"/>
              <a:t>。</a:t>
            </a:r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750152" y="3315192"/>
            <a:ext cx="6271468" cy="1481203"/>
            <a:chOff x="1277816" y="3552079"/>
            <a:chExt cx="3976542" cy="20786501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277816" y="3552079"/>
              <a:ext cx="397654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363359" y="3670953"/>
              <a:ext cx="3812984" cy="1046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&lt;div v-if="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 style="background-color:#ccc;"&gt;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v-if&lt;/div&gt;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&lt;button @click="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=!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显示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/</a:t>
              </a:r>
              <a:r>
                <a:rPr lang="zh-CN" altLang="zh-CN" sz="1400" b="1" dirty="0">
                  <a:solidFill>
                    <a:schemeClr val="bg1"/>
                  </a:solidFill>
                </a:rPr>
                <a:t>隐藏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 &lt;/button&gt;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19" name="圆角矩形 15"/>
          <p:cNvSpPr>
            <a:spLocks noChangeArrowheads="1"/>
          </p:cNvSpPr>
          <p:nvPr/>
        </p:nvSpPr>
        <p:spPr bwMode="auto">
          <a:xfrm>
            <a:off x="4690302" y="2971186"/>
            <a:ext cx="23313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v-if</a:t>
            </a:r>
            <a:r>
              <a:rPr lang="zh-CN" altLang="en-US" dirty="0"/>
              <a:t>和</a:t>
            </a:r>
            <a:r>
              <a:rPr lang="en-US" altLang="zh-CN" dirty="0"/>
              <a:t>v-show</a:t>
            </a:r>
            <a:r>
              <a:rPr lang="zh-CN" altLang="en-US" dirty="0"/>
              <a:t>指令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实例并在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 err="1"/>
              <a:t>isShow</a:t>
            </a:r>
            <a:r>
              <a:rPr lang="zh-CN" altLang="en-US" dirty="0"/>
              <a:t>属性</a:t>
            </a:r>
            <a:r>
              <a:rPr lang="zh-CN" altLang="zh-CN" dirty="0"/>
              <a:t>。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05442" y="2839287"/>
            <a:ext cx="2182648" cy="2823820"/>
            <a:chOff x="1277815" y="3552079"/>
            <a:chExt cx="3259053" cy="207865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5" y="3552079"/>
              <a:ext cx="3259052" cy="207865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8" y="3670954"/>
              <a:ext cx="3173510" cy="1971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({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data: {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400" b="1" dirty="0" err="1">
                  <a:solidFill>
                    <a:schemeClr val="bg1"/>
                  </a:solidFill>
                </a:rPr>
                <a:t>isShow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: true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  }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  })</a:t>
              </a:r>
              <a:endParaRPr lang="zh-CN" altLang="zh-CN" sz="14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9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：在浏览器中运行查看页面效果</a:t>
            </a:r>
            <a:r>
              <a:rPr lang="zh-CN" altLang="zh-CN" dirty="0"/>
              <a:t>。</a:t>
            </a:r>
          </a:p>
        </p:txBody>
      </p:sp>
      <p:pic>
        <p:nvPicPr>
          <p:cNvPr id="15" name="Picture 2" descr="2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02" y="2804124"/>
            <a:ext cx="4793966" cy="16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3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内置指令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单击“显示</a:t>
            </a:r>
            <a:r>
              <a:rPr lang="en-US" altLang="zh-CN" dirty="0"/>
              <a:t>/</a:t>
            </a:r>
            <a:r>
              <a:rPr lang="zh-CN" altLang="en-US" dirty="0"/>
              <a:t>隐藏”按钮，控值“我是</a:t>
            </a:r>
            <a:r>
              <a:rPr lang="en-US" altLang="zh-CN" dirty="0"/>
              <a:t>v-if</a:t>
            </a:r>
            <a:r>
              <a:rPr lang="zh-CN" altLang="en-US" dirty="0"/>
              <a:t>”的显示和隐藏</a:t>
            </a:r>
            <a:r>
              <a:rPr lang="zh-CN" altLang="zh-CN" dirty="0"/>
              <a:t>。</a:t>
            </a:r>
          </a:p>
        </p:txBody>
      </p:sp>
      <p:pic>
        <p:nvPicPr>
          <p:cNvPr id="14" name="Picture 3" descr="2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35" y="2940096"/>
            <a:ext cx="4978688" cy="171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4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778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15" y="2710996"/>
            <a:ext cx="5102207" cy="247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75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65151" y="3004242"/>
            <a:ext cx="7396436" cy="2364046"/>
            <a:chOff x="1277816" y="3552079"/>
            <a:chExt cx="3259052" cy="22584224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2258422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50"/>
              <a:ext cx="3173509" cy="2205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@click="add"&gt;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添加学生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@click="del"&gt;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删除学生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&lt;table border="1" width="50%" style="border-collapse: collapse"&gt;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&lt;/table&gt;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630269" y="2580972"/>
            <a:ext cx="23313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定义表格结构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table</a:t>
            </a:r>
            <a:r>
              <a:rPr lang="zh-CN" altLang="en-US" dirty="0"/>
              <a:t>标签中编写具体表格结构代码。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171375" y="3338606"/>
            <a:ext cx="2602514" cy="2439435"/>
            <a:chOff x="1277816" y="3552079"/>
            <a:chExt cx="3259052" cy="4334059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433405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56"/>
              <a:ext cx="3173509" cy="4101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班级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姓名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性别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年龄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463639" y="2896283"/>
            <a:ext cx="23313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定义表格头部信息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384958" y="3028105"/>
            <a:ext cx="4988855" cy="2505592"/>
            <a:chOff x="1277816" y="3552079"/>
            <a:chExt cx="3259052" cy="43340596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79"/>
              <a:ext cx="3259052" cy="4334059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48"/>
              <a:ext cx="3173509" cy="3992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align="center" v-for="item in students"&gt;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&lt;td&gt;{{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item.grade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}}&lt;/td&gt;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&lt;td&gt;{{item.name}}&lt;/td&gt;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&lt;td&gt;{{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item.gender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}}&lt;/td&gt;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&lt;td&gt;{{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item.age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}}&lt;/td&gt;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042495" y="2639770"/>
            <a:ext cx="233131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定义表格内容信息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40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实例对象并定义</a:t>
            </a:r>
            <a:r>
              <a:rPr lang="en-US" altLang="zh-CN" dirty="0"/>
              <a:t>students</a:t>
            </a:r>
            <a:r>
              <a:rPr lang="zh-CN" altLang="en-US" dirty="0"/>
              <a:t>数组用来存储学生信息。</a:t>
            </a:r>
            <a:endParaRPr lang="zh-CN" altLang="zh-CN" dirty="0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384959" y="3028104"/>
            <a:ext cx="2572186" cy="3010089"/>
            <a:chOff x="1277816" y="3552062"/>
            <a:chExt cx="3259052" cy="115919946"/>
          </a:xfrm>
        </p:grpSpPr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1277816" y="3552062"/>
              <a:ext cx="3259052" cy="1159199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1363359" y="3670948"/>
              <a:ext cx="3173509" cy="4631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students: []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选项中定义事件处理函数</a:t>
            </a:r>
            <a:r>
              <a:rPr lang="en-US" altLang="zh-CN" dirty="0"/>
              <a:t>add()</a:t>
            </a:r>
            <a:r>
              <a:rPr lang="zh-CN" altLang="en-US" dirty="0"/>
              <a:t>添加学生信息。</a:t>
            </a:r>
            <a:endParaRPr lang="zh-CN" altLang="zh-CN" dirty="0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180008" y="2640896"/>
            <a:ext cx="3745842" cy="3829895"/>
            <a:chOff x="1277816" y="3552029"/>
            <a:chExt cx="3259052" cy="126888843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77816" y="3552029"/>
              <a:ext cx="3259052" cy="1268888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1363359" y="3670937"/>
              <a:ext cx="3173509" cy="125423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添加学生信息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add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student =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grade: '1',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gender: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男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age: 25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this.students.push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(student)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7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2.4 </a:t>
            </a:r>
            <a:r>
              <a:rPr lang="en-US" altLang="zh-CN" sz="2800" b="1" kern="0" dirty="0" err="1">
                <a:solidFill>
                  <a:srgbClr val="1369B2"/>
                </a:solidFill>
              </a:rPr>
              <a:t>Vue</a:t>
            </a:r>
            <a:r>
              <a:rPr lang="zh-CN" altLang="en-US" sz="2800" b="1" kern="0" dirty="0">
                <a:solidFill>
                  <a:srgbClr val="1369B2"/>
                </a:solidFill>
              </a:rPr>
              <a:t>组件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什么是组件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局部注册组件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4" y="3809576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2" y="3809576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49" y="407945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4" y="3925464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template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3" y="446566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1" y="446566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8" y="473553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3" y="458154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组件之间数据传递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3" y="509577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1"/>
          <p:cNvSpPr>
            <a:spLocks noChangeArrowheads="1"/>
          </p:cNvSpPr>
          <p:nvPr/>
        </p:nvSpPr>
        <p:spPr bwMode="auto">
          <a:xfrm>
            <a:off x="1116011" y="509577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8" y="536564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3" y="5211657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组件切换</a:t>
            </a:r>
          </a:p>
        </p:txBody>
      </p:sp>
    </p:spTree>
  </p:cSld>
  <p:clrMapOvr>
    <a:masterClrMapping/>
  </p:clrMapOvr>
  <p:transition spd="slow" advClick="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2.2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数据绑定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案例学生列表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/>
              <a:t>methods</a:t>
            </a:r>
            <a:r>
              <a:rPr lang="zh-CN" altLang="en-US" dirty="0"/>
              <a:t>中定义事件处理函数</a:t>
            </a:r>
            <a:r>
              <a:rPr lang="en-US" altLang="zh-CN" dirty="0"/>
              <a:t>del()</a:t>
            </a:r>
            <a:r>
              <a:rPr lang="zh-CN" altLang="en-US" dirty="0"/>
              <a:t>删除学生信息。</a:t>
            </a:r>
            <a:endParaRPr lang="zh-CN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616420" y="2953197"/>
            <a:ext cx="2514380" cy="1749410"/>
            <a:chOff x="1277816" y="3552062"/>
            <a:chExt cx="3259052" cy="115919946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77816" y="3552062"/>
              <a:ext cx="3259052" cy="1159199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670937"/>
              <a:ext cx="3173509" cy="52004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删除学生信息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del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this.students.pop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0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v-on</a:t>
            </a:r>
            <a:r>
              <a:rPr lang="zh-CN" altLang="en-US" b="1" u="sng" dirty="0">
                <a:solidFill>
                  <a:srgbClr val="0D74C9"/>
                </a:solidFill>
              </a:rPr>
              <a:t>绑定事件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中可以使用内置指令</a:t>
            </a:r>
            <a:r>
              <a:rPr lang="en-US" altLang="zh-CN" dirty="0"/>
              <a:t>v-on</a:t>
            </a:r>
            <a:r>
              <a:rPr lang="zh-CN" altLang="zh-CN" dirty="0"/>
              <a:t>监听</a:t>
            </a:r>
            <a:r>
              <a:rPr lang="en-US" altLang="zh-CN" dirty="0"/>
              <a:t>DOM</a:t>
            </a:r>
            <a:r>
              <a:rPr lang="zh-CN" altLang="zh-CN" dirty="0"/>
              <a:t>事件，并在触发时运行一些</a:t>
            </a:r>
            <a:r>
              <a:rPr lang="en-US" altLang="zh-CN" dirty="0"/>
              <a:t>JavaScript</a:t>
            </a:r>
            <a:r>
              <a:rPr lang="zh-CN" altLang="zh-CN" dirty="0"/>
              <a:t>代码，或绑定事件处理方法。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：实现获取随机数。</a:t>
            </a:r>
            <a:endParaRPr lang="zh-CN" altLang="zh-CN" dirty="0"/>
          </a:p>
        </p:txBody>
      </p:sp>
      <p:pic>
        <p:nvPicPr>
          <p:cNvPr id="9" name="Picture 3" descr="2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57" y="4548179"/>
            <a:ext cx="5655885" cy="187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6" name="Picture 2">
            <a:extLst>
              <a:ext uri="{FF2B5EF4-FFF2-40B4-BE49-F238E27FC236}">
                <a16:creationId xmlns:a16="http://schemas.microsoft.com/office/drawing/2014/main" id="{A3A6D5E5-E21B-4808-BBF9-1EAD9BAE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63" y="2800438"/>
            <a:ext cx="4506272" cy="148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5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：首选编写简单的页面结构。</a:t>
            </a:r>
            <a:endParaRPr lang="zh-CN" altLang="zh-CN" dirty="0"/>
          </a:p>
        </p:txBody>
      </p: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910170" y="3234363"/>
            <a:ext cx="6889586" cy="1701837"/>
            <a:chOff x="1277816" y="3552050"/>
            <a:chExt cx="3259052" cy="59116182"/>
          </a:xfrm>
        </p:grpSpPr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1277816" y="3552050"/>
              <a:ext cx="3259052" cy="5911618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1363359" y="3670923"/>
              <a:ext cx="3173509" cy="41464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v-on:click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="count+=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Math.random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随机数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自动生成的随机数是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{{count}}&lt;/p&gt;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圆角矩形 15"/>
          <p:cNvSpPr>
            <a:spLocks noChangeArrowheads="1"/>
          </p:cNvSpPr>
          <p:nvPr/>
        </p:nvSpPr>
        <p:spPr bwMode="auto">
          <a:xfrm>
            <a:off x="5466459" y="2817362"/>
            <a:ext cx="233329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获取随机数页面结构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实例对象并定义</a:t>
            </a:r>
            <a:r>
              <a:rPr lang="en-US" altLang="zh-CN" dirty="0"/>
              <a:t>count</a:t>
            </a:r>
            <a:r>
              <a:rPr lang="zh-CN" altLang="en-US" dirty="0"/>
              <a:t>的初始值为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602187" y="3202715"/>
            <a:ext cx="2485633" cy="2311394"/>
            <a:chOff x="1277816" y="3552050"/>
            <a:chExt cx="3259052" cy="89508778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277816" y="3552050"/>
              <a:ext cx="3259052" cy="895087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63359" y="3670936"/>
              <a:ext cx="3173509" cy="8938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 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count: 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3284347" y="2759803"/>
            <a:ext cx="184645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4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使用按键</a:t>
            </a:r>
            <a:r>
              <a:rPr lang="en-US" altLang="zh-CN" b="1" u="sng" dirty="0">
                <a:solidFill>
                  <a:srgbClr val="0D74C9"/>
                </a:solidFill>
              </a:rPr>
              <a:t>enter</a:t>
            </a:r>
            <a:r>
              <a:rPr lang="zh-CN" altLang="en-US" b="1" u="sng" dirty="0">
                <a:solidFill>
                  <a:srgbClr val="0D74C9"/>
                </a:solidFill>
              </a:rPr>
              <a:t>修饰符监听按键</a:t>
            </a:r>
            <a:r>
              <a:rPr lang="zh-CN" altLang="en-US" dirty="0"/>
              <a:t>：在页面中定义表单元素</a:t>
            </a:r>
            <a:r>
              <a:rPr lang="en-US" altLang="zh-CN" dirty="0"/>
              <a:t>input</a:t>
            </a:r>
            <a:r>
              <a:rPr lang="zh-CN" altLang="en-US" dirty="0"/>
              <a:t>输入框。</a:t>
            </a:r>
            <a:endParaRPr lang="zh-CN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766057" y="3092614"/>
            <a:ext cx="4141563" cy="1087933"/>
            <a:chOff x="1277816" y="3552055"/>
            <a:chExt cx="3259052" cy="38906555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389065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670945"/>
              <a:ext cx="3173509" cy="1651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&lt;input type="text"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v-on:keyup.enter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="submit"&gt;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使用按键</a:t>
            </a:r>
            <a:r>
              <a:rPr lang="en-US" altLang="zh-CN" b="1" u="sng" dirty="0">
                <a:solidFill>
                  <a:srgbClr val="0D74C9"/>
                </a:solidFill>
              </a:rPr>
              <a:t>enter</a:t>
            </a:r>
            <a:r>
              <a:rPr lang="zh-CN" altLang="en-US" b="1" u="sng" dirty="0">
                <a:solidFill>
                  <a:srgbClr val="0D74C9"/>
                </a:solidFill>
              </a:rPr>
              <a:t>修饰符监听按键</a:t>
            </a:r>
            <a:r>
              <a:rPr lang="zh-CN" altLang="en-US" dirty="0"/>
              <a:t>：创建</a:t>
            </a:r>
            <a:r>
              <a:rPr lang="en-US" altLang="zh-CN" dirty="0" err="1"/>
              <a:t>vm</a:t>
            </a:r>
            <a:r>
              <a:rPr lang="zh-CN" altLang="en-US" dirty="0"/>
              <a:t>实例对象并在</a:t>
            </a:r>
            <a:r>
              <a:rPr lang="en-US" altLang="zh-CN" dirty="0"/>
              <a:t>methods</a:t>
            </a:r>
            <a:r>
              <a:rPr lang="zh-CN" altLang="en-US" dirty="0"/>
              <a:t>中定义</a:t>
            </a:r>
            <a:r>
              <a:rPr lang="en-US" altLang="zh-CN" dirty="0"/>
              <a:t>submit()</a:t>
            </a:r>
            <a:r>
              <a:rPr lang="zh-CN" altLang="en-US" dirty="0"/>
              <a:t>事件处理函数。</a:t>
            </a:r>
            <a:endParaRPr lang="zh-CN" altLang="zh-CN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52897" y="3192642"/>
            <a:ext cx="2401663" cy="2551987"/>
            <a:chOff x="1277816" y="3552055"/>
            <a:chExt cx="3259052" cy="413939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55"/>
              <a:ext cx="3259052" cy="413939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45"/>
              <a:ext cx="3173509" cy="41275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2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({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methods: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submit ()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  console.log('</a:t>
              </a:r>
              <a:r>
                <a:rPr lang="zh-CN" altLang="zh-CN" sz="1200" b="1" dirty="0">
                  <a:solidFill>
                    <a:schemeClr val="bg1"/>
                  </a:solidFill>
                </a:rPr>
                <a:t>表单提交</a:t>
              </a:r>
              <a:r>
                <a:rPr lang="en-US" altLang="zh-CN" sz="1200" b="1" dirty="0">
                  <a:solidFill>
                    <a:schemeClr val="bg1"/>
                  </a:solidFill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  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  }</a:t>
              </a:r>
              <a:endParaRPr lang="zh-CN" altLang="zh-CN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})</a:t>
              </a:r>
              <a:endParaRPr lang="zh-CN" altLang="zh-CN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67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04" y="2769273"/>
            <a:ext cx="6304229" cy="20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使用按键</a:t>
            </a:r>
            <a:r>
              <a:rPr lang="en-US" altLang="zh-CN" b="1" u="sng" dirty="0">
                <a:solidFill>
                  <a:srgbClr val="0D74C9"/>
                </a:solidFill>
              </a:rPr>
              <a:t>enter</a:t>
            </a:r>
            <a:r>
              <a:rPr lang="zh-CN" altLang="en-US" b="1" u="sng" dirty="0">
                <a:solidFill>
                  <a:srgbClr val="0D74C9"/>
                </a:solidFill>
              </a:rPr>
              <a:t>修饰符监听按键</a:t>
            </a:r>
            <a:r>
              <a:rPr lang="zh-CN" altLang="en-US" dirty="0"/>
              <a:t>：在浏览器中查看运行效果。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016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常用事件修饰符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43203"/>
              </p:ext>
            </p:extLst>
          </p:nvPr>
        </p:nvGraphicFramePr>
        <p:xfrm>
          <a:off x="760413" y="2882900"/>
          <a:ext cx="7767637" cy="2806700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修饰符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.stop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阻止事件冒泡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.prevent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阻止默认事件行为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.capture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事件捕获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.self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将事件绑定到自身，只有自身才能触发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7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.once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事件只触发一次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2.3 </a:t>
            </a:r>
            <a:r>
              <a:rPr lang="en-US" altLang="zh-CN" dirty="0" err="1">
                <a:latin typeface="+mn-lt"/>
                <a:cs typeface="Times New Roman" pitchFamily="18" charset="0"/>
              </a:rPr>
              <a:t>Vue</a:t>
            </a:r>
            <a:r>
              <a:rPr lang="zh-CN" altLang="en-US" dirty="0"/>
              <a:t>事件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事件修饰符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2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.stop</a:t>
            </a:r>
            <a:r>
              <a:rPr lang="zh-CN" altLang="en-US" b="1" u="sng" dirty="0">
                <a:solidFill>
                  <a:srgbClr val="0D74C9"/>
                </a:solidFill>
              </a:rPr>
              <a:t>事件修饰符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在前端开发中，复杂的页面结构需要很多事件来完成交互行为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默认的事件传递方式是冒泡，同一事件类型会在元素内部和外部触发，有可能会造成事件的错误触发，所以就需要使用</a:t>
            </a:r>
            <a:r>
              <a:rPr lang="en-US" altLang="zh-CN" dirty="0"/>
              <a:t>.stop</a:t>
            </a:r>
            <a:r>
              <a:rPr lang="zh-CN" altLang="zh-CN" dirty="0"/>
              <a:t>修饰符阻止事件冒泡行为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f52fc7fc76f843c354c7f8ca42c7bd174f3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v-on&quot;,&quot;V-on&quot;],&quot;CaseSensitive&quot;:false,&quot;FuzzyMatch&quot;:false}]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7513</TotalTime>
  <Pages>0</Pages>
  <Words>7837</Words>
  <Characters>0</Characters>
  <Application>Microsoft Office PowerPoint</Application>
  <DocSecurity>0</DocSecurity>
  <PresentationFormat>全屏显示(4:3)</PresentationFormat>
  <Lines>0</Lines>
  <Paragraphs>1429</Paragraphs>
  <Slides>169</Slides>
  <Notes>10</Notes>
  <HiddenSlides>6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169</vt:i4>
      </vt:variant>
      <vt:variant>
        <vt:lpstr>自定义放映</vt:lpstr>
      </vt:variant>
      <vt:variant>
        <vt:i4>1</vt:i4>
      </vt:variant>
    </vt:vector>
  </HeadingPairs>
  <TitlesOfParts>
    <vt:vector size="180" baseType="lpstr">
      <vt:lpstr>Gulim</vt:lpstr>
      <vt:lpstr>Microsoft Yahei</vt:lpstr>
      <vt:lpstr>Microsoft Yahei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第2章 Vue开发基础（上）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知识架构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适用场景：1. 适用于一些重复使用数据或复杂及费时的运算。我们可以把它放入computed中进行计算, 然后会在computed中缓存起来, 下次就可以直接获取了。 2. 如果我们需要的数据依赖于其他的数据的话, 我们可以把该数据设计为computed中。 </vt:lpstr>
      <vt:lpstr>适用场景：watch和computed很相似，watch用于观察和监听页面上的vue实例，当然在大部分情况下我们都会使用computed，但如果要在数据变化的同时进行异步操作或者是比较大的开销，那么watch为最佳选择。如果在data中没有相应的属性的话，是不能watch的，这点和computed不一样。</vt:lpstr>
      <vt:lpstr>methods 方法，跟前面的都不一样，我们通常在这里面写入方法，只要调用就会重新执行一次，相应的有一些触发条件，在某些时候methods和computed看不出来具体的差别，但是一旦在运算量比较复杂的页面中，就会体现出不一样。 需要注意的是，computed是具有缓存的，这就意味着只要计算属性的依赖没有进行相应的数据更新，那么computed会直接从缓存中获取值，多次访问都会返回之前的计算结果。 总结： 在computed和watch方面，一个是计算，一个是观察，在语义上是有区别的。 计算是通过变量计算来得出数据。而观察是观察一个特定的值，根据被观察者的变动进行相应的变化，在特定的场景下不能相互混用</vt:lpstr>
      <vt:lpstr>PowerPoint 演示文稿</vt:lpstr>
      <vt:lpstr>PowerPoint 演示文稿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2.1 Vue实例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2.2 Vue数据绑定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2.3 Vue事件</vt:lpstr>
      <vt:lpstr>PowerPoint 演示文稿</vt:lpstr>
      <vt:lpstr>PowerPoint 演示文稿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PowerPoint 演示文稿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2.4 Vue组件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2.5 Vue生命周期</vt:lpstr>
      <vt:lpstr>本章小结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张 海涛</cp:lastModifiedBy>
  <cp:revision>1580</cp:revision>
  <dcterms:created xsi:type="dcterms:W3CDTF">2013-01-25T01:44:32Z</dcterms:created>
  <dcterms:modified xsi:type="dcterms:W3CDTF">2022-09-10T01:17:31Z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