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7"/>
  </p:notesMasterIdLst>
  <p:sldIdLst>
    <p:sldId id="344" r:id="rId2"/>
    <p:sldId id="692" r:id="rId3"/>
    <p:sldId id="691" r:id="rId4"/>
    <p:sldId id="533" r:id="rId5"/>
    <p:sldId id="532" r:id="rId6"/>
    <p:sldId id="536" r:id="rId7"/>
    <p:sldId id="353" r:id="rId8"/>
    <p:sldId id="410" r:id="rId9"/>
    <p:sldId id="485" r:id="rId10"/>
    <p:sldId id="352" r:id="rId11"/>
    <p:sldId id="633" r:id="rId12"/>
    <p:sldId id="539" r:id="rId13"/>
    <p:sldId id="632" r:id="rId14"/>
    <p:sldId id="540" r:id="rId15"/>
    <p:sldId id="634" r:id="rId16"/>
    <p:sldId id="635" r:id="rId17"/>
    <p:sldId id="636" r:id="rId18"/>
    <p:sldId id="637" r:id="rId19"/>
    <p:sldId id="638" r:id="rId20"/>
    <p:sldId id="639" r:id="rId21"/>
    <p:sldId id="640" r:id="rId22"/>
    <p:sldId id="641" r:id="rId23"/>
    <p:sldId id="642" r:id="rId24"/>
    <p:sldId id="643" r:id="rId25"/>
    <p:sldId id="646" r:id="rId26"/>
    <p:sldId id="647" r:id="rId27"/>
    <p:sldId id="693" r:id="rId28"/>
    <p:sldId id="625" r:id="rId29"/>
    <p:sldId id="648" r:id="rId30"/>
    <p:sldId id="649" r:id="rId31"/>
    <p:sldId id="650" r:id="rId32"/>
    <p:sldId id="651" r:id="rId33"/>
    <p:sldId id="652" r:id="rId34"/>
    <p:sldId id="653" r:id="rId35"/>
    <p:sldId id="654" r:id="rId36"/>
    <p:sldId id="655" r:id="rId37"/>
    <p:sldId id="538" r:id="rId38"/>
    <p:sldId id="656" r:id="rId39"/>
    <p:sldId id="551" r:id="rId40"/>
    <p:sldId id="657" r:id="rId41"/>
    <p:sldId id="658" r:id="rId42"/>
    <p:sldId id="694" r:id="rId43"/>
    <p:sldId id="659" r:id="rId44"/>
    <p:sldId id="661" r:id="rId45"/>
    <p:sldId id="662" r:id="rId46"/>
    <p:sldId id="663" r:id="rId47"/>
    <p:sldId id="664" r:id="rId48"/>
    <p:sldId id="665" r:id="rId49"/>
    <p:sldId id="666" r:id="rId50"/>
    <p:sldId id="667" r:id="rId51"/>
    <p:sldId id="668" r:id="rId52"/>
    <p:sldId id="669" r:id="rId53"/>
    <p:sldId id="670" r:id="rId54"/>
    <p:sldId id="671" r:id="rId55"/>
    <p:sldId id="672" r:id="rId56"/>
    <p:sldId id="673" r:id="rId57"/>
    <p:sldId id="674" r:id="rId58"/>
    <p:sldId id="675" r:id="rId59"/>
    <p:sldId id="676" r:id="rId60"/>
    <p:sldId id="685" r:id="rId61"/>
    <p:sldId id="677" r:id="rId62"/>
    <p:sldId id="678" r:id="rId63"/>
    <p:sldId id="679" r:id="rId64"/>
    <p:sldId id="682" r:id="rId65"/>
    <p:sldId id="683" r:id="rId66"/>
    <p:sldId id="684" r:id="rId67"/>
    <p:sldId id="681" r:id="rId68"/>
    <p:sldId id="686" r:id="rId69"/>
    <p:sldId id="687" r:id="rId70"/>
    <p:sldId id="680" r:id="rId71"/>
    <p:sldId id="688" r:id="rId72"/>
    <p:sldId id="689" r:id="rId73"/>
    <p:sldId id="690" r:id="rId74"/>
    <p:sldId id="530" r:id="rId75"/>
    <p:sldId id="348" r:id="rId76"/>
  </p:sldIdLst>
  <p:sldSz cx="9144000" cy="6858000" type="screen4x3"/>
  <p:notesSz cx="6858000" cy="9144000"/>
  <p:custShowLst>
    <p:custShow name="自定义放映 1" id="0">
      <p:sldLst>
        <p:sld r:id="rId2"/>
        <p:sld r:id="rId11"/>
        <p:sld r:id="rId76"/>
      </p:sldLst>
    </p:custShow>
  </p:custShow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>
          <p15:clr>
            <a:srgbClr val="A4A3A4"/>
          </p15:clr>
        </p15:guide>
        <p15:guide id="2" pos="286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用户" initials="W用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1F9"/>
    <a:srgbClr val="BFC6E1"/>
    <a:srgbClr val="D9D9D9"/>
    <a:srgbClr val="E0E0E0"/>
    <a:srgbClr val="1369B2"/>
    <a:srgbClr val="CBE3F2"/>
    <a:srgbClr val="003F75"/>
    <a:srgbClr val="00ADDC"/>
    <a:srgbClr val="596B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4" autoAdjust="0"/>
    <p:restoredTop sz="97855" autoAdjust="0"/>
  </p:normalViewPr>
  <p:slideViewPr>
    <p:cSldViewPr snapToGrid="0" snapToObjects="1">
      <p:cViewPr varScale="1">
        <p:scale>
          <a:sx n="80" d="100"/>
          <a:sy n="80" d="100"/>
        </p:scale>
        <p:origin x="588" y="96"/>
      </p:cViewPr>
      <p:guideLst>
        <p:guide orient="horz" pos="2113"/>
        <p:guide pos="28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596B9D"/>
            </a:solidFill>
          </c:spPr>
          <c:explosion val="1"/>
          <c:dPt>
            <c:idx val="0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D1D4-40B1-9194-853978856E22}"/>
              </c:ext>
            </c:extLst>
          </c:dPt>
          <c:dPt>
            <c:idx val="1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D1D4-40B1-9194-853978856E22}"/>
              </c:ext>
            </c:extLst>
          </c:dPt>
          <c:dPt>
            <c:idx val="2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D1D4-40B1-9194-853978856E22}"/>
              </c:ext>
            </c:extLst>
          </c:dPt>
          <c:dPt>
            <c:idx val="3"/>
            <c:bubble3D val="0"/>
            <c:spPr>
              <a:solidFill>
                <a:srgbClr val="BFC6E1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D1D4-40B1-9194-853978856E22}"/>
              </c:ext>
            </c:extLst>
          </c:dPt>
          <c:cat>
            <c:strRef>
              <c:f>Sheet1!$A$2:$A$5</c:f>
              <c:strCache>
                <c:ptCount val="4"/>
                <c:pt idx="0">
                  <c:v>熟悉知识</c:v>
                </c:pt>
                <c:pt idx="1">
                  <c:v>熟悉知识</c:v>
                </c:pt>
                <c:pt idx="2">
                  <c:v>熟悉知识</c:v>
                </c:pt>
                <c:pt idx="3">
                  <c:v>熟悉知识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1D4-40B1-9194-853978856E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367">
          <a:noFill/>
        </a:ln>
      </c:spPr>
    </c:plotArea>
    <c:plotVisOnly val="1"/>
    <c:dispBlanksAs val="gap"/>
    <c:showDLblsOverMax val="0"/>
  </c:chart>
  <c:txPr>
    <a:bodyPr/>
    <a:lstStyle/>
    <a:p>
      <a:pPr>
        <a:defRPr lang="zh-CN" sz="1790"/>
      </a:pPr>
      <a:endParaRPr lang="zh-CN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0.26508</cdr:x>
      <cdr:y>0.66369</cdr:y>
    </cdr:from>
    <cdr:to>
      <cdr:x>0.45319</cdr:x>
      <cdr:y>0.8052</cdr:y>
    </cdr:to>
    <cdr:sp macro="" textlink="">
      <cdr:nvSpPr>
        <cdr:cNvPr id="2" name="矩形 1"/>
        <cdr:cNvSpPr/>
      </cdr:nvSpPr>
      <cdr:spPr>
        <a:xfrm xmlns:a="http://schemas.openxmlformats.org/drawingml/2006/main" rot="13345873" flipH="1" flipV="1">
          <a:off x="1439186" y="2497063"/>
          <a:ext cx="1021296" cy="53239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="horz" wrap="none" lIns="45720" tIns="45720" rIns="45720" bIns="45720" anchor="t" anchorCtr="0">
          <a:spAutoFit/>
        </a:bodyPr>
        <a:lstStyle xmlns:a="http://schemas.openxmlformats.org/drawingml/2006/main">
          <a:defPPr>
            <a:defRPr lang="zh-CN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9pPr>
        </a:lstStyle>
        <a:p xmlns:a="http://schemas.openxmlformats.org/drawingml/2006/main">
          <a:pPr fontAlgn="auto">
            <a:spcBef>
              <a:spcPts val="0"/>
            </a:spcBef>
            <a:spcAft>
              <a:spcPts val="0"/>
            </a:spcAft>
            <a:defRPr/>
          </a:pPr>
          <a:r>
            <a:rPr lang="zh-CN" altLang="en-US" sz="2000" b="1" kern="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掌握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F1B3489-5CF2-4163-944E-2D2802905995}" type="datetimeFigureOut">
              <a:rPr lang="zh-CN" altLang="en-US"/>
              <a:t>2021/11/3</a:t>
            </a:fld>
            <a:endParaRPr lang="en-US"/>
          </a:p>
        </p:txBody>
      </p:sp>
      <p:sp>
        <p:nvSpPr>
          <p:cNvPr id="9523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61A18195-4500-4FEB-BD6D-11652F1629A2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126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F95214F-5178-4900-B1E3-E1569106BEDA}" type="slidenum">
              <a:rPr lang="zh-CN" altLang="en-US" smtClean="0"/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9990A5-A6D0-45C6-8C84-35617429C1B8}" type="slidenum">
              <a:rPr lang="zh-CN" altLang="en-US" smtClean="0"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126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F95214F-5178-4900-B1E3-E1569106BEDA}" type="slidenum">
              <a:rPr lang="zh-CN" altLang="en-US" smtClean="0"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126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F95214F-5178-4900-B1E3-E1569106BEDA}" type="slidenum">
              <a:rPr lang="zh-CN" altLang="en-US" smtClean="0"/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46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48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49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50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9990A5-A6D0-45C6-8C84-35617429C1B8}" type="slidenum">
              <a:rPr lang="zh-CN" altLang="en-US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51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  <a:t>52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  <a:t>53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  <a:t>54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  <a:t>55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  <a:t>56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  <a:t>57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  <a:t>58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  <a:t>59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  <a:t>60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  <a:t>61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  <a:t>62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  <a:t>63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  <a:t>64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  <a:t>65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  <a:t>66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  <a:t>67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  <a:t>68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  <a:t>69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  <a:t>70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  <a:t>71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  <a:t>72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  <a:t>73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B5C6E-1CDB-4E06-95F5-D63A6B75AAC8}" type="slidenum">
              <a:rPr lang="zh-CN" altLang="en-US" smtClean="0"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1636712" y="5554663"/>
            <a:ext cx="793750" cy="792162"/>
          </a:xfrm>
          <a:prstGeom prst="ellipse">
            <a:avLst/>
          </a:prstGeom>
          <a:solidFill>
            <a:srgbClr val="86DB4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>
              <a:sym typeface="微软雅黑" panose="020B0503020204020204" pitchFamily="34" charset="-122"/>
            </a:endParaRP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1636712" y="5738378"/>
            <a:ext cx="79375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zh-CN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Vue.js</a:t>
            </a:r>
            <a:r>
              <a:rPr lang="zh-CN" alt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前端开发实战</a:t>
            </a:r>
            <a:endParaRPr lang="en-US" altLang="zh-CN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923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16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4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4.tmp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10" Type="http://schemas.openxmlformats.org/officeDocument/2006/relationships/tags" Target="../tags/tag44.xml"/><Relationship Id="rId19" Type="http://schemas.openxmlformats.org/officeDocument/2006/relationships/image" Target="../media/image4.tmp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 bwMode="auto">
          <a:xfrm>
            <a:off x="685800" y="1352550"/>
            <a:ext cx="7772400" cy="2157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dirty="0">
                <a:solidFill>
                  <a:srgbClr val="000000"/>
                </a:solidFill>
              </a:rPr>
              <a:t>第</a:t>
            </a:r>
            <a:r>
              <a:rPr lang="en-US" altLang="zh-CN" dirty="0">
                <a:solidFill>
                  <a:srgbClr val="000000"/>
                </a:solidFill>
              </a:rPr>
              <a:t>4</a:t>
            </a:r>
            <a:r>
              <a:rPr lang="zh-CN" altLang="en-US" dirty="0">
                <a:solidFill>
                  <a:srgbClr val="000000"/>
                </a:solidFill>
              </a:rPr>
              <a:t>章 </a:t>
            </a:r>
            <a:r>
              <a:rPr lang="en-US" altLang="zh-CN" dirty="0" err="1">
                <a:solidFill>
                  <a:srgbClr val="000000"/>
                </a:solidFill>
              </a:rPr>
              <a:t>Vue</a:t>
            </a:r>
            <a:r>
              <a:rPr lang="zh-CN" altLang="en-US" dirty="0">
                <a:solidFill>
                  <a:srgbClr val="000000"/>
                </a:solidFill>
              </a:rPr>
              <a:t>过渡和动画</a:t>
            </a:r>
          </a:p>
        </p:txBody>
      </p:sp>
      <p:sp>
        <p:nvSpPr>
          <p:cNvPr id="4099" name="文本占位符 3"/>
          <p:cNvSpPr>
            <a:spLocks noGrp="1"/>
          </p:cNvSpPr>
          <p:nvPr>
            <p:ph type="body" sz="quarter" idx="12"/>
          </p:nvPr>
        </p:nvSpPr>
        <p:spPr bwMode="auto">
          <a:xfrm>
            <a:off x="2709863" y="5584825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过渡和动画基础</a:t>
            </a:r>
            <a:endParaRPr lang="en-US" altLang="zh-CN" dirty="0"/>
          </a:p>
          <a:p>
            <a:r>
              <a:rPr lang="zh-CN" altLang="en-US" dirty="0"/>
              <a:t>多个组件过渡</a:t>
            </a:r>
          </a:p>
        </p:txBody>
      </p:sp>
      <p:sp>
        <p:nvSpPr>
          <p:cNvPr id="4100" name="文本占位符 4"/>
          <p:cNvSpPr>
            <a:spLocks noGrp="1"/>
          </p:cNvSpPr>
          <p:nvPr>
            <p:ph type="body" sz="quarter" idx="13"/>
          </p:nvPr>
        </p:nvSpPr>
        <p:spPr bwMode="auto">
          <a:xfrm>
            <a:off x="5532438" y="5588000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多个元素过渡</a:t>
            </a:r>
            <a:endParaRPr lang="en-US" altLang="zh-CN" dirty="0"/>
          </a:p>
          <a:p>
            <a:r>
              <a:rPr lang="zh-CN" altLang="en-US" dirty="0"/>
              <a:t>列表过渡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4.1 </a:t>
            </a:r>
            <a:r>
              <a:rPr lang="zh-CN" altLang="en-US" dirty="0">
                <a:cs typeface="Times New Roman" panose="02020603050405020304" pitchFamily="18" charset="0"/>
              </a:rPr>
              <a:t>过渡和动画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什么是过渡和动画</a:t>
              </a: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565150" y="1892300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rgbClr val="1369B2"/>
                </a:solidFill>
              </a:rPr>
              <a:t>过渡</a:t>
            </a:r>
            <a:r>
              <a:rPr lang="zh-CN" altLang="en-US" dirty="0"/>
              <a:t>，</a:t>
            </a:r>
            <a:r>
              <a:rPr lang="zh-CN" altLang="zh-CN" dirty="0"/>
              <a:t>简而言之，就是从一个状态向另外一个状态插入值，新的状态替换了旧的状态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592875" y="2932827"/>
            <a:ext cx="5388950" cy="1824890"/>
            <a:chOff x="1592875" y="2932827"/>
            <a:chExt cx="5388950" cy="1824890"/>
          </a:xfrm>
        </p:grpSpPr>
        <p:sp>
          <p:nvSpPr>
            <p:cNvPr id="22" name="矩形 1"/>
            <p:cNvSpPr>
              <a:spLocks noChangeArrowheads="1"/>
            </p:cNvSpPr>
            <p:nvPr/>
          </p:nvSpPr>
          <p:spPr bwMode="auto">
            <a:xfrm>
              <a:off x="1592875" y="3188057"/>
              <a:ext cx="5388950" cy="156966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&lt;transition name="fade"&gt;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&lt;!--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需要添加过渡的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--&gt;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&lt;div&gt;&lt;/div&gt;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&lt;/transition&gt;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圆角矩形 15"/>
            <p:cNvSpPr>
              <a:spLocks noChangeArrowheads="1"/>
            </p:cNvSpPr>
            <p:nvPr/>
          </p:nvSpPr>
          <p:spPr bwMode="auto">
            <a:xfrm>
              <a:off x="4444512" y="2932827"/>
              <a:ext cx="2325076" cy="44291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内置的过渡封装组件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2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4.1 </a:t>
            </a:r>
            <a:r>
              <a:rPr lang="zh-CN" altLang="en-US" dirty="0">
                <a:cs typeface="Times New Roman" panose="02020603050405020304" pitchFamily="18" charset="0"/>
              </a:rPr>
              <a:t>过渡和动画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什么是过渡和动画</a:t>
              </a: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13556" y="1920875"/>
            <a:ext cx="7907338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通过&lt;transition&gt;标签搭配CSS动画（如@keyframes）可以实现动画效果。</a:t>
            </a:r>
            <a:r>
              <a:rPr lang="zh-CN" altLang="en-US" b="1" dirty="0">
                <a:solidFill>
                  <a:srgbClr val="1369B2"/>
                </a:solidFill>
              </a:rPr>
              <a:t>动画相比过渡来说</a:t>
            </a:r>
            <a:r>
              <a:rPr lang="zh-CN" altLang="en-US" dirty="0"/>
              <a:t>，动画</a:t>
            </a:r>
            <a:r>
              <a:rPr lang="zh-CN" altLang="zh-CN" dirty="0"/>
              <a:t>可以在一个声明中设置多个状态</a:t>
            </a:r>
            <a:r>
              <a:rPr lang="zh-CN" altLang="en-US" dirty="0"/>
              <a:t>，</a:t>
            </a:r>
            <a:r>
              <a:rPr lang="zh-CN" dirty="0"/>
              <a:t>例如，可以在动画20%的位置设置一个关键帧，然后在动画50%的位置设置一个完全不同的状态。另外，&lt;transition&gt;标签还提供了一些钩子函数，可以结合JavaScript代码来完成动画效果，具体会在后面进行讲解。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4.1 </a:t>
            </a:r>
            <a:r>
              <a:rPr lang="zh-CN" altLang="en-US" dirty="0">
                <a:cs typeface="Times New Roman" panose="02020603050405020304" pitchFamily="18" charset="0"/>
              </a:rPr>
              <a:t>过渡和动画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transition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组件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760413" y="3025775"/>
          <a:ext cx="7767637" cy="2793905"/>
        </p:xfrm>
        <a:graphic>
          <a:graphicData uri="http://schemas.openxmlformats.org/drawingml/2006/table">
            <a:tbl>
              <a:tblPr firstRow="1" bandRow="1"/>
              <a:tblGrid>
                <a:gridCol w="2748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9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+mn-cs"/>
                        </a:rPr>
                        <a:t>过渡类型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214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v-enter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进入过渡的开始状态，作用于开始的一帧 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578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v-enter-active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进入过渡生效时的状态，作用于整个过程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047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v-enter-to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进入过渡的结束状态，作用于结束的一帧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456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v-leave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离开过渡的开始状态，作用于开始的一帧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403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v-leave-active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离开过渡生效时的状态，作用于整个过程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471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v-leave-to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离开过渡的结束状态，作用于结束的一帧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07997" y="1806575"/>
            <a:ext cx="841692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 err="1"/>
              <a:t>Vue</a:t>
            </a:r>
            <a:r>
              <a:rPr lang="zh-CN" altLang="zh-CN" dirty="0"/>
              <a:t>为</a:t>
            </a:r>
            <a:r>
              <a:rPr lang="en-US" altLang="zh-CN" b="1" dirty="0">
                <a:solidFill>
                  <a:srgbClr val="1369B2"/>
                </a:solidFill>
              </a:rPr>
              <a:t>&lt;transition&gt;</a:t>
            </a:r>
            <a:r>
              <a:rPr lang="zh-CN" altLang="zh-CN" dirty="0"/>
              <a:t>标签内部的元素提供了</a:t>
            </a:r>
            <a:r>
              <a:rPr lang="en-US" altLang="zh-CN" dirty="0"/>
              <a:t>3</a:t>
            </a:r>
            <a:r>
              <a:rPr lang="zh-CN" altLang="zh-CN" dirty="0"/>
              <a:t>个进入过渡的类和</a:t>
            </a:r>
            <a:r>
              <a:rPr lang="en-US" altLang="zh-CN" dirty="0"/>
              <a:t>3</a:t>
            </a:r>
            <a:r>
              <a:rPr lang="zh-CN" altLang="zh-CN" dirty="0"/>
              <a:t>个离开过渡的类</a:t>
            </a:r>
            <a:r>
              <a:rPr lang="zh-CN" altLang="en-US" dirty="0"/>
              <a:t>，如下表所示：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4.1 </a:t>
            </a:r>
            <a:r>
              <a:rPr lang="zh-CN" altLang="en-US" dirty="0">
                <a:cs typeface="Times New Roman" panose="02020603050405020304" pitchFamily="18" charset="0"/>
              </a:rPr>
              <a:t>过渡和动画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transition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组件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36575" y="1863725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上表中</a:t>
            </a:r>
            <a:r>
              <a:rPr lang="en-US" altLang="zh-CN" dirty="0"/>
              <a:t>6</a:t>
            </a:r>
            <a:r>
              <a:rPr lang="zh-CN" altLang="zh-CN" dirty="0"/>
              <a:t>个</a:t>
            </a:r>
            <a:r>
              <a:rPr lang="en-US" altLang="zh-CN" dirty="0"/>
              <a:t>CSS</a:t>
            </a:r>
            <a:r>
              <a:rPr lang="zh-CN" altLang="zh-CN" dirty="0"/>
              <a:t>类名在进入和离开的过渡中切换的存在周期如</a:t>
            </a:r>
            <a:r>
              <a:rPr lang="zh-CN" altLang="en-US" dirty="0"/>
              <a:t>下图</a:t>
            </a:r>
            <a:r>
              <a:rPr lang="zh-CN" altLang="zh-CN" dirty="0"/>
              <a:t>所示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488424" y="2433638"/>
            <a:ext cx="6167151" cy="3109912"/>
            <a:chOff x="1922462" y="2624138"/>
            <a:chExt cx="6167151" cy="3109912"/>
          </a:xfrm>
        </p:grpSpPr>
        <p:pic>
          <p:nvPicPr>
            <p:cNvPr id="63490" name="Picture 2" descr="asd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2462" y="2624138"/>
              <a:ext cx="6167151" cy="3081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124599" y="5364718"/>
              <a:ext cx="1762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transition</a:t>
              </a:r>
              <a:r>
                <a:rPr lang="zh-CN" altLang="en-US" dirty="0"/>
                <a:t>过渡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4.1 </a:t>
            </a:r>
            <a:r>
              <a:rPr lang="zh-CN" altLang="en-US" dirty="0">
                <a:cs typeface="Times New Roman" panose="02020603050405020304" pitchFamily="18" charset="0"/>
              </a:rPr>
              <a:t>过渡和动画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自定义类名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27050" y="2004953"/>
            <a:ext cx="8064500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 err="1"/>
              <a:t>Vue</a:t>
            </a:r>
            <a:r>
              <a:rPr lang="zh-CN" altLang="zh-CN" dirty="0"/>
              <a:t>中</a:t>
            </a:r>
            <a:r>
              <a:rPr lang="en-US" altLang="zh-CN" dirty="0"/>
              <a:t>的</a:t>
            </a:r>
            <a:r>
              <a:rPr lang="en-US" altLang="zh-CN" b="1" dirty="0">
                <a:solidFill>
                  <a:srgbClr val="1369B2"/>
                </a:solidFill>
              </a:rPr>
              <a:t>transition</a:t>
            </a:r>
            <a:r>
              <a:rPr lang="zh-CN" altLang="zh-CN" b="1" dirty="0">
                <a:solidFill>
                  <a:srgbClr val="1369B2"/>
                </a:solidFill>
              </a:rPr>
              <a:t>组件</a:t>
            </a:r>
            <a:r>
              <a:rPr lang="zh-CN" altLang="zh-CN" dirty="0"/>
              <a:t>允许使用自定义的类名。如果使用自定义类名，则不需要给</a:t>
            </a:r>
            <a:r>
              <a:rPr lang="en-US" altLang="zh-CN" dirty="0"/>
              <a:t>&lt;transition&gt;</a:t>
            </a:r>
            <a:r>
              <a:rPr lang="zh-CN" altLang="zh-CN" dirty="0"/>
              <a:t>标签设置</a:t>
            </a:r>
            <a:r>
              <a:rPr lang="en-US" altLang="zh-CN" dirty="0"/>
              <a:t>name</a:t>
            </a:r>
            <a:r>
              <a:rPr lang="zh-CN" altLang="zh-CN" dirty="0"/>
              <a:t>属性。自定义类名是通过属性来设置的</a:t>
            </a:r>
            <a:r>
              <a:rPr lang="zh-CN" altLang="en-US" dirty="0"/>
              <a:t>，具体属性如下。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/>
              <a:t>进入：</a:t>
            </a:r>
            <a:r>
              <a:rPr lang="en-US" altLang="zh-CN" dirty="0"/>
              <a:t>enter-class</a:t>
            </a:r>
            <a:r>
              <a:rPr lang="zh-CN" altLang="en-US" dirty="0"/>
              <a:t>、</a:t>
            </a:r>
            <a:r>
              <a:rPr lang="en-US" altLang="zh-CN" dirty="0"/>
              <a:t> enter-active-class</a:t>
            </a:r>
            <a:r>
              <a:rPr lang="zh-CN" altLang="en-US" dirty="0"/>
              <a:t>、</a:t>
            </a:r>
            <a:r>
              <a:rPr lang="en-US" altLang="zh-CN" dirty="0"/>
              <a:t> enter-to-class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/>
              <a:t>离开：</a:t>
            </a:r>
            <a:r>
              <a:rPr lang="en-US" altLang="zh-CN" dirty="0"/>
              <a:t>leave-class</a:t>
            </a:r>
            <a:r>
              <a:rPr lang="zh-CN" altLang="en-US" dirty="0"/>
              <a:t>、</a:t>
            </a:r>
            <a:r>
              <a:rPr lang="en-US" altLang="zh-CN" dirty="0"/>
              <a:t> leave-active-class</a:t>
            </a:r>
            <a:r>
              <a:rPr lang="zh-CN" altLang="en-US" dirty="0"/>
              <a:t>、</a:t>
            </a:r>
            <a:r>
              <a:rPr lang="en-US" altLang="zh-CN" dirty="0"/>
              <a:t> leave-to-class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4.1 </a:t>
            </a:r>
            <a:r>
              <a:rPr lang="zh-CN" altLang="en-US" dirty="0">
                <a:cs typeface="Times New Roman" panose="02020603050405020304" pitchFamily="18" charset="0"/>
              </a:rPr>
              <a:t>过渡和动画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自定义类名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27050" y="1947803"/>
            <a:ext cx="8064500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自定义类名的优先级高于普通类名，所以能够很好地与其他第三方</a:t>
            </a:r>
            <a:r>
              <a:rPr lang="en-US" altLang="zh-CN" dirty="0"/>
              <a:t>CSS</a:t>
            </a:r>
            <a:r>
              <a:rPr lang="zh-CN" altLang="zh-CN" dirty="0"/>
              <a:t>库结合使用。</a:t>
            </a:r>
            <a:r>
              <a:rPr lang="en-US" altLang="zh-CN" dirty="0"/>
              <a:t> animate.css</a:t>
            </a:r>
            <a:r>
              <a:rPr lang="zh-CN" altLang="zh-CN" dirty="0"/>
              <a:t>是一个跨浏览器的</a:t>
            </a:r>
            <a:r>
              <a:rPr lang="en-US" altLang="zh-CN" dirty="0"/>
              <a:t>CSS3</a:t>
            </a:r>
            <a:r>
              <a:rPr lang="zh-CN" altLang="zh-CN" dirty="0"/>
              <a:t>动画库，它内置了很多经典的</a:t>
            </a:r>
            <a:r>
              <a:rPr lang="en-US" altLang="zh-CN" dirty="0"/>
              <a:t>CSS3</a:t>
            </a:r>
            <a:r>
              <a:rPr lang="zh-CN" altLang="zh-CN" dirty="0"/>
              <a:t>动画，使用起来很方便</a:t>
            </a:r>
            <a:r>
              <a:rPr lang="zh-CN" altLang="en-US" dirty="0"/>
              <a:t>。</a:t>
            </a:r>
            <a:r>
              <a:rPr lang="zh-CN" altLang="zh-CN" dirty="0"/>
              <a:t>接下来，我们将通过</a:t>
            </a:r>
            <a:r>
              <a:rPr lang="en-US" altLang="zh-CN" dirty="0"/>
              <a:t>animate.css</a:t>
            </a:r>
            <a:r>
              <a:rPr lang="zh-CN" altLang="zh-CN" dirty="0"/>
              <a:t>动画库来演示自定义类名的使用。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4.1 </a:t>
            </a:r>
            <a:r>
              <a:rPr lang="zh-CN" altLang="en-US" dirty="0">
                <a:cs typeface="Times New Roman" panose="02020603050405020304" pitchFamily="18" charset="0"/>
              </a:rPr>
              <a:t>过渡和动画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自定义类名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08000" y="1940463"/>
            <a:ext cx="8064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下载并引入</a:t>
            </a:r>
            <a:r>
              <a:rPr lang="en-US" altLang="zh-CN" dirty="0"/>
              <a:t>animate.css</a:t>
            </a:r>
            <a:r>
              <a:rPr lang="zh-CN" altLang="en-US" dirty="0"/>
              <a:t>动画库</a:t>
            </a:r>
            <a:endParaRPr lang="en-US" altLang="zh-CN" dirty="0"/>
          </a:p>
        </p:txBody>
      </p: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27049" y="2595503"/>
            <a:ext cx="825544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首先</a:t>
            </a:r>
            <a:r>
              <a:rPr lang="zh-CN" altLang="zh-CN" dirty="0"/>
              <a:t>从官方网站获取</a:t>
            </a:r>
            <a:r>
              <a:rPr lang="en-US" altLang="zh-CN" dirty="0"/>
              <a:t>animate.css</a:t>
            </a:r>
            <a:r>
              <a:rPr lang="zh-CN" altLang="zh-CN" dirty="0"/>
              <a:t>文件，保存到</a:t>
            </a:r>
            <a:r>
              <a:rPr lang="zh-CN" altLang="en-US" dirty="0"/>
              <a:t>文件</a:t>
            </a:r>
            <a:r>
              <a:rPr lang="zh-CN" altLang="zh-CN" dirty="0"/>
              <a:t>目录中</a:t>
            </a:r>
            <a:r>
              <a:rPr lang="zh-CN" altLang="en-US" dirty="0"/>
              <a:t>。其次创建</a:t>
            </a:r>
            <a:r>
              <a:rPr lang="en-US" altLang="zh-CN" dirty="0"/>
              <a:t>html</a:t>
            </a:r>
            <a:r>
              <a:rPr lang="zh-CN" altLang="en-US" dirty="0"/>
              <a:t>文件，并在文件中引入</a:t>
            </a:r>
            <a:r>
              <a:rPr lang="en-US" altLang="zh-CN" dirty="0"/>
              <a:t>animate.css</a:t>
            </a:r>
            <a:r>
              <a:rPr lang="zh-CN" altLang="en-US" dirty="0"/>
              <a:t>文件，示例代码如下。</a:t>
            </a:r>
            <a:endParaRPr lang="en-US" altLang="zh-CN" dirty="0"/>
          </a:p>
        </p:txBody>
      </p: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1307125" y="4083407"/>
            <a:ext cx="5388950" cy="418191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&lt;link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stylesheet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="animate.css"&gt;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4.1 </a:t>
            </a:r>
            <a:r>
              <a:rPr lang="zh-CN" altLang="en-US" dirty="0">
                <a:cs typeface="Times New Roman" panose="02020603050405020304" pitchFamily="18" charset="0"/>
              </a:rPr>
              <a:t>过渡和动画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自定义类名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08000" y="1940463"/>
            <a:ext cx="8064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</a:pPr>
            <a:r>
              <a:rPr lang="zh-CN" altLang="en-US" dirty="0"/>
              <a:t>编写</a:t>
            </a:r>
            <a:r>
              <a:rPr lang="en-US" altLang="zh-CN" dirty="0"/>
              <a:t>HTML</a:t>
            </a:r>
            <a:r>
              <a:rPr lang="zh-CN" altLang="en-US" dirty="0"/>
              <a:t>结构代码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677625" y="2501431"/>
            <a:ext cx="6172534" cy="2878919"/>
            <a:chOff x="677625" y="2501431"/>
            <a:chExt cx="6172534" cy="2878919"/>
          </a:xfrm>
        </p:grpSpPr>
        <p:sp>
          <p:nvSpPr>
            <p:cNvPr id="15" name="矩形 1"/>
            <p:cNvSpPr>
              <a:spLocks noChangeArrowheads="1"/>
            </p:cNvSpPr>
            <p:nvPr/>
          </p:nvSpPr>
          <p:spPr bwMode="auto">
            <a:xfrm>
              <a:off x="677625" y="2702694"/>
              <a:ext cx="6172534" cy="267765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&lt;div id="app"&gt;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&lt;button @click="show=!show"&gt;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显示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隐藏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&lt;/button&gt;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&lt;transition enter-active-class="animated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bounceInLeft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leave-active-class="animated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bounceOutLeft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&lt;p v-if="show"&gt;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过渡文字效果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&lt;/transition&gt;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5"/>
            <p:cNvSpPr>
              <a:spLocks noChangeArrowheads="1"/>
            </p:cNvSpPr>
            <p:nvPr/>
          </p:nvSpPr>
          <p:spPr bwMode="auto">
            <a:xfrm>
              <a:off x="5154062" y="2501431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  <p:cxnSp>
        <p:nvCxnSpPr>
          <p:cNvPr id="16" name="直接箭头连接符 21"/>
          <p:cNvCxnSpPr>
            <a:cxnSpLocks noChangeShapeType="1"/>
          </p:cNvCxnSpPr>
          <p:nvPr/>
        </p:nvCxnSpPr>
        <p:spPr bwMode="auto">
          <a:xfrm>
            <a:off x="6837527" y="3686704"/>
            <a:ext cx="472159" cy="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圆角矩形 15"/>
          <p:cNvSpPr>
            <a:spLocks noChangeArrowheads="1"/>
          </p:cNvSpPr>
          <p:nvPr/>
        </p:nvSpPr>
        <p:spPr bwMode="auto">
          <a:xfrm>
            <a:off x="7288420" y="2922965"/>
            <a:ext cx="1568493" cy="154268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/>
              <a:t>animated</a:t>
            </a:r>
            <a:r>
              <a:rPr lang="zh-CN" altLang="en-US" dirty="0"/>
              <a:t>是基本的类名，</a:t>
            </a:r>
            <a:r>
              <a:rPr lang="en-US" altLang="zh-CN" dirty="0" err="1"/>
              <a:t>bounceInLeft</a:t>
            </a:r>
            <a:r>
              <a:rPr lang="zh-CN" altLang="en-US" dirty="0"/>
              <a:t>是动画的类名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4.1 </a:t>
            </a:r>
            <a:r>
              <a:rPr lang="zh-CN" altLang="en-US" dirty="0">
                <a:cs typeface="Times New Roman" panose="02020603050405020304" pitchFamily="18" charset="0"/>
              </a:rPr>
              <a:t>过渡和动画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自定义类名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08000" y="1940463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3"/>
            </a:pPr>
            <a:r>
              <a:rPr lang="zh-CN" altLang="en-US" dirty="0"/>
              <a:t>编写</a:t>
            </a:r>
            <a:r>
              <a:rPr lang="en-US" altLang="zh-CN" dirty="0"/>
              <a:t>JavaScript</a:t>
            </a:r>
            <a:r>
              <a:rPr lang="zh-CN" altLang="zh-CN" dirty="0"/>
              <a:t>代码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2103936" y="2542964"/>
            <a:ext cx="4043231" cy="1791176"/>
            <a:chOff x="2103936" y="2542964"/>
            <a:chExt cx="4043231" cy="1791176"/>
          </a:xfrm>
        </p:grpSpPr>
        <p:sp>
          <p:nvSpPr>
            <p:cNvPr id="15" name="矩形 1"/>
            <p:cNvSpPr>
              <a:spLocks noChangeArrowheads="1"/>
            </p:cNvSpPr>
            <p:nvPr/>
          </p:nvSpPr>
          <p:spPr bwMode="auto">
            <a:xfrm>
              <a:off x="2103936" y="2764480"/>
              <a:ext cx="4043231" cy="156966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new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el: '#app',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data: { show: true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5"/>
            <p:cNvSpPr>
              <a:spLocks noChangeArrowheads="1"/>
            </p:cNvSpPr>
            <p:nvPr/>
          </p:nvSpPr>
          <p:spPr bwMode="auto">
            <a:xfrm>
              <a:off x="4369574" y="2542964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4.1 </a:t>
            </a:r>
            <a:r>
              <a:rPr lang="zh-CN" altLang="en-US" dirty="0">
                <a:cs typeface="Times New Roman" panose="02020603050405020304" pitchFamily="18" charset="0"/>
              </a:rPr>
              <a:t>过渡和动画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自定义类名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3278188" y="2144713"/>
            <a:ext cx="2305050" cy="719137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6" name="组合 5"/>
          <p:cNvGrpSpPr/>
          <p:nvPr/>
        </p:nvGrpSpPr>
        <p:grpSpPr bwMode="auto">
          <a:xfrm>
            <a:off x="841375" y="2576513"/>
            <a:ext cx="7475538" cy="1752139"/>
            <a:chOff x="971600" y="1988840"/>
            <a:chExt cx="7200728" cy="2160240"/>
          </a:xfrm>
        </p:grpSpPr>
        <p:sp>
          <p:nvSpPr>
            <p:cNvPr id="17" name="流程图: 过程 16"/>
            <p:cNvSpPr/>
            <p:nvPr/>
          </p:nvSpPr>
          <p:spPr>
            <a:xfrm>
              <a:off x="971600" y="1988840"/>
              <a:ext cx="7200728" cy="216024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流程图: 可选过程 19"/>
            <p:cNvSpPr/>
            <p:nvPr/>
          </p:nvSpPr>
          <p:spPr>
            <a:xfrm>
              <a:off x="971600" y="1988840"/>
              <a:ext cx="7200728" cy="216024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1" name="组合 8"/>
          <p:cNvGrpSpPr/>
          <p:nvPr/>
        </p:nvGrpSpPr>
        <p:grpSpPr bwMode="auto">
          <a:xfrm>
            <a:off x="3278188" y="2071688"/>
            <a:ext cx="2316162" cy="504825"/>
            <a:chOff x="3408211" y="1484784"/>
            <a:chExt cx="2315917" cy="504056"/>
          </a:xfrm>
        </p:grpSpPr>
        <p:sp>
          <p:nvSpPr>
            <p:cNvPr id="22" name="椭圆 21"/>
            <p:cNvSpPr/>
            <p:nvPr/>
          </p:nvSpPr>
          <p:spPr>
            <a:xfrm>
              <a:off x="340821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57968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74887" y="1589399"/>
              <a:ext cx="1371455" cy="3994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spc="3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　提示　</a:t>
              </a:r>
            </a:p>
          </p:txBody>
        </p:sp>
      </p:grpSp>
      <p:sp>
        <p:nvSpPr>
          <p:cNvPr id="26" name="矩形 12"/>
          <p:cNvSpPr>
            <a:spLocks noChangeArrowheads="1"/>
          </p:cNvSpPr>
          <p:nvPr/>
        </p:nvSpPr>
        <p:spPr bwMode="auto">
          <a:xfrm>
            <a:off x="935966" y="2571666"/>
            <a:ext cx="735488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动画效果都是在事件处理方法中控制的，在元素初始渲染时（页面刚打开时）并没有动画效果</a:t>
            </a:r>
            <a:r>
              <a:rPr lang="zh-CN" altLang="en-US" dirty="0"/>
              <a:t>。可以</a:t>
            </a:r>
            <a:r>
              <a:rPr lang="zh-CN" altLang="zh-CN" dirty="0"/>
              <a:t>通过给</a:t>
            </a:r>
            <a:r>
              <a:rPr lang="en-US" altLang="zh-CN" dirty="0"/>
              <a:t>transition</a:t>
            </a:r>
            <a:r>
              <a:rPr lang="zh-CN" altLang="zh-CN" dirty="0"/>
              <a:t>组件设置</a:t>
            </a:r>
            <a:r>
              <a:rPr lang="en-US" altLang="zh-CN" dirty="0"/>
              <a:t>appear</a:t>
            </a:r>
            <a:r>
              <a:rPr lang="zh-CN" altLang="zh-CN" dirty="0"/>
              <a:t>属性来给元素添加初始渲染的动画效果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7A303E7-7546-41C7-AECD-A183C26841C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当前组件获取父组件实例对象的方式是：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1FCD32-F7A5-436A-B902-86A6C2E732D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$root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48B0F5C-AE05-4A1B-8C09-86E0378D86C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$parent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9CBE78-DF32-4A1E-A223-3F664A2C7B8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$children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8620C0C-2EAB-424D-B65A-03AFB38DF5F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$child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B04F5B3-C2F0-4403-A945-245FBD103753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E2E2C2E-F455-4334-ABE7-40A4897EC40D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7197460-0FAD-4710-ADB0-2244C7C3C86E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95A9F3F-B46F-41E5-9187-EAC4F8B5149C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92B63ED-73D2-400F-B824-151055846D17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4A38ECB-261A-4439-88F4-150D36737ECF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8" name="TitleBackground">
              <a:extLst>
                <a:ext uri="{FF2B5EF4-FFF2-40B4-BE49-F238E27FC236}">
                  <a16:creationId xmlns:a16="http://schemas.microsoft.com/office/drawing/2014/main" id="{A3201702-D981-4EB2-A061-8FFFB683F937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00ACE6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ColorBlock">
              <a:extLst>
                <a:ext uri="{FF2B5EF4-FFF2-40B4-BE49-F238E27FC236}">
                  <a16:creationId xmlns:a16="http://schemas.microsoft.com/office/drawing/2014/main" id="{6343D1D2-83F7-4075-8A38-981F3FE4FBE3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00ACE6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TypeText">
              <a:extLst>
                <a:ext uri="{FF2B5EF4-FFF2-40B4-BE49-F238E27FC236}">
                  <a16:creationId xmlns:a16="http://schemas.microsoft.com/office/drawing/2014/main" id="{4D0A7DAE-B382-4625-8DEA-A79FB159308B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21" name="TipText">
              <a:extLst>
                <a:ext uri="{FF2B5EF4-FFF2-40B4-BE49-F238E27FC236}">
                  <a16:creationId xmlns:a16="http://schemas.microsoft.com/office/drawing/2014/main" id="{070192B4-E05C-4919-A01F-F25CAD2AEAE9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549B0C56-9BC4-4E38-A480-4632B3FAD4BD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85319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4.1 </a:t>
            </a:r>
            <a:r>
              <a:rPr lang="zh-CN" altLang="en-US" dirty="0">
                <a:cs typeface="Times New Roman" panose="02020603050405020304" pitchFamily="18" charset="0"/>
              </a:rPr>
              <a:t>过渡和动画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自定义类名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51330" y="1947520"/>
            <a:ext cx="6253257" cy="1897506"/>
            <a:chOff x="1051330" y="1947520"/>
            <a:chExt cx="6253257" cy="1897506"/>
          </a:xfrm>
        </p:grpSpPr>
        <p:sp>
          <p:nvSpPr>
            <p:cNvPr id="27" name="矩形 1"/>
            <p:cNvSpPr>
              <a:spLocks noChangeArrowheads="1"/>
            </p:cNvSpPr>
            <p:nvPr/>
          </p:nvSpPr>
          <p:spPr bwMode="auto">
            <a:xfrm>
              <a:off x="1051330" y="2275366"/>
              <a:ext cx="6253257" cy="156966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&lt;transition appear appear-class="custom-appear-class"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appear-to-class="custom-appear-to-class"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appear-active-class="custom-appear-active-class"&gt;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&lt;/transition&gt;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圆角矩形 15"/>
            <p:cNvSpPr>
              <a:spLocks noChangeArrowheads="1"/>
            </p:cNvSpPr>
            <p:nvPr/>
          </p:nvSpPr>
          <p:spPr bwMode="auto">
            <a:xfrm>
              <a:off x="5667742" y="1947520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  <p:sp>
        <p:nvSpPr>
          <p:cNvPr id="29" name="TextBox 39"/>
          <p:cNvSpPr txBox="1">
            <a:spLocks noChangeArrowheads="1"/>
          </p:cNvSpPr>
          <p:nvPr/>
        </p:nvSpPr>
        <p:spPr bwMode="auto">
          <a:xfrm>
            <a:off x="416405" y="3892639"/>
            <a:ext cx="857873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上述代码中，</a:t>
            </a:r>
            <a:r>
              <a:rPr lang="en-US" altLang="zh-CN" dirty="0"/>
              <a:t>appear</a:t>
            </a:r>
            <a:r>
              <a:rPr lang="zh-CN" altLang="zh-CN" dirty="0"/>
              <a:t>表示开启此特性，</a:t>
            </a:r>
            <a:r>
              <a:rPr lang="en-US" altLang="zh-CN" dirty="0"/>
              <a:t>appear-class</a:t>
            </a:r>
            <a:r>
              <a:rPr lang="zh-CN" altLang="zh-CN" dirty="0"/>
              <a:t>表示初始</a:t>
            </a:r>
            <a:r>
              <a:rPr lang="en-US" altLang="zh-CN" dirty="0"/>
              <a:t>class</a:t>
            </a:r>
            <a:r>
              <a:rPr lang="zh-CN" altLang="zh-CN" dirty="0"/>
              <a:t>样式，</a:t>
            </a:r>
            <a:r>
              <a:rPr lang="en-US" altLang="zh-CN" dirty="0"/>
              <a:t>appear-to-class</a:t>
            </a:r>
            <a:r>
              <a:rPr lang="zh-CN" altLang="zh-CN" dirty="0"/>
              <a:t>表示过渡完成的</a:t>
            </a:r>
            <a:r>
              <a:rPr lang="en-US" altLang="zh-CN" dirty="0"/>
              <a:t>class</a:t>
            </a:r>
            <a:r>
              <a:rPr lang="zh-CN" altLang="zh-CN" dirty="0"/>
              <a:t>样式，</a:t>
            </a:r>
            <a:r>
              <a:rPr lang="en-US" altLang="zh-CN" dirty="0"/>
              <a:t>appear-active-class</a:t>
            </a:r>
            <a:r>
              <a:rPr lang="zh-CN" altLang="zh-CN" dirty="0"/>
              <a:t>会应用在整个过渡过程中。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4.1 </a:t>
            </a:r>
            <a:r>
              <a:rPr lang="zh-CN" altLang="en-US" dirty="0">
                <a:cs typeface="Times New Roman" panose="02020603050405020304" pitchFamily="18" charset="0"/>
              </a:rPr>
              <a:t>过渡和动画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710"/>
            <a:chOff x="-3176" y="1265272"/>
            <a:chExt cx="5133976" cy="62867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使用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@</a:t>
              </a:r>
              <a:r>
                <a:rPr lang="en-US" altLang="zh-CN" sz="2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keyframes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CSS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动画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TextBox 39"/>
          <p:cNvSpPr txBox="1">
            <a:spLocks noChangeArrowheads="1"/>
          </p:cNvSpPr>
          <p:nvPr/>
        </p:nvSpPr>
        <p:spPr bwMode="auto">
          <a:xfrm>
            <a:off x="490837" y="1968066"/>
            <a:ext cx="846177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/>
              <a:t>@</a:t>
            </a:r>
            <a:r>
              <a:rPr lang="en-US" altLang="zh-CN" dirty="0" err="1"/>
              <a:t>keyframes</a:t>
            </a:r>
            <a:r>
              <a:rPr lang="zh-CN" altLang="zh-CN" dirty="0"/>
              <a:t>规则创建动画，就是将一套</a:t>
            </a:r>
            <a:r>
              <a:rPr lang="en-US" altLang="zh-CN" dirty="0"/>
              <a:t>CSS</a:t>
            </a:r>
            <a:r>
              <a:rPr lang="zh-CN" altLang="zh-CN" dirty="0"/>
              <a:t>样式逐步演变成另一套样式，在创建动画过程中，可以多次改变</a:t>
            </a:r>
            <a:r>
              <a:rPr lang="en-US" altLang="zh-CN" dirty="0"/>
              <a:t>CSS</a:t>
            </a:r>
            <a:r>
              <a:rPr lang="zh-CN" altLang="zh-CN" dirty="0"/>
              <a:t>样式，通过百分比或关键词</a:t>
            </a:r>
            <a:r>
              <a:rPr lang="en-US" altLang="zh-CN" dirty="0"/>
              <a:t>from</a:t>
            </a:r>
            <a:r>
              <a:rPr lang="zh-CN" altLang="zh-CN" dirty="0"/>
              <a:t>和</a:t>
            </a:r>
            <a:r>
              <a:rPr lang="en-US" altLang="zh-CN" dirty="0"/>
              <a:t>to</a:t>
            </a:r>
            <a:r>
              <a:rPr lang="zh-CN" altLang="zh-CN" dirty="0"/>
              <a:t>（等价于</a:t>
            </a:r>
            <a:r>
              <a:rPr lang="en-US" altLang="zh-CN" dirty="0"/>
              <a:t>0%</a:t>
            </a:r>
            <a:r>
              <a:rPr lang="zh-CN" altLang="zh-CN" dirty="0"/>
              <a:t>和</a:t>
            </a:r>
            <a:r>
              <a:rPr lang="en-US" altLang="zh-CN" dirty="0"/>
              <a:t>100%</a:t>
            </a:r>
            <a:r>
              <a:rPr lang="zh-CN" altLang="zh-CN" dirty="0"/>
              <a:t>）来规定动画的状态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2103936" y="3680057"/>
            <a:ext cx="5051776" cy="1528813"/>
            <a:chOff x="2103936" y="3680057"/>
            <a:chExt cx="5051776" cy="1528813"/>
          </a:xfrm>
        </p:grpSpPr>
        <p:sp>
          <p:nvSpPr>
            <p:cNvPr id="12" name="矩形 1"/>
            <p:cNvSpPr>
              <a:spLocks noChangeArrowheads="1"/>
            </p:cNvSpPr>
            <p:nvPr/>
          </p:nvSpPr>
          <p:spPr bwMode="auto">
            <a:xfrm>
              <a:off x="2103936" y="4008541"/>
              <a:ext cx="5051776" cy="120032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keyframes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animation-name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keyframes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-selector {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-styles;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5"/>
            <p:cNvSpPr>
              <a:spLocks noChangeArrowheads="1"/>
            </p:cNvSpPr>
            <p:nvPr/>
          </p:nvSpPr>
          <p:spPr bwMode="auto">
            <a:xfrm>
              <a:off x="5596489" y="3680057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语法规则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4.1 </a:t>
            </a:r>
            <a:r>
              <a:rPr lang="zh-CN" altLang="en-US" dirty="0">
                <a:cs typeface="Times New Roman" panose="02020603050405020304" pitchFamily="18" charset="0"/>
              </a:rPr>
              <a:t>过渡和动画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710"/>
            <a:chOff x="-3176" y="1265272"/>
            <a:chExt cx="5133976" cy="62867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5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钩子函数实现动画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TextBox 39"/>
          <p:cNvSpPr txBox="1">
            <a:spLocks noChangeArrowheads="1"/>
          </p:cNvSpPr>
          <p:nvPr/>
        </p:nvSpPr>
        <p:spPr bwMode="auto">
          <a:xfrm>
            <a:off x="490837" y="1978699"/>
            <a:ext cx="846177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在</a:t>
            </a:r>
            <a:r>
              <a:rPr lang="en-US" altLang="zh-CN" dirty="0"/>
              <a:t>&lt;transition&gt;</a:t>
            </a:r>
            <a:r>
              <a:rPr lang="zh-CN" altLang="zh-CN" dirty="0"/>
              <a:t>标签中定义了一些动画钩子函数，用来实现动画。钩子函数可以结合</a:t>
            </a:r>
            <a:r>
              <a:rPr lang="en-US" altLang="zh-CN" dirty="0"/>
              <a:t>CSS</a:t>
            </a:r>
            <a:r>
              <a:rPr lang="zh-CN" altLang="zh-CN" dirty="0"/>
              <a:t>过渡（</a:t>
            </a:r>
            <a:r>
              <a:rPr lang="en-US" altLang="zh-CN" dirty="0"/>
              <a:t>transitions</a:t>
            </a:r>
            <a:r>
              <a:rPr lang="zh-CN" altLang="zh-CN" dirty="0"/>
              <a:t>）、动画（</a:t>
            </a:r>
            <a:r>
              <a:rPr lang="en-US" altLang="zh-CN" dirty="0"/>
              <a:t>animations</a:t>
            </a:r>
            <a:r>
              <a:rPr lang="zh-CN" altLang="zh-CN" dirty="0"/>
              <a:t>）使用，还可以单独使用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4.1 </a:t>
            </a:r>
            <a:r>
              <a:rPr lang="zh-CN" altLang="en-US" dirty="0">
                <a:cs typeface="Times New Roman" panose="02020603050405020304" pitchFamily="18" charset="0"/>
              </a:rPr>
              <a:t>过渡和动画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710"/>
            <a:chOff x="-3176" y="1265272"/>
            <a:chExt cx="5133976" cy="62867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5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钩子函数实现动画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" name="直接箭头连接符 21"/>
          <p:cNvCxnSpPr>
            <a:cxnSpLocks noChangeShapeType="1"/>
          </p:cNvCxnSpPr>
          <p:nvPr/>
        </p:nvCxnSpPr>
        <p:spPr bwMode="auto">
          <a:xfrm flipH="1">
            <a:off x="2732673" y="3111194"/>
            <a:ext cx="689787" cy="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1498149" y="2889678"/>
            <a:ext cx="1234524" cy="44303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dirty="0"/>
              <a:t>入场钩子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3294864" y="1684867"/>
            <a:ext cx="4264966" cy="4432513"/>
            <a:chOff x="3677652" y="1684867"/>
            <a:chExt cx="4264966" cy="4432513"/>
          </a:xfrm>
        </p:grpSpPr>
        <p:sp>
          <p:nvSpPr>
            <p:cNvPr id="12" name="矩形 1"/>
            <p:cNvSpPr>
              <a:spLocks noChangeArrowheads="1"/>
            </p:cNvSpPr>
            <p:nvPr/>
          </p:nvSpPr>
          <p:spPr bwMode="auto">
            <a:xfrm>
              <a:off x="3677652" y="1962396"/>
              <a:ext cx="4264966" cy="415498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&lt;transition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@before-enter="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beforeEnter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@enter="enter"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@after-enter="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afterEnter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@enter-cancelled="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enterCancelled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@before-leave="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beforeLeave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@leave="leave"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@after-leave="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afterLeave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@leave-cancelled="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leaveCancelled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v-bind:css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="false"&gt;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&lt;/transition&gt;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5"/>
            <p:cNvSpPr>
              <a:spLocks noChangeArrowheads="1"/>
            </p:cNvSpPr>
            <p:nvPr/>
          </p:nvSpPr>
          <p:spPr bwMode="auto">
            <a:xfrm>
              <a:off x="6272732" y="1684867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  <p:sp>
          <p:nvSpPr>
            <p:cNvPr id="14" name="圆角矩形 20"/>
            <p:cNvSpPr>
              <a:spLocks noChangeArrowheads="1"/>
            </p:cNvSpPr>
            <p:nvPr/>
          </p:nvSpPr>
          <p:spPr bwMode="auto">
            <a:xfrm>
              <a:off x="3805248" y="2394673"/>
              <a:ext cx="3786399" cy="1433043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FFFF00"/>
              </a:solidFill>
              <a:prstDash val="sys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7" name="圆角矩形 20"/>
            <p:cNvSpPr>
              <a:spLocks noChangeArrowheads="1"/>
            </p:cNvSpPr>
            <p:nvPr/>
          </p:nvSpPr>
          <p:spPr bwMode="auto">
            <a:xfrm>
              <a:off x="3805248" y="3879683"/>
              <a:ext cx="3786399" cy="1433043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FFFF00"/>
              </a:solidFill>
              <a:prstDash val="sys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cxnSp>
        <p:nvCxnSpPr>
          <p:cNvPr id="20" name="直接箭头连接符 21"/>
          <p:cNvCxnSpPr>
            <a:cxnSpLocks noChangeShapeType="1"/>
          </p:cNvCxnSpPr>
          <p:nvPr/>
        </p:nvCxnSpPr>
        <p:spPr bwMode="auto">
          <a:xfrm flipH="1">
            <a:off x="2725578" y="4582086"/>
            <a:ext cx="689787" cy="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圆角矩形 20"/>
          <p:cNvSpPr>
            <a:spLocks noChangeArrowheads="1"/>
          </p:cNvSpPr>
          <p:nvPr/>
        </p:nvSpPr>
        <p:spPr bwMode="auto">
          <a:xfrm>
            <a:off x="1491054" y="4360570"/>
            <a:ext cx="1234524" cy="44303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dirty="0"/>
              <a:t>出场钩子</a:t>
            </a:r>
            <a:endParaRPr lang="en-US" altLang="zh-CN" dirty="0"/>
          </a:p>
        </p:txBody>
      </p:sp>
      <p:cxnSp>
        <p:nvCxnSpPr>
          <p:cNvPr id="22" name="直接箭头连接符 21"/>
          <p:cNvCxnSpPr>
            <a:cxnSpLocks noChangeShapeType="1"/>
          </p:cNvCxnSpPr>
          <p:nvPr/>
        </p:nvCxnSpPr>
        <p:spPr bwMode="auto">
          <a:xfrm flipH="1">
            <a:off x="2739749" y="5521328"/>
            <a:ext cx="689787" cy="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圆角矩形 23"/>
          <p:cNvSpPr>
            <a:spLocks noChangeArrowheads="1"/>
          </p:cNvSpPr>
          <p:nvPr/>
        </p:nvSpPr>
        <p:spPr bwMode="auto">
          <a:xfrm>
            <a:off x="1020710" y="5299812"/>
            <a:ext cx="1719039" cy="60125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 err="1"/>
              <a:t>Vue</a:t>
            </a:r>
            <a:r>
              <a:rPr lang="zh-CN" altLang="zh-CN" dirty="0"/>
              <a:t>会跳过</a:t>
            </a:r>
            <a:r>
              <a:rPr lang="en-US" altLang="zh-CN" dirty="0"/>
              <a:t>CSS</a:t>
            </a:r>
            <a:r>
              <a:rPr lang="zh-CN" altLang="zh-CN" dirty="0"/>
              <a:t>的检测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4.1 </a:t>
            </a:r>
            <a:r>
              <a:rPr lang="zh-CN" altLang="en-US" dirty="0">
                <a:cs typeface="Times New Roman" panose="02020603050405020304" pitchFamily="18" charset="0"/>
              </a:rPr>
              <a:t>过渡和动画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6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Vue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结合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Velocity.js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实现动画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08000" y="1940463"/>
            <a:ext cx="8064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下载并引入</a:t>
            </a:r>
            <a:r>
              <a:rPr lang="en-US" altLang="zh-CN" dirty="0"/>
              <a:t>velocity.min.js</a:t>
            </a:r>
            <a:r>
              <a:rPr lang="zh-CN" altLang="en-US" dirty="0"/>
              <a:t>文件</a:t>
            </a:r>
            <a:endParaRPr lang="en-US" altLang="zh-CN" dirty="0"/>
          </a:p>
        </p:txBody>
      </p: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27050" y="2595503"/>
            <a:ext cx="80645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首先</a:t>
            </a:r>
            <a:r>
              <a:rPr lang="zh-CN" altLang="zh-CN" dirty="0"/>
              <a:t>从官方网站获取</a:t>
            </a:r>
            <a:r>
              <a:rPr lang="en-US" altLang="zh-CN" dirty="0"/>
              <a:t>velocity.min.js</a:t>
            </a:r>
            <a:r>
              <a:rPr lang="zh-CN" altLang="zh-CN" dirty="0"/>
              <a:t>文件，保存到</a:t>
            </a:r>
            <a:r>
              <a:rPr lang="zh-CN" altLang="en-US" dirty="0"/>
              <a:t>文件</a:t>
            </a:r>
            <a:r>
              <a:rPr lang="zh-CN" altLang="zh-CN" dirty="0"/>
              <a:t>目录中</a:t>
            </a:r>
            <a:r>
              <a:rPr lang="zh-CN" altLang="en-US" dirty="0"/>
              <a:t>。其次创建</a:t>
            </a:r>
            <a:r>
              <a:rPr lang="en-US" altLang="zh-CN" dirty="0"/>
              <a:t>html</a:t>
            </a:r>
            <a:r>
              <a:rPr lang="zh-CN" altLang="en-US" dirty="0"/>
              <a:t>文件，并在文件中引入</a:t>
            </a:r>
            <a:r>
              <a:rPr lang="en-US" altLang="zh-CN" dirty="0"/>
              <a:t>velocity.min.js</a:t>
            </a:r>
            <a:r>
              <a:rPr lang="zh-CN" altLang="en-US" dirty="0"/>
              <a:t>文件，示例代码如下。</a:t>
            </a:r>
            <a:endParaRPr lang="en-US" altLang="zh-CN" dirty="0"/>
          </a:p>
        </p:txBody>
      </p: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1307125" y="4083407"/>
            <a:ext cx="5388950" cy="418191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&lt;script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="velocity.min.js"&gt;&lt;/script&gt;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4.1 </a:t>
            </a:r>
            <a:r>
              <a:rPr lang="zh-CN" altLang="en-US" dirty="0">
                <a:cs typeface="Times New Roman" panose="02020603050405020304" pitchFamily="18" charset="0"/>
              </a:rPr>
              <a:t>过渡和动画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6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Vue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结合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Velocity.js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实现动画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08000" y="1940463"/>
            <a:ext cx="8064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</a:pPr>
            <a:r>
              <a:rPr lang="zh-CN" altLang="en-US" dirty="0"/>
              <a:t>编写</a:t>
            </a:r>
            <a:r>
              <a:rPr lang="en-US" altLang="zh-CN" dirty="0"/>
              <a:t>HTML</a:t>
            </a:r>
            <a:r>
              <a:rPr lang="zh-CN" altLang="en-US" dirty="0"/>
              <a:t>结构代码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677625" y="2501431"/>
            <a:ext cx="6172534" cy="3248251"/>
            <a:chOff x="677625" y="2501431"/>
            <a:chExt cx="6172534" cy="3248251"/>
          </a:xfrm>
        </p:grpSpPr>
        <p:sp>
          <p:nvSpPr>
            <p:cNvPr id="16" name="矩形 1"/>
            <p:cNvSpPr>
              <a:spLocks noChangeArrowheads="1"/>
            </p:cNvSpPr>
            <p:nvPr/>
          </p:nvSpPr>
          <p:spPr bwMode="auto">
            <a:xfrm>
              <a:off x="677625" y="2702694"/>
              <a:ext cx="6172534" cy="304698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&lt;div id="app"&gt;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&lt;button @click="show=!show"&gt;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动画效果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&lt;/button&gt;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&lt;transition @before-enter="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beforeEnter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 @enter="enter"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@leave="leave"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v-bind:css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="false"&gt;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&lt;p v-if="show"&gt;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文字动画效果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&lt;/p&gt;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&lt;/transition&gt;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圆角矩形 15"/>
            <p:cNvSpPr>
              <a:spLocks noChangeArrowheads="1"/>
            </p:cNvSpPr>
            <p:nvPr/>
          </p:nvSpPr>
          <p:spPr bwMode="auto">
            <a:xfrm>
              <a:off x="5154062" y="2501431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  <p:cxnSp>
        <p:nvCxnSpPr>
          <p:cNvPr id="20" name="直接箭头连接符 21"/>
          <p:cNvCxnSpPr>
            <a:cxnSpLocks noChangeShapeType="1"/>
          </p:cNvCxnSpPr>
          <p:nvPr/>
        </p:nvCxnSpPr>
        <p:spPr bwMode="auto">
          <a:xfrm flipV="1">
            <a:off x="6850159" y="3885930"/>
            <a:ext cx="342564" cy="1277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圆角矩形 15"/>
          <p:cNvSpPr>
            <a:spLocks noChangeArrowheads="1"/>
          </p:cNvSpPr>
          <p:nvPr/>
        </p:nvSpPr>
        <p:spPr bwMode="auto">
          <a:xfrm>
            <a:off x="7160824" y="3085463"/>
            <a:ext cx="1770520" cy="160348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 err="1"/>
              <a:t>beforeEnter</a:t>
            </a:r>
            <a:r>
              <a:rPr lang="zh-CN" altLang="zh-CN" dirty="0"/>
              <a:t>和</a:t>
            </a:r>
            <a:r>
              <a:rPr lang="en-US" altLang="zh-CN" dirty="0"/>
              <a:t>enter</a:t>
            </a:r>
            <a:r>
              <a:rPr lang="zh-CN" altLang="zh-CN" dirty="0"/>
              <a:t>两个入场动画函数</a:t>
            </a:r>
            <a:r>
              <a:rPr lang="zh-CN" altLang="en-US" dirty="0"/>
              <a:t>，</a:t>
            </a:r>
            <a:r>
              <a:rPr lang="en-US" altLang="zh-CN" dirty="0"/>
              <a:t>leave</a:t>
            </a:r>
            <a:r>
              <a:rPr lang="zh-CN" altLang="en-US" dirty="0"/>
              <a:t>是出场动画函数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4.1 </a:t>
            </a:r>
            <a:r>
              <a:rPr lang="zh-CN" altLang="en-US" dirty="0">
                <a:cs typeface="Times New Roman" panose="02020603050405020304" pitchFamily="18" charset="0"/>
              </a:rPr>
              <a:t>过渡和动画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6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Vue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结合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Velocity.js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实现动画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08000" y="1834133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3"/>
            </a:pPr>
            <a:r>
              <a:rPr lang="zh-CN" altLang="en-US" dirty="0"/>
              <a:t>编写</a:t>
            </a:r>
            <a:r>
              <a:rPr lang="en-US" altLang="zh-CN" dirty="0"/>
              <a:t>JavaScript</a:t>
            </a:r>
            <a:r>
              <a:rPr lang="zh-CN" altLang="zh-CN" dirty="0"/>
              <a:t>代码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944987" y="2342720"/>
            <a:ext cx="7146390" cy="4016030"/>
            <a:chOff x="944987" y="2342720"/>
            <a:chExt cx="7146390" cy="4016030"/>
          </a:xfrm>
        </p:grpSpPr>
        <p:sp>
          <p:nvSpPr>
            <p:cNvPr id="10" name="矩形 1"/>
            <p:cNvSpPr>
              <a:spLocks noChangeArrowheads="1"/>
            </p:cNvSpPr>
            <p:nvPr/>
          </p:nvSpPr>
          <p:spPr bwMode="auto">
            <a:xfrm>
              <a:off x="944987" y="2573098"/>
              <a:ext cx="7146390" cy="378565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new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el: '#app',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data: {  show: false,  },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methods: {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动画入场之前，此时动画尚未开始，设置元素开始动画之前的起始样式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beforeEnter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(el) {  }, 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enter (el, done) {  },  // enter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用于设置动画开始之后的样式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leave (el, done) {  }   // leave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动画结束钩子函数</a:t>
              </a:r>
              <a:endPara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5"/>
            <p:cNvSpPr>
              <a:spLocks noChangeArrowheads="1"/>
            </p:cNvSpPr>
            <p:nvPr/>
          </p:nvSpPr>
          <p:spPr bwMode="auto">
            <a:xfrm>
              <a:off x="6102650" y="2342720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D0EB406-5EAE-4D87-AFCC-7DF957042E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设置节点在初始渲染的过渡方法是：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505E83-2320-41EE-B6E7-9671DB3E9D8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transition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CBC403-B538-4028-BAE4-E1713EE30CA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v-enter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05FBE7-273C-4975-ABD3-0F680F6B116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v-enter-to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82014C-07C0-4204-8B90-6325EA5F0C7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appear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F8A5199-0356-4E1C-98AE-CE8D539BE628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1673BBB-7E94-4394-B2E5-D700430D24E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01561AA-4914-4A70-ACEA-C7654F08CC7E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2921D47-4183-4123-8F1A-3306074DDFE2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40018DF-46EA-4BC7-80E4-86C44F6C6257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7B4F4B5-E527-4C21-AFFF-A0AAA30B125A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92582906-ED14-4CAC-938A-5788A17EBC3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00ACE6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7F91EBE0-C4FB-4B5C-B790-A156A8635582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00ACE6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28137979-B269-48EE-88E9-D810F0C235D8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653CCD13-1152-4AC8-8BDC-2F52479595BB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307BF70-A02A-40A8-90FB-6BBD829AE75C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3475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4.2 </a:t>
            </a:r>
            <a:r>
              <a:rPr lang="zh-CN" altLang="en-US" dirty="0">
                <a:cs typeface="Times New Roman" panose="02020603050405020304" pitchFamily="18" charset="0"/>
              </a:rPr>
              <a:t>多个元素过渡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不同标签名元素过渡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08000" y="1832701"/>
            <a:ext cx="80645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不相同标签名元素可以使用</a:t>
            </a:r>
            <a:r>
              <a:rPr lang="en-US" altLang="zh-CN" dirty="0"/>
              <a:t>v-if</a:t>
            </a:r>
            <a:r>
              <a:rPr lang="zh-CN" altLang="zh-CN" dirty="0"/>
              <a:t>和</a:t>
            </a:r>
            <a:r>
              <a:rPr lang="en-US" altLang="zh-CN" dirty="0"/>
              <a:t>v-else</a:t>
            </a:r>
            <a:r>
              <a:rPr lang="zh-CN" altLang="zh-CN" dirty="0"/>
              <a:t>来进行过渡</a:t>
            </a:r>
            <a:r>
              <a:rPr lang="zh-CN" altLang="en-US" dirty="0"/>
              <a:t>，</a:t>
            </a:r>
            <a:r>
              <a:rPr lang="zh-CN" altLang="zh-CN" dirty="0"/>
              <a:t>下面通过</a:t>
            </a:r>
            <a:r>
              <a:rPr lang="zh-CN" altLang="en-US" dirty="0"/>
              <a:t>案例</a:t>
            </a:r>
            <a:r>
              <a:rPr lang="zh-CN" altLang="zh-CN" dirty="0"/>
              <a:t>演示不同标签名元素的过渡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2220947" y="2677891"/>
            <a:ext cx="5009246" cy="3691087"/>
            <a:chOff x="2220947" y="2801716"/>
            <a:chExt cx="5009246" cy="3691087"/>
          </a:xfrm>
        </p:grpSpPr>
        <p:sp>
          <p:nvSpPr>
            <p:cNvPr id="11" name="矩形 1"/>
            <p:cNvSpPr>
              <a:spLocks noChangeArrowheads="1"/>
            </p:cNvSpPr>
            <p:nvPr/>
          </p:nvSpPr>
          <p:spPr bwMode="auto">
            <a:xfrm>
              <a:off x="2220947" y="3030317"/>
              <a:ext cx="5009246" cy="346248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&lt;transition&gt;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ul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v-if="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items.length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&gt; 0"&gt;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如果长度大于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就显示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ul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标签中的列表内容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&lt;li&gt;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1&lt;/li&gt;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&lt;!--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 --&gt;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ul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否则就显示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&lt;p&gt;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标签的内容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&lt;p v-else&gt;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抱歉，没有找到您查找的内容。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&lt;/p&gt;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&lt;/transition&gt;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5"/>
            <p:cNvSpPr>
              <a:spLocks noChangeArrowheads="1"/>
            </p:cNvSpPr>
            <p:nvPr/>
          </p:nvSpPr>
          <p:spPr bwMode="auto">
            <a:xfrm>
              <a:off x="5478738" y="2801716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96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4.2 </a:t>
            </a:r>
            <a:r>
              <a:rPr lang="zh-CN" altLang="en-US" dirty="0">
                <a:cs typeface="Times New Roman" panose="02020603050405020304" pitchFamily="18" charset="0"/>
              </a:rPr>
              <a:t>多个元素过渡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相同标签名元素过渡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832701"/>
            <a:ext cx="80645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当有相同标签名的元素切换时，需要通过</a:t>
            </a:r>
            <a:r>
              <a:rPr lang="en-US" altLang="zh-CN" dirty="0"/>
              <a:t>key</a:t>
            </a:r>
            <a:r>
              <a:rPr lang="zh-CN" altLang="zh-CN" dirty="0"/>
              <a:t>特性设置唯一值来标记，从而让</a:t>
            </a:r>
            <a:r>
              <a:rPr lang="en-US" altLang="zh-CN" dirty="0" err="1"/>
              <a:t>Vue</a:t>
            </a:r>
            <a:r>
              <a:rPr lang="zh-CN" altLang="zh-CN" dirty="0"/>
              <a:t>区分它们</a:t>
            </a:r>
            <a:r>
              <a:rPr lang="zh-CN" altLang="en-US" dirty="0"/>
              <a:t>，</a:t>
            </a:r>
            <a:r>
              <a:rPr lang="zh-CN" altLang="zh-CN" dirty="0"/>
              <a:t>因为</a:t>
            </a:r>
            <a:r>
              <a:rPr lang="en-US" altLang="zh-CN" dirty="0" err="1"/>
              <a:t>Vue</a:t>
            </a:r>
            <a:r>
              <a:rPr lang="zh-CN" altLang="zh-CN" dirty="0"/>
              <a:t>为了效率只会替换相同标签中的内容</a:t>
            </a:r>
            <a:r>
              <a:rPr lang="zh-CN" altLang="en-US" dirty="0"/>
              <a:t>。</a:t>
            </a:r>
            <a:r>
              <a:rPr lang="zh-CN" altLang="zh-CN" dirty="0"/>
              <a:t>下面通过</a:t>
            </a:r>
            <a:r>
              <a:rPr lang="zh-CN" altLang="en-US" dirty="0"/>
              <a:t>案例</a:t>
            </a:r>
            <a:r>
              <a:rPr lang="zh-CN" altLang="zh-CN" dirty="0"/>
              <a:t>演示当有相同标签名</a:t>
            </a:r>
            <a:r>
              <a:rPr lang="en-US" altLang="zh-CN" dirty="0"/>
              <a:t>button</a:t>
            </a:r>
            <a:r>
              <a:rPr lang="zh-CN" altLang="zh-CN" dirty="0"/>
              <a:t>时，</a:t>
            </a:r>
            <a:r>
              <a:rPr lang="zh-CN" altLang="en-US" dirty="0"/>
              <a:t>使用</a:t>
            </a:r>
            <a:r>
              <a:rPr lang="en-US" altLang="zh-CN" dirty="0"/>
              <a:t>v-if</a:t>
            </a:r>
            <a:r>
              <a:rPr lang="zh-CN" altLang="en-US" dirty="0"/>
              <a:t>和</a:t>
            </a:r>
            <a:r>
              <a:rPr lang="en-US" altLang="zh-CN" dirty="0"/>
              <a:t>v-else</a:t>
            </a:r>
            <a:r>
              <a:rPr lang="zh-CN" altLang="zh-CN" dirty="0"/>
              <a:t>设置</a:t>
            </a:r>
            <a:r>
              <a:rPr lang="en-US" altLang="zh-CN" dirty="0"/>
              <a:t>key</a:t>
            </a:r>
            <a:r>
              <a:rPr lang="zh-CN" altLang="zh-CN" dirty="0"/>
              <a:t>值来实现切换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 bwMode="auto">
          <a:xfrm>
            <a:off x="1757076" y="1450369"/>
            <a:ext cx="5629212" cy="3957575"/>
            <a:chOff x="1671783" y="1414593"/>
            <a:chExt cx="5628984" cy="3957378"/>
          </a:xfrm>
        </p:grpSpPr>
        <p:graphicFrame>
          <p:nvGraphicFramePr>
            <p:cNvPr id="3" name="图表 36"/>
            <p:cNvGraphicFramePr/>
            <p:nvPr/>
          </p:nvGraphicFramePr>
          <p:xfrm>
            <a:off x="1671783" y="1414593"/>
            <a:ext cx="5628984" cy="39573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62" name="组合 37"/>
            <p:cNvGrpSpPr/>
            <p:nvPr/>
          </p:nvGrpSpPr>
          <p:grpSpPr bwMode="auto">
            <a:xfrm>
              <a:off x="3459192" y="1906649"/>
              <a:ext cx="2572726" cy="2420927"/>
              <a:chOff x="3459192" y="1906649"/>
              <a:chExt cx="2572726" cy="2420927"/>
            </a:xfrm>
          </p:grpSpPr>
          <p:sp>
            <p:nvSpPr>
              <p:cNvPr id="63" name="弧形 62"/>
              <p:cNvSpPr/>
              <p:nvPr/>
            </p:nvSpPr>
            <p:spPr bwMode="auto">
              <a:xfrm rot="5400000">
                <a:off x="3827497" y="2732113"/>
                <a:ext cx="1312796" cy="1312810"/>
              </a:xfrm>
              <a:prstGeom prst="arc">
                <a:avLst>
                  <a:gd name="adj1" fmla="val 5382197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64" name="弧形 63"/>
              <p:cNvSpPr/>
              <p:nvPr/>
            </p:nvSpPr>
            <p:spPr bwMode="auto">
              <a:xfrm>
                <a:off x="3943373" y="2849590"/>
                <a:ext cx="1081043" cy="1084208"/>
              </a:xfrm>
              <a:prstGeom prst="arc">
                <a:avLst>
                  <a:gd name="adj1" fmla="val 10763236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65" name="弧形 64"/>
              <p:cNvSpPr/>
              <p:nvPr/>
            </p:nvSpPr>
            <p:spPr bwMode="auto">
              <a:xfrm rot="16200000">
                <a:off x="4022750" y="2994041"/>
                <a:ext cx="898480" cy="822292"/>
              </a:xfrm>
              <a:prstGeom prst="arc">
                <a:avLst>
                  <a:gd name="adj1" fmla="val 16251812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 bwMode="auto">
              <a:xfrm rot="18386741" flipH="1">
                <a:off x="3138548" y="2227319"/>
                <a:ext cx="1041348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 bwMode="auto">
              <a:xfrm rot="13890666" flipH="1" flipV="1">
                <a:off x="4991880" y="2509086"/>
                <a:ext cx="1039760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 bwMode="auto">
              <a:xfrm rot="8184459" flipH="1" flipV="1">
                <a:off x="4992668" y="3927448"/>
                <a:ext cx="1039771" cy="40003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</p:grpSp>
      </p:grpSp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/>
              <a:t>学习目标</a:t>
            </a:r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 bwMode="auto">
          <a:xfrm>
            <a:off x="387350" y="1764094"/>
            <a:ext cx="2666664" cy="1140731"/>
            <a:chOff x="153988" y="1614313"/>
            <a:chExt cx="2665888" cy="1141457"/>
          </a:xfrm>
        </p:grpSpPr>
        <p:sp>
          <p:nvSpPr>
            <p:cNvPr id="5149" name="矩形 5"/>
            <p:cNvSpPr>
              <a:spLocks noChangeArrowheads="1"/>
            </p:cNvSpPr>
            <p:nvPr/>
          </p:nvSpPr>
          <p:spPr bwMode="auto">
            <a:xfrm>
              <a:off x="695461" y="1662708"/>
              <a:ext cx="2124415" cy="785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indent="-457200">
                <a:lnSpc>
                  <a:spcPct val="125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过渡和动画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的含义</a:t>
              </a:r>
              <a:endPara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50" name="组合 16"/>
            <p:cNvGrpSpPr/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5154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5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51" name="组合 15"/>
            <p:cNvGrpSpPr/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49" name="椭圆 48"/>
              <p:cNvSpPr/>
              <p:nvPr/>
            </p:nvSpPr>
            <p:spPr bwMode="auto">
              <a:xfrm>
                <a:off x="1232465" y="3557808"/>
                <a:ext cx="474286" cy="474959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287984" y="3529216"/>
                <a:ext cx="334696" cy="522613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3" name="组合 52"/>
          <p:cNvGrpSpPr/>
          <p:nvPr/>
        </p:nvGrpSpPr>
        <p:grpSpPr bwMode="auto">
          <a:xfrm>
            <a:off x="6176963" y="1755392"/>
            <a:ext cx="2560637" cy="1152909"/>
            <a:chOff x="6135688" y="2059564"/>
            <a:chExt cx="2560637" cy="1150361"/>
          </a:xfrm>
        </p:grpSpPr>
        <p:grpSp>
          <p:nvGrpSpPr>
            <p:cNvPr id="5142" name="组合 32"/>
            <p:cNvGrpSpPr/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7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8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43" name="组合 35"/>
            <p:cNvGrpSpPr/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57" name="椭圆 56"/>
              <p:cNvSpPr/>
              <p:nvPr/>
            </p:nvSpPr>
            <p:spPr bwMode="auto">
              <a:xfrm>
                <a:off x="1232465" y="3557820"/>
                <a:ext cx="474415" cy="475611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300921" y="3529283"/>
                <a:ext cx="335911" cy="523172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44" name="矩形 46"/>
            <p:cNvSpPr>
              <a:spLocks noChangeArrowheads="1"/>
            </p:cNvSpPr>
            <p:nvPr/>
          </p:nvSpPr>
          <p:spPr bwMode="auto">
            <a:xfrm>
              <a:off x="6135688" y="2059564"/>
              <a:ext cx="1925366" cy="1128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algn="r">
                <a:lnSpc>
                  <a:spcPct val="125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内置过渡类名</a:t>
              </a: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及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自定义类名</a:t>
              </a: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  <a:endPara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 bwMode="auto">
          <a:xfrm flipV="1">
            <a:off x="6173788" y="4081448"/>
            <a:ext cx="2573337" cy="1832390"/>
            <a:chOff x="6122988" y="1382813"/>
            <a:chExt cx="2573337" cy="1827112"/>
          </a:xfrm>
        </p:grpSpPr>
        <p:grpSp>
          <p:nvGrpSpPr>
            <p:cNvPr id="5135" name="组合 32"/>
            <p:cNvGrpSpPr/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36" name="组合 35"/>
            <p:cNvGrpSpPr/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72" name="椭圆 71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flipV="1"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7" name="矩形 46"/>
            <p:cNvSpPr>
              <a:spLocks noChangeArrowheads="1"/>
            </p:cNvSpPr>
            <p:nvPr/>
          </p:nvSpPr>
          <p:spPr bwMode="auto">
            <a:xfrm flipV="1">
              <a:off x="6122988" y="1382813"/>
              <a:ext cx="2109787" cy="1817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indent="-457200" algn="r">
                <a:lnSpc>
                  <a:spcPct val="125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en-US" altLang="zh-CN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使用JavaScript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钩子创建动画的方法</a:t>
              </a: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单元素、多元素、多组件</a:t>
              </a: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的过渡动画</a:t>
              </a:r>
              <a:endPara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 bwMode="auto">
          <a:xfrm flipH="1" flipV="1">
            <a:off x="398463" y="4068436"/>
            <a:ext cx="2655551" cy="1259695"/>
            <a:chOff x="6040774" y="1954396"/>
            <a:chExt cx="2655551" cy="1255529"/>
          </a:xfrm>
        </p:grpSpPr>
        <p:grpSp>
          <p:nvGrpSpPr>
            <p:cNvPr id="5128" name="组合 32"/>
            <p:cNvGrpSpPr/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33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34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29" name="组合 35"/>
            <p:cNvGrpSpPr/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80" name="椭圆 79"/>
              <p:cNvSpPr/>
              <p:nvPr/>
            </p:nvSpPr>
            <p:spPr bwMode="auto">
              <a:xfrm>
                <a:off x="1232465" y="3558671"/>
                <a:ext cx="474415" cy="475088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flipV="1">
                <a:off x="1300921" y="3530166"/>
                <a:ext cx="335911" cy="522597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0" name="矩形 46"/>
            <p:cNvSpPr>
              <a:spLocks noChangeArrowheads="1"/>
            </p:cNvSpPr>
            <p:nvPr/>
          </p:nvSpPr>
          <p:spPr bwMode="auto">
            <a:xfrm flipV="1">
              <a:off x="6040774" y="1954396"/>
              <a:ext cx="2153631" cy="1125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indent="-457200">
                <a:lnSpc>
                  <a:spcPct val="125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列表过渡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的实现方法和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封装可复用过渡动画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的方法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4.2 </a:t>
            </a:r>
            <a:r>
              <a:rPr lang="zh-CN" altLang="en-US" dirty="0">
                <a:cs typeface="Times New Roman" panose="02020603050405020304" pitchFamily="18" charset="0"/>
              </a:rPr>
              <a:t>多个元素过渡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相同标签名元素过渡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04745" y="2053858"/>
            <a:ext cx="8113953" cy="4007168"/>
            <a:chOff x="604745" y="2053858"/>
            <a:chExt cx="8113953" cy="4007168"/>
          </a:xfrm>
        </p:grpSpPr>
        <p:sp>
          <p:nvSpPr>
            <p:cNvPr id="11" name="矩形 1"/>
            <p:cNvSpPr>
              <a:spLocks noChangeArrowheads="1"/>
            </p:cNvSpPr>
            <p:nvPr/>
          </p:nvSpPr>
          <p:spPr bwMode="auto">
            <a:xfrm>
              <a:off x="604745" y="2275374"/>
              <a:ext cx="8113953" cy="378565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&lt;transition name="fade"&gt;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&lt;button v-if="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isEditing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 key="save"&gt;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保存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&lt;/button&gt;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&lt;button v-else key="edit"&gt;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编辑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&lt;/button&gt;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&lt;/transition&gt;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new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el: '#app',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data: {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isEditing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true } //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isEditing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true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，显示保存按钮，为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false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显示编辑按钮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5"/>
            <p:cNvSpPr>
              <a:spLocks noChangeArrowheads="1"/>
            </p:cNvSpPr>
            <p:nvPr/>
          </p:nvSpPr>
          <p:spPr bwMode="auto">
            <a:xfrm>
              <a:off x="6549204" y="2053858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4.2 </a:t>
            </a:r>
            <a:r>
              <a:rPr lang="zh-CN" altLang="en-US" dirty="0">
                <a:cs typeface="Times New Roman" panose="02020603050405020304" pitchFamily="18" charset="0"/>
              </a:rPr>
              <a:t>多个元素过渡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相同标签名元素过渡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20097" y="1850061"/>
            <a:ext cx="86239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dirty="0"/>
              <a:t>接下来</a:t>
            </a:r>
            <a:r>
              <a:rPr lang="zh-CN" altLang="zh-CN" dirty="0"/>
              <a:t>通过</a:t>
            </a:r>
            <a:r>
              <a:rPr lang="zh-CN" altLang="en-US" dirty="0"/>
              <a:t>案例</a:t>
            </a:r>
            <a:r>
              <a:rPr lang="zh-CN" altLang="zh-CN" dirty="0"/>
              <a:t>演示给同一个元素的</a:t>
            </a:r>
            <a:r>
              <a:rPr lang="en-US" altLang="zh-CN" dirty="0"/>
              <a:t>key</a:t>
            </a:r>
            <a:r>
              <a:rPr lang="zh-CN" altLang="zh-CN" dirty="0"/>
              <a:t>属性设置不同的状态来代替</a:t>
            </a:r>
            <a:r>
              <a:rPr lang="en-US" altLang="zh-CN" dirty="0"/>
              <a:t>v-if</a:t>
            </a:r>
            <a:r>
              <a:rPr lang="zh-CN" altLang="zh-CN" dirty="0"/>
              <a:t>和</a:t>
            </a:r>
            <a:r>
              <a:rPr lang="en-US" altLang="zh-CN" dirty="0"/>
              <a:t>v-else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604745" y="2404797"/>
            <a:ext cx="8113953" cy="3780096"/>
            <a:chOff x="604745" y="2500047"/>
            <a:chExt cx="8113953" cy="3780096"/>
          </a:xfrm>
        </p:grpSpPr>
        <p:sp>
          <p:nvSpPr>
            <p:cNvPr id="14" name="矩形 1"/>
            <p:cNvSpPr>
              <a:spLocks noChangeArrowheads="1"/>
            </p:cNvSpPr>
            <p:nvPr/>
          </p:nvSpPr>
          <p:spPr bwMode="auto">
            <a:xfrm>
              <a:off x="604745" y="2817657"/>
              <a:ext cx="8113953" cy="346248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&lt;button @click="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isEditing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=!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isEditing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切换保存和编辑按钮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&lt;/button&gt;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&lt;transition name="fade"&gt; // 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v-bind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指令绑定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&lt;button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v-bind:key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isEditing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 {{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isEditing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? 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保存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 : 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编辑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'}} &lt;/button&gt;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&lt;/transition&gt;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new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 el: '#app', data: {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isEditing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true } 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5"/>
            <p:cNvSpPr>
              <a:spLocks noChangeArrowheads="1"/>
            </p:cNvSpPr>
            <p:nvPr/>
          </p:nvSpPr>
          <p:spPr bwMode="auto">
            <a:xfrm>
              <a:off x="7027667" y="2500047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4.2 </a:t>
            </a:r>
            <a:r>
              <a:rPr lang="zh-CN" altLang="en-US" dirty="0">
                <a:cs typeface="Times New Roman" panose="02020603050405020304" pitchFamily="18" charset="0"/>
              </a:rPr>
              <a:t>多个元素过渡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相同标签名元素过渡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20098" y="1850061"/>
            <a:ext cx="84429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dirty="0"/>
              <a:t>接下来</a:t>
            </a:r>
            <a:r>
              <a:rPr lang="zh-CN" altLang="zh-CN" dirty="0"/>
              <a:t>通过</a:t>
            </a:r>
            <a:r>
              <a:rPr lang="zh-CN" altLang="en-US" dirty="0"/>
              <a:t>案例</a:t>
            </a:r>
            <a:r>
              <a:rPr lang="zh-CN" altLang="zh-CN" dirty="0"/>
              <a:t>演示使用多个</a:t>
            </a:r>
            <a:r>
              <a:rPr lang="en-US" altLang="zh-CN" dirty="0"/>
              <a:t>v-if</a:t>
            </a:r>
            <a:r>
              <a:rPr lang="zh-CN" altLang="zh-CN" dirty="0"/>
              <a:t>结合</a:t>
            </a:r>
            <a:r>
              <a:rPr lang="en-US" altLang="zh-CN" dirty="0"/>
              <a:t>key</a:t>
            </a:r>
            <a:r>
              <a:rPr lang="zh-CN" altLang="zh-CN" dirty="0"/>
              <a:t>属性来实现</a:t>
            </a:r>
            <a:r>
              <a:rPr lang="zh-CN" altLang="en-US" dirty="0"/>
              <a:t>相同标签名的</a:t>
            </a:r>
            <a:r>
              <a:rPr lang="zh-CN" altLang="zh-CN" dirty="0"/>
              <a:t>过渡</a:t>
            </a:r>
            <a:r>
              <a:rPr lang="zh-CN" altLang="en-US" dirty="0"/>
              <a:t>效果。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998167" y="2472316"/>
            <a:ext cx="7040184" cy="3268504"/>
            <a:chOff x="998167" y="2596141"/>
            <a:chExt cx="7040184" cy="3268504"/>
          </a:xfrm>
        </p:grpSpPr>
        <p:sp>
          <p:nvSpPr>
            <p:cNvPr id="14" name="矩形 1"/>
            <p:cNvSpPr>
              <a:spLocks noChangeArrowheads="1"/>
            </p:cNvSpPr>
            <p:nvPr/>
          </p:nvSpPr>
          <p:spPr bwMode="auto">
            <a:xfrm>
              <a:off x="998167" y="2817657"/>
              <a:ext cx="7040184" cy="304698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&lt;button @click="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showNum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切换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&lt;/button&gt;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&lt;transition name="row"&gt;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&lt;div class="red" v-if="show == 'A'" key="A"&gt;&lt;/div&gt;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&lt;div class="blue" v-if="show == 'B'" key="B"&gt;&lt;/div&gt;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&lt;div class="yellow" v-if="show == 'C'" key="C"&gt;&lt;/div&gt;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&lt;/transition&gt;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5"/>
            <p:cNvSpPr>
              <a:spLocks noChangeArrowheads="1"/>
            </p:cNvSpPr>
            <p:nvPr/>
          </p:nvSpPr>
          <p:spPr bwMode="auto">
            <a:xfrm>
              <a:off x="6175931" y="2596141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dirty="0"/>
                <a:t>html</a:t>
              </a:r>
              <a:r>
                <a:rPr lang="zh-CN" altLang="en-US" dirty="0"/>
                <a:t>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4.2 </a:t>
            </a:r>
            <a:r>
              <a:rPr lang="zh-CN" altLang="en-US" dirty="0">
                <a:cs typeface="Times New Roman" panose="02020603050405020304" pitchFamily="18" charset="0"/>
              </a:rPr>
              <a:t>多个元素过渡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相同标签名元素过渡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24466" y="1873418"/>
            <a:ext cx="5881114" cy="4354252"/>
            <a:chOff x="1295891" y="1959143"/>
            <a:chExt cx="5881114" cy="4354252"/>
          </a:xfrm>
        </p:grpSpPr>
        <p:sp>
          <p:nvSpPr>
            <p:cNvPr id="14" name="矩形 1"/>
            <p:cNvSpPr>
              <a:spLocks noChangeArrowheads="1"/>
            </p:cNvSpPr>
            <p:nvPr/>
          </p:nvSpPr>
          <p:spPr bwMode="auto">
            <a:xfrm>
              <a:off x="1295891" y="2158411"/>
              <a:ext cx="5881114" cy="415498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new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el: '#app',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data: { show: 'A' },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初始化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show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的值为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methods: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showNum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()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if 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this.show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== 'A') { return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this.show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'B' } 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else if 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this.show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== 'B') { return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this.show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'C'}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else { return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this.show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'A‘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} }  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5"/>
            <p:cNvSpPr>
              <a:spLocks noChangeArrowheads="1"/>
            </p:cNvSpPr>
            <p:nvPr/>
          </p:nvSpPr>
          <p:spPr bwMode="auto">
            <a:xfrm>
              <a:off x="5552621" y="1959143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dirty="0" err="1"/>
                <a:t>js</a:t>
              </a:r>
              <a:r>
                <a:rPr lang="zh-CN" altLang="en-US" dirty="0"/>
                <a:t>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4.2 </a:t>
            </a:r>
            <a:r>
              <a:rPr lang="zh-CN" altLang="en-US" dirty="0">
                <a:cs typeface="Times New Roman" panose="02020603050405020304" pitchFamily="18" charset="0"/>
              </a:rPr>
              <a:t>多个元素过渡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相同标签名元素过渡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20097" y="1819245"/>
            <a:ext cx="842188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dirty="0"/>
              <a:t>上述代码是使用的</a:t>
            </a:r>
            <a:r>
              <a:rPr lang="en-US" altLang="zh-CN" dirty="0"/>
              <a:t>v-if</a:t>
            </a:r>
            <a:r>
              <a:rPr lang="zh-CN" altLang="en-US" dirty="0"/>
              <a:t>条件语进行判断的，在这里使用</a:t>
            </a:r>
            <a:r>
              <a:rPr lang="en-US" altLang="zh-CN" dirty="0"/>
              <a:t>computed</a:t>
            </a:r>
            <a:r>
              <a:rPr lang="zh-CN" altLang="en-US" dirty="0"/>
              <a:t>计算属性来监控变量</a:t>
            </a:r>
            <a:r>
              <a:rPr lang="en-US" altLang="zh-CN" dirty="0"/>
              <a:t>show</a:t>
            </a:r>
            <a:r>
              <a:rPr lang="zh-CN" altLang="en-US" dirty="0"/>
              <a:t>的变化，</a:t>
            </a:r>
            <a:r>
              <a:rPr lang="zh-CN" altLang="zh-CN" dirty="0"/>
              <a:t>在页面上进行数据绑定来展示结果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444752" y="3052595"/>
            <a:ext cx="5944911" cy="2150640"/>
            <a:chOff x="1444752" y="3052595"/>
            <a:chExt cx="5944911" cy="2150640"/>
          </a:xfrm>
        </p:grpSpPr>
        <p:sp>
          <p:nvSpPr>
            <p:cNvPr id="14" name="矩形 1"/>
            <p:cNvSpPr>
              <a:spLocks noChangeArrowheads="1"/>
            </p:cNvSpPr>
            <p:nvPr/>
          </p:nvSpPr>
          <p:spPr bwMode="auto">
            <a:xfrm>
              <a:off x="1444752" y="3264243"/>
              <a:ext cx="5944911" cy="193899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&lt;div id="app"&gt;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&lt;transition name="fade"&gt;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&lt;span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v-bind:key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="show"&gt;{{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showNum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}}&lt;/span&gt;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&lt;/transition&gt;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5"/>
            <p:cNvSpPr>
              <a:spLocks noChangeArrowheads="1"/>
            </p:cNvSpPr>
            <p:nvPr/>
          </p:nvSpPr>
          <p:spPr bwMode="auto">
            <a:xfrm>
              <a:off x="5475349" y="3052595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dirty="0"/>
                <a:t>html</a:t>
              </a:r>
              <a:r>
                <a:rPr lang="zh-CN" altLang="en-US" dirty="0"/>
                <a:t>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4.2 </a:t>
            </a:r>
            <a:r>
              <a:rPr lang="zh-CN" altLang="en-US" dirty="0">
                <a:cs typeface="Times New Roman" panose="02020603050405020304" pitchFamily="18" charset="0"/>
              </a:rPr>
              <a:t>多个元素过渡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相同标签名元素过渡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327292" y="1757116"/>
            <a:ext cx="4618800" cy="4723583"/>
            <a:chOff x="2327292" y="1757116"/>
            <a:chExt cx="4618800" cy="4723583"/>
          </a:xfrm>
        </p:grpSpPr>
        <p:sp>
          <p:nvSpPr>
            <p:cNvPr id="14" name="矩形 1"/>
            <p:cNvSpPr>
              <a:spLocks noChangeArrowheads="1"/>
            </p:cNvSpPr>
            <p:nvPr/>
          </p:nvSpPr>
          <p:spPr bwMode="auto">
            <a:xfrm>
              <a:off x="2327292" y="1956384"/>
              <a:ext cx="4618800" cy="452431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new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el: '#app',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data: { show: 'B' },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computed: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showNum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()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switch 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this.show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case 'A': return 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a'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case 'B': return 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b'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case 'C': return 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c‘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} } 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5"/>
            <p:cNvSpPr>
              <a:spLocks noChangeArrowheads="1"/>
            </p:cNvSpPr>
            <p:nvPr/>
          </p:nvSpPr>
          <p:spPr bwMode="auto">
            <a:xfrm>
              <a:off x="5094306" y="1757116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dirty="0"/>
                <a:t>JS</a:t>
              </a:r>
              <a:r>
                <a:rPr lang="zh-CN" altLang="en-US" dirty="0"/>
                <a:t>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4.2 </a:t>
            </a:r>
            <a:r>
              <a:rPr lang="zh-CN" altLang="en-US" dirty="0">
                <a:cs typeface="Times New Roman" panose="02020603050405020304" pitchFamily="18" charset="0"/>
              </a:rPr>
              <a:t>多个元素过渡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过渡模式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545950" y="1814759"/>
            <a:ext cx="8289703" cy="277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新旧两个元素参与过渡的时候，新元素的进入和旧元素的离开会同时触发，这是因为</a:t>
            </a:r>
            <a:r>
              <a:rPr lang="en-US" altLang="zh-CN" dirty="0"/>
              <a:t>&lt;transition&gt;</a:t>
            </a:r>
            <a:r>
              <a:rPr lang="zh-CN" altLang="zh-CN" dirty="0"/>
              <a:t>的默认行为进入和离开同时发生了。如果要求离开的元素完全消失后，进入的元素再显示出来（如开关的切换），可以使用</a:t>
            </a:r>
            <a:r>
              <a:rPr lang="en-US" altLang="zh-CN" dirty="0"/>
              <a:t>transition</a:t>
            </a:r>
            <a:r>
              <a:rPr lang="zh-CN" altLang="zh-CN" dirty="0"/>
              <a:t>提供的过渡模式</a:t>
            </a:r>
            <a:r>
              <a:rPr lang="en-US" altLang="zh-CN" dirty="0"/>
              <a:t>mode</a:t>
            </a:r>
            <a:r>
              <a:rPr lang="zh-CN" altLang="zh-CN" dirty="0"/>
              <a:t>，来解决当一个组件离开后，另一个组件进来时发生的位置的闪动或阻塞问题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4.2 </a:t>
            </a:r>
            <a:r>
              <a:rPr lang="zh-CN" altLang="en-US" dirty="0">
                <a:cs typeface="Times New Roman" panose="02020603050405020304" pitchFamily="18" charset="0"/>
              </a:rPr>
              <a:t>多个元素过渡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过渡模式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545950" y="1814759"/>
            <a:ext cx="828970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过渡模式的原理是，设置有序的过渡而不是同时发生过渡。在</a:t>
            </a:r>
            <a:r>
              <a:rPr lang="en-US" altLang="zh-CN" dirty="0"/>
              <a:t>transition</a:t>
            </a:r>
            <a:r>
              <a:rPr lang="zh-CN" altLang="zh-CN" dirty="0"/>
              <a:t>中加入</a:t>
            </a:r>
            <a:r>
              <a:rPr lang="en-US" altLang="zh-CN" dirty="0"/>
              <a:t>mode</a:t>
            </a:r>
            <a:r>
              <a:rPr lang="zh-CN" altLang="zh-CN" dirty="0"/>
              <a:t>属性，它</a:t>
            </a:r>
            <a:r>
              <a:rPr lang="zh-CN" altLang="en-US" dirty="0"/>
              <a:t>的</a:t>
            </a:r>
            <a:r>
              <a:rPr lang="zh-CN" altLang="zh-CN" dirty="0"/>
              <a:t>两个值</a:t>
            </a:r>
            <a:r>
              <a:rPr lang="zh-CN" altLang="en-US" dirty="0"/>
              <a:t>如下所示。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b="1" u="sng" dirty="0">
                <a:solidFill>
                  <a:srgbClr val="1369B2"/>
                </a:solidFill>
              </a:rPr>
              <a:t>in-out </a:t>
            </a:r>
            <a:r>
              <a:rPr lang="zh-CN" altLang="zh-CN" b="1" u="sng" dirty="0">
                <a:solidFill>
                  <a:srgbClr val="1369B2"/>
                </a:solidFill>
              </a:rPr>
              <a:t>：</a:t>
            </a:r>
            <a:r>
              <a:rPr lang="zh-CN" altLang="zh-CN" dirty="0"/>
              <a:t>表示新元素先进行过渡，完成之后当前元素过渡离开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b="1" u="sng" dirty="0">
                <a:solidFill>
                  <a:srgbClr val="1369B2"/>
                </a:solidFill>
              </a:rPr>
              <a:t>out-in</a:t>
            </a:r>
            <a:r>
              <a:rPr lang="zh-CN" altLang="zh-CN" b="1" u="sng" dirty="0">
                <a:solidFill>
                  <a:srgbClr val="1369B2"/>
                </a:solidFill>
              </a:rPr>
              <a:t>：</a:t>
            </a:r>
            <a:r>
              <a:rPr lang="zh-CN" altLang="zh-CN" dirty="0"/>
              <a:t>表示当前元素先进行过渡，完成之后新元素过渡进入</a:t>
            </a:r>
            <a:endParaRPr lang="en-US" altLang="zh-CN" dirty="0"/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4.2 </a:t>
            </a:r>
            <a:r>
              <a:rPr lang="zh-CN" altLang="en-US" dirty="0">
                <a:cs typeface="Times New Roman" panose="02020603050405020304" pitchFamily="18" charset="0"/>
              </a:rPr>
              <a:t>多个元素过渡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过渡模式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20097" y="1850061"/>
            <a:ext cx="86239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dirty="0"/>
              <a:t>接下来</a:t>
            </a:r>
            <a:r>
              <a:rPr lang="zh-CN" altLang="zh-CN" dirty="0"/>
              <a:t>通过</a:t>
            </a:r>
            <a:r>
              <a:rPr lang="zh-CN" altLang="en-US" dirty="0"/>
              <a:t>案例</a:t>
            </a:r>
            <a:r>
              <a:rPr lang="zh-CN" altLang="zh-CN" dirty="0"/>
              <a:t>演示</a:t>
            </a:r>
            <a:r>
              <a:rPr lang="zh-CN" altLang="en-US" dirty="0"/>
              <a:t>使用</a:t>
            </a:r>
            <a:r>
              <a:rPr lang="en-US" altLang="zh-CN" dirty="0"/>
              <a:t>out-in</a:t>
            </a:r>
            <a:r>
              <a:rPr lang="zh-CN" altLang="zh-CN" dirty="0"/>
              <a:t>实现开关的切换过渡效果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497918" y="2423751"/>
            <a:ext cx="5955522" cy="3945632"/>
            <a:chOff x="1285258" y="2466283"/>
            <a:chExt cx="5955522" cy="3945632"/>
          </a:xfrm>
        </p:grpSpPr>
        <p:sp>
          <p:nvSpPr>
            <p:cNvPr id="10" name="矩形 1"/>
            <p:cNvSpPr>
              <a:spLocks noChangeArrowheads="1"/>
            </p:cNvSpPr>
            <p:nvPr/>
          </p:nvSpPr>
          <p:spPr bwMode="auto">
            <a:xfrm>
              <a:off x="1285258" y="2626263"/>
              <a:ext cx="5955522" cy="378565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样式代码见配套源代码</a:t>
              </a:r>
              <a:endPara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&lt;div id="app"&gt;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&lt;transition name="fade" mode="out-in"&gt;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&lt;button :key="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isOff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 @click="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isOff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=!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isOff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{{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isOff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? 'Off' : 'On'}}&lt;/button&gt;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&lt;/transition&gt;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new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 el: '#app', data: {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isOff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false } 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圆角矩形 15"/>
            <p:cNvSpPr>
              <a:spLocks noChangeArrowheads="1"/>
            </p:cNvSpPr>
            <p:nvPr/>
          </p:nvSpPr>
          <p:spPr bwMode="auto">
            <a:xfrm>
              <a:off x="5330683" y="2466283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4.3 </a:t>
            </a:r>
            <a:r>
              <a:rPr lang="zh-CN" altLang="en-US" dirty="0">
                <a:cs typeface="Times New Roman" panose="02020603050405020304" pitchFamily="18" charset="0"/>
              </a:rPr>
              <a:t>多个组件过渡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9"/>
          <p:cNvSpPr txBox="1">
            <a:spLocks noChangeArrowheads="1"/>
          </p:cNvSpPr>
          <p:nvPr/>
        </p:nvSpPr>
        <p:spPr bwMode="auto">
          <a:xfrm>
            <a:off x="554516" y="1323095"/>
            <a:ext cx="810038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多个组件之间的过渡，只需要使用动态组件即可</a:t>
            </a:r>
            <a:r>
              <a:rPr lang="zh-CN" altLang="en-US" dirty="0"/>
              <a:t>，</a:t>
            </a:r>
            <a:r>
              <a:rPr lang="zh-CN" altLang="zh-CN" dirty="0"/>
              <a:t>动态组件需要通过</a:t>
            </a:r>
            <a:r>
              <a:rPr lang="en-US" altLang="zh-CN" dirty="0" err="1"/>
              <a:t>Vue</a:t>
            </a:r>
            <a:r>
              <a:rPr lang="zh-CN" altLang="zh-CN" dirty="0"/>
              <a:t>中的</a:t>
            </a:r>
            <a:r>
              <a:rPr lang="en-US" altLang="zh-CN" dirty="0"/>
              <a:t>&lt;component&gt;</a:t>
            </a:r>
            <a:r>
              <a:rPr lang="zh-CN" altLang="zh-CN" dirty="0"/>
              <a:t>元素绑定</a:t>
            </a:r>
            <a:r>
              <a:rPr lang="en-US" altLang="zh-CN" dirty="0"/>
              <a:t>is</a:t>
            </a:r>
            <a:r>
              <a:rPr lang="zh-CN" altLang="zh-CN" dirty="0"/>
              <a:t>属性来实现多组件的过渡</a:t>
            </a:r>
            <a:r>
              <a:rPr lang="zh-CN" altLang="en-US" dirty="0"/>
              <a:t>。接下来</a:t>
            </a:r>
            <a:r>
              <a:rPr lang="zh-CN" altLang="zh-CN" dirty="0"/>
              <a:t>通过</a:t>
            </a:r>
            <a:r>
              <a:rPr lang="zh-CN" altLang="en-US" dirty="0"/>
              <a:t>案例</a:t>
            </a:r>
            <a:r>
              <a:rPr lang="zh-CN" altLang="zh-CN" dirty="0"/>
              <a:t>演示如何实现多个组件的过渡。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01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/>
              <a:t>目录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2751138" y="2846388"/>
            <a:ext cx="4956175" cy="954087"/>
            <a:chOff x="2751138" y="2846388"/>
            <a:chExt cx="4956175" cy="954087"/>
          </a:xfrm>
        </p:grpSpPr>
        <p:cxnSp>
          <p:nvCxnSpPr>
            <p:cNvPr id="5" name="直接连接符 4"/>
            <p:cNvCxnSpPr/>
            <p:nvPr/>
          </p:nvCxnSpPr>
          <p:spPr bwMode="auto">
            <a:xfrm>
              <a:off x="3873500" y="3349625"/>
              <a:ext cx="3833813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grpSp>
          <p:nvGrpSpPr>
            <p:cNvPr id="6169" name="组合 2"/>
            <p:cNvGrpSpPr/>
            <p:nvPr/>
          </p:nvGrpSpPr>
          <p:grpSpPr bwMode="auto">
            <a:xfrm>
              <a:off x="2751138" y="2846388"/>
              <a:ext cx="4430712" cy="954087"/>
              <a:chOff x="2751138" y="2846388"/>
              <a:chExt cx="4430712" cy="954087"/>
            </a:xfrm>
          </p:grpSpPr>
          <p:sp>
            <p:nvSpPr>
              <p:cNvPr id="6170" name="TextBox 126">
                <a:hlinkClick r:id="rId2" action="ppaction://hlinksldjump"/>
              </p:cNvPr>
              <p:cNvSpPr txBox="1">
                <a:spLocks noChangeArrowheads="1"/>
              </p:cNvSpPr>
              <p:nvPr/>
            </p:nvSpPr>
            <p:spPr bwMode="auto">
              <a:xfrm>
                <a:off x="3802063" y="3368675"/>
                <a:ext cx="33797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u="sng" dirty="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☞</a:t>
                </a:r>
                <a:r>
                  <a:rPr lang="zh-CN" altLang="en-US" u="sng" dirty="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点击查看本节相关知识点</a:t>
                </a:r>
              </a:p>
            </p:txBody>
          </p:sp>
          <p:sp>
            <p:nvSpPr>
              <p:cNvPr id="6171" name="矩形 36"/>
              <p:cNvSpPr>
                <a:spLocks noChangeArrowheads="1"/>
              </p:cNvSpPr>
              <p:nvPr/>
            </p:nvSpPr>
            <p:spPr bwMode="auto">
              <a:xfrm flipH="1">
                <a:off x="3676650" y="2846388"/>
                <a:ext cx="203132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多个元素过渡</a:t>
                </a:r>
              </a:p>
            </p:txBody>
          </p:sp>
          <p:grpSp>
            <p:nvGrpSpPr>
              <p:cNvPr id="6172" name="组合 111"/>
              <p:cNvGrpSpPr/>
              <p:nvPr/>
            </p:nvGrpSpPr>
            <p:grpSpPr bwMode="auto">
              <a:xfrm rot="-12767">
                <a:off x="2751138" y="2846388"/>
                <a:ext cx="884237" cy="954087"/>
                <a:chOff x="1936217" y="1275606"/>
                <a:chExt cx="1296545" cy="1728192"/>
              </a:xfrm>
            </p:grpSpPr>
            <p:grpSp>
              <p:nvGrpSpPr>
                <p:cNvPr id="6173" name="组合 112"/>
                <p:cNvGrpSpPr/>
                <p:nvPr/>
              </p:nvGrpSpPr>
              <p:grpSpPr bwMode="auto">
                <a:xfrm>
                  <a:off x="1936620" y="1275606"/>
                  <a:ext cx="1296142" cy="1728192"/>
                  <a:chOff x="1907704" y="1275606"/>
                  <a:chExt cx="1296142" cy="1728192"/>
                </a:xfrm>
              </p:grpSpPr>
              <p:sp>
                <p:nvSpPr>
                  <p:cNvPr id="10" name="圆角矩形 9"/>
                  <p:cNvSpPr/>
                  <p:nvPr/>
                </p:nvSpPr>
                <p:spPr>
                  <a:xfrm>
                    <a:off x="1907301" y="1275607"/>
                    <a:ext cx="1296545" cy="1728192"/>
                  </a:xfrm>
                  <a:prstGeom prst="roundRect">
                    <a:avLst/>
                  </a:prstGeom>
                  <a:solidFill>
                    <a:srgbClr val="1369B2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3600" b="1" kern="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</a:rPr>
                      <a:t>4.2</a:t>
                    </a:r>
                    <a:endParaRPr lang="zh-CN" altLang="en-US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  <p:sp>
                <p:nvSpPr>
                  <p:cNvPr id="11" name="圆角矩形 10"/>
                  <p:cNvSpPr/>
                  <p:nvPr/>
                </p:nvSpPr>
                <p:spPr>
                  <a:xfrm>
                    <a:off x="1960838" y="1347494"/>
                    <a:ext cx="1189471" cy="1584417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9" name="圆角矩形 5"/>
                <p:cNvSpPr/>
                <p:nvPr/>
              </p:nvSpPr>
              <p:spPr>
                <a:xfrm>
                  <a:off x="1867541" y="2060307"/>
                  <a:ext cx="1294218" cy="937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</p:grpSp>
      </p:grpSp>
      <p:grpSp>
        <p:nvGrpSpPr>
          <p:cNvPr id="6" name="组合 5"/>
          <p:cNvGrpSpPr/>
          <p:nvPr/>
        </p:nvGrpSpPr>
        <p:grpSpPr bwMode="auto">
          <a:xfrm>
            <a:off x="1704975" y="4440238"/>
            <a:ext cx="4524375" cy="952500"/>
            <a:chOff x="1704975" y="4440238"/>
            <a:chExt cx="4524375" cy="952500"/>
          </a:xfrm>
        </p:grpSpPr>
        <p:sp>
          <p:nvSpPr>
            <p:cNvPr id="6159" name="TextBox 126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703513" y="4922838"/>
              <a:ext cx="35258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u="sng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☞</a:t>
              </a:r>
              <a:r>
                <a:rPr lang="zh-CN" altLang="en-US" u="sng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点击查看本节相关知识点</a:t>
              </a:r>
            </a:p>
          </p:txBody>
        </p:sp>
        <p:grpSp>
          <p:nvGrpSpPr>
            <p:cNvPr id="6160" name="4.1"/>
            <p:cNvGrpSpPr/>
            <p:nvPr/>
          </p:nvGrpSpPr>
          <p:grpSpPr bwMode="auto">
            <a:xfrm>
              <a:off x="1704975" y="4440238"/>
              <a:ext cx="4411663" cy="952500"/>
              <a:chOff x="1711765" y="1263328"/>
              <a:chExt cx="4411519" cy="952284"/>
            </a:xfrm>
          </p:grpSpPr>
          <p:grpSp>
            <p:nvGrpSpPr>
              <p:cNvPr id="6161" name="组合 29"/>
              <p:cNvGrpSpPr/>
              <p:nvPr/>
            </p:nvGrpSpPr>
            <p:grpSpPr bwMode="auto">
              <a:xfrm rot="-12767">
                <a:off x="1711765" y="1263328"/>
                <a:ext cx="884879" cy="952284"/>
                <a:chOff x="1936620" y="1275606"/>
                <a:chExt cx="1296876" cy="1728192"/>
              </a:xfrm>
            </p:grpSpPr>
            <p:grpSp>
              <p:nvGrpSpPr>
                <p:cNvPr id="6164" name="组合 31"/>
                <p:cNvGrpSpPr/>
                <p:nvPr/>
              </p:nvGrpSpPr>
              <p:grpSpPr bwMode="auto">
                <a:xfrm>
                  <a:off x="1936620" y="1275606"/>
                  <a:ext cx="1296142" cy="1728192"/>
                  <a:chOff x="1907704" y="1275606"/>
                  <a:chExt cx="1296142" cy="1728192"/>
                </a:xfrm>
              </p:grpSpPr>
              <p:sp>
                <p:nvSpPr>
                  <p:cNvPr id="31" name="圆角矩形 30"/>
                  <p:cNvSpPr/>
                  <p:nvPr/>
                </p:nvSpPr>
                <p:spPr>
                  <a:xfrm>
                    <a:off x="1907704" y="1275604"/>
                    <a:ext cx="1295894" cy="1728192"/>
                  </a:xfrm>
                  <a:prstGeom prst="roundRect">
                    <a:avLst/>
                  </a:prstGeom>
                  <a:solidFill>
                    <a:srgbClr val="1369B2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3600" b="1" kern="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</a:rPr>
                      <a:t>4.3</a:t>
                    </a:r>
                    <a:endParaRPr lang="zh-CN" altLang="en-US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  <p:sp>
                <p:nvSpPr>
                  <p:cNvPr id="32" name="圆角矩形 31"/>
                  <p:cNvSpPr/>
                  <p:nvPr/>
                </p:nvSpPr>
                <p:spPr>
                  <a:xfrm>
                    <a:off x="1961216" y="1347611"/>
                    <a:ext cx="1188871" cy="1584176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30" name="圆角矩形 5"/>
                <p:cNvSpPr/>
                <p:nvPr/>
              </p:nvSpPr>
              <p:spPr>
                <a:xfrm>
                  <a:off x="1923818" y="2061628"/>
                  <a:ext cx="1188871" cy="936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cxnSp>
            <p:nvCxnSpPr>
              <p:cNvPr id="27" name="直接连接符 26"/>
              <p:cNvCxnSpPr/>
              <p:nvPr/>
            </p:nvCxnSpPr>
            <p:spPr>
              <a:xfrm>
                <a:off x="2810279" y="1760102"/>
                <a:ext cx="3313005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bg1">
                    <a:lumMod val="50000"/>
                  </a:schemeClr>
                </a:solidFill>
                <a:prstDash val="sysDot"/>
                <a:headEnd type="oval" w="sm" len="sm"/>
                <a:tailEnd type="oval" w="sm" len="sm"/>
              </a:ln>
              <a:effectLst/>
            </p:spPr>
          </p:cxnSp>
          <p:sp>
            <p:nvSpPr>
              <p:cNvPr id="6163" name="矩形 35"/>
              <p:cNvSpPr>
                <a:spLocks noChangeArrowheads="1"/>
              </p:cNvSpPr>
              <p:nvPr/>
            </p:nvSpPr>
            <p:spPr bwMode="auto">
              <a:xfrm>
                <a:off x="2717559" y="1286488"/>
                <a:ext cx="2031259" cy="4615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多个组件过渡</a:t>
                </a:r>
              </a:p>
            </p:txBody>
          </p:sp>
        </p:grpSp>
      </p:grpSp>
      <p:grpSp>
        <p:nvGrpSpPr>
          <p:cNvPr id="45" name="组合 44"/>
          <p:cNvGrpSpPr/>
          <p:nvPr/>
        </p:nvGrpSpPr>
        <p:grpSpPr bwMode="auto">
          <a:xfrm>
            <a:off x="1692275" y="1276350"/>
            <a:ext cx="4956175" cy="954088"/>
            <a:chOff x="2751138" y="2846388"/>
            <a:chExt cx="4956175" cy="954087"/>
          </a:xfrm>
        </p:grpSpPr>
        <p:cxnSp>
          <p:nvCxnSpPr>
            <p:cNvPr id="46" name="直接连接符 45"/>
            <p:cNvCxnSpPr/>
            <p:nvPr/>
          </p:nvCxnSpPr>
          <p:spPr bwMode="auto">
            <a:xfrm>
              <a:off x="3873501" y="3349625"/>
              <a:ext cx="3833812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grpSp>
          <p:nvGrpSpPr>
            <p:cNvPr id="6151" name="组合 46"/>
            <p:cNvGrpSpPr/>
            <p:nvPr/>
          </p:nvGrpSpPr>
          <p:grpSpPr bwMode="auto">
            <a:xfrm>
              <a:off x="2751138" y="2846388"/>
              <a:ext cx="4430712" cy="954087"/>
              <a:chOff x="2751138" y="2846388"/>
              <a:chExt cx="4430712" cy="954087"/>
            </a:xfrm>
          </p:grpSpPr>
          <p:sp>
            <p:nvSpPr>
              <p:cNvPr id="6152" name="TextBox 126">
                <a:hlinkClick r:id="rId4" action="ppaction://hlinksldjump"/>
              </p:cNvPr>
              <p:cNvSpPr txBox="1">
                <a:spLocks noChangeArrowheads="1"/>
              </p:cNvSpPr>
              <p:nvPr/>
            </p:nvSpPr>
            <p:spPr bwMode="auto">
              <a:xfrm>
                <a:off x="3802063" y="3368675"/>
                <a:ext cx="33797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u="sng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☞</a:t>
                </a:r>
                <a:r>
                  <a:rPr lang="zh-CN" altLang="en-US" u="sng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点击查看本节相关知识点</a:t>
                </a:r>
              </a:p>
            </p:txBody>
          </p:sp>
          <p:sp>
            <p:nvSpPr>
              <p:cNvPr id="6153" name="矩形 36"/>
              <p:cNvSpPr>
                <a:spLocks noChangeArrowheads="1"/>
              </p:cNvSpPr>
              <p:nvPr/>
            </p:nvSpPr>
            <p:spPr bwMode="auto">
              <a:xfrm flipH="1">
                <a:off x="3750220" y="2846388"/>
                <a:ext cx="233910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过渡和动画基础</a:t>
                </a:r>
              </a:p>
            </p:txBody>
          </p:sp>
          <p:grpSp>
            <p:nvGrpSpPr>
              <p:cNvPr id="6154" name="组合 111"/>
              <p:cNvGrpSpPr/>
              <p:nvPr/>
            </p:nvGrpSpPr>
            <p:grpSpPr bwMode="auto">
              <a:xfrm rot="-12767">
                <a:off x="2751138" y="2846388"/>
                <a:ext cx="884237" cy="954087"/>
                <a:chOff x="1936217" y="1275606"/>
                <a:chExt cx="1296545" cy="1728192"/>
              </a:xfrm>
            </p:grpSpPr>
            <p:grpSp>
              <p:nvGrpSpPr>
                <p:cNvPr id="6155" name="组合 112"/>
                <p:cNvGrpSpPr/>
                <p:nvPr/>
              </p:nvGrpSpPr>
              <p:grpSpPr bwMode="auto">
                <a:xfrm>
                  <a:off x="1936620" y="1275606"/>
                  <a:ext cx="1296142" cy="1728192"/>
                  <a:chOff x="1907704" y="1275606"/>
                  <a:chExt cx="1296142" cy="1728192"/>
                </a:xfrm>
              </p:grpSpPr>
              <p:sp>
                <p:nvSpPr>
                  <p:cNvPr id="53" name="圆角矩形 52"/>
                  <p:cNvSpPr/>
                  <p:nvPr/>
                </p:nvSpPr>
                <p:spPr>
                  <a:xfrm>
                    <a:off x="1907301" y="1275607"/>
                    <a:ext cx="1296547" cy="1728192"/>
                  </a:xfrm>
                  <a:prstGeom prst="roundRect">
                    <a:avLst/>
                  </a:prstGeom>
                  <a:solidFill>
                    <a:srgbClr val="1369B2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3600" b="1" kern="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</a:rPr>
                      <a:t>4.1</a:t>
                    </a:r>
                    <a:endParaRPr lang="zh-CN" altLang="en-US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  <p:sp>
                <p:nvSpPr>
                  <p:cNvPr id="54" name="圆角矩形 53"/>
                  <p:cNvSpPr/>
                  <p:nvPr/>
                </p:nvSpPr>
                <p:spPr>
                  <a:xfrm>
                    <a:off x="1960839" y="1347496"/>
                    <a:ext cx="1189470" cy="1584414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52" name="圆角矩形 5"/>
                <p:cNvSpPr/>
                <p:nvPr/>
              </p:nvSpPr>
              <p:spPr>
                <a:xfrm>
                  <a:off x="1867543" y="2060308"/>
                  <a:ext cx="1294218" cy="937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1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4.3 </a:t>
            </a:r>
            <a:r>
              <a:rPr lang="zh-CN" altLang="en-US" dirty="0">
                <a:cs typeface="Times New Roman" panose="02020603050405020304" pitchFamily="18" charset="0"/>
              </a:rPr>
              <a:t>多个组件过渡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776178" y="1552329"/>
            <a:ext cx="7846828" cy="420115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&lt;!--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定义登录组件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&lt;template id="example1"&gt; &lt;span&gt;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我是登录组件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&lt;/span&gt;&lt;/template&gt;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&lt;!--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定义注册组件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&lt;template id="example2"&gt;&lt;span&gt;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我是注册组件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&lt;/span&gt;&lt;/template&gt;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 id="app"&gt;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&lt;a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:;" @click="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compontentName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='example1'"&gt;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&lt;/a&gt;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&lt;a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:;" @click="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compontentName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='example2'"&gt;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&lt;/a&gt;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&lt;transition name="fade" mode="in-out"&gt; 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&lt;component :is="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compontentName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"&gt;&lt;/component&gt;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&lt;/transition&gt;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&lt;/div&gt;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15"/>
          <p:cNvSpPr>
            <a:spLocks noChangeArrowheads="1"/>
          </p:cNvSpPr>
          <p:nvPr/>
        </p:nvSpPr>
        <p:spPr bwMode="auto">
          <a:xfrm>
            <a:off x="6208985" y="1330814"/>
            <a:ext cx="1234524" cy="44303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/>
              <a:t>html</a:t>
            </a:r>
            <a:r>
              <a:rPr lang="zh-CN" altLang="en-US" dirty="0"/>
              <a:t>代码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4.3 </a:t>
            </a:r>
            <a:r>
              <a:rPr lang="zh-CN" altLang="en-US" dirty="0">
                <a:cs typeface="Times New Roman" panose="02020603050405020304" pitchFamily="18" charset="0"/>
              </a:rPr>
              <a:t>多个组件过渡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09038" y="3467237"/>
            <a:ext cx="6050069" cy="2657430"/>
            <a:chOff x="1609038" y="3467237"/>
            <a:chExt cx="6050069" cy="2657430"/>
          </a:xfrm>
        </p:grpSpPr>
        <p:sp>
          <p:nvSpPr>
            <p:cNvPr id="5" name="矩形 1"/>
            <p:cNvSpPr>
              <a:spLocks noChangeArrowheads="1"/>
            </p:cNvSpPr>
            <p:nvPr/>
          </p:nvSpPr>
          <p:spPr bwMode="auto">
            <a:xfrm>
              <a:off x="1609038" y="3816343"/>
              <a:ext cx="6050069" cy="230832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Vue.component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('example1', {template: '#example1'})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Vue.component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('example2', {template: '#example2'})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new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el: '#app',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data: {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compontentName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''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15"/>
            <p:cNvSpPr>
              <a:spLocks noChangeArrowheads="1"/>
            </p:cNvSpPr>
            <p:nvPr/>
          </p:nvSpPr>
          <p:spPr bwMode="auto">
            <a:xfrm>
              <a:off x="6201873" y="3467237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dirty="0" err="1"/>
                <a:t>js</a:t>
              </a:r>
              <a:r>
                <a:rPr lang="zh-CN" altLang="en-US" dirty="0"/>
                <a:t>代码</a:t>
              </a:r>
              <a:endParaRPr lang="en-US" altLang="zh-CN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347536" y="1301141"/>
            <a:ext cx="4382936" cy="1898560"/>
            <a:chOff x="2347536" y="1301141"/>
            <a:chExt cx="4382936" cy="1898560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2347536" y="1630041"/>
              <a:ext cx="4382936" cy="156966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.fade-enter-active, .fade-leave-active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transition: opacity .5s ease;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.fade-enter, .fade-leave-to { opacity: 0;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圆角矩形 15"/>
            <p:cNvSpPr>
              <a:spLocks noChangeArrowheads="1"/>
            </p:cNvSpPr>
            <p:nvPr/>
          </p:nvSpPr>
          <p:spPr bwMode="auto">
            <a:xfrm>
              <a:off x="5152878" y="1301141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dirty="0" err="1"/>
                <a:t>css</a:t>
              </a:r>
              <a:r>
                <a:rPr lang="zh-CN" altLang="en-US" dirty="0"/>
                <a:t>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DB28146-293A-417E-A1D4-09D18766BA0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设置新旧元素按照先后顺序进行过渡的方法是：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6C18C2-186C-4A1A-83F8-5F4E96ACC04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transition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197BA5-7509-42B3-A022-6E3CEEA2FD6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transition-group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1DB3D5B-1E92-4DCD-9C25-BECE823B823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mode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ABAB75-3C24-4C9C-BE0D-6A3A7066387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component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标签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7389552-1730-4AC5-A50C-C280559E476C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678A9E1-D8A9-4FDA-8914-4B826C9AC2D0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6632D62-1F47-4292-BD2E-34A70742BFF7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568AE7F-F16E-43B3-B6A4-3F9ECD18EE53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8A01129-510A-44F3-9E1D-ADC06CF491E8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C60B46D-4E12-4309-BC4D-BCC62D5017A4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9E345C60-E2B4-4EAF-8C0F-81EBCA70CA1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00ACE6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9316D4EF-A210-4953-8077-3C2908202E41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00ACE6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CF54ACEF-5A99-40DC-AB82-D1618DB90FED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182F7BBB-2733-41AE-8550-16B2C808203B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5EAC8C6B-8928-4B64-B9C4-809CC5B43CA1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714234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4.4 </a:t>
            </a:r>
            <a:r>
              <a:rPr lang="zh-CN" altLang="en-US" dirty="0">
                <a:cs typeface="Times New Roman" panose="02020603050405020304" pitchFamily="18" charset="0"/>
              </a:rPr>
              <a:t>列表过渡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什么是列表过渡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545950" y="1804126"/>
            <a:ext cx="82897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b="1" dirty="0">
                <a:solidFill>
                  <a:srgbClr val="1369B2"/>
                </a:solidFill>
              </a:rPr>
              <a:t>列表过渡</a:t>
            </a:r>
            <a:r>
              <a:rPr lang="zh-CN" altLang="zh-CN" dirty="0"/>
              <a:t>，需要使用</a:t>
            </a:r>
            <a:r>
              <a:rPr lang="en-US" altLang="zh-CN" dirty="0"/>
              <a:t>v-for</a:t>
            </a:r>
            <a:r>
              <a:rPr lang="zh-CN" altLang="zh-CN" dirty="0"/>
              <a:t>和</a:t>
            </a:r>
            <a:r>
              <a:rPr lang="en-US" altLang="zh-CN" dirty="0"/>
              <a:t>transition-group</a:t>
            </a:r>
            <a:r>
              <a:rPr lang="zh-CN" altLang="zh-CN" dirty="0"/>
              <a:t>组件来实现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347535" y="2523935"/>
            <a:ext cx="4818809" cy="2267893"/>
            <a:chOff x="2347535" y="2523935"/>
            <a:chExt cx="4818809" cy="2267893"/>
          </a:xfrm>
        </p:grpSpPr>
        <p:sp>
          <p:nvSpPr>
            <p:cNvPr id="9" name="矩形 1"/>
            <p:cNvSpPr>
              <a:spLocks noChangeArrowheads="1"/>
            </p:cNvSpPr>
            <p:nvPr/>
          </p:nvSpPr>
          <p:spPr bwMode="auto">
            <a:xfrm>
              <a:off x="2347535" y="2852836"/>
              <a:ext cx="4818809" cy="193899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&lt;transition-group name="list" tag="div"&gt;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&lt;span v-for="item in items" :key="item"&gt;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{{ item }}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&lt;/span&gt;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&lt;/transition-group&gt;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15"/>
            <p:cNvSpPr>
              <a:spLocks noChangeArrowheads="1"/>
            </p:cNvSpPr>
            <p:nvPr/>
          </p:nvSpPr>
          <p:spPr bwMode="auto">
            <a:xfrm>
              <a:off x="5620709" y="2523935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405882" y="4986800"/>
            <a:ext cx="8289703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dirty="0"/>
              <a:t>transition-group</a:t>
            </a:r>
            <a:r>
              <a:rPr lang="zh-CN" altLang="zh-CN" dirty="0"/>
              <a:t>组件会以一个真实元素呈现，在页面中默认渲染成</a:t>
            </a:r>
            <a:r>
              <a:rPr lang="en-US" altLang="zh-CN" dirty="0"/>
              <a:t>&lt;span&gt;</a:t>
            </a:r>
            <a:r>
              <a:rPr lang="zh-CN" altLang="zh-CN" dirty="0"/>
              <a:t>标签，可以通过</a:t>
            </a:r>
            <a:r>
              <a:rPr lang="en-US" altLang="zh-CN" dirty="0"/>
              <a:t>tag</a:t>
            </a:r>
            <a:r>
              <a:rPr lang="zh-CN" altLang="zh-CN" dirty="0"/>
              <a:t>属性来修改，如</a:t>
            </a:r>
            <a:r>
              <a:rPr lang="en-US" altLang="zh-CN" dirty="0"/>
              <a:t>&lt;transition-group tag="div"&gt;</a:t>
            </a:r>
            <a:r>
              <a:rPr lang="zh-CN" altLang="zh-CN" dirty="0"/>
              <a:t>渲染出来就是</a:t>
            </a:r>
            <a:r>
              <a:rPr lang="en-US" altLang="zh-CN" dirty="0"/>
              <a:t>div</a:t>
            </a:r>
            <a:r>
              <a:rPr lang="zh-CN" altLang="zh-CN" dirty="0"/>
              <a:t>标签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4.4 </a:t>
            </a:r>
            <a:r>
              <a:rPr lang="zh-CN" altLang="en-US" dirty="0">
                <a:cs typeface="Times New Roman" panose="02020603050405020304" pitchFamily="18" charset="0"/>
              </a:rPr>
              <a:t>列表过渡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什么是列表过渡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278188" y="2219144"/>
            <a:ext cx="2305050" cy="719137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3" name="组合 5"/>
          <p:cNvGrpSpPr/>
          <p:nvPr/>
        </p:nvGrpSpPr>
        <p:grpSpPr bwMode="auto">
          <a:xfrm>
            <a:off x="841375" y="2650944"/>
            <a:ext cx="7475538" cy="1752139"/>
            <a:chOff x="971600" y="1988840"/>
            <a:chExt cx="7200728" cy="2160240"/>
          </a:xfrm>
        </p:grpSpPr>
        <p:sp>
          <p:nvSpPr>
            <p:cNvPr id="14" name="流程图: 过程 13"/>
            <p:cNvSpPr/>
            <p:nvPr/>
          </p:nvSpPr>
          <p:spPr>
            <a:xfrm>
              <a:off x="971600" y="1988840"/>
              <a:ext cx="7200728" cy="216024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流程图: 可选过程 14"/>
            <p:cNvSpPr/>
            <p:nvPr/>
          </p:nvSpPr>
          <p:spPr>
            <a:xfrm>
              <a:off x="971600" y="1988840"/>
              <a:ext cx="7200728" cy="216024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6" name="组合 8"/>
          <p:cNvGrpSpPr/>
          <p:nvPr/>
        </p:nvGrpSpPr>
        <p:grpSpPr bwMode="auto">
          <a:xfrm>
            <a:off x="3278188" y="2146119"/>
            <a:ext cx="2316162" cy="504825"/>
            <a:chOff x="3408211" y="1484784"/>
            <a:chExt cx="2315917" cy="504056"/>
          </a:xfrm>
        </p:grpSpPr>
        <p:sp>
          <p:nvSpPr>
            <p:cNvPr id="17" name="椭圆 16"/>
            <p:cNvSpPr/>
            <p:nvPr/>
          </p:nvSpPr>
          <p:spPr>
            <a:xfrm>
              <a:off x="340821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57968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74887" y="1589399"/>
              <a:ext cx="1371455" cy="3994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spc="3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　提示　</a:t>
              </a:r>
            </a:p>
          </p:txBody>
        </p:sp>
      </p:grpSp>
      <p:sp>
        <p:nvSpPr>
          <p:cNvPr id="24" name="矩形 12"/>
          <p:cNvSpPr>
            <a:spLocks noChangeArrowheads="1"/>
          </p:cNvSpPr>
          <p:nvPr/>
        </p:nvSpPr>
        <p:spPr bwMode="auto">
          <a:xfrm>
            <a:off x="935966" y="2646097"/>
            <a:ext cx="735488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列表的每一项都需要进行过渡，列表在循环时要给每一个列表项添加唯一的</a:t>
            </a:r>
            <a:r>
              <a:rPr lang="en-US" altLang="zh-CN" dirty="0"/>
              <a:t>key</a:t>
            </a:r>
            <a:r>
              <a:rPr lang="zh-CN" altLang="zh-CN" dirty="0"/>
              <a:t>属性值，这样列表才会有过渡效果</a:t>
            </a:r>
            <a:r>
              <a:rPr lang="zh-CN" altLang="en-US" dirty="0"/>
              <a:t>。</a:t>
            </a:r>
            <a:r>
              <a:rPr lang="zh-CN" altLang="zh-CN" dirty="0"/>
              <a:t>在进行列表过渡时</a:t>
            </a:r>
            <a:r>
              <a:rPr lang="zh-CN" altLang="en-US" dirty="0"/>
              <a:t>，</a:t>
            </a:r>
            <a:r>
              <a:rPr lang="zh-CN" altLang="zh-CN" dirty="0"/>
              <a:t>过渡模式不可用，因为不再互相切换特有的元素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4.4 </a:t>
            </a:r>
            <a:r>
              <a:rPr lang="zh-CN" altLang="en-US" dirty="0">
                <a:cs typeface="Times New Roman" panose="02020603050405020304" pitchFamily="18" charset="0"/>
              </a:rPr>
              <a:t>列表过渡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列表的进入和离开过渡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545950" y="1814759"/>
            <a:ext cx="8289703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下面我们将以一个简单的案例讲解列表过渡，通过</a:t>
            </a:r>
            <a:r>
              <a:rPr lang="en-US" altLang="zh-CN" dirty="0"/>
              <a:t>name</a:t>
            </a:r>
            <a:r>
              <a:rPr lang="zh-CN" altLang="zh-CN" dirty="0"/>
              <a:t>属性自定义</a:t>
            </a:r>
            <a:r>
              <a:rPr lang="en-US" altLang="zh-CN" dirty="0"/>
              <a:t>CSS</a:t>
            </a:r>
            <a:r>
              <a:rPr lang="zh-CN" altLang="en-US" dirty="0"/>
              <a:t>类名</a:t>
            </a:r>
            <a:r>
              <a:rPr lang="zh-CN" altLang="zh-CN" dirty="0"/>
              <a:t>前缀，来实现进入和离开的过渡效果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237551" y="2790363"/>
            <a:ext cx="6938875" cy="3648469"/>
            <a:chOff x="1237551" y="2790363"/>
            <a:chExt cx="6938875" cy="3648469"/>
          </a:xfrm>
        </p:grpSpPr>
        <p:sp>
          <p:nvSpPr>
            <p:cNvPr id="9" name="矩形 1"/>
            <p:cNvSpPr>
              <a:spLocks noChangeArrowheads="1"/>
            </p:cNvSpPr>
            <p:nvPr/>
          </p:nvSpPr>
          <p:spPr bwMode="auto">
            <a:xfrm>
              <a:off x="1237551" y="3022512"/>
              <a:ext cx="6938875" cy="341632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&lt;div id="app"&gt;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&lt;button @click="add"&gt;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随机插入一个数字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&lt;/button&gt;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&lt;button @click="remove"&gt;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随机移除一个数字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&lt;/button&gt;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&lt;transition-group name="list" tag="p"&gt;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  &lt;span v-for="item in items" :key="item" class="list-item"&gt;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    {{item}}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  &lt;/span&gt;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&lt;/transition-group&gt;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15"/>
            <p:cNvSpPr>
              <a:spLocks noChangeArrowheads="1"/>
            </p:cNvSpPr>
            <p:nvPr/>
          </p:nvSpPr>
          <p:spPr bwMode="auto">
            <a:xfrm>
              <a:off x="6118073" y="2790363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dirty="0"/>
                <a:t>html</a:t>
              </a:r>
              <a:r>
                <a:rPr lang="zh-CN" altLang="en-US" dirty="0"/>
                <a:t>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4.4 </a:t>
            </a:r>
            <a:r>
              <a:rPr lang="zh-CN" altLang="en-US" dirty="0">
                <a:cs typeface="Times New Roman" panose="02020603050405020304" pitchFamily="18" charset="0"/>
              </a:rPr>
              <a:t>列表过渡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列表的进入和离开过渡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02955" y="1858877"/>
            <a:ext cx="6938875" cy="4017801"/>
            <a:chOff x="917230" y="2077952"/>
            <a:chExt cx="6938875" cy="4017801"/>
          </a:xfrm>
        </p:grpSpPr>
        <p:sp>
          <p:nvSpPr>
            <p:cNvPr id="9" name="矩形 1"/>
            <p:cNvSpPr>
              <a:spLocks noChangeArrowheads="1"/>
            </p:cNvSpPr>
            <p:nvPr/>
          </p:nvSpPr>
          <p:spPr bwMode="auto">
            <a:xfrm>
              <a:off x="917230" y="2310101"/>
              <a:ext cx="6938875" cy="378565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/*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数字圆圈样式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*/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.list-item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display: inline-block; margin-right: 10px; background-color: red;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border-radius: 50%; width: 25px; height: 25px; text-align: center;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line-height: 25px; color: #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fff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/*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插入或移除元素的过程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*/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.list-enter-active, .list-leave-active { transition: all 1s;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/*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开始插入或移除结束的位置变化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*/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.list-enter, .list-leave-to {opacity: 0;transform: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translateY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(30px);}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15"/>
            <p:cNvSpPr>
              <a:spLocks noChangeArrowheads="1"/>
            </p:cNvSpPr>
            <p:nvPr/>
          </p:nvSpPr>
          <p:spPr bwMode="auto">
            <a:xfrm>
              <a:off x="6096807" y="2077952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dirty="0" err="1"/>
                <a:t>css</a:t>
              </a:r>
              <a:r>
                <a:rPr lang="zh-CN" altLang="en-US" dirty="0"/>
                <a:t>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4.4 </a:t>
            </a:r>
            <a:r>
              <a:rPr lang="zh-CN" altLang="en-US" dirty="0">
                <a:cs typeface="Times New Roman" panose="02020603050405020304" pitchFamily="18" charset="0"/>
              </a:rPr>
              <a:t>列表过渡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列表的进入和离开过渡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853432" y="1776925"/>
            <a:ext cx="7769570" cy="4775011"/>
            <a:chOff x="853432" y="1776925"/>
            <a:chExt cx="7769570" cy="4775011"/>
          </a:xfrm>
        </p:grpSpPr>
        <p:sp>
          <p:nvSpPr>
            <p:cNvPr id="9" name="矩形 1"/>
            <p:cNvSpPr>
              <a:spLocks noChangeArrowheads="1"/>
            </p:cNvSpPr>
            <p:nvPr/>
          </p:nvSpPr>
          <p:spPr bwMode="auto">
            <a:xfrm>
              <a:off x="853432" y="2027621"/>
              <a:ext cx="7769570" cy="452431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new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el: '#app',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data: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items: [1, 2, 3, 4, 5],	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定义数字数组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nextNum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6		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下一个数字从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},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methods: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randomIndex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() { return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Math.floor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Math.random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 *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this.items.length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)},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add () {     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单击“随机插入一个数字”时触发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remove () {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单击“随机移除一个数字”时触发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} 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15"/>
            <p:cNvSpPr>
              <a:spLocks noChangeArrowheads="1"/>
            </p:cNvSpPr>
            <p:nvPr/>
          </p:nvSpPr>
          <p:spPr bwMode="auto">
            <a:xfrm>
              <a:off x="6213770" y="1776925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dirty="0" err="1"/>
                <a:t>js</a:t>
              </a:r>
              <a:r>
                <a:rPr lang="zh-CN" altLang="en-US" dirty="0"/>
                <a:t>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4.4 </a:t>
            </a:r>
            <a:r>
              <a:rPr lang="zh-CN" altLang="en-US" dirty="0">
                <a:cs typeface="Times New Roman" panose="02020603050405020304" pitchFamily="18" charset="0"/>
              </a:rPr>
              <a:t>列表过渡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列表的进入和离开过渡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45950" y="1814759"/>
            <a:ext cx="850235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在浏览器中打开，查看页面效果。单击“随机插入一个数字”，效果如</a:t>
            </a:r>
            <a:r>
              <a:rPr lang="zh-CN" altLang="en-US" dirty="0"/>
              <a:t>左</a:t>
            </a:r>
            <a:r>
              <a:rPr lang="zh-CN" altLang="zh-CN" dirty="0"/>
              <a:t>图所示，单击“随机移除一个数字”按钮，效果如</a:t>
            </a:r>
            <a:r>
              <a:rPr lang="zh-CN" altLang="en-US" dirty="0"/>
              <a:t>右</a:t>
            </a:r>
            <a:r>
              <a:rPr lang="zh-CN" altLang="zh-CN" dirty="0"/>
              <a:t>图所示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905986" y="3100152"/>
            <a:ext cx="3636335" cy="2340914"/>
            <a:chOff x="905986" y="3015088"/>
            <a:chExt cx="3636335" cy="2340914"/>
          </a:xfrm>
        </p:grpSpPr>
        <p:pic>
          <p:nvPicPr>
            <p:cNvPr id="63490" name="Picture 2" descr="4-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986" y="3015088"/>
              <a:ext cx="3636335" cy="1808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2182389" y="498667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插入数字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736406" y="3100152"/>
            <a:ext cx="3636335" cy="2344451"/>
            <a:chOff x="4736406" y="3015088"/>
            <a:chExt cx="3636335" cy="2344451"/>
          </a:xfrm>
        </p:grpSpPr>
        <p:pic>
          <p:nvPicPr>
            <p:cNvPr id="63491" name="Picture 3" descr="4-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6406" y="3015088"/>
              <a:ext cx="3636335" cy="1808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6000574" y="499020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移除数字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4.4 </a:t>
            </a:r>
            <a:r>
              <a:rPr lang="zh-CN" altLang="en-US" dirty="0">
                <a:cs typeface="Times New Roman" panose="02020603050405020304" pitchFamily="18" charset="0"/>
              </a:rPr>
              <a:t>列表过渡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列表的排序过渡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03418" y="1878557"/>
            <a:ext cx="850235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为了实现</a:t>
            </a:r>
            <a:r>
              <a:rPr lang="zh-CN" altLang="en-US" dirty="0"/>
              <a:t>列表</a:t>
            </a:r>
            <a:r>
              <a:rPr lang="zh-CN" altLang="zh-CN" dirty="0"/>
              <a:t>平滑过渡，可以借助</a:t>
            </a:r>
            <a:r>
              <a:rPr lang="en-US" altLang="zh-CN" dirty="0"/>
              <a:t>v-move</a:t>
            </a:r>
            <a:r>
              <a:rPr lang="zh-CN" altLang="zh-CN" dirty="0"/>
              <a:t>特性。</a:t>
            </a:r>
            <a:r>
              <a:rPr lang="en-US" altLang="zh-CN" dirty="0"/>
              <a:t>v-move </a:t>
            </a:r>
            <a:r>
              <a:rPr lang="zh-CN" altLang="zh-CN" dirty="0"/>
              <a:t>对于设置过渡的切换时机和过渡曲线非常有用</a:t>
            </a:r>
            <a:r>
              <a:rPr lang="zh-CN" altLang="en-US" dirty="0"/>
              <a:t>。</a:t>
            </a:r>
            <a:r>
              <a:rPr lang="en-US" altLang="zh-CN" dirty="0"/>
              <a:t>v-move</a:t>
            </a:r>
            <a:r>
              <a:rPr lang="zh-CN" altLang="zh-CN" dirty="0"/>
              <a:t>特性会在元素改变定位的过程中应用，它同之前的类名一样，可以通过</a:t>
            </a:r>
            <a:r>
              <a:rPr lang="en-US" altLang="zh-CN" dirty="0"/>
              <a:t>name</a:t>
            </a:r>
            <a:r>
              <a:rPr lang="zh-CN" altLang="zh-CN" dirty="0"/>
              <a:t>属性来自定义前缀（例如</a:t>
            </a:r>
            <a:r>
              <a:rPr lang="en-US" altLang="zh-CN" dirty="0"/>
              <a:t>name=“list”</a:t>
            </a:r>
            <a:r>
              <a:rPr lang="zh-CN" altLang="zh-CN" dirty="0"/>
              <a:t>，则对应的类名就是</a:t>
            </a:r>
            <a:r>
              <a:rPr lang="en-US" altLang="zh-CN" dirty="0"/>
              <a:t>list-move</a:t>
            </a:r>
            <a:r>
              <a:rPr lang="zh-CN" altLang="zh-CN" dirty="0"/>
              <a:t>），当然也可以通过</a:t>
            </a:r>
            <a:r>
              <a:rPr lang="en-US" altLang="zh-CN" dirty="0"/>
              <a:t>move-class</a:t>
            </a:r>
            <a:r>
              <a:rPr lang="zh-CN" altLang="zh-CN" dirty="0"/>
              <a:t>属性手动设置自定义类名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/>
              <a:t>目录</a:t>
            </a: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 bwMode="auto">
          <a:xfrm>
            <a:off x="1711325" y="1271588"/>
            <a:ext cx="4524375" cy="952500"/>
            <a:chOff x="1711325" y="1271588"/>
            <a:chExt cx="4524375" cy="952500"/>
          </a:xfrm>
        </p:grpSpPr>
        <p:sp>
          <p:nvSpPr>
            <p:cNvPr id="7183" name="TextBox 126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709863" y="1784350"/>
              <a:ext cx="35258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u="sng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☞</a:t>
              </a:r>
              <a:r>
                <a:rPr lang="zh-CN" altLang="en-US" u="sng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点击查看本节相关知识点</a:t>
              </a:r>
            </a:p>
          </p:txBody>
        </p:sp>
        <p:grpSp>
          <p:nvGrpSpPr>
            <p:cNvPr id="7184" name="4.1"/>
            <p:cNvGrpSpPr/>
            <p:nvPr/>
          </p:nvGrpSpPr>
          <p:grpSpPr bwMode="auto">
            <a:xfrm>
              <a:off x="1711325" y="1271588"/>
              <a:ext cx="4411663" cy="952500"/>
              <a:chOff x="1711765" y="1263328"/>
              <a:chExt cx="4411519" cy="952284"/>
            </a:xfrm>
          </p:grpSpPr>
          <p:grpSp>
            <p:nvGrpSpPr>
              <p:cNvPr id="7185" name="组合 29"/>
              <p:cNvGrpSpPr/>
              <p:nvPr/>
            </p:nvGrpSpPr>
            <p:grpSpPr bwMode="auto">
              <a:xfrm rot="-12767">
                <a:off x="1711765" y="1263328"/>
                <a:ext cx="884879" cy="952284"/>
                <a:chOff x="1936620" y="1275606"/>
                <a:chExt cx="1296876" cy="1728192"/>
              </a:xfrm>
            </p:grpSpPr>
            <p:grpSp>
              <p:nvGrpSpPr>
                <p:cNvPr id="7188" name="组合 31"/>
                <p:cNvGrpSpPr/>
                <p:nvPr/>
              </p:nvGrpSpPr>
              <p:grpSpPr bwMode="auto">
                <a:xfrm>
                  <a:off x="1936620" y="1275606"/>
                  <a:ext cx="1296142" cy="1728192"/>
                  <a:chOff x="1907704" y="1275606"/>
                  <a:chExt cx="1296142" cy="1728192"/>
                </a:xfrm>
              </p:grpSpPr>
              <p:sp>
                <p:nvSpPr>
                  <p:cNvPr id="25" name="圆角矩形 24"/>
                  <p:cNvSpPr/>
                  <p:nvPr/>
                </p:nvSpPr>
                <p:spPr>
                  <a:xfrm>
                    <a:off x="1907704" y="1275604"/>
                    <a:ext cx="1295894" cy="1728192"/>
                  </a:xfrm>
                  <a:prstGeom prst="roundRect">
                    <a:avLst/>
                  </a:prstGeom>
                  <a:solidFill>
                    <a:srgbClr val="1369B2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3600" b="1" kern="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</a:rPr>
                      <a:t>4.4</a:t>
                    </a:r>
                    <a:endParaRPr lang="zh-CN" altLang="en-US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  <p:sp>
                <p:nvSpPr>
                  <p:cNvPr id="26" name="圆角矩形 25"/>
                  <p:cNvSpPr/>
                  <p:nvPr/>
                </p:nvSpPr>
                <p:spPr>
                  <a:xfrm>
                    <a:off x="1961216" y="1347611"/>
                    <a:ext cx="1188871" cy="1584176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24" name="圆角矩形 5"/>
                <p:cNvSpPr/>
                <p:nvPr/>
              </p:nvSpPr>
              <p:spPr>
                <a:xfrm>
                  <a:off x="1923818" y="2061628"/>
                  <a:ext cx="1188871" cy="936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2810279" y="1760102"/>
                <a:ext cx="3313005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bg1">
                    <a:lumMod val="50000"/>
                  </a:schemeClr>
                </a:solidFill>
                <a:prstDash val="sysDot"/>
                <a:headEnd type="oval" w="sm" len="sm"/>
                <a:tailEnd type="oval" w="sm" len="sm"/>
              </a:ln>
              <a:effectLst/>
            </p:spPr>
          </p:cxnSp>
          <p:sp>
            <p:nvSpPr>
              <p:cNvPr id="7187" name="矩形 35"/>
              <p:cNvSpPr>
                <a:spLocks noChangeArrowheads="1"/>
              </p:cNvSpPr>
              <p:nvPr/>
            </p:nvSpPr>
            <p:spPr bwMode="auto">
              <a:xfrm>
                <a:off x="2717559" y="1286488"/>
                <a:ext cx="1415726" cy="4615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列表过渡</a:t>
                </a:r>
              </a:p>
            </p:txBody>
          </p:sp>
        </p:grp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4.4 </a:t>
            </a:r>
            <a:r>
              <a:rPr lang="zh-CN" altLang="en-US" dirty="0">
                <a:cs typeface="Times New Roman" panose="02020603050405020304" pitchFamily="18" charset="0"/>
              </a:rPr>
              <a:t>列表过渡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列表的排序过渡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502046" y="2324066"/>
            <a:ext cx="5999414" cy="3648469"/>
            <a:chOff x="1502046" y="2428841"/>
            <a:chExt cx="5999414" cy="3648469"/>
          </a:xfrm>
        </p:grpSpPr>
        <p:sp>
          <p:nvSpPr>
            <p:cNvPr id="9" name="矩形 1"/>
            <p:cNvSpPr>
              <a:spLocks noChangeArrowheads="1"/>
            </p:cNvSpPr>
            <p:nvPr/>
          </p:nvSpPr>
          <p:spPr bwMode="auto">
            <a:xfrm>
              <a:off x="1502046" y="2660990"/>
              <a:ext cx="5999414" cy="341632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.list-item { // 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原代码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.list-enter-active { // 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原代码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/* 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修改：添加定位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*/ 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.list-leave-active {transition: all 1s;position: absolute;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.list-enter, .list-leave-to { // 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原代码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/* 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在此处添加如下代码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*/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.list-move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transition: transform 1s;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15"/>
            <p:cNvSpPr>
              <a:spLocks noChangeArrowheads="1"/>
            </p:cNvSpPr>
            <p:nvPr/>
          </p:nvSpPr>
          <p:spPr bwMode="auto">
            <a:xfrm>
              <a:off x="5735285" y="2428841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dirty="0" err="1"/>
                <a:t>css</a:t>
              </a:r>
              <a:r>
                <a:rPr lang="zh-CN" altLang="en-US" dirty="0"/>
                <a:t>代码</a:t>
              </a:r>
              <a:endParaRPr lang="en-US" altLang="zh-CN" dirty="0"/>
            </a:p>
          </p:txBody>
        </p:sp>
      </p:grp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469984" y="1754245"/>
            <a:ext cx="89185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修改</a:t>
            </a:r>
            <a:r>
              <a:rPr lang="zh-CN" altLang="en-US" dirty="0"/>
              <a:t>上述案例</a:t>
            </a:r>
            <a:r>
              <a:rPr lang="zh-CN" altLang="zh-CN" dirty="0"/>
              <a:t>中的</a:t>
            </a:r>
            <a:r>
              <a:rPr lang="en-US" altLang="zh-CN" dirty="0"/>
              <a:t>CSS</a:t>
            </a:r>
            <a:r>
              <a:rPr lang="zh-CN" altLang="zh-CN" dirty="0"/>
              <a:t>部分，借助</a:t>
            </a:r>
            <a:r>
              <a:rPr lang="en-US" altLang="zh-CN" dirty="0"/>
              <a:t>v-move</a:t>
            </a:r>
            <a:r>
              <a:rPr lang="zh-CN" altLang="zh-CN" dirty="0"/>
              <a:t>和定位实现元素平滑过渡到新位置的效果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4.4 </a:t>
            </a:r>
            <a:r>
              <a:rPr lang="zh-CN" altLang="en-US" dirty="0">
                <a:cs typeface="Times New Roman" panose="02020603050405020304" pitchFamily="18" charset="0"/>
              </a:rPr>
              <a:t>列表过渡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列表的排序过渡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629479" y="1860575"/>
            <a:ext cx="801479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dirty="0" err="1"/>
              <a:t>Vue</a:t>
            </a:r>
            <a:r>
              <a:rPr lang="zh-CN" altLang="zh-CN" dirty="0"/>
              <a:t>使用了</a:t>
            </a:r>
            <a:r>
              <a:rPr lang="en-US" altLang="zh-CN" dirty="0"/>
              <a:t>FLIP</a:t>
            </a:r>
            <a:r>
              <a:rPr lang="zh-CN" altLang="zh-CN" dirty="0"/>
              <a:t>简单动画队列来实现排序过渡，所以即使没有插入或者移除元素，对于元素顺序的变化也支持过渡动画。</a:t>
            </a:r>
            <a:r>
              <a:rPr lang="en-US" altLang="zh-CN" dirty="0"/>
              <a:t>FLIP</a:t>
            </a:r>
            <a:r>
              <a:rPr lang="zh-CN" altLang="zh-CN" dirty="0"/>
              <a:t>动画能提高动画的流畅度，可以解决动画的卡顿、闪烁等不流畅的现象，它不仅可以实现单列过渡，也可以实现多维网格的过渡。</a:t>
            </a:r>
            <a:r>
              <a:rPr lang="en-US" altLang="zh-CN" dirty="0"/>
              <a:t>FLIP</a:t>
            </a:r>
            <a:r>
              <a:rPr lang="zh-CN" altLang="zh-CN" dirty="0"/>
              <a:t>代表</a:t>
            </a:r>
            <a:r>
              <a:rPr lang="en-US" altLang="zh-CN" dirty="0"/>
              <a:t>First</a:t>
            </a:r>
            <a:r>
              <a:rPr lang="zh-CN" altLang="zh-CN" dirty="0"/>
              <a:t>、</a:t>
            </a:r>
            <a:r>
              <a:rPr lang="en-US" altLang="zh-CN" dirty="0"/>
              <a:t>Last</a:t>
            </a:r>
            <a:r>
              <a:rPr lang="zh-CN" altLang="zh-CN" dirty="0"/>
              <a:t>、</a:t>
            </a:r>
            <a:r>
              <a:rPr lang="en-US" altLang="zh-CN" dirty="0"/>
              <a:t>Invert</a:t>
            </a:r>
            <a:r>
              <a:rPr lang="zh-CN" altLang="zh-CN" dirty="0"/>
              <a:t>、</a:t>
            </a:r>
            <a:r>
              <a:rPr lang="en-US" altLang="zh-CN" dirty="0"/>
              <a:t>Play</a:t>
            </a:r>
            <a:r>
              <a:rPr lang="zh-CN" altLang="zh-CN" dirty="0"/>
              <a:t>，有兴趣的读者可以自行研究学习。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4.4 </a:t>
            </a:r>
            <a:r>
              <a:rPr lang="zh-CN" altLang="en-US" dirty="0">
                <a:cs typeface="Times New Roman" panose="02020603050405020304" pitchFamily="18" charset="0"/>
              </a:rPr>
              <a:t>列表过渡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列表的排序过渡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08000" y="1940463"/>
            <a:ext cx="8064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下载并引入</a:t>
            </a:r>
            <a:r>
              <a:rPr lang="en-US" altLang="zh-CN" dirty="0"/>
              <a:t>lodash.min.js</a:t>
            </a:r>
            <a:r>
              <a:rPr lang="zh-CN" altLang="en-US" dirty="0"/>
              <a:t>文件</a:t>
            </a:r>
            <a:endParaRPr lang="en-US" altLang="zh-CN" dirty="0"/>
          </a:p>
        </p:txBody>
      </p: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27050" y="2595503"/>
            <a:ext cx="85026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首先</a:t>
            </a:r>
            <a:r>
              <a:rPr lang="zh-CN" altLang="zh-CN" dirty="0"/>
              <a:t>从官方网站获取</a:t>
            </a:r>
            <a:r>
              <a:rPr lang="en-US" altLang="zh-CN" dirty="0"/>
              <a:t>lodash.min.js</a:t>
            </a:r>
            <a:r>
              <a:rPr lang="zh-CN" altLang="zh-CN" dirty="0"/>
              <a:t>文件，保存到</a:t>
            </a:r>
            <a:r>
              <a:rPr lang="zh-CN" altLang="en-US" dirty="0"/>
              <a:t>文件</a:t>
            </a:r>
            <a:r>
              <a:rPr lang="zh-CN" altLang="zh-CN" dirty="0"/>
              <a:t>目录中</a:t>
            </a:r>
            <a:r>
              <a:rPr lang="zh-CN" altLang="en-US" dirty="0"/>
              <a:t>。其次创建</a:t>
            </a:r>
            <a:r>
              <a:rPr lang="en-US" altLang="zh-CN" dirty="0"/>
              <a:t>html</a:t>
            </a:r>
            <a:r>
              <a:rPr lang="zh-CN" altLang="en-US" dirty="0"/>
              <a:t>文件，并在文件中引入</a:t>
            </a:r>
            <a:r>
              <a:rPr lang="en-US" altLang="zh-CN" dirty="0"/>
              <a:t>lodash.min.js</a:t>
            </a:r>
            <a:r>
              <a:rPr lang="zh-CN" altLang="en-US" dirty="0"/>
              <a:t>文件，示例代码如下。</a:t>
            </a:r>
            <a:endParaRPr lang="en-US" altLang="zh-CN" dirty="0"/>
          </a:p>
        </p:txBody>
      </p: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1477246" y="4083406"/>
            <a:ext cx="5388950" cy="418191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&lt;script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="lodash.min.js"&gt;&lt;/script&gt;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4.4 </a:t>
            </a:r>
            <a:r>
              <a:rPr lang="zh-CN" altLang="en-US" dirty="0">
                <a:cs typeface="Times New Roman" panose="02020603050405020304" pitchFamily="18" charset="0"/>
              </a:rPr>
              <a:t>列表过渡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列表的排序过渡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08000" y="1940463"/>
            <a:ext cx="8064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</a:pPr>
            <a:r>
              <a:rPr lang="zh-CN" altLang="en-US" dirty="0"/>
              <a:t>编写</a:t>
            </a:r>
            <a:r>
              <a:rPr lang="en-US" altLang="zh-CN" dirty="0"/>
              <a:t>HTML</a:t>
            </a:r>
            <a:r>
              <a:rPr lang="zh-CN" altLang="en-US" dirty="0"/>
              <a:t>结构代码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1134844" y="2501431"/>
            <a:ext cx="6733268" cy="3248251"/>
            <a:chOff x="985982" y="2501431"/>
            <a:chExt cx="6733268" cy="3248251"/>
          </a:xfrm>
        </p:grpSpPr>
        <p:sp>
          <p:nvSpPr>
            <p:cNvPr id="15" name="矩形 1"/>
            <p:cNvSpPr>
              <a:spLocks noChangeArrowheads="1"/>
            </p:cNvSpPr>
            <p:nvPr/>
          </p:nvSpPr>
          <p:spPr bwMode="auto">
            <a:xfrm>
              <a:off x="985982" y="2702694"/>
              <a:ext cx="6733268" cy="304698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&lt;div id="app"&gt;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&lt;button @click="shuffle"&gt;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洗牌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&lt;/button&gt;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&lt;transition-group name="list" tag="p"&gt;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&lt;span v-for="item in items" :key="item" class="list-item"&gt;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{{ item }}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&lt;/span&gt;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&lt;/transition-group&gt;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5"/>
            <p:cNvSpPr>
              <a:spLocks noChangeArrowheads="1"/>
            </p:cNvSpPr>
            <p:nvPr/>
          </p:nvSpPr>
          <p:spPr bwMode="auto">
            <a:xfrm>
              <a:off x="5579382" y="2501431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4.4 </a:t>
            </a:r>
            <a:r>
              <a:rPr lang="zh-CN" altLang="en-US" dirty="0">
                <a:cs typeface="Times New Roman" panose="02020603050405020304" pitchFamily="18" charset="0"/>
              </a:rPr>
              <a:t>列表过渡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列表的排序过渡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08000" y="1940463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3"/>
            </a:pPr>
            <a:r>
              <a:rPr lang="zh-CN" altLang="en-US" dirty="0"/>
              <a:t>编写</a:t>
            </a:r>
            <a:r>
              <a:rPr lang="en-US" altLang="zh-CN" dirty="0" err="1"/>
              <a:t>css</a:t>
            </a:r>
            <a:r>
              <a:rPr lang="zh-CN" altLang="en-US" dirty="0"/>
              <a:t>样式代码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985981" y="2363208"/>
            <a:ext cx="7371209" cy="3755806"/>
            <a:chOff x="985981" y="2363208"/>
            <a:chExt cx="7371209" cy="3755806"/>
          </a:xfrm>
        </p:grpSpPr>
        <p:sp>
          <p:nvSpPr>
            <p:cNvPr id="15" name="矩形 1"/>
            <p:cNvSpPr>
              <a:spLocks noChangeArrowheads="1"/>
            </p:cNvSpPr>
            <p:nvPr/>
          </p:nvSpPr>
          <p:spPr bwMode="auto">
            <a:xfrm>
              <a:off x="985981" y="2702694"/>
              <a:ext cx="7371209" cy="341632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.list-item { // 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该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元素使用了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FLIP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过渡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，这里使用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display:inline-block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display: inline-block; margin-right: 10px; background-color: red;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border-radius: 50%; width: 25px; height: 25px; text-align: center;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line-height: 25px; color: #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fff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/*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元素定位改变时动画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*/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.list-move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transition: transform 1s;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5"/>
            <p:cNvSpPr>
              <a:spLocks noChangeArrowheads="1"/>
            </p:cNvSpPr>
            <p:nvPr/>
          </p:nvSpPr>
          <p:spPr bwMode="auto">
            <a:xfrm>
              <a:off x="6373813" y="2363208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4.4 </a:t>
            </a:r>
            <a:r>
              <a:rPr lang="zh-CN" altLang="en-US" dirty="0">
                <a:cs typeface="Times New Roman" panose="02020603050405020304" pitchFamily="18" charset="0"/>
              </a:rPr>
              <a:t>列表过渡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列表的排序过渡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08000" y="1940463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4"/>
            </a:pPr>
            <a:r>
              <a:rPr lang="zh-CN" altLang="en-US" dirty="0"/>
              <a:t>编写</a:t>
            </a:r>
            <a:r>
              <a:rPr lang="en-US" altLang="zh-CN" dirty="0" err="1"/>
              <a:t>js</a:t>
            </a:r>
            <a:r>
              <a:rPr lang="zh-CN" altLang="en-US" dirty="0"/>
              <a:t>逻辑代码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1719658" y="2543969"/>
            <a:ext cx="5903917" cy="3628210"/>
            <a:chOff x="1719658" y="2543969"/>
            <a:chExt cx="5903917" cy="3628210"/>
          </a:xfrm>
        </p:grpSpPr>
        <p:sp>
          <p:nvSpPr>
            <p:cNvPr id="15" name="矩形 1"/>
            <p:cNvSpPr>
              <a:spLocks noChangeArrowheads="1"/>
            </p:cNvSpPr>
            <p:nvPr/>
          </p:nvSpPr>
          <p:spPr bwMode="auto">
            <a:xfrm>
              <a:off x="1719658" y="2755859"/>
              <a:ext cx="5903917" cy="341632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new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el: '#app',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data () { return { items: [1, 2, 3, 4, 5] } },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methods: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shuffle ()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// shuffle()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函数把数组中的元素按随机顺序重新排列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this.items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_.shuffle(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this.items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}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5"/>
            <p:cNvSpPr>
              <a:spLocks noChangeArrowheads="1"/>
            </p:cNvSpPr>
            <p:nvPr/>
          </p:nvSpPr>
          <p:spPr bwMode="auto">
            <a:xfrm>
              <a:off x="6065456" y="2543969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4.4 </a:t>
            </a:r>
            <a:r>
              <a:rPr lang="zh-CN" altLang="en-US" dirty="0">
                <a:cs typeface="Times New Roman" panose="02020603050405020304" pitchFamily="18" charset="0"/>
              </a:rPr>
              <a:t>列表过渡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列表的交错过渡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97579" y="1913740"/>
            <a:ext cx="8227443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在</a:t>
            </a:r>
            <a:r>
              <a:rPr lang="en-US" altLang="zh-CN" dirty="0" err="1"/>
              <a:t>Vue</a:t>
            </a:r>
            <a:r>
              <a:rPr lang="zh-CN" altLang="zh-CN" dirty="0"/>
              <a:t>中可以实现列表的交错过渡效果，它是通过</a:t>
            </a:r>
            <a:r>
              <a:rPr lang="en-US" altLang="zh-CN" dirty="0"/>
              <a:t>data</a:t>
            </a:r>
            <a:r>
              <a:rPr lang="zh-CN" altLang="zh-CN" dirty="0"/>
              <a:t>属性与</a:t>
            </a:r>
            <a:r>
              <a:rPr lang="en-US" altLang="zh-CN" dirty="0"/>
              <a:t>JavaScript</a:t>
            </a:r>
            <a:r>
              <a:rPr lang="zh-CN" altLang="zh-CN" dirty="0"/>
              <a:t>通信来实现的</a:t>
            </a:r>
            <a:r>
              <a:rPr lang="zh-CN" altLang="en-US" dirty="0"/>
              <a:t>。</a:t>
            </a:r>
            <a:r>
              <a:rPr lang="zh-CN" altLang="zh-CN" dirty="0"/>
              <a:t>接下来我们通过</a:t>
            </a:r>
            <a:r>
              <a:rPr lang="zh-CN" altLang="en-US" dirty="0"/>
              <a:t>案例</a:t>
            </a:r>
            <a:r>
              <a:rPr lang="zh-CN" altLang="zh-CN" dirty="0"/>
              <a:t>来讲解如何使用钩子函数结合</a:t>
            </a:r>
            <a:r>
              <a:rPr lang="en-US" altLang="zh-CN" dirty="0"/>
              <a:t>Velocity.js</a:t>
            </a:r>
            <a:r>
              <a:rPr lang="zh-CN" altLang="zh-CN" dirty="0"/>
              <a:t>库实现搜索功能，根据关键字来筛选出符合要求的列表数据，并添加过渡效果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4.4 </a:t>
            </a:r>
            <a:r>
              <a:rPr lang="zh-CN" altLang="en-US" dirty="0">
                <a:cs typeface="Times New Roman" panose="02020603050405020304" pitchFamily="18" charset="0"/>
              </a:rPr>
              <a:t>列表过渡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列表的交错过渡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08000" y="1940463"/>
            <a:ext cx="8064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下载并引入</a:t>
            </a:r>
            <a:r>
              <a:rPr lang="en-US" altLang="zh-CN" dirty="0"/>
              <a:t>velocity.min.js</a:t>
            </a:r>
            <a:r>
              <a:rPr lang="zh-CN" altLang="en-US" dirty="0"/>
              <a:t>文件</a:t>
            </a:r>
            <a:endParaRPr lang="en-US" altLang="zh-CN" dirty="0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27050" y="2595503"/>
            <a:ext cx="80645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首先</a:t>
            </a:r>
            <a:r>
              <a:rPr lang="zh-CN" altLang="zh-CN" dirty="0"/>
              <a:t>从官方网站获取</a:t>
            </a:r>
            <a:r>
              <a:rPr lang="en-US" altLang="zh-CN" dirty="0"/>
              <a:t>velocity.min.js</a:t>
            </a:r>
            <a:r>
              <a:rPr lang="zh-CN" altLang="zh-CN" dirty="0"/>
              <a:t>文件，保存到</a:t>
            </a:r>
            <a:r>
              <a:rPr lang="zh-CN" altLang="en-US" dirty="0"/>
              <a:t>文件</a:t>
            </a:r>
            <a:r>
              <a:rPr lang="zh-CN" altLang="zh-CN" dirty="0"/>
              <a:t>目录中</a:t>
            </a:r>
            <a:r>
              <a:rPr lang="zh-CN" altLang="en-US" dirty="0"/>
              <a:t>。其次创建</a:t>
            </a:r>
            <a:r>
              <a:rPr lang="en-US" altLang="zh-CN" dirty="0"/>
              <a:t>html</a:t>
            </a:r>
            <a:r>
              <a:rPr lang="zh-CN" altLang="en-US" dirty="0"/>
              <a:t>文件，并在文件中引入</a:t>
            </a:r>
            <a:r>
              <a:rPr lang="en-US" altLang="zh-CN" dirty="0"/>
              <a:t>velocity.min.js</a:t>
            </a:r>
            <a:r>
              <a:rPr lang="zh-CN" altLang="en-US" dirty="0"/>
              <a:t>文件，示例代码如下。</a:t>
            </a:r>
            <a:endParaRPr lang="en-US" altLang="zh-CN" dirty="0"/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1307125" y="4083407"/>
            <a:ext cx="5388950" cy="418191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&lt;script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="velocity.min.js"&gt;&lt;/script&gt;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4.4 </a:t>
            </a:r>
            <a:r>
              <a:rPr lang="zh-CN" altLang="en-US" dirty="0">
                <a:cs typeface="Times New Roman" panose="02020603050405020304" pitchFamily="18" charset="0"/>
              </a:rPr>
              <a:t>列表过渡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列表的交错过渡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08000" y="1844766"/>
            <a:ext cx="8064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</a:pPr>
            <a:r>
              <a:rPr lang="zh-CN" altLang="en-US" dirty="0"/>
              <a:t>编写</a:t>
            </a:r>
            <a:r>
              <a:rPr lang="en-US" altLang="zh-CN" dirty="0"/>
              <a:t>HTML</a:t>
            </a:r>
            <a:r>
              <a:rPr lang="zh-CN" altLang="en-US" dirty="0"/>
              <a:t>结构代码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677624" y="2229757"/>
            <a:ext cx="8019809" cy="3985902"/>
            <a:chOff x="677624" y="2353582"/>
            <a:chExt cx="8019809" cy="3985902"/>
          </a:xfrm>
        </p:grpSpPr>
        <p:sp>
          <p:nvSpPr>
            <p:cNvPr id="10" name="矩形 1"/>
            <p:cNvSpPr>
              <a:spLocks noChangeArrowheads="1"/>
            </p:cNvSpPr>
            <p:nvPr/>
          </p:nvSpPr>
          <p:spPr bwMode="auto">
            <a:xfrm>
              <a:off x="677624" y="2553832"/>
              <a:ext cx="8019809" cy="378565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&lt;div id="app"&gt;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&lt;input placeholder="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请输入要查找的内容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 v-model="query"&gt;//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双向数据绑定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&lt;transition-group name="item" tag="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ul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 @before-enter="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beforeEnter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@enter="enter" @leave="leave"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v-bind:css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="false"&gt;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&lt;li v-for="(item, index) in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ComputedList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 :key="item.msg"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:data-index="index"&gt;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{{ item.msg }}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&lt;/li&gt;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&lt;/transition-group&gt;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5"/>
            <p:cNvSpPr>
              <a:spLocks noChangeArrowheads="1"/>
            </p:cNvSpPr>
            <p:nvPr/>
          </p:nvSpPr>
          <p:spPr bwMode="auto">
            <a:xfrm>
              <a:off x="6813906" y="2353582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4.4 </a:t>
            </a:r>
            <a:r>
              <a:rPr lang="zh-CN" altLang="en-US" dirty="0">
                <a:cs typeface="Times New Roman" panose="02020603050405020304" pitchFamily="18" charset="0"/>
              </a:rPr>
              <a:t>列表过渡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列表的交错过渡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3"/>
            </a:pPr>
            <a:r>
              <a:rPr lang="zh-CN" altLang="en-US" dirty="0"/>
              <a:t>编写</a:t>
            </a:r>
            <a:r>
              <a:rPr lang="en-US" altLang="zh-CN" dirty="0" err="1"/>
              <a:t>js</a:t>
            </a:r>
            <a:r>
              <a:rPr lang="zh-CN" altLang="en-US" dirty="0"/>
              <a:t>逻辑代码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1039146" y="2122319"/>
            <a:ext cx="7073511" cy="4053334"/>
            <a:chOff x="1039146" y="2236619"/>
            <a:chExt cx="7073511" cy="4053334"/>
          </a:xfrm>
        </p:grpSpPr>
        <p:sp>
          <p:nvSpPr>
            <p:cNvPr id="10" name="矩形 1"/>
            <p:cNvSpPr>
              <a:spLocks noChangeArrowheads="1"/>
            </p:cNvSpPr>
            <p:nvPr/>
          </p:nvSpPr>
          <p:spPr bwMode="auto">
            <a:xfrm>
              <a:off x="1039146" y="2458135"/>
              <a:ext cx="7073511" cy="383181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new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el: '#app',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data ()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return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query: '',    // v-model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绑定的值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items: [ // 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存放数组元素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},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computed: {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计算属性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},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methods: { } // 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编写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beforeEnter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enter()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leave()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过渡动画方法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5"/>
            <p:cNvSpPr>
              <a:spLocks noChangeArrowheads="1"/>
            </p:cNvSpPr>
            <p:nvPr/>
          </p:nvSpPr>
          <p:spPr bwMode="auto">
            <a:xfrm>
              <a:off x="6420517" y="2236619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4.1 </a:t>
            </a:r>
            <a:r>
              <a:rPr lang="zh-CN" altLang="en-US" sz="2800" b="1" kern="0" dirty="0">
                <a:solidFill>
                  <a:srgbClr val="1369B2"/>
                </a:solidFill>
              </a:rPr>
              <a:t>过渡和动画</a:t>
            </a:r>
            <a:endParaRPr lang="zh-CN" altLang="en-US" sz="2800" b="1" kern="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8200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1116013" y="2492375"/>
            <a:ext cx="7043737" cy="541338"/>
            <a:chOff x="1116013" y="2492375"/>
            <a:chExt cx="7043737" cy="541338"/>
          </a:xfrm>
        </p:grpSpPr>
        <p:sp>
          <p:nvSpPr>
            <p:cNvPr id="7" name="任意多边形 6"/>
            <p:cNvSpPr/>
            <p:nvPr/>
          </p:nvSpPr>
          <p:spPr>
            <a:xfrm>
              <a:off x="2759075" y="2492375"/>
              <a:ext cx="5400675" cy="541338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8213" name="椭圆 7"/>
            <p:cNvSpPr>
              <a:spLocks noChangeArrowheads="1"/>
            </p:cNvSpPr>
            <p:nvPr/>
          </p:nvSpPr>
          <p:spPr bwMode="auto">
            <a:xfrm>
              <a:off x="1116013" y="2492375"/>
              <a:ext cx="539750" cy="541338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1</a:t>
              </a:r>
              <a:endParaRPr lang="zh-CN" altLang="en-US" sz="2400" b="1"/>
            </a:p>
          </p:txBody>
        </p:sp>
        <p:sp>
          <p:nvSpPr>
            <p:cNvPr id="9" name="Line 188"/>
            <p:cNvSpPr>
              <a:spLocks noChangeShapeType="1"/>
            </p:cNvSpPr>
            <p:nvPr/>
          </p:nvSpPr>
          <p:spPr bwMode="auto">
            <a:xfrm flipH="1">
              <a:off x="1695450" y="276225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8215" name="TextBox 218"/>
            <p:cNvSpPr txBox="1">
              <a:spLocks noChangeArrowheads="1"/>
            </p:cNvSpPr>
            <p:nvPr/>
          </p:nvSpPr>
          <p:spPr bwMode="auto">
            <a:xfrm>
              <a:off x="3063875" y="260826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什么是过渡和动画</a:t>
              </a: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1116013" y="3176588"/>
            <a:ext cx="7043737" cy="539750"/>
            <a:chOff x="1116013" y="3176588"/>
            <a:chExt cx="7043737" cy="539750"/>
          </a:xfrm>
        </p:grpSpPr>
        <p:sp>
          <p:nvSpPr>
            <p:cNvPr id="11" name="任意多边形 10"/>
            <p:cNvSpPr/>
            <p:nvPr/>
          </p:nvSpPr>
          <p:spPr>
            <a:xfrm>
              <a:off x="2759075" y="3176588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8209" name="椭圆 11"/>
            <p:cNvSpPr>
              <a:spLocks noChangeArrowheads="1"/>
            </p:cNvSpPr>
            <p:nvPr/>
          </p:nvSpPr>
          <p:spPr bwMode="auto">
            <a:xfrm>
              <a:off x="1116013" y="3176588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2</a:t>
              </a:r>
              <a:endParaRPr lang="zh-CN" altLang="en-US" sz="2400" b="1"/>
            </a:p>
          </p:txBody>
        </p:sp>
        <p:sp>
          <p:nvSpPr>
            <p:cNvPr id="13" name="Line 188"/>
            <p:cNvSpPr>
              <a:spLocks noChangeShapeType="1"/>
            </p:cNvSpPr>
            <p:nvPr/>
          </p:nvSpPr>
          <p:spPr bwMode="auto">
            <a:xfrm flipH="1">
              <a:off x="1695450" y="3446463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8211" name="TextBox 218"/>
            <p:cNvSpPr txBox="1">
              <a:spLocks noChangeArrowheads="1"/>
            </p:cNvSpPr>
            <p:nvPr/>
          </p:nvSpPr>
          <p:spPr bwMode="auto">
            <a:xfrm>
              <a:off x="3063875" y="3292475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transition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</a:t>
              </a: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1128713" y="3860800"/>
            <a:ext cx="7043737" cy="539750"/>
            <a:chOff x="1128713" y="3860800"/>
            <a:chExt cx="7043737" cy="539750"/>
          </a:xfrm>
        </p:grpSpPr>
        <p:sp>
          <p:nvSpPr>
            <p:cNvPr id="15" name="任意多边形 14"/>
            <p:cNvSpPr/>
            <p:nvPr/>
          </p:nvSpPr>
          <p:spPr>
            <a:xfrm>
              <a:off x="2771775" y="3860800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8205" name="椭圆 15"/>
            <p:cNvSpPr>
              <a:spLocks noChangeArrowheads="1"/>
            </p:cNvSpPr>
            <p:nvPr/>
          </p:nvSpPr>
          <p:spPr bwMode="auto">
            <a:xfrm>
              <a:off x="1128713" y="3860800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3</a:t>
              </a:r>
              <a:endParaRPr lang="zh-CN" altLang="en-US" sz="2400" b="1"/>
            </a:p>
          </p:txBody>
        </p:sp>
        <p:sp>
          <p:nvSpPr>
            <p:cNvPr id="17" name="Line 188"/>
            <p:cNvSpPr>
              <a:spLocks noChangeShapeType="1"/>
            </p:cNvSpPr>
            <p:nvPr/>
          </p:nvSpPr>
          <p:spPr bwMode="auto">
            <a:xfrm flipH="1">
              <a:off x="1708150" y="4130675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8207" name="TextBox 218"/>
            <p:cNvSpPr txBox="1">
              <a:spLocks noChangeArrowheads="1"/>
            </p:cNvSpPr>
            <p:nvPr/>
          </p:nvSpPr>
          <p:spPr bwMode="auto">
            <a:xfrm>
              <a:off x="3076575" y="3976688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自定义类名</a:t>
              </a: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1111250" y="4556125"/>
            <a:ext cx="7043738" cy="547688"/>
            <a:chOff x="1111250" y="4556125"/>
            <a:chExt cx="7043738" cy="547688"/>
          </a:xfrm>
        </p:grpSpPr>
        <p:sp>
          <p:nvSpPr>
            <p:cNvPr id="23" name="任意多边形 22"/>
            <p:cNvSpPr/>
            <p:nvPr/>
          </p:nvSpPr>
          <p:spPr>
            <a:xfrm>
              <a:off x="2754313" y="4564063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4" name="椭圆 11"/>
            <p:cNvSpPr>
              <a:spLocks noChangeArrowheads="1"/>
            </p:cNvSpPr>
            <p:nvPr/>
          </p:nvSpPr>
          <p:spPr bwMode="auto">
            <a:xfrm>
              <a:off x="1111250" y="4556125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4</a:t>
              </a:r>
              <a:endParaRPr lang="zh-CN" altLang="en-US" sz="2400" b="1"/>
            </a:p>
          </p:txBody>
        </p:sp>
        <p:sp>
          <p:nvSpPr>
            <p:cNvPr id="25" name="Line 188"/>
            <p:cNvSpPr>
              <a:spLocks noChangeShapeType="1"/>
            </p:cNvSpPr>
            <p:nvPr/>
          </p:nvSpPr>
          <p:spPr bwMode="auto">
            <a:xfrm flipH="1">
              <a:off x="1690688" y="4833938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26" name="TextBox 218"/>
            <p:cNvSpPr txBox="1">
              <a:spLocks noChangeArrowheads="1"/>
            </p:cNvSpPr>
            <p:nvPr/>
          </p:nvSpPr>
          <p:spPr bwMode="auto">
            <a:xfrm>
              <a:off x="3059113" y="4679950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</a:t>
              </a:r>
              <a:r>
                <a:rPr lang="en-US" altLang="zh-CN" sz="16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keyframes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动画</a:t>
              </a:r>
            </a:p>
          </p:txBody>
        </p:sp>
      </p:grpSp>
      <p:grpSp>
        <p:nvGrpSpPr>
          <p:cNvPr id="27" name="组合 26"/>
          <p:cNvGrpSpPr/>
          <p:nvPr/>
        </p:nvGrpSpPr>
        <p:grpSpPr bwMode="auto">
          <a:xfrm>
            <a:off x="1116013" y="5253038"/>
            <a:ext cx="7043737" cy="555625"/>
            <a:chOff x="1116013" y="5253038"/>
            <a:chExt cx="7043737" cy="555625"/>
          </a:xfrm>
        </p:grpSpPr>
        <p:sp>
          <p:nvSpPr>
            <p:cNvPr id="28" name="任意多边形 27"/>
            <p:cNvSpPr/>
            <p:nvPr/>
          </p:nvSpPr>
          <p:spPr>
            <a:xfrm>
              <a:off x="2759075" y="5268913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9" name="椭圆 11"/>
            <p:cNvSpPr>
              <a:spLocks noChangeArrowheads="1"/>
            </p:cNvSpPr>
            <p:nvPr/>
          </p:nvSpPr>
          <p:spPr bwMode="auto">
            <a:xfrm>
              <a:off x="1116013" y="5253038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5</a:t>
              </a:r>
              <a:endParaRPr lang="zh-CN" altLang="en-US" sz="2400" b="1"/>
            </a:p>
          </p:txBody>
        </p:sp>
        <p:sp>
          <p:nvSpPr>
            <p:cNvPr id="30" name="Line 188"/>
            <p:cNvSpPr>
              <a:spLocks noChangeShapeType="1"/>
            </p:cNvSpPr>
            <p:nvPr/>
          </p:nvSpPr>
          <p:spPr bwMode="auto">
            <a:xfrm flipH="1">
              <a:off x="1695450" y="553085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31" name="TextBox 218"/>
            <p:cNvSpPr txBox="1">
              <a:spLocks noChangeArrowheads="1"/>
            </p:cNvSpPr>
            <p:nvPr/>
          </p:nvSpPr>
          <p:spPr bwMode="auto">
            <a:xfrm>
              <a:off x="3063875" y="5384800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钩子函数实现动画</a:t>
              </a:r>
            </a:p>
          </p:txBody>
        </p:sp>
      </p:grpSp>
      <p:grpSp>
        <p:nvGrpSpPr>
          <p:cNvPr id="34" name="组合 33"/>
          <p:cNvGrpSpPr/>
          <p:nvPr/>
        </p:nvGrpSpPr>
        <p:grpSpPr bwMode="auto">
          <a:xfrm>
            <a:off x="1116013" y="5957888"/>
            <a:ext cx="7043737" cy="555625"/>
            <a:chOff x="1116013" y="5253038"/>
            <a:chExt cx="7043737" cy="555625"/>
          </a:xfrm>
        </p:grpSpPr>
        <p:sp>
          <p:nvSpPr>
            <p:cNvPr id="35" name="任意多边形 34"/>
            <p:cNvSpPr/>
            <p:nvPr/>
          </p:nvSpPr>
          <p:spPr>
            <a:xfrm>
              <a:off x="2759075" y="5268913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36" name="椭圆 11"/>
            <p:cNvSpPr>
              <a:spLocks noChangeArrowheads="1"/>
            </p:cNvSpPr>
            <p:nvPr/>
          </p:nvSpPr>
          <p:spPr bwMode="auto">
            <a:xfrm>
              <a:off x="1116013" y="5253038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 dirty="0"/>
                <a:t>6</a:t>
              </a:r>
              <a:endParaRPr lang="zh-CN" altLang="en-US" sz="2400" b="1" dirty="0"/>
            </a:p>
          </p:txBody>
        </p:sp>
        <p:sp>
          <p:nvSpPr>
            <p:cNvPr id="37" name="Line 188"/>
            <p:cNvSpPr>
              <a:spLocks noChangeShapeType="1"/>
            </p:cNvSpPr>
            <p:nvPr/>
          </p:nvSpPr>
          <p:spPr bwMode="auto">
            <a:xfrm flipH="1">
              <a:off x="1695450" y="553085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38" name="TextBox 218"/>
            <p:cNvSpPr txBox="1">
              <a:spLocks noChangeArrowheads="1"/>
            </p:cNvSpPr>
            <p:nvPr/>
          </p:nvSpPr>
          <p:spPr bwMode="auto">
            <a:xfrm>
              <a:off x="3063875" y="5384800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结合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Velocity.js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实现动画</a:t>
              </a:r>
            </a:p>
          </p:txBody>
        </p:sp>
      </p:grpSp>
    </p:spTree>
  </p:cSld>
  <p:clrMapOvr>
    <a:masterClrMapping/>
  </p:clrMapOvr>
  <p:transition spd="slow" advClick="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4.4 </a:t>
            </a:r>
            <a:r>
              <a:rPr lang="zh-CN" altLang="en-US" dirty="0">
                <a:cs typeface="Times New Roman" panose="02020603050405020304" pitchFamily="18" charset="0"/>
              </a:rPr>
              <a:t>列表过渡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列表的交错过渡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08000" y="1844766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4"/>
            </a:pPr>
            <a:r>
              <a:rPr lang="zh-CN" altLang="en-US" dirty="0"/>
              <a:t>浏览器预览效果如下图所示。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2233465" y="2502799"/>
            <a:ext cx="4932879" cy="3544831"/>
            <a:chOff x="2233465" y="2540899"/>
            <a:chExt cx="4932879" cy="3544831"/>
          </a:xfrm>
        </p:grpSpPr>
        <p:pic>
          <p:nvPicPr>
            <p:cNvPr id="1026" name="Picture 2" descr="8-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3465" y="2540899"/>
              <a:ext cx="4932879" cy="313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145906" y="571639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列表数据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4.4 </a:t>
            </a:r>
            <a:r>
              <a:rPr lang="zh-CN" altLang="en-US" dirty="0">
                <a:cs typeface="Times New Roman" panose="02020603050405020304" pitchFamily="18" charset="0"/>
              </a:rPr>
              <a:t>列表过渡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列表的交错过渡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08000" y="1844766"/>
            <a:ext cx="8064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5"/>
            </a:pPr>
            <a:r>
              <a:rPr lang="zh-CN" altLang="en-US" dirty="0"/>
              <a:t>搜索</a:t>
            </a:r>
            <a:r>
              <a:rPr lang="zh-CN" altLang="zh-CN" dirty="0"/>
              <a:t>关键字“张”进行查找，运行结果</a:t>
            </a:r>
            <a:r>
              <a:rPr lang="zh-CN" altLang="en-US" dirty="0"/>
              <a:t>如下图所示。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1680548" y="2630395"/>
            <a:ext cx="5785285" cy="3218018"/>
            <a:chOff x="2233464" y="2540899"/>
            <a:chExt cx="5785285" cy="3218018"/>
          </a:xfrm>
        </p:grpSpPr>
        <p:sp>
          <p:nvSpPr>
            <p:cNvPr id="13" name="TextBox 12"/>
            <p:cNvSpPr txBox="1"/>
            <p:nvPr/>
          </p:nvSpPr>
          <p:spPr>
            <a:xfrm>
              <a:off x="4576801" y="538958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查找结果</a:t>
              </a:r>
            </a:p>
          </p:txBody>
        </p:sp>
        <p:pic>
          <p:nvPicPr>
            <p:cNvPr id="14" name="Picture 2" descr="8-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3464" y="2540899"/>
              <a:ext cx="5785285" cy="2764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4.4 </a:t>
            </a:r>
            <a:r>
              <a:rPr lang="zh-CN" altLang="en-US" dirty="0">
                <a:cs typeface="Times New Roman" panose="02020603050405020304" pitchFamily="18" charset="0"/>
              </a:rPr>
              <a:t>列表过渡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5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可复用的过渡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97579" y="1913740"/>
            <a:ext cx="8227443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在</a:t>
            </a:r>
            <a:r>
              <a:rPr lang="en-US" altLang="zh-CN" dirty="0" err="1"/>
              <a:t>Vue</a:t>
            </a:r>
            <a:r>
              <a:rPr lang="zh-CN" altLang="zh-CN" dirty="0"/>
              <a:t>中，过渡代码可以通过组件实现复用。若要创建一个可复用的过渡组件，需要将</a:t>
            </a:r>
            <a:r>
              <a:rPr lang="en-US" altLang="zh-CN" dirty="0"/>
              <a:t>transition</a:t>
            </a:r>
            <a:r>
              <a:rPr lang="zh-CN" altLang="zh-CN" dirty="0"/>
              <a:t>或者</a:t>
            </a:r>
            <a:r>
              <a:rPr lang="en-US" altLang="zh-CN" dirty="0"/>
              <a:t>transition-group</a:t>
            </a:r>
            <a:r>
              <a:rPr lang="zh-CN" altLang="zh-CN" dirty="0"/>
              <a:t>作为组件模板结构，然后在其内部通过插槽的方式编写列表结构即可</a:t>
            </a:r>
            <a:r>
              <a:rPr lang="zh-CN" altLang="en-US" dirty="0"/>
              <a:t>。下面我们就来讲解两种实现过渡的封装的方式。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4.4 </a:t>
            </a:r>
            <a:r>
              <a:rPr lang="zh-CN" altLang="en-US" dirty="0">
                <a:cs typeface="Times New Roman" panose="02020603050405020304" pitchFamily="18" charset="0"/>
              </a:rPr>
              <a:t>列表过渡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5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可复用的过渡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08000" y="1834133"/>
            <a:ext cx="8064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zh-CN" dirty="0"/>
              <a:t>template</a:t>
            </a:r>
            <a:r>
              <a:rPr lang="zh-CN" altLang="zh-CN" dirty="0"/>
              <a:t>方式</a:t>
            </a:r>
            <a:r>
              <a:rPr lang="zh-CN" altLang="en-US" dirty="0"/>
              <a:t>，</a:t>
            </a:r>
            <a:r>
              <a:rPr lang="zh-CN" altLang="zh-CN" dirty="0"/>
              <a:t>实现列表可复用的过渡，</a:t>
            </a:r>
            <a:r>
              <a:rPr lang="zh-CN" altLang="en-US" dirty="0"/>
              <a:t>示例代码如下。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008" y="2341942"/>
            <a:ext cx="8023689" cy="3639855"/>
            <a:chOff x="695008" y="2341942"/>
            <a:chExt cx="8023689" cy="3639855"/>
          </a:xfrm>
        </p:grpSpPr>
        <p:sp>
          <p:nvSpPr>
            <p:cNvPr id="10" name="矩形 1"/>
            <p:cNvSpPr>
              <a:spLocks noChangeArrowheads="1"/>
            </p:cNvSpPr>
            <p:nvPr/>
          </p:nvSpPr>
          <p:spPr bwMode="auto">
            <a:xfrm>
              <a:off x="695008" y="2565477"/>
              <a:ext cx="8023689" cy="341632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&lt;script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src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="velocity.min.js"&gt;&lt;/script&gt;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&lt;div id="app"&gt; // v-bind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指令绑定了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query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items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变量，用来动态传递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props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&lt;fade :query="query" :items="items"&gt;  // fade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为自定义组件的名称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&lt;li v-for="(item, index) in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ComputedList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 :key="item.msg" :data-index="index"&gt; {{ item.msg }}&lt;/li&gt;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&lt;/fade&gt;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&lt;template id="temp"&gt; // id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temp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的模板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&lt;/template&gt;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5"/>
            <p:cNvSpPr>
              <a:spLocks noChangeArrowheads="1"/>
            </p:cNvSpPr>
            <p:nvPr/>
          </p:nvSpPr>
          <p:spPr bwMode="auto">
            <a:xfrm>
              <a:off x="6777867" y="2341942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dirty="0"/>
                <a:t>html</a:t>
              </a:r>
              <a:r>
                <a:rPr lang="zh-CN" altLang="en-US" dirty="0"/>
                <a:t>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4.4 </a:t>
            </a:r>
            <a:r>
              <a:rPr lang="zh-CN" altLang="en-US" dirty="0">
                <a:cs typeface="Times New Roman" panose="02020603050405020304" pitchFamily="18" charset="0"/>
              </a:rPr>
              <a:t>列表过渡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5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可复用的过渡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16274" y="2246692"/>
            <a:ext cx="7747243" cy="2869292"/>
            <a:chOff x="716274" y="2341942"/>
            <a:chExt cx="7747243" cy="2869292"/>
          </a:xfrm>
        </p:grpSpPr>
        <p:sp>
          <p:nvSpPr>
            <p:cNvPr id="10" name="矩形 1"/>
            <p:cNvSpPr>
              <a:spLocks noChangeArrowheads="1"/>
            </p:cNvSpPr>
            <p:nvPr/>
          </p:nvSpPr>
          <p:spPr bwMode="auto">
            <a:xfrm>
              <a:off x="716274" y="2533578"/>
              <a:ext cx="7747243" cy="267765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template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组件代码</a:t>
              </a:r>
              <a:endPara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&lt;template id="temp"&gt;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&lt;transition-group name="item" tag="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ul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 @before-enter="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beforeEnter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@enter="enter" @leave="leave" :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="false"&gt;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&lt;slot&gt;&lt;/slot&gt;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&lt;/transition-group&gt;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&lt;/template&gt;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5"/>
            <p:cNvSpPr>
              <a:spLocks noChangeArrowheads="1"/>
            </p:cNvSpPr>
            <p:nvPr/>
          </p:nvSpPr>
          <p:spPr bwMode="auto">
            <a:xfrm>
              <a:off x="6777867" y="2341942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dirty="0"/>
                <a:t>html</a:t>
              </a:r>
              <a:r>
                <a:rPr lang="zh-CN" altLang="en-US" dirty="0"/>
                <a:t>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4.4 </a:t>
            </a:r>
            <a:r>
              <a:rPr lang="zh-CN" altLang="en-US" dirty="0">
                <a:cs typeface="Times New Roman" panose="02020603050405020304" pitchFamily="18" charset="0"/>
              </a:rPr>
              <a:t>列表过渡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5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可复用的过渡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16025" y="2071274"/>
            <a:ext cx="6535131" cy="3684002"/>
            <a:chOff x="1130961" y="2312062"/>
            <a:chExt cx="6535131" cy="3684002"/>
          </a:xfrm>
        </p:grpSpPr>
        <p:sp>
          <p:nvSpPr>
            <p:cNvPr id="14" name="矩形 1"/>
            <p:cNvSpPr>
              <a:spLocks noChangeArrowheads="1"/>
            </p:cNvSpPr>
            <p:nvPr/>
          </p:nvSpPr>
          <p:spPr bwMode="auto">
            <a:xfrm>
              <a:off x="1130961" y="2533578"/>
              <a:ext cx="6535131" cy="346248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Vue.component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声明了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fade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可复用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</a:t>
              </a:r>
              <a:endPara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Vue.component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('fade', {	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定义组件名为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fade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props: ['query', 'items'],	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组件实例的属性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template: '#temp', 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methods: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beforeEnter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(el) {},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enter (el, done) {},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leave (el, done) {}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5"/>
            <p:cNvSpPr>
              <a:spLocks noChangeArrowheads="1"/>
            </p:cNvSpPr>
            <p:nvPr/>
          </p:nvSpPr>
          <p:spPr bwMode="auto">
            <a:xfrm>
              <a:off x="6129293" y="2312062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dirty="0" err="1"/>
                <a:t>js</a:t>
              </a:r>
              <a:r>
                <a:rPr lang="zh-CN" altLang="en-US" dirty="0"/>
                <a:t>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4.4 </a:t>
            </a:r>
            <a:r>
              <a:rPr lang="zh-CN" altLang="en-US" dirty="0">
                <a:cs typeface="Times New Roman" panose="02020603050405020304" pitchFamily="18" charset="0"/>
              </a:rPr>
              <a:t>列表过渡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5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可复用的过渡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73493" y="1971907"/>
            <a:ext cx="6279949" cy="4010040"/>
            <a:chOff x="1173493" y="2057632"/>
            <a:chExt cx="6279949" cy="4010040"/>
          </a:xfrm>
        </p:grpSpPr>
        <p:sp>
          <p:nvSpPr>
            <p:cNvPr id="14" name="矩形 1"/>
            <p:cNvSpPr>
              <a:spLocks noChangeArrowheads="1"/>
            </p:cNvSpPr>
            <p:nvPr/>
          </p:nvSpPr>
          <p:spPr bwMode="auto">
            <a:xfrm>
              <a:off x="1173493" y="2235854"/>
              <a:ext cx="6279949" cy="383181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endPara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new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el: '#app',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data:{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query: '',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items: [{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msg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张三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 }, {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msg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李四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 }, {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msg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张芳芳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 },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{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msg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王琳琳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 }, {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msg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冯圆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 }]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},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computed: {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5"/>
            <p:cNvSpPr>
              <a:spLocks noChangeArrowheads="1"/>
            </p:cNvSpPr>
            <p:nvPr/>
          </p:nvSpPr>
          <p:spPr bwMode="auto">
            <a:xfrm>
              <a:off x="5693365" y="2057632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dirty="0" err="1"/>
                <a:t>js</a:t>
              </a:r>
              <a:r>
                <a:rPr lang="zh-CN" altLang="en-US" dirty="0"/>
                <a:t>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4.4 </a:t>
            </a:r>
            <a:r>
              <a:rPr lang="zh-CN" altLang="en-US" dirty="0">
                <a:cs typeface="Times New Roman" panose="02020603050405020304" pitchFamily="18" charset="0"/>
              </a:rPr>
              <a:t>列表过渡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5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可复用的过渡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08000" y="1844766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浏览器预览效果如下图所示。</a:t>
            </a:r>
            <a:endParaRPr lang="en-US" altLang="zh-CN" dirty="0"/>
          </a:p>
        </p:txBody>
      </p:sp>
      <p:grpSp>
        <p:nvGrpSpPr>
          <p:cNvPr id="10" name="组合 9"/>
          <p:cNvGrpSpPr/>
          <p:nvPr/>
        </p:nvGrpSpPr>
        <p:grpSpPr>
          <a:xfrm>
            <a:off x="2233465" y="2540899"/>
            <a:ext cx="4932879" cy="3544831"/>
            <a:chOff x="2233465" y="2540899"/>
            <a:chExt cx="4932879" cy="3544831"/>
          </a:xfrm>
        </p:grpSpPr>
        <p:pic>
          <p:nvPicPr>
            <p:cNvPr id="12" name="Picture 2" descr="8-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3465" y="2540899"/>
              <a:ext cx="4932879" cy="313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4145906" y="571639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列表数据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4.4 </a:t>
            </a:r>
            <a:r>
              <a:rPr lang="zh-CN" altLang="en-US" dirty="0">
                <a:cs typeface="Times New Roman" panose="02020603050405020304" pitchFamily="18" charset="0"/>
              </a:rPr>
              <a:t>列表过渡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5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可复用的过渡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08000" y="1834133"/>
            <a:ext cx="8064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</a:pPr>
            <a:r>
              <a:rPr lang="zh-CN" altLang="en-US" dirty="0"/>
              <a:t>函数式组件</a:t>
            </a:r>
            <a:endParaRPr lang="en-US" altLang="zh-CN" dirty="0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608212" y="2466656"/>
            <a:ext cx="8227443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dirty="0"/>
              <a:t>函数式组件，</a:t>
            </a:r>
            <a:r>
              <a:rPr lang="zh-CN" altLang="zh-CN" dirty="0"/>
              <a:t>是一种无状态（没有响应式数据）、无实例（没有</a:t>
            </a:r>
            <a:r>
              <a:rPr lang="en-US" altLang="zh-CN" dirty="0"/>
              <a:t>this</a:t>
            </a:r>
            <a:r>
              <a:rPr lang="zh-CN" altLang="zh-CN" dirty="0"/>
              <a:t>上下文）的组件。函数式组件只是一个函数，渲染开销很低。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4.4 </a:t>
            </a:r>
            <a:r>
              <a:rPr lang="zh-CN" altLang="en-US" dirty="0">
                <a:cs typeface="Times New Roman" panose="02020603050405020304" pitchFamily="18" charset="0"/>
              </a:rPr>
              <a:t>列表过渡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5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可复用的过渡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662611" y="2088769"/>
            <a:ext cx="5886545" cy="4422666"/>
            <a:chOff x="1662611" y="2088769"/>
            <a:chExt cx="5886545" cy="4422666"/>
          </a:xfrm>
        </p:grpSpPr>
        <p:sp>
          <p:nvSpPr>
            <p:cNvPr id="10" name="矩形 1"/>
            <p:cNvSpPr>
              <a:spLocks noChangeArrowheads="1"/>
            </p:cNvSpPr>
            <p:nvPr/>
          </p:nvSpPr>
          <p:spPr bwMode="auto">
            <a:xfrm>
              <a:off x="1662611" y="2310285"/>
              <a:ext cx="5886545" cy="420115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Vue.component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('fade',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functional: true, // 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将组件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标记为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functional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函数式组件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// props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（可选）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props: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// ...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},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render 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createElement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 context) { // 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用来创建组件模板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//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context.children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fade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组件中的子元素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return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createElement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('transition',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context.children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5"/>
            <p:cNvSpPr>
              <a:spLocks noChangeArrowheads="1"/>
            </p:cNvSpPr>
            <p:nvPr/>
          </p:nvSpPr>
          <p:spPr bwMode="auto">
            <a:xfrm>
              <a:off x="5874136" y="2088769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结构代码</a:t>
              </a:r>
              <a:endParaRPr lang="en-US" altLang="zh-CN" dirty="0"/>
            </a:p>
          </p:txBody>
        </p:sp>
      </p:grp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45326" y="1731888"/>
            <a:ext cx="8227443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dirty="0"/>
              <a:t>函数式组件</a:t>
            </a:r>
            <a:r>
              <a:rPr lang="zh-CN" altLang="zh-CN" dirty="0"/>
              <a:t>基本代码结构如下所示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4.2 </a:t>
            </a:r>
            <a:r>
              <a:rPr lang="zh-CN" altLang="en-US" sz="2800" b="1" kern="0" dirty="0">
                <a:solidFill>
                  <a:srgbClr val="1369B2"/>
                </a:solidFill>
              </a:rPr>
              <a:t>多个元素过渡</a:t>
            </a:r>
            <a:endParaRPr lang="zh-CN" altLang="en-US" sz="2800" b="1" kern="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9224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1116013" y="2492375"/>
            <a:ext cx="7043737" cy="541338"/>
            <a:chOff x="1116013" y="2492375"/>
            <a:chExt cx="7043737" cy="541338"/>
          </a:xfrm>
        </p:grpSpPr>
        <p:sp>
          <p:nvSpPr>
            <p:cNvPr id="7" name="任意多边形 6"/>
            <p:cNvSpPr/>
            <p:nvPr/>
          </p:nvSpPr>
          <p:spPr>
            <a:xfrm>
              <a:off x="2759075" y="2492375"/>
              <a:ext cx="5400675" cy="541338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9242" name="椭圆 7"/>
            <p:cNvSpPr>
              <a:spLocks noChangeArrowheads="1"/>
            </p:cNvSpPr>
            <p:nvPr/>
          </p:nvSpPr>
          <p:spPr bwMode="auto">
            <a:xfrm>
              <a:off x="1116013" y="2492375"/>
              <a:ext cx="539750" cy="541338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1</a:t>
              </a:r>
              <a:endParaRPr lang="zh-CN" altLang="en-US" sz="2400" b="1"/>
            </a:p>
          </p:txBody>
        </p:sp>
        <p:sp>
          <p:nvSpPr>
            <p:cNvPr id="9" name="Line 188"/>
            <p:cNvSpPr>
              <a:spLocks noChangeShapeType="1"/>
            </p:cNvSpPr>
            <p:nvPr/>
          </p:nvSpPr>
          <p:spPr bwMode="auto">
            <a:xfrm flipH="1">
              <a:off x="1695450" y="276225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9244" name="TextBox 218"/>
            <p:cNvSpPr txBox="1">
              <a:spLocks noChangeArrowheads="1"/>
            </p:cNvSpPr>
            <p:nvPr/>
          </p:nvSpPr>
          <p:spPr bwMode="auto">
            <a:xfrm>
              <a:off x="3063875" y="260826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不同标签名元素过渡</a:t>
              </a: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1116013" y="3184525"/>
            <a:ext cx="7043737" cy="539750"/>
            <a:chOff x="1116013" y="3184525"/>
            <a:chExt cx="7043737" cy="539750"/>
          </a:xfrm>
        </p:grpSpPr>
        <p:sp>
          <p:nvSpPr>
            <p:cNvPr id="11" name="任意多边形 10"/>
            <p:cNvSpPr/>
            <p:nvPr/>
          </p:nvSpPr>
          <p:spPr>
            <a:xfrm>
              <a:off x="2759075" y="3184525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9238" name="椭圆 11"/>
            <p:cNvSpPr>
              <a:spLocks noChangeArrowheads="1"/>
            </p:cNvSpPr>
            <p:nvPr/>
          </p:nvSpPr>
          <p:spPr bwMode="auto">
            <a:xfrm>
              <a:off x="1116013" y="3184525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2</a:t>
              </a:r>
              <a:endParaRPr lang="zh-CN" altLang="en-US" sz="2400" b="1"/>
            </a:p>
          </p:txBody>
        </p:sp>
        <p:sp>
          <p:nvSpPr>
            <p:cNvPr id="13" name="Line 188"/>
            <p:cNvSpPr>
              <a:spLocks noChangeShapeType="1"/>
            </p:cNvSpPr>
            <p:nvPr/>
          </p:nvSpPr>
          <p:spPr bwMode="auto">
            <a:xfrm flipH="1">
              <a:off x="1695450" y="345440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9240" name="TextBox 218"/>
            <p:cNvSpPr txBox="1">
              <a:spLocks noChangeArrowheads="1"/>
            </p:cNvSpPr>
            <p:nvPr/>
          </p:nvSpPr>
          <p:spPr bwMode="auto">
            <a:xfrm>
              <a:off x="3063875" y="330041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相同标签名元素过渡</a:t>
              </a: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1106488" y="3878263"/>
            <a:ext cx="7043737" cy="541337"/>
            <a:chOff x="1106488" y="3878263"/>
            <a:chExt cx="7043737" cy="541337"/>
          </a:xfrm>
        </p:grpSpPr>
        <p:sp>
          <p:nvSpPr>
            <p:cNvPr id="15" name="任意多边形 14"/>
            <p:cNvSpPr/>
            <p:nvPr/>
          </p:nvSpPr>
          <p:spPr>
            <a:xfrm>
              <a:off x="2749550" y="3878263"/>
              <a:ext cx="5400675" cy="541337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9234" name="椭圆 15"/>
            <p:cNvSpPr>
              <a:spLocks noChangeArrowheads="1"/>
            </p:cNvSpPr>
            <p:nvPr/>
          </p:nvSpPr>
          <p:spPr bwMode="auto">
            <a:xfrm>
              <a:off x="1106488" y="3878263"/>
              <a:ext cx="539750" cy="541337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3</a:t>
              </a:r>
              <a:endParaRPr lang="zh-CN" altLang="en-US" sz="2400" b="1"/>
            </a:p>
          </p:txBody>
        </p:sp>
        <p:sp>
          <p:nvSpPr>
            <p:cNvPr id="17" name="Line 188"/>
            <p:cNvSpPr>
              <a:spLocks noChangeShapeType="1"/>
            </p:cNvSpPr>
            <p:nvPr/>
          </p:nvSpPr>
          <p:spPr bwMode="auto">
            <a:xfrm flipH="1">
              <a:off x="1685925" y="4148138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9236" name="TextBox 218"/>
            <p:cNvSpPr txBox="1">
              <a:spLocks noChangeArrowheads="1"/>
            </p:cNvSpPr>
            <p:nvPr/>
          </p:nvSpPr>
          <p:spPr bwMode="auto">
            <a:xfrm>
              <a:off x="3054350" y="3994150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过渡模式</a:t>
              </a:r>
            </a:p>
          </p:txBody>
        </p:sp>
      </p:grpSp>
    </p:spTree>
  </p:cSld>
  <p:clrMapOvr>
    <a:masterClrMapping/>
  </p:clrMapOvr>
  <p:transition spd="slow" advClick="0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4.4 </a:t>
            </a:r>
            <a:r>
              <a:rPr lang="zh-CN" altLang="en-US" dirty="0">
                <a:cs typeface="Times New Roman" panose="02020603050405020304" pitchFamily="18" charset="0"/>
              </a:rPr>
              <a:t>列表过渡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5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可复用的过渡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圆角矩形 8"/>
          <p:cNvSpPr/>
          <p:nvPr/>
        </p:nvSpPr>
        <p:spPr>
          <a:xfrm>
            <a:off x="3278188" y="2144713"/>
            <a:ext cx="2305050" cy="719137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0" name="组合 5"/>
          <p:cNvGrpSpPr/>
          <p:nvPr/>
        </p:nvGrpSpPr>
        <p:grpSpPr bwMode="auto">
          <a:xfrm>
            <a:off x="841375" y="2576513"/>
            <a:ext cx="7475538" cy="1752139"/>
            <a:chOff x="971600" y="1988840"/>
            <a:chExt cx="7200728" cy="2160240"/>
          </a:xfrm>
        </p:grpSpPr>
        <p:sp>
          <p:nvSpPr>
            <p:cNvPr id="12" name="流程图: 过程 11"/>
            <p:cNvSpPr/>
            <p:nvPr/>
          </p:nvSpPr>
          <p:spPr>
            <a:xfrm>
              <a:off x="971600" y="1988840"/>
              <a:ext cx="7200728" cy="216024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流程图: 可选过程 12"/>
            <p:cNvSpPr/>
            <p:nvPr/>
          </p:nvSpPr>
          <p:spPr>
            <a:xfrm>
              <a:off x="971600" y="1988840"/>
              <a:ext cx="7200728" cy="216024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4" name="组合 8"/>
          <p:cNvGrpSpPr/>
          <p:nvPr/>
        </p:nvGrpSpPr>
        <p:grpSpPr bwMode="auto">
          <a:xfrm>
            <a:off x="3278188" y="2071688"/>
            <a:ext cx="2316162" cy="504825"/>
            <a:chOff x="3408211" y="1484784"/>
            <a:chExt cx="2315917" cy="504056"/>
          </a:xfrm>
        </p:grpSpPr>
        <p:sp>
          <p:nvSpPr>
            <p:cNvPr id="15" name="椭圆 14"/>
            <p:cNvSpPr/>
            <p:nvPr/>
          </p:nvSpPr>
          <p:spPr>
            <a:xfrm>
              <a:off x="340821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57968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74887" y="1589399"/>
              <a:ext cx="1371455" cy="3994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spc="3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　提示　</a:t>
              </a:r>
            </a:p>
          </p:txBody>
        </p:sp>
      </p:grpSp>
      <p:sp>
        <p:nvSpPr>
          <p:cNvPr id="20" name="矩形 12"/>
          <p:cNvSpPr>
            <a:spLocks noChangeArrowheads="1"/>
          </p:cNvSpPr>
          <p:nvPr/>
        </p:nvSpPr>
        <p:spPr bwMode="auto">
          <a:xfrm>
            <a:off x="935966" y="2571666"/>
            <a:ext cx="7354888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在</a:t>
            </a:r>
            <a:r>
              <a:rPr lang="en-US" altLang="zh-CN" dirty="0" err="1"/>
              <a:t>Vue</a:t>
            </a:r>
            <a:r>
              <a:rPr lang="en-US" altLang="zh-CN" dirty="0"/>
              <a:t> 2.3.0</a:t>
            </a:r>
            <a:r>
              <a:rPr lang="zh-CN" altLang="zh-CN" dirty="0"/>
              <a:t>版本及以下，如果一个函数式组件想要接收</a:t>
            </a:r>
            <a:r>
              <a:rPr lang="en-US" altLang="zh-CN" dirty="0"/>
              <a:t>props</a:t>
            </a:r>
            <a:r>
              <a:rPr lang="zh-CN" altLang="zh-CN" dirty="0"/>
              <a:t>，则必须有</a:t>
            </a:r>
            <a:r>
              <a:rPr lang="en-US" altLang="zh-CN" dirty="0"/>
              <a:t>props</a:t>
            </a:r>
            <a:r>
              <a:rPr lang="zh-CN" altLang="zh-CN" dirty="0"/>
              <a:t>选项；但是在</a:t>
            </a:r>
            <a:r>
              <a:rPr lang="en-US" altLang="zh-CN" dirty="0"/>
              <a:t>2.3.0</a:t>
            </a:r>
            <a:r>
              <a:rPr lang="zh-CN" altLang="zh-CN" dirty="0"/>
              <a:t>以上版本中，可以省略</a:t>
            </a:r>
            <a:r>
              <a:rPr lang="en-US" altLang="zh-CN" dirty="0"/>
              <a:t>props</a:t>
            </a:r>
            <a:r>
              <a:rPr lang="zh-CN" altLang="zh-CN" dirty="0"/>
              <a:t>选项，所有组件上的特性会被自动解析为</a:t>
            </a:r>
            <a:r>
              <a:rPr lang="en-US" altLang="zh-CN" dirty="0"/>
              <a:t>props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4.4 </a:t>
            </a:r>
            <a:r>
              <a:rPr lang="zh-CN" altLang="en-US" dirty="0">
                <a:cs typeface="Times New Roman" panose="02020603050405020304" pitchFamily="18" charset="0"/>
              </a:rPr>
              <a:t>列表过渡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5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可复用的过渡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09686" y="2407315"/>
            <a:ext cx="7002967" cy="4009187"/>
            <a:chOff x="1109686" y="2108016"/>
            <a:chExt cx="7002967" cy="4009187"/>
          </a:xfrm>
        </p:grpSpPr>
        <p:sp>
          <p:nvSpPr>
            <p:cNvPr id="22" name="矩形 1"/>
            <p:cNvSpPr>
              <a:spLocks noChangeArrowheads="1"/>
            </p:cNvSpPr>
            <p:nvPr/>
          </p:nvSpPr>
          <p:spPr bwMode="auto">
            <a:xfrm>
              <a:off x="1109686" y="2331551"/>
              <a:ext cx="7002967" cy="378565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&lt;script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src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="velocity.min.js"&gt;&lt;/script&gt;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&lt;div id="app"&gt;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&lt;input placeholder="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请输入要查找的内容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 v-model="query"&gt;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&lt;fade :query="query" :items="items"&gt;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&lt;li v-for="(item, index) in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ComputedList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 :key="item.msg"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:data-index="index"&gt;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{{ item.msg }}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&lt;/li&gt;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&lt;/fade&gt;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圆角矩形 15"/>
            <p:cNvSpPr>
              <a:spLocks noChangeArrowheads="1"/>
            </p:cNvSpPr>
            <p:nvPr/>
          </p:nvSpPr>
          <p:spPr bwMode="auto">
            <a:xfrm>
              <a:off x="6256850" y="2108016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dirty="0"/>
                <a:t>html</a:t>
              </a:r>
              <a:r>
                <a:rPr lang="zh-CN" altLang="en-US" dirty="0"/>
                <a:t>代码</a:t>
              </a:r>
              <a:endParaRPr lang="en-US" altLang="zh-CN" dirty="0"/>
            </a:p>
          </p:txBody>
        </p:sp>
      </p:grp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82177" y="1867851"/>
            <a:ext cx="8227443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dirty="0"/>
              <a:t>接下来</a:t>
            </a:r>
            <a:r>
              <a:rPr lang="zh-CN" altLang="zh-CN" dirty="0"/>
              <a:t>使用函数式组件的方式实现列表的可复用过渡</a:t>
            </a:r>
            <a:r>
              <a:rPr lang="zh-CN" altLang="en-US" dirty="0"/>
              <a:t>，页面效果同上一个案例。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4.4 </a:t>
            </a:r>
            <a:r>
              <a:rPr lang="zh-CN" altLang="en-US" dirty="0">
                <a:cs typeface="Times New Roman" panose="02020603050405020304" pitchFamily="18" charset="0"/>
              </a:rPr>
              <a:t>列表过渡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5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可复用的过渡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60964" y="1801678"/>
            <a:ext cx="7972673" cy="4408403"/>
            <a:chOff x="660964" y="1801678"/>
            <a:chExt cx="7972673" cy="4408403"/>
          </a:xfrm>
        </p:grpSpPr>
        <p:sp>
          <p:nvSpPr>
            <p:cNvPr id="22" name="矩形 1"/>
            <p:cNvSpPr>
              <a:spLocks noChangeArrowheads="1"/>
            </p:cNvSpPr>
            <p:nvPr/>
          </p:nvSpPr>
          <p:spPr bwMode="auto">
            <a:xfrm>
              <a:off x="660964" y="2055097"/>
              <a:ext cx="7972673" cy="415498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Vue.component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('fade',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functional: true,		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标记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fade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组件为函数式组件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props: ['query', 'items'],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render (h,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ctx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data = {  // data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用来传递组件的整个数据对象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接收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props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事件监听器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props: { // props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},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on: { // 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事件监听器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return h('transition-group',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data,ctx.children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}    // data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是传递给组件的数据对象，作为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createElement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的第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个参数传入组件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})    //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ctx.children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VNode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子节点的数组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new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 }) //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圆角矩形 15"/>
            <p:cNvSpPr>
              <a:spLocks noChangeArrowheads="1"/>
            </p:cNvSpPr>
            <p:nvPr/>
          </p:nvSpPr>
          <p:spPr bwMode="auto">
            <a:xfrm>
              <a:off x="6789048" y="1801678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dirty="0" err="1"/>
                <a:t>js</a:t>
              </a:r>
              <a:r>
                <a:rPr lang="zh-CN" altLang="en-US" dirty="0"/>
                <a:t>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4.4 </a:t>
            </a:r>
            <a:r>
              <a:rPr lang="zh-CN" altLang="en-US" dirty="0">
                <a:cs typeface="Times New Roman" panose="02020603050405020304" pitchFamily="18" charset="0"/>
              </a:rPr>
              <a:t>列表过渡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5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可复用的过渡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08000" y="1844766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浏览器预览效果如下图所示。</a:t>
            </a:r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2233465" y="2540899"/>
            <a:ext cx="4932879" cy="3544831"/>
            <a:chOff x="2233465" y="2540899"/>
            <a:chExt cx="4932879" cy="3544831"/>
          </a:xfrm>
        </p:grpSpPr>
        <p:pic>
          <p:nvPicPr>
            <p:cNvPr id="14" name="Picture 2" descr="8-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3465" y="2540899"/>
              <a:ext cx="4932879" cy="313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145906" y="571639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列表数据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139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zh-CN" altLang="en-US" dirty="0"/>
              <a:t>本章小结</a:t>
            </a:r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426921" y="1741488"/>
            <a:ext cx="816418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zh-CN" altLang="zh-CN" dirty="0"/>
              <a:t>本章讲解了如何使用</a:t>
            </a:r>
            <a:r>
              <a:rPr lang="en-US" altLang="zh-CN" dirty="0" err="1"/>
              <a:t>Vue</a:t>
            </a:r>
            <a:r>
              <a:rPr lang="zh-CN" altLang="zh-CN" dirty="0"/>
              <a:t>的过渡和动画来实现想要的效果，内容包括</a:t>
            </a:r>
            <a:r>
              <a:rPr lang="en-US" altLang="zh-CN" dirty="0"/>
              <a:t>transition</a:t>
            </a:r>
            <a:r>
              <a:rPr lang="zh-CN" altLang="zh-CN" dirty="0"/>
              <a:t>组件的使用、内置的</a:t>
            </a:r>
            <a:r>
              <a:rPr lang="en-US" altLang="zh-CN" dirty="0"/>
              <a:t>CSS</a:t>
            </a:r>
            <a:r>
              <a:rPr lang="zh-CN" altLang="zh-CN" dirty="0"/>
              <a:t>类名、自定义类名、配合第三方</a:t>
            </a:r>
            <a:r>
              <a:rPr lang="en-US" altLang="zh-CN" dirty="0"/>
              <a:t>CSS</a:t>
            </a:r>
            <a:r>
              <a:rPr lang="zh-CN" altLang="zh-CN" dirty="0"/>
              <a:t>动画库</a:t>
            </a:r>
            <a:r>
              <a:rPr lang="en-US" altLang="zh-CN" dirty="0"/>
              <a:t>animate.css</a:t>
            </a:r>
            <a:r>
              <a:rPr lang="zh-CN" altLang="zh-CN" dirty="0"/>
              <a:t>实现过渡动画、在过渡钩子函数中使用</a:t>
            </a:r>
            <a:r>
              <a:rPr lang="en-US" altLang="zh-CN" dirty="0"/>
              <a:t>JavaScript</a:t>
            </a:r>
            <a:r>
              <a:rPr lang="zh-CN" altLang="zh-CN" dirty="0"/>
              <a:t>进行操作，以及配合第三方</a:t>
            </a:r>
            <a:endParaRPr lang="en-US" altLang="zh-CN" dirty="0"/>
          </a:p>
          <a:p>
            <a:pPr latinLnBrk="1">
              <a:lnSpc>
                <a:spcPct val="200000"/>
              </a:lnSpc>
            </a:pPr>
            <a:r>
              <a:rPr lang="en-US" altLang="zh-CN" dirty="0"/>
              <a:t>JavaScript</a:t>
            </a:r>
            <a:r>
              <a:rPr lang="zh-CN" altLang="zh-CN" dirty="0"/>
              <a:t>动画库</a:t>
            </a:r>
            <a:r>
              <a:rPr lang="en-US" altLang="zh-CN" dirty="0"/>
              <a:t>Velocity.js</a:t>
            </a:r>
            <a:r>
              <a:rPr lang="zh-CN" altLang="zh-CN" dirty="0"/>
              <a:t>实现过渡动画。</a:t>
            </a:r>
          </a:p>
        </p:txBody>
      </p:sp>
      <p:sp>
        <p:nvSpPr>
          <p:cNvPr id="942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42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42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1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/>
      <p:bldP spid="9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4.3 </a:t>
            </a:r>
            <a:r>
              <a:rPr lang="zh-CN" altLang="en-US" sz="2800" b="1" kern="0" dirty="0">
                <a:solidFill>
                  <a:srgbClr val="1369B2"/>
                </a:solidFill>
              </a:rPr>
              <a:t>多个组件过渡</a:t>
            </a:r>
            <a:endParaRPr lang="zh-CN" altLang="en-US" sz="2800" b="1" kern="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0248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1116013" y="2492375"/>
            <a:ext cx="7043737" cy="541338"/>
            <a:chOff x="1116013" y="2492375"/>
            <a:chExt cx="7043737" cy="541338"/>
          </a:xfrm>
        </p:grpSpPr>
        <p:sp>
          <p:nvSpPr>
            <p:cNvPr id="7" name="任意多边形 6"/>
            <p:cNvSpPr/>
            <p:nvPr/>
          </p:nvSpPr>
          <p:spPr>
            <a:xfrm>
              <a:off x="2759075" y="2492375"/>
              <a:ext cx="5400675" cy="541338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0256" name="椭圆 7"/>
            <p:cNvSpPr>
              <a:spLocks noChangeArrowheads="1"/>
            </p:cNvSpPr>
            <p:nvPr/>
          </p:nvSpPr>
          <p:spPr bwMode="auto">
            <a:xfrm>
              <a:off x="1116013" y="2492375"/>
              <a:ext cx="539750" cy="541338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1</a:t>
              </a:r>
              <a:endParaRPr lang="zh-CN" altLang="en-US" sz="2400" b="1"/>
            </a:p>
          </p:txBody>
        </p:sp>
        <p:sp>
          <p:nvSpPr>
            <p:cNvPr id="9" name="Line 188"/>
            <p:cNvSpPr>
              <a:spLocks noChangeShapeType="1"/>
            </p:cNvSpPr>
            <p:nvPr/>
          </p:nvSpPr>
          <p:spPr bwMode="auto">
            <a:xfrm flipH="1">
              <a:off x="1695450" y="276225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0258" name="TextBox 218"/>
            <p:cNvSpPr txBox="1">
              <a:spLocks noChangeArrowheads="1"/>
            </p:cNvSpPr>
            <p:nvPr/>
          </p:nvSpPr>
          <p:spPr bwMode="auto">
            <a:xfrm>
              <a:off x="3063875" y="260826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什么是多个组件过渡</a:t>
              </a: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1116013" y="3176588"/>
            <a:ext cx="7043737" cy="539750"/>
            <a:chOff x="1116013" y="3176588"/>
            <a:chExt cx="7043737" cy="539750"/>
          </a:xfrm>
        </p:grpSpPr>
        <p:sp>
          <p:nvSpPr>
            <p:cNvPr id="11" name="任意多边形 10"/>
            <p:cNvSpPr/>
            <p:nvPr/>
          </p:nvSpPr>
          <p:spPr>
            <a:xfrm>
              <a:off x="2759075" y="3176588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0252" name="椭圆 11"/>
            <p:cNvSpPr>
              <a:spLocks noChangeArrowheads="1"/>
            </p:cNvSpPr>
            <p:nvPr/>
          </p:nvSpPr>
          <p:spPr bwMode="auto">
            <a:xfrm>
              <a:off x="1116013" y="3176588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2</a:t>
              </a:r>
              <a:endParaRPr lang="zh-CN" altLang="en-US" sz="2400" b="1"/>
            </a:p>
          </p:txBody>
        </p:sp>
        <p:sp>
          <p:nvSpPr>
            <p:cNvPr id="13" name="Line 188"/>
            <p:cNvSpPr>
              <a:spLocks noChangeShapeType="1"/>
            </p:cNvSpPr>
            <p:nvPr/>
          </p:nvSpPr>
          <p:spPr bwMode="auto">
            <a:xfrm flipH="1">
              <a:off x="1695450" y="3446463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0254" name="TextBox 218"/>
            <p:cNvSpPr txBox="1">
              <a:spLocks noChangeArrowheads="1"/>
            </p:cNvSpPr>
            <p:nvPr/>
          </p:nvSpPr>
          <p:spPr bwMode="auto">
            <a:xfrm>
              <a:off x="3063875" y="3292475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案例演示</a:t>
              </a:r>
            </a:p>
          </p:txBody>
        </p:sp>
      </p:grpSp>
    </p:spTree>
  </p:cSld>
  <p:clrMapOvr>
    <a:masterClrMapping/>
  </p:clrMapOvr>
  <p:transition spd="slow"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4.4 </a:t>
            </a:r>
            <a:r>
              <a:rPr lang="zh-CN" altLang="en-US" sz="2800" b="1" kern="0" dirty="0">
                <a:solidFill>
                  <a:srgbClr val="1369B2"/>
                </a:solidFill>
              </a:rPr>
              <a:t>列表过渡</a:t>
            </a:r>
            <a:endParaRPr lang="zh-CN" altLang="en-US" sz="2800" b="1" kern="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1272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1116013" y="2492375"/>
            <a:ext cx="7043737" cy="541338"/>
            <a:chOff x="1116013" y="2492375"/>
            <a:chExt cx="7043737" cy="541338"/>
          </a:xfrm>
        </p:grpSpPr>
        <p:sp>
          <p:nvSpPr>
            <p:cNvPr id="8" name="任意多边形 7"/>
            <p:cNvSpPr/>
            <p:nvPr/>
          </p:nvSpPr>
          <p:spPr>
            <a:xfrm>
              <a:off x="2759075" y="2492375"/>
              <a:ext cx="5400675" cy="541338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1290" name="椭圆 7"/>
            <p:cNvSpPr>
              <a:spLocks noChangeArrowheads="1"/>
            </p:cNvSpPr>
            <p:nvPr/>
          </p:nvSpPr>
          <p:spPr bwMode="auto">
            <a:xfrm>
              <a:off x="1116013" y="2492375"/>
              <a:ext cx="539750" cy="541338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1</a:t>
              </a:r>
              <a:endParaRPr lang="zh-CN" altLang="en-US" sz="2400" b="1"/>
            </a:p>
          </p:txBody>
        </p:sp>
        <p:sp>
          <p:nvSpPr>
            <p:cNvPr id="10" name="Line 188"/>
            <p:cNvSpPr>
              <a:spLocks noChangeShapeType="1"/>
            </p:cNvSpPr>
            <p:nvPr/>
          </p:nvSpPr>
          <p:spPr bwMode="auto">
            <a:xfrm flipH="1">
              <a:off x="1695450" y="276225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1292" name="TextBox 218"/>
            <p:cNvSpPr txBox="1">
              <a:spLocks noChangeArrowheads="1"/>
            </p:cNvSpPr>
            <p:nvPr/>
          </p:nvSpPr>
          <p:spPr bwMode="auto">
            <a:xfrm>
              <a:off x="3063875" y="260826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什么是列表过渡</a:t>
              </a: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1116013" y="3176588"/>
            <a:ext cx="7043737" cy="539750"/>
            <a:chOff x="1116013" y="3176588"/>
            <a:chExt cx="7043737" cy="539750"/>
          </a:xfrm>
        </p:grpSpPr>
        <p:sp>
          <p:nvSpPr>
            <p:cNvPr id="12" name="任意多边形 11"/>
            <p:cNvSpPr/>
            <p:nvPr/>
          </p:nvSpPr>
          <p:spPr>
            <a:xfrm>
              <a:off x="2759075" y="3176588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1286" name="椭圆 11"/>
            <p:cNvSpPr>
              <a:spLocks noChangeArrowheads="1"/>
            </p:cNvSpPr>
            <p:nvPr/>
          </p:nvSpPr>
          <p:spPr bwMode="auto">
            <a:xfrm>
              <a:off x="1116013" y="3176588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2</a:t>
              </a:r>
              <a:endParaRPr lang="zh-CN" altLang="en-US" sz="2400" b="1"/>
            </a:p>
          </p:txBody>
        </p:sp>
        <p:sp>
          <p:nvSpPr>
            <p:cNvPr id="14" name="Line 188"/>
            <p:cNvSpPr>
              <a:spLocks noChangeShapeType="1"/>
            </p:cNvSpPr>
            <p:nvPr/>
          </p:nvSpPr>
          <p:spPr bwMode="auto">
            <a:xfrm flipH="1">
              <a:off x="1695450" y="3446463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1288" name="TextBox 218"/>
            <p:cNvSpPr txBox="1">
              <a:spLocks noChangeArrowheads="1"/>
            </p:cNvSpPr>
            <p:nvPr/>
          </p:nvSpPr>
          <p:spPr bwMode="auto">
            <a:xfrm>
              <a:off x="3063875" y="3292475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列表的进入和离开过渡</a:t>
              </a: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1101725" y="3873500"/>
            <a:ext cx="7043738" cy="541338"/>
            <a:chOff x="1101725" y="3873500"/>
            <a:chExt cx="7043738" cy="541338"/>
          </a:xfrm>
        </p:grpSpPr>
        <p:sp>
          <p:nvSpPr>
            <p:cNvPr id="15" name="任意多边形 14"/>
            <p:cNvSpPr/>
            <p:nvPr/>
          </p:nvSpPr>
          <p:spPr>
            <a:xfrm>
              <a:off x="2744788" y="3873500"/>
              <a:ext cx="5400675" cy="541338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1282" name="椭圆 7"/>
            <p:cNvSpPr>
              <a:spLocks noChangeArrowheads="1"/>
            </p:cNvSpPr>
            <p:nvPr/>
          </p:nvSpPr>
          <p:spPr bwMode="auto">
            <a:xfrm>
              <a:off x="1101725" y="3873500"/>
              <a:ext cx="539750" cy="541338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3</a:t>
              </a:r>
              <a:endParaRPr lang="zh-CN" altLang="en-US" sz="2400" b="1"/>
            </a:p>
          </p:txBody>
        </p:sp>
        <p:sp>
          <p:nvSpPr>
            <p:cNvPr id="17" name="Line 188"/>
            <p:cNvSpPr>
              <a:spLocks noChangeShapeType="1"/>
            </p:cNvSpPr>
            <p:nvPr/>
          </p:nvSpPr>
          <p:spPr bwMode="auto">
            <a:xfrm flipH="1">
              <a:off x="1681163" y="4143375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1284" name="TextBox 218"/>
            <p:cNvSpPr txBox="1">
              <a:spLocks noChangeArrowheads="1"/>
            </p:cNvSpPr>
            <p:nvPr/>
          </p:nvSpPr>
          <p:spPr bwMode="auto">
            <a:xfrm>
              <a:off x="3049588" y="3989388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列表的排序过渡</a:t>
              </a: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1101725" y="4557713"/>
            <a:ext cx="7043738" cy="539750"/>
            <a:chOff x="1101725" y="4557713"/>
            <a:chExt cx="7043738" cy="539750"/>
          </a:xfrm>
        </p:grpSpPr>
        <p:sp>
          <p:nvSpPr>
            <p:cNvPr id="19" name="任意多边形 18"/>
            <p:cNvSpPr/>
            <p:nvPr/>
          </p:nvSpPr>
          <p:spPr>
            <a:xfrm>
              <a:off x="2744788" y="4557713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1278" name="椭圆 11"/>
            <p:cNvSpPr>
              <a:spLocks noChangeArrowheads="1"/>
            </p:cNvSpPr>
            <p:nvPr/>
          </p:nvSpPr>
          <p:spPr bwMode="auto">
            <a:xfrm>
              <a:off x="1101725" y="4557713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4</a:t>
              </a:r>
              <a:endParaRPr lang="zh-CN" altLang="en-US" sz="2400" b="1"/>
            </a:p>
          </p:txBody>
        </p:sp>
        <p:sp>
          <p:nvSpPr>
            <p:cNvPr id="21" name="Line 188"/>
            <p:cNvSpPr>
              <a:spLocks noChangeShapeType="1"/>
            </p:cNvSpPr>
            <p:nvPr/>
          </p:nvSpPr>
          <p:spPr bwMode="auto">
            <a:xfrm flipH="1">
              <a:off x="1681163" y="4827588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1280" name="TextBox 218"/>
            <p:cNvSpPr txBox="1">
              <a:spLocks noChangeArrowheads="1"/>
            </p:cNvSpPr>
            <p:nvPr/>
          </p:nvSpPr>
          <p:spPr bwMode="auto">
            <a:xfrm>
              <a:off x="3049588" y="4673600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列表的交错过渡</a:t>
              </a:r>
            </a:p>
          </p:txBody>
        </p:sp>
      </p:grpSp>
      <p:grpSp>
        <p:nvGrpSpPr>
          <p:cNvPr id="27" name="组合 26"/>
          <p:cNvGrpSpPr/>
          <p:nvPr/>
        </p:nvGrpSpPr>
        <p:grpSpPr bwMode="auto">
          <a:xfrm>
            <a:off x="1116013" y="5253038"/>
            <a:ext cx="7043737" cy="555625"/>
            <a:chOff x="1116013" y="5253038"/>
            <a:chExt cx="7043737" cy="555625"/>
          </a:xfrm>
        </p:grpSpPr>
        <p:sp>
          <p:nvSpPr>
            <p:cNvPr id="28" name="任意多边形 27"/>
            <p:cNvSpPr/>
            <p:nvPr/>
          </p:nvSpPr>
          <p:spPr>
            <a:xfrm>
              <a:off x="2759075" y="5268913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9" name="椭圆 11"/>
            <p:cNvSpPr>
              <a:spLocks noChangeArrowheads="1"/>
            </p:cNvSpPr>
            <p:nvPr/>
          </p:nvSpPr>
          <p:spPr bwMode="auto">
            <a:xfrm>
              <a:off x="1116013" y="5253038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5</a:t>
              </a:r>
              <a:endParaRPr lang="zh-CN" altLang="en-US" sz="2400" b="1"/>
            </a:p>
          </p:txBody>
        </p:sp>
        <p:sp>
          <p:nvSpPr>
            <p:cNvPr id="30" name="Line 188"/>
            <p:cNvSpPr>
              <a:spLocks noChangeShapeType="1"/>
            </p:cNvSpPr>
            <p:nvPr/>
          </p:nvSpPr>
          <p:spPr bwMode="auto">
            <a:xfrm flipH="1">
              <a:off x="1695450" y="553085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31" name="TextBox 218"/>
            <p:cNvSpPr txBox="1">
              <a:spLocks noChangeArrowheads="1"/>
            </p:cNvSpPr>
            <p:nvPr/>
          </p:nvSpPr>
          <p:spPr bwMode="auto">
            <a:xfrm>
              <a:off x="3063875" y="5384800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可复用的过渡</a:t>
              </a:r>
            </a:p>
          </p:txBody>
        </p:sp>
      </p:grpSp>
    </p:spTree>
  </p:cSld>
  <p:clrMapOvr>
    <a:masterClrMapping/>
  </p:clrMapOvr>
  <p:transition spd="slow" advClick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5153</Words>
  <Application>Microsoft Office PowerPoint</Application>
  <PresentationFormat>全屏显示(4:3)</PresentationFormat>
  <Paragraphs>784</Paragraphs>
  <Slides>75</Slides>
  <Notes>62</Notes>
  <HiddenSlides>4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  <vt:variant>
        <vt:lpstr>自定义放映</vt:lpstr>
      </vt:variant>
      <vt:variant>
        <vt:i4>1</vt:i4>
      </vt:variant>
    </vt:vector>
  </HeadingPairs>
  <TitlesOfParts>
    <vt:vector size="88" baseType="lpstr">
      <vt:lpstr>Gulim</vt:lpstr>
      <vt:lpstr>Microsoft Yahei</vt:lpstr>
      <vt:lpstr>汉仪综艺体简</vt:lpstr>
      <vt:lpstr>黑体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默认设计模板</vt:lpstr>
      <vt:lpstr>第4章 Vue过渡和动画</vt:lpstr>
      <vt:lpstr>PowerPoint 演示文稿</vt:lpstr>
      <vt:lpstr>学习目标</vt:lpstr>
      <vt:lpstr>目录</vt:lpstr>
      <vt:lpstr>目录</vt:lpstr>
      <vt:lpstr>知识架构</vt:lpstr>
      <vt:lpstr>知识架构</vt:lpstr>
      <vt:lpstr>知识架构</vt:lpstr>
      <vt:lpstr>知识架构</vt:lpstr>
      <vt:lpstr>4.1 过渡和动画</vt:lpstr>
      <vt:lpstr>4.1 过渡和动画</vt:lpstr>
      <vt:lpstr>4.1 过渡和动画</vt:lpstr>
      <vt:lpstr>4.1 过渡和动画</vt:lpstr>
      <vt:lpstr>4.1 过渡和动画</vt:lpstr>
      <vt:lpstr>4.1 过渡和动画</vt:lpstr>
      <vt:lpstr>4.1 过渡和动画</vt:lpstr>
      <vt:lpstr>4.1 过渡和动画</vt:lpstr>
      <vt:lpstr>4.1 过渡和动画</vt:lpstr>
      <vt:lpstr>4.1 过渡和动画</vt:lpstr>
      <vt:lpstr>4.1 过渡和动画</vt:lpstr>
      <vt:lpstr>4.1 过渡和动画</vt:lpstr>
      <vt:lpstr>4.1 过渡和动画</vt:lpstr>
      <vt:lpstr>4.1 过渡和动画</vt:lpstr>
      <vt:lpstr>4.1 过渡和动画</vt:lpstr>
      <vt:lpstr>4.1 过渡和动画</vt:lpstr>
      <vt:lpstr>4.1 过渡和动画</vt:lpstr>
      <vt:lpstr>PowerPoint 演示文稿</vt:lpstr>
      <vt:lpstr>4.2 多个元素过渡</vt:lpstr>
      <vt:lpstr>4.2 多个元素过渡</vt:lpstr>
      <vt:lpstr>4.2 多个元素过渡</vt:lpstr>
      <vt:lpstr>4.2 多个元素过渡</vt:lpstr>
      <vt:lpstr>4.2 多个元素过渡</vt:lpstr>
      <vt:lpstr>4.2 多个元素过渡</vt:lpstr>
      <vt:lpstr>4.2 多个元素过渡</vt:lpstr>
      <vt:lpstr>4.2 多个元素过渡</vt:lpstr>
      <vt:lpstr>4.2 多个元素过渡</vt:lpstr>
      <vt:lpstr>4.2 多个元素过渡</vt:lpstr>
      <vt:lpstr>4.2 多个元素过渡</vt:lpstr>
      <vt:lpstr>4.3 多个组件过渡</vt:lpstr>
      <vt:lpstr>4.3 多个组件过渡</vt:lpstr>
      <vt:lpstr>4.3 多个组件过渡</vt:lpstr>
      <vt:lpstr>PowerPoint 演示文稿</vt:lpstr>
      <vt:lpstr>4.4 列表过渡</vt:lpstr>
      <vt:lpstr>4.4 列表过渡</vt:lpstr>
      <vt:lpstr>4.4 列表过渡</vt:lpstr>
      <vt:lpstr>4.4 列表过渡</vt:lpstr>
      <vt:lpstr>4.4 列表过渡</vt:lpstr>
      <vt:lpstr>4.4 列表过渡</vt:lpstr>
      <vt:lpstr>4.4 列表过渡</vt:lpstr>
      <vt:lpstr>4.4 列表过渡</vt:lpstr>
      <vt:lpstr>4.4 列表过渡</vt:lpstr>
      <vt:lpstr>4.4 列表过渡</vt:lpstr>
      <vt:lpstr>4.4 列表过渡</vt:lpstr>
      <vt:lpstr>4.4 列表过渡</vt:lpstr>
      <vt:lpstr>4.4 列表过渡</vt:lpstr>
      <vt:lpstr>4.4 列表过渡</vt:lpstr>
      <vt:lpstr>4.4 列表过渡</vt:lpstr>
      <vt:lpstr>4.4 列表过渡</vt:lpstr>
      <vt:lpstr>4.4 列表过渡</vt:lpstr>
      <vt:lpstr>4.4 列表过渡</vt:lpstr>
      <vt:lpstr>4.4 列表过渡</vt:lpstr>
      <vt:lpstr>4.4 列表过渡</vt:lpstr>
      <vt:lpstr>4.4 列表过渡</vt:lpstr>
      <vt:lpstr>4.4 列表过渡</vt:lpstr>
      <vt:lpstr>4.4 列表过渡</vt:lpstr>
      <vt:lpstr>4.4 列表过渡</vt:lpstr>
      <vt:lpstr>4.4 列表过渡</vt:lpstr>
      <vt:lpstr>4.4 列表过渡</vt:lpstr>
      <vt:lpstr>4.4 列表过渡</vt:lpstr>
      <vt:lpstr>4.4 列表过渡</vt:lpstr>
      <vt:lpstr>4.4 列表过渡</vt:lpstr>
      <vt:lpstr>4.4 列表过渡</vt:lpstr>
      <vt:lpstr>4.4 列表过渡</vt:lpstr>
      <vt:lpstr>本章小结</vt:lpstr>
      <vt:lpstr>PowerPoint 演示文稿</vt:lpstr>
      <vt:lpstr>自定义放映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zxy</cp:lastModifiedBy>
  <cp:revision>853</cp:revision>
  <dcterms:created xsi:type="dcterms:W3CDTF">2013-01-25T01:44:00Z</dcterms:created>
  <dcterms:modified xsi:type="dcterms:W3CDTF">2021-11-03T01:38:12Z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