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3"/>
  </p:notesMasterIdLst>
  <p:sldIdLst>
    <p:sldId id="344" r:id="rId2"/>
    <p:sldId id="695" r:id="rId3"/>
    <p:sldId id="533" r:id="rId4"/>
    <p:sldId id="532" r:id="rId5"/>
    <p:sldId id="536" r:id="rId6"/>
    <p:sldId id="353" r:id="rId7"/>
    <p:sldId id="410" r:id="rId8"/>
    <p:sldId id="485" r:id="rId9"/>
    <p:sldId id="691" r:id="rId10"/>
    <p:sldId id="692" r:id="rId11"/>
    <p:sldId id="693" r:id="rId12"/>
    <p:sldId id="694" r:id="rId13"/>
    <p:sldId id="352" r:id="rId14"/>
    <p:sldId id="633" r:id="rId15"/>
    <p:sldId id="849" r:id="rId16"/>
    <p:sldId id="696" r:id="rId17"/>
    <p:sldId id="698" r:id="rId18"/>
    <p:sldId id="539" r:id="rId19"/>
    <p:sldId id="632" r:id="rId20"/>
    <p:sldId id="699" r:id="rId21"/>
    <p:sldId id="700" r:id="rId22"/>
    <p:sldId id="625" r:id="rId23"/>
    <p:sldId id="701" r:id="rId24"/>
    <p:sldId id="702" r:id="rId25"/>
    <p:sldId id="703" r:id="rId26"/>
    <p:sldId id="704" r:id="rId27"/>
    <p:sldId id="648" r:id="rId28"/>
    <p:sldId id="705" r:id="rId29"/>
    <p:sldId id="706" r:id="rId30"/>
    <p:sldId id="707" r:id="rId31"/>
    <p:sldId id="708" r:id="rId32"/>
    <p:sldId id="709" r:id="rId33"/>
    <p:sldId id="712" r:id="rId34"/>
    <p:sldId id="710" r:id="rId35"/>
    <p:sldId id="850" r:id="rId36"/>
    <p:sldId id="655" r:id="rId37"/>
    <p:sldId id="713" r:id="rId38"/>
    <p:sldId id="715" r:id="rId39"/>
    <p:sldId id="851" r:id="rId40"/>
    <p:sldId id="716" r:id="rId41"/>
    <p:sldId id="714" r:id="rId42"/>
    <p:sldId id="717" r:id="rId43"/>
    <p:sldId id="718" r:id="rId44"/>
    <p:sldId id="721" r:id="rId45"/>
    <p:sldId id="719" r:id="rId46"/>
    <p:sldId id="720" r:id="rId47"/>
    <p:sldId id="722" r:id="rId48"/>
    <p:sldId id="723" r:id="rId49"/>
    <p:sldId id="724" r:id="rId50"/>
    <p:sldId id="725" r:id="rId51"/>
    <p:sldId id="726" r:id="rId52"/>
    <p:sldId id="727" r:id="rId53"/>
    <p:sldId id="728" r:id="rId54"/>
    <p:sldId id="729" r:id="rId55"/>
    <p:sldId id="730" r:id="rId56"/>
    <p:sldId id="731" r:id="rId57"/>
    <p:sldId id="732" r:id="rId58"/>
    <p:sldId id="733" r:id="rId59"/>
    <p:sldId id="734" r:id="rId60"/>
    <p:sldId id="735" r:id="rId61"/>
    <p:sldId id="737" r:id="rId62"/>
    <p:sldId id="738" r:id="rId63"/>
    <p:sldId id="740" r:id="rId64"/>
    <p:sldId id="739" r:id="rId65"/>
    <p:sldId id="741" r:id="rId66"/>
    <p:sldId id="742" r:id="rId67"/>
    <p:sldId id="746" r:id="rId68"/>
    <p:sldId id="743" r:id="rId69"/>
    <p:sldId id="744" r:id="rId70"/>
    <p:sldId id="745" r:id="rId71"/>
    <p:sldId id="747" r:id="rId72"/>
    <p:sldId id="748" r:id="rId73"/>
    <p:sldId id="749" r:id="rId74"/>
    <p:sldId id="750" r:id="rId75"/>
    <p:sldId id="751" r:id="rId76"/>
    <p:sldId id="752" r:id="rId77"/>
    <p:sldId id="753" r:id="rId78"/>
    <p:sldId id="754" r:id="rId79"/>
    <p:sldId id="755" r:id="rId80"/>
    <p:sldId id="756" r:id="rId81"/>
    <p:sldId id="757" r:id="rId82"/>
    <p:sldId id="758" r:id="rId83"/>
    <p:sldId id="759" r:id="rId84"/>
    <p:sldId id="760" r:id="rId85"/>
    <p:sldId id="761" r:id="rId86"/>
    <p:sldId id="762" r:id="rId87"/>
    <p:sldId id="763" r:id="rId88"/>
    <p:sldId id="764" r:id="rId89"/>
    <p:sldId id="659" r:id="rId90"/>
    <p:sldId id="765" r:id="rId91"/>
    <p:sldId id="766" r:id="rId92"/>
    <p:sldId id="767" r:id="rId93"/>
    <p:sldId id="768" r:id="rId94"/>
    <p:sldId id="769" r:id="rId95"/>
    <p:sldId id="770" r:id="rId96"/>
    <p:sldId id="771" r:id="rId97"/>
    <p:sldId id="772" r:id="rId98"/>
    <p:sldId id="773" r:id="rId99"/>
    <p:sldId id="775" r:id="rId100"/>
    <p:sldId id="776" r:id="rId101"/>
    <p:sldId id="774" r:id="rId102"/>
    <p:sldId id="777" r:id="rId103"/>
    <p:sldId id="778" r:id="rId104"/>
    <p:sldId id="779" r:id="rId105"/>
    <p:sldId id="780" r:id="rId106"/>
    <p:sldId id="781" r:id="rId107"/>
    <p:sldId id="782" r:id="rId108"/>
    <p:sldId id="815" r:id="rId109"/>
    <p:sldId id="783" r:id="rId110"/>
    <p:sldId id="784" r:id="rId111"/>
    <p:sldId id="785" r:id="rId112"/>
    <p:sldId id="786" r:id="rId113"/>
    <p:sldId id="787" r:id="rId114"/>
    <p:sldId id="788" r:id="rId115"/>
    <p:sldId id="789" r:id="rId116"/>
    <p:sldId id="790" r:id="rId117"/>
    <p:sldId id="791" r:id="rId118"/>
    <p:sldId id="797" r:id="rId119"/>
    <p:sldId id="798" r:id="rId120"/>
    <p:sldId id="792" r:id="rId121"/>
    <p:sldId id="793" r:id="rId122"/>
    <p:sldId id="799" r:id="rId123"/>
    <p:sldId id="801" r:id="rId124"/>
    <p:sldId id="800" r:id="rId125"/>
    <p:sldId id="794" r:id="rId126"/>
    <p:sldId id="802" r:id="rId127"/>
    <p:sldId id="803" r:id="rId128"/>
    <p:sldId id="804" r:id="rId129"/>
    <p:sldId id="805" r:id="rId130"/>
    <p:sldId id="806" r:id="rId131"/>
    <p:sldId id="812" r:id="rId132"/>
    <p:sldId id="807" r:id="rId133"/>
    <p:sldId id="808" r:id="rId134"/>
    <p:sldId id="810" r:id="rId135"/>
    <p:sldId id="811" r:id="rId136"/>
    <p:sldId id="813" r:id="rId137"/>
    <p:sldId id="795" r:id="rId138"/>
    <p:sldId id="796" r:id="rId139"/>
    <p:sldId id="814" r:id="rId140"/>
    <p:sldId id="530" r:id="rId141"/>
    <p:sldId id="348" r:id="rId142"/>
  </p:sldIdLst>
  <p:sldSz cx="9144000" cy="6858000" type="screen4x3"/>
  <p:notesSz cx="6858000" cy="9144000"/>
  <p:custShowLst>
    <p:custShow name="自定义放映 1" id="0">
      <p:sldLst>
        <p:sld r:id="rId2"/>
        <p:sld r:id="rId14"/>
        <p:sld r:id="rId142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9"/>
    <a:srgbClr val="1180C5"/>
    <a:srgbClr val="BFC6E1"/>
    <a:srgbClr val="D9D9D9"/>
    <a:srgbClr val="E0E0E0"/>
    <a:srgbClr val="1369B2"/>
    <a:srgbClr val="CBE3F2"/>
    <a:srgbClr val="003F75"/>
    <a:srgbClr val="00ADDC"/>
    <a:srgbClr val="5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6" autoAdjust="0"/>
    <p:restoredTop sz="98331" autoAdjust="0"/>
  </p:normalViewPr>
  <p:slideViewPr>
    <p:cSldViewPr snapToGrid="0" snapToObjects="1">
      <p:cViewPr varScale="1">
        <p:scale>
          <a:sx n="77" d="100"/>
          <a:sy n="77" d="100"/>
        </p:scale>
        <p:origin x="1110" y="84"/>
      </p:cViewPr>
      <p:guideLst>
        <p:guide orient="horz" pos="2092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1180C5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195-4698-955E-9E0D83DA56E6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195-4698-955E-9E0D83DA56E6}"/>
              </c:ext>
            </c:extLst>
          </c:dPt>
          <c:dPt>
            <c:idx val="2"/>
            <c:bubble3D val="0"/>
            <c:explosion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195-4698-955E-9E0D83DA56E6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195-4698-955E-9E0D83DA56E6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5-4698-955E-9E0D83DA5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矩形 1"/>
        <cdr:cNvSpPr/>
      </cdr:nvSpPr>
      <cdr:spPr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anchor="t" anchorCtr="0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1B3489-5CF2-4163-944E-2D2802905995}" type="datetimeFigureOut">
              <a:rPr lang="zh-CN" altLang="en-US"/>
              <a:t>2021/11/17</a:t>
            </a:fld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A18195-4500-4FEB-BD6D-11652F1629A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17A37-CE35-4256-A3FC-A79A672DC24F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6A53-9310-4A32-A15C-72B09A9FD37D}" type="slidenum">
              <a:rPr lang="zh-CN" altLang="en-US" smtClean="0"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990A5-A6D0-45C6-8C84-35617429C1B8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109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07528-1980-4CEE-BAF0-A1EF40E99D1A}" type="slidenum">
              <a:rPr lang="zh-CN" altLang="en-US" smtClean="0"/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2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8378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6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8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8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章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r>
              <a:rPr lang="zh-CN" altLang="en-US" dirty="0">
                <a:solidFill>
                  <a:srgbClr val="000000"/>
                </a:solidFill>
              </a:rPr>
              <a:t>路由</a:t>
            </a: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27650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初识路由</a:t>
            </a:r>
            <a:endParaRPr lang="en-US" altLang="zh-CN" dirty="0"/>
          </a:p>
          <a:p>
            <a:r>
              <a:rPr lang="zh-CN" altLang="en-US" dirty="0"/>
              <a:t>用户登录注册案例</a:t>
            </a:r>
            <a:endParaRPr lang="en-US" altLang="zh-CN" dirty="0"/>
          </a:p>
          <a:p>
            <a:r>
              <a:rPr lang="zh-CN" altLang="en-US" dirty="0"/>
              <a:t>嵌套路由</a:t>
            </a:r>
            <a:endParaRPr lang="en-US" altLang="zh-CN" dirty="0"/>
          </a:p>
          <a:p>
            <a:r>
              <a:rPr lang="zh-CN" altLang="en-US" dirty="0"/>
              <a:t>命名视图</a:t>
            </a:r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330825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  <a:p>
            <a:r>
              <a:rPr lang="zh-CN" altLang="en-US" dirty="0"/>
              <a:t>动态路由</a:t>
            </a:r>
            <a:endParaRPr lang="en-US" altLang="zh-CN" dirty="0"/>
          </a:p>
          <a:p>
            <a:r>
              <a:rPr lang="zh-CN" altLang="en-US" dirty="0"/>
              <a:t>命名路由</a:t>
            </a:r>
            <a:endParaRPr lang="en-US" altLang="zh-CN" dirty="0"/>
          </a:p>
          <a:p>
            <a:r>
              <a:rPr lang="zh-CN" altLang="en-US" dirty="0"/>
              <a:t>编程式导航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5.6 </a:t>
            </a:r>
            <a:r>
              <a:rPr lang="zh-CN" altLang="en-US" sz="2800" b="1" kern="0" dirty="0">
                <a:solidFill>
                  <a:srgbClr val="1369B2"/>
                </a:solidFill>
              </a:rPr>
              <a:t>命名路由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什么是命名路由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命名路由案例</a:t>
              </a:r>
            </a:p>
          </p:txBody>
        </p:sp>
      </p:grpSp>
    </p:spTree>
  </p:cSld>
  <p:clrMapOvr>
    <a:masterClrMapping/>
  </p:clrMapOvr>
  <p:transition spd="slow" advClick="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85591" y="2101473"/>
            <a:ext cx="5883969" cy="4376500"/>
            <a:chOff x="1585591" y="2101473"/>
            <a:chExt cx="5883969" cy="4376500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585591" y="2322989"/>
              <a:ext cx="5883969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user =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'&lt;h3&gt;id: {{$route.params.id}} ' +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'name: {{$route.params.name}}&lt;/h3&gt;',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created () {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组件的生命周期钩子函数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来接收参数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[{ path: '/user/:id/:name', component: user } 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5756551" y="210147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单击“登录”链接</a:t>
            </a:r>
            <a:r>
              <a:rPr lang="zh-CN" altLang="en-US" dirty="0"/>
              <a:t>，效果图如下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625" y="2470102"/>
            <a:ext cx="6226470" cy="3738245"/>
            <a:chOff x="1828625" y="2438203"/>
            <a:chExt cx="6226470" cy="3738245"/>
          </a:xfrm>
        </p:grpSpPr>
        <p:sp>
          <p:nvSpPr>
            <p:cNvPr id="3" name="TextBox 2"/>
            <p:cNvSpPr txBox="1"/>
            <p:nvPr/>
          </p:nvSpPr>
          <p:spPr>
            <a:xfrm>
              <a:off x="3957145" y="5808148"/>
              <a:ext cx="20015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params</a:t>
              </a:r>
              <a:r>
                <a:rPr lang="zh-CN" altLang="en-US" dirty="0"/>
                <a:t>方式传参</a:t>
              </a:r>
            </a:p>
          </p:txBody>
        </p:sp>
        <p:pic>
          <p:nvPicPr>
            <p:cNvPr id="13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625" y="2438203"/>
              <a:ext cx="6226470" cy="336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是否是嵌套路由主要是由页面结构来决定的，实际项目中的应用界面，通常由多层嵌套的组件组合而成。简而言之，嵌套路由就是在路由里面嵌套它的子路由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88503"/>
            <a:ext cx="8449194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嵌套子路由的关键属性是</a:t>
            </a:r>
            <a:r>
              <a:rPr lang="en-US" altLang="zh-CN" dirty="0"/>
              <a:t>children</a:t>
            </a:r>
            <a:r>
              <a:rPr lang="zh-CN" altLang="zh-CN" dirty="0"/>
              <a:t>，</a:t>
            </a:r>
            <a:r>
              <a:rPr lang="en-US" altLang="zh-CN" dirty="0"/>
              <a:t>children</a:t>
            </a:r>
            <a:r>
              <a:rPr lang="zh-CN" altLang="zh-CN" dirty="0"/>
              <a:t>也是一组路由，相当于前面讲到的</a:t>
            </a:r>
            <a:r>
              <a:rPr lang="en-US" altLang="zh-CN" dirty="0"/>
              <a:t>routes</a:t>
            </a:r>
            <a:r>
              <a:rPr lang="zh-CN" altLang="zh-CN" dirty="0"/>
              <a:t>，</a:t>
            </a:r>
            <a:r>
              <a:rPr lang="en-US" altLang="zh-CN" dirty="0"/>
              <a:t>children</a:t>
            </a:r>
            <a:r>
              <a:rPr lang="zh-CN" altLang="zh-CN" dirty="0"/>
              <a:t>可以像</a:t>
            </a:r>
            <a:r>
              <a:rPr lang="en-US" altLang="zh-CN" dirty="0"/>
              <a:t>routes</a:t>
            </a:r>
            <a:r>
              <a:rPr lang="zh-CN" altLang="zh-CN" dirty="0"/>
              <a:t>一样的去配置路由数组。每一个子路由里面可以嵌套多个组件</a:t>
            </a:r>
            <a:r>
              <a:rPr lang="zh-CN" altLang="en-US" dirty="0"/>
              <a:t>，</a:t>
            </a:r>
            <a:r>
              <a:rPr lang="zh-CN" altLang="zh-CN" dirty="0"/>
              <a:t>子组件又有路由导航和路由容器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087025" y="3949748"/>
            <a:ext cx="7154383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&lt;router-link to="/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父路由的地址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要去的子路由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754577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当使用</a:t>
            </a:r>
            <a:r>
              <a:rPr lang="en-US" altLang="zh-CN" dirty="0"/>
              <a:t>children</a:t>
            </a:r>
            <a:r>
              <a:rPr lang="zh-CN" altLang="zh-CN" dirty="0"/>
              <a:t>属性实现子路由时，子路由的</a:t>
            </a:r>
            <a:r>
              <a:rPr lang="en-US" altLang="zh-CN" dirty="0"/>
              <a:t>path</a:t>
            </a:r>
            <a:r>
              <a:rPr lang="zh-CN" altLang="zh-CN" dirty="0"/>
              <a:t>属性前不要带“</a:t>
            </a:r>
            <a:r>
              <a:rPr lang="en-US" altLang="zh-CN" dirty="0"/>
              <a:t>/</a:t>
            </a:r>
            <a:r>
              <a:rPr lang="zh-CN" altLang="zh-CN" dirty="0"/>
              <a:t>”，否则会永远以根路径开始请求，这样不方便用户去理解</a:t>
            </a:r>
            <a:r>
              <a:rPr lang="en-US" altLang="zh-CN" dirty="0"/>
              <a:t>URL</a:t>
            </a:r>
            <a:r>
              <a:rPr lang="zh-CN" altLang="zh-CN" dirty="0"/>
              <a:t>地址</a:t>
            </a:r>
            <a:r>
              <a:rPr lang="zh-CN" altLang="en-US" dirty="0"/>
              <a:t>，示例</a:t>
            </a:r>
            <a:r>
              <a:rPr lang="zh-CN" altLang="zh-CN" dirty="0"/>
              <a:t>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967586" y="2912319"/>
            <a:ext cx="4890422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routes: [{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path: '/home',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component: home,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children: [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子路由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'login', component: login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'register', component: register }]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学习了嵌套路由的基本概念后，下面我们通过一个案例来理解路由嵌套的应用。案例完成后的</a:t>
            </a:r>
            <a:r>
              <a:rPr lang="zh-CN" altLang="en-US" b="1" dirty="0">
                <a:solidFill>
                  <a:srgbClr val="1369B2"/>
                </a:solidFill>
              </a:rPr>
              <a:t>效果图</a:t>
            </a:r>
            <a:r>
              <a:rPr lang="zh-CN" altLang="en-US" dirty="0"/>
              <a:t>如下。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61509" y="3256460"/>
            <a:ext cx="6805416" cy="2348665"/>
            <a:chOff x="1261509" y="2567485"/>
            <a:chExt cx="6805416" cy="2348665"/>
          </a:xfrm>
        </p:grpSpPr>
        <p:pic>
          <p:nvPicPr>
            <p:cNvPr id="8194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09" y="2567485"/>
              <a:ext cx="6805416" cy="192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110219" y="45468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关于公司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39619" y="2399574"/>
            <a:ext cx="8374771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在上图中，页面</a:t>
            </a:r>
            <a:r>
              <a:rPr lang="zh-CN" altLang="zh-CN" dirty="0"/>
              <a:t>打开后会自动重定向到</a:t>
            </a:r>
            <a:r>
              <a:rPr lang="en-US" altLang="zh-CN" dirty="0"/>
              <a:t>about</a:t>
            </a:r>
            <a:r>
              <a:rPr lang="zh-CN" altLang="zh-CN" dirty="0"/>
              <a:t>组件，即“关于公司”页面，在该页面下有两个子页面，分别是“公司简介”和“公司治理”</a:t>
            </a:r>
            <a:r>
              <a:rPr lang="zh-CN" altLang="en-US" dirty="0"/>
              <a:t>。</a:t>
            </a:r>
            <a:r>
              <a:rPr lang="zh-CN" altLang="zh-CN" dirty="0"/>
              <a:t>单击“公司简介”链接，</a:t>
            </a:r>
            <a:r>
              <a:rPr lang="en-US" altLang="zh-CN" dirty="0"/>
              <a:t>URL</a:t>
            </a:r>
            <a:r>
              <a:rPr lang="zh-CN" altLang="zh-CN" dirty="0"/>
              <a:t>跳转到</a:t>
            </a:r>
            <a:r>
              <a:rPr lang="en-US" altLang="zh-CN" dirty="0"/>
              <a:t>about/detail</a:t>
            </a:r>
            <a:r>
              <a:rPr lang="zh-CN" altLang="zh-CN" dirty="0"/>
              <a:t>组件</a:t>
            </a:r>
            <a:r>
              <a:rPr lang="zh-CN" altLang="en-US" dirty="0"/>
              <a:t>，效果如图（</a:t>
            </a:r>
            <a:r>
              <a:rPr lang="en-US" altLang="zh-CN" dirty="0"/>
              <a:t>1</a:t>
            </a:r>
            <a:r>
              <a:rPr lang="zh-CN" altLang="en-US" dirty="0"/>
              <a:t>）所示。</a:t>
            </a:r>
            <a:r>
              <a:rPr lang="zh-CN" altLang="zh-CN" dirty="0"/>
              <a:t>单击“公司治理”链接，</a:t>
            </a:r>
            <a:r>
              <a:rPr lang="en-US" altLang="zh-CN" dirty="0"/>
              <a:t>URL</a:t>
            </a:r>
            <a:r>
              <a:rPr lang="zh-CN" altLang="zh-CN" dirty="0"/>
              <a:t>跳转到</a:t>
            </a:r>
            <a:r>
              <a:rPr lang="en-US" altLang="zh-CN" dirty="0"/>
              <a:t>about/governance</a:t>
            </a:r>
            <a:r>
              <a:rPr lang="zh-CN" altLang="zh-CN" dirty="0"/>
              <a:t>组件，</a:t>
            </a:r>
            <a:r>
              <a:rPr lang="zh-CN" altLang="en-US" dirty="0"/>
              <a:t>效果如图（</a:t>
            </a:r>
            <a:r>
              <a:rPr lang="en-US" altLang="zh-CN" dirty="0"/>
              <a:t>2</a:t>
            </a:r>
            <a:r>
              <a:rPr lang="zh-CN" altLang="en-US" dirty="0"/>
              <a:t>）所示。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案例分析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78917" y="2555229"/>
            <a:ext cx="6186165" cy="2729151"/>
            <a:chOff x="1883947" y="2066132"/>
            <a:chExt cx="5872923" cy="2069932"/>
          </a:xfrm>
        </p:grpSpPr>
        <p:pic>
          <p:nvPicPr>
            <p:cNvPr id="9218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947" y="2066132"/>
              <a:ext cx="5872923" cy="166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856041" y="3766732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图（</a:t>
              </a:r>
              <a:r>
                <a:rPr lang="en-US" altLang="zh-CN" dirty="0"/>
                <a:t>1</a:t>
              </a:r>
              <a:r>
                <a:rPr lang="zh-CN" altLang="en-US" dirty="0"/>
                <a:t>）公司简介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76557" y="2615607"/>
            <a:ext cx="6455292" cy="2466755"/>
            <a:chOff x="1783307" y="4263654"/>
            <a:chExt cx="6230150" cy="2098156"/>
          </a:xfrm>
        </p:grpSpPr>
        <p:pic>
          <p:nvPicPr>
            <p:cNvPr id="9219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3307" y="4263654"/>
              <a:ext cx="6230150" cy="166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856041" y="5992478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图（</a:t>
              </a:r>
              <a:r>
                <a:rPr lang="en-US" altLang="zh-CN" dirty="0"/>
                <a:t>2</a:t>
              </a:r>
              <a:r>
                <a:rPr lang="zh-CN" altLang="en-US" dirty="0"/>
                <a:t>）公司治理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2229446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html</a:t>
            </a:r>
            <a:r>
              <a:rPr lang="zh-CN" altLang="zh-CN" dirty="0"/>
              <a:t>文件，编写</a:t>
            </a:r>
            <a:r>
              <a:rPr lang="en-US" altLang="zh-CN" dirty="0"/>
              <a:t>HTML</a:t>
            </a:r>
            <a:r>
              <a:rPr lang="zh-CN" altLang="zh-CN" dirty="0"/>
              <a:t>代码，使用</a:t>
            </a:r>
            <a:r>
              <a:rPr lang="en-US" altLang="zh-CN" dirty="0"/>
              <a:t>&lt;router-link&gt;</a:t>
            </a:r>
            <a:r>
              <a:rPr lang="zh-CN" altLang="zh-CN" dirty="0"/>
              <a:t>标签增加两个导航链接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代码实现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185814" y="2839659"/>
            <a:ext cx="6565324" cy="2899172"/>
            <a:chOff x="1185814" y="2839659"/>
            <a:chExt cx="6565324" cy="2899172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185814" y="3061175"/>
              <a:ext cx="6565324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&lt;router-link to="/about" tag="li"&gt;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关于公司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&lt;router-link to="/contact" tag="li"&gt;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联系我们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给子模板提供插入位置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682123" y="283965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5.7 </a:t>
            </a:r>
            <a:r>
              <a:rPr lang="zh-CN" altLang="en-US" sz="2800" b="1" kern="0" dirty="0">
                <a:solidFill>
                  <a:srgbClr val="1369B2"/>
                </a:solidFill>
              </a:rPr>
              <a:t>命名视图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什么是命名视图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命名视图案例</a:t>
              </a:r>
            </a:p>
          </p:txBody>
        </p:sp>
      </p:grpSp>
    </p:spTree>
  </p:cSld>
  <p:clrMapOvr>
    <a:masterClrMapping/>
  </p:clrMapOvr>
  <p:transition spd="slow" advClick="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57291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app</a:t>
            </a:r>
            <a:r>
              <a:rPr lang="zh-CN" altLang="zh-CN" dirty="0"/>
              <a:t>根容器外定义子组件模板</a:t>
            </a:r>
            <a:r>
              <a:rPr lang="zh-CN" altLang="en-US" dirty="0"/>
              <a:t>，</a:t>
            </a:r>
            <a:r>
              <a:rPr lang="zh-CN" altLang="zh-CN" dirty="0"/>
              <a:t>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113412" y="2509023"/>
            <a:ext cx="4712739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 id="about-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class="about-detail"&gt;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…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省略代码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 id="contact-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class="about-detail"&gt;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…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省略代码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57291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创建组件模板对象</a:t>
            </a:r>
            <a:r>
              <a:rPr lang="zh-CN" altLang="en-US" dirty="0"/>
              <a:t>，</a:t>
            </a:r>
            <a:r>
              <a:rPr lang="zh-CN" altLang="zh-CN" dirty="0"/>
              <a:t>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333152" y="2509023"/>
            <a:ext cx="6513676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组件的模板对象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about = { template: '#about-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contact = { template: '#contact-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子路由的组件模板对象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detail = { template: '&lt;p&gt;xx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是全球领先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...&lt;/p&gt;'}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governance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template: '&lt;p&gt;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公司坚持以客户为中心、以奋斗者为本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...&lt;/p&gt;'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46658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创建路由对象</a:t>
            </a:r>
            <a:r>
              <a:rPr lang="en-US" altLang="zh-CN" dirty="0"/>
              <a:t>router</a:t>
            </a:r>
            <a:r>
              <a:rPr lang="zh-CN" altLang="zh-CN" dirty="0"/>
              <a:t>，配置路由匹配规则</a:t>
            </a:r>
            <a:r>
              <a:rPr lang="zh-CN" altLang="en-US" dirty="0"/>
              <a:t>，</a:t>
            </a:r>
            <a:r>
              <a:rPr lang="zh-CN" altLang="zh-CN" dirty="0"/>
              <a:t>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779738" y="2519656"/>
            <a:ext cx="5801295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'/', redirect: '/about' },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路由重定向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about',component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about,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children: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'detail', component: detail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{ path: 'governance', component: governance}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]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'/contact', component: contact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 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46658"/>
            <a:ext cx="8374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挂载路由实例</a:t>
            </a:r>
            <a:r>
              <a:rPr lang="zh-CN" altLang="en-US" dirty="0"/>
              <a:t>，</a:t>
            </a:r>
            <a:r>
              <a:rPr lang="zh-CN" altLang="zh-CN" dirty="0"/>
              <a:t>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013665" y="2625985"/>
            <a:ext cx="3738560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el: '#app',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挂载路由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7215" y="1846658"/>
            <a:ext cx="8374771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&lt;style&gt;</a:t>
            </a:r>
            <a:r>
              <a:rPr lang="zh-CN" altLang="zh-CN" dirty="0"/>
              <a:t>标签内编写样式代码，具体代码如下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545618" y="2551293"/>
            <a:ext cx="6120456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li, h1 { padding: 0; margin: 0; list-style: none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#app { width: 100%; display: flex; flex-direction: row;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width: 200px;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flex-direction:column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color:#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{ flex: 1; background: #000; margin:5px auto; 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text-align: center; line-height: 30px;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.about-detail { flex:1; margin-left: 30px;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.about-detail h1{ font-size: 24px; color: blue;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cs typeface="Times New Roman" panose="02020603050405020304" pitchFamily="18" charset="0"/>
              </a:rPr>
              <a:t>嵌套路由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嵌套路由案例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案例完成后的最终</a:t>
            </a:r>
            <a:r>
              <a:rPr lang="zh-CN" altLang="en-US" b="1" dirty="0">
                <a:solidFill>
                  <a:srgbClr val="1369B2"/>
                </a:solidFill>
              </a:rPr>
              <a:t>效果图</a:t>
            </a:r>
            <a:r>
              <a:rPr lang="zh-CN" altLang="en-US" dirty="0"/>
              <a:t>如下。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61509" y="2567485"/>
            <a:ext cx="6805416" cy="2348665"/>
            <a:chOff x="1261509" y="2567485"/>
            <a:chExt cx="6805416" cy="2348665"/>
          </a:xfrm>
        </p:grpSpPr>
        <p:pic>
          <p:nvPicPr>
            <p:cNvPr id="8194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09" y="2567485"/>
              <a:ext cx="6805416" cy="192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110219" y="45468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关于公司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命名路由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什么是命名路由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提供了一种隐式的引用路径，即命名路由，可以在创建</a:t>
            </a:r>
            <a:r>
              <a:rPr lang="en-US" altLang="zh-CN" dirty="0"/>
              <a:t>Router</a:t>
            </a:r>
            <a:r>
              <a:rPr lang="zh-CN" altLang="zh-CN" dirty="0"/>
              <a:t>实例的时候，在</a:t>
            </a:r>
            <a:r>
              <a:rPr lang="en-US" altLang="zh-CN" dirty="0"/>
              <a:t> routes </a:t>
            </a:r>
            <a:r>
              <a:rPr lang="zh-CN" altLang="zh-CN" dirty="0"/>
              <a:t>中给某个路由设置名称</a:t>
            </a:r>
            <a:r>
              <a:rPr lang="en-US" altLang="zh-CN" dirty="0"/>
              <a:t>name</a:t>
            </a:r>
            <a:r>
              <a:rPr lang="zh-CN" altLang="zh-CN" dirty="0"/>
              <a:t>值。通过一个名称来标识一个路由显得更方便一些，特别是在链接一个路由，或者是执行一些跳转的时候，通过路由的名称取代路径地址直接使用。像这种命名路由的方式，无论</a:t>
            </a:r>
            <a:r>
              <a:rPr lang="en-US" altLang="zh-CN" dirty="0"/>
              <a:t>path</a:t>
            </a:r>
            <a:r>
              <a:rPr lang="zh-CN" altLang="zh-CN" dirty="0"/>
              <a:t>多长、多烦琐，都能直接通过</a:t>
            </a:r>
            <a:r>
              <a:rPr lang="en-US" altLang="zh-CN" dirty="0"/>
              <a:t>name</a:t>
            </a:r>
            <a:r>
              <a:rPr lang="zh-CN" altLang="zh-CN" dirty="0"/>
              <a:t>来引用，十分方便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命名路由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841519" y="2467602"/>
            <a:ext cx="7397461" cy="2206675"/>
            <a:chOff x="841519" y="2467602"/>
            <a:chExt cx="7397461" cy="2206675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841519" y="2689118"/>
              <a:ext cx="7397461" cy="19851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当使用对象作为路由的时候，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前面要加一个冒号，表示绑定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&lt;router-link :to="{name:'user',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:{id:123}}"&gt;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118058" y="246760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命名路由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351754" y="2467602"/>
            <a:ext cx="6378116" cy="3257871"/>
            <a:chOff x="1351754" y="2467602"/>
            <a:chExt cx="6378116" cy="3257871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351754" y="2678485"/>
              <a:ext cx="6378116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user =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'&lt;h3&gt;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&lt;/h3&gt;',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created () {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创建路由对象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[{ path: '/user/:id', name: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user',component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user 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533296" y="246760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5.6 </a:t>
            </a:r>
            <a:r>
              <a:rPr lang="zh-CN" altLang="en-US" dirty="0">
                <a:cs typeface="Times New Roman" panose="02020603050405020304" pitchFamily="18" charset="0"/>
              </a:rPr>
              <a:t>命名路由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命名路由案例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单击“登录”</a:t>
            </a:r>
            <a:r>
              <a:rPr lang="zh-CN" altLang="en-US" dirty="0"/>
              <a:t>时，会</a:t>
            </a:r>
            <a:r>
              <a:rPr lang="zh-CN" altLang="zh-CN" dirty="0"/>
              <a:t>跳转到指定的路由地址</a:t>
            </a:r>
            <a:r>
              <a:rPr lang="zh-CN" altLang="en-US" dirty="0"/>
              <a:t>，效果图如下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08125" y="2467161"/>
            <a:ext cx="6487559" cy="3634913"/>
            <a:chOff x="1508125" y="2467161"/>
            <a:chExt cx="6487559" cy="3634913"/>
          </a:xfrm>
        </p:grpSpPr>
        <p:sp>
          <p:nvSpPr>
            <p:cNvPr id="15" name="TextBox 14"/>
            <p:cNvSpPr txBox="1"/>
            <p:nvPr/>
          </p:nvSpPr>
          <p:spPr>
            <a:xfrm>
              <a:off x="3909365" y="5733774"/>
              <a:ext cx="2164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this.$route</a:t>
              </a:r>
              <a:r>
                <a:rPr lang="zh-CN" altLang="en-US" dirty="0"/>
                <a:t>输出结果</a:t>
              </a:r>
            </a:p>
          </p:txBody>
        </p:sp>
        <p:pic>
          <p:nvPicPr>
            <p:cNvPr id="10242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125" y="2467161"/>
              <a:ext cx="6487559" cy="316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5.8 </a:t>
            </a:r>
            <a:r>
              <a:rPr lang="zh-CN" altLang="en-US" sz="2800" b="1" kern="0" dirty="0">
                <a:solidFill>
                  <a:srgbClr val="1369B2"/>
                </a:solidFill>
              </a:rPr>
              <a:t>编程式导航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router.replace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8" name="任意多边形 17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router.go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在开发中，有时候想同时或同级展示多个视图，而不是嵌套展示，则可以在页面中定义多个单独命名的视图</a:t>
            </a:r>
            <a:r>
              <a:rPr lang="zh-CN" altLang="en-US" dirty="0"/>
              <a:t>。</a:t>
            </a:r>
            <a:r>
              <a:rPr lang="zh-CN" altLang="zh-CN" dirty="0"/>
              <a:t>使用</a:t>
            </a:r>
            <a:r>
              <a:rPr lang="en-US" altLang="zh-CN" dirty="0"/>
              <a:t>&lt;router-view&gt;</a:t>
            </a:r>
            <a:r>
              <a:rPr lang="zh-CN" altLang="zh-CN" dirty="0"/>
              <a:t>可以为视图进行命名，它主要用来负责路由跳转后组件的展示。在</a:t>
            </a:r>
            <a:r>
              <a:rPr lang="en-US" altLang="zh-CN" dirty="0"/>
              <a:t>&lt;router-view&gt;</a:t>
            </a:r>
            <a:r>
              <a:rPr lang="zh-CN" altLang="zh-CN" dirty="0"/>
              <a:t>上定义</a:t>
            </a:r>
            <a:r>
              <a:rPr lang="en-US" altLang="zh-CN" dirty="0"/>
              <a:t>name</a:t>
            </a:r>
            <a:r>
              <a:rPr lang="zh-CN" altLang="zh-CN" dirty="0"/>
              <a:t>属性表示视图的名字，然后就可以根据不同的</a:t>
            </a:r>
            <a:r>
              <a:rPr lang="en-US" altLang="zh-CN" dirty="0"/>
              <a:t>name</a:t>
            </a:r>
            <a:r>
              <a:rPr lang="zh-CN" altLang="zh-CN" dirty="0"/>
              <a:t>值展示不同的页面，如</a:t>
            </a:r>
            <a:r>
              <a:rPr lang="en-US" altLang="zh-CN" dirty="0"/>
              <a:t>left</a:t>
            </a:r>
            <a:r>
              <a:rPr lang="zh-CN" altLang="zh-CN" dirty="0"/>
              <a:t>、</a:t>
            </a:r>
            <a:r>
              <a:rPr lang="en-US" altLang="zh-CN" dirty="0"/>
              <a:t>main</a:t>
            </a:r>
            <a:r>
              <a:rPr lang="zh-CN" altLang="zh-CN" dirty="0"/>
              <a:t>等。如果</a:t>
            </a:r>
            <a:r>
              <a:rPr lang="en-US" altLang="zh-CN" dirty="0"/>
              <a:t>&lt;router-view&gt;</a:t>
            </a:r>
            <a:r>
              <a:rPr lang="zh-CN" altLang="zh-CN" dirty="0"/>
              <a:t>没有设置名字，那么默认为</a:t>
            </a:r>
            <a:r>
              <a:rPr lang="en-US" altLang="zh-CN" dirty="0"/>
              <a:t>default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94685" y="2417514"/>
            <a:ext cx="5304100" cy="2896095"/>
            <a:chOff x="894685" y="2417514"/>
            <a:chExt cx="5304100" cy="289609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894685" y="2635953"/>
              <a:ext cx="5304100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class="container"&gt;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&lt;router-view name="left"&gt;&lt;/router-view&gt;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&lt;router-view name="main"&gt;&lt;/router-view&gt;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4182964" y="2417514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6198785" y="4187432"/>
            <a:ext cx="607539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6806324" y="3624119"/>
            <a:ext cx="1460427" cy="13412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name</a:t>
            </a:r>
            <a:r>
              <a:rPr lang="zh-CN" altLang="zh-CN" dirty="0"/>
              <a:t>值为</a:t>
            </a:r>
            <a:r>
              <a:rPr lang="en-US" altLang="zh-CN" dirty="0"/>
              <a:t>left</a:t>
            </a:r>
            <a:r>
              <a:rPr lang="zh-CN" altLang="zh-CN" dirty="0"/>
              <a:t>和</a:t>
            </a:r>
            <a:r>
              <a:rPr lang="en-US" altLang="zh-CN" dirty="0"/>
              <a:t>main</a:t>
            </a:r>
            <a:r>
              <a:rPr lang="zh-CN" altLang="zh-CN" dirty="0"/>
              <a:t>，表示渲染其对应的组件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639371" y="2109229"/>
            <a:ext cx="7933130" cy="4143030"/>
            <a:chOff x="639371" y="2109229"/>
            <a:chExt cx="7933130" cy="4143030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639371" y="2466607"/>
              <a:ext cx="7933130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header = { template: '&lt;h1 class="header"&gt;header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头部区域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sidebar = { template: '&lt;h1 class="sidebar"&gt;sidebar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侧导航区域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{ template: '&lt;h1 class="main"&gt;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主体区域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path: '/',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components: {'default':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header,'left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sidebar,'main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670979" y="210922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编写</a:t>
            </a:r>
            <a:r>
              <a:rPr lang="en-US" altLang="zh-CN" dirty="0"/>
              <a:t>CSS</a:t>
            </a:r>
            <a:r>
              <a:rPr lang="zh-CN" altLang="en-US" dirty="0"/>
              <a:t>样式代码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436846" y="2247897"/>
            <a:ext cx="5984713" cy="2527034"/>
            <a:chOff x="1436846" y="2247897"/>
            <a:chExt cx="5984713" cy="2527034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436846" y="2466607"/>
              <a:ext cx="5984713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html, body { margin: 0; padding: 0;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h1 { margin: 0; padding: 0; font-size: 16px;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.header { background-color: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lightblue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height: 80px;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.container { display: flex; height: 600px;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.sidebar { background-color: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lightgreen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flex: 2;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.main { background-color: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lightpink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flex: 8;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714019" y="2247897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5.7 </a:t>
            </a:r>
            <a:r>
              <a:rPr lang="zh-CN" altLang="en-US" dirty="0">
                <a:cs typeface="Times New Roman" panose="02020603050405020304" pitchFamily="18" charset="0"/>
              </a:rPr>
              <a:t>命名视图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命名视图案例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en-US" dirty="0"/>
              <a:t>浏览器预览效果如下图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654713" y="2507952"/>
            <a:ext cx="6194380" cy="3183307"/>
            <a:chOff x="1654713" y="2571750"/>
            <a:chExt cx="6194380" cy="3183307"/>
          </a:xfrm>
        </p:grpSpPr>
        <p:sp>
          <p:nvSpPr>
            <p:cNvPr id="15" name="TextBox 14"/>
            <p:cNvSpPr txBox="1"/>
            <p:nvPr/>
          </p:nvSpPr>
          <p:spPr>
            <a:xfrm>
              <a:off x="3736240" y="538572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命名视图页面布局</a:t>
              </a:r>
            </a:p>
          </p:txBody>
        </p:sp>
        <p:pic>
          <p:nvPicPr>
            <p:cNvPr id="1126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713" y="2571750"/>
              <a:ext cx="6194380" cy="2755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在前面的开发中，当进行页面切换时，都是通过</a:t>
            </a:r>
            <a:r>
              <a:rPr lang="en-US" altLang="zh-CN" dirty="0"/>
              <a:t>&lt;router-link&gt;</a:t>
            </a:r>
            <a:r>
              <a:rPr lang="zh-CN" altLang="zh-CN" dirty="0"/>
              <a:t>来实现的，这种方式属于声明式导航。为了更方便地在项目中开发导航功能，</a:t>
            </a:r>
            <a:r>
              <a:rPr lang="en-US" altLang="zh-CN" dirty="0" err="1"/>
              <a:t>Vue</a:t>
            </a:r>
            <a:r>
              <a:rPr lang="zh-CN" altLang="zh-CN" dirty="0"/>
              <a:t>提供了编程式导航，也就是利用</a:t>
            </a:r>
            <a:r>
              <a:rPr lang="en-US" altLang="zh-CN" dirty="0"/>
              <a:t>JavaScript</a:t>
            </a:r>
            <a:r>
              <a:rPr lang="zh-CN" altLang="zh-CN" dirty="0"/>
              <a:t>代码来实现地址的跳转，通过</a:t>
            </a:r>
            <a:r>
              <a:rPr lang="en-US" altLang="zh-CN" dirty="0"/>
              <a:t>router</a:t>
            </a:r>
            <a:r>
              <a:rPr lang="zh-CN" altLang="zh-CN" dirty="0"/>
              <a:t>实例方法来实现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方法可以导航到不同的</a:t>
            </a:r>
            <a:r>
              <a:rPr lang="en-US" altLang="zh-CN" dirty="0"/>
              <a:t>URL</a:t>
            </a:r>
            <a:r>
              <a:rPr lang="zh-CN" altLang="zh-CN" dirty="0"/>
              <a:t>地址。这个方法会向</a:t>
            </a:r>
            <a:r>
              <a:rPr lang="en-US" altLang="zh-CN" dirty="0"/>
              <a:t>history</a:t>
            </a:r>
            <a:r>
              <a:rPr lang="zh-CN" altLang="zh-CN" dirty="0"/>
              <a:t>栈添加一条新的记录，当用户单击浏览器后退按钮时，可以回到之前的</a:t>
            </a:r>
            <a:r>
              <a:rPr lang="en-US" altLang="zh-CN" dirty="0"/>
              <a:t>URL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11494" y="3041050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在单击</a:t>
            </a:r>
            <a:r>
              <a:rPr lang="en-US" altLang="zh-CN" dirty="0"/>
              <a:t>&lt;router-link&gt;</a:t>
            </a:r>
            <a:r>
              <a:rPr lang="zh-CN" altLang="zh-CN" dirty="0"/>
              <a:t>时，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方法会在内部调用，也就是说，单击“</a:t>
            </a:r>
            <a:r>
              <a:rPr lang="en-US" altLang="zh-CN" dirty="0"/>
              <a:t>&lt;route-link :to="..."&gt;</a:t>
            </a:r>
            <a:r>
              <a:rPr lang="zh-CN" altLang="zh-CN" dirty="0"/>
              <a:t>”等同于调用</a:t>
            </a:r>
            <a:r>
              <a:rPr lang="en-US" altLang="zh-CN" dirty="0" err="1"/>
              <a:t>router.push</a:t>
            </a:r>
            <a:r>
              <a:rPr lang="en-US" altLang="zh-CN" dirty="0"/>
              <a:t>(...)</a:t>
            </a:r>
            <a:r>
              <a:rPr lang="zh-CN" altLang="zh-CN" dirty="0"/>
              <a:t>方法。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方法的参数可以是一个字符串路径，或者是一个描述路径的对象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81615" y="2401276"/>
            <a:ext cx="6065544" cy="3989654"/>
            <a:chOff x="1381615" y="2401276"/>
            <a:chExt cx="6065544" cy="3989654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381615" y="2605278"/>
              <a:ext cx="6065544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字符串形式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('user')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对象形式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login?url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=' +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route.path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命名路由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name: 'user',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123 }})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带查询参数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user?id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'user', query: { id: '1' }})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5"/>
            <p:cNvSpPr>
              <a:spLocks noChangeArrowheads="1"/>
            </p:cNvSpPr>
            <p:nvPr/>
          </p:nvSpPr>
          <p:spPr bwMode="auto">
            <a:xfrm>
              <a:off x="5788450" y="240127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19" y="1846658"/>
            <a:ext cx="85342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在参数对象中，如果提供了</a:t>
            </a:r>
            <a:r>
              <a:rPr lang="en-US" altLang="zh-CN" dirty="0"/>
              <a:t>path</a:t>
            </a:r>
            <a:r>
              <a:rPr lang="zh-CN" altLang="zh-CN" dirty="0"/>
              <a:t>，</a:t>
            </a:r>
            <a:r>
              <a:rPr lang="en-US" altLang="zh-CN" dirty="0" err="1"/>
              <a:t>params</a:t>
            </a:r>
            <a:r>
              <a:rPr lang="zh-CN" altLang="zh-CN" dirty="0"/>
              <a:t>会被忽略，为了传参数，需要提供路由的</a:t>
            </a:r>
            <a:r>
              <a:rPr lang="en-US" altLang="zh-CN" dirty="0"/>
              <a:t>name</a:t>
            </a:r>
            <a:r>
              <a:rPr lang="zh-CN" altLang="zh-CN" dirty="0"/>
              <a:t>或者手写带有参数的</a:t>
            </a:r>
            <a:r>
              <a:rPr lang="en-US" altLang="zh-CN" dirty="0"/>
              <a:t>path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81615" y="2941781"/>
            <a:ext cx="6539642" cy="2160508"/>
            <a:chOff x="1381615" y="2941781"/>
            <a:chExt cx="6539642" cy="2160508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1381615" y="3163297"/>
              <a:ext cx="6539642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'123'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name: 'user',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}})  // /user/123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`/user/${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}` })                // /user/123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不生效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'/user',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}})  // /user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5"/>
            <p:cNvSpPr>
              <a:spLocks noChangeArrowheads="1"/>
            </p:cNvSpPr>
            <p:nvPr/>
          </p:nvSpPr>
          <p:spPr bwMode="auto">
            <a:xfrm>
              <a:off x="6043630" y="294178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query</a:t>
            </a:r>
            <a:r>
              <a:rPr lang="zh-CN" altLang="en-US" dirty="0"/>
              <a:t>传参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70429" y="2378703"/>
            <a:ext cx="6539642" cy="1791176"/>
            <a:chOff x="1270429" y="2378703"/>
            <a:chExt cx="6539642" cy="1791176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270429" y="2600219"/>
              <a:ext cx="6539642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932444" y="237870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920240"/>
            <a:ext cx="807910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提到路由，一般会想到生活中常见的路由器，路由器主要用于连接多个逻辑上分开的网络，逻辑网络代表一个单独的网络或者一个子网，可以通过路由器功能来完成不同网络之间数据的传递。在Vue中也引入了路由的概念，因此，我们先来对程序开发中的路由进行简单地了解。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5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69476" y="1998225"/>
            <a:ext cx="6405047" cy="3268504"/>
            <a:chOff x="1369476" y="1998225"/>
            <a:chExt cx="6405047" cy="3268504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369476" y="2219741"/>
              <a:ext cx="6405047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user =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this.$route.query.name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接收参数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'&lt;p&gt;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{{ this.$route.query.name }}&lt;/p&gt;'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 { path: '/user', component: user }]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911867" y="199822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4824" y="1937321"/>
            <a:ext cx="6745338" cy="3637835"/>
            <a:chOff x="1324824" y="1937321"/>
            <a:chExt cx="6745338" cy="3637835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324824" y="2158836"/>
              <a:ext cx="6745338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'/user', query: { name: 'admin'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853814" y="193732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单击“跳转”按钮</a:t>
            </a:r>
            <a:r>
              <a:rPr lang="zh-CN" altLang="en-US" dirty="0"/>
              <a:t>，浏览器预览效果如下图。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20173" y="2738101"/>
            <a:ext cx="6947922" cy="2097032"/>
            <a:chOff x="760683" y="2844431"/>
            <a:chExt cx="7559133" cy="2284405"/>
          </a:xfrm>
        </p:grpSpPr>
        <p:sp>
          <p:nvSpPr>
            <p:cNvPr id="12" name="TextBox 11"/>
            <p:cNvSpPr txBox="1"/>
            <p:nvPr/>
          </p:nvSpPr>
          <p:spPr>
            <a:xfrm>
              <a:off x="3874732" y="4726504"/>
              <a:ext cx="1331036" cy="402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query</a:t>
              </a:r>
              <a:r>
                <a:rPr lang="zh-CN" altLang="en-US" dirty="0"/>
                <a:t>传参</a:t>
              </a:r>
            </a:p>
          </p:txBody>
        </p:sp>
        <p:pic>
          <p:nvPicPr>
            <p:cNvPr id="12290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83" y="2844431"/>
              <a:ext cx="7559133" cy="180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8000" y="1802234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zh-CN" dirty="0" err="1"/>
              <a:t>params</a:t>
            </a:r>
            <a:r>
              <a:rPr lang="zh-CN" altLang="en-US" dirty="0"/>
              <a:t>传参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70429" y="2378703"/>
            <a:ext cx="6539642" cy="1791176"/>
            <a:chOff x="1270429" y="2378703"/>
            <a:chExt cx="6539642" cy="1791176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1270429" y="2600219"/>
              <a:ext cx="6539642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932444" y="237870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95214" y="2155959"/>
            <a:ext cx="6500740" cy="2899172"/>
            <a:chOff x="995214" y="2155959"/>
            <a:chExt cx="6500740" cy="2899172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995214" y="2377475"/>
              <a:ext cx="6500740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user =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'&lt;p&gt;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{{ this.$route.params.name }}&lt;/p&gt;'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this.$route.params.name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接收参数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 { path: '/user', name: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user',component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user }]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5528407" y="215595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1388" y="1952172"/>
            <a:ext cx="7181224" cy="3622985"/>
            <a:chOff x="981388" y="1952172"/>
            <a:chExt cx="7181224" cy="3622985"/>
          </a:xfrm>
        </p:grpSpPr>
        <p:sp>
          <p:nvSpPr>
            <p:cNvPr id="10" name="矩形 1"/>
            <p:cNvSpPr>
              <a:spLocks noChangeArrowheads="1"/>
            </p:cNvSpPr>
            <p:nvPr/>
          </p:nvSpPr>
          <p:spPr bwMode="auto">
            <a:xfrm>
              <a:off x="981388" y="2158837"/>
              <a:ext cx="7181224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router.push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name: 'user',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{ name: 'admin' }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166360" y="1952172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err="1"/>
                <a:t>js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router.push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单击“跳转”按钮</a:t>
            </a:r>
            <a:r>
              <a:rPr lang="zh-CN" altLang="en-US" dirty="0"/>
              <a:t>，浏览器预览效果如下图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08735" y="2539291"/>
            <a:ext cx="6770798" cy="2295846"/>
            <a:chOff x="1008735" y="2539291"/>
            <a:chExt cx="6770798" cy="2295846"/>
          </a:xfrm>
        </p:grpSpPr>
        <p:sp>
          <p:nvSpPr>
            <p:cNvPr id="12" name="TextBox 11"/>
            <p:cNvSpPr txBox="1"/>
            <p:nvPr/>
          </p:nvSpPr>
          <p:spPr>
            <a:xfrm>
              <a:off x="3686248" y="446580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params</a:t>
              </a:r>
              <a:r>
                <a:rPr lang="zh-CN" altLang="en-US" dirty="0"/>
                <a:t>传参</a:t>
              </a:r>
            </a:p>
          </p:txBody>
        </p:sp>
        <p:pic>
          <p:nvPicPr>
            <p:cNvPr id="13314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5" y="2539291"/>
              <a:ext cx="6770798" cy="186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router.replace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439619" y="1846658"/>
            <a:ext cx="8534259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zh-CN" dirty="0"/>
              <a:t>方法和</a:t>
            </a:r>
            <a:r>
              <a:rPr lang="en-US" altLang="zh-CN" dirty="0" err="1"/>
              <a:t>router.push</a:t>
            </a:r>
            <a:r>
              <a:rPr lang="en-US" altLang="zh-CN" dirty="0"/>
              <a:t>()</a:t>
            </a:r>
            <a:r>
              <a:rPr lang="zh-CN" altLang="zh-CN" dirty="0"/>
              <a:t>方法类似，区别在于，为</a:t>
            </a:r>
            <a:r>
              <a:rPr lang="en-US" altLang="zh-CN" dirty="0"/>
              <a:t>&lt;router-link&gt;</a:t>
            </a:r>
            <a:r>
              <a:rPr lang="zh-CN" altLang="zh-CN" dirty="0"/>
              <a:t>设置</a:t>
            </a:r>
            <a:r>
              <a:rPr lang="en-US" altLang="zh-CN" dirty="0"/>
              <a:t>replace</a:t>
            </a:r>
            <a:r>
              <a:rPr lang="zh-CN" altLang="zh-CN" dirty="0"/>
              <a:t>属性后，当单击时，就会调用</a:t>
            </a:r>
            <a:r>
              <a:rPr lang="en-US" altLang="zh-CN" dirty="0" err="1"/>
              <a:t>router.replace</a:t>
            </a:r>
            <a:r>
              <a:rPr lang="en-US" altLang="zh-CN" dirty="0"/>
              <a:t>()</a:t>
            </a:r>
            <a:r>
              <a:rPr lang="zh-CN" altLang="zh-CN" dirty="0"/>
              <a:t>，导航后不会向</a:t>
            </a:r>
            <a:r>
              <a:rPr lang="en-US" altLang="zh-CN" dirty="0"/>
              <a:t>history</a:t>
            </a:r>
            <a:r>
              <a:rPr lang="zh-CN" altLang="zh-CN" dirty="0"/>
              <a:t>栈添加新的记录，而是替换当前的</a:t>
            </a:r>
            <a:r>
              <a:rPr lang="en-US" altLang="zh-CN" dirty="0"/>
              <a:t>history</a:t>
            </a:r>
            <a:r>
              <a:rPr lang="zh-CN" altLang="zh-CN" dirty="0"/>
              <a:t>记录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381615" y="3632926"/>
            <a:ext cx="6539642" cy="1791176"/>
            <a:chOff x="1381615" y="3632926"/>
            <a:chExt cx="6539642" cy="1791176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381615" y="3854442"/>
              <a:ext cx="6539642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router.replace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path: 'user'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声明式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&lt;router-link :to="{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path:'user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'}" replace&gt;&lt;/router-link&gt;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043630" y="363292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router.go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81322" y="1895300"/>
            <a:ext cx="82365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router.go</a:t>
            </a:r>
            <a:r>
              <a:rPr lang="en-US" altLang="zh-CN" dirty="0"/>
              <a:t>()</a:t>
            </a:r>
            <a:r>
              <a:rPr lang="zh-CN" altLang="zh-CN" dirty="0"/>
              <a:t>方法的参数是一个整数，表示在</a:t>
            </a:r>
            <a:r>
              <a:rPr lang="en-US" altLang="zh-CN" dirty="0"/>
              <a:t>history</a:t>
            </a:r>
            <a:r>
              <a:rPr lang="zh-CN" altLang="zh-CN" dirty="0"/>
              <a:t>历史记录中向前或者后退多少步，类似于</a:t>
            </a:r>
            <a:r>
              <a:rPr lang="en-US" altLang="zh-CN" dirty="0" err="1"/>
              <a:t>window.history.go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  <a:r>
              <a:rPr lang="en-US" altLang="zh-CN" dirty="0"/>
              <a:t>this.$</a:t>
            </a:r>
            <a:r>
              <a:rPr lang="en-US" altLang="zh-CN" dirty="0" err="1"/>
              <a:t>router.go</a:t>
            </a:r>
            <a:r>
              <a:rPr lang="en-US" altLang="zh-CN" dirty="0"/>
              <a:t>(-1)</a:t>
            </a:r>
            <a:r>
              <a:rPr lang="zh-CN" altLang="zh-CN" dirty="0"/>
              <a:t>相当于</a:t>
            </a:r>
            <a:r>
              <a:rPr lang="en-US" altLang="zh-CN" dirty="0" err="1"/>
              <a:t>history.back</a:t>
            </a:r>
            <a:r>
              <a:rPr lang="en-US" altLang="zh-CN" dirty="0"/>
              <a:t>()</a:t>
            </a:r>
            <a:r>
              <a:rPr lang="zh-CN" altLang="zh-CN" dirty="0"/>
              <a:t>，表示后退一步，</a:t>
            </a:r>
            <a:r>
              <a:rPr lang="en-US" altLang="zh-CN" dirty="0"/>
              <a:t>this.$</a:t>
            </a:r>
            <a:r>
              <a:rPr lang="en-US" altLang="zh-CN" dirty="0" err="1"/>
              <a:t>router.go</a:t>
            </a:r>
            <a:r>
              <a:rPr lang="en-US" altLang="zh-CN" dirty="0"/>
              <a:t>(1)</a:t>
            </a:r>
            <a:r>
              <a:rPr lang="zh-CN" altLang="zh-CN" dirty="0"/>
              <a:t>相当于</a:t>
            </a:r>
            <a:r>
              <a:rPr lang="en-US" altLang="zh-CN" dirty="0" err="1"/>
              <a:t>history.forward</a:t>
            </a:r>
            <a:r>
              <a:rPr lang="en-US" altLang="zh-CN" dirty="0"/>
              <a:t>()</a:t>
            </a:r>
            <a:r>
              <a:rPr lang="zh-CN" altLang="zh-CN" dirty="0"/>
              <a:t>，表示前进一步，功能类似于浏览器上的后退和前进按钮，相应的地址栏也会发生改变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5.8 </a:t>
            </a:r>
            <a:r>
              <a:rPr lang="zh-CN" altLang="en-US" dirty="0">
                <a:cs typeface="Times New Roman" panose="02020603050405020304" pitchFamily="18" charset="0"/>
              </a:rPr>
              <a:t>编程式导航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router.go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86607" y="1670415"/>
            <a:ext cx="7170591" cy="4835514"/>
            <a:chOff x="1186607" y="1670415"/>
            <a:chExt cx="7170591" cy="4835514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186607" y="1981614"/>
              <a:ext cx="7170591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id="app"&gt;&lt;button @click="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goBack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后退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methods: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goBack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router.go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(-1)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router.go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进行后退操作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6337063" y="1670415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65150" y="1892300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程序开发中的路由分为</a:t>
            </a:r>
            <a:r>
              <a:rPr lang="zh-CN" altLang="zh-CN" b="1" dirty="0">
                <a:solidFill>
                  <a:srgbClr val="1369B2"/>
                </a:solidFill>
              </a:rPr>
              <a:t>后端路由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1369B2"/>
                </a:solidFill>
              </a:rPr>
              <a:t>前端路由</a:t>
            </a:r>
            <a:r>
              <a:rPr lang="zh-CN" altLang="en-US" dirty="0"/>
              <a:t>。</a:t>
            </a:r>
            <a:r>
              <a:rPr lang="zh-CN" altLang="zh-CN" dirty="0"/>
              <a:t>后端路由通过用户请求的</a:t>
            </a:r>
            <a:r>
              <a:rPr lang="en-US" altLang="zh-CN" dirty="0"/>
              <a:t>URL</a:t>
            </a:r>
            <a:r>
              <a:rPr lang="zh-CN" altLang="zh-CN" dirty="0"/>
              <a:t>分发到具体的处理程序，浏览器每次跳转到不同的</a:t>
            </a:r>
            <a:r>
              <a:rPr lang="en-US" altLang="zh-CN" dirty="0"/>
              <a:t>URL</a:t>
            </a:r>
            <a:r>
              <a:rPr lang="zh-CN" altLang="zh-CN" dirty="0"/>
              <a:t>，都会重新访问服务器。服务器收到请求后，将数据和模板组合，返回</a:t>
            </a:r>
            <a:r>
              <a:rPr lang="en-US" altLang="zh-CN" dirty="0"/>
              <a:t>HTML</a:t>
            </a:r>
            <a:r>
              <a:rPr lang="zh-CN" altLang="zh-CN" dirty="0"/>
              <a:t>页面，或者直接返回</a:t>
            </a:r>
            <a:r>
              <a:rPr lang="en-US" altLang="zh-CN" dirty="0"/>
              <a:t>HTML</a:t>
            </a:r>
            <a:r>
              <a:rPr lang="zh-CN" altLang="zh-CN" dirty="0"/>
              <a:t>模板，由前端</a:t>
            </a:r>
            <a:r>
              <a:rPr lang="en-US" altLang="zh-CN" dirty="0"/>
              <a:t>JavaScript</a:t>
            </a:r>
            <a:r>
              <a:rPr lang="zh-CN" altLang="zh-CN" dirty="0"/>
              <a:t>程序再去请求数据，使用前端模板和数据进行组合，生成最终的</a:t>
            </a:r>
            <a:r>
              <a:rPr lang="en-US" altLang="zh-CN" dirty="0"/>
              <a:t>HTML</a:t>
            </a:r>
            <a:r>
              <a:rPr lang="zh-CN" altLang="zh-CN" dirty="0"/>
              <a:t>页面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26921" y="1741488"/>
            <a:ext cx="8164186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 err="1"/>
              <a:t>Vue</a:t>
            </a:r>
            <a:r>
              <a:rPr lang="zh-CN" altLang="zh-CN" dirty="0"/>
              <a:t>中路由的基本概念、路由对象属性、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插件的基本使用，并通过案例的形式讲解了如何使用</a:t>
            </a:r>
            <a:r>
              <a:rPr lang="en-US" altLang="zh-CN" dirty="0"/>
              <a:t>query</a:t>
            </a:r>
            <a:r>
              <a:rPr lang="zh-CN" altLang="zh-CN" dirty="0"/>
              <a:t>和</a:t>
            </a:r>
            <a:r>
              <a:rPr lang="en-US" altLang="zh-CN" dirty="0" err="1"/>
              <a:t>params</a:t>
            </a:r>
            <a:r>
              <a:rPr lang="zh-CN" altLang="zh-CN" dirty="0"/>
              <a:t>方式传递参数、动态路由及路由嵌套的使用、命名视图及命名路由的方法，最后讲到了使用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的路由实例方法实现编程式导航的参数传递及获取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3556" y="192087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后端路由的工作原理</a:t>
            </a:r>
            <a:r>
              <a:rPr lang="zh-CN" altLang="en-US" dirty="0"/>
              <a:t>如下图所示。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14070" y="2695575"/>
            <a:ext cx="7306310" cy="2834005"/>
            <a:chOff x="1282" y="4245"/>
            <a:chExt cx="11506" cy="4463"/>
          </a:xfrm>
        </p:grpSpPr>
        <p:sp>
          <p:nvSpPr>
            <p:cNvPr id="5" name="TextBox 4"/>
            <p:cNvSpPr txBox="1"/>
            <p:nvPr/>
          </p:nvSpPr>
          <p:spPr>
            <a:xfrm>
              <a:off x="6290" y="8072"/>
              <a:ext cx="1858" cy="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后端路由</a:t>
              </a:r>
            </a:p>
          </p:txBody>
        </p:sp>
        <p:pic>
          <p:nvPicPr>
            <p:cNvPr id="12" name="图片 11" descr="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" y="4245"/>
              <a:ext cx="11506" cy="38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95" y="1920875"/>
            <a:ext cx="83637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/>
              <a:t>上图中，</a:t>
            </a:r>
            <a:r>
              <a:rPr lang="zh-CN" altLang="zh-CN" dirty="0"/>
              <a:t>网站的服务器地址是</a:t>
            </a:r>
            <a:r>
              <a:rPr lang="en-US" altLang="zh-CN" dirty="0"/>
              <a:t>http://localhost</a:t>
            </a:r>
            <a:r>
              <a:rPr lang="zh-CN" altLang="zh-CN" dirty="0"/>
              <a:t>，在这个网站中提供了</a:t>
            </a:r>
            <a:r>
              <a:rPr lang="en-US" altLang="zh-CN" dirty="0"/>
              <a:t>3</a:t>
            </a:r>
            <a:r>
              <a:rPr lang="zh-CN" altLang="zh-CN" dirty="0"/>
              <a:t>个页面，分别为“首页”“关于”和“我的资料”。当用户在浏览器中输入</a:t>
            </a:r>
            <a:r>
              <a:rPr lang="en-US" altLang="zh-CN" dirty="0"/>
              <a:t>URL</a:t>
            </a:r>
            <a:r>
              <a:rPr lang="zh-CN" altLang="zh-CN" dirty="0"/>
              <a:t>地址</a:t>
            </a:r>
            <a:endParaRPr lang="en-US" altLang="zh-CN" dirty="0"/>
          </a:p>
          <a:p>
            <a:pPr latinLnBrk="1">
              <a:lnSpc>
                <a:spcPct val="200000"/>
              </a:lnSpc>
            </a:pPr>
            <a:r>
              <a:rPr lang="en-US" altLang="zh-CN" dirty="0"/>
              <a:t>http://localhost/person</a:t>
            </a:r>
            <a:r>
              <a:rPr lang="zh-CN" altLang="zh-CN" dirty="0"/>
              <a:t>来访问“我的资料”页面时，服务器就会收到这个请求，</a:t>
            </a:r>
            <a:endParaRPr lang="en-US" altLang="zh-CN" dirty="0"/>
          </a:p>
          <a:p>
            <a:pPr latinLnBrk="1">
              <a:lnSpc>
                <a:spcPct val="200000"/>
              </a:lnSpc>
            </a:pPr>
            <a:r>
              <a:rPr lang="zh-CN" altLang="zh-CN" dirty="0"/>
              <a:t>找到相对应的处理程序，这就是路由的分发，这一功能是通过路由来实现的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后端路由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5"/>
          <p:cNvGrpSpPr/>
          <p:nvPr/>
        </p:nvGrpSpPr>
        <p:grpSpPr bwMode="auto">
          <a:xfrm>
            <a:off x="641985" y="2651125"/>
            <a:ext cx="7675245" cy="1909445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695325" y="2807335"/>
            <a:ext cx="762127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浏览器每访问一次新页面的时候，都要向服务器发送请求，然后服务器会响应请求，返回新页面给浏览器，在这个过程中会有一定的网络延迟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7997" y="1806575"/>
            <a:ext cx="82107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b="1" dirty="0">
                <a:solidFill>
                  <a:srgbClr val="1369B2"/>
                </a:solidFill>
              </a:rPr>
              <a:t>前端路由</a:t>
            </a:r>
            <a:r>
              <a:rPr lang="zh-CN" altLang="zh-CN" dirty="0"/>
              <a:t>就是把不同路由对应不同的内容或页面的任务交给前端来做。对于单页面应用（</a:t>
            </a:r>
            <a:r>
              <a:rPr lang="en-US" altLang="zh-CN" dirty="0"/>
              <a:t>SPA</a:t>
            </a:r>
            <a:r>
              <a:rPr lang="zh-CN" altLang="zh-CN" dirty="0"/>
              <a:t>）来说，主要通过</a:t>
            </a:r>
            <a:r>
              <a:rPr lang="en-US" altLang="zh-CN" dirty="0"/>
              <a:t>URL</a:t>
            </a:r>
            <a:r>
              <a:rPr lang="zh-CN" altLang="zh-CN" dirty="0"/>
              <a:t>中的</a:t>
            </a:r>
            <a:r>
              <a:rPr lang="en-US" altLang="zh-CN" dirty="0"/>
              <a:t>hash</a:t>
            </a:r>
            <a:r>
              <a:rPr lang="zh-CN" altLang="zh-CN" dirty="0"/>
              <a:t>（</a:t>
            </a:r>
            <a:r>
              <a:rPr lang="en-US" altLang="zh-CN" dirty="0"/>
              <a:t>#</a:t>
            </a:r>
            <a:r>
              <a:rPr lang="zh-CN" altLang="zh-CN" dirty="0"/>
              <a:t>号）来实现不同页面之间的切换。</a:t>
            </a:r>
            <a:r>
              <a:rPr lang="en-US" altLang="zh-CN" dirty="0"/>
              <a:t>hash</a:t>
            </a:r>
            <a:r>
              <a:rPr lang="zh-CN" altLang="zh-CN" dirty="0"/>
              <a:t>有一个特点，就是</a:t>
            </a:r>
            <a:r>
              <a:rPr lang="en-US" altLang="zh-CN" dirty="0"/>
              <a:t>HTTP</a:t>
            </a:r>
            <a:r>
              <a:rPr lang="zh-CN" altLang="zh-CN" dirty="0"/>
              <a:t>请求中不会包含</a:t>
            </a:r>
            <a:r>
              <a:rPr lang="en-US" altLang="zh-CN" dirty="0"/>
              <a:t>hash</a:t>
            </a:r>
            <a:r>
              <a:rPr lang="zh-CN" altLang="zh-CN" dirty="0"/>
              <a:t>相关的内容，所以单页面程序中的页面跳转主要用</a:t>
            </a:r>
            <a:r>
              <a:rPr lang="en-US" altLang="zh-CN" dirty="0"/>
              <a:t>hash</a:t>
            </a:r>
            <a:r>
              <a:rPr lang="zh-CN" altLang="zh-CN" dirty="0"/>
              <a:t>来实现。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13556" y="1920875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前端路由的工作原理</a:t>
            </a:r>
            <a:r>
              <a:rPr lang="zh-CN" altLang="en-US" dirty="0"/>
              <a:t>如下图所示。</a:t>
            </a:r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57287" y="2567056"/>
            <a:ext cx="6829425" cy="2978143"/>
            <a:chOff x="1157287" y="2530738"/>
            <a:chExt cx="6829425" cy="2978143"/>
          </a:xfrm>
        </p:grpSpPr>
        <p:sp>
          <p:nvSpPr>
            <p:cNvPr id="17" name="TextBox 16"/>
            <p:cNvSpPr txBox="1"/>
            <p:nvPr/>
          </p:nvSpPr>
          <p:spPr>
            <a:xfrm>
              <a:off x="4029768" y="51395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前端路由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157287" y="2530738"/>
            <a:ext cx="6829425" cy="250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" name="Visio" r:id="rId4" imgW="8051800" imgH="2959100" progId="Visio.Drawing.11">
                    <p:embed/>
                  </p:oleObj>
                </mc:Choice>
                <mc:Fallback>
                  <p:oleObj name="Visio" r:id="rId4" imgW="8051800" imgH="2959100" progId="Visio.Drawing.11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287" y="2530738"/>
                          <a:ext cx="6829425" cy="2508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46254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64094"/>
            <a:ext cx="2666664" cy="1140731"/>
            <a:chOff x="153988" y="1614313"/>
            <a:chExt cx="266588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1" y="1662709"/>
              <a:ext cx="2124415" cy="78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b="1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的实现原理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805731"/>
            <a:ext cx="2560637" cy="1102571"/>
            <a:chOff x="6135688" y="2109791"/>
            <a:chExt cx="2560637" cy="1100134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2304"/>
              <a:ext cx="1925366" cy="78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熟练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路由的安装与使用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173788" y="4081447"/>
            <a:ext cx="2573337" cy="1659354"/>
            <a:chOff x="6122988" y="1555352"/>
            <a:chExt cx="2573337" cy="1654573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22988" y="1555352"/>
              <a:ext cx="2109787" cy="1472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路由对象的常用属性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动态路由的匹配及路由嵌套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15"/>
            <a:ext cx="2744786" cy="1671171"/>
            <a:chOff x="5951539" y="1544291"/>
            <a:chExt cx="2744786" cy="1665634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5951539" y="1544291"/>
              <a:ext cx="2300018" cy="1471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latinLnBrk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命名路由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命名视图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编程式导航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传参方式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6146" y="2027201"/>
            <a:ext cx="78590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</a:pPr>
            <a:r>
              <a:rPr lang="zh-CN" altLang="en-US" dirty="0"/>
              <a:t>上图中，</a:t>
            </a:r>
            <a:r>
              <a:rPr lang="en-US" altLang="zh-CN" dirty="0"/>
              <a:t>index.html</a:t>
            </a:r>
            <a:r>
              <a:rPr lang="zh-CN" altLang="zh-CN" dirty="0"/>
              <a:t>后面的“</a:t>
            </a:r>
            <a:r>
              <a:rPr lang="en-US" altLang="zh-CN" dirty="0"/>
              <a:t>#/home</a:t>
            </a:r>
            <a:r>
              <a:rPr lang="zh-CN" altLang="zh-CN" dirty="0"/>
              <a:t>”是</a:t>
            </a:r>
            <a:r>
              <a:rPr lang="en-US" altLang="zh-CN" dirty="0"/>
              <a:t>hash</a:t>
            </a:r>
            <a:r>
              <a:rPr lang="zh-CN" altLang="zh-CN" dirty="0"/>
              <a:t>方式的路由，由前端路由来处理，将</a:t>
            </a:r>
            <a:r>
              <a:rPr lang="en-US" altLang="zh-CN" dirty="0"/>
              <a:t>hash</a:t>
            </a:r>
            <a:r>
              <a:rPr lang="zh-CN" altLang="zh-CN" dirty="0"/>
              <a:t>值与页面中的组件对应，当</a:t>
            </a:r>
            <a:r>
              <a:rPr lang="en-US" altLang="zh-CN" dirty="0"/>
              <a:t>hash</a:t>
            </a:r>
            <a:r>
              <a:rPr lang="zh-CN" altLang="zh-CN" dirty="0"/>
              <a:t>值为“</a:t>
            </a:r>
            <a:r>
              <a:rPr lang="en-US" altLang="zh-CN" dirty="0"/>
              <a:t>#/home</a:t>
            </a:r>
            <a:r>
              <a:rPr lang="zh-CN" altLang="zh-CN" dirty="0"/>
              <a:t>”时，就显示“首页”组件。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5.1 </a:t>
            </a:r>
            <a:r>
              <a:rPr lang="zh-CN" altLang="en-US" dirty="0">
                <a:cs typeface="Times New Roman" panose="02020603050405020304" pitchFamily="18" charset="0"/>
              </a:rPr>
              <a:t>初识路由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7037" y="1493860"/>
              <a:ext cx="4703763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前端路由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+mn-lt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20" name="椭圆 19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808022"/>
            <a:ext cx="735488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前端路由在访问一个新页面的时候仅仅是变换了一下</a:t>
            </a:r>
            <a:r>
              <a:rPr lang="en-US" altLang="zh-CN" dirty="0"/>
              <a:t>hash</a:t>
            </a:r>
            <a:r>
              <a:rPr lang="zh-CN" altLang="zh-CN" dirty="0"/>
              <a:t>值而已，没有和服务端交互，所以不存在网络延迟，提升了用户体验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832701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单页面应用（</a:t>
            </a:r>
            <a:r>
              <a:rPr lang="en-US" altLang="zh-CN" dirty="0"/>
              <a:t>SPA</a:t>
            </a:r>
            <a:r>
              <a:rPr lang="zh-CN" altLang="zh-CN" dirty="0"/>
              <a:t>）的核心思想之一，就是更新视图而不重新请求页面，简单来说，它在加载页面时，不会加载整个页面，只会更新某个指定的容器中的内容。对于大多数单页面应用，都推荐使用官方支持的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0905" y="3611950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在实现单页面前端路由时，提供了两种方式，分别是</a:t>
            </a:r>
            <a:r>
              <a:rPr lang="en-US" altLang="zh-CN" dirty="0"/>
              <a:t>hash</a:t>
            </a:r>
            <a:r>
              <a:rPr lang="zh-CN" altLang="zh-CN" dirty="0"/>
              <a:t>模式和</a:t>
            </a:r>
            <a:r>
              <a:rPr lang="en-US" altLang="zh-CN" dirty="0"/>
              <a:t>history</a:t>
            </a:r>
            <a:r>
              <a:rPr lang="zh-CN" altLang="zh-CN" dirty="0"/>
              <a:t>模式，根据</a:t>
            </a:r>
            <a:r>
              <a:rPr lang="en-US" altLang="zh-CN" dirty="0"/>
              <a:t>mode</a:t>
            </a:r>
            <a:r>
              <a:rPr lang="zh-CN" altLang="zh-CN" dirty="0"/>
              <a:t>参数来决定采用哪一种方式。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hash</a:t>
            </a:r>
            <a:r>
              <a:rPr lang="zh-CN" altLang="en-US" dirty="0"/>
              <a:t>模式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7050" y="2595503"/>
            <a:ext cx="8064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默认为</a:t>
            </a:r>
            <a:r>
              <a:rPr lang="en-US" altLang="zh-CN" dirty="0"/>
              <a:t>hash</a:t>
            </a:r>
            <a:r>
              <a:rPr lang="zh-CN" altLang="zh-CN" dirty="0"/>
              <a:t>模式，使用</a:t>
            </a:r>
            <a:r>
              <a:rPr lang="en-US" altLang="zh-CN" dirty="0"/>
              <a:t>URL</a:t>
            </a:r>
            <a:r>
              <a:rPr lang="zh-CN" altLang="zh-CN" dirty="0"/>
              <a:t>的</a:t>
            </a:r>
            <a:r>
              <a:rPr lang="en-US" altLang="zh-CN" dirty="0"/>
              <a:t>hash</a:t>
            </a:r>
            <a:r>
              <a:rPr lang="zh-CN" altLang="zh-CN" dirty="0"/>
              <a:t>来</a:t>
            </a:r>
            <a:r>
              <a:rPr lang="zh-CN" altLang="en-US" dirty="0"/>
              <a:t>模拟</a:t>
            </a:r>
            <a:r>
              <a:rPr lang="zh-CN" altLang="zh-CN" dirty="0"/>
              <a:t>一个完整的</a:t>
            </a:r>
            <a:r>
              <a:rPr lang="en-US" altLang="zh-CN" dirty="0"/>
              <a:t>URL</a:t>
            </a:r>
            <a:r>
              <a:rPr lang="zh-CN" altLang="zh-CN" dirty="0"/>
              <a:t>，当</a:t>
            </a:r>
            <a:r>
              <a:rPr lang="en-US" altLang="zh-CN" dirty="0"/>
              <a:t>URL</a:t>
            </a:r>
            <a:r>
              <a:rPr lang="zh-CN" altLang="zh-CN" dirty="0"/>
              <a:t>改变时，页面不会重新加载。</a:t>
            </a:r>
            <a:r>
              <a:rPr lang="en-US" altLang="zh-CN" dirty="0"/>
              <a:t>#</a:t>
            </a:r>
            <a:r>
              <a:rPr lang="zh-CN" altLang="zh-CN" dirty="0"/>
              <a:t>就是</a:t>
            </a:r>
            <a:r>
              <a:rPr lang="en-US" altLang="zh-CN" dirty="0"/>
              <a:t>hash</a:t>
            </a:r>
            <a:r>
              <a:rPr lang="zh-CN" altLang="zh-CN" dirty="0"/>
              <a:t>符号，中文名为哈希符或者锚点，在</a:t>
            </a:r>
            <a:r>
              <a:rPr lang="en-US" altLang="zh-CN" dirty="0"/>
              <a:t>hash</a:t>
            </a:r>
            <a:r>
              <a:rPr lang="zh-CN" altLang="zh-CN" dirty="0"/>
              <a:t>符号后的值，称为</a:t>
            </a:r>
            <a:r>
              <a:rPr lang="en-US" altLang="zh-CN" dirty="0"/>
              <a:t>hash</a:t>
            </a:r>
            <a:r>
              <a:rPr lang="zh-CN" altLang="zh-CN" dirty="0"/>
              <a:t>值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7050" y="2042587"/>
            <a:ext cx="8064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路由的</a:t>
            </a:r>
            <a:r>
              <a:rPr lang="en-US" altLang="zh-CN" dirty="0"/>
              <a:t>hash</a:t>
            </a:r>
            <a:r>
              <a:rPr lang="zh-CN" altLang="zh-CN" dirty="0"/>
              <a:t>模式是利用了</a:t>
            </a:r>
            <a:r>
              <a:rPr lang="en-US" altLang="zh-CN" dirty="0"/>
              <a:t>window</a:t>
            </a:r>
            <a:r>
              <a:rPr lang="zh-CN" altLang="zh-CN" dirty="0"/>
              <a:t>可以监听</a:t>
            </a:r>
            <a:r>
              <a:rPr lang="en-US" altLang="zh-CN" dirty="0" err="1"/>
              <a:t>onhashchange</a:t>
            </a:r>
            <a:r>
              <a:rPr lang="zh-CN" altLang="zh-CN" dirty="0"/>
              <a:t>事件来实现的，也就是说</a:t>
            </a:r>
            <a:r>
              <a:rPr lang="en-US" altLang="zh-CN" dirty="0"/>
              <a:t>hash</a:t>
            </a:r>
            <a:r>
              <a:rPr lang="zh-CN" altLang="zh-CN" dirty="0"/>
              <a:t>值是用来指导浏览器动作的，对服务器没有影响，</a:t>
            </a:r>
            <a:r>
              <a:rPr lang="en-US" altLang="zh-CN" dirty="0"/>
              <a:t>HTTP</a:t>
            </a:r>
            <a:r>
              <a:rPr lang="zh-CN" altLang="zh-CN" dirty="0"/>
              <a:t>请求中也不会包括</a:t>
            </a:r>
            <a:r>
              <a:rPr lang="en-US" altLang="zh-CN" dirty="0"/>
              <a:t>hash</a:t>
            </a:r>
            <a:r>
              <a:rPr lang="zh-CN" altLang="zh-CN" dirty="0"/>
              <a:t>值，同时每一次改变</a:t>
            </a:r>
            <a:r>
              <a:rPr lang="en-US" altLang="zh-CN" dirty="0"/>
              <a:t>hash</a:t>
            </a:r>
            <a:r>
              <a:rPr lang="zh-CN" altLang="zh-CN" dirty="0"/>
              <a:t>值，都会在浏览器的访问历史中增加一个记录，使用“后退”按钮，就可以回到上一个位置。所以，</a:t>
            </a:r>
            <a:r>
              <a:rPr lang="en-US" altLang="zh-CN" dirty="0"/>
              <a:t>hash</a:t>
            </a:r>
            <a:r>
              <a:rPr lang="zh-CN" altLang="zh-CN" dirty="0"/>
              <a:t>模式是根据</a:t>
            </a:r>
            <a:r>
              <a:rPr lang="en-US" altLang="zh-CN" dirty="0"/>
              <a:t>hash</a:t>
            </a:r>
            <a:r>
              <a:rPr lang="zh-CN" altLang="zh-CN" dirty="0"/>
              <a:t>值来发生改变，根据不同的值，渲染指定</a:t>
            </a:r>
            <a:r>
              <a:rPr lang="en-US" altLang="zh-CN" dirty="0"/>
              <a:t>DOM</a:t>
            </a:r>
            <a:r>
              <a:rPr lang="zh-CN" altLang="zh-CN" dirty="0"/>
              <a:t>位置的不同数据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940463"/>
            <a:ext cx="8064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zh-CN" dirty="0"/>
              <a:t>history</a:t>
            </a:r>
            <a:r>
              <a:rPr lang="zh-CN" altLang="en-US" dirty="0"/>
              <a:t>模式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495151" y="2436008"/>
            <a:ext cx="80645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history</a:t>
            </a:r>
            <a:r>
              <a:rPr lang="zh-CN" altLang="zh-CN" dirty="0"/>
              <a:t>模式不会出现</a:t>
            </a:r>
            <a:r>
              <a:rPr lang="en-US" altLang="zh-CN" dirty="0"/>
              <a:t>#</a:t>
            </a:r>
            <a:r>
              <a:rPr lang="zh-CN" altLang="zh-CN" dirty="0"/>
              <a:t>号</a:t>
            </a:r>
            <a:r>
              <a:rPr lang="zh-CN" altLang="en-US" dirty="0"/>
              <a:t>比较美观</a:t>
            </a:r>
            <a:r>
              <a:rPr lang="zh-CN" altLang="zh-CN" dirty="0"/>
              <a:t>，这种模式充分利用</a:t>
            </a:r>
            <a:r>
              <a:rPr lang="en-US" altLang="zh-CN" dirty="0" err="1"/>
              <a:t>history.pushState()</a:t>
            </a:r>
            <a:r>
              <a:rPr lang="zh-CN" altLang="zh-CN" dirty="0"/>
              <a:t>来完成</a:t>
            </a:r>
            <a:r>
              <a:rPr lang="en-US" altLang="zh-CN" dirty="0"/>
              <a:t>URL</a:t>
            </a:r>
            <a:r>
              <a:rPr lang="zh-CN" altLang="zh-CN" dirty="0"/>
              <a:t>的跳转而且无须重新加载页面。使用</a:t>
            </a:r>
            <a:r>
              <a:rPr lang="en-US" altLang="zh-CN" dirty="0"/>
              <a:t>history</a:t>
            </a:r>
            <a:r>
              <a:rPr lang="zh-CN" altLang="zh-CN" dirty="0"/>
              <a:t>模式时，需要在路由规则配置中增加</a:t>
            </a:r>
            <a:r>
              <a:rPr lang="en-US" altLang="zh-CN" dirty="0" err="1"/>
              <a:t>mode:'history</a:t>
            </a:r>
            <a:r>
              <a:rPr lang="en-US" altLang="zh-CN" dirty="0"/>
              <a:t>'</a:t>
            </a:r>
            <a:r>
              <a:rPr lang="zh-CN" altLang="zh-CN" dirty="0"/>
              <a:t>，示例代码如下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051329" y="3998940"/>
            <a:ext cx="6253257" cy="2192407"/>
            <a:chOff x="1051329" y="4169068"/>
            <a:chExt cx="6253257" cy="2192407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051329" y="4422483"/>
              <a:ext cx="6253257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main.js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mode: 'history',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[...]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667741" y="4169068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工作原理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5"/>
          <p:cNvGrpSpPr/>
          <p:nvPr/>
        </p:nvGrpSpPr>
        <p:grpSpPr bwMode="auto">
          <a:xfrm>
            <a:off x="637953" y="2650944"/>
            <a:ext cx="7678960" cy="2048647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3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797560" y="2712085"/>
            <a:ext cx="751967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zh-CN" dirty="0"/>
              <a:t>HTML5</a:t>
            </a:r>
            <a:r>
              <a:rPr lang="zh-CN" altLang="zh-CN" dirty="0"/>
              <a:t>中</a:t>
            </a:r>
            <a:r>
              <a:rPr lang="en-US" altLang="zh-CN" dirty="0"/>
              <a:t>history</a:t>
            </a:r>
            <a:r>
              <a:rPr lang="zh-CN" altLang="zh-CN" dirty="0"/>
              <a:t>有两个新增的</a:t>
            </a:r>
            <a:r>
              <a:rPr lang="en-US" altLang="zh-CN" dirty="0"/>
              <a:t>API</a:t>
            </a:r>
            <a:r>
              <a:rPr lang="zh-CN" altLang="zh-CN" dirty="0"/>
              <a:t>，分别是</a:t>
            </a:r>
            <a:r>
              <a:rPr lang="en-US" altLang="zh-CN" dirty="0" err="1"/>
              <a:t>history.pushState()</a:t>
            </a:r>
            <a:r>
              <a:rPr lang="en-US" altLang="zh-CN" dirty="0"/>
              <a:t> </a:t>
            </a:r>
            <a:r>
              <a:rPr lang="zh-CN" altLang="zh-CN" dirty="0"/>
              <a:t>和</a:t>
            </a:r>
            <a:r>
              <a:rPr lang="en-US" altLang="zh-CN" dirty="0"/>
              <a:t> </a:t>
            </a:r>
            <a:r>
              <a:rPr lang="en-US" altLang="zh-CN" dirty="0" err="1"/>
              <a:t>history.replaceState()</a:t>
            </a:r>
            <a:r>
              <a:rPr lang="zh-CN" altLang="zh-CN" dirty="0"/>
              <a:t>，它们都接收</a:t>
            </a:r>
            <a:r>
              <a:rPr lang="en-US" altLang="zh-CN" dirty="0"/>
              <a:t>3</a:t>
            </a:r>
            <a:r>
              <a:rPr lang="zh-CN" altLang="zh-CN" dirty="0"/>
              <a:t>个参数，即状态对象（</a:t>
            </a:r>
            <a:r>
              <a:rPr lang="en-US" altLang="zh-CN" dirty="0"/>
              <a:t>state object</a:t>
            </a:r>
            <a:r>
              <a:rPr lang="zh-CN" altLang="zh-CN" dirty="0"/>
              <a:t>）、标题（</a:t>
            </a:r>
            <a:r>
              <a:rPr lang="en-US" altLang="zh-CN" dirty="0"/>
              <a:t>title</a:t>
            </a:r>
            <a:r>
              <a:rPr lang="zh-CN" altLang="zh-CN" dirty="0"/>
              <a:t>）和地址（</a:t>
            </a:r>
            <a:r>
              <a:rPr lang="en-US" altLang="zh-CN" dirty="0"/>
              <a:t>URL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70930"/>
            <a:ext cx="80645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可以实现当用户单击页面中的</a:t>
            </a:r>
            <a:r>
              <a:rPr lang="en-US" altLang="zh-CN" dirty="0"/>
              <a:t>A</a:t>
            </a:r>
            <a:r>
              <a:rPr lang="zh-CN" altLang="zh-CN" dirty="0"/>
              <a:t>按钮时，页面显示内容</a:t>
            </a:r>
            <a:r>
              <a:rPr lang="en-US" altLang="zh-CN" dirty="0"/>
              <a:t>A</a:t>
            </a:r>
            <a:r>
              <a:rPr lang="zh-CN" altLang="zh-CN" dirty="0"/>
              <a:t>；单击</a:t>
            </a:r>
            <a:r>
              <a:rPr lang="en-US" altLang="zh-CN" dirty="0"/>
              <a:t>B</a:t>
            </a:r>
            <a:r>
              <a:rPr lang="zh-CN" altLang="zh-CN" dirty="0"/>
              <a:t>按钮时，页面显示内容</a:t>
            </a:r>
            <a:r>
              <a:rPr lang="en-US" altLang="zh-CN" dirty="0"/>
              <a:t>B</a:t>
            </a:r>
            <a:r>
              <a:rPr lang="zh-CN" altLang="zh-CN" dirty="0"/>
              <a:t>。换言之，用户单击的按钮和页面显示的内容，两者是映射的关系。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学习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的基本使用前，</a:t>
            </a:r>
            <a:r>
              <a:rPr lang="zh-CN" altLang="en-US" dirty="0"/>
              <a:t>首先了解</a:t>
            </a:r>
            <a:r>
              <a:rPr lang="zh-CN" altLang="zh-CN" dirty="0"/>
              <a:t>路由中</a:t>
            </a:r>
            <a:r>
              <a:rPr lang="en-US" altLang="zh-CN" dirty="0"/>
              <a:t>3</a:t>
            </a:r>
            <a:r>
              <a:rPr lang="zh-CN" altLang="zh-CN" dirty="0"/>
              <a:t>个基本的概念：</a:t>
            </a:r>
            <a:r>
              <a:rPr lang="en-US" altLang="zh-CN" dirty="0"/>
              <a:t>route</a:t>
            </a:r>
            <a:r>
              <a:rPr lang="zh-CN" altLang="zh-CN" dirty="0"/>
              <a:t>、</a:t>
            </a:r>
            <a:r>
              <a:rPr lang="en-US" altLang="zh-CN" dirty="0"/>
              <a:t>routes</a:t>
            </a:r>
            <a:r>
              <a:rPr lang="zh-CN" altLang="zh-CN" dirty="0"/>
              <a:t>、</a:t>
            </a:r>
            <a:r>
              <a:rPr lang="en-US" altLang="zh-CN" dirty="0"/>
              <a:t>router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>
                <a:solidFill>
                  <a:srgbClr val="1369B2"/>
                </a:solidFill>
              </a:rPr>
              <a:t>route </a:t>
            </a:r>
            <a:r>
              <a:rPr lang="zh-CN" altLang="zh-CN" b="1" u="sng" dirty="0">
                <a:solidFill>
                  <a:srgbClr val="1369B2"/>
                </a:solidFill>
              </a:rPr>
              <a:t>：</a:t>
            </a:r>
            <a:r>
              <a:rPr lang="zh-CN" altLang="zh-CN" dirty="0"/>
              <a:t>表示它是一条路由，单数形式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>
                <a:solidFill>
                  <a:srgbClr val="1369B2"/>
                </a:solidFill>
              </a:rPr>
              <a:t>routes</a:t>
            </a:r>
            <a:r>
              <a:rPr lang="zh-CN" altLang="zh-CN" b="1" u="sng" dirty="0">
                <a:solidFill>
                  <a:srgbClr val="1369B2"/>
                </a:solidFill>
              </a:rPr>
              <a:t>：</a:t>
            </a:r>
            <a:r>
              <a:rPr lang="zh-CN" altLang="zh-CN" dirty="0"/>
              <a:t>表示它是一组路由，把</a:t>
            </a:r>
            <a:r>
              <a:rPr lang="en-US" altLang="zh-CN" dirty="0"/>
              <a:t>route</a:t>
            </a:r>
            <a:r>
              <a:rPr lang="zh-CN" altLang="zh-CN" dirty="0"/>
              <a:t>的每一条路由组合起来，形成一个数组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u="sng" dirty="0">
                <a:solidFill>
                  <a:srgbClr val="1369B2"/>
                </a:solidFill>
              </a:rPr>
              <a:t>router</a:t>
            </a:r>
            <a:r>
              <a:rPr lang="zh-CN" altLang="zh-CN" b="1" u="sng" dirty="0">
                <a:solidFill>
                  <a:srgbClr val="1369B2"/>
                </a:solidFill>
              </a:rPr>
              <a:t>：</a:t>
            </a:r>
            <a:r>
              <a:rPr lang="zh-CN" altLang="zh-CN" dirty="0"/>
              <a:t>表示它是一个机制，充当管理路由的管理者角色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接下来，通过一个案例演示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的使用。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2472113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下载并引入</a:t>
            </a:r>
            <a:r>
              <a:rPr lang="en-US" altLang="zh-CN" dirty="0"/>
              <a:t>vue.js</a:t>
            </a:r>
            <a:r>
              <a:rPr lang="zh-CN" altLang="en-US" dirty="0"/>
              <a:t>和</a:t>
            </a:r>
            <a:r>
              <a:rPr lang="en-US" altLang="zh-CN" dirty="0"/>
              <a:t>vue-router.js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7050" y="312715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首先</a:t>
            </a:r>
            <a:r>
              <a:rPr lang="zh-CN" altLang="zh-CN" dirty="0"/>
              <a:t>从官方网站获取</a:t>
            </a:r>
            <a:r>
              <a:rPr lang="en-US" altLang="zh-CN" dirty="0"/>
              <a:t>vue.js</a:t>
            </a:r>
            <a:r>
              <a:rPr lang="zh-CN" altLang="en-US" dirty="0"/>
              <a:t>和</a:t>
            </a:r>
            <a:r>
              <a:rPr lang="en-US" altLang="zh-CN" dirty="0"/>
              <a:t>vue-router.js</a:t>
            </a:r>
            <a:r>
              <a:rPr lang="zh-CN" altLang="zh-CN" dirty="0"/>
              <a:t>文件，保存到</a:t>
            </a:r>
            <a:r>
              <a:rPr lang="zh-CN" altLang="en-US" dirty="0"/>
              <a:t>文件</a:t>
            </a:r>
            <a:r>
              <a:rPr lang="zh-CN" altLang="zh-CN" dirty="0"/>
              <a:t>目录中</a:t>
            </a:r>
            <a:r>
              <a:rPr lang="zh-CN" altLang="en-US" dirty="0"/>
              <a:t>。其次创建</a:t>
            </a:r>
            <a:r>
              <a:rPr lang="en-US" altLang="zh-CN" dirty="0"/>
              <a:t>html</a:t>
            </a:r>
            <a:r>
              <a:rPr lang="zh-CN" altLang="en-US" dirty="0"/>
              <a:t>文件，并在文件中引入这两个文件，示例代码如下。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70674" y="4508727"/>
            <a:ext cx="5388950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="vue.js"&gt;&lt;/script&gt;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="vue-router.js"&gt;&lt;/script&gt;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 bwMode="auto">
          <a:xfrm>
            <a:off x="2751138" y="2533650"/>
            <a:ext cx="4879975" cy="954088"/>
            <a:chOff x="2751138" y="2846388"/>
            <a:chExt cx="4879972" cy="954087"/>
          </a:xfrm>
        </p:grpSpPr>
        <p:cxnSp>
          <p:nvCxnSpPr>
            <p:cNvPr id="79" name="直接连接符 4"/>
            <p:cNvCxnSpPr>
              <a:cxnSpLocks noChangeShapeType="1"/>
            </p:cNvCxnSpPr>
            <p:nvPr/>
          </p:nvCxnSpPr>
          <p:spPr bwMode="auto">
            <a:xfrm>
              <a:off x="3797297" y="3349625"/>
              <a:ext cx="3833813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0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81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82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7454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sz="2400" dirty="0" err="1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r>
                  <a:rPr lang="en-US" altLang="zh-CN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-router</a:t>
                </a:r>
                <a:endPara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3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84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86" name="圆角矩形 85"/>
                  <p:cNvSpPr/>
                  <p:nvPr/>
                </p:nvSpPr>
                <p:spPr>
                  <a:xfrm>
                    <a:off x="1907301" y="1275607"/>
                    <a:ext cx="129654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87" name="圆角矩形 86"/>
                  <p:cNvSpPr/>
                  <p:nvPr/>
                </p:nvSpPr>
                <p:spPr>
                  <a:xfrm>
                    <a:off x="1960838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85" name="圆角矩形 5"/>
                <p:cNvSpPr/>
                <p:nvPr/>
              </p:nvSpPr>
              <p:spPr>
                <a:xfrm>
                  <a:off x="1839609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88" name="组合 87"/>
          <p:cNvGrpSpPr/>
          <p:nvPr/>
        </p:nvGrpSpPr>
        <p:grpSpPr bwMode="auto">
          <a:xfrm>
            <a:off x="1704975" y="3876675"/>
            <a:ext cx="4524375" cy="952500"/>
            <a:chOff x="1704975" y="4440238"/>
            <a:chExt cx="4524375" cy="952500"/>
          </a:xfrm>
        </p:grpSpPr>
        <p:sp>
          <p:nvSpPr>
            <p:cNvPr id="89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90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91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94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96" name="圆角矩形 95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961216" y="1347613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5" name="圆角矩形 5"/>
                <p:cNvSpPr/>
                <p:nvPr/>
              </p:nvSpPr>
              <p:spPr>
                <a:xfrm>
                  <a:off x="1923818" y="2061566"/>
                  <a:ext cx="1160952" cy="93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92" name="直接连接符 26"/>
              <p:cNvCxnSpPr>
                <a:cxnSpLocks noChangeShapeType="1"/>
              </p:cNvCxnSpPr>
              <p:nvPr/>
            </p:nvCxnSpPr>
            <p:spPr bwMode="auto"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>
                <a:solidFill>
                  <a:srgbClr val="7F7F7F"/>
                </a:solidFill>
                <a:prstDash val="sysDot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2646792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用户登录注册案例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 bwMode="auto">
          <a:xfrm>
            <a:off x="1692275" y="1276350"/>
            <a:ext cx="4879975" cy="954088"/>
            <a:chOff x="2751138" y="2846388"/>
            <a:chExt cx="4879972" cy="954087"/>
          </a:xfrm>
        </p:grpSpPr>
        <p:cxnSp>
          <p:nvCxnSpPr>
            <p:cNvPr id="99" name="直接连接符 45"/>
            <p:cNvCxnSpPr>
              <a:cxnSpLocks noChangeShapeType="1"/>
            </p:cNvCxnSpPr>
            <p:nvPr/>
          </p:nvCxnSpPr>
          <p:spPr bwMode="auto">
            <a:xfrm>
              <a:off x="3797298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0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01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102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初识路由</a:t>
                </a:r>
              </a:p>
            </p:txBody>
          </p:sp>
          <p:grpSp>
            <p:nvGrpSpPr>
              <p:cNvPr id="103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04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6" name="圆角矩形 105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107" name="圆角矩形 106"/>
                  <p:cNvSpPr/>
                  <p:nvPr/>
                </p:nvSpPr>
                <p:spPr>
                  <a:xfrm>
                    <a:off x="1960839" y="1347496"/>
                    <a:ext cx="1189468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105" name="圆角矩形 5"/>
                <p:cNvSpPr/>
                <p:nvPr/>
              </p:nvSpPr>
              <p:spPr>
                <a:xfrm>
                  <a:off x="1839610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108" name="组合 107"/>
          <p:cNvGrpSpPr/>
          <p:nvPr/>
        </p:nvGrpSpPr>
        <p:grpSpPr bwMode="auto">
          <a:xfrm>
            <a:off x="2757488" y="5172075"/>
            <a:ext cx="4872037" cy="954088"/>
            <a:chOff x="2751138" y="2846388"/>
            <a:chExt cx="4871505" cy="954087"/>
          </a:xfrm>
        </p:grpSpPr>
        <p:cxnSp>
          <p:nvCxnSpPr>
            <p:cNvPr id="109" name="直接连接符 45"/>
            <p:cNvCxnSpPr>
              <a:cxnSpLocks noChangeShapeType="1"/>
            </p:cNvCxnSpPr>
            <p:nvPr/>
          </p:nvCxnSpPr>
          <p:spPr bwMode="auto">
            <a:xfrm>
              <a:off x="3788831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0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11" name="TextBox 126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112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6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动态路由</a:t>
                </a:r>
              </a:p>
            </p:txBody>
          </p:sp>
          <p:grpSp>
            <p:nvGrpSpPr>
              <p:cNvPr id="113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14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16" name="圆角矩形 115"/>
                  <p:cNvSpPr/>
                  <p:nvPr/>
                </p:nvSpPr>
                <p:spPr>
                  <a:xfrm>
                    <a:off x="1907301" y="1275607"/>
                    <a:ext cx="1296403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117" name="圆角矩形 116"/>
                  <p:cNvSpPr/>
                  <p:nvPr/>
                </p:nvSpPr>
                <p:spPr>
                  <a:xfrm>
                    <a:off x="1960832" y="1347496"/>
                    <a:ext cx="1189341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115" name="圆角矩形 5"/>
                <p:cNvSpPr/>
                <p:nvPr/>
              </p:nvSpPr>
              <p:spPr>
                <a:xfrm>
                  <a:off x="1853584" y="2060211"/>
                  <a:ext cx="1280111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285286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5"/>
          <p:cNvGrpSpPr/>
          <p:nvPr/>
        </p:nvGrpSpPr>
        <p:grpSpPr bwMode="auto">
          <a:xfrm>
            <a:off x="851863" y="2650944"/>
            <a:ext cx="7039730" cy="1825363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2852868" y="2146119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968826" y="2863850"/>
            <a:ext cx="6868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zh-CN" dirty="0"/>
              <a:t>在引入</a:t>
            </a:r>
            <a:r>
              <a:rPr lang="en-US" altLang="zh-CN" dirty="0"/>
              <a:t>vue-router.js</a:t>
            </a:r>
            <a:r>
              <a:rPr lang="zh-CN" altLang="zh-CN" dirty="0"/>
              <a:t>之前，必须先引入</a:t>
            </a:r>
            <a:r>
              <a:rPr lang="en-US" altLang="zh-CN" dirty="0"/>
              <a:t>vue.js</a:t>
            </a:r>
            <a:r>
              <a:rPr lang="zh-CN" altLang="zh-CN" dirty="0"/>
              <a:t>，因为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需要在全局</a:t>
            </a:r>
            <a:r>
              <a:rPr lang="en-US" altLang="zh-CN" dirty="0" err="1"/>
              <a:t>Vue</a:t>
            </a:r>
            <a:r>
              <a:rPr lang="zh-CN" altLang="zh-CN" dirty="0"/>
              <a:t>的实例上挂载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相关的属性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14759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接下来，通过一个案例演示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的使用。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2333884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1524001" y="3913339"/>
            <a:ext cx="884842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289476" y="3691822"/>
            <a:ext cx="1234524" cy="6781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支持路由导航功能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3154670" y="4465661"/>
            <a:ext cx="10631" cy="78205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23"/>
          <p:cNvSpPr>
            <a:spLocks noChangeArrowheads="1"/>
          </p:cNvSpPr>
          <p:nvPr/>
        </p:nvSpPr>
        <p:spPr bwMode="auto">
          <a:xfrm>
            <a:off x="2435088" y="5247717"/>
            <a:ext cx="1460427" cy="4513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充当占位符</a:t>
            </a:r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199654" y="2971392"/>
            <a:ext cx="6508411" cy="1897506"/>
            <a:chOff x="2199654" y="3013924"/>
            <a:chExt cx="6508411" cy="1897506"/>
          </a:xfrm>
        </p:grpSpPr>
        <p:grpSp>
          <p:nvGrpSpPr>
            <p:cNvPr id="3" name="组合 2"/>
            <p:cNvGrpSpPr/>
            <p:nvPr/>
          </p:nvGrpSpPr>
          <p:grpSpPr>
            <a:xfrm>
              <a:off x="2199654" y="3013924"/>
              <a:ext cx="6508411" cy="1897506"/>
              <a:chOff x="1232091" y="3212847"/>
              <a:chExt cx="6508411" cy="1897506"/>
            </a:xfrm>
          </p:grpSpPr>
          <p:sp>
            <p:nvSpPr>
              <p:cNvPr id="13" name="矩形 1"/>
              <p:cNvSpPr>
                <a:spLocks noChangeArrowheads="1"/>
              </p:cNvSpPr>
              <p:nvPr/>
            </p:nvSpPr>
            <p:spPr bwMode="auto">
              <a:xfrm>
                <a:off x="1232091" y="3540693"/>
                <a:ext cx="6508411" cy="1569660"/>
              </a:xfrm>
              <a:prstGeom prst="rect">
                <a:avLst/>
              </a:prstGeom>
              <a:solidFill>
                <a:srgbClr val="003F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&lt;div id="app"&gt;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&lt;router-link to="/login" tag="span"&gt;</a:t>
                </a:r>
                <a:r>
                  <a:rPr lang="zh-CN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前往登录</a:t>
                </a: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&lt;/router-link&gt;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&lt;router-view&gt;&lt;/router-view&gt;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&lt;/div&gt;</a:t>
                </a:r>
                <a:endPara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5"/>
              <p:cNvSpPr>
                <a:spLocks noChangeArrowheads="1"/>
              </p:cNvSpPr>
              <p:nvPr/>
            </p:nvSpPr>
            <p:spPr bwMode="auto">
              <a:xfrm>
                <a:off x="5848503" y="3212847"/>
                <a:ext cx="1234524" cy="443031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 algn="ctr">
                <a:solidFill>
                  <a:srgbClr val="00ACE6"/>
                </a:solidFill>
                <a:round/>
              </a:ln>
            </p:spPr>
            <p:txBody>
              <a:bodyPr/>
              <a:lstStyle/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dirty="0"/>
                  <a:t>示例代码</a:t>
                </a:r>
                <a:endParaRPr lang="en-US" altLang="zh-CN" dirty="0"/>
              </a:p>
            </p:txBody>
          </p:sp>
        </p:grpSp>
        <p:sp>
          <p:nvSpPr>
            <p:cNvPr id="25" name="圆角矩形 20"/>
            <p:cNvSpPr>
              <a:spLocks noChangeArrowheads="1"/>
            </p:cNvSpPr>
            <p:nvPr/>
          </p:nvSpPr>
          <p:spPr bwMode="auto">
            <a:xfrm>
              <a:off x="2415926" y="4147866"/>
              <a:ext cx="1454325" cy="32723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圆角矩形 20"/>
            <p:cNvSpPr>
              <a:spLocks noChangeArrowheads="1"/>
            </p:cNvSpPr>
            <p:nvPr/>
          </p:nvSpPr>
          <p:spPr bwMode="auto">
            <a:xfrm>
              <a:off x="2408843" y="3760341"/>
              <a:ext cx="1270024" cy="327233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08000" y="1780968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86044" y="2267898"/>
            <a:ext cx="6508411" cy="4010315"/>
            <a:chOff x="1286044" y="2331696"/>
            <a:chExt cx="6508411" cy="4010315"/>
          </a:xfrm>
        </p:grpSpPr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1286044" y="2556359"/>
              <a:ext cx="6508411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login = {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template: '&lt;h1&gt;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登录组件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&lt;/h1&gt;'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({[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配置路由匹配规则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{path: '/login', component: login} 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el: '#app',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router: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routerObj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将路由规则对象注册到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实例上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15"/>
            <p:cNvSpPr>
              <a:spLocks noChangeArrowheads="1"/>
            </p:cNvSpPr>
            <p:nvPr/>
          </p:nvSpPr>
          <p:spPr bwMode="auto">
            <a:xfrm>
              <a:off x="5891033" y="2331696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08000" y="1780968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在浏览器中打开</a:t>
            </a:r>
            <a:r>
              <a:rPr lang="zh-CN" altLang="en-US" dirty="0"/>
              <a:t>文件</a:t>
            </a:r>
            <a:r>
              <a:rPr lang="zh-CN" altLang="zh-CN" dirty="0"/>
              <a:t>，会看到页面中只有“前往登录”这</a:t>
            </a:r>
            <a:r>
              <a:rPr lang="en-US" altLang="zh-CN" dirty="0"/>
              <a:t>4</a:t>
            </a:r>
            <a:r>
              <a:rPr lang="zh-CN" altLang="zh-CN" dirty="0"/>
              <a:t>个字，单击“前往登录”，就会在下方出现“登录组件”，效果如</a:t>
            </a:r>
            <a:r>
              <a:rPr lang="zh-CN" altLang="en-US" dirty="0"/>
              <a:t>下</a:t>
            </a:r>
            <a:r>
              <a:rPr lang="zh-CN" altLang="zh-CN" dirty="0"/>
              <a:t>图</a:t>
            </a:r>
            <a:r>
              <a:rPr lang="zh-CN" altLang="en-US" dirty="0"/>
              <a:t>所示。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980965" y="3088087"/>
            <a:ext cx="6587358" cy="2540436"/>
            <a:chOff x="980965" y="3226316"/>
            <a:chExt cx="6587358" cy="2540436"/>
          </a:xfrm>
        </p:grpSpPr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965" y="3226316"/>
              <a:ext cx="6587358" cy="211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56526" y="539742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vue</a:t>
              </a:r>
              <a:r>
                <a:rPr lang="en-US" altLang="zh-CN" dirty="0"/>
                <a:t>-router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-router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基本使用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06622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5"/>
          <p:cNvGrpSpPr/>
          <p:nvPr/>
        </p:nvGrpSpPr>
        <p:grpSpPr bwMode="auto">
          <a:xfrm>
            <a:off x="893844" y="2650944"/>
            <a:ext cx="7211109" cy="2410154"/>
            <a:chOff x="971600" y="1988840"/>
            <a:chExt cx="7200728" cy="2160240"/>
          </a:xfrm>
        </p:grpSpPr>
        <p:sp>
          <p:nvSpPr>
            <p:cNvPr id="11" name="流程图: 过程 10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可选过程 11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3" name="组合 8"/>
          <p:cNvGrpSpPr/>
          <p:nvPr/>
        </p:nvGrpSpPr>
        <p:grpSpPr bwMode="auto">
          <a:xfrm>
            <a:off x="3066228" y="2146119"/>
            <a:ext cx="2316162" cy="504825"/>
            <a:chOff x="3408211" y="1484784"/>
            <a:chExt cx="2315917" cy="504056"/>
          </a:xfrm>
        </p:grpSpPr>
        <p:sp>
          <p:nvSpPr>
            <p:cNvPr id="14" name="椭圆 13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17" name="矩形 12"/>
          <p:cNvSpPr>
            <a:spLocks noChangeArrowheads="1"/>
          </p:cNvSpPr>
          <p:nvPr/>
        </p:nvSpPr>
        <p:spPr bwMode="auto">
          <a:xfrm>
            <a:off x="980158" y="2683089"/>
            <a:ext cx="705036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zh-CN" dirty="0"/>
              <a:t>在创建的</a:t>
            </a:r>
            <a:r>
              <a:rPr lang="en-US" altLang="zh-CN" dirty="0" err="1"/>
              <a:t>routerObj</a:t>
            </a:r>
            <a:r>
              <a:rPr lang="zh-CN" altLang="zh-CN" dirty="0"/>
              <a:t>对象中，如果不配置</a:t>
            </a:r>
            <a:r>
              <a:rPr lang="en-US" altLang="zh-CN" dirty="0"/>
              <a:t>mode</a:t>
            </a:r>
            <a:r>
              <a:rPr lang="zh-CN" altLang="zh-CN" dirty="0"/>
              <a:t>，就会使用默认的</a:t>
            </a:r>
            <a:r>
              <a:rPr lang="en-US" altLang="zh-CN" dirty="0"/>
              <a:t>hash</a:t>
            </a:r>
            <a:r>
              <a:rPr lang="zh-CN" altLang="zh-CN" dirty="0"/>
              <a:t>模式，该模式下会将路径格式化为</a:t>
            </a:r>
            <a:r>
              <a:rPr lang="en-US" altLang="zh-CN" dirty="0"/>
              <a:t>#</a:t>
            </a:r>
            <a:r>
              <a:rPr lang="zh-CN" altLang="zh-CN" dirty="0"/>
              <a:t>开头。添加</a:t>
            </a:r>
            <a:r>
              <a:rPr lang="en-US" altLang="zh-CN" dirty="0" err="1"/>
              <a:t>mode:'history'</a:t>
            </a:r>
            <a:r>
              <a:rPr lang="zh-CN" altLang="zh-CN" dirty="0"/>
              <a:t>之后，将使用</a:t>
            </a:r>
            <a:r>
              <a:rPr lang="en-US" altLang="zh-CN" dirty="0"/>
              <a:t>HTML5 history</a:t>
            </a:r>
            <a:r>
              <a:rPr lang="zh-CN" altLang="zh-CN" dirty="0"/>
              <a:t>模式，该模式下没有</a:t>
            </a:r>
            <a:r>
              <a:rPr lang="en-US" altLang="zh-CN" dirty="0"/>
              <a:t>#</a:t>
            </a:r>
            <a:r>
              <a:rPr lang="zh-CN" altLang="zh-CN" dirty="0"/>
              <a:t>前缀</a:t>
            </a:r>
            <a:r>
              <a:rPr lang="zh-CN" altLang="en-US" dirty="0"/>
              <a:t>。</a:t>
            </a:r>
            <a:r>
              <a:rPr lang="en-US" altLang="zh-CN" dirty="0"/>
              <a:t>component</a:t>
            </a:r>
            <a:r>
              <a:rPr lang="zh-CN" altLang="zh-CN" dirty="0"/>
              <a:t>的属性值，必须是一个组件的模板对象，不能是组件的引用名称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A5CC57-3E49-4D38-B61B-CF29435612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实现路由管理器的方法是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EB9F63-4BAA-4306-AB7C-9A6F3BA3E00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Router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0C2264-D42E-4AFB-B695-D42EAE011F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VueRouter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A0557-6606-42DC-8E3E-A58310609B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router-link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F69E4-5840-417F-8F6F-1D1282DF5B2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router-view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9D560A-AB21-417E-AB15-EE9B920EB20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D5355F-3C21-49C0-9394-D2434491B04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CAF858-F26E-4A8E-80F6-A2EFF0D7F27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45F6BA-0EEF-4BD3-8D36-3EA0DA70078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E771B6-E0D3-4406-8E82-ACDF0C45791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F50C184-3AE8-4D3C-9280-C020551F285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CBED2A3-E39F-4D84-9488-40DF2857F3F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4315FB31-3140-49D9-9404-F65C11C7D84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0A94BEF4-5589-40C6-8FA5-6E34167F75F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C443AFE1-D3FE-4AB0-BA7E-F15FD0C3C18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1300406-955B-4637-AAC5-99B8E474F51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030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5163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路由对象属性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545950" y="1867924"/>
            <a:ext cx="828970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路由对象（</a:t>
            </a:r>
            <a:r>
              <a:rPr lang="en-US" altLang="zh-CN" dirty="0"/>
              <a:t>route object</a:t>
            </a:r>
            <a:r>
              <a:rPr lang="zh-CN" altLang="zh-CN" dirty="0"/>
              <a:t>）表示当前激活的路由的状态信息，包含了当前</a:t>
            </a:r>
            <a:r>
              <a:rPr lang="en-US" altLang="zh-CN" dirty="0"/>
              <a:t>URL</a:t>
            </a:r>
            <a:r>
              <a:rPr lang="zh-CN" altLang="zh-CN" dirty="0"/>
              <a:t>解析得到的信息，还有</a:t>
            </a:r>
            <a:r>
              <a:rPr lang="en-US" altLang="zh-CN" dirty="0"/>
              <a:t>URL</a:t>
            </a:r>
            <a:r>
              <a:rPr lang="zh-CN" altLang="zh-CN" dirty="0"/>
              <a:t>匹配到的路由记录。路由对象是不可变的，每次成功地导航后都会产生一个新的对象。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16"/>
            <a:chOff x="-3176" y="1265272"/>
            <a:chExt cx="5141914" cy="617983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7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路由对象属性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67924"/>
            <a:ext cx="8289703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/>
              <a:t>this.$router</a:t>
            </a:r>
            <a:r>
              <a:rPr lang="zh-CN" altLang="zh-CN" dirty="0"/>
              <a:t>表示全局路由器对象，项目中通过</a:t>
            </a:r>
            <a:r>
              <a:rPr lang="en-US" altLang="zh-CN" dirty="0"/>
              <a:t>router</a:t>
            </a:r>
            <a:r>
              <a:rPr lang="zh-CN" altLang="zh-CN" dirty="0"/>
              <a:t>路由参数注入路由之后，在任何一个页面都可以通过此属性获取到路由器对象，并调用其</a:t>
            </a:r>
            <a:r>
              <a:rPr lang="en-US" altLang="zh-CN" dirty="0"/>
              <a:t>push()</a:t>
            </a:r>
            <a:r>
              <a:rPr lang="zh-CN" altLang="zh-CN" dirty="0"/>
              <a:t>、</a:t>
            </a:r>
            <a:r>
              <a:rPr lang="en-US" altLang="zh-CN" dirty="0"/>
              <a:t>go()</a:t>
            </a:r>
            <a:r>
              <a:rPr lang="zh-CN" altLang="zh-CN" dirty="0"/>
              <a:t>等方法。</a:t>
            </a:r>
            <a:r>
              <a:rPr lang="en-US" altLang="zh-CN" dirty="0" err="1"/>
              <a:t>this.$route</a:t>
            </a:r>
            <a:r>
              <a:rPr lang="zh-CN" altLang="zh-CN" dirty="0"/>
              <a:t>表示当前正在用于跳转的路由器对象，可以访问其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path</a:t>
            </a:r>
            <a:r>
              <a:rPr lang="zh-CN" altLang="zh-CN" dirty="0"/>
              <a:t>、</a:t>
            </a:r>
            <a:r>
              <a:rPr lang="en-US" altLang="zh-CN" dirty="0"/>
              <a:t>query</a:t>
            </a:r>
            <a:r>
              <a:rPr lang="zh-CN" altLang="zh-CN" dirty="0"/>
              <a:t>、</a:t>
            </a:r>
            <a:r>
              <a:rPr lang="en-US" altLang="zh-CN" dirty="0" err="1"/>
              <a:t>params</a:t>
            </a:r>
            <a:r>
              <a:rPr lang="zh-CN" altLang="zh-CN" dirty="0"/>
              <a:t>等属性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5.2 </a:t>
            </a:r>
            <a:r>
              <a:rPr lang="en-US" altLang="zh-CN" dirty="0" err="1">
                <a:cs typeface="Times New Roman" panose="02020603050405020304" pitchFamily="18" charset="0"/>
              </a:rPr>
              <a:t>vue</a:t>
            </a:r>
            <a:r>
              <a:rPr lang="en-US" altLang="zh-CN" dirty="0">
                <a:cs typeface="Times New Roman" panose="02020603050405020304" pitchFamily="18" charset="0"/>
              </a:rPr>
              <a:t>-router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7"/>
            <a:ext cx="5141913" cy="618016"/>
            <a:chOff x="-3176" y="1265272"/>
            <a:chExt cx="5141914" cy="617983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83227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路由对象属性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5950" y="1804126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路由对象</a:t>
            </a:r>
            <a:r>
              <a:rPr lang="en-US" altLang="zh-CN" dirty="0"/>
              <a:t>$route</a:t>
            </a:r>
            <a:r>
              <a:rPr lang="zh-CN" altLang="zh-CN" dirty="0"/>
              <a:t>的常用属性信息</a:t>
            </a:r>
            <a:r>
              <a:rPr lang="zh-CN" altLang="en-US" dirty="0"/>
              <a:t>如下表。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0413" y="2472859"/>
          <a:ext cx="7767638" cy="3634360"/>
        </p:xfrm>
        <a:graphic>
          <a:graphicData uri="http://schemas.openxmlformats.org/drawingml/2006/table">
            <a:tbl>
              <a:tblPr firstRow="1" bandRow="1"/>
              <a:tblGrid>
                <a:gridCol w="205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属性名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类型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14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route.path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对应当前路由的名字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78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route.query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key:value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对象，表示 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查询参数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route.params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一个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{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key:value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}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对象，路由转跳携带参数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56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route.hash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history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模式下获取当前路由的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hash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值（带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#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），如果没有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hash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值，则为空字符串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03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route.fullPath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完成解析后的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URL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，包含查询参数和</a:t>
                      </a: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hash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的完整路径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$route.name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当前路由的名称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route.matched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Array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路由记录，当前路由下路由声明的所有信息，从父路由（如果有）到当前路由为止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</a:t>
                      </a:r>
                      <a:r>
                        <a:rPr lang="en-US" altLang="zh-CN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route.redirectedFrom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如果存在重定向，即为重定向来源的路由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63714E-2C20-4011-87CB-D5D1100B38B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URL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中不带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#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号的显示模式是（ 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D0049-1239-471E-9D01-BCDE00100B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hash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A9805E-51B6-40CE-B497-C1B9F0B51D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history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3CA1AF-A433-40CF-896A-E306ED1A84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88C4E4-8536-4A5E-A237-60DC296964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path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F12FB7-585C-4530-9ACF-FAA5BF5899A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676123-C4DB-4FC3-A00C-A3485E1E1F2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E9FE876-9CD0-41A7-AC93-02C9BED68FB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F1DAE-CC67-4AE6-A611-8DB00321EA3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E076706-CA0A-457C-B301-CD56D3BC2A1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9650C5-6A7D-4A69-B994-8D8B32D760D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BB40C4AF-E91E-4C8C-BC15-BF1F1C22657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8E6EAAEF-91AD-4AAD-84CB-5E1B2A852C4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622352CE-A76D-4C0A-BFC6-6E09F7E0154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A7623D36-DA89-4AA2-933C-672D6152ED2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94EA80B-720B-482F-ACD4-590A80A13AE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920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2751138" y="2533650"/>
            <a:ext cx="4879975" cy="954088"/>
            <a:chOff x="2751138" y="2846388"/>
            <a:chExt cx="4879972" cy="954087"/>
          </a:xfrm>
        </p:grpSpPr>
        <p:cxnSp>
          <p:nvCxnSpPr>
            <p:cNvPr id="14" name="直接连接符 4"/>
            <p:cNvCxnSpPr>
              <a:cxnSpLocks noChangeShapeType="1"/>
            </p:cNvCxnSpPr>
            <p:nvPr/>
          </p:nvCxnSpPr>
          <p:spPr bwMode="auto">
            <a:xfrm>
              <a:off x="3797297" y="3349625"/>
              <a:ext cx="3833813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组合 2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16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17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命名路由</a:t>
                </a:r>
              </a:p>
            </p:txBody>
          </p:sp>
          <p:grpSp>
            <p:nvGrpSpPr>
              <p:cNvPr id="18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19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22" name="圆角矩形 21"/>
                  <p:cNvSpPr/>
                  <p:nvPr/>
                </p:nvSpPr>
                <p:spPr>
                  <a:xfrm>
                    <a:off x="1907301" y="1275607"/>
                    <a:ext cx="129654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5.6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1960838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20" name="圆角矩形 5"/>
                <p:cNvSpPr/>
                <p:nvPr/>
              </p:nvSpPr>
              <p:spPr>
                <a:xfrm>
                  <a:off x="1839609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27" name="组合 26"/>
          <p:cNvGrpSpPr/>
          <p:nvPr/>
        </p:nvGrpSpPr>
        <p:grpSpPr bwMode="auto">
          <a:xfrm>
            <a:off x="1704975" y="3876675"/>
            <a:ext cx="4524375" cy="952500"/>
            <a:chOff x="1704975" y="4440238"/>
            <a:chExt cx="4524375" cy="952500"/>
          </a:xfrm>
        </p:grpSpPr>
        <p:sp>
          <p:nvSpPr>
            <p:cNvPr id="28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☞</a:t>
              </a:r>
              <a:r>
                <a:rPr lang="zh-CN" altLang="en-US" u="sng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点击查看本节相关知识点</a:t>
              </a:r>
            </a:p>
          </p:txBody>
        </p:sp>
        <p:grpSp>
          <p:nvGrpSpPr>
            <p:cNvPr id="29" name="4.1"/>
            <p:cNvGrpSpPr/>
            <p:nvPr/>
          </p:nvGrpSpPr>
          <p:grpSpPr bwMode="auto">
            <a:xfrm>
              <a:off x="1704975" y="4440238"/>
              <a:ext cx="4411663" cy="952500"/>
              <a:chOff x="1711765" y="1263328"/>
              <a:chExt cx="4411519" cy="952284"/>
            </a:xfrm>
          </p:grpSpPr>
          <p:grpSp>
            <p:nvGrpSpPr>
              <p:cNvPr id="30" name="组合 29"/>
              <p:cNvGrpSpPr/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33" name="组合 31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5" name="圆角矩形 34"/>
                  <p:cNvSpPr/>
                  <p:nvPr/>
                </p:nvSpPr>
                <p:spPr>
                  <a:xfrm>
                    <a:off x="1907704" y="1275604"/>
                    <a:ext cx="1295894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5.7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36" name="圆角矩形 35"/>
                  <p:cNvSpPr/>
                  <p:nvPr/>
                </p:nvSpPr>
                <p:spPr>
                  <a:xfrm>
                    <a:off x="1961216" y="1347613"/>
                    <a:ext cx="1188871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4" name="圆角矩形 5"/>
                <p:cNvSpPr/>
                <p:nvPr/>
              </p:nvSpPr>
              <p:spPr>
                <a:xfrm>
                  <a:off x="1923818" y="2061566"/>
                  <a:ext cx="1160952" cy="93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31" name="直接连接符 26"/>
              <p:cNvCxnSpPr>
                <a:cxnSpLocks noChangeShapeType="1"/>
              </p:cNvCxnSpPr>
              <p:nvPr/>
            </p:nvCxnSpPr>
            <p:spPr bwMode="auto"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>
                <a:solidFill>
                  <a:srgbClr val="7F7F7F"/>
                </a:solidFill>
                <a:prstDash val="sysDot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14157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命名视图</a:t>
                </a: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1692275" y="1276350"/>
            <a:ext cx="4879975" cy="954088"/>
            <a:chOff x="2751138" y="2846388"/>
            <a:chExt cx="4879972" cy="954087"/>
          </a:xfrm>
        </p:grpSpPr>
        <p:cxnSp>
          <p:nvCxnSpPr>
            <p:cNvPr id="38" name="直接连接符 45"/>
            <p:cNvCxnSpPr>
              <a:cxnSpLocks noChangeShapeType="1"/>
            </p:cNvCxnSpPr>
            <p:nvPr/>
          </p:nvCxnSpPr>
          <p:spPr bwMode="auto">
            <a:xfrm>
              <a:off x="3797298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40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4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4157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嵌套路由</a:t>
                </a:r>
              </a:p>
            </p:txBody>
          </p:sp>
          <p:grpSp>
            <p:nvGrpSpPr>
              <p:cNvPr id="4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4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45" name="圆角矩形 44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5.5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46" name="圆角矩形 45"/>
                  <p:cNvSpPr/>
                  <p:nvPr/>
                </p:nvSpPr>
                <p:spPr>
                  <a:xfrm>
                    <a:off x="1960839" y="1347496"/>
                    <a:ext cx="1189468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44" name="圆角矩形 5"/>
                <p:cNvSpPr/>
                <p:nvPr/>
              </p:nvSpPr>
              <p:spPr>
                <a:xfrm>
                  <a:off x="1839610" y="2060180"/>
                  <a:ext cx="1294217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2757488" y="5172075"/>
            <a:ext cx="4872037" cy="954088"/>
            <a:chOff x="2751138" y="2846388"/>
            <a:chExt cx="4871505" cy="954087"/>
          </a:xfrm>
        </p:grpSpPr>
        <p:cxnSp>
          <p:nvCxnSpPr>
            <p:cNvPr id="48" name="直接连接符 45"/>
            <p:cNvCxnSpPr>
              <a:cxnSpLocks noChangeShapeType="1"/>
            </p:cNvCxnSpPr>
            <p:nvPr/>
          </p:nvCxnSpPr>
          <p:spPr bwMode="auto">
            <a:xfrm>
              <a:off x="3788831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" name="组合 46"/>
            <p:cNvGrpSpPr/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50" name="TextBox 126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☞</a:t>
                </a:r>
                <a:r>
                  <a:rPr lang="zh-CN" altLang="en-US" u="sng" dirty="0">
                    <a:solidFill>
                      <a:srgbClr val="D9D9D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点击查看本节相关知识点</a:t>
                </a:r>
              </a:p>
            </p:txBody>
          </p:sp>
          <p:sp>
            <p:nvSpPr>
              <p:cNvPr id="51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17233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2400" dirty="0">
                    <a:solidFill>
                      <a:srgbClr val="1369B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编程式导航</a:t>
                </a:r>
              </a:p>
            </p:txBody>
          </p:sp>
          <p:grpSp>
            <p:nvGrpSpPr>
              <p:cNvPr id="52" name="组合 111"/>
              <p:cNvGrpSpPr/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53" name="组合 112"/>
                <p:cNvGrpSpPr/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5" name="圆角矩形 54"/>
                  <p:cNvSpPr/>
                  <p:nvPr/>
                </p:nvSpPr>
                <p:spPr>
                  <a:xfrm>
                    <a:off x="1907301" y="1275607"/>
                    <a:ext cx="1296403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5.8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56" name="圆角矩形 55"/>
                  <p:cNvSpPr/>
                  <p:nvPr/>
                </p:nvSpPr>
                <p:spPr>
                  <a:xfrm>
                    <a:off x="1960832" y="1347496"/>
                    <a:ext cx="1189341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4" name="圆角矩形 5"/>
                <p:cNvSpPr/>
                <p:nvPr/>
              </p:nvSpPr>
              <p:spPr>
                <a:xfrm>
                  <a:off x="1853584" y="2060211"/>
                  <a:ext cx="1280111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45950" y="1867924"/>
            <a:ext cx="8289703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完成了对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的基础知识</a:t>
            </a:r>
            <a:r>
              <a:rPr lang="zh-CN" altLang="en-US" dirty="0"/>
              <a:t>的学习后</a:t>
            </a:r>
            <a:r>
              <a:rPr lang="zh-CN" altLang="zh-CN" dirty="0"/>
              <a:t>，下面我们讲解如何将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应用到项目开发中。通过本节的学习，读者将会掌握如何动手搭建一个</a:t>
            </a:r>
            <a:r>
              <a:rPr lang="en-US" altLang="zh-CN" dirty="0" err="1"/>
              <a:t>webpack+Vue</a:t>
            </a:r>
            <a:r>
              <a:rPr lang="zh-CN" altLang="zh-CN" dirty="0"/>
              <a:t>项目，掌握相关</a:t>
            </a:r>
            <a:r>
              <a:rPr lang="en-US" altLang="zh-CN" dirty="0"/>
              <a:t>loader</a:t>
            </a:r>
            <a:r>
              <a:rPr lang="zh-CN" altLang="zh-CN" dirty="0"/>
              <a:t>的安装与使用，包括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、</a:t>
            </a:r>
            <a:r>
              <a:rPr lang="en-US" altLang="zh-CN" dirty="0"/>
              <a:t>style-loader</a:t>
            </a:r>
            <a:r>
              <a:rPr lang="zh-CN" altLang="zh-CN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、</a:t>
            </a:r>
            <a:r>
              <a:rPr lang="en-US" altLang="zh-CN" dirty="0" err="1"/>
              <a:t>url</a:t>
            </a:r>
            <a:r>
              <a:rPr lang="en-US" altLang="zh-CN" dirty="0"/>
              <a:t>-loader</a:t>
            </a:r>
            <a:r>
              <a:rPr lang="zh-CN" altLang="zh-CN" dirty="0"/>
              <a:t>、</a:t>
            </a:r>
            <a:r>
              <a:rPr lang="en-US" altLang="zh-CN" dirty="0"/>
              <a:t>sass-loader</a:t>
            </a:r>
            <a:r>
              <a:rPr lang="zh-CN" altLang="zh-CN" dirty="0"/>
              <a:t>等，熟悉</a:t>
            </a:r>
            <a:r>
              <a:rPr lang="en-US" altLang="zh-CN" dirty="0" err="1"/>
              <a:t>webpack</a:t>
            </a:r>
            <a:r>
              <a:rPr lang="zh-CN" altLang="zh-CN" dirty="0"/>
              <a:t>的配置、文件的打包，以及路由的配置及使用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14051" y="1899823"/>
            <a:ext cx="82897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登录和注册是项目开发中经常遇到的功能需求，在网页中需要用户登录后才可以使用某些功能，如中国移动</a:t>
            </a:r>
            <a:r>
              <a:rPr lang="en-US" altLang="zh-CN" dirty="0"/>
              <a:t>APP</a:t>
            </a:r>
            <a:r>
              <a:rPr lang="zh-CN" altLang="zh-CN" dirty="0"/>
              <a:t>，在用户登录成功后才可以查看流量和话费余额等信息。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14051" y="1782860"/>
            <a:ext cx="828970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下面演示案例完成后的页面效果，登录页面如</a:t>
            </a:r>
            <a:r>
              <a:rPr lang="zh-CN" altLang="en-US" dirty="0"/>
              <a:t>左图</a:t>
            </a:r>
            <a:r>
              <a:rPr lang="zh-CN" altLang="zh-CN" dirty="0"/>
              <a:t>所示，注册页面如</a:t>
            </a:r>
            <a:r>
              <a:rPr lang="zh-CN" altLang="en-US" dirty="0"/>
              <a:t>右图</a:t>
            </a:r>
            <a:r>
              <a:rPr lang="zh-CN" altLang="zh-CN" dirty="0"/>
              <a:t>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184784" y="2822432"/>
            <a:ext cx="3389058" cy="3056795"/>
            <a:chOff x="1269844" y="2822432"/>
            <a:chExt cx="3389058" cy="3056795"/>
          </a:xfrm>
        </p:grpSpPr>
        <p:pic>
          <p:nvPicPr>
            <p:cNvPr id="3074" name="Picture 2" descr="5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844" y="2822432"/>
              <a:ext cx="3389058" cy="261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10375" y="550989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登录页面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41340" y="2552246"/>
            <a:ext cx="3292567" cy="3696313"/>
            <a:chOff x="4841340" y="2552246"/>
            <a:chExt cx="3292567" cy="3696313"/>
          </a:xfrm>
        </p:grpSpPr>
        <p:pic>
          <p:nvPicPr>
            <p:cNvPr id="3075" name="Picture 3" descr="5-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340" y="2552246"/>
              <a:ext cx="3292567" cy="314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933625" y="587922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注册页面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43355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54605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案例分析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14051" y="1772227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本案例的目录结构如下所示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62418" y="2203707"/>
            <a:ext cx="6172534" cy="3986915"/>
            <a:chOff x="1209253" y="2501431"/>
            <a:chExt cx="6172534" cy="3986915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209253" y="2702694"/>
              <a:ext cx="6172534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|-index.html       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首页入口文件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|-components      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Login.vue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Register.vue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注册组件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|-lib	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存放库文件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App.vue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	   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文件，推荐使用首字母大写来命名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|-main.js          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程序逻辑入口文件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|-router.js        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路由文件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package.json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	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工程文件，记录需要的依赖包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|-webpack.config.js //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</a:t>
              </a: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685690" y="250143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目录结构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34975" y="2261303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C:\vue\chapter05\login</a:t>
            </a:r>
            <a:r>
              <a:rPr lang="zh-CN" altLang="zh-CN" dirty="0"/>
              <a:t>目录，在命令行中切换到该目录，执行以下命令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初始化项目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018390"/>
            <a:ext cx="5388950" cy="41549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–y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选项“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-y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”表示全部使用默认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340" y="3600450"/>
            <a:ext cx="843978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200000"/>
              </a:lnSpc>
              <a:defRPr/>
            </a:pPr>
            <a:r>
              <a:rPr lang="zh-CN" altLang="zh-CN" dirty="0"/>
              <a:t>执行完上述代码，会在</a:t>
            </a:r>
            <a:r>
              <a:rPr lang="en-US" altLang="zh-CN" dirty="0"/>
              <a:t>login</a:t>
            </a:r>
            <a:r>
              <a:rPr lang="zh-CN" altLang="zh-CN" dirty="0"/>
              <a:t>目录下自动生成一个</a:t>
            </a:r>
            <a:r>
              <a:rPr lang="en-US" altLang="zh-CN" dirty="0" err="1"/>
              <a:t>package.json</a:t>
            </a:r>
            <a:r>
              <a:rPr lang="zh-CN" altLang="zh-CN" dirty="0"/>
              <a:t>工程文件（项目依赖、名称、配置），会记录需要的依赖包。另外，读者也可以省略选项“</a:t>
            </a:r>
            <a:r>
              <a:rPr lang="en-US" altLang="zh-CN" dirty="0"/>
              <a:t>-y</a:t>
            </a:r>
            <a:r>
              <a:rPr lang="zh-CN" altLang="zh-CN" dirty="0"/>
              <a:t>”，此时程序会提示输入项目的一些基本信息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2261303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login</a:t>
            </a:r>
            <a:r>
              <a:rPr lang="zh-CN" altLang="zh-CN" dirty="0"/>
              <a:t>目录下执行如下命令，安装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zh-CN" dirty="0"/>
              <a:t>安装</a:t>
            </a:r>
            <a:r>
              <a:rPr lang="en-US" altLang="zh-CN" dirty="0" err="1"/>
              <a:t>vue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018390"/>
            <a:ext cx="538895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vue@2.6.x vue-router@3.1.x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43394" y="3600251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安装完成之后，会在当前目录下自动生成一个</a:t>
            </a:r>
            <a:r>
              <a:rPr lang="en-US" altLang="zh-CN" dirty="0"/>
              <a:t>package-</a:t>
            </a:r>
            <a:r>
              <a:rPr lang="en-US" altLang="zh-CN" dirty="0" err="1"/>
              <a:t>lock.json</a:t>
            </a:r>
            <a:r>
              <a:rPr lang="zh-CN" altLang="zh-CN" dirty="0"/>
              <a:t>文件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2261303"/>
            <a:ext cx="842194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项目中需要打包文件，所以需要用到</a:t>
            </a:r>
            <a:r>
              <a:rPr lang="en-US" altLang="zh-CN" dirty="0" err="1"/>
              <a:t>webpack</a:t>
            </a:r>
            <a:r>
              <a:rPr lang="zh-CN" altLang="zh-CN" dirty="0"/>
              <a:t>打包工具，实现自动打包编译功能。为了更方便地使用</a:t>
            </a:r>
            <a:r>
              <a:rPr lang="en-US" altLang="zh-CN" dirty="0" err="1"/>
              <a:t>webpack</a:t>
            </a:r>
            <a:r>
              <a:rPr lang="zh-CN" altLang="zh-CN" dirty="0"/>
              <a:t>，还需要安装</a:t>
            </a:r>
            <a:r>
              <a:rPr lang="en-US" altLang="zh-CN" dirty="0" err="1"/>
              <a:t>webpack</a:t>
            </a:r>
            <a:r>
              <a:rPr lang="en-US" altLang="zh-CN" dirty="0"/>
              <a:t>-cli</a:t>
            </a:r>
            <a:r>
              <a:rPr lang="zh-CN" altLang="zh-CN" dirty="0"/>
              <a:t>工具、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</a:t>
            </a:r>
            <a:r>
              <a:rPr lang="zh-CN" altLang="zh-CN" dirty="0"/>
              <a:t>服务器和</a:t>
            </a:r>
            <a:r>
              <a:rPr lang="en-US" altLang="zh-CN" dirty="0"/>
              <a:t>html-</a:t>
            </a:r>
            <a:r>
              <a:rPr lang="en-US" altLang="zh-CN" dirty="0" err="1"/>
              <a:t>webpack</a:t>
            </a:r>
            <a:r>
              <a:rPr lang="en-US" altLang="zh-CN" dirty="0"/>
              <a:t>-plugin</a:t>
            </a:r>
            <a:r>
              <a:rPr lang="zh-CN" altLang="zh-CN" dirty="0"/>
              <a:t>插件。具体安装命令如下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安装</a:t>
            </a:r>
            <a:r>
              <a:rPr lang="en-US" altLang="zh-CN" dirty="0" err="1"/>
              <a:t>webpack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88762" y="4102952"/>
            <a:ext cx="7998038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webpack@4.39.x webpack-cli@3.3.x webpack-dev-server@3.8.x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html-webpack-plugin@3.2.x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43394" y="5078238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上述命令中，</a:t>
            </a:r>
            <a:r>
              <a:rPr lang="en-US" altLang="zh-CN" dirty="0"/>
              <a:t>-D</a:t>
            </a:r>
            <a:r>
              <a:rPr lang="zh-CN" altLang="zh-CN" dirty="0"/>
              <a:t>表示安装到本地开发依赖，也可以使用</a:t>
            </a:r>
            <a:r>
              <a:rPr lang="en-US" altLang="zh-CN" dirty="0"/>
              <a:t>--save-</a:t>
            </a:r>
            <a:r>
              <a:rPr lang="en-US" altLang="zh-CN" dirty="0" err="1"/>
              <a:t>dev</a:t>
            </a:r>
            <a:r>
              <a:rPr lang="zh-CN" altLang="zh-CN" dirty="0"/>
              <a:t>来代替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1857249"/>
            <a:ext cx="842194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接下来修改</a:t>
            </a:r>
            <a:r>
              <a:rPr lang="en-US" altLang="zh-CN" dirty="0" err="1"/>
              <a:t>package.json</a:t>
            </a:r>
            <a:r>
              <a:rPr lang="zh-CN" altLang="zh-CN" dirty="0"/>
              <a:t>文件，在</a:t>
            </a:r>
            <a:r>
              <a:rPr lang="en-US" altLang="zh-CN" dirty="0"/>
              <a:t>scripts</a:t>
            </a:r>
            <a:r>
              <a:rPr lang="zh-CN" altLang="zh-CN" dirty="0"/>
              <a:t>中添加</a:t>
            </a:r>
            <a:r>
              <a:rPr lang="en-US" altLang="zh-CN" dirty="0" err="1"/>
              <a:t>dev</a:t>
            </a:r>
            <a:r>
              <a:rPr lang="zh-CN" altLang="zh-CN" dirty="0"/>
              <a:t>，使用</a:t>
            </a:r>
            <a:r>
              <a:rPr lang="en-US" altLang="zh-CN" dirty="0" err="1"/>
              <a:t>webpack</a:t>
            </a:r>
            <a:r>
              <a:rPr lang="en-US" altLang="zh-CN" dirty="0"/>
              <a:t>-</a:t>
            </a:r>
            <a:r>
              <a:rPr lang="en-US" altLang="zh-CN" dirty="0" err="1"/>
              <a:t>dev</a:t>
            </a:r>
            <a:r>
              <a:rPr lang="en-US" altLang="zh-CN" dirty="0"/>
              <a:t>-server</a:t>
            </a:r>
            <a:r>
              <a:rPr lang="zh-CN" altLang="zh-CN" dirty="0"/>
              <a:t>来启动项目，具体代码如下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88762" y="3060961"/>
            <a:ext cx="7998038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"scripts":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-server --inline --hot --port 8088"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28458" y="4780514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添加上述代码后，当需要运行项目时，可以执行</a:t>
            </a:r>
            <a:r>
              <a:rPr lang="en-US" altLang="zh-CN" dirty="0" err="1"/>
              <a:t>npm</a:t>
            </a:r>
            <a:r>
              <a:rPr lang="en-US" altLang="zh-CN" dirty="0"/>
              <a:t> run </a:t>
            </a:r>
            <a:r>
              <a:rPr lang="en-US" altLang="zh-CN" dirty="0" err="1"/>
              <a:t>dev</a:t>
            </a:r>
            <a:r>
              <a:rPr lang="zh-CN" altLang="zh-CN" dirty="0"/>
              <a:t>命令。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6874" y="2261303"/>
            <a:ext cx="842194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webpack.config.js</a:t>
            </a:r>
            <a:r>
              <a:rPr lang="zh-CN" altLang="zh-CN" dirty="0"/>
              <a:t>文件，在文件中配置</a:t>
            </a:r>
            <a:r>
              <a:rPr lang="en-US" altLang="zh-CN" dirty="0" err="1"/>
              <a:t>webpack</a:t>
            </a:r>
            <a:r>
              <a:rPr lang="zh-CN" altLang="zh-CN" dirty="0"/>
              <a:t>的选项，设置入口文件、出口文件以及一些规则配置，具体代码如下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编写</a:t>
            </a:r>
            <a:r>
              <a:rPr lang="en-US" altLang="zh-CN" dirty="0"/>
              <a:t>webpack.config.js</a:t>
            </a:r>
            <a:r>
              <a:rPr lang="zh-CN" altLang="zh-CN" dirty="0"/>
              <a:t>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872186" y="2135872"/>
            <a:ext cx="7474385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htmlWebpackPlugin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require('html-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-plugin')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entry: './main.js', 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配置入口文件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output: { 	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配置输出文件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path: __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输出文件的路径，此处设为当前路径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filename: 'bundle.js',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指定输出的文件名称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resolve: {}, 			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其他的配置选项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module: { rules: [] } , 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模块规则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plugins: []		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初识路由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13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5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什么是后端路由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8209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1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什么是前端路由</a:t>
              </a:r>
            </a:p>
          </p:txBody>
        </p:sp>
      </p:grp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261303"/>
            <a:ext cx="83681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作用是解析和转换</a:t>
            </a:r>
            <a:r>
              <a:rPr lang="en-US" altLang="zh-CN" dirty="0" err="1"/>
              <a:t>vue</a:t>
            </a:r>
            <a:r>
              <a:rPr lang="zh-CN" altLang="zh-CN" dirty="0"/>
              <a:t>文件，提取出其中的</a:t>
            </a:r>
            <a:r>
              <a:rPr lang="en-US" altLang="zh-CN" dirty="0"/>
              <a:t>script</a:t>
            </a:r>
            <a:r>
              <a:rPr lang="zh-CN" altLang="zh-CN" dirty="0"/>
              <a:t>、</a:t>
            </a:r>
            <a:r>
              <a:rPr lang="en-US" altLang="zh-CN" dirty="0"/>
              <a:t>style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template</a:t>
            </a:r>
            <a:r>
              <a:rPr lang="zh-CN" altLang="zh-CN" dirty="0"/>
              <a:t>，然后分别把它们交给各自相对应的</a:t>
            </a:r>
            <a:r>
              <a:rPr lang="en-US" altLang="zh-CN" dirty="0"/>
              <a:t>loader</a:t>
            </a:r>
            <a:r>
              <a:rPr lang="zh-CN" altLang="zh-CN" dirty="0"/>
              <a:t>去处理。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  <a:r>
              <a:rPr lang="zh-CN" altLang="zh-CN" dirty="0"/>
              <a:t>的作用是把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提取出的</a:t>
            </a:r>
            <a:r>
              <a:rPr lang="en-US" altLang="zh-CN" dirty="0"/>
              <a:t>HTML</a:t>
            </a:r>
            <a:r>
              <a:rPr lang="zh-CN" altLang="zh-CN" dirty="0"/>
              <a:t>模板编译成对应的可执行的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zh-CN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656863" y="2678583"/>
            <a:ext cx="7998038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vue-loader@15.7.x vue-template-compiler@2.6.x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4975" y="1942137"/>
            <a:ext cx="8041389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 err="1"/>
              <a:t>vue</a:t>
            </a:r>
            <a:r>
              <a:rPr lang="en-US" altLang="zh-CN" dirty="0"/>
              <a:t>-template-compiler</a:t>
            </a:r>
            <a:r>
              <a:rPr lang="zh-CN" altLang="zh-CN" dirty="0"/>
              <a:t>，具体命令如下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34975" y="1903091"/>
            <a:ext cx="804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安装后，将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插件添加到</a:t>
            </a:r>
            <a:r>
              <a:rPr lang="en-US" altLang="zh-CN" dirty="0"/>
              <a:t>webpack.config.js</a:t>
            </a:r>
            <a:r>
              <a:rPr lang="zh-CN" altLang="zh-CN" dirty="0"/>
              <a:t>文件中，</a:t>
            </a:r>
            <a:r>
              <a:rPr lang="zh-CN" altLang="en-US" dirty="0"/>
              <a:t>示例代码</a:t>
            </a:r>
            <a:r>
              <a:rPr lang="zh-CN" altLang="zh-CN" dirty="0"/>
              <a:t>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524000" y="2591441"/>
            <a:ext cx="6296830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VueLoaderPlugin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-loader/lib/plugin')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plugins: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VueLoaderPlugin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34975" y="1903091"/>
            <a:ext cx="804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 err="1"/>
              <a:t>module.exports</a:t>
            </a:r>
            <a:r>
              <a:rPr lang="en-US" altLang="zh-CN" dirty="0"/>
              <a:t> </a:t>
            </a:r>
            <a:r>
              <a:rPr lang="zh-CN" altLang="zh-CN" dirty="0"/>
              <a:t>中找到</a:t>
            </a:r>
            <a:r>
              <a:rPr lang="en-US" altLang="zh-CN" dirty="0"/>
              <a:t>module</a:t>
            </a:r>
            <a:r>
              <a:rPr lang="zh-CN" altLang="zh-CN" dirty="0"/>
              <a:t>，在</a:t>
            </a:r>
            <a:r>
              <a:rPr lang="en-US" altLang="zh-CN" dirty="0"/>
              <a:t>rules</a:t>
            </a:r>
            <a:r>
              <a:rPr lang="zh-CN" altLang="zh-CN" dirty="0"/>
              <a:t>数组中配置</a:t>
            </a:r>
            <a:r>
              <a:rPr lang="en-US" altLang="zh-CN" dirty="0"/>
              <a:t>loader</a:t>
            </a:r>
            <a:r>
              <a:rPr lang="zh-CN" altLang="zh-CN" dirty="0"/>
              <a:t>加载依赖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524000" y="2602074"/>
            <a:ext cx="6296830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rules: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test: /\.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use: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在此处可以添加更多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325101"/>
            <a:ext cx="836814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/>
              <a:t>style-loader</a:t>
            </a:r>
            <a:r>
              <a:rPr lang="zh-CN" altLang="zh-CN" dirty="0"/>
              <a:t>用来处理样式文件。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用于加载由</a:t>
            </a:r>
            <a:r>
              <a:rPr lang="en-US" altLang="zh-CN" dirty="0" err="1"/>
              <a:t>vue</a:t>
            </a:r>
            <a:r>
              <a:rPr lang="en-US" altLang="zh-CN" dirty="0"/>
              <a:t>-loader</a:t>
            </a:r>
            <a:r>
              <a:rPr lang="zh-CN" altLang="zh-CN" dirty="0"/>
              <a:t>提取出的</a:t>
            </a:r>
            <a:r>
              <a:rPr lang="en-US" altLang="zh-CN" dirty="0"/>
              <a:t>CSS</a:t>
            </a:r>
            <a:r>
              <a:rPr lang="zh-CN" altLang="zh-CN" dirty="0"/>
              <a:t>文件，再用</a:t>
            </a:r>
            <a:r>
              <a:rPr lang="en-US" altLang="zh-CN" dirty="0"/>
              <a:t>style-loader</a:t>
            </a:r>
            <a:r>
              <a:rPr lang="zh-CN" altLang="zh-CN" dirty="0"/>
              <a:t>添加到页面中。具体安装命令如下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zh-CN" dirty="0"/>
              <a:t>安装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zh-CN" dirty="0"/>
              <a:t>和</a:t>
            </a:r>
            <a:r>
              <a:rPr lang="en-US" altLang="zh-CN" dirty="0"/>
              <a:t>style-loader</a:t>
            </a: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56863" y="3592979"/>
            <a:ext cx="7998038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vue-loader@15.7.x vue-template-compiler@2.6.x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34975" y="1903091"/>
            <a:ext cx="804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安装后，在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786856" y="2719023"/>
            <a:ext cx="3898605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['style-loader',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325101"/>
            <a:ext cx="836814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通过</a:t>
            </a:r>
            <a:r>
              <a:rPr lang="en-US" altLang="zh-CN" dirty="0"/>
              <a:t>CSS</a:t>
            </a:r>
            <a:r>
              <a:rPr lang="zh-CN" altLang="zh-CN" dirty="0"/>
              <a:t>预处理器可以使用专门的编程语言来编写页面的样式，然后编译成正常的</a:t>
            </a:r>
            <a:r>
              <a:rPr lang="en-US" altLang="zh-CN" dirty="0"/>
              <a:t>CSS</a:t>
            </a:r>
            <a:r>
              <a:rPr lang="zh-CN" altLang="zh-CN" dirty="0"/>
              <a:t>文件，供项目使用。</a:t>
            </a:r>
            <a:r>
              <a:rPr lang="en-US" altLang="zh-CN" dirty="0"/>
              <a:t>CSS</a:t>
            </a:r>
            <a:r>
              <a:rPr lang="zh-CN" altLang="zh-CN" dirty="0"/>
              <a:t>预处理器为</a:t>
            </a:r>
            <a:r>
              <a:rPr lang="en-US" altLang="zh-CN" dirty="0"/>
              <a:t>CSS</a:t>
            </a:r>
            <a:r>
              <a:rPr lang="zh-CN" altLang="zh-CN" dirty="0"/>
              <a:t>增加了一些编程的特性，用户无须考虑浏览器的兼容性问题，可以使</a:t>
            </a:r>
            <a:r>
              <a:rPr lang="en-US" altLang="zh-CN" dirty="0"/>
              <a:t>CSS</a:t>
            </a:r>
            <a:r>
              <a:rPr lang="zh-CN" altLang="zh-CN" dirty="0"/>
              <a:t>更加简洁、更具有适用性和可读性，更易于代码的维护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zh-CN" dirty="0"/>
              <a:t>安装</a:t>
            </a:r>
            <a:r>
              <a:rPr lang="en-US" altLang="zh-CN" dirty="0"/>
              <a:t>CSS</a:t>
            </a:r>
            <a:r>
              <a:rPr lang="zh-CN" altLang="zh-CN" dirty="0"/>
              <a:t>预处理器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360" y="1857375"/>
            <a:ext cx="818134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 err="1"/>
              <a:t>Vue</a:t>
            </a:r>
            <a:r>
              <a:rPr lang="zh-CN" altLang="zh-CN" dirty="0"/>
              <a:t>中常用的</a:t>
            </a:r>
            <a:r>
              <a:rPr lang="en-US" altLang="zh-CN" dirty="0"/>
              <a:t>CSS</a:t>
            </a:r>
            <a:r>
              <a:rPr lang="zh-CN" altLang="zh-CN" dirty="0"/>
              <a:t>预处理器包括</a:t>
            </a:r>
            <a:r>
              <a:rPr lang="en-US" altLang="zh-CN" dirty="0"/>
              <a:t>Less</a:t>
            </a:r>
            <a:r>
              <a:rPr lang="zh-CN" altLang="zh-CN" dirty="0"/>
              <a:t>、</a:t>
            </a:r>
            <a:r>
              <a:rPr lang="en-US" altLang="zh-CN" dirty="0"/>
              <a:t>Sass/SCSS</a:t>
            </a:r>
            <a:r>
              <a:rPr lang="zh-CN" altLang="zh-CN" dirty="0"/>
              <a:t>和</a:t>
            </a:r>
            <a:r>
              <a:rPr lang="en-US" altLang="zh-CN" dirty="0"/>
              <a:t>Stylus</a:t>
            </a:r>
            <a:r>
              <a:rPr lang="zh-CN" altLang="zh-CN" dirty="0"/>
              <a:t>，下面我们分别讲解如何进行安装。需要注意的是，在本项目中只用到了</a:t>
            </a:r>
            <a:r>
              <a:rPr lang="en-US" altLang="zh-CN" dirty="0"/>
              <a:t>Sass/SCSS</a:t>
            </a:r>
            <a:r>
              <a:rPr lang="zh-CN" altLang="zh-CN" dirty="0"/>
              <a:t>，必须进行安装，而另外两个</a:t>
            </a:r>
            <a:r>
              <a:rPr lang="en-US" altLang="zh-CN" dirty="0"/>
              <a:t>CSS</a:t>
            </a:r>
            <a:r>
              <a:rPr lang="zh-CN" altLang="en-US" dirty="0"/>
              <a:t>预处理器</a:t>
            </a:r>
            <a:r>
              <a:rPr lang="zh-CN" altLang="zh-CN" dirty="0"/>
              <a:t>读者可根据自己的需要来决定是否安装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Less</a:t>
            </a:r>
            <a:r>
              <a:rPr lang="zh-CN" altLang="zh-CN" dirty="0"/>
              <a:t>，具体命令如下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439645" y="2465734"/>
            <a:ext cx="3898605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less less-loader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67511" y="299846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93720" y="3599856"/>
            <a:ext cx="4990456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/\.less$/,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['style-loader',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-loader', 'less-loader']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95" y="5220673"/>
            <a:ext cx="836814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安装后，在页面中使用</a:t>
            </a:r>
            <a:r>
              <a:rPr lang="en-US" altLang="zh-CN" dirty="0"/>
              <a:t>Less</a:t>
            </a:r>
            <a:r>
              <a:rPr lang="zh-CN" altLang="zh-CN" dirty="0"/>
              <a:t>的地方给</a:t>
            </a:r>
            <a:r>
              <a:rPr lang="en-US" altLang="zh-CN" dirty="0"/>
              <a:t>&lt;style&gt;</a:t>
            </a:r>
            <a:r>
              <a:rPr lang="zh-CN" altLang="zh-CN" dirty="0"/>
              <a:t>添加</a:t>
            </a:r>
            <a:r>
              <a:rPr lang="en-US" altLang="zh-CN" dirty="0" err="1"/>
              <a:t>lang</a:t>
            </a:r>
            <a:r>
              <a:rPr lang="zh-CN" altLang="zh-CN" dirty="0"/>
              <a:t>属性即可，示例代码如下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383629" y="5882323"/>
            <a:ext cx="3898605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="less"&gt;&lt;/style&gt;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Sass/SCSS</a:t>
            </a:r>
            <a:r>
              <a:rPr lang="zh-CN" altLang="zh-CN" dirty="0"/>
              <a:t>，具体命令如下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12578" y="2532447"/>
            <a:ext cx="556598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sass-loader@7.2.x node-sass@4.12.x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67511" y="299846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156356" y="3599856"/>
            <a:ext cx="4990456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['style-loader',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-loader', 'sass-loader']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80" y="5220970"/>
            <a:ext cx="85420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安装后，在页面中使用</a:t>
            </a:r>
            <a:r>
              <a:rPr lang="en-US" altLang="zh-CN" dirty="0"/>
              <a:t>SCSS</a:t>
            </a:r>
            <a:r>
              <a:rPr lang="zh-CN" altLang="zh-CN" dirty="0"/>
              <a:t>的地方给</a:t>
            </a:r>
            <a:r>
              <a:rPr lang="en-US" altLang="zh-CN" dirty="0"/>
              <a:t>&lt;style&gt;</a:t>
            </a:r>
            <a:r>
              <a:rPr lang="zh-CN" altLang="zh-CN" dirty="0"/>
              <a:t>添加</a:t>
            </a:r>
            <a:r>
              <a:rPr lang="en-US" altLang="zh-CN" dirty="0" err="1"/>
              <a:t>lang</a:t>
            </a:r>
            <a:r>
              <a:rPr lang="zh-CN" altLang="zh-CN" dirty="0"/>
              <a:t>属性即可，示例代码如下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383629" y="5882323"/>
            <a:ext cx="3898605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"&gt;&lt;/style&gt;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en-US" altLang="zh-CN" sz="2800" b="1" kern="0" dirty="0">
                <a:solidFill>
                  <a:srgbClr val="1369B2"/>
                </a:solidFill>
              </a:rPr>
              <a:t>-router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42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4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工作原理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8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0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-router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</a:t>
              </a: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106488" y="3878263"/>
            <a:ext cx="7043737" cy="541337"/>
            <a:chOff x="1106488" y="3878263"/>
            <a:chExt cx="7043737" cy="541337"/>
          </a:xfrm>
        </p:grpSpPr>
        <p:sp>
          <p:nvSpPr>
            <p:cNvPr id="15" name="任意多边形 14"/>
            <p:cNvSpPr/>
            <p:nvPr/>
          </p:nvSpPr>
          <p:spPr>
            <a:xfrm>
              <a:off x="2749550" y="3878263"/>
              <a:ext cx="5400675" cy="541337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234" name="椭圆 15"/>
            <p:cNvSpPr>
              <a:spLocks noChangeArrowheads="1"/>
            </p:cNvSpPr>
            <p:nvPr/>
          </p:nvSpPr>
          <p:spPr bwMode="auto">
            <a:xfrm>
              <a:off x="1106488" y="3878263"/>
              <a:ext cx="539750" cy="541337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5925" y="41481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36" name="TextBox 218"/>
            <p:cNvSpPr txBox="1">
              <a:spLocks noChangeArrowheads="1"/>
            </p:cNvSpPr>
            <p:nvPr/>
          </p:nvSpPr>
          <p:spPr bwMode="auto">
            <a:xfrm>
              <a:off x="3054350" y="39941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路由对象属性</a:t>
              </a:r>
            </a:p>
          </p:txBody>
        </p:sp>
      </p:grpSp>
    </p:spTree>
  </p:cSld>
  <p:clrMapOvr>
    <a:masterClrMapping/>
  </p:clrMapOvr>
  <p:transition spd="slow"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en-US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Stylus</a:t>
            </a:r>
            <a:r>
              <a:rPr lang="zh-CN" altLang="zh-CN" dirty="0"/>
              <a:t>，具体命令如下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12578" y="2532447"/>
            <a:ext cx="556598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stylus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11495" y="3359898"/>
            <a:ext cx="836814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/>
              <a:t>Stylus</a:t>
            </a:r>
            <a:r>
              <a:rPr lang="zh-CN" altLang="zh-CN" dirty="0"/>
              <a:t>安装完成之后，在</a:t>
            </a:r>
            <a:r>
              <a:rPr lang="en-US" altLang="zh-CN" dirty="0"/>
              <a:t>Vue 2.x</a:t>
            </a:r>
            <a:r>
              <a:rPr lang="zh-CN" altLang="zh-CN" dirty="0"/>
              <a:t>中不需要配置就可以直接使用，在页面中使用</a:t>
            </a:r>
            <a:r>
              <a:rPr lang="en-US" altLang="zh-CN" dirty="0"/>
              <a:t>Stylus</a:t>
            </a:r>
            <a:r>
              <a:rPr lang="zh-CN" altLang="zh-CN" dirty="0"/>
              <a:t>的地方给</a:t>
            </a:r>
            <a:r>
              <a:rPr lang="en-US" altLang="zh-CN" dirty="0"/>
              <a:t>&lt;style&gt;</a:t>
            </a:r>
            <a:r>
              <a:rPr lang="zh-CN" altLang="zh-CN" dirty="0"/>
              <a:t>添加</a:t>
            </a:r>
            <a:r>
              <a:rPr lang="en-US" altLang="zh-CN" dirty="0" err="1"/>
              <a:t>lang</a:t>
            </a:r>
            <a:r>
              <a:rPr lang="zh-CN" altLang="zh-CN" dirty="0"/>
              <a:t>属性即可，示例代码如下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383629" y="4627629"/>
            <a:ext cx="3898605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="stylus"&gt;&lt;/style&gt;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229404"/>
            <a:ext cx="8368146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dirty="0"/>
              <a:t>MUI</a:t>
            </a:r>
            <a:r>
              <a:rPr lang="zh-CN" altLang="zh-CN" dirty="0"/>
              <a:t>是由</a:t>
            </a:r>
            <a:r>
              <a:rPr lang="en-US" altLang="zh-CN" dirty="0" err="1"/>
              <a:t>DCloud</a:t>
            </a:r>
            <a:r>
              <a:rPr lang="zh-CN" altLang="zh-CN" dirty="0"/>
              <a:t>（数字天堂）推出的一款接近原生</a:t>
            </a:r>
            <a:r>
              <a:rPr lang="en-US" altLang="zh-CN" dirty="0"/>
              <a:t>APP</a:t>
            </a:r>
            <a:r>
              <a:rPr lang="zh-CN" altLang="zh-CN" dirty="0"/>
              <a:t>体验的高性能前端框架，在本项目中主要用来快速搭建登录和注册页面。读者需要从官方网站下载</a:t>
            </a:r>
            <a:r>
              <a:rPr lang="en-US" altLang="zh-CN" dirty="0"/>
              <a:t>MUI</a:t>
            </a:r>
            <a:r>
              <a:rPr lang="zh-CN" altLang="zh-CN" dirty="0"/>
              <a:t>，本书使用的版本是</a:t>
            </a:r>
            <a:r>
              <a:rPr lang="en-US" altLang="zh-CN" dirty="0"/>
              <a:t>mui-3.7.1.zip</a:t>
            </a:r>
            <a:r>
              <a:rPr lang="zh-CN" altLang="zh-CN" dirty="0"/>
              <a:t>。下载后，将文件解压出来，然后把</a:t>
            </a:r>
            <a:r>
              <a:rPr lang="en-US" altLang="zh-CN" dirty="0" err="1"/>
              <a:t>dist</a:t>
            </a:r>
            <a:r>
              <a:rPr lang="zh-CN" altLang="zh-CN" dirty="0"/>
              <a:t>目录下的所有文件复制到项目的</a:t>
            </a:r>
            <a:r>
              <a:rPr lang="en-US" altLang="zh-CN" dirty="0"/>
              <a:t>lib\</a:t>
            </a:r>
            <a:r>
              <a:rPr lang="en-US" altLang="zh-CN" dirty="0" err="1"/>
              <a:t>mui</a:t>
            </a:r>
            <a:r>
              <a:rPr lang="zh-CN" altLang="zh-CN" dirty="0"/>
              <a:t>目录中。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8"/>
            </a:pPr>
            <a:r>
              <a:rPr lang="zh-CN" altLang="zh-CN" dirty="0"/>
              <a:t>安装</a:t>
            </a:r>
            <a:r>
              <a:rPr lang="en-US" altLang="zh-CN" dirty="0"/>
              <a:t>MUI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4472843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将</a:t>
            </a:r>
            <a:r>
              <a:rPr lang="en-US" altLang="zh-CN" dirty="0"/>
              <a:t>MUI</a:t>
            </a:r>
            <a:r>
              <a:rPr lang="zh-CN" altLang="zh-CN" dirty="0"/>
              <a:t>安装后，可以在</a:t>
            </a:r>
            <a:r>
              <a:rPr lang="en-US" altLang="zh-CN" dirty="0"/>
              <a:t>main.js</a:t>
            </a:r>
            <a:r>
              <a:rPr lang="zh-CN" altLang="zh-CN" dirty="0"/>
              <a:t>文件中使用如下代码引入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812578" y="5179933"/>
            <a:ext cx="556598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'./lib/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/mui.css'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2218771"/>
            <a:ext cx="83681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考虑到项目中使用了外部的</a:t>
            </a:r>
            <a:r>
              <a:rPr lang="en-US" altLang="zh-CN" dirty="0"/>
              <a:t>MUI</a:t>
            </a:r>
            <a:r>
              <a:rPr lang="zh-CN" altLang="zh-CN" dirty="0"/>
              <a:t>样式库，其中包含后缀名为</a:t>
            </a:r>
            <a:r>
              <a:rPr lang="en-US" altLang="zh-CN" dirty="0" err="1"/>
              <a:t>ttf</a:t>
            </a:r>
            <a:r>
              <a:rPr lang="zh-CN" altLang="zh-CN" dirty="0"/>
              <a:t>的文件，</a:t>
            </a:r>
            <a:r>
              <a:rPr lang="en-US" altLang="zh-CN" dirty="0" err="1"/>
              <a:t>webpack</a:t>
            </a:r>
            <a:r>
              <a:rPr lang="zh-CN" altLang="zh-CN" dirty="0"/>
              <a:t>无法处理该类文件，所以需要安装相应的</a:t>
            </a:r>
            <a:r>
              <a:rPr lang="en-US" altLang="zh-CN" dirty="0"/>
              <a:t>loader</a:t>
            </a:r>
            <a:r>
              <a:rPr lang="zh-CN" altLang="zh-CN" dirty="0"/>
              <a:t>去处理。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9"/>
            </a:pPr>
            <a:r>
              <a:rPr lang="zh-CN" altLang="zh-CN" dirty="0"/>
              <a:t>图片和字体文件处理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901107"/>
            <a:ext cx="836814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1369B2"/>
                </a:solidFill>
              </a:rPr>
              <a:t>file-loader</a:t>
            </a:r>
            <a:r>
              <a:rPr lang="zh-CN" altLang="zh-CN" dirty="0"/>
              <a:t>和</a:t>
            </a:r>
            <a:r>
              <a:rPr lang="en-US" altLang="zh-CN" b="1" dirty="0" err="1">
                <a:solidFill>
                  <a:srgbClr val="1369B2"/>
                </a:solidFill>
              </a:rPr>
              <a:t>url</a:t>
            </a:r>
            <a:r>
              <a:rPr lang="en-US" altLang="zh-CN" b="1" dirty="0">
                <a:solidFill>
                  <a:srgbClr val="1369B2"/>
                </a:solidFill>
              </a:rPr>
              <a:t>-loader</a:t>
            </a:r>
            <a:r>
              <a:rPr lang="zh-CN" altLang="zh-CN" dirty="0"/>
              <a:t>都可以在</a:t>
            </a:r>
            <a:r>
              <a:rPr lang="en-US" altLang="zh-CN" dirty="0" err="1"/>
              <a:t>webpack</a:t>
            </a:r>
            <a:r>
              <a:rPr lang="zh-CN" altLang="zh-CN" dirty="0"/>
              <a:t>中处理图片、字体图标等文件，后者可以将图片转为</a:t>
            </a:r>
            <a:r>
              <a:rPr lang="en-US" altLang="zh-CN" dirty="0"/>
              <a:t>base64</a:t>
            </a:r>
            <a:r>
              <a:rPr lang="zh-CN" altLang="zh-CN" dirty="0"/>
              <a:t>字符串，能更快地去加载图片，并且可以通过</a:t>
            </a:r>
            <a:r>
              <a:rPr lang="en-US" altLang="zh-CN" dirty="0"/>
              <a:t>limit</a:t>
            </a:r>
            <a:r>
              <a:rPr lang="zh-CN" altLang="zh-CN" dirty="0"/>
              <a:t>属性对图片分情况处理，当图片小于</a:t>
            </a:r>
            <a:r>
              <a:rPr lang="en-US" altLang="zh-CN" dirty="0"/>
              <a:t>limit</a:t>
            </a:r>
            <a:r>
              <a:rPr lang="zh-CN" altLang="zh-CN" dirty="0"/>
              <a:t>（单位</a:t>
            </a:r>
            <a:r>
              <a:rPr lang="en-US" altLang="zh-CN" dirty="0"/>
              <a:t>byte</a:t>
            </a:r>
            <a:r>
              <a:rPr lang="zh-CN" altLang="zh-CN" dirty="0"/>
              <a:t>）大小时转为</a:t>
            </a:r>
            <a:r>
              <a:rPr lang="en-US" altLang="zh-CN" dirty="0"/>
              <a:t>base64</a:t>
            </a:r>
            <a:r>
              <a:rPr lang="zh-CN" altLang="zh-CN" dirty="0"/>
              <a:t>，大于</a:t>
            </a:r>
            <a:r>
              <a:rPr lang="en-US" altLang="zh-CN" dirty="0"/>
              <a:t>limit</a:t>
            </a:r>
            <a:r>
              <a:rPr lang="zh-CN" altLang="zh-CN" dirty="0"/>
              <a:t>时调用</a:t>
            </a:r>
            <a:r>
              <a:rPr lang="en-US" altLang="zh-CN" dirty="0"/>
              <a:t>file-loader</a:t>
            </a:r>
            <a:r>
              <a:rPr lang="zh-CN" altLang="zh-CN" dirty="0"/>
              <a:t>对图片进行处理。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准备工作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467511" y="1804084"/>
            <a:ext cx="8368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安装</a:t>
            </a:r>
            <a:r>
              <a:rPr lang="en-US" altLang="zh-CN" b="1" dirty="0">
                <a:solidFill>
                  <a:srgbClr val="1369B2"/>
                </a:solidFill>
              </a:rPr>
              <a:t>file-loader</a:t>
            </a:r>
            <a:r>
              <a:rPr lang="zh-CN" altLang="zh-CN" dirty="0"/>
              <a:t>和</a:t>
            </a:r>
            <a:r>
              <a:rPr lang="en-US" altLang="zh-CN" b="1" dirty="0" err="1">
                <a:solidFill>
                  <a:srgbClr val="1369B2"/>
                </a:solidFill>
              </a:rPr>
              <a:t>url</a:t>
            </a:r>
            <a:r>
              <a:rPr lang="en-US" altLang="zh-CN" b="1" dirty="0">
                <a:solidFill>
                  <a:srgbClr val="1369B2"/>
                </a:solidFill>
              </a:rPr>
              <a:t>-loader</a:t>
            </a:r>
            <a:r>
              <a:rPr lang="zh-CN" altLang="zh-CN" dirty="0"/>
              <a:t>，具体命令如下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812578" y="2458016"/>
            <a:ext cx="5565980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url-loader@2.1.x file-loader@4.2.x -D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67511" y="2881501"/>
            <a:ext cx="73048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/>
              <a:t>webpack.config.js</a:t>
            </a:r>
            <a:r>
              <a:rPr lang="zh-CN" altLang="zh-CN" dirty="0"/>
              <a:t>文件中添加</a:t>
            </a:r>
            <a:r>
              <a:rPr lang="en-US" altLang="zh-CN" dirty="0"/>
              <a:t>rules</a:t>
            </a:r>
            <a:r>
              <a:rPr lang="zh-CN" altLang="zh-CN" dirty="0"/>
              <a:t>规则，具体代码如下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2156356" y="3493526"/>
            <a:ext cx="4990456" cy="30035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jpg|png|gif|bmp|jpeg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test: /\.(ttf|eot|svg|woff|woff2)$/,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-loader'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650"/>
            <a:chOff x="-3176" y="1265272"/>
            <a:chExt cx="5141914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89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zh-CN" altLang="en-US" dirty="0"/>
              <a:t>首页</a:t>
            </a:r>
            <a:r>
              <a:rPr lang="en-US" altLang="zh-CN" dirty="0"/>
              <a:t>index.html</a:t>
            </a:r>
            <a:r>
              <a:rPr lang="zh-CN" altLang="zh-CN" dirty="0"/>
              <a:t>文件，用来展示页面，具体代码如下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编写首页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018390"/>
            <a:ext cx="5388950" cy="115685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897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创建逻辑入口</a:t>
            </a:r>
            <a:r>
              <a:rPr lang="en-US" altLang="zh-CN" dirty="0"/>
              <a:t>main.js</a:t>
            </a:r>
            <a:r>
              <a:rPr lang="zh-CN" altLang="zh-CN" dirty="0"/>
              <a:t>文件，主要用来初始化</a:t>
            </a:r>
            <a:r>
              <a:rPr lang="en-US" altLang="zh-CN" dirty="0" err="1"/>
              <a:t>Vue</a:t>
            </a:r>
            <a:r>
              <a:rPr lang="zh-CN" altLang="zh-CN" dirty="0"/>
              <a:t>实例并加载需要的插件及各种公共组件，如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、</a:t>
            </a:r>
            <a:r>
              <a:rPr lang="en-US" altLang="zh-CN" dirty="0" err="1"/>
              <a:t>mui</a:t>
            </a:r>
            <a:r>
              <a:rPr lang="zh-CN" altLang="zh-CN" dirty="0"/>
              <a:t>、</a:t>
            </a:r>
            <a:r>
              <a:rPr lang="en-US" altLang="zh-CN" dirty="0" err="1"/>
              <a:t>App.vue</a:t>
            </a:r>
            <a:r>
              <a:rPr lang="zh-CN" altLang="zh-CN" dirty="0"/>
              <a:t>等，具体代码如下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编写逻辑入口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551025" y="2009680"/>
            <a:ext cx="6625412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          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app from './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Vue.use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路由模块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router from './router.js'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将路由放到单独的文件中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'./lib/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/mui.css'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el: '#app',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挂载到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id="app"&gt;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render: c =&gt; c(app),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函数渲染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router.js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文件中导出的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对象注册到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实例上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897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router.js</a:t>
            </a:r>
            <a:r>
              <a:rPr lang="zh-CN" altLang="zh-CN" dirty="0"/>
              <a:t>文件，该文件是一个单独的路由文件。在后面的步骤中将会创建</a:t>
            </a:r>
            <a:r>
              <a:rPr lang="en-US" altLang="zh-CN" dirty="0" err="1"/>
              <a:t>Login.vue</a:t>
            </a:r>
            <a:r>
              <a:rPr lang="zh-CN" altLang="zh-CN" dirty="0"/>
              <a:t>（登录）和</a:t>
            </a:r>
            <a:r>
              <a:rPr lang="en-US" altLang="zh-CN" dirty="0" err="1"/>
              <a:t>Register.vue</a:t>
            </a:r>
            <a:r>
              <a:rPr lang="zh-CN" altLang="zh-CN" dirty="0"/>
              <a:t>（注册）两个组件，所以需要在路由文件中导入这两个组件，并配置相应的路由规则。具体代码如下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编写路由文件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784951" y="1839552"/>
            <a:ext cx="5508994" cy="452431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导入登录和注册对应的路由组件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Login from './components/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Register from './components/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Register.vue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创建路由对象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routes: [		   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配置路由规则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'/', redirect: '/login'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'/login', component: Login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path: '/register', component: Register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default router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用户登录注册案例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25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准备工作</a:t>
              </a: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8" name="任意多边形 17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9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代码实现</a:t>
              </a:r>
            </a:p>
          </p:txBody>
        </p:sp>
      </p:grp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 err="1"/>
              <a:t>App.vue</a:t>
            </a:r>
            <a:r>
              <a:rPr lang="zh-CN" altLang="zh-CN" dirty="0"/>
              <a:t>文件，该文件是项目的根组件（或者叫作主组件），所有页面都是在</a:t>
            </a:r>
            <a:r>
              <a:rPr lang="en-US" altLang="zh-CN" dirty="0" err="1"/>
              <a:t>App.vue</a:t>
            </a:r>
            <a:r>
              <a:rPr lang="zh-CN" altLang="zh-CN" dirty="0"/>
              <a:t>下进行切换的。例如，可以定义公共的样式或者动画等。具体代码如下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4"/>
            </a:pPr>
            <a:r>
              <a:rPr lang="zh-CN" altLang="zh-CN" dirty="0"/>
              <a:t>渲染路由组件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423460" y="1977763"/>
            <a:ext cx="6721098" cy="424731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&lt;div id="app"&gt;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&lt;div class="login-container"&gt;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&lt;router-link to="/login" tag="span"&gt;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&lt;router-link to="/register" tag="span"&gt;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&lt;/router-link&gt;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&lt;router-view&gt;&lt;/router-view&gt;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&lt;/template&gt;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scoped&gt;&lt;/style&gt;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scoped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样式只能作用于当前的组件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components\</a:t>
            </a:r>
            <a:r>
              <a:rPr lang="en-US" altLang="zh-CN" dirty="0" err="1"/>
              <a:t>Login.vue</a:t>
            </a:r>
            <a:r>
              <a:rPr lang="zh-CN" altLang="zh-CN" dirty="0"/>
              <a:t>文件，该文件是登录页面，在页面中提供一个用户登录的表单。具体代码如下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5"/>
            </a:pPr>
            <a:r>
              <a:rPr lang="zh-CN" altLang="en-US" dirty="0"/>
              <a:t>编写登录页面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0594" y="1693893"/>
            <a:ext cx="7435332" cy="4735432"/>
            <a:chOff x="900594" y="1693893"/>
            <a:chExt cx="7435332" cy="4735432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900594" y="1905010"/>
              <a:ext cx="7435332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class="login"&gt;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&lt;div class="content"&gt;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&lt;form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-input-group login-form"&gt;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-input-row"&gt;&lt;label&gt;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&lt;/label&gt;&lt;input&gt;&lt;/div&gt;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-input-row"&gt;&lt;label&gt;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&lt;/label&gt;&lt;input&gt;&lt;/div&gt;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&lt;/form&gt;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&lt;div&gt;&lt;button type="button"&gt;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&lt;style scoped&gt;&lt;/style&gt;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5"/>
            <p:cNvSpPr>
              <a:spLocks noChangeArrowheads="1"/>
            </p:cNvSpPr>
            <p:nvPr/>
          </p:nvSpPr>
          <p:spPr bwMode="auto">
            <a:xfrm>
              <a:off x="6483131" y="169389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登录页面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上述代码可以看出，一个单独的组件文件通常应包含</a:t>
            </a:r>
            <a:r>
              <a:rPr lang="en-US" altLang="zh-CN" dirty="0"/>
              <a:t>&lt;template&gt;</a:t>
            </a:r>
            <a:r>
              <a:rPr lang="zh-CN" altLang="zh-CN" dirty="0"/>
              <a:t>模板、</a:t>
            </a:r>
            <a:r>
              <a:rPr lang="en-US" altLang="zh-CN" dirty="0"/>
              <a:t>&lt;script&gt;</a:t>
            </a:r>
            <a:r>
              <a:rPr lang="zh-CN" altLang="zh-CN" dirty="0"/>
              <a:t>逻辑以及</a:t>
            </a:r>
            <a:r>
              <a:rPr lang="en-US" altLang="zh-CN" dirty="0"/>
              <a:t>&lt;style&gt;</a:t>
            </a:r>
            <a:r>
              <a:rPr lang="zh-CN" altLang="zh-CN" dirty="0"/>
              <a:t>样式</a:t>
            </a:r>
            <a:r>
              <a:rPr lang="en-US" altLang="zh-CN" dirty="0"/>
              <a:t>3</a:t>
            </a:r>
            <a:r>
              <a:rPr lang="zh-CN" altLang="zh-CN" dirty="0"/>
              <a:t>部分代码。其中，</a:t>
            </a:r>
            <a:r>
              <a:rPr lang="en-US" altLang="zh-CN" dirty="0"/>
              <a:t>&lt;script&gt;</a:t>
            </a:r>
            <a:r>
              <a:rPr lang="zh-CN" altLang="zh-CN" dirty="0"/>
              <a:t>和</a:t>
            </a:r>
            <a:r>
              <a:rPr lang="en-US" altLang="zh-CN" dirty="0"/>
              <a:t>&lt;style&gt;</a:t>
            </a:r>
            <a:r>
              <a:rPr lang="zh-CN" altLang="zh-CN" dirty="0"/>
              <a:t>可以省略，但</a:t>
            </a:r>
            <a:r>
              <a:rPr lang="en-US" altLang="zh-CN" dirty="0"/>
              <a:t>&lt;template&gt;</a:t>
            </a:r>
            <a:r>
              <a:rPr lang="zh-CN" altLang="zh-CN" dirty="0"/>
              <a:t>不要省略，否则</a:t>
            </a:r>
            <a:r>
              <a:rPr lang="en-US" altLang="zh-CN" dirty="0" err="1"/>
              <a:t>Vue</a:t>
            </a:r>
            <a:r>
              <a:rPr lang="zh-CN" altLang="zh-CN" dirty="0"/>
              <a:t>会出现警告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创建</a:t>
            </a:r>
            <a:r>
              <a:rPr lang="en-US" altLang="zh-CN" dirty="0"/>
              <a:t>components\</a:t>
            </a:r>
            <a:r>
              <a:rPr lang="en-US" altLang="zh-CN" dirty="0" err="1"/>
              <a:t>Register.vue</a:t>
            </a:r>
            <a:r>
              <a:rPr lang="zh-CN" altLang="zh-CN" dirty="0"/>
              <a:t>文件，该文件是注册页面，在页面中提供一个用户注册的表单。具体代码如下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6"/>
            </a:pPr>
            <a:r>
              <a:rPr lang="zh-CN" altLang="en-US" dirty="0"/>
              <a:t>编写注册页面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60081" y="1693893"/>
            <a:ext cx="7435333" cy="4745830"/>
            <a:chOff x="1060081" y="1693893"/>
            <a:chExt cx="7435333" cy="4745830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1060081" y="1915408"/>
              <a:ext cx="7435333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class="register"&gt;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&lt;div class="content"&gt;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&lt;form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-input-group login-form"&gt;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-input-row"&gt;&lt;label&gt;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&lt;/label&gt;&lt;input&gt;&lt;/div&gt;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-input-row"&gt;&lt;label&gt;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&lt;/label&gt;&lt;input&gt;&lt;/div&gt;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…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&lt;/form&gt;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&lt;div&gt;&lt;button type="button"&gt;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&lt;/template&gt;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5"/>
            <p:cNvSpPr>
              <a:spLocks noChangeArrowheads="1"/>
            </p:cNvSpPr>
            <p:nvPr/>
          </p:nvSpPr>
          <p:spPr bwMode="auto">
            <a:xfrm>
              <a:off x="6663884" y="1693893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注册页面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40067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在命令行中切换到项目根目录下，执行如下命令运行程序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7"/>
            </a:pPr>
            <a:r>
              <a:rPr lang="zh-CN" altLang="en-US" dirty="0"/>
              <a:t>运行项目</a:t>
            </a:r>
            <a:endParaRPr lang="en-US" altLang="zh-CN" dirty="0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986420" y="2963969"/>
            <a:ext cx="2882900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当控制台中出现</a:t>
            </a:r>
            <a:r>
              <a:rPr lang="en-US" altLang="zh-CN" dirty="0"/>
              <a:t>Compiled successfully</a:t>
            </a:r>
            <a:r>
              <a:rPr lang="zh-CN" altLang="zh-CN" dirty="0"/>
              <a:t>时表示编译完成，项目已经启动了，然后在浏览器中打开</a:t>
            </a:r>
            <a:r>
              <a:rPr lang="en-US" altLang="zh-CN" dirty="0"/>
              <a:t>http://localhost:8088</a:t>
            </a:r>
            <a:r>
              <a:rPr lang="zh-CN" altLang="zh-CN" dirty="0"/>
              <a:t>，页面效果如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2546023" y="3072838"/>
            <a:ext cx="4705382" cy="3231192"/>
            <a:chOff x="2546023" y="3236138"/>
            <a:chExt cx="4348708" cy="3068872"/>
          </a:xfrm>
        </p:grpSpPr>
        <p:pic>
          <p:nvPicPr>
            <p:cNvPr id="3074" name="Picture 2" descr="5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023" y="3236138"/>
              <a:ext cx="4348708" cy="2664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08373" y="5954231"/>
              <a:ext cx="1024008" cy="350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/>
                <a:t>运行项目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4118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zh-CN" altLang="en-US" dirty="0"/>
              <a:t>上图</a:t>
            </a:r>
            <a:r>
              <a:rPr lang="zh-CN" altLang="zh-CN" dirty="0"/>
              <a:t>中，单击顶部的“登录”和“注册”可以在两个页面之间切换，但由于此时还没有设置样式，导航栏并没有高亮效果。默认情况下，路由的导航菜单会自动添加</a:t>
            </a:r>
            <a:r>
              <a:rPr lang="en-US" altLang="zh-CN" dirty="0"/>
              <a:t>router-link-exact-active</a:t>
            </a:r>
            <a:r>
              <a:rPr lang="zh-CN" altLang="zh-CN" dirty="0"/>
              <a:t>和</a:t>
            </a:r>
            <a:r>
              <a:rPr lang="en-US" altLang="zh-CN" dirty="0"/>
              <a:t>router-link-active</a:t>
            </a:r>
            <a:r>
              <a:rPr lang="zh-CN" altLang="zh-CN" dirty="0"/>
              <a:t>这两个</a:t>
            </a:r>
            <a:r>
              <a:rPr lang="en-US" altLang="zh-CN" dirty="0"/>
              <a:t>class</a:t>
            </a:r>
            <a:r>
              <a:rPr lang="zh-CN" altLang="zh-CN" dirty="0"/>
              <a:t>属性，</a:t>
            </a:r>
            <a:r>
              <a:rPr lang="zh-CN" altLang="en-US" dirty="0"/>
              <a:t>想要设置导航栏的高亮效果</a:t>
            </a:r>
            <a:r>
              <a:rPr lang="zh-CN" altLang="zh-CN" dirty="0"/>
              <a:t>，只要在</a:t>
            </a:r>
            <a:r>
              <a:rPr lang="en-US" altLang="zh-CN" dirty="0" err="1"/>
              <a:t>App.vue</a:t>
            </a:r>
            <a:r>
              <a:rPr lang="zh-CN" altLang="zh-CN" dirty="0"/>
              <a:t>文件中</a:t>
            </a:r>
            <a:r>
              <a:rPr lang="zh-CN" altLang="en-US" dirty="0"/>
              <a:t>设置</a:t>
            </a:r>
            <a:r>
              <a:rPr lang="zh-CN" altLang="zh-CN" dirty="0"/>
              <a:t>两个</a:t>
            </a:r>
            <a:r>
              <a:rPr lang="en-US" altLang="zh-CN" dirty="0"/>
              <a:t>class</a:t>
            </a:r>
            <a:r>
              <a:rPr lang="zh-CN" altLang="zh-CN" dirty="0"/>
              <a:t>对应的样式</a:t>
            </a:r>
            <a:r>
              <a:rPr lang="zh-CN" altLang="en-US" dirty="0"/>
              <a:t>即可，</a:t>
            </a:r>
            <a:r>
              <a:rPr lang="zh-CN" altLang="zh-CN" dirty="0"/>
              <a:t>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8"/>
            </a:pPr>
            <a:r>
              <a:rPr lang="zh-CN" altLang="zh-CN" dirty="0"/>
              <a:t>设置导航栏的高亮效果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动态路由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什么是动态路由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方式传参</a:t>
              </a: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5" name="任意多边形 14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2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4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方式传参</a:t>
              </a:r>
            </a:p>
          </p:txBody>
        </p:sp>
      </p:grpSp>
    </p:spTree>
  </p:cSld>
  <p:clrMapOvr>
    <a:masterClrMapping/>
  </p:clrMapOvr>
  <p:transition spd="slow"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60018" y="2098643"/>
            <a:ext cx="5406318" cy="3313986"/>
            <a:chOff x="2017218" y="2864181"/>
            <a:chExt cx="5406318" cy="3313986"/>
          </a:xfrm>
        </p:grpSpPr>
        <p:sp>
          <p:nvSpPr>
            <p:cNvPr id="3" name="TextBox 2"/>
            <p:cNvSpPr txBox="1"/>
            <p:nvPr/>
          </p:nvSpPr>
          <p:spPr>
            <a:xfrm>
              <a:off x="3903486" y="580883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查看</a:t>
              </a:r>
              <a:r>
                <a:rPr lang="en-US" altLang="zh-CN" dirty="0"/>
                <a:t>class</a:t>
              </a:r>
              <a:r>
                <a:rPr lang="zh-CN" altLang="en-US" dirty="0"/>
                <a:t>属性</a:t>
              </a:r>
            </a:p>
          </p:txBody>
        </p:sp>
        <p:pic>
          <p:nvPicPr>
            <p:cNvPr id="4098" name="Picture 2" descr="5-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218" y="2864181"/>
              <a:ext cx="5406318" cy="286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2" name="流程图: 过程 11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可选过程 12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4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5" name="椭圆 14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1" name="矩形 12"/>
          <p:cNvSpPr>
            <a:spLocks noChangeArrowheads="1"/>
          </p:cNvSpPr>
          <p:nvPr/>
        </p:nvSpPr>
        <p:spPr bwMode="auto">
          <a:xfrm>
            <a:off x="935966" y="2646097"/>
            <a:ext cx="735488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router-link-exact-active</a:t>
            </a:r>
            <a:r>
              <a:rPr lang="zh-CN" altLang="zh-CN" dirty="0"/>
              <a:t>和</a:t>
            </a:r>
            <a:r>
              <a:rPr lang="en-US" altLang="zh-CN" dirty="0"/>
              <a:t>router-link-active</a:t>
            </a:r>
            <a:r>
              <a:rPr lang="zh-CN" altLang="zh-CN" dirty="0"/>
              <a:t>两者的区别在于，前者是精确匹配规则，只有完全匹配的情况下有效，而后者是非精确匹配规则，只要定义在</a:t>
            </a:r>
            <a:r>
              <a:rPr lang="en-US" altLang="zh-CN" dirty="0"/>
              <a:t>path</a:t>
            </a:r>
            <a:r>
              <a:rPr lang="zh-CN" altLang="zh-CN" dirty="0"/>
              <a:t>中的路径与当前路径的开头一致就有效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另外，</a:t>
            </a:r>
            <a:r>
              <a:rPr lang="en-US" altLang="zh-CN" dirty="0"/>
              <a:t>router-link-exact-active</a:t>
            </a:r>
            <a:r>
              <a:rPr lang="zh-CN" altLang="zh-CN" dirty="0"/>
              <a:t>和</a:t>
            </a:r>
            <a:r>
              <a:rPr lang="en-US" altLang="zh-CN" dirty="0"/>
              <a:t>router-link-active</a:t>
            </a:r>
            <a:r>
              <a:rPr lang="zh-CN" altLang="zh-CN" dirty="0"/>
              <a:t>这两个</a:t>
            </a:r>
            <a:r>
              <a:rPr lang="en-US" altLang="zh-CN" dirty="0"/>
              <a:t>class</a:t>
            </a:r>
            <a:r>
              <a:rPr lang="zh-CN" altLang="zh-CN" dirty="0"/>
              <a:t>类名也可以自定义，下面在</a:t>
            </a:r>
            <a:r>
              <a:rPr lang="en-US" altLang="zh-CN" dirty="0"/>
              <a:t>router.js</a:t>
            </a:r>
            <a:r>
              <a:rPr lang="zh-CN" altLang="zh-CN" dirty="0"/>
              <a:t>文件中找到创建路由实例代码，添加自定义</a:t>
            </a:r>
            <a:r>
              <a:rPr lang="en-US" altLang="zh-CN" dirty="0"/>
              <a:t>class</a:t>
            </a:r>
            <a:r>
              <a:rPr lang="zh-CN" altLang="zh-CN" dirty="0"/>
              <a:t>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187185" y="3221876"/>
            <a:ext cx="7066384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linkActiveClass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'my-active',                     // router-link-active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linkExactActiveClass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'my-exact-active', // router-link-exact-active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然后在</a:t>
            </a:r>
            <a:r>
              <a:rPr lang="en-US" altLang="zh-CN" dirty="0" err="1"/>
              <a:t>App.vue</a:t>
            </a:r>
            <a:r>
              <a:rPr lang="zh-CN" altLang="zh-CN" dirty="0"/>
              <a:t>中添加导航栏高亮效果的样式，具体代码如下</a:t>
            </a:r>
            <a:endParaRPr lang="en-US" altLang="zh-CN" dirty="0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420566" y="2573498"/>
            <a:ext cx="3778219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scss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scoped&gt;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.my-active, .my-exact-active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background: #007aff;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font-weight: 800;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color: #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0039" y="1872508"/>
            <a:ext cx="8400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在浏览器中查看运行结果，页面效果如</a:t>
            </a:r>
            <a:r>
              <a:rPr lang="zh-CN" altLang="en-US" dirty="0"/>
              <a:t>下</a:t>
            </a:r>
            <a:r>
              <a:rPr lang="zh-CN" altLang="zh-CN" dirty="0"/>
              <a:t>图所示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329070" y="2775097"/>
            <a:ext cx="6621564" cy="2369981"/>
            <a:chOff x="1329070" y="2785730"/>
            <a:chExt cx="6621564" cy="2369981"/>
          </a:xfrm>
        </p:grpSpPr>
        <p:sp>
          <p:nvSpPr>
            <p:cNvPr id="3" name="TextBox 2"/>
            <p:cNvSpPr txBox="1"/>
            <p:nvPr/>
          </p:nvSpPr>
          <p:spPr>
            <a:xfrm>
              <a:off x="3735066" y="478637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导航栏激活效果</a:t>
              </a:r>
            </a:p>
          </p:txBody>
        </p:sp>
        <p:pic>
          <p:nvPicPr>
            <p:cNvPr id="5122" name="Picture 2" descr="5-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070" y="2785730"/>
              <a:ext cx="6621564" cy="190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41189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路由的</a:t>
            </a:r>
            <a:r>
              <a:rPr lang="en-US" altLang="zh-CN" dirty="0"/>
              <a:t>history</a:t>
            </a:r>
            <a:r>
              <a:rPr lang="zh-CN" altLang="zh-CN" dirty="0"/>
              <a:t>模式可以使项目的</a:t>
            </a:r>
            <a:r>
              <a:rPr lang="en-US" altLang="zh-CN" dirty="0"/>
              <a:t>URL</a:t>
            </a:r>
            <a:r>
              <a:rPr lang="zh-CN" altLang="zh-CN" dirty="0"/>
              <a:t>地址更加简洁。若要使用</a:t>
            </a:r>
            <a:r>
              <a:rPr lang="en-US" altLang="zh-CN" dirty="0"/>
              <a:t>history</a:t>
            </a:r>
            <a:r>
              <a:rPr lang="zh-CN" altLang="zh-CN" dirty="0"/>
              <a:t>模式，需要先修改</a:t>
            </a:r>
            <a:r>
              <a:rPr lang="en-US" altLang="zh-CN" dirty="0"/>
              <a:t>router.js</a:t>
            </a:r>
            <a:r>
              <a:rPr lang="zh-CN" altLang="zh-CN" dirty="0"/>
              <a:t>文件，具体代码如下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9"/>
            </a:pPr>
            <a:r>
              <a:rPr lang="zh-CN" altLang="zh-CN" dirty="0"/>
              <a:t>使用路由的</a:t>
            </a:r>
            <a:r>
              <a:rPr lang="en-US" altLang="zh-CN" dirty="0"/>
              <a:t>history</a:t>
            </a:r>
            <a:r>
              <a:rPr lang="zh-CN" altLang="zh-CN" dirty="0"/>
              <a:t>模式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282343" y="3509163"/>
            <a:ext cx="4012131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= new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VueRouter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mode: 'history',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……（原有代码）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027377"/>
            <a:ext cx="85070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history</a:t>
            </a:r>
            <a:r>
              <a:rPr lang="zh-CN" altLang="zh-CN" dirty="0"/>
              <a:t>模式还需要服务器的支持，打开</a:t>
            </a:r>
            <a:r>
              <a:rPr lang="en-US" altLang="zh-CN" dirty="0"/>
              <a:t>webpack.config.js</a:t>
            </a:r>
            <a:r>
              <a:rPr lang="zh-CN" altLang="zh-CN" dirty="0"/>
              <a:t>文件，在</a:t>
            </a:r>
            <a:r>
              <a:rPr lang="en-US" altLang="zh-CN" dirty="0" err="1"/>
              <a:t>module.exports</a:t>
            </a:r>
            <a:r>
              <a:rPr lang="zh-CN" altLang="zh-CN" dirty="0"/>
              <a:t>对象中添加</a:t>
            </a:r>
            <a:r>
              <a:rPr lang="en-US" altLang="zh-CN" dirty="0" err="1"/>
              <a:t>devServer</a:t>
            </a:r>
            <a:r>
              <a:rPr lang="zh-CN" altLang="zh-CN" dirty="0"/>
              <a:t>的配置，具体代码如下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657350" y="3361562"/>
            <a:ext cx="5979154" cy="1200329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historyApiFallback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true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开启服务器对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模式支持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382270" y="4688840"/>
            <a:ext cx="86448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当开启</a:t>
            </a:r>
            <a:r>
              <a:rPr lang="en-US" altLang="zh-CN" dirty="0"/>
              <a:t>history</a:t>
            </a:r>
            <a:r>
              <a:rPr lang="zh-CN" altLang="zh-CN" dirty="0"/>
              <a:t>模式后，重新执行</a:t>
            </a:r>
            <a:r>
              <a:rPr lang="en-US" altLang="zh-CN" dirty="0"/>
              <a:t>npm run dev</a:t>
            </a:r>
            <a:r>
              <a:rPr lang="zh-CN" altLang="zh-CN" dirty="0"/>
              <a:t>，就可以使用</a:t>
            </a:r>
            <a:r>
              <a:rPr lang="en-US" altLang="zh-CN" dirty="0"/>
              <a:t>http://localhost:8088/login</a:t>
            </a:r>
            <a:r>
              <a:rPr lang="zh-CN" altLang="zh-CN" dirty="0"/>
              <a:t>来访问登录页面，使用</a:t>
            </a:r>
            <a:r>
              <a:rPr lang="en-US" altLang="zh-CN" dirty="0"/>
              <a:t>http://localhost:8088/register</a:t>
            </a:r>
            <a:r>
              <a:rPr lang="zh-CN" altLang="zh-CN" dirty="0"/>
              <a:t>来访问注册页面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2261303"/>
            <a:ext cx="8241189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当页面切换后，网页的标题也应随之发生变化，为了实现这个效果，可以在路由中将每个页面对应的标题保存在</a:t>
            </a:r>
            <a:r>
              <a:rPr lang="en-US" altLang="zh-CN" dirty="0"/>
              <a:t>meta</a:t>
            </a:r>
            <a:r>
              <a:rPr lang="zh-CN" altLang="zh-CN" dirty="0"/>
              <a:t>中。修改</a:t>
            </a:r>
            <a:r>
              <a:rPr lang="en-US" altLang="zh-CN" dirty="0"/>
              <a:t>router.js</a:t>
            </a:r>
            <a:r>
              <a:rPr lang="zh-CN" altLang="zh-CN" dirty="0"/>
              <a:t>文件，如下所示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10"/>
            </a:pPr>
            <a:r>
              <a:rPr lang="zh-CN" altLang="zh-CN" dirty="0"/>
              <a:t>更改页面标题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487222" y="3531684"/>
            <a:ext cx="6468252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routes: [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'/', redirect: '/login'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'/login', component: Login, meta: {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 },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path: '/register', component: Register, meta: {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}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>
                <a:cs typeface="Times New Roman" panose="02020603050405020304" pitchFamily="18" charset="0"/>
              </a:rPr>
              <a:t>5.3 </a:t>
            </a:r>
            <a:r>
              <a:rPr lang="zh-CN" altLang="en-US" dirty="0">
                <a:cs typeface="Times New Roman" panose="02020603050405020304" pitchFamily="18" charset="0"/>
              </a:rPr>
              <a:t>用户登录注册案例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-3175" y="1265238"/>
            <a:ext cx="5141913" cy="628711"/>
            <a:chOff x="-3176" y="1265272"/>
            <a:chExt cx="5141914" cy="628677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1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4974" y="1493860"/>
              <a:ext cx="4703764" cy="400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代码实现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20039" y="1867882"/>
            <a:ext cx="8241189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然后需要调用</a:t>
            </a:r>
            <a:r>
              <a:rPr lang="en-US" altLang="zh-CN" dirty="0" err="1"/>
              <a:t>router.beforeEach</a:t>
            </a:r>
            <a:r>
              <a:rPr lang="en-US" altLang="zh-CN" dirty="0"/>
              <a:t>()</a:t>
            </a:r>
            <a:r>
              <a:rPr lang="zh-CN" altLang="zh-CN" dirty="0"/>
              <a:t>全局钩子函数，用来在路由发生改变时动态修改网页的</a:t>
            </a:r>
            <a:r>
              <a:rPr lang="en-US" altLang="zh-CN" dirty="0"/>
              <a:t>title</a:t>
            </a:r>
            <a:r>
              <a:rPr lang="zh-CN" altLang="zh-CN" dirty="0"/>
              <a:t>标题，它会在路由改变前执行。具体代码如下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487222" y="3138263"/>
            <a:ext cx="6468252" cy="2677656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router.beforeEach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((to, from, next) =&gt;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路由发生改变修改页面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to.meta.title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document.title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to.meta.title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next()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04126"/>
            <a:ext cx="840666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200000"/>
              </a:lnSpc>
              <a:defRPr/>
            </a:pPr>
            <a:r>
              <a:rPr lang="zh-CN" altLang="zh-CN" dirty="0"/>
              <a:t>上面讲到的路由，都是严格定义匹配好的，只有</a:t>
            </a:r>
            <a:r>
              <a:rPr lang="en-US" altLang="zh-CN" dirty="0"/>
              <a:t>router-link</a:t>
            </a:r>
            <a:r>
              <a:rPr lang="zh-CN" altLang="zh-CN" dirty="0"/>
              <a:t>中的</a:t>
            </a:r>
            <a:r>
              <a:rPr lang="en-US" altLang="zh-CN" dirty="0"/>
              <a:t>to</a:t>
            </a:r>
            <a:r>
              <a:rPr lang="zh-CN" altLang="zh-CN" dirty="0"/>
              <a:t>属性和</a:t>
            </a:r>
            <a:r>
              <a:rPr lang="en-US" altLang="zh-CN" dirty="0"/>
              <a:t>JavaScript</a:t>
            </a:r>
            <a:r>
              <a:rPr lang="zh-CN" altLang="zh-CN" dirty="0"/>
              <a:t>中定义的路由中的</a:t>
            </a:r>
            <a:r>
              <a:rPr lang="en-US" altLang="zh-CN" dirty="0"/>
              <a:t>path</a:t>
            </a:r>
            <a:r>
              <a:rPr lang="zh-CN" altLang="zh-CN" dirty="0"/>
              <a:t>一样时，才会显示对应的</a:t>
            </a:r>
            <a:r>
              <a:rPr lang="en-US" altLang="zh-CN" dirty="0"/>
              <a:t>component</a:t>
            </a:r>
            <a:r>
              <a:rPr lang="zh-CN" altLang="zh-CN" dirty="0"/>
              <a:t>。但在实际开发时，这种方式是明显不足的，</a:t>
            </a:r>
            <a:r>
              <a:rPr lang="zh-CN" altLang="en-US" dirty="0"/>
              <a:t>例如，在不同角色登录网站时，在去</a:t>
            </a:r>
            <a:r>
              <a:rPr lang="zh-CN" altLang="zh-CN" dirty="0"/>
              <a:t>配置路由的时候，需要把用户</a:t>
            </a:r>
            <a:r>
              <a:rPr lang="en-US" altLang="zh-CN" dirty="0"/>
              <a:t>id</a:t>
            </a:r>
            <a:r>
              <a:rPr lang="zh-CN" altLang="zh-CN" dirty="0"/>
              <a:t>作为参数传入，这就需要利用动态路由来实现。在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的路由路径中，可以使用动态路径参数给路径的动态部分匹配不同的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5.5 </a:t>
            </a:r>
            <a:r>
              <a:rPr lang="zh-CN" altLang="en-US" sz="2800" b="1" kern="0" dirty="0">
                <a:solidFill>
                  <a:srgbClr val="1369B2"/>
                </a:solidFill>
              </a:rPr>
              <a:t>嵌套路由</a:t>
            </a:r>
            <a:endParaRPr lang="zh-CN" altLang="en-US" sz="2800" b="1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90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2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什么是嵌套路由</a:t>
              </a: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1286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 algn="ctr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8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嵌套路由案例</a:t>
              </a:r>
            </a:p>
          </p:txBody>
        </p:sp>
      </p:grpSp>
    </p:spTree>
  </p:cSld>
  <p:clrMapOvr>
    <a:masterClrMapping/>
  </p:clrMapOvr>
  <p:transition spd="slow" advClick="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04126"/>
            <a:ext cx="8449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的路由路径中，可以使用动态路径参数给路径的动态部分匹配不同的</a:t>
            </a:r>
            <a:r>
              <a:rPr lang="en-US" altLang="zh-CN" dirty="0"/>
              <a:t>id</a:t>
            </a:r>
            <a:r>
              <a:rPr lang="zh-CN" altLang="en-US" dirty="0"/>
              <a:t>，示例代码如下。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487222" y="3116997"/>
            <a:ext cx="6468252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path: "/user/:id", component: user 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H="1">
            <a:off x="3144039" y="3535188"/>
            <a:ext cx="10631" cy="78205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2260600" y="4317365"/>
            <a:ext cx="1776730" cy="701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:id</a:t>
            </a:r>
            <a:r>
              <a:rPr lang="zh-CN" altLang="en-US" dirty="0"/>
              <a:t>表示用户</a:t>
            </a:r>
            <a:r>
              <a:rPr lang="en-US" altLang="zh-CN" dirty="0"/>
              <a:t>id</a:t>
            </a:r>
            <a:r>
              <a:rPr lang="zh-CN" altLang="en-US" dirty="0"/>
              <a:t>，动态值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ldLvl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910590" y="2666365"/>
            <a:ext cx="7244080" cy="1567180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1179830" y="2768600"/>
            <a:ext cx="678370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动态路由在来回切换时，由于它们都是指向同一组件，</a:t>
            </a:r>
            <a:r>
              <a:rPr lang="en-US" altLang="zh-CN" dirty="0" err="1"/>
              <a:t>Vue</a:t>
            </a:r>
            <a:r>
              <a:rPr lang="zh-CN" altLang="zh-CN" dirty="0"/>
              <a:t>不会销毁再重新创建这个组件，而是复用这个组件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什么是动态路由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04126"/>
            <a:ext cx="8449194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如果想要在组件来回切换时进行一些操作，那就需要在组件内部利用</a:t>
            </a:r>
            <a:r>
              <a:rPr lang="en-US" altLang="zh-CN" dirty="0"/>
              <a:t>watch</a:t>
            </a:r>
            <a:r>
              <a:rPr lang="zh-CN" altLang="zh-CN" dirty="0"/>
              <a:t>来监听</a:t>
            </a:r>
            <a:r>
              <a:rPr lang="en-US" altLang="zh-CN" dirty="0"/>
              <a:t>$route</a:t>
            </a:r>
            <a:r>
              <a:rPr lang="zh-CN" altLang="zh-CN" dirty="0"/>
              <a:t>的变化，示例代码如下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487222" y="3116997"/>
            <a:ext cx="6468252" cy="230695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watch: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$route (to, from) {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console.log(to)		// to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表示要去的那个组件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console.log(from)	// from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表示从哪个组件过来的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在理解了动态路由的概念后，接下来我们结合案例学习如何使用</a:t>
            </a:r>
            <a:r>
              <a:rPr lang="en-US" altLang="zh-CN" dirty="0"/>
              <a:t>query</a:t>
            </a:r>
            <a:r>
              <a:rPr lang="zh-CN" altLang="zh-CN" dirty="0"/>
              <a:t>方式传递参数。通过</a:t>
            </a:r>
            <a:r>
              <a:rPr lang="en-US" altLang="zh-CN" dirty="0"/>
              <a:t>query</a:t>
            </a:r>
            <a:r>
              <a:rPr lang="zh-CN" altLang="zh-CN" dirty="0"/>
              <a:t>方式传递参数，使用</a:t>
            </a:r>
            <a:r>
              <a:rPr lang="en-US" altLang="zh-CN" dirty="0"/>
              <a:t>path</a:t>
            </a:r>
            <a:r>
              <a:rPr lang="zh-CN" altLang="zh-CN" dirty="0"/>
              <a:t>属性给定对应的跳转路径（类似于</a:t>
            </a:r>
            <a:r>
              <a:rPr lang="en-US" altLang="zh-CN" dirty="0"/>
              <a:t>GET</a:t>
            </a:r>
            <a:r>
              <a:rPr lang="zh-CN" altLang="zh-CN" dirty="0"/>
              <a:t>请求），在页面跳转的时候，可以在地址栏看到请求参数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7106" y="2409830"/>
            <a:ext cx="7154383" cy="1791176"/>
            <a:chOff x="1107106" y="2409830"/>
            <a:chExt cx="7154383" cy="1791176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107106" y="2631346"/>
              <a:ext cx="7154383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&lt;router-link to="/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user?id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=10&amp;name=admin"&gt;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373813" y="2409830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逻辑代码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585591" y="2135149"/>
            <a:ext cx="5883969" cy="4342824"/>
            <a:chOff x="1585591" y="2135149"/>
            <a:chExt cx="5883969" cy="4342824"/>
          </a:xfrm>
        </p:grpSpPr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585591" y="2322989"/>
              <a:ext cx="5883969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user = 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template: '&lt;h3&gt;id: {{this.$route.query.id}} ' +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'name: {{$route.query.name}}&lt;/h3&gt;',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created () {	   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组件的生命周期钩子函数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this.$route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来接收参数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router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VueRouter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routes: [ { path: '/user', component: user }]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new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({ el: '#app', router 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5"/>
            <p:cNvSpPr>
              <a:spLocks noChangeArrowheads="1"/>
            </p:cNvSpPr>
            <p:nvPr/>
          </p:nvSpPr>
          <p:spPr bwMode="auto">
            <a:xfrm>
              <a:off x="5617774" y="2135149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zh-CN" dirty="0"/>
              <a:t>单击“登录”链接</a:t>
            </a:r>
            <a:r>
              <a:rPr lang="zh-CN" altLang="en-US" dirty="0"/>
              <a:t>，效果图如下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854274" y="2480783"/>
            <a:ext cx="6226470" cy="3218264"/>
            <a:chOff x="1854274" y="2480783"/>
            <a:chExt cx="6226470" cy="3218264"/>
          </a:xfrm>
        </p:grpSpPr>
        <p:pic>
          <p:nvPicPr>
            <p:cNvPr id="6146" name="Picture 2" descr="5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274" y="2480783"/>
              <a:ext cx="6226470" cy="278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099322" y="532971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query</a:t>
              </a:r>
              <a:r>
                <a:rPr lang="zh-CN" altLang="en-US" dirty="0"/>
                <a:t>方式传参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439620" y="1846658"/>
            <a:ext cx="844919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接下来结合案例讲解如何使用</a:t>
            </a:r>
            <a:r>
              <a:rPr lang="en-US" altLang="zh-CN" dirty="0" err="1"/>
              <a:t>params</a:t>
            </a:r>
            <a:r>
              <a:rPr lang="zh-CN" altLang="zh-CN" dirty="0"/>
              <a:t>方式传递参数。使用</a:t>
            </a:r>
            <a:r>
              <a:rPr lang="en-US" altLang="zh-CN" dirty="0" err="1"/>
              <a:t>params</a:t>
            </a:r>
            <a:r>
              <a:rPr lang="zh-CN" altLang="zh-CN" dirty="0"/>
              <a:t>方式则不需要通过查询字符串传参，通常会搭配路由的</a:t>
            </a:r>
            <a:r>
              <a:rPr lang="en-US" altLang="zh-CN" dirty="0"/>
              <a:t>history</a:t>
            </a:r>
            <a:r>
              <a:rPr lang="zh-CN" altLang="zh-CN" dirty="0"/>
              <a:t>模式，将参数放在路径中或隐藏。</a:t>
            </a:r>
            <a:endParaRPr lang="en-US" altLang="zh-CN" dirty="0"/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78188" y="2219144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组合 5"/>
          <p:cNvGrpSpPr/>
          <p:nvPr/>
        </p:nvGrpSpPr>
        <p:grpSpPr bwMode="auto">
          <a:xfrm>
            <a:off x="841375" y="2650944"/>
            <a:ext cx="7475538" cy="1752139"/>
            <a:chOff x="971600" y="1988840"/>
            <a:chExt cx="7200728" cy="2160240"/>
          </a:xfrm>
        </p:grpSpPr>
        <p:sp>
          <p:nvSpPr>
            <p:cNvPr id="14" name="流程图: 过程 13"/>
            <p:cNvSpPr/>
            <p:nvPr/>
          </p:nvSpPr>
          <p:spPr>
            <a:xfrm>
              <a:off x="971600" y="1988840"/>
              <a:ext cx="7200728" cy="2160240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971600" y="1988840"/>
              <a:ext cx="7200728" cy="2160240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8"/>
          <p:cNvGrpSpPr/>
          <p:nvPr/>
        </p:nvGrpSpPr>
        <p:grpSpPr bwMode="auto">
          <a:xfrm>
            <a:off x="3278188" y="2146119"/>
            <a:ext cx="2316162" cy="504825"/>
            <a:chOff x="3408211" y="1484784"/>
            <a:chExt cx="2315917" cy="504056"/>
          </a:xfrm>
        </p:grpSpPr>
        <p:sp>
          <p:nvSpPr>
            <p:cNvPr id="17" name="椭圆 16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　提示　</a:t>
              </a:r>
            </a:p>
          </p:txBody>
        </p:sp>
      </p:grpSp>
      <p:sp>
        <p:nvSpPr>
          <p:cNvPr id="24" name="矩形 12"/>
          <p:cNvSpPr>
            <a:spLocks noChangeArrowheads="1"/>
          </p:cNvSpPr>
          <p:nvPr/>
        </p:nvSpPr>
        <p:spPr bwMode="auto">
          <a:xfrm>
            <a:off x="935966" y="2677996"/>
            <a:ext cx="7354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在路由中开启</a:t>
            </a:r>
            <a:r>
              <a:rPr lang="en-US" altLang="zh-CN" dirty="0"/>
              <a:t>history</a:t>
            </a:r>
            <a:r>
              <a:rPr lang="zh-CN" altLang="zh-CN" dirty="0"/>
              <a:t>模式后，</a:t>
            </a:r>
            <a:r>
              <a:rPr lang="en-US" altLang="zh-CN" dirty="0" err="1"/>
              <a:t>params</a:t>
            </a:r>
            <a:r>
              <a:rPr lang="zh-CN" altLang="zh-CN" dirty="0"/>
              <a:t>方式的</a:t>
            </a:r>
            <a:r>
              <a:rPr lang="en-US" altLang="zh-CN" dirty="0"/>
              <a:t>URL</a:t>
            </a:r>
            <a:r>
              <a:rPr lang="zh-CN" altLang="zh-CN" dirty="0"/>
              <a:t>地址会更加简洁，但此功能必须搭配服务器使用，并且要在服务器中添加</a:t>
            </a:r>
            <a:r>
              <a:rPr lang="en-US" altLang="zh-CN" dirty="0"/>
              <a:t>history</a:t>
            </a:r>
            <a:r>
              <a:rPr lang="zh-CN" altLang="zh-CN" dirty="0"/>
              <a:t>模式的支持（在</a:t>
            </a:r>
            <a:r>
              <a:rPr lang="en-US" altLang="zh-CN" dirty="0"/>
              <a:t>5.3</a:t>
            </a:r>
            <a:r>
              <a:rPr lang="zh-CN" altLang="zh-CN" dirty="0"/>
              <a:t>节中已经讲过），否则会出现找不到文件的错误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5.4 </a:t>
            </a:r>
            <a:r>
              <a:rPr lang="zh-CN" altLang="en-US" dirty="0">
                <a:cs typeface="Times New Roman" panose="02020603050405020304" pitchFamily="18" charset="0"/>
              </a:rPr>
              <a:t>动态路由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83205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方式传参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3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08000" y="1770335"/>
            <a:ext cx="8064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结构代码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289634" y="2358011"/>
            <a:ext cx="6501231" cy="1805569"/>
            <a:chOff x="1289634" y="2358011"/>
            <a:chExt cx="6501231" cy="1805569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289634" y="2593920"/>
              <a:ext cx="6501231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id="app"&gt;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&lt;router-link to="/user/10/admin"&gt;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&lt;/router-link&gt;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&lt;router-view&gt;&lt;/router-view&gt;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790797" y="2358011"/>
              <a:ext cx="1234524" cy="4430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8854</Words>
  <Application>Microsoft Office PowerPoint</Application>
  <PresentationFormat>全屏显示(4:3)</PresentationFormat>
  <Paragraphs>1264</Paragraphs>
  <Slides>141</Slides>
  <Notes>125</Notes>
  <HiddenSlides>8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141</vt:i4>
      </vt:variant>
      <vt:variant>
        <vt:lpstr>自定义放映</vt:lpstr>
      </vt:variant>
      <vt:variant>
        <vt:i4>1</vt:i4>
      </vt:variant>
    </vt:vector>
  </HeadingPairs>
  <TitlesOfParts>
    <vt:vector size="155" baseType="lpstr">
      <vt:lpstr>Gulim</vt:lpstr>
      <vt:lpstr>Microsoft Yahei</vt:lpstr>
      <vt:lpstr>汉仪综艺体简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第5章 Vue路由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5.1 初识路由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5.2 vue-router</vt:lpstr>
      <vt:lpstr>PowerPoint 演示文稿</vt:lpstr>
      <vt:lpstr>5.2 vue-router</vt:lpstr>
      <vt:lpstr>5.2 vue-router</vt:lpstr>
      <vt:lpstr>5.2 vue-router</vt:lpstr>
      <vt:lpstr>PowerPoint 演示文稿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5.3 用户登录注册案例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5.4 动态路由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5.5 嵌套路由</vt:lpstr>
      <vt:lpstr>5.6 命名路由</vt:lpstr>
      <vt:lpstr>5.6 命名路由</vt:lpstr>
      <vt:lpstr>5.6 命名路由</vt:lpstr>
      <vt:lpstr>5.6 命名路由</vt:lpstr>
      <vt:lpstr>5.7 命名视图</vt:lpstr>
      <vt:lpstr>5.7 命名视图</vt:lpstr>
      <vt:lpstr>5.7 命名视图</vt:lpstr>
      <vt:lpstr>5.7 命名视图</vt:lpstr>
      <vt:lpstr>5.7 命名视图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5.8 编程式导航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zxy</cp:lastModifiedBy>
  <cp:revision>1131</cp:revision>
  <dcterms:created xsi:type="dcterms:W3CDTF">2013-01-25T01:44:00Z</dcterms:created>
  <dcterms:modified xsi:type="dcterms:W3CDTF">2021-11-17T06:57:54Z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