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6"/>
  </p:notesMasterIdLst>
  <p:sldIdLst>
    <p:sldId id="344" r:id="rId2"/>
    <p:sldId id="349" r:id="rId3"/>
    <p:sldId id="351" r:id="rId4"/>
    <p:sldId id="612" r:id="rId5"/>
    <p:sldId id="350" r:id="rId6"/>
    <p:sldId id="353" r:id="rId7"/>
    <p:sldId id="532" r:id="rId8"/>
    <p:sldId id="410" r:id="rId9"/>
    <p:sldId id="485" r:id="rId10"/>
    <p:sldId id="352" r:id="rId11"/>
    <p:sldId id="425" r:id="rId12"/>
    <p:sldId id="536" r:id="rId13"/>
    <p:sldId id="426" r:id="rId14"/>
    <p:sldId id="537" r:id="rId15"/>
    <p:sldId id="538" r:id="rId16"/>
    <p:sldId id="541" r:id="rId17"/>
    <p:sldId id="542" r:id="rId18"/>
    <p:sldId id="543" r:id="rId19"/>
    <p:sldId id="544" r:id="rId20"/>
    <p:sldId id="545" r:id="rId21"/>
    <p:sldId id="546" r:id="rId22"/>
    <p:sldId id="427" r:id="rId23"/>
    <p:sldId id="547" r:id="rId24"/>
    <p:sldId id="548" r:id="rId25"/>
    <p:sldId id="539" r:id="rId26"/>
    <p:sldId id="549" r:id="rId27"/>
    <p:sldId id="551" r:id="rId28"/>
    <p:sldId id="552" r:id="rId29"/>
    <p:sldId id="553" r:id="rId30"/>
    <p:sldId id="554" r:id="rId31"/>
    <p:sldId id="550" r:id="rId32"/>
    <p:sldId id="555" r:id="rId33"/>
    <p:sldId id="556" r:id="rId34"/>
    <p:sldId id="557" r:id="rId35"/>
    <p:sldId id="558" r:id="rId36"/>
    <p:sldId id="429" r:id="rId37"/>
    <p:sldId id="560" r:id="rId38"/>
    <p:sldId id="561" r:id="rId39"/>
    <p:sldId id="562" r:id="rId40"/>
    <p:sldId id="413" r:id="rId41"/>
    <p:sldId id="430" r:id="rId42"/>
    <p:sldId id="431" r:id="rId43"/>
    <p:sldId id="559" r:id="rId44"/>
    <p:sldId id="563" r:id="rId45"/>
    <p:sldId id="564" r:id="rId46"/>
    <p:sldId id="565" r:id="rId47"/>
    <p:sldId id="533" r:id="rId48"/>
    <p:sldId id="534" r:id="rId49"/>
    <p:sldId id="567" r:id="rId50"/>
    <p:sldId id="568" r:id="rId51"/>
    <p:sldId id="569" r:id="rId52"/>
    <p:sldId id="570" r:id="rId53"/>
    <p:sldId id="571" r:id="rId54"/>
    <p:sldId id="414" r:id="rId55"/>
    <p:sldId id="572" r:id="rId56"/>
    <p:sldId id="573" r:id="rId57"/>
    <p:sldId id="574" r:id="rId58"/>
    <p:sldId id="575" r:id="rId59"/>
    <p:sldId id="576" r:id="rId60"/>
    <p:sldId id="432" r:id="rId61"/>
    <p:sldId id="486" r:id="rId62"/>
    <p:sldId id="487" r:id="rId63"/>
    <p:sldId id="488" r:id="rId64"/>
    <p:sldId id="577" r:id="rId65"/>
    <p:sldId id="578" r:id="rId66"/>
    <p:sldId id="579" r:id="rId67"/>
    <p:sldId id="580" r:id="rId68"/>
    <p:sldId id="489" r:id="rId69"/>
    <p:sldId id="490" r:id="rId70"/>
    <p:sldId id="581" r:id="rId71"/>
    <p:sldId id="582" r:id="rId72"/>
    <p:sldId id="583" r:id="rId73"/>
    <p:sldId id="584" r:id="rId74"/>
    <p:sldId id="585" r:id="rId75"/>
    <p:sldId id="586" r:id="rId76"/>
    <p:sldId id="491" r:id="rId77"/>
    <p:sldId id="587" r:id="rId78"/>
    <p:sldId id="589" r:id="rId79"/>
    <p:sldId id="591" r:id="rId80"/>
    <p:sldId id="592" r:id="rId81"/>
    <p:sldId id="493" r:id="rId82"/>
    <p:sldId id="495" r:id="rId83"/>
    <p:sldId id="496" r:id="rId84"/>
    <p:sldId id="593" r:id="rId85"/>
    <p:sldId id="497" r:id="rId86"/>
    <p:sldId id="531" r:id="rId87"/>
    <p:sldId id="594" r:id="rId88"/>
    <p:sldId id="595" r:id="rId89"/>
    <p:sldId id="498" r:id="rId90"/>
    <p:sldId id="499" r:id="rId91"/>
    <p:sldId id="500" r:id="rId92"/>
    <p:sldId id="501" r:id="rId93"/>
    <p:sldId id="596" r:id="rId94"/>
    <p:sldId id="502" r:id="rId95"/>
    <p:sldId id="503" r:id="rId96"/>
    <p:sldId id="597" r:id="rId97"/>
    <p:sldId id="598" r:id="rId98"/>
    <p:sldId id="504" r:id="rId99"/>
    <p:sldId id="505" r:id="rId100"/>
    <p:sldId id="506" r:id="rId101"/>
    <p:sldId id="507" r:id="rId102"/>
    <p:sldId id="508" r:id="rId103"/>
    <p:sldId id="510" r:id="rId104"/>
    <p:sldId id="599" r:id="rId105"/>
    <p:sldId id="509" r:id="rId106"/>
    <p:sldId id="600" r:id="rId107"/>
    <p:sldId id="512" r:id="rId108"/>
    <p:sldId id="513" r:id="rId109"/>
    <p:sldId id="603" r:id="rId110"/>
    <p:sldId id="602" r:id="rId111"/>
    <p:sldId id="516" r:id="rId112"/>
    <p:sldId id="517" r:id="rId113"/>
    <p:sldId id="518" r:id="rId114"/>
    <p:sldId id="610" r:id="rId115"/>
    <p:sldId id="515" r:id="rId116"/>
    <p:sldId id="607" r:id="rId117"/>
    <p:sldId id="609" r:id="rId118"/>
    <p:sldId id="604" r:id="rId119"/>
    <p:sldId id="605" r:id="rId120"/>
    <p:sldId id="535" r:id="rId121"/>
    <p:sldId id="514" r:id="rId122"/>
    <p:sldId id="611" r:id="rId123"/>
    <p:sldId id="530" r:id="rId124"/>
    <p:sldId id="348" r:id="rId125"/>
  </p:sldIdLst>
  <p:sldSz cx="9144000" cy="6858000" type="screen4x3"/>
  <p:notesSz cx="6858000" cy="9144000"/>
  <p:custShowLst>
    <p:custShow name="自定义放映 1" id="0">
      <p:sldLst>
        <p:sld r:id="rId2"/>
        <p:sld r:id="rId3"/>
        <p:sld r:id="rId4"/>
        <p:sld r:id="rId11"/>
        <p:sld r:id="rId12"/>
        <p:sld r:id="rId14"/>
        <p:sld r:id="rId23"/>
        <p:sld r:id="rId37"/>
        <p:sld r:id="rId41"/>
        <p:sld r:id="rId42"/>
        <p:sld r:id="rId43"/>
        <p:sld r:id="rId55"/>
        <p:sld r:id="rId61"/>
        <p:sld r:id="rId125"/>
      </p:sldLst>
    </p:custShow>
  </p:custShowLst>
  <p:custDataLst>
    <p:tags r:id="rId127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3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ww" initials="w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E3F3"/>
    <a:srgbClr val="596B9D"/>
    <a:srgbClr val="E7F1F9"/>
    <a:srgbClr val="ECF6FE"/>
    <a:srgbClr val="F29111"/>
    <a:srgbClr val="0D74C9"/>
    <a:srgbClr val="29C7FF"/>
    <a:srgbClr val="E7F1F8"/>
    <a:srgbClr val="86D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10" autoAdjust="0"/>
    <p:restoredTop sz="94667" autoAdjust="0"/>
  </p:normalViewPr>
  <p:slideViewPr>
    <p:cSldViewPr snapToGrid="0" snapToObjects="1">
      <p:cViewPr varScale="1">
        <p:scale>
          <a:sx n="77" d="100"/>
          <a:sy n="77" d="100"/>
        </p:scale>
        <p:origin x="252" y="84"/>
      </p:cViewPr>
      <p:guideLst>
        <p:guide orient="horz" pos="2113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commentAuthors" Target="commentAuthor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ags" Target="tags/tag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E6E6E6"/>
            </a:solidFill>
          </c:spPr>
          <c:explosion val="1"/>
          <c:dPt>
            <c:idx val="0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8DD0-4035-8693-9B1A834756DE}"/>
              </c:ext>
            </c:extLst>
          </c:dPt>
          <c:dPt>
            <c:idx val="1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8DD0-4035-8693-9B1A834756DE}"/>
              </c:ext>
            </c:extLst>
          </c:dPt>
          <c:dPt>
            <c:idx val="2"/>
            <c:bubble3D val="0"/>
            <c:spPr>
              <a:solidFill>
                <a:srgbClr val="596B9F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8DD0-4035-8693-9B1A834756DE}"/>
              </c:ext>
            </c:extLst>
          </c:dPt>
          <c:dPt>
            <c:idx val="3"/>
            <c:bubble3D val="0"/>
            <c:spPr>
              <a:solidFill>
                <a:srgbClr val="BFC6E1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8DD0-4035-8693-9B1A834756DE}"/>
              </c:ext>
            </c:extLst>
          </c:dPt>
          <c:cat>
            <c:strRef>
              <c:f>Sheet1!$A$2:$A$5</c:f>
              <c:strCache>
                <c:ptCount val="4"/>
                <c:pt idx="0">
                  <c:v>熟悉知识</c:v>
                </c:pt>
                <c:pt idx="1">
                  <c:v>熟悉知识</c:v>
                </c:pt>
                <c:pt idx="2">
                  <c:v>熟悉知识</c:v>
                </c:pt>
                <c:pt idx="3">
                  <c:v>熟悉知识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DD0-4035-8693-9B1A834756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5367">
          <a:noFill/>
        </a:ln>
      </c:spPr>
    </c:plotArea>
    <c:plotVisOnly val="1"/>
    <c:dispBlanksAs val="gap"/>
    <c:showDLblsOverMax val="0"/>
  </c:chart>
  <c:txPr>
    <a:bodyPr/>
    <a:lstStyle/>
    <a:p>
      <a:pPr>
        <a:defRPr sz="1790"/>
      </a:pPr>
      <a:endParaRPr lang="zh-CN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0.26097</cdr:x>
      <cdr:y>0.70464</cdr:y>
    </cdr:from>
    <cdr:to>
      <cdr:x>0.44908</cdr:x>
      <cdr:y>0.84615</cdr:y>
    </cdr:to>
    <cdr:sp macro="" textlink="">
      <cdr:nvSpPr>
        <cdr:cNvPr id="2" name="TextBox 43"/>
        <cdr:cNvSpPr txBox="1"/>
      </cdr:nvSpPr>
      <cdr:spPr bwMode="auto">
        <a:xfrm xmlns:a="http://schemas.openxmlformats.org/drawingml/2006/main" rot="13345873" flipH="1" flipV="1">
          <a:off x="1469042" y="2788652"/>
          <a:ext cx="1058911" cy="560036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>
          <a:spAutoFit/>
        </a:bodyPr>
        <a:lstStyle xmlns:a="http://schemas.openxmlformats.org/drawingml/2006/main">
          <a:defPPr>
            <a:defRPr lang="zh-CN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5pPr>
          <a:lvl6pPr marL="22860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6pPr>
          <a:lvl7pPr marL="27432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7pPr>
          <a:lvl8pPr marL="32004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8pPr>
          <a:lvl9pPr marL="36576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9pPr>
        </a:lstStyle>
        <a:p xmlns:a="http://schemas.openxmlformats.org/drawingml/2006/main">
          <a:pPr fontAlgn="auto">
            <a:spcBef>
              <a:spcPts val="0"/>
            </a:spcBef>
            <a:spcAft>
              <a:spcPts val="0"/>
            </a:spcAft>
            <a:defRPr/>
          </a:pPr>
          <a:r>
            <a:rPr lang="zh-CN" altLang="en-US" sz="2000" b="1" kern="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掌握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1D9A08C-7B15-4BEA-961D-FA666E108851}" type="datetimeFigureOut">
              <a:rPr lang="zh-CN" altLang="en-US"/>
              <a:pPr>
                <a:defRPr/>
              </a:pPr>
              <a:t>2021/11/24</a:t>
            </a:fld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D756AC0-31E3-4018-9413-C726DFA106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84753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34146CC7-97F4-412F-87C2-50E418A2FD5D}" type="slidenum">
              <a:rPr lang="zh-CN" altLang="en-US" smtClean="0"/>
              <a:pPr>
                <a:buFont typeface="Arial" pitchFamily="34" charset="0"/>
                <a:buNone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794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2E0788A4-FD60-4FC8-B80E-E674EFB4B1A3}" type="slidenum">
              <a:rPr lang="zh-CN" altLang="en-US" smtClean="0"/>
              <a:pPr>
                <a:buFont typeface="Arial" pitchFamily="34" charset="0"/>
                <a:buNone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00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BCF6A4F3-04F3-4B98-9EB0-0C8D45149F18}" type="slidenum">
              <a:rPr lang="zh-CN" altLang="en-US" smtClean="0"/>
              <a:pPr>
                <a:buFont typeface="Arial" pitchFamily="34" charset="0"/>
                <a:buNone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6466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2B1E0274-5C6B-431D-9FE8-4A4BE2092600}" type="slidenum">
              <a:rPr lang="zh-CN" altLang="en-US" smtClean="0"/>
              <a:pPr>
                <a:buFont typeface="Arial" pitchFamily="34" charset="0"/>
                <a:buNone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866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8AEB7285-B87D-4FB4-A04D-F5CE6C1A6F3A}" type="slidenum">
              <a:rPr lang="zh-CN" altLang="en-US" smtClean="0"/>
              <a:pPr>
                <a:buFont typeface="Arial" pitchFamily="34" charset="0"/>
                <a:buNone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7569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F9CCDC10-EA03-4C0D-A998-35C832305280}" type="slidenum">
              <a:rPr lang="zh-CN" altLang="en-US" smtClean="0"/>
              <a:pPr>
                <a:buFont typeface="Arial" pitchFamily="34" charset="0"/>
                <a:buNone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9599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52666592-7F2B-4DB0-9D7C-DBE8B2B32C5F}" type="slidenum">
              <a:rPr lang="zh-CN" altLang="en-US" smtClean="0"/>
              <a:pPr>
                <a:buFont typeface="Arial" pitchFamily="34" charset="0"/>
                <a:buNone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3701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9C272C40-5D23-4872-8A70-77DD2EC8347F}" type="slidenum">
              <a:rPr lang="zh-CN" altLang="en-US" smtClean="0"/>
              <a:pPr>
                <a:buFont typeface="Arial" pitchFamily="34" charset="0"/>
                <a:buNone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4105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43BF46E5-016D-452C-908A-22D8A8945590}" type="slidenum">
              <a:rPr lang="zh-CN" altLang="en-US" smtClean="0"/>
              <a:pPr>
                <a:buFont typeface="Arial" pitchFamily="34" charset="0"/>
                <a:buNone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6675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A3A02316-28E7-4366-AE6B-B04342068FBD}" type="slidenum">
              <a:rPr lang="zh-CN" altLang="en-US" smtClean="0"/>
              <a:pPr>
                <a:buFont typeface="Arial" pitchFamily="34" charset="0"/>
                <a:buNone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7740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1636713" y="5554663"/>
            <a:ext cx="793750" cy="792162"/>
          </a:xfrm>
          <a:prstGeom prst="ellipse">
            <a:avLst/>
          </a:prstGeom>
          <a:solidFill>
            <a:srgbClr val="86DB4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2709863" y="5480050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>
              <a:sym typeface="微软雅黑" pitchFamily="34" charset="-122"/>
            </a:endParaRPr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532438" y="5483225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1636712" y="5737430"/>
            <a:ext cx="79375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zh-CN" sz="9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Vue.js</a:t>
            </a:r>
            <a:r>
              <a:rPr lang="zh-CN" altLang="en-US" sz="9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前端开发实战</a:t>
            </a:r>
            <a:endParaRPr lang="en-US" altLang="zh-CN" sz="9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929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785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8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架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923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8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63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760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slideLayout" Target="../slideLayouts/slideLayout5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image" Target="../media/image4.tmp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 bwMode="auto">
          <a:xfrm>
            <a:off x="685800" y="1352550"/>
            <a:ext cx="7772400" cy="2157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第</a:t>
            </a:r>
            <a:r>
              <a:rPr lang="en-US" altLang="zh-CN" dirty="0">
                <a:solidFill>
                  <a:srgbClr val="000000"/>
                </a:solidFill>
              </a:rPr>
              <a:t>6</a:t>
            </a:r>
            <a:r>
              <a:rPr lang="zh-CN" altLang="en-US" dirty="0">
                <a:solidFill>
                  <a:srgbClr val="000000"/>
                </a:solidFill>
              </a:rPr>
              <a:t>章 </a:t>
            </a:r>
            <a:r>
              <a:rPr lang="en-US" altLang="zh-CN" dirty="0" err="1">
                <a:solidFill>
                  <a:srgbClr val="000000"/>
                </a:solidFill>
              </a:rPr>
              <a:t>Vuex</a:t>
            </a:r>
            <a:r>
              <a:rPr lang="zh-CN" altLang="en-US" dirty="0">
                <a:solidFill>
                  <a:srgbClr val="000000"/>
                </a:solidFill>
              </a:rPr>
              <a:t>状态管理</a:t>
            </a:r>
          </a:p>
        </p:txBody>
      </p:sp>
      <p:sp>
        <p:nvSpPr>
          <p:cNvPr id="4100" name="文本占位符 3"/>
          <p:cNvSpPr>
            <a:spLocks noGrp="1"/>
          </p:cNvSpPr>
          <p:nvPr>
            <p:ph type="body" sz="quarter" idx="12"/>
          </p:nvPr>
        </p:nvSpPr>
        <p:spPr bwMode="auto">
          <a:xfrm>
            <a:off x="2709863" y="5666317"/>
            <a:ext cx="2714625" cy="350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初识</a:t>
            </a:r>
            <a:r>
              <a:rPr lang="en-US" altLang="zh-CN" dirty="0" err="1"/>
              <a:t>Vuex</a:t>
            </a:r>
            <a:endParaRPr lang="en-US" altLang="zh-CN" dirty="0"/>
          </a:p>
          <a:p>
            <a:r>
              <a:rPr lang="en-US" altLang="zh-CN" dirty="0" err="1"/>
              <a:t>Vuex</a:t>
            </a:r>
            <a:r>
              <a:rPr lang="zh-CN" altLang="en-US" dirty="0"/>
              <a:t>中的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4101" name="文本占位符 4"/>
          <p:cNvSpPr>
            <a:spLocks noGrp="1"/>
          </p:cNvSpPr>
          <p:nvPr>
            <p:ph type="body" sz="quarter" idx="13"/>
          </p:nvPr>
        </p:nvSpPr>
        <p:spPr bwMode="auto">
          <a:xfrm>
            <a:off x="5532438" y="5669492"/>
            <a:ext cx="2714625" cy="350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/>
              <a:t>Vuex</a:t>
            </a:r>
            <a:r>
              <a:rPr lang="zh-CN" altLang="en-US" dirty="0"/>
              <a:t>配置选项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案例</a:t>
            </a:r>
            <a:r>
              <a:rPr lang="en-US" altLang="zh-CN" dirty="0"/>
              <a:t>】</a:t>
            </a:r>
            <a:r>
              <a:rPr lang="zh-CN" altLang="en-US" dirty="0"/>
              <a:t>购物车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基本概念</a:t>
            </a:r>
            <a:r>
              <a:rPr lang="zh-CN" altLang="en-US" dirty="0"/>
              <a:t>：</a:t>
            </a:r>
            <a:r>
              <a:rPr lang="en-US" altLang="zh-CN" dirty="0" err="1"/>
              <a:t>Vuex</a:t>
            </a:r>
            <a:r>
              <a:rPr lang="zh-CN" altLang="zh-CN" dirty="0"/>
              <a:t>是</a:t>
            </a:r>
            <a:r>
              <a:rPr lang="en-US" altLang="zh-CN" dirty="0" err="1"/>
              <a:t>Vue</a:t>
            </a:r>
            <a:r>
              <a:rPr lang="zh-CN" altLang="zh-CN" dirty="0"/>
              <a:t>团队提供的一套组件状态管理维护的解决方案。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进一步完善了</a:t>
            </a:r>
            <a:r>
              <a:rPr lang="en-US" altLang="zh-CN" dirty="0" err="1"/>
              <a:t>Vue</a:t>
            </a:r>
            <a:r>
              <a:rPr lang="zh-CN" altLang="zh-CN" dirty="0"/>
              <a:t>基础代码功能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使</a:t>
            </a:r>
            <a:r>
              <a:rPr lang="en-US" altLang="zh-CN" dirty="0" err="1"/>
              <a:t>Vue</a:t>
            </a:r>
            <a:r>
              <a:rPr lang="zh-CN" altLang="zh-CN" dirty="0"/>
              <a:t>组件状态更加容易维护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为大型项目开发提供了强大的技术支持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6.1 </a:t>
            </a:r>
            <a:r>
              <a:rPr lang="zh-CN" altLang="en-US" dirty="0">
                <a:latin typeface="+mn-lt"/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什么是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Vuex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目录结构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14" name="组合 1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案例分析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6.4 【</a:t>
            </a:r>
            <a:r>
              <a:rPr lang="zh-CN" altLang="en-US" dirty="0">
                <a:cs typeface="Times New Roman" pitchFamily="18" charset="0"/>
              </a:rPr>
              <a:t>案例</a:t>
            </a:r>
            <a:r>
              <a:rPr lang="en-US" altLang="zh-CN" dirty="0">
                <a:cs typeface="Times New Roman" pitchFamily="18" charset="0"/>
              </a:rPr>
              <a:t>】</a:t>
            </a:r>
            <a:r>
              <a:rPr lang="zh-CN" altLang="en-US" dirty="0">
                <a:latin typeface="+mn-lt"/>
                <a:cs typeface="Times New Roman" pitchFamily="18" charset="0"/>
              </a:rPr>
              <a:t>购物车</a:t>
            </a:r>
          </a:p>
        </p:txBody>
      </p: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2348729" y="1894857"/>
            <a:ext cx="4163903" cy="4010463"/>
            <a:chOff x="1277814" y="3551909"/>
            <a:chExt cx="2383171" cy="1490314965"/>
          </a:xfrm>
        </p:grpSpPr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1277814" y="3551909"/>
              <a:ext cx="2383171" cy="149031496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3" name="矩形 22"/>
            <p:cNvSpPr>
              <a:spLocks noChangeArrowheads="1"/>
            </p:cNvSpPr>
            <p:nvPr/>
          </p:nvSpPr>
          <p:spPr bwMode="auto">
            <a:xfrm>
              <a:off x="1363359" y="3670965"/>
              <a:ext cx="2107293" cy="1152695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|-index.html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首页入口文件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|-static//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静态资源（图片）保存目录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|-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src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源代码目录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…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（省略内部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main.js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等文件）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|-components//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组件目录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   …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（省略内部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*.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文件）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|-router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路由目录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   |-index.js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路由文件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|-store	  // store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目录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    …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（省略内部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*.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js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文件）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圆角矩形 15"/>
          <p:cNvSpPr>
            <a:spLocks noChangeArrowheads="1"/>
          </p:cNvSpPr>
          <p:nvPr/>
        </p:nvSpPr>
        <p:spPr bwMode="auto">
          <a:xfrm>
            <a:off x="4993978" y="1510244"/>
            <a:ext cx="1443844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本案例目录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搭建项目</a:t>
            </a:r>
            <a:r>
              <a:rPr lang="zh-CN" altLang="en-US" dirty="0"/>
              <a:t>：通过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脚手架工具快速搭建项目。</a:t>
            </a:r>
            <a:endParaRPr lang="en-US" altLang="zh-CN" dirty="0"/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代码实现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6.4 【</a:t>
            </a:r>
            <a:r>
              <a:rPr lang="zh-CN" altLang="en-US" dirty="0">
                <a:cs typeface="Times New Roman" pitchFamily="18" charset="0"/>
              </a:rPr>
              <a:t>案例</a:t>
            </a:r>
            <a:r>
              <a:rPr lang="en-US" altLang="zh-CN" dirty="0">
                <a:cs typeface="Times New Roman" pitchFamily="18" charset="0"/>
              </a:rPr>
              <a:t>】</a:t>
            </a:r>
            <a:r>
              <a:rPr lang="zh-CN" altLang="en-US" dirty="0">
                <a:latin typeface="+mn-lt"/>
                <a:cs typeface="Times New Roman" pitchFamily="18" charset="0"/>
              </a:rPr>
              <a:t>购物车</a:t>
            </a:r>
          </a:p>
        </p:txBody>
      </p: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1978705" y="3120027"/>
            <a:ext cx="5363839" cy="1812699"/>
            <a:chOff x="1277814" y="3551909"/>
            <a:chExt cx="2383171" cy="1490314965"/>
          </a:xfrm>
        </p:grpSpPr>
        <p:sp>
          <p:nvSpPr>
            <p:cNvPr id="19" name="矩形 18"/>
            <p:cNvSpPr>
              <a:spLocks noChangeArrowheads="1"/>
            </p:cNvSpPr>
            <p:nvPr/>
          </p:nvSpPr>
          <p:spPr bwMode="auto">
            <a:xfrm>
              <a:off x="1277814" y="3551909"/>
              <a:ext cx="2383171" cy="149031496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0" name="矩形 19"/>
            <p:cNvSpPr>
              <a:spLocks noChangeArrowheads="1"/>
            </p:cNvSpPr>
            <p:nvPr/>
          </p:nvSpPr>
          <p:spPr bwMode="auto">
            <a:xfrm>
              <a:off x="1363359" y="3671121"/>
              <a:ext cx="2297626" cy="129049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init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webpack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shopcart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创建项目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cd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shopcart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 // 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打开项目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npm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install vuex@3.1.1 --save // 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安装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vuex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包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npm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run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dev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 // 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启动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项目在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http://localhost:8080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圆角矩形 15"/>
          <p:cNvSpPr>
            <a:spLocks noChangeArrowheads="1"/>
          </p:cNvSpPr>
          <p:nvPr/>
        </p:nvSpPr>
        <p:spPr bwMode="auto">
          <a:xfrm>
            <a:off x="5423083" y="2710704"/>
            <a:ext cx="1919461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创建</a:t>
            </a:r>
            <a:r>
              <a:rPr lang="en-US" altLang="zh-CN" dirty="0" err="1"/>
              <a:t>Vue</a:t>
            </a:r>
            <a:r>
              <a:rPr lang="zh-CN" altLang="en-US" dirty="0"/>
              <a:t>项目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21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实现底部</a:t>
            </a:r>
            <a:r>
              <a:rPr lang="en-US" altLang="zh-CN" b="1" u="sng" dirty="0">
                <a:solidFill>
                  <a:srgbClr val="0D74C9"/>
                </a:solidFill>
              </a:rPr>
              <a:t>Tab</a:t>
            </a:r>
            <a:r>
              <a:rPr lang="zh-CN" altLang="en-US" b="1" u="sng" dirty="0">
                <a:solidFill>
                  <a:srgbClr val="0D74C9"/>
                </a:solidFill>
              </a:rPr>
              <a:t>栏切换</a:t>
            </a:r>
            <a:r>
              <a:rPr lang="zh-CN" altLang="en-US" dirty="0"/>
              <a:t>：</a:t>
            </a:r>
            <a:r>
              <a:rPr lang="zh-CN" altLang="zh-CN" dirty="0"/>
              <a:t>创建</a:t>
            </a:r>
            <a:r>
              <a:rPr lang="en-US" altLang="zh-CN" dirty="0" err="1"/>
              <a:t>src</a:t>
            </a:r>
            <a:r>
              <a:rPr lang="en-US" altLang="zh-CN" dirty="0"/>
              <a:t>\components\</a:t>
            </a:r>
            <a:r>
              <a:rPr lang="en-US" altLang="zh-CN" dirty="0" err="1"/>
              <a:t>GoodsList.vue</a:t>
            </a:r>
            <a:r>
              <a:rPr lang="zh-CN" altLang="en-US" dirty="0"/>
              <a:t>和</a:t>
            </a:r>
            <a:r>
              <a:rPr lang="en-US" altLang="zh-CN" dirty="0" err="1"/>
              <a:t>Shopcart.vue</a:t>
            </a:r>
            <a:r>
              <a:rPr lang="zh-CN" altLang="zh-CN" dirty="0"/>
              <a:t>文件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代码实现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6.4 【</a:t>
            </a:r>
            <a:r>
              <a:rPr lang="zh-CN" altLang="en-US" dirty="0">
                <a:cs typeface="Times New Roman" pitchFamily="18" charset="0"/>
              </a:rPr>
              <a:t>案例</a:t>
            </a:r>
            <a:r>
              <a:rPr lang="en-US" altLang="zh-CN" dirty="0">
                <a:cs typeface="Times New Roman" pitchFamily="18" charset="0"/>
              </a:rPr>
              <a:t>】</a:t>
            </a:r>
            <a:r>
              <a:rPr lang="zh-CN" altLang="en-US" dirty="0">
                <a:latin typeface="+mn-lt"/>
                <a:cs typeface="Times New Roman" pitchFamily="18" charset="0"/>
              </a:rPr>
              <a:t>购物车</a:t>
            </a:r>
          </a:p>
        </p:txBody>
      </p: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1342508" y="3552804"/>
            <a:ext cx="2870132" cy="1311066"/>
            <a:chOff x="1277814" y="3551909"/>
            <a:chExt cx="2383171" cy="1490314965"/>
          </a:xfrm>
        </p:grpSpPr>
        <p:sp>
          <p:nvSpPr>
            <p:cNvPr id="20" name="矩形 19"/>
            <p:cNvSpPr>
              <a:spLocks noChangeArrowheads="1"/>
            </p:cNvSpPr>
            <p:nvPr/>
          </p:nvSpPr>
          <p:spPr bwMode="auto">
            <a:xfrm>
              <a:off x="1277814" y="3551909"/>
              <a:ext cx="2383171" cy="149031496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1" name="矩形 20"/>
            <p:cNvSpPr>
              <a:spLocks noChangeArrowheads="1"/>
            </p:cNvSpPr>
            <p:nvPr/>
          </p:nvSpPr>
          <p:spPr bwMode="auto">
            <a:xfrm>
              <a:off x="1363359" y="3671121"/>
              <a:ext cx="2297626" cy="949318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&lt;template&gt;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&lt;div&gt;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GoodsList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&lt;/template&gt;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圆角矩形 15"/>
          <p:cNvSpPr>
            <a:spLocks noChangeArrowheads="1"/>
          </p:cNvSpPr>
          <p:nvPr/>
        </p:nvSpPr>
        <p:spPr bwMode="auto">
          <a:xfrm>
            <a:off x="2200597" y="3109891"/>
            <a:ext cx="2012043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 err="1"/>
              <a:t>GoodsList.vue</a:t>
            </a:r>
            <a:endParaRPr lang="en-US" altLang="zh-CN" dirty="0"/>
          </a:p>
        </p:txBody>
      </p: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4734620" y="3552803"/>
            <a:ext cx="2808449" cy="1311068"/>
            <a:chOff x="1277814" y="3551909"/>
            <a:chExt cx="2383171" cy="1490314965"/>
          </a:xfrm>
        </p:grpSpPr>
        <p:sp>
          <p:nvSpPr>
            <p:cNvPr id="25" name="矩形 24"/>
            <p:cNvSpPr>
              <a:spLocks noChangeArrowheads="1"/>
            </p:cNvSpPr>
            <p:nvPr/>
          </p:nvSpPr>
          <p:spPr bwMode="auto">
            <a:xfrm>
              <a:off x="1277814" y="3551909"/>
              <a:ext cx="2383171" cy="149031496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6" name="矩形 25"/>
            <p:cNvSpPr>
              <a:spLocks noChangeArrowheads="1"/>
            </p:cNvSpPr>
            <p:nvPr/>
          </p:nvSpPr>
          <p:spPr bwMode="auto">
            <a:xfrm>
              <a:off x="1363359" y="3671121"/>
              <a:ext cx="2297626" cy="949318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&lt;template&gt;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&lt;div&gt;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Shopcart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&lt;/template&gt;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圆角矩形 15"/>
          <p:cNvSpPr>
            <a:spLocks noChangeArrowheads="1"/>
          </p:cNvSpPr>
          <p:nvPr/>
        </p:nvSpPr>
        <p:spPr bwMode="auto">
          <a:xfrm>
            <a:off x="5592710" y="3109890"/>
            <a:ext cx="1950359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 err="1"/>
              <a:t>Shopcart.vue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实现底部</a:t>
            </a:r>
            <a:r>
              <a:rPr lang="en-US" altLang="zh-CN" b="1" u="sng" dirty="0">
                <a:solidFill>
                  <a:srgbClr val="0D74C9"/>
                </a:solidFill>
              </a:rPr>
              <a:t>Tab</a:t>
            </a:r>
            <a:r>
              <a:rPr lang="zh-CN" altLang="en-US" b="1" u="sng" dirty="0">
                <a:solidFill>
                  <a:srgbClr val="0D74C9"/>
                </a:solidFill>
              </a:rPr>
              <a:t>栏切换</a:t>
            </a:r>
            <a:r>
              <a:rPr lang="zh-CN" altLang="en-US" dirty="0"/>
              <a:t>：</a:t>
            </a:r>
            <a:r>
              <a:rPr lang="zh-CN" altLang="zh-CN" dirty="0"/>
              <a:t>创建</a:t>
            </a:r>
            <a:r>
              <a:rPr lang="en-US" altLang="zh-CN" dirty="0" err="1"/>
              <a:t>src</a:t>
            </a:r>
            <a:r>
              <a:rPr lang="en-US" altLang="zh-CN" dirty="0"/>
              <a:t>\router\index.js</a:t>
            </a:r>
            <a:r>
              <a:rPr lang="zh-CN" altLang="zh-CN" dirty="0"/>
              <a:t>文件</a:t>
            </a:r>
            <a:r>
              <a:rPr lang="zh-CN" altLang="en-US" dirty="0"/>
              <a:t>，导入</a:t>
            </a:r>
            <a:r>
              <a:rPr lang="en-US" altLang="zh-CN" dirty="0" err="1"/>
              <a:t>vue</a:t>
            </a:r>
            <a:r>
              <a:rPr lang="zh-CN" altLang="en-US" dirty="0"/>
              <a:t>、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en-US" dirty="0"/>
              <a:t>、</a:t>
            </a:r>
            <a:r>
              <a:rPr lang="en-US" altLang="zh-CN" dirty="0" err="1"/>
              <a:t>GoodsList</a:t>
            </a:r>
            <a:r>
              <a:rPr lang="zh-CN" altLang="en-US" dirty="0"/>
              <a:t>和</a:t>
            </a:r>
            <a:r>
              <a:rPr lang="en-US" altLang="zh-CN" dirty="0" err="1"/>
              <a:t>Shopcart</a:t>
            </a:r>
            <a:r>
              <a:rPr lang="zh-CN" altLang="en-US" dirty="0"/>
              <a:t>组件。</a:t>
            </a:r>
            <a:endParaRPr lang="en-US" altLang="zh-CN" dirty="0"/>
          </a:p>
        </p:txBody>
      </p:sp>
      <p:grpSp>
        <p:nvGrpSpPr>
          <p:cNvPr id="17" name="组合 16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9" name="矩形 1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代码实现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6.4 【</a:t>
            </a:r>
            <a:r>
              <a:rPr lang="zh-CN" altLang="en-US" dirty="0">
                <a:cs typeface="Times New Roman" pitchFamily="18" charset="0"/>
              </a:rPr>
              <a:t>案例</a:t>
            </a:r>
            <a:r>
              <a:rPr lang="en-US" altLang="zh-CN" dirty="0">
                <a:cs typeface="Times New Roman" pitchFamily="18" charset="0"/>
              </a:rPr>
              <a:t>】</a:t>
            </a:r>
            <a:r>
              <a:rPr lang="zh-CN" altLang="en-US" dirty="0">
                <a:latin typeface="+mn-lt"/>
                <a:cs typeface="Times New Roman" pitchFamily="18" charset="0"/>
              </a:rPr>
              <a:t>购物车</a:t>
            </a:r>
          </a:p>
        </p:txBody>
      </p: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1657350" y="3340671"/>
            <a:ext cx="5798290" cy="1918972"/>
            <a:chOff x="1277814" y="3551087"/>
            <a:chExt cx="2383171" cy="2147483647"/>
          </a:xfrm>
        </p:grpSpPr>
        <p:sp>
          <p:nvSpPr>
            <p:cNvPr id="25" name="矩形 24"/>
            <p:cNvSpPr>
              <a:spLocks noChangeArrowheads="1"/>
            </p:cNvSpPr>
            <p:nvPr/>
          </p:nvSpPr>
          <p:spPr bwMode="auto">
            <a:xfrm>
              <a:off x="1277814" y="3551087"/>
              <a:ext cx="2383171" cy="214748364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6" name="矩形 25"/>
            <p:cNvSpPr>
              <a:spLocks noChangeArrowheads="1"/>
            </p:cNvSpPr>
            <p:nvPr/>
          </p:nvSpPr>
          <p:spPr bwMode="auto">
            <a:xfrm>
              <a:off x="1363359" y="3671023"/>
              <a:ext cx="2297626" cy="1060133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import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from '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import Router from '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-router'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import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GoodsList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from '@/components/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GoodsList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import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Shopcart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from '@/components/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Shopcart</a:t>
              </a:r>
              <a:r>
                <a:rPr lang="en-US" altLang="zh-CN" sz="1600" dirty="0"/>
                <a:t>'</a:t>
              </a:r>
              <a:endParaRPr lang="zh-CN" altLang="zh-CN" sz="1600" dirty="0"/>
            </a:p>
          </p:txBody>
        </p:sp>
      </p:grpSp>
      <p:sp>
        <p:nvSpPr>
          <p:cNvPr id="27" name="圆角矩形 15"/>
          <p:cNvSpPr>
            <a:spLocks noChangeArrowheads="1"/>
          </p:cNvSpPr>
          <p:nvPr/>
        </p:nvSpPr>
        <p:spPr bwMode="auto">
          <a:xfrm>
            <a:off x="4518818" y="2967352"/>
            <a:ext cx="2936821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 err="1"/>
              <a:t>src</a:t>
            </a:r>
            <a:r>
              <a:rPr lang="en-US" altLang="zh-CN" dirty="0"/>
              <a:t>\router\index.js</a:t>
            </a:r>
            <a:r>
              <a:rPr lang="zh-CN" altLang="zh-CN" dirty="0"/>
              <a:t>文件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实现底部</a:t>
            </a:r>
            <a:r>
              <a:rPr lang="en-US" altLang="zh-CN" b="1" u="sng" dirty="0">
                <a:solidFill>
                  <a:srgbClr val="0D74C9"/>
                </a:solidFill>
              </a:rPr>
              <a:t>Tab</a:t>
            </a:r>
            <a:r>
              <a:rPr lang="zh-CN" altLang="en-US" b="1" u="sng" dirty="0">
                <a:solidFill>
                  <a:srgbClr val="0D74C9"/>
                </a:solidFill>
              </a:rPr>
              <a:t>栏切换</a:t>
            </a:r>
            <a:r>
              <a:rPr lang="zh-CN" altLang="en-US" dirty="0"/>
              <a:t>：编写</a:t>
            </a:r>
            <a:r>
              <a:rPr lang="en-US" altLang="zh-CN" dirty="0" err="1"/>
              <a:t>src</a:t>
            </a:r>
            <a:r>
              <a:rPr lang="en-US" altLang="zh-CN" dirty="0"/>
              <a:t>\router\index.js</a:t>
            </a:r>
            <a:r>
              <a:rPr lang="zh-CN" altLang="zh-CN" dirty="0"/>
              <a:t>文件</a:t>
            </a:r>
            <a:r>
              <a:rPr lang="zh-CN" altLang="en-US" dirty="0"/>
              <a:t>，使用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en-US" dirty="0"/>
              <a:t>实现页面跳转。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代码实现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6.4 【</a:t>
            </a:r>
            <a:r>
              <a:rPr lang="zh-CN" altLang="en-US" dirty="0">
                <a:cs typeface="Times New Roman" pitchFamily="18" charset="0"/>
              </a:rPr>
              <a:t>案例</a:t>
            </a:r>
            <a:r>
              <a:rPr lang="en-US" altLang="zh-CN" dirty="0">
                <a:cs typeface="Times New Roman" pitchFamily="18" charset="0"/>
              </a:rPr>
              <a:t>】</a:t>
            </a:r>
            <a:r>
              <a:rPr lang="zh-CN" altLang="en-US" dirty="0">
                <a:latin typeface="+mn-lt"/>
                <a:cs typeface="Times New Roman" pitchFamily="18" charset="0"/>
              </a:rPr>
              <a:t>购物车</a:t>
            </a: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299196" y="3269906"/>
            <a:ext cx="6653568" cy="2847886"/>
            <a:chOff x="1277814" y="3551087"/>
            <a:chExt cx="2383171" cy="2147483647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4" y="3551087"/>
              <a:ext cx="2383171" cy="214748364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1023"/>
              <a:ext cx="2297626" cy="1814392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Vue.use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(Router)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export default new Router({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routes: [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{ path: '/', name: '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GoodsList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', component: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GoodsList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{ path: '/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shopcart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', name: '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Shopcart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', component: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Shopcart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]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6006518" y="2895415"/>
            <a:ext cx="1610686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路由功能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326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实现底部</a:t>
            </a:r>
            <a:r>
              <a:rPr lang="en-US" altLang="zh-CN" b="1" u="sng" dirty="0">
                <a:solidFill>
                  <a:srgbClr val="0D74C9"/>
                </a:solidFill>
              </a:rPr>
              <a:t>Tab</a:t>
            </a:r>
            <a:r>
              <a:rPr lang="zh-CN" altLang="en-US" b="1" u="sng" dirty="0">
                <a:solidFill>
                  <a:srgbClr val="0D74C9"/>
                </a:solidFill>
              </a:rPr>
              <a:t>栏切换</a:t>
            </a:r>
            <a:r>
              <a:rPr lang="zh-CN" altLang="en-US" dirty="0"/>
              <a:t>：</a:t>
            </a:r>
            <a:r>
              <a:rPr lang="zh-CN" altLang="zh-CN" dirty="0"/>
              <a:t>修改</a:t>
            </a:r>
            <a:r>
              <a:rPr lang="en-US" altLang="zh-CN" dirty="0" err="1"/>
              <a:t>src</a:t>
            </a:r>
            <a:r>
              <a:rPr lang="en-US" altLang="zh-CN" dirty="0"/>
              <a:t>\</a:t>
            </a:r>
            <a:r>
              <a:rPr lang="en-US" altLang="zh-CN" dirty="0" err="1"/>
              <a:t>App.vue</a:t>
            </a:r>
            <a:r>
              <a:rPr lang="zh-CN" altLang="zh-CN" dirty="0"/>
              <a:t>文件，利用</a:t>
            </a:r>
            <a:r>
              <a:rPr lang="en-US" altLang="zh-CN" dirty="0"/>
              <a:t>&lt;router-link&gt;</a:t>
            </a:r>
            <a:r>
              <a:rPr lang="zh-CN" altLang="zh-CN" dirty="0"/>
              <a:t>实现</a:t>
            </a:r>
            <a:r>
              <a:rPr lang="en-US" altLang="zh-CN" dirty="0"/>
              <a:t>Tab</a:t>
            </a:r>
            <a:r>
              <a:rPr lang="zh-CN" altLang="zh-CN" dirty="0"/>
              <a:t>栏切换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代码实现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6.4 【</a:t>
            </a:r>
            <a:r>
              <a:rPr lang="zh-CN" altLang="en-US" dirty="0">
                <a:cs typeface="Times New Roman" pitchFamily="18" charset="0"/>
              </a:rPr>
              <a:t>案例</a:t>
            </a:r>
            <a:r>
              <a:rPr lang="en-US" altLang="zh-CN" dirty="0">
                <a:cs typeface="Times New Roman" pitchFamily="18" charset="0"/>
              </a:rPr>
              <a:t>】</a:t>
            </a:r>
            <a:r>
              <a:rPr lang="zh-CN" altLang="en-US" dirty="0">
                <a:latin typeface="+mn-lt"/>
                <a:cs typeface="Times New Roman" pitchFamily="18" charset="0"/>
              </a:rPr>
              <a:t>购物车</a:t>
            </a:r>
          </a:p>
        </p:txBody>
      </p: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3208451" y="3178265"/>
            <a:ext cx="3117850" cy="3023077"/>
            <a:chOff x="1277814" y="3551087"/>
            <a:chExt cx="2383171" cy="2147483647"/>
          </a:xfrm>
        </p:grpSpPr>
        <p:sp>
          <p:nvSpPr>
            <p:cNvPr id="19" name="矩形 18"/>
            <p:cNvSpPr>
              <a:spLocks noChangeArrowheads="1"/>
            </p:cNvSpPr>
            <p:nvPr/>
          </p:nvSpPr>
          <p:spPr bwMode="auto">
            <a:xfrm>
              <a:off x="1277814" y="3551087"/>
              <a:ext cx="2383171" cy="214748364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0" name="矩形 19"/>
            <p:cNvSpPr>
              <a:spLocks noChangeArrowheads="1"/>
            </p:cNvSpPr>
            <p:nvPr/>
          </p:nvSpPr>
          <p:spPr bwMode="auto">
            <a:xfrm>
              <a:off x="1363359" y="3671268"/>
              <a:ext cx="2297626" cy="1399145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&lt;template&gt;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&lt;div class="content"&gt;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&lt;router-view /&gt;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&lt;/template&gt;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圆角矩形 15"/>
          <p:cNvSpPr>
            <a:spLocks noChangeArrowheads="1"/>
          </p:cNvSpPr>
          <p:nvPr/>
        </p:nvSpPr>
        <p:spPr bwMode="auto">
          <a:xfrm>
            <a:off x="4221322" y="2818884"/>
            <a:ext cx="2104979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router-view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实现底部</a:t>
            </a:r>
            <a:r>
              <a:rPr lang="en-US" altLang="zh-CN" b="1" u="sng" dirty="0">
                <a:solidFill>
                  <a:srgbClr val="0D74C9"/>
                </a:solidFill>
              </a:rPr>
              <a:t>Tab</a:t>
            </a:r>
            <a:r>
              <a:rPr lang="zh-CN" altLang="en-US" b="1" u="sng" dirty="0">
                <a:solidFill>
                  <a:srgbClr val="0D74C9"/>
                </a:solidFill>
              </a:rPr>
              <a:t>栏切换</a:t>
            </a:r>
            <a:r>
              <a:rPr lang="zh-CN" altLang="en-US" dirty="0"/>
              <a:t>：</a:t>
            </a:r>
            <a:r>
              <a:rPr lang="zh-CN" altLang="zh-CN" dirty="0"/>
              <a:t>修改</a:t>
            </a:r>
            <a:r>
              <a:rPr lang="en-US" altLang="zh-CN" dirty="0" err="1"/>
              <a:t>src</a:t>
            </a:r>
            <a:r>
              <a:rPr lang="en-US" altLang="zh-CN" dirty="0"/>
              <a:t>\</a:t>
            </a:r>
            <a:r>
              <a:rPr lang="en-US" altLang="zh-CN" dirty="0" err="1"/>
              <a:t>App.vue</a:t>
            </a:r>
            <a:r>
              <a:rPr lang="zh-CN" altLang="zh-CN" dirty="0"/>
              <a:t>文件，利用</a:t>
            </a:r>
            <a:r>
              <a:rPr lang="en-US" altLang="zh-CN" dirty="0"/>
              <a:t>&lt;router-link&gt;</a:t>
            </a:r>
            <a:r>
              <a:rPr lang="zh-CN" altLang="zh-CN" dirty="0"/>
              <a:t>实现</a:t>
            </a:r>
            <a:r>
              <a:rPr lang="en-US" altLang="zh-CN" dirty="0"/>
              <a:t>Tab</a:t>
            </a:r>
            <a:r>
              <a:rPr lang="zh-CN" altLang="zh-CN" dirty="0"/>
              <a:t>栏切换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代码实现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6.4 【</a:t>
            </a:r>
            <a:r>
              <a:rPr lang="zh-CN" altLang="en-US" dirty="0">
                <a:cs typeface="Times New Roman" pitchFamily="18" charset="0"/>
              </a:rPr>
              <a:t>案例</a:t>
            </a:r>
            <a:r>
              <a:rPr lang="en-US" altLang="zh-CN" dirty="0">
                <a:cs typeface="Times New Roman" pitchFamily="18" charset="0"/>
              </a:rPr>
              <a:t>】</a:t>
            </a:r>
            <a:r>
              <a:rPr lang="zh-CN" altLang="en-US" dirty="0">
                <a:latin typeface="+mn-lt"/>
                <a:cs typeface="Times New Roman" pitchFamily="18" charset="0"/>
              </a:rPr>
              <a:t>购物车</a:t>
            </a: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985951" y="3202648"/>
            <a:ext cx="6630307" cy="1847420"/>
            <a:chOff x="1277814" y="-124929210"/>
            <a:chExt cx="2383171" cy="2147483647"/>
          </a:xfrm>
        </p:grpSpPr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277814" y="-124929210"/>
              <a:ext cx="2383171" cy="214748364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1363359" y="3670817"/>
              <a:ext cx="2297626" cy="182460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&lt;div class="bottom"&gt;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&lt;router-link to="/" tag="div"&gt;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商品列表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&lt;/router-link&gt;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&lt;router-link to="/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shopcart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 tag="div"&gt;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购物车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&lt;/router-link&gt;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en-US" sz="1600" dirty="0"/>
            </a:p>
          </p:txBody>
        </p:sp>
      </p:grpSp>
      <p:sp>
        <p:nvSpPr>
          <p:cNvPr id="14" name="圆角矩形 15"/>
          <p:cNvSpPr>
            <a:spLocks noChangeArrowheads="1"/>
          </p:cNvSpPr>
          <p:nvPr/>
        </p:nvSpPr>
        <p:spPr bwMode="auto">
          <a:xfrm>
            <a:off x="5776685" y="2870367"/>
            <a:ext cx="1839573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router-link</a:t>
            </a:r>
          </a:p>
        </p:txBody>
      </p:sp>
    </p:spTree>
    <p:extLst>
      <p:ext uri="{BB962C8B-B14F-4D97-AF65-F5344CB8AC3E}">
        <p14:creationId xmlns:p14="http://schemas.microsoft.com/office/powerpoint/2010/main" val="9870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获取商品数据</a:t>
            </a:r>
            <a:r>
              <a:rPr lang="zh-CN" altLang="en-US" dirty="0"/>
              <a:t>：</a:t>
            </a:r>
            <a:r>
              <a:rPr lang="zh-CN" altLang="zh-CN" dirty="0"/>
              <a:t>创建</a:t>
            </a:r>
            <a:r>
              <a:rPr lang="en-US" altLang="zh-CN" dirty="0" err="1"/>
              <a:t>src</a:t>
            </a:r>
            <a:r>
              <a:rPr lang="en-US" altLang="zh-CN" dirty="0"/>
              <a:t>\</a:t>
            </a:r>
            <a:r>
              <a:rPr lang="en-US" altLang="zh-CN" dirty="0" err="1"/>
              <a:t>api</a:t>
            </a:r>
            <a:r>
              <a:rPr lang="en-US" altLang="zh-CN" dirty="0"/>
              <a:t>\shop.js</a:t>
            </a:r>
            <a:r>
              <a:rPr lang="zh-CN" altLang="zh-CN" dirty="0"/>
              <a:t>文件</a:t>
            </a:r>
            <a:r>
              <a:rPr lang="zh-CN" altLang="en-US" dirty="0"/>
              <a:t>，定义</a:t>
            </a:r>
            <a:r>
              <a:rPr lang="en-US" altLang="zh-CN" dirty="0"/>
              <a:t>data</a:t>
            </a:r>
            <a:r>
              <a:rPr lang="zh-CN" altLang="en-US" dirty="0"/>
              <a:t>商品数据信息。</a:t>
            </a:r>
            <a:endParaRPr lang="en-US" altLang="zh-CN" dirty="0"/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代码实现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6.4 【</a:t>
            </a:r>
            <a:r>
              <a:rPr lang="zh-CN" altLang="en-US" dirty="0">
                <a:cs typeface="Times New Roman" pitchFamily="18" charset="0"/>
              </a:rPr>
              <a:t>案例</a:t>
            </a:r>
            <a:r>
              <a:rPr lang="en-US" altLang="zh-CN" dirty="0">
                <a:cs typeface="Times New Roman" pitchFamily="18" charset="0"/>
              </a:rPr>
              <a:t>】</a:t>
            </a:r>
            <a:r>
              <a:rPr lang="zh-CN" altLang="en-US" dirty="0">
                <a:latin typeface="+mn-lt"/>
                <a:cs typeface="Times New Roman" pitchFamily="18" charset="0"/>
              </a:rPr>
              <a:t>购物车</a:t>
            </a:r>
          </a:p>
        </p:txBody>
      </p: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1542567" y="2871396"/>
            <a:ext cx="6058866" cy="3406969"/>
            <a:chOff x="1277814" y="3551087"/>
            <a:chExt cx="2383171" cy="2147483647"/>
          </a:xfrm>
        </p:grpSpPr>
        <p:sp>
          <p:nvSpPr>
            <p:cNvPr id="20" name="矩形 19"/>
            <p:cNvSpPr>
              <a:spLocks noChangeArrowheads="1"/>
            </p:cNvSpPr>
            <p:nvPr/>
          </p:nvSpPr>
          <p:spPr bwMode="auto">
            <a:xfrm>
              <a:off x="1277814" y="3551087"/>
              <a:ext cx="2383171" cy="214748364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1" name="矩形 20"/>
            <p:cNvSpPr>
              <a:spLocks noChangeArrowheads="1"/>
            </p:cNvSpPr>
            <p:nvPr/>
          </p:nvSpPr>
          <p:spPr bwMode="auto">
            <a:xfrm>
              <a:off x="1363359" y="3670788"/>
              <a:ext cx="2297626" cy="2147483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const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data = [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{'id': 1, 'title': 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电水壶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', 'price': 50.01,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src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'/static/1.jpg'},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…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（省略内部商品数据信息）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]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export default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getGoodsList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(callback)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setTimeout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(() =&gt; callback(data), 100) 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圆角矩形 15"/>
          <p:cNvSpPr>
            <a:spLocks noChangeArrowheads="1"/>
          </p:cNvSpPr>
          <p:nvPr/>
        </p:nvSpPr>
        <p:spPr bwMode="auto">
          <a:xfrm>
            <a:off x="4866622" y="2541233"/>
            <a:ext cx="2734811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 err="1"/>
              <a:t>src</a:t>
            </a:r>
            <a:r>
              <a:rPr lang="en-US" altLang="zh-CN" dirty="0"/>
              <a:t>\</a:t>
            </a:r>
            <a:r>
              <a:rPr lang="en-US" altLang="zh-CN" dirty="0" err="1"/>
              <a:t>api</a:t>
            </a:r>
            <a:r>
              <a:rPr lang="en-US" altLang="zh-CN" dirty="0"/>
              <a:t>\shop.js</a:t>
            </a:r>
            <a:r>
              <a:rPr lang="zh-CN" altLang="en-US" dirty="0"/>
              <a:t>文件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获取商品数据</a:t>
            </a:r>
            <a:r>
              <a:rPr lang="zh-CN" altLang="en-US" dirty="0"/>
              <a:t>：</a:t>
            </a:r>
            <a:r>
              <a:rPr lang="zh-CN" altLang="zh-CN" dirty="0"/>
              <a:t>编写</a:t>
            </a:r>
            <a:r>
              <a:rPr lang="en-US" altLang="zh-CN" dirty="0" err="1"/>
              <a:t>src</a:t>
            </a:r>
            <a:r>
              <a:rPr lang="en-US" altLang="zh-CN" dirty="0"/>
              <a:t>\store\modules\goods.js</a:t>
            </a:r>
            <a:r>
              <a:rPr lang="zh-CN" altLang="zh-CN" dirty="0"/>
              <a:t>文件</a:t>
            </a:r>
            <a:r>
              <a:rPr lang="zh-CN" altLang="en-US" dirty="0"/>
              <a:t>，</a:t>
            </a:r>
            <a:r>
              <a:rPr lang="zh-CN" altLang="zh-CN" dirty="0"/>
              <a:t>管理商品</a:t>
            </a:r>
            <a:r>
              <a:rPr lang="en-US" altLang="zh-CN" dirty="0"/>
              <a:t>store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20" name="组合 19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1" name="矩形 20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代码实现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6.4 【</a:t>
            </a:r>
            <a:r>
              <a:rPr lang="zh-CN" altLang="en-US" dirty="0">
                <a:cs typeface="Times New Roman" pitchFamily="18" charset="0"/>
              </a:rPr>
              <a:t>案例</a:t>
            </a:r>
            <a:r>
              <a:rPr lang="en-US" altLang="zh-CN" dirty="0">
                <a:cs typeface="Times New Roman" pitchFamily="18" charset="0"/>
              </a:rPr>
              <a:t>】</a:t>
            </a:r>
            <a:r>
              <a:rPr lang="zh-CN" altLang="en-US" dirty="0">
                <a:latin typeface="+mn-lt"/>
                <a:cs typeface="Times New Roman" pitchFamily="18" charset="0"/>
              </a:rPr>
              <a:t>购物车</a:t>
            </a:r>
          </a:p>
        </p:txBody>
      </p: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3148608" y="3130478"/>
            <a:ext cx="2329447" cy="1845376"/>
            <a:chOff x="1277814" y="-101685589"/>
            <a:chExt cx="2383171" cy="2147483647"/>
          </a:xfrm>
        </p:grpSpPr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1277814" y="-101685589"/>
              <a:ext cx="2383171" cy="214748364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1363359" y="3670728"/>
              <a:ext cx="2297626" cy="1422699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const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state =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list: []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const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getters = {}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圆角矩形 15"/>
          <p:cNvSpPr>
            <a:spLocks noChangeArrowheads="1"/>
          </p:cNvSpPr>
          <p:nvPr/>
        </p:nvSpPr>
        <p:spPr bwMode="auto">
          <a:xfrm>
            <a:off x="3794398" y="2807827"/>
            <a:ext cx="169082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定义</a:t>
            </a:r>
            <a:r>
              <a:rPr lang="en-US" altLang="zh-CN" dirty="0"/>
              <a:t>list</a:t>
            </a:r>
            <a:r>
              <a:rPr lang="zh-CN" altLang="en-US" dirty="0"/>
              <a:t>数组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获取商品数据</a:t>
            </a:r>
            <a:r>
              <a:rPr lang="zh-CN" altLang="en-US" dirty="0"/>
              <a:t>：</a:t>
            </a:r>
            <a:r>
              <a:rPr lang="zh-CN" altLang="zh-CN" dirty="0"/>
              <a:t>编写</a:t>
            </a:r>
            <a:r>
              <a:rPr lang="en-US" altLang="zh-CN" dirty="0" err="1"/>
              <a:t>src</a:t>
            </a:r>
            <a:r>
              <a:rPr lang="en-US" altLang="zh-CN" dirty="0"/>
              <a:t>\store\modules\goods.js</a:t>
            </a:r>
            <a:r>
              <a:rPr lang="zh-CN" altLang="zh-CN" dirty="0"/>
              <a:t>文件</a:t>
            </a:r>
            <a:r>
              <a:rPr lang="zh-CN" altLang="en-US" dirty="0"/>
              <a:t>，将商品列表保存到</a:t>
            </a:r>
            <a:r>
              <a:rPr lang="en-US" altLang="zh-CN" dirty="0"/>
              <a:t>state</a:t>
            </a:r>
            <a:r>
              <a:rPr lang="zh-CN" altLang="en-US" dirty="0"/>
              <a:t>中。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代码实现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6.4 【</a:t>
            </a:r>
            <a:r>
              <a:rPr lang="zh-CN" altLang="en-US" dirty="0">
                <a:cs typeface="Times New Roman" pitchFamily="18" charset="0"/>
              </a:rPr>
              <a:t>案例</a:t>
            </a:r>
            <a:r>
              <a:rPr lang="en-US" altLang="zh-CN" dirty="0">
                <a:cs typeface="Times New Roman" pitchFamily="18" charset="0"/>
              </a:rPr>
              <a:t>】</a:t>
            </a:r>
            <a:r>
              <a:rPr lang="zh-CN" altLang="en-US" dirty="0">
                <a:latin typeface="+mn-lt"/>
                <a:cs typeface="Times New Roman" pitchFamily="18" charset="0"/>
              </a:rPr>
              <a:t>购物车</a:t>
            </a: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3294935" y="3412537"/>
            <a:ext cx="2875131" cy="2369312"/>
            <a:chOff x="1277814" y="3551087"/>
            <a:chExt cx="2383171" cy="2147483647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4" y="3551087"/>
              <a:ext cx="2383171" cy="214748364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330"/>
              <a:ext cx="2297626" cy="138363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将商品列表保存到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state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中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const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mutations =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setList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(state, data)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state.list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data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3599543" y="2967542"/>
            <a:ext cx="2570523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 err="1"/>
              <a:t>setList</a:t>
            </a:r>
            <a:r>
              <a:rPr lang="en-US" altLang="zh-CN" dirty="0"/>
              <a:t>()</a:t>
            </a:r>
            <a:r>
              <a:rPr lang="zh-CN" altLang="en-US" dirty="0"/>
              <a:t>事件处理函数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527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创建</a:t>
            </a:r>
            <a:r>
              <a:rPr lang="en-US" altLang="zh-CN" b="1" u="sng" dirty="0">
                <a:solidFill>
                  <a:srgbClr val="0D74C9"/>
                </a:solidFill>
              </a:rPr>
              <a:t>store</a:t>
            </a:r>
            <a:r>
              <a:rPr lang="zh-CN" altLang="en-US" b="1" u="sng" dirty="0">
                <a:solidFill>
                  <a:srgbClr val="0D74C9"/>
                </a:solidFill>
              </a:rPr>
              <a:t>实例</a:t>
            </a:r>
            <a:r>
              <a:rPr lang="zh-CN" altLang="en-US" dirty="0"/>
              <a:t>：通过</a:t>
            </a:r>
            <a:r>
              <a:rPr lang="en-US" altLang="zh-CN" dirty="0"/>
              <a:t>new</a:t>
            </a:r>
            <a:r>
              <a:rPr lang="zh-CN" altLang="en-US" dirty="0"/>
              <a:t>关键字实例化。</a:t>
            </a:r>
            <a:endParaRPr lang="en-US" altLang="zh-CN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6.1 </a:t>
            </a:r>
            <a:r>
              <a:rPr lang="zh-CN" altLang="en-US" dirty="0">
                <a:latin typeface="+mn-lt"/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什么是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Vuex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" name="组合 9"/>
          <p:cNvGrpSpPr>
            <a:grpSpLocks/>
          </p:cNvGrpSpPr>
          <p:nvPr/>
        </p:nvGrpSpPr>
        <p:grpSpPr bwMode="auto">
          <a:xfrm>
            <a:off x="2790600" y="3119368"/>
            <a:ext cx="3392560" cy="1826795"/>
            <a:chOff x="1277815" y="3552092"/>
            <a:chExt cx="2192837" cy="2039728"/>
          </a:xfrm>
        </p:grpSpPr>
        <p:sp>
          <p:nvSpPr>
            <p:cNvPr id="24" name="矩形 10"/>
            <p:cNvSpPr>
              <a:spLocks noChangeArrowheads="1"/>
            </p:cNvSpPr>
            <p:nvPr/>
          </p:nvSpPr>
          <p:spPr bwMode="auto">
            <a:xfrm>
              <a:off x="1277815" y="3552092"/>
              <a:ext cx="2192836" cy="203972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5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2107293" cy="1306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const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store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Vuex.Store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state: {},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mutations: {}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圆角矩形 15"/>
          <p:cNvSpPr>
            <a:spLocks noChangeArrowheads="1"/>
          </p:cNvSpPr>
          <p:nvPr/>
        </p:nvSpPr>
        <p:spPr bwMode="auto">
          <a:xfrm>
            <a:off x="4288221" y="2787974"/>
            <a:ext cx="1784964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创建</a:t>
            </a:r>
            <a:r>
              <a:rPr lang="en-US" altLang="zh-CN" dirty="0"/>
              <a:t>store</a:t>
            </a:r>
            <a:r>
              <a:rPr lang="zh-CN" altLang="en-US" dirty="0"/>
              <a:t>实例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获取商品数据</a:t>
            </a:r>
            <a:r>
              <a:rPr lang="zh-CN" altLang="en-US" dirty="0"/>
              <a:t>：</a:t>
            </a:r>
            <a:r>
              <a:rPr lang="zh-CN" altLang="zh-CN" dirty="0"/>
              <a:t>编写</a:t>
            </a:r>
            <a:r>
              <a:rPr lang="en-US" altLang="zh-CN" dirty="0" err="1"/>
              <a:t>src</a:t>
            </a:r>
            <a:r>
              <a:rPr lang="en-US" altLang="zh-CN" dirty="0"/>
              <a:t>\store\modules\goods.js</a:t>
            </a:r>
            <a:r>
              <a:rPr lang="zh-CN" altLang="zh-CN" dirty="0"/>
              <a:t>文件</a:t>
            </a:r>
            <a:r>
              <a:rPr lang="zh-CN" altLang="en-US" dirty="0"/>
              <a:t>，获取商品数据信息。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代码实现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6.4 【</a:t>
            </a:r>
            <a:r>
              <a:rPr lang="zh-CN" altLang="en-US" dirty="0">
                <a:cs typeface="Times New Roman" pitchFamily="18" charset="0"/>
              </a:rPr>
              <a:t>案例</a:t>
            </a:r>
            <a:r>
              <a:rPr lang="en-US" altLang="zh-CN" dirty="0">
                <a:cs typeface="Times New Roman" pitchFamily="18" charset="0"/>
              </a:rPr>
              <a:t>】</a:t>
            </a:r>
            <a:r>
              <a:rPr lang="zh-CN" altLang="en-US" dirty="0">
                <a:latin typeface="+mn-lt"/>
                <a:cs typeface="Times New Roman" pitchFamily="18" charset="0"/>
              </a:rPr>
              <a:t>购物车</a:t>
            </a: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500700" y="2875271"/>
            <a:ext cx="3625142" cy="3512783"/>
            <a:chOff x="1277814" y="3551087"/>
            <a:chExt cx="2383171" cy="2147483647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4" y="3551087"/>
              <a:ext cx="2383171" cy="214748364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304"/>
              <a:ext cx="2297626" cy="2147483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import shop from '../../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api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/shop'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获取商品列表数据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const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actions =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getList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({ commit })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shop.getGoodsList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(data =&gt;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commit('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setList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', data)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4070539" y="2535935"/>
            <a:ext cx="2035263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goods.js</a:t>
            </a:r>
            <a:r>
              <a:rPr lang="zh-CN" altLang="zh-CN" dirty="0"/>
              <a:t>文件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361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导出</a:t>
            </a:r>
            <a:r>
              <a:rPr lang="en-US" altLang="zh-CN" b="1" u="sng" dirty="0">
                <a:solidFill>
                  <a:srgbClr val="0D74C9"/>
                </a:solidFill>
              </a:rPr>
              <a:t>store</a:t>
            </a:r>
            <a:r>
              <a:rPr lang="zh-CN" altLang="en-US" b="1" u="sng" dirty="0">
                <a:solidFill>
                  <a:srgbClr val="0D74C9"/>
                </a:solidFill>
              </a:rPr>
              <a:t>实例</a:t>
            </a:r>
            <a:r>
              <a:rPr lang="zh-CN" altLang="en-US" dirty="0"/>
              <a:t>：创建</a:t>
            </a:r>
            <a:r>
              <a:rPr lang="en-US" altLang="zh-CN" dirty="0" err="1"/>
              <a:t>src</a:t>
            </a:r>
            <a:r>
              <a:rPr lang="en-US" altLang="zh-CN" dirty="0"/>
              <a:t>\store\index.js</a:t>
            </a:r>
            <a:r>
              <a:rPr lang="zh-CN" altLang="en-US" dirty="0"/>
              <a:t>文件，</a:t>
            </a:r>
            <a:r>
              <a:rPr lang="zh-CN" altLang="zh-CN" dirty="0"/>
              <a:t>加载</a:t>
            </a:r>
            <a:r>
              <a:rPr lang="en-US" altLang="zh-CN" dirty="0"/>
              <a:t>modules</a:t>
            </a:r>
            <a:r>
              <a:rPr lang="zh-CN" altLang="zh-CN" dirty="0"/>
              <a:t>目录下的</a:t>
            </a:r>
            <a:r>
              <a:rPr lang="en-US" altLang="zh-CN" dirty="0"/>
              <a:t>goods.js</a:t>
            </a:r>
            <a:r>
              <a:rPr lang="zh-CN" altLang="zh-CN" dirty="0"/>
              <a:t>和</a:t>
            </a:r>
            <a:r>
              <a:rPr lang="en-US" altLang="zh-CN" dirty="0"/>
              <a:t>shopcart.js</a:t>
            </a:r>
            <a:r>
              <a:rPr lang="zh-CN" altLang="zh-CN" dirty="0"/>
              <a:t>模块</a:t>
            </a:r>
            <a:r>
              <a:rPr lang="zh-CN" altLang="en-US" dirty="0"/>
              <a:t>，并且导出</a:t>
            </a:r>
            <a:r>
              <a:rPr lang="en-US" altLang="zh-CN" dirty="0"/>
              <a:t>store</a:t>
            </a:r>
            <a:r>
              <a:rPr lang="zh-CN" altLang="en-US" dirty="0"/>
              <a:t>实例。</a:t>
            </a:r>
            <a:endParaRPr lang="en-US" altLang="zh-CN" dirty="0"/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代码实现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6.4 【</a:t>
            </a:r>
            <a:r>
              <a:rPr lang="zh-CN" altLang="en-US" dirty="0">
                <a:cs typeface="Times New Roman" pitchFamily="18" charset="0"/>
              </a:rPr>
              <a:t>案例</a:t>
            </a:r>
            <a:r>
              <a:rPr lang="en-US" altLang="zh-CN" dirty="0">
                <a:cs typeface="Times New Roman" pitchFamily="18" charset="0"/>
              </a:rPr>
              <a:t>】</a:t>
            </a:r>
            <a:r>
              <a:rPr lang="zh-CN" altLang="en-US" dirty="0">
                <a:latin typeface="+mn-lt"/>
                <a:cs typeface="Times New Roman" pitchFamily="18" charset="0"/>
              </a:rPr>
              <a:t>购物车</a:t>
            </a:r>
          </a:p>
        </p:txBody>
      </p: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2511572" y="3318193"/>
            <a:ext cx="4643963" cy="3129769"/>
            <a:chOff x="1277814" y="3551087"/>
            <a:chExt cx="2383171" cy="2147483647"/>
          </a:xfrm>
        </p:grpSpPr>
        <p:sp>
          <p:nvSpPr>
            <p:cNvPr id="19" name="矩形 18"/>
            <p:cNvSpPr>
              <a:spLocks noChangeArrowheads="1"/>
            </p:cNvSpPr>
            <p:nvPr/>
          </p:nvSpPr>
          <p:spPr bwMode="auto">
            <a:xfrm>
              <a:off x="1277814" y="3551087"/>
              <a:ext cx="2383171" cy="214748364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0" name="矩形 19"/>
            <p:cNvSpPr>
              <a:spLocks noChangeArrowheads="1"/>
            </p:cNvSpPr>
            <p:nvPr/>
          </p:nvSpPr>
          <p:spPr bwMode="auto">
            <a:xfrm>
              <a:off x="1363359" y="3670277"/>
              <a:ext cx="2297626" cy="1862417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import goods from './modules/goods'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import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shopcart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from './modules/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shopcart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</a:t>
              </a:r>
              <a:r>
                <a:rPr lang="en-US" altLang="zh-CN" sz="1600" dirty="0"/>
                <a:t>‘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export default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Vuex.Store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modules: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goods,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shopcart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圆角矩形 15"/>
          <p:cNvSpPr>
            <a:spLocks noChangeArrowheads="1"/>
          </p:cNvSpPr>
          <p:nvPr/>
        </p:nvSpPr>
        <p:spPr bwMode="auto">
          <a:xfrm>
            <a:off x="5130800" y="2958658"/>
            <a:ext cx="2024735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 err="1"/>
              <a:t>src</a:t>
            </a:r>
            <a:r>
              <a:rPr lang="en-US" altLang="zh-CN" dirty="0"/>
              <a:t>\store\index.js</a:t>
            </a:r>
          </a:p>
        </p:txBody>
      </p:sp>
    </p:spTree>
    <p:extLst>
      <p:ext uri="{BB962C8B-B14F-4D97-AF65-F5344CB8AC3E}">
        <p14:creationId xmlns:p14="http://schemas.microsoft.com/office/powerpoint/2010/main" val="321882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导入</a:t>
            </a:r>
            <a:r>
              <a:rPr lang="en-US" altLang="zh-CN" b="1" u="sng" dirty="0">
                <a:solidFill>
                  <a:srgbClr val="0D74C9"/>
                </a:solidFill>
              </a:rPr>
              <a:t>store</a:t>
            </a:r>
            <a:r>
              <a:rPr lang="zh-CN" altLang="en-US" b="1" u="sng" dirty="0">
                <a:solidFill>
                  <a:srgbClr val="0D74C9"/>
                </a:solidFill>
              </a:rPr>
              <a:t>实例</a:t>
            </a:r>
            <a:r>
              <a:rPr lang="zh-CN" altLang="en-US" dirty="0"/>
              <a:t>：修改</a:t>
            </a:r>
            <a:r>
              <a:rPr lang="en-US" altLang="zh-CN" dirty="0" err="1"/>
              <a:t>src</a:t>
            </a:r>
            <a:r>
              <a:rPr lang="en-US" altLang="zh-CN" dirty="0"/>
              <a:t>\main.js</a:t>
            </a:r>
            <a:r>
              <a:rPr lang="zh-CN" altLang="en-US" dirty="0"/>
              <a:t>文件，将</a:t>
            </a:r>
            <a:r>
              <a:rPr lang="en-US" altLang="zh-CN" dirty="0"/>
              <a:t>store</a:t>
            </a:r>
            <a:r>
              <a:rPr lang="zh-CN" altLang="en-US" dirty="0"/>
              <a:t>实例导</a:t>
            </a:r>
            <a:r>
              <a:rPr lang="zh-CN" altLang="zh-CN" dirty="0"/>
              <a:t>入</a:t>
            </a:r>
            <a:r>
              <a:rPr lang="zh-CN" altLang="en-US" dirty="0"/>
              <a:t>到</a:t>
            </a:r>
            <a:r>
              <a:rPr lang="en-US" altLang="zh-CN" dirty="0"/>
              <a:t>Vue</a:t>
            </a:r>
            <a:r>
              <a:rPr lang="zh-CN" altLang="zh-CN" dirty="0"/>
              <a:t>实例的配置选项中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代码实现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6.4 【</a:t>
            </a:r>
            <a:r>
              <a:rPr lang="zh-CN" altLang="en-US" dirty="0">
                <a:cs typeface="Times New Roman" pitchFamily="18" charset="0"/>
              </a:rPr>
              <a:t>案例</a:t>
            </a:r>
            <a:r>
              <a:rPr lang="en-US" altLang="zh-CN" dirty="0">
                <a:cs typeface="Times New Roman" pitchFamily="18" charset="0"/>
              </a:rPr>
              <a:t>】</a:t>
            </a:r>
            <a:r>
              <a:rPr lang="zh-CN" altLang="en-US" dirty="0">
                <a:latin typeface="+mn-lt"/>
                <a:cs typeface="Times New Roman" pitchFamily="18" charset="0"/>
              </a:rPr>
              <a:t>购物车</a:t>
            </a:r>
          </a:p>
        </p:txBody>
      </p: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2883935" y="3081668"/>
            <a:ext cx="2925595" cy="2002171"/>
            <a:chOff x="1277814" y="3551087"/>
            <a:chExt cx="2383171" cy="2147483647"/>
          </a:xfrm>
        </p:grpSpPr>
        <p:sp>
          <p:nvSpPr>
            <p:cNvPr id="19" name="矩形 18"/>
            <p:cNvSpPr>
              <a:spLocks noChangeArrowheads="1"/>
            </p:cNvSpPr>
            <p:nvPr/>
          </p:nvSpPr>
          <p:spPr bwMode="auto">
            <a:xfrm>
              <a:off x="1277814" y="3551087"/>
              <a:ext cx="2383171" cy="214748364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0" name="矩形 19"/>
            <p:cNvSpPr>
              <a:spLocks noChangeArrowheads="1"/>
            </p:cNvSpPr>
            <p:nvPr/>
          </p:nvSpPr>
          <p:spPr bwMode="auto">
            <a:xfrm>
              <a:off x="1363359" y="3670477"/>
              <a:ext cx="2297626" cy="1583851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import store from './store'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……（原有代码）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store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圆角矩形 15"/>
          <p:cNvSpPr>
            <a:spLocks noChangeArrowheads="1"/>
          </p:cNvSpPr>
          <p:nvPr/>
        </p:nvSpPr>
        <p:spPr bwMode="auto">
          <a:xfrm>
            <a:off x="4021850" y="2638755"/>
            <a:ext cx="178768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导入</a:t>
            </a:r>
            <a:r>
              <a:rPr lang="en-US" altLang="zh-CN" dirty="0"/>
              <a:t>store</a:t>
            </a:r>
            <a:r>
              <a:rPr lang="zh-CN" altLang="en-US" dirty="0"/>
              <a:t>仓库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016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商品列表页面</a:t>
            </a:r>
            <a:r>
              <a:rPr lang="zh-CN" altLang="en-US" dirty="0"/>
              <a:t>：</a:t>
            </a:r>
            <a:r>
              <a:rPr lang="zh-CN" altLang="zh-CN" dirty="0"/>
              <a:t>修改</a:t>
            </a:r>
            <a:r>
              <a:rPr lang="en-US" altLang="zh-CN" dirty="0" err="1"/>
              <a:t>src</a:t>
            </a:r>
            <a:r>
              <a:rPr lang="en-US" altLang="zh-CN" dirty="0"/>
              <a:t>\components\</a:t>
            </a:r>
            <a:r>
              <a:rPr lang="en-US" altLang="zh-CN" dirty="0" err="1"/>
              <a:t>GoodsList.vue</a:t>
            </a:r>
            <a:r>
              <a:rPr lang="zh-CN" altLang="zh-CN" dirty="0"/>
              <a:t>文件</a:t>
            </a:r>
            <a:r>
              <a:rPr lang="zh-CN" altLang="en-US" dirty="0"/>
              <a:t>，</a:t>
            </a:r>
            <a:r>
              <a:rPr lang="zh-CN" altLang="zh-CN" dirty="0"/>
              <a:t>输出商品列表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代码实现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6.4 【</a:t>
            </a:r>
            <a:r>
              <a:rPr lang="zh-CN" altLang="en-US" dirty="0">
                <a:cs typeface="Times New Roman" pitchFamily="18" charset="0"/>
              </a:rPr>
              <a:t>案例</a:t>
            </a:r>
            <a:r>
              <a:rPr lang="en-US" altLang="zh-CN" dirty="0">
                <a:cs typeface="Times New Roman" pitchFamily="18" charset="0"/>
              </a:rPr>
              <a:t>】</a:t>
            </a:r>
            <a:r>
              <a:rPr lang="zh-CN" altLang="en-US" dirty="0">
                <a:latin typeface="+mn-lt"/>
                <a:cs typeface="Times New Roman" pitchFamily="18" charset="0"/>
              </a:rPr>
              <a:t>购物车</a:t>
            </a:r>
          </a:p>
        </p:txBody>
      </p: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828350" y="3172003"/>
            <a:ext cx="7270621" cy="2793368"/>
            <a:chOff x="1277814" y="3551087"/>
            <a:chExt cx="2383171" cy="2147483647"/>
          </a:xfrm>
        </p:grpSpPr>
        <p:sp>
          <p:nvSpPr>
            <p:cNvPr id="19" name="矩形 18"/>
            <p:cNvSpPr>
              <a:spLocks noChangeArrowheads="1"/>
            </p:cNvSpPr>
            <p:nvPr/>
          </p:nvSpPr>
          <p:spPr bwMode="auto">
            <a:xfrm>
              <a:off x="1277814" y="3551087"/>
              <a:ext cx="2383171" cy="214748364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0" name="矩形 19"/>
            <p:cNvSpPr>
              <a:spLocks noChangeArrowheads="1"/>
            </p:cNvSpPr>
            <p:nvPr/>
          </p:nvSpPr>
          <p:spPr bwMode="auto">
            <a:xfrm>
              <a:off x="1363359" y="3668710"/>
              <a:ext cx="2297626" cy="2058526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&lt;template&gt;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&lt;div class="list"&gt;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&lt;div class="item" v-for="goods in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goodslist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 :key="goods.id"&gt;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…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（商品列表信息）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&lt;/template&gt;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圆角矩形 15"/>
          <p:cNvSpPr>
            <a:spLocks noChangeArrowheads="1"/>
          </p:cNvSpPr>
          <p:nvPr/>
        </p:nvSpPr>
        <p:spPr bwMode="auto">
          <a:xfrm>
            <a:off x="6063026" y="2805801"/>
            <a:ext cx="1989015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商品列表页面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676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商品列表页面</a:t>
            </a:r>
            <a:r>
              <a:rPr lang="zh-CN" altLang="en-US" dirty="0"/>
              <a:t>：</a:t>
            </a:r>
            <a:r>
              <a:rPr lang="zh-CN" altLang="zh-CN" dirty="0"/>
              <a:t>修改</a:t>
            </a:r>
            <a:r>
              <a:rPr lang="en-US" altLang="zh-CN" dirty="0" err="1"/>
              <a:t>src</a:t>
            </a:r>
            <a:r>
              <a:rPr lang="en-US" altLang="zh-CN" dirty="0"/>
              <a:t>\components\</a:t>
            </a:r>
            <a:r>
              <a:rPr lang="en-US" altLang="zh-CN" dirty="0" err="1"/>
              <a:t>GoodsList.vue</a:t>
            </a:r>
            <a:r>
              <a:rPr lang="zh-CN" altLang="zh-CN" dirty="0"/>
              <a:t>文件</a:t>
            </a:r>
            <a:r>
              <a:rPr lang="zh-CN" altLang="en-US" dirty="0"/>
              <a:t>，</a:t>
            </a:r>
            <a:r>
              <a:rPr lang="zh-CN" altLang="zh-CN" dirty="0"/>
              <a:t>输出商品列表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代码实现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6.4 【</a:t>
            </a:r>
            <a:r>
              <a:rPr lang="zh-CN" altLang="en-US" dirty="0">
                <a:cs typeface="Times New Roman" pitchFamily="18" charset="0"/>
              </a:rPr>
              <a:t>案例</a:t>
            </a:r>
            <a:r>
              <a:rPr lang="en-US" altLang="zh-CN" dirty="0">
                <a:cs typeface="Times New Roman" pitchFamily="18" charset="0"/>
              </a:rPr>
              <a:t>】</a:t>
            </a:r>
            <a:r>
              <a:rPr lang="zh-CN" altLang="en-US" dirty="0">
                <a:latin typeface="+mn-lt"/>
                <a:cs typeface="Times New Roman" pitchFamily="18" charset="0"/>
              </a:rPr>
              <a:t>购物车</a:t>
            </a: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828350" y="3172003"/>
            <a:ext cx="7400857" cy="3373940"/>
            <a:chOff x="1277814" y="3551087"/>
            <a:chExt cx="2383171" cy="2147483647"/>
          </a:xfrm>
        </p:grpSpPr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277814" y="3551087"/>
              <a:ext cx="2383171" cy="214748364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1363359" y="3668014"/>
              <a:ext cx="2297626" cy="2147483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import {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mapState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,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mapActions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} from '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vuex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‘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export default{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computed: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mapState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goodslist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state =&gt;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state.goods.list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}), // 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商品列表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dirty="0"/>
                <a:t> 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created () {this.$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store.dispatch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('goods/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getList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')},</a:t>
              </a:r>
              <a:endParaRPr lang="zh-CN" altLang="en-US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methods: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mapActions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shopcart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', ['add']),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filters: {currency (value) { return '¥ ' + value}}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en-US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圆角矩形 15"/>
          <p:cNvSpPr>
            <a:spLocks noChangeArrowheads="1"/>
          </p:cNvSpPr>
          <p:nvPr/>
        </p:nvSpPr>
        <p:spPr bwMode="auto">
          <a:xfrm>
            <a:off x="6063027" y="2803529"/>
            <a:ext cx="1989015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商品列表页面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672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购物车功能</a:t>
            </a:r>
            <a:r>
              <a:rPr lang="zh-CN" altLang="en-US" dirty="0"/>
              <a:t>：创建</a:t>
            </a:r>
            <a:r>
              <a:rPr lang="en-US" altLang="zh-CN" dirty="0" err="1"/>
              <a:t>src</a:t>
            </a:r>
            <a:r>
              <a:rPr lang="en-US" altLang="zh-CN" dirty="0"/>
              <a:t>\store\modules\shopcart.js</a:t>
            </a:r>
            <a:r>
              <a:rPr lang="zh-CN" altLang="en-US" dirty="0"/>
              <a:t>文件，定义</a:t>
            </a:r>
            <a:r>
              <a:rPr lang="en-US" altLang="zh-CN" dirty="0"/>
              <a:t>items</a:t>
            </a:r>
            <a:r>
              <a:rPr lang="zh-CN" altLang="zh-CN" dirty="0"/>
              <a:t>用来保存购物车中的商品数据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代码实现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6.4 【</a:t>
            </a:r>
            <a:r>
              <a:rPr lang="zh-CN" altLang="en-US" dirty="0">
                <a:cs typeface="Times New Roman" pitchFamily="18" charset="0"/>
              </a:rPr>
              <a:t>案例</a:t>
            </a:r>
            <a:r>
              <a:rPr lang="en-US" altLang="zh-CN" dirty="0">
                <a:cs typeface="Times New Roman" pitchFamily="18" charset="0"/>
              </a:rPr>
              <a:t>】</a:t>
            </a:r>
            <a:r>
              <a:rPr lang="zh-CN" altLang="en-US" dirty="0">
                <a:latin typeface="+mn-lt"/>
                <a:cs typeface="Times New Roman" pitchFamily="18" charset="0"/>
              </a:rPr>
              <a:t>购物车</a:t>
            </a:r>
          </a:p>
        </p:txBody>
      </p: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3525514" y="3393604"/>
            <a:ext cx="2601895" cy="2499196"/>
            <a:chOff x="1277814" y="3551087"/>
            <a:chExt cx="2383171" cy="2147483647"/>
          </a:xfrm>
        </p:grpSpPr>
        <p:sp>
          <p:nvSpPr>
            <p:cNvPr id="20" name="矩形 19"/>
            <p:cNvSpPr>
              <a:spLocks noChangeArrowheads="1"/>
            </p:cNvSpPr>
            <p:nvPr/>
          </p:nvSpPr>
          <p:spPr bwMode="auto">
            <a:xfrm>
              <a:off x="1277814" y="3551087"/>
              <a:ext cx="2383171" cy="214748364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1" name="矩形 20"/>
            <p:cNvSpPr>
              <a:spLocks noChangeArrowheads="1"/>
            </p:cNvSpPr>
            <p:nvPr/>
          </p:nvSpPr>
          <p:spPr bwMode="auto">
            <a:xfrm>
              <a:off x="1363359" y="3670057"/>
              <a:ext cx="2297626" cy="2147483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const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state =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items: []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const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getters = {}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const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actions = {}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const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mutations = {}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圆角矩形 15"/>
          <p:cNvSpPr>
            <a:spLocks noChangeArrowheads="1"/>
          </p:cNvSpPr>
          <p:nvPr/>
        </p:nvSpPr>
        <p:spPr bwMode="auto">
          <a:xfrm>
            <a:off x="4003447" y="2950692"/>
            <a:ext cx="2092121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定义</a:t>
            </a:r>
            <a:r>
              <a:rPr lang="en-US" altLang="zh-CN" dirty="0"/>
              <a:t>items</a:t>
            </a:r>
            <a:r>
              <a:rPr lang="zh-CN" altLang="en-US" dirty="0"/>
              <a:t>数组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购物车功能</a:t>
            </a:r>
            <a:r>
              <a:rPr lang="zh-CN" altLang="en-US" dirty="0"/>
              <a:t>：编写</a:t>
            </a:r>
            <a:r>
              <a:rPr lang="en-US" altLang="zh-CN" dirty="0" err="1"/>
              <a:t>src</a:t>
            </a:r>
            <a:r>
              <a:rPr lang="en-US" altLang="zh-CN" dirty="0"/>
              <a:t>\store\modules\shopcart.js</a:t>
            </a:r>
            <a:r>
              <a:rPr lang="zh-CN" altLang="en-US" dirty="0"/>
              <a:t>文件实现购物车添加功能。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代码实现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6.4 【</a:t>
            </a:r>
            <a:r>
              <a:rPr lang="zh-CN" altLang="en-US" dirty="0">
                <a:cs typeface="Times New Roman" pitchFamily="18" charset="0"/>
              </a:rPr>
              <a:t>案例</a:t>
            </a:r>
            <a:r>
              <a:rPr lang="en-US" altLang="zh-CN" dirty="0">
                <a:cs typeface="Times New Roman" pitchFamily="18" charset="0"/>
              </a:rPr>
              <a:t>】</a:t>
            </a:r>
            <a:r>
              <a:rPr lang="zh-CN" altLang="en-US" dirty="0">
                <a:latin typeface="+mn-lt"/>
                <a:cs typeface="Times New Roman" pitchFamily="18" charset="0"/>
              </a:rPr>
              <a:t>购物车</a:t>
            </a: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637762" y="3192641"/>
            <a:ext cx="4662924" cy="2745232"/>
            <a:chOff x="1277814" y="3551087"/>
            <a:chExt cx="2383171" cy="2147483647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4" y="3551087"/>
              <a:ext cx="2383171" cy="214748364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779"/>
              <a:ext cx="2297626" cy="2147483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const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actions =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add (context, item) {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context.commit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('add', item)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},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const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mutations =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add (state, item) {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添加功能逻辑代码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},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endParaRPr lang="en-US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5208565" y="2827647"/>
            <a:ext cx="2092121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添加功能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546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添加商品功能代码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代码实现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6.4 【</a:t>
            </a:r>
            <a:r>
              <a:rPr lang="zh-CN" altLang="en-US" dirty="0">
                <a:cs typeface="Times New Roman" pitchFamily="18" charset="0"/>
              </a:rPr>
              <a:t>案例</a:t>
            </a:r>
            <a:r>
              <a:rPr lang="en-US" altLang="zh-CN" dirty="0">
                <a:cs typeface="Times New Roman" pitchFamily="18" charset="0"/>
              </a:rPr>
              <a:t>】</a:t>
            </a:r>
            <a:r>
              <a:rPr lang="zh-CN" altLang="en-US" dirty="0">
                <a:latin typeface="+mn-lt"/>
                <a:cs typeface="Times New Roman" pitchFamily="18" charset="0"/>
              </a:rPr>
              <a:t>购物车</a:t>
            </a: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996784" y="1693893"/>
            <a:ext cx="5232816" cy="4536189"/>
            <a:chOff x="1277814" y="3551087"/>
            <a:chExt cx="2383171" cy="2147483647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4" y="3551087"/>
              <a:ext cx="2383171" cy="214748364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1091"/>
              <a:ext cx="2297626" cy="2147483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const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v =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state.items.find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(v =&gt; v.id === item.id)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if (v)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++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v.num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 else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state.items.push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 id: item.id,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 title: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item.title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 price: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item.price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src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item.src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num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1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6137478" y="1401470"/>
            <a:ext cx="2092121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添加商品功能代码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825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购物车</a:t>
            </a:r>
            <a:r>
              <a:rPr lang="zh-CN" altLang="en-US" dirty="0"/>
              <a:t>：编写</a:t>
            </a:r>
            <a:r>
              <a:rPr lang="en-US" altLang="zh-CN" dirty="0" err="1"/>
              <a:t>src</a:t>
            </a:r>
            <a:r>
              <a:rPr lang="en-US" altLang="zh-CN" dirty="0"/>
              <a:t>\store\modules\shopcart.js</a:t>
            </a:r>
            <a:r>
              <a:rPr lang="zh-CN" altLang="en-US" dirty="0"/>
              <a:t>文件，实现购物车删除功能。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代码实现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6.4 【</a:t>
            </a:r>
            <a:r>
              <a:rPr lang="zh-CN" altLang="en-US" dirty="0">
                <a:cs typeface="Times New Roman" pitchFamily="18" charset="0"/>
              </a:rPr>
              <a:t>案例</a:t>
            </a:r>
            <a:r>
              <a:rPr lang="en-US" altLang="zh-CN" dirty="0">
                <a:cs typeface="Times New Roman" pitchFamily="18" charset="0"/>
              </a:rPr>
              <a:t>】</a:t>
            </a:r>
            <a:r>
              <a:rPr lang="zh-CN" altLang="en-US" dirty="0">
                <a:latin typeface="+mn-lt"/>
                <a:cs typeface="Times New Roman" pitchFamily="18" charset="0"/>
              </a:rPr>
              <a:t>购物车</a:t>
            </a: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748555" y="2851581"/>
            <a:ext cx="4428304" cy="3047182"/>
            <a:chOff x="1277814" y="3551087"/>
            <a:chExt cx="2383171" cy="2147483647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4" y="3551087"/>
              <a:ext cx="2383171" cy="214748364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189"/>
              <a:ext cx="2297626" cy="2147346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const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actions =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del (context, id) {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context.commit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('del', id)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const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mutations =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del (state, id) {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删除商品的逻辑代码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4572000" y="2630125"/>
            <a:ext cx="1604858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删除功能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381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删除商品逻辑代码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代码实现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6.4 【</a:t>
            </a:r>
            <a:r>
              <a:rPr lang="zh-CN" altLang="en-US" dirty="0">
                <a:cs typeface="Times New Roman" pitchFamily="18" charset="0"/>
              </a:rPr>
              <a:t>案例</a:t>
            </a:r>
            <a:r>
              <a:rPr lang="en-US" altLang="zh-CN" dirty="0">
                <a:cs typeface="Times New Roman" pitchFamily="18" charset="0"/>
              </a:rPr>
              <a:t>】</a:t>
            </a:r>
            <a:r>
              <a:rPr lang="zh-CN" altLang="en-US" dirty="0">
                <a:latin typeface="+mn-lt"/>
                <a:cs typeface="Times New Roman" pitchFamily="18" charset="0"/>
              </a:rPr>
              <a:t>购物车</a:t>
            </a: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914581" y="3195932"/>
            <a:ext cx="4625258" cy="1705905"/>
            <a:chOff x="1277814" y="3551087"/>
            <a:chExt cx="2383171" cy="2147483647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4" y="3551087"/>
              <a:ext cx="2383171" cy="214748364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523"/>
              <a:ext cx="2297626" cy="1040117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state.items.forEach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((item, index,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arr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 =&gt;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if (item.id === id)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arr.splice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(index, 1)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}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4227211" y="2761539"/>
            <a:ext cx="2295756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删除商品功能代码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267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6.1 </a:t>
            </a:r>
            <a:r>
              <a:rPr lang="zh-CN" altLang="en-US" dirty="0">
                <a:latin typeface="+mn-lt"/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的下载和安装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4" name="Picture 2" descr="6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556" y="2934627"/>
            <a:ext cx="5019367" cy="1402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58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购物车功能</a:t>
            </a:r>
            <a:r>
              <a:rPr lang="zh-CN" altLang="en-US" dirty="0"/>
              <a:t>：修改</a:t>
            </a:r>
            <a:r>
              <a:rPr lang="en-US" altLang="zh-CN" dirty="0" err="1"/>
              <a:t>src</a:t>
            </a:r>
            <a:r>
              <a:rPr lang="en-US" altLang="zh-CN" dirty="0"/>
              <a:t>\store\modules\shopcart.js</a:t>
            </a:r>
            <a:r>
              <a:rPr lang="zh-CN" altLang="en-US" dirty="0"/>
              <a:t>文件，实现购物车总价格的计算。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代码实现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6.4 【</a:t>
            </a:r>
            <a:r>
              <a:rPr lang="zh-CN" altLang="en-US" dirty="0">
                <a:cs typeface="Times New Roman" pitchFamily="18" charset="0"/>
              </a:rPr>
              <a:t>案例</a:t>
            </a:r>
            <a:r>
              <a:rPr lang="en-US" altLang="zh-CN" dirty="0">
                <a:cs typeface="Times New Roman" pitchFamily="18" charset="0"/>
              </a:rPr>
              <a:t>】</a:t>
            </a:r>
            <a:r>
              <a:rPr lang="zh-CN" altLang="en-US" dirty="0">
                <a:latin typeface="+mn-lt"/>
                <a:cs typeface="Times New Roman" pitchFamily="18" charset="0"/>
              </a:rPr>
              <a:t>购物车</a:t>
            </a: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145209" y="3294493"/>
            <a:ext cx="4853581" cy="2777432"/>
            <a:chOff x="1277814" y="3551087"/>
            <a:chExt cx="2383171" cy="2147483647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4" y="3551087"/>
              <a:ext cx="2383171" cy="214748364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277"/>
              <a:ext cx="2297626" cy="1608764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const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getters =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totalPrice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(state) =&gt;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return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state.items.reduce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((total, item) =&gt;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return total +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item.price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*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item.num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}, 0) 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toFixed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(2)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3764285" y="3004224"/>
            <a:ext cx="3234505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 err="1"/>
              <a:t>src</a:t>
            </a:r>
            <a:r>
              <a:rPr lang="en-US" altLang="zh-CN" dirty="0"/>
              <a:t>\store\modules\shopcart.js</a:t>
            </a:r>
          </a:p>
        </p:txBody>
      </p:sp>
    </p:spTree>
    <p:extLst>
      <p:ext uri="{BB962C8B-B14F-4D97-AF65-F5344CB8AC3E}">
        <p14:creationId xmlns:p14="http://schemas.microsoft.com/office/powerpoint/2010/main" val="326209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购物车页面</a:t>
            </a:r>
            <a:r>
              <a:rPr lang="zh-CN" altLang="en-US" dirty="0"/>
              <a:t>：</a:t>
            </a:r>
            <a:r>
              <a:rPr lang="zh-CN" altLang="zh-CN" dirty="0"/>
              <a:t>修改</a:t>
            </a:r>
            <a:r>
              <a:rPr lang="en-US" altLang="zh-CN" dirty="0" err="1"/>
              <a:t>src</a:t>
            </a:r>
            <a:r>
              <a:rPr lang="en-US" altLang="zh-CN" dirty="0"/>
              <a:t>\components\</a:t>
            </a:r>
            <a:r>
              <a:rPr lang="en-US" altLang="zh-CN" dirty="0" err="1"/>
              <a:t>Shopcart.vue</a:t>
            </a:r>
            <a:r>
              <a:rPr lang="zh-CN" altLang="zh-CN" dirty="0"/>
              <a:t>文件</a:t>
            </a:r>
            <a:r>
              <a:rPr lang="zh-CN" altLang="en-US" dirty="0"/>
              <a:t>，</a:t>
            </a:r>
            <a:r>
              <a:rPr lang="zh-CN" altLang="zh-CN" dirty="0"/>
              <a:t>输出购物车列表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代码实现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6.4 【</a:t>
            </a:r>
            <a:r>
              <a:rPr lang="zh-CN" altLang="en-US" dirty="0">
                <a:cs typeface="Times New Roman" pitchFamily="18" charset="0"/>
              </a:rPr>
              <a:t>案例</a:t>
            </a:r>
            <a:r>
              <a:rPr lang="en-US" altLang="zh-CN" dirty="0">
                <a:cs typeface="Times New Roman" pitchFamily="18" charset="0"/>
              </a:rPr>
              <a:t>】</a:t>
            </a:r>
            <a:r>
              <a:rPr lang="zh-CN" altLang="en-US" dirty="0">
                <a:latin typeface="+mn-lt"/>
                <a:cs typeface="Times New Roman" pitchFamily="18" charset="0"/>
              </a:rPr>
              <a:t>购物车</a:t>
            </a:r>
          </a:p>
        </p:txBody>
      </p: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1325063" y="2888159"/>
            <a:ext cx="6387512" cy="3533847"/>
            <a:chOff x="1277814" y="3551087"/>
            <a:chExt cx="2383171" cy="2147483647"/>
          </a:xfrm>
        </p:grpSpPr>
        <p:sp>
          <p:nvSpPr>
            <p:cNvPr id="20" name="矩形 19"/>
            <p:cNvSpPr>
              <a:spLocks noChangeArrowheads="1"/>
            </p:cNvSpPr>
            <p:nvPr/>
          </p:nvSpPr>
          <p:spPr bwMode="auto">
            <a:xfrm>
              <a:off x="1277814" y="3551087"/>
              <a:ext cx="2383171" cy="214748364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1" name="矩形 20"/>
            <p:cNvSpPr>
              <a:spLocks noChangeArrowheads="1"/>
            </p:cNvSpPr>
            <p:nvPr/>
          </p:nvSpPr>
          <p:spPr bwMode="auto">
            <a:xfrm>
              <a:off x="1350395" y="64611323"/>
              <a:ext cx="2297626" cy="1858275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&lt;template&gt;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&lt;div class="list"&gt;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…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（购物车商品列表）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&lt;div class="item-total" v-if="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items.length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商品总价：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{{total | currency}}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&lt;div class="item-empty" v-else&gt;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购物车中暂无商品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&lt;/template&gt;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圆角矩形 15"/>
          <p:cNvSpPr>
            <a:spLocks noChangeArrowheads="1"/>
          </p:cNvSpPr>
          <p:nvPr/>
        </p:nvSpPr>
        <p:spPr bwMode="auto">
          <a:xfrm>
            <a:off x="5436732" y="2695048"/>
            <a:ext cx="2104979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购物车页面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购物车页面</a:t>
            </a:r>
            <a:r>
              <a:rPr lang="zh-CN" altLang="en-US" dirty="0"/>
              <a:t>：</a:t>
            </a:r>
            <a:r>
              <a:rPr lang="zh-CN" altLang="zh-CN" dirty="0"/>
              <a:t>修改</a:t>
            </a:r>
            <a:r>
              <a:rPr lang="en-US" altLang="zh-CN" dirty="0" err="1"/>
              <a:t>src</a:t>
            </a:r>
            <a:r>
              <a:rPr lang="en-US" altLang="zh-CN" dirty="0"/>
              <a:t>\components\</a:t>
            </a:r>
            <a:r>
              <a:rPr lang="en-US" altLang="zh-CN" dirty="0" err="1"/>
              <a:t>Shopcart.vue</a:t>
            </a:r>
            <a:r>
              <a:rPr lang="zh-CN" altLang="zh-CN" dirty="0"/>
              <a:t>文件</a:t>
            </a:r>
            <a:r>
              <a:rPr lang="zh-CN" altLang="en-US" dirty="0"/>
              <a:t>，</a:t>
            </a:r>
            <a:r>
              <a:rPr lang="zh-CN" altLang="zh-CN" dirty="0"/>
              <a:t>输出购物车列表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代码实现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6.4 【</a:t>
            </a:r>
            <a:r>
              <a:rPr lang="zh-CN" altLang="en-US" dirty="0">
                <a:cs typeface="Times New Roman" pitchFamily="18" charset="0"/>
              </a:rPr>
              <a:t>案例</a:t>
            </a:r>
            <a:r>
              <a:rPr lang="en-US" altLang="zh-CN" dirty="0">
                <a:cs typeface="Times New Roman" pitchFamily="18" charset="0"/>
              </a:rPr>
              <a:t>】</a:t>
            </a:r>
            <a:r>
              <a:rPr lang="zh-CN" altLang="en-US" dirty="0">
                <a:latin typeface="+mn-lt"/>
                <a:cs typeface="Times New Roman" pitchFamily="18" charset="0"/>
              </a:rPr>
              <a:t>购物车</a:t>
            </a: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866853" y="2792809"/>
            <a:ext cx="7076923" cy="3651534"/>
            <a:chOff x="1277814" y="3551087"/>
            <a:chExt cx="2383171" cy="2147483647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4" y="3551087"/>
              <a:ext cx="2383171" cy="214748364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50395" y="64611039"/>
              <a:ext cx="2297626" cy="2009153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import {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mapGetters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,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mapState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,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mapActions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} from '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vuex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export default{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computed: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...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mapState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({items: state =&gt;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state.shopcart.items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}), // 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购物车商品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...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mapGetters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shopcart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', { total: '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totalPrice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'}) , // 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总价格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},</a:t>
              </a:r>
              <a:endParaRPr lang="en-US" altLang="zh-CN" sz="1600" dirty="0"/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methods: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mapActions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shopcart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', ['del']),  // 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删除购物车商品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dirty="0"/>
                <a:t>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filters: {currency (value) {return '¥ ' + value }} //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添加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¥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符号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5838797" y="2571353"/>
            <a:ext cx="2104979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购物车页面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187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86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dirty="0"/>
              <a:t>本章小结</a:t>
            </a:r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77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本章主要讲解了什么是</a:t>
            </a:r>
            <a:r>
              <a:rPr lang="en-US" altLang="zh-CN" dirty="0" err="1"/>
              <a:t>Vuex</a:t>
            </a:r>
            <a:r>
              <a:rPr lang="zh-CN" altLang="zh-CN" dirty="0"/>
              <a:t>组件状态管理系统、</a:t>
            </a:r>
            <a:r>
              <a:rPr lang="en-US" altLang="zh-CN" dirty="0" err="1"/>
              <a:t>Vuex</a:t>
            </a:r>
            <a:r>
              <a:rPr lang="zh-CN" altLang="zh-CN" dirty="0"/>
              <a:t>基本特性和</a:t>
            </a:r>
            <a:r>
              <a:rPr lang="en-US" altLang="zh-CN" dirty="0"/>
              <a:t>store</a:t>
            </a:r>
            <a:r>
              <a:rPr lang="zh-CN" altLang="zh-CN" dirty="0"/>
              <a:t>实例方法的使用，读者应重点掌握</a:t>
            </a:r>
            <a:r>
              <a:rPr lang="en-US" altLang="zh-CN" dirty="0" err="1"/>
              <a:t>Vuex</a:t>
            </a:r>
            <a:r>
              <a:rPr lang="zh-CN" altLang="zh-CN" dirty="0"/>
              <a:t>中</a:t>
            </a:r>
            <a:r>
              <a:rPr lang="en-US" altLang="zh-CN" dirty="0"/>
              <a:t>mutations</a:t>
            </a:r>
            <a:r>
              <a:rPr lang="zh-CN" altLang="zh-CN" dirty="0"/>
              <a:t>状态提交和</a:t>
            </a:r>
            <a:r>
              <a:rPr lang="en-US" altLang="zh-CN" dirty="0"/>
              <a:t>actions</a:t>
            </a:r>
            <a:r>
              <a:rPr lang="zh-CN" altLang="zh-CN" dirty="0"/>
              <a:t>状态分发完成组件状态变化是如何实现的，在进行大型项目开发时，如何通过模块化的方式进行开发。本章最后以购物车功能为例介绍了</a:t>
            </a:r>
            <a:r>
              <a:rPr lang="en-US" altLang="zh-CN" dirty="0" err="1"/>
              <a:t>Vuex</a:t>
            </a:r>
            <a:r>
              <a:rPr lang="zh-CN" altLang="zh-CN" dirty="0"/>
              <a:t>在实际开发过程中的</a:t>
            </a:r>
            <a:r>
              <a:rPr lang="zh-CN" altLang="zh-CN"/>
              <a:t>应用。</a:t>
            </a:r>
            <a:endParaRPr lang="zh-CN" altLang="zh-CN" dirty="0"/>
          </a:p>
        </p:txBody>
      </p:sp>
      <p:sp>
        <p:nvSpPr>
          <p:cNvPr id="6758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75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75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86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/>
      <p:bldP spid="9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vuex.js</a:t>
            </a:r>
            <a:r>
              <a:rPr lang="zh-CN" altLang="en-US" b="1" u="sng" dirty="0">
                <a:solidFill>
                  <a:srgbClr val="0D74C9"/>
                </a:solidFill>
              </a:rPr>
              <a:t>单文件引用</a:t>
            </a:r>
            <a:r>
              <a:rPr lang="zh-CN" altLang="en-US" dirty="0"/>
              <a:t>：通过</a:t>
            </a:r>
            <a:r>
              <a:rPr lang="en-US" altLang="zh-CN" dirty="0"/>
              <a:t>&lt;script&gt;</a:t>
            </a:r>
            <a:r>
              <a:rPr lang="zh-CN" altLang="en-US" dirty="0"/>
              <a:t>标签的</a:t>
            </a:r>
            <a:r>
              <a:rPr lang="en-US" altLang="zh-CN" dirty="0" err="1"/>
              <a:t>src</a:t>
            </a:r>
            <a:r>
              <a:rPr lang="zh-CN" altLang="en-US" dirty="0"/>
              <a:t>属性引入。</a:t>
            </a:r>
            <a:endParaRPr lang="en-US" altLang="zh-CN" dirty="0"/>
          </a:p>
        </p:txBody>
      </p:sp>
      <p:sp>
        <p:nvSpPr>
          <p:cNvPr id="2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6.1 </a:t>
            </a:r>
            <a:r>
              <a:rPr lang="zh-CN" altLang="en-US" dirty="0">
                <a:latin typeface="+mn-lt"/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8" name="矩形 2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的下载和安装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6" name="组合 9"/>
          <p:cNvGrpSpPr>
            <a:grpSpLocks/>
          </p:cNvGrpSpPr>
          <p:nvPr/>
        </p:nvGrpSpPr>
        <p:grpSpPr bwMode="auto">
          <a:xfrm>
            <a:off x="2313501" y="3167124"/>
            <a:ext cx="4060312" cy="650811"/>
            <a:chOff x="1277815" y="2975028"/>
            <a:chExt cx="2192837" cy="9344145"/>
          </a:xfrm>
        </p:grpSpPr>
        <p:sp>
          <p:nvSpPr>
            <p:cNvPr id="37" name="矩形 10"/>
            <p:cNvSpPr>
              <a:spLocks noChangeArrowheads="1"/>
            </p:cNvSpPr>
            <p:nvPr/>
          </p:nvSpPr>
          <p:spPr bwMode="auto">
            <a:xfrm>
              <a:off x="1277815" y="2975028"/>
              <a:ext cx="2192837" cy="934414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38" name="矩形 11"/>
            <p:cNvSpPr>
              <a:spLocks noChangeArrowheads="1"/>
            </p:cNvSpPr>
            <p:nvPr/>
          </p:nvSpPr>
          <p:spPr bwMode="auto">
            <a:xfrm>
              <a:off x="1363359" y="3997967"/>
              <a:ext cx="2107293" cy="3508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src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="vuex.js"&gt;&lt;/script&gt;</a:t>
              </a:r>
            </a:p>
          </p:txBody>
        </p:sp>
      </p:grpSp>
      <p:sp>
        <p:nvSpPr>
          <p:cNvPr id="39" name="圆角矩形 15"/>
          <p:cNvSpPr>
            <a:spLocks noChangeArrowheads="1"/>
          </p:cNvSpPr>
          <p:nvPr/>
        </p:nvSpPr>
        <p:spPr bwMode="auto">
          <a:xfrm>
            <a:off x="4144161" y="2795459"/>
            <a:ext cx="222965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vuex.js</a:t>
            </a:r>
            <a:r>
              <a:rPr lang="zh-CN" altLang="en-US" dirty="0"/>
              <a:t>单文件引用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6.1 </a:t>
            </a:r>
            <a:r>
              <a:rPr lang="zh-CN" altLang="en-US" dirty="0">
                <a:latin typeface="+mn-lt"/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的下载和安装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549984" y="2917664"/>
            <a:ext cx="3949953" cy="2211597"/>
            <a:chOff x="1277815" y="3552092"/>
            <a:chExt cx="2192837" cy="12342262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5" y="3552092"/>
              <a:ext cx="2192837" cy="1234226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997965"/>
              <a:ext cx="2107293" cy="701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src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="vue.js"&gt;&lt;/script&gt;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src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="vuex.js"&gt;&lt;/script&gt;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&lt;p&gt;{{this.$store.state.name}}&lt;/p&gt;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4144161" y="2550223"/>
            <a:ext cx="222965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引入</a:t>
            </a:r>
            <a:r>
              <a:rPr lang="en-US" altLang="zh-CN" dirty="0"/>
              <a:t>vue.js</a:t>
            </a:r>
            <a:r>
              <a:rPr lang="zh-CN" altLang="en-US" dirty="0"/>
              <a:t>和</a:t>
            </a:r>
            <a:r>
              <a:rPr lang="en-US" altLang="zh-CN" dirty="0"/>
              <a:t>vuex.js</a:t>
            </a:r>
          </a:p>
        </p:txBody>
      </p:sp>
    </p:spTree>
    <p:extLst>
      <p:ext uri="{BB962C8B-B14F-4D97-AF65-F5344CB8AC3E}">
        <p14:creationId xmlns:p14="http://schemas.microsoft.com/office/powerpoint/2010/main" val="46793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6.1 </a:t>
            </a:r>
            <a:r>
              <a:rPr lang="zh-CN" altLang="en-US" dirty="0">
                <a:latin typeface="+mn-lt"/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的下载和安装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067577" y="3033152"/>
            <a:ext cx="3422683" cy="3170291"/>
            <a:chOff x="1287666" y="3552084"/>
            <a:chExt cx="2192837" cy="16641305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87666" y="3552084"/>
              <a:ext cx="2192837" cy="1664130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997964"/>
              <a:ext cx="2107293" cy="11018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创建实例对象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store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store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Vuex.Store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state: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name: 'vuex.js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直接引用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2278421" y="2590240"/>
            <a:ext cx="222965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创建</a:t>
            </a:r>
            <a:r>
              <a:rPr lang="en-US" altLang="zh-CN" dirty="0" err="1"/>
              <a:t>vm</a:t>
            </a:r>
            <a:r>
              <a:rPr lang="zh-CN" altLang="en-US" dirty="0"/>
              <a:t>实例</a:t>
            </a:r>
            <a:endParaRPr lang="en-US" altLang="zh-CN" dirty="0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5130800" y="3033152"/>
            <a:ext cx="3081097" cy="2431627"/>
            <a:chOff x="1287666" y="3552084"/>
            <a:chExt cx="2192837" cy="16641305"/>
          </a:xfrm>
        </p:grpSpPr>
        <p:sp>
          <p:nvSpPr>
            <p:cNvPr id="17" name="矩形 16"/>
            <p:cNvSpPr>
              <a:spLocks noChangeArrowheads="1"/>
            </p:cNvSpPr>
            <p:nvPr/>
          </p:nvSpPr>
          <p:spPr bwMode="auto">
            <a:xfrm>
              <a:off x="1287666" y="3552084"/>
              <a:ext cx="2192837" cy="1664130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1363359" y="3997964"/>
              <a:ext cx="2107293" cy="8347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store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圆角矩形 15"/>
          <p:cNvSpPr>
            <a:spLocks noChangeArrowheads="1"/>
          </p:cNvSpPr>
          <p:nvPr/>
        </p:nvSpPr>
        <p:spPr bwMode="auto">
          <a:xfrm>
            <a:off x="6023074" y="2702258"/>
            <a:ext cx="222965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挂载</a:t>
            </a:r>
            <a:r>
              <a:rPr lang="en-US" altLang="zh-CN" dirty="0"/>
              <a:t>store</a:t>
            </a:r>
            <a:r>
              <a:rPr lang="zh-CN" altLang="en-US" dirty="0"/>
              <a:t>实例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101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store</a:t>
            </a:r>
            <a:r>
              <a:rPr lang="zh-CN" altLang="zh-CN" b="1" u="sng" dirty="0">
                <a:solidFill>
                  <a:srgbClr val="0D74C9"/>
                </a:solidFill>
              </a:rPr>
              <a:t>中的状态是响应式的 </a:t>
            </a:r>
            <a:r>
              <a:rPr lang="zh-CN" altLang="en-US" dirty="0"/>
              <a:t>：在使用时，</a:t>
            </a:r>
            <a:r>
              <a:rPr lang="zh-CN" altLang="zh-CN" dirty="0"/>
              <a:t>在组件中调用</a:t>
            </a:r>
            <a:r>
              <a:rPr lang="en-US" altLang="zh-CN" dirty="0"/>
              <a:t>store</a:t>
            </a:r>
            <a:r>
              <a:rPr lang="zh-CN" altLang="zh-CN" dirty="0"/>
              <a:t>中的状态时仅需要在计算属性中返回即可。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6.1 </a:t>
            </a:r>
            <a:r>
              <a:rPr lang="zh-CN" altLang="en-US" dirty="0">
                <a:latin typeface="+mn-lt"/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的下载和安装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48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6.1 </a:t>
            </a:r>
            <a:r>
              <a:rPr lang="zh-CN" altLang="en-US" dirty="0">
                <a:latin typeface="+mn-lt"/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的下载和安装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3409165" y="3124702"/>
            <a:ext cx="2325670" cy="1412724"/>
            <a:chOff x="1287666" y="2723557"/>
            <a:chExt cx="2192837" cy="16641305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87666" y="2723557"/>
              <a:ext cx="2192837" cy="1664130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997962"/>
              <a:ext cx="2107293" cy="6061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&lt;p&gt;{{name}}&lt;/p&gt;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4190900" y="2752125"/>
            <a:ext cx="1543935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根标签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3137338" y="1347938"/>
            <a:ext cx="4572000" cy="11951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&lt;div id="app"&gt;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&lt;p&gt;{{name}}&lt;/p&gt;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&lt;/div&gt;</a:t>
            </a:r>
            <a:endParaRPr lang="zh-CN" altLang="zh-CN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77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6.1 </a:t>
            </a:r>
            <a:r>
              <a:rPr lang="zh-CN" altLang="en-US" dirty="0">
                <a:latin typeface="+mn-lt"/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的下载和安装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3361156" y="2714180"/>
            <a:ext cx="3422683" cy="2902849"/>
            <a:chOff x="1287666" y="3552084"/>
            <a:chExt cx="2192837" cy="15237464"/>
          </a:xfrm>
        </p:grpSpPr>
        <p:sp>
          <p:nvSpPr>
            <p:cNvPr id="24" name="矩形 23"/>
            <p:cNvSpPr>
              <a:spLocks noChangeArrowheads="1"/>
            </p:cNvSpPr>
            <p:nvPr/>
          </p:nvSpPr>
          <p:spPr bwMode="auto">
            <a:xfrm>
              <a:off x="1287666" y="3552084"/>
              <a:ext cx="2192837" cy="1523746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5" name="矩形 24"/>
            <p:cNvSpPr>
              <a:spLocks noChangeArrowheads="1"/>
            </p:cNvSpPr>
            <p:nvPr/>
          </p:nvSpPr>
          <p:spPr bwMode="auto">
            <a:xfrm>
              <a:off x="1363359" y="3997962"/>
              <a:ext cx="2107293" cy="14055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store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Vuex.Store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state: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name: 'vuex.js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直接引用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圆角矩形 15"/>
          <p:cNvSpPr>
            <a:spLocks noChangeArrowheads="1"/>
          </p:cNvSpPr>
          <p:nvPr/>
        </p:nvSpPr>
        <p:spPr bwMode="auto">
          <a:xfrm>
            <a:off x="4572000" y="2271268"/>
            <a:ext cx="222965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创建</a:t>
            </a:r>
            <a:r>
              <a:rPr lang="en-US" altLang="zh-CN" dirty="0"/>
              <a:t>store</a:t>
            </a:r>
            <a:r>
              <a:rPr lang="zh-CN" altLang="en-US" dirty="0"/>
              <a:t>实例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218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6.1 </a:t>
            </a:r>
            <a:r>
              <a:rPr lang="zh-CN" altLang="en-US" dirty="0">
                <a:latin typeface="+mn-lt"/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的下载和安装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3263299" y="2100060"/>
            <a:ext cx="3964804" cy="4313579"/>
            <a:chOff x="1287666" y="3552084"/>
            <a:chExt cx="2192837" cy="24194646"/>
          </a:xfrm>
        </p:grpSpPr>
        <p:sp>
          <p:nvSpPr>
            <p:cNvPr id="19" name="矩形 18"/>
            <p:cNvSpPr>
              <a:spLocks noChangeArrowheads="1"/>
            </p:cNvSpPr>
            <p:nvPr/>
          </p:nvSpPr>
          <p:spPr bwMode="auto">
            <a:xfrm>
              <a:off x="1287666" y="3552084"/>
              <a:ext cx="2192837" cy="2419464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0" name="矩形 19"/>
            <p:cNvSpPr>
              <a:spLocks noChangeArrowheads="1"/>
            </p:cNvSpPr>
            <p:nvPr/>
          </p:nvSpPr>
          <p:spPr bwMode="auto">
            <a:xfrm>
              <a:off x="1363359" y="3997962"/>
              <a:ext cx="2107293" cy="23748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store,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computed: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name 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return this.$store.state.name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圆角矩形 15"/>
          <p:cNvSpPr>
            <a:spLocks noChangeArrowheads="1"/>
          </p:cNvSpPr>
          <p:nvPr/>
        </p:nvSpPr>
        <p:spPr bwMode="auto">
          <a:xfrm>
            <a:off x="4980639" y="1662510"/>
            <a:ext cx="222965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创建</a:t>
            </a:r>
            <a:r>
              <a:rPr lang="en-US" altLang="zh-CN" dirty="0" err="1"/>
              <a:t>vm</a:t>
            </a:r>
            <a:r>
              <a:rPr lang="zh-CN" altLang="en-US" dirty="0"/>
              <a:t>实例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798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学习目标</a:t>
            </a:r>
            <a:endParaRPr lang="zh-CN" altLang="en-US"/>
          </a:p>
        </p:txBody>
      </p:sp>
      <p:grpSp>
        <p:nvGrpSpPr>
          <p:cNvPr id="36" name="组合 35"/>
          <p:cNvGrpSpPr>
            <a:grpSpLocks/>
          </p:cNvGrpSpPr>
          <p:nvPr/>
        </p:nvGrpSpPr>
        <p:grpSpPr bwMode="auto">
          <a:xfrm>
            <a:off x="1765331" y="1551019"/>
            <a:ext cx="5629212" cy="3957575"/>
            <a:chOff x="1671783" y="1414593"/>
            <a:chExt cx="5628984" cy="3957378"/>
          </a:xfrm>
        </p:grpSpPr>
        <p:graphicFrame>
          <p:nvGraphicFramePr>
            <p:cNvPr id="2" name="图表 3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35622867"/>
                </p:ext>
              </p:extLst>
            </p:nvPr>
          </p:nvGraphicFramePr>
          <p:xfrm>
            <a:off x="1671783" y="1414593"/>
            <a:ext cx="5628984" cy="39573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5157" name="组合 37"/>
            <p:cNvGrpSpPr>
              <a:grpSpLocks/>
            </p:cNvGrpSpPr>
            <p:nvPr/>
          </p:nvGrpSpPr>
          <p:grpSpPr bwMode="auto">
            <a:xfrm>
              <a:off x="3459192" y="1906649"/>
              <a:ext cx="2572726" cy="2420927"/>
              <a:chOff x="3459192" y="1906649"/>
              <a:chExt cx="2572726" cy="2420927"/>
            </a:xfrm>
          </p:grpSpPr>
          <p:sp>
            <p:nvSpPr>
              <p:cNvPr id="39" name="弧形 38"/>
              <p:cNvSpPr/>
              <p:nvPr/>
            </p:nvSpPr>
            <p:spPr bwMode="auto">
              <a:xfrm rot="5400000">
                <a:off x="3827497" y="2732113"/>
                <a:ext cx="1312796" cy="1312810"/>
              </a:xfrm>
              <a:prstGeom prst="arc">
                <a:avLst>
                  <a:gd name="adj1" fmla="val 5382197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oval" w="sm" len="sm"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0" name="弧形 39"/>
              <p:cNvSpPr/>
              <p:nvPr/>
            </p:nvSpPr>
            <p:spPr bwMode="auto">
              <a:xfrm>
                <a:off x="3943373" y="2849590"/>
                <a:ext cx="1081043" cy="1084208"/>
              </a:xfrm>
              <a:prstGeom prst="arc">
                <a:avLst>
                  <a:gd name="adj1" fmla="val 10763236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1" name="弧形 40"/>
              <p:cNvSpPr/>
              <p:nvPr/>
            </p:nvSpPr>
            <p:spPr bwMode="auto">
              <a:xfrm rot="16200000">
                <a:off x="4022750" y="2994041"/>
                <a:ext cx="898480" cy="822292"/>
              </a:xfrm>
              <a:prstGeom prst="arc">
                <a:avLst>
                  <a:gd name="adj1" fmla="val 16251812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 bwMode="auto">
              <a:xfrm rot="18386741" flipH="1">
                <a:off x="3138548" y="2227319"/>
                <a:ext cx="1041348" cy="400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了解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 bwMode="auto">
              <a:xfrm rot="13890666" flipH="1" flipV="1">
                <a:off x="4991880" y="2509086"/>
                <a:ext cx="1039760" cy="400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 bwMode="auto">
              <a:xfrm rot="8184459" flipH="1" flipV="1">
                <a:off x="4992668" y="3927448"/>
                <a:ext cx="1039771" cy="40003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</p:grpSp>
      </p:grpSp>
      <p:grpSp>
        <p:nvGrpSpPr>
          <p:cNvPr id="45" name="组合 44"/>
          <p:cNvGrpSpPr>
            <a:grpSpLocks/>
          </p:cNvGrpSpPr>
          <p:nvPr/>
        </p:nvGrpSpPr>
        <p:grpSpPr bwMode="auto">
          <a:xfrm>
            <a:off x="387350" y="1742296"/>
            <a:ext cx="2851150" cy="1170767"/>
            <a:chOff x="153988" y="1584958"/>
            <a:chExt cx="2850318" cy="1170812"/>
          </a:xfrm>
        </p:grpSpPr>
        <p:sp>
          <p:nvSpPr>
            <p:cNvPr id="5149" name="矩形 5"/>
            <p:cNvSpPr>
              <a:spLocks noChangeArrowheads="1"/>
            </p:cNvSpPr>
            <p:nvPr/>
          </p:nvSpPr>
          <p:spPr bwMode="auto">
            <a:xfrm>
              <a:off x="790683" y="1584958"/>
              <a:ext cx="2213623" cy="1099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了解</a:t>
              </a:r>
              <a:r>
                <a:rPr lang="en-US" altLang="zh-CN" b="1" dirty="0" err="1">
                  <a:latin typeface="微软雅黑" pitchFamily="34" charset="-122"/>
                  <a:ea typeface="微软雅黑" pitchFamily="34" charset="-122"/>
                </a:rPr>
                <a:t>Vuex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基本概念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以及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下载安装的方法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150" name="组合 16"/>
            <p:cNvGrpSpPr>
              <a:grpSpLocks/>
            </p:cNvGrpSpPr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5154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55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51" name="组合 15"/>
            <p:cNvGrpSpPr>
              <a:grpSpLocks/>
            </p:cNvGrpSpPr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49" name="椭圆 48"/>
              <p:cNvSpPr/>
              <p:nvPr/>
            </p:nvSpPr>
            <p:spPr bwMode="auto">
              <a:xfrm>
                <a:off x="1232465" y="3558474"/>
                <a:ext cx="474286" cy="474675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287984" y="3529898"/>
                <a:ext cx="334696" cy="52230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3" name="组合 52"/>
          <p:cNvGrpSpPr>
            <a:grpSpLocks/>
          </p:cNvGrpSpPr>
          <p:nvPr/>
        </p:nvGrpSpPr>
        <p:grpSpPr bwMode="auto">
          <a:xfrm>
            <a:off x="6176963" y="1804988"/>
            <a:ext cx="2560637" cy="1103312"/>
            <a:chOff x="6135688" y="2109791"/>
            <a:chExt cx="2560637" cy="1100134"/>
          </a:xfrm>
        </p:grpSpPr>
        <p:grpSp>
          <p:nvGrpSpPr>
            <p:cNvPr id="5142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47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48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43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57" name="椭圆 56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300921" y="3530023"/>
                <a:ext cx="335911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44" name="矩形 46"/>
            <p:cNvSpPr>
              <a:spLocks noChangeArrowheads="1"/>
            </p:cNvSpPr>
            <p:nvPr/>
          </p:nvSpPr>
          <p:spPr bwMode="auto">
            <a:xfrm>
              <a:off x="6135688" y="2248332"/>
              <a:ext cx="1925366" cy="75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algn="r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掌握</a:t>
              </a:r>
              <a:r>
                <a:rPr lang="en-US" altLang="zh-CN" b="1" dirty="0" err="1">
                  <a:latin typeface="微软雅黑" pitchFamily="34" charset="-122"/>
                  <a:ea typeface="微软雅黑" pitchFamily="34" charset="-122"/>
                </a:rPr>
                <a:t>Vuex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实例对象的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配置方法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8" name="组合 67"/>
          <p:cNvGrpSpPr>
            <a:grpSpLocks/>
          </p:cNvGrpSpPr>
          <p:nvPr/>
        </p:nvGrpSpPr>
        <p:grpSpPr bwMode="auto">
          <a:xfrm flipV="1">
            <a:off x="6186488" y="4081463"/>
            <a:ext cx="2560637" cy="1103312"/>
            <a:chOff x="6135688" y="2109791"/>
            <a:chExt cx="2560637" cy="1100134"/>
          </a:xfrm>
        </p:grpSpPr>
        <p:grpSp>
          <p:nvGrpSpPr>
            <p:cNvPr id="5135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4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4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36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366"/>
              <a:chOff x="1232465" y="3530023"/>
              <a:chExt cx="474415" cy="522821"/>
            </a:xfrm>
          </p:grpSpPr>
          <p:sp>
            <p:nvSpPr>
              <p:cNvPr id="72" name="椭圆 71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flipV="1">
                <a:off x="1300921" y="3530023"/>
                <a:ext cx="335911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7" name="矩形 46"/>
            <p:cNvSpPr>
              <a:spLocks noChangeArrowheads="1"/>
            </p:cNvSpPr>
            <p:nvPr/>
          </p:nvSpPr>
          <p:spPr bwMode="auto">
            <a:xfrm flipV="1">
              <a:off x="6135688" y="2248318"/>
              <a:ext cx="1925366" cy="75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algn="r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掌握</a:t>
              </a:r>
              <a:r>
                <a:rPr lang="en-US" altLang="zh-CN" b="1" dirty="0" err="1">
                  <a:latin typeface="微软雅黑" pitchFamily="34" charset="-122"/>
                  <a:ea typeface="微软雅黑" pitchFamily="34" charset="-122"/>
                </a:rPr>
                <a:t>Vuex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 API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接口的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使用方法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6" name="组合 75"/>
          <p:cNvGrpSpPr>
            <a:grpSpLocks/>
          </p:cNvGrpSpPr>
          <p:nvPr/>
        </p:nvGrpSpPr>
        <p:grpSpPr bwMode="auto">
          <a:xfrm flipH="1" flipV="1">
            <a:off x="398463" y="4068763"/>
            <a:ext cx="2560637" cy="1103312"/>
            <a:chOff x="6135688" y="2109791"/>
            <a:chExt cx="2560637" cy="1100134"/>
          </a:xfrm>
        </p:grpSpPr>
        <p:grpSp>
          <p:nvGrpSpPr>
            <p:cNvPr id="5128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33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34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29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366"/>
              <a:chOff x="1232465" y="3530023"/>
              <a:chExt cx="474415" cy="522821"/>
            </a:xfrm>
          </p:grpSpPr>
          <p:sp>
            <p:nvSpPr>
              <p:cNvPr id="80" name="椭圆 79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 flipV="1">
                <a:off x="1300921" y="3530023"/>
                <a:ext cx="335911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4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0" name="矩形 46"/>
            <p:cNvSpPr>
              <a:spLocks noChangeArrowheads="1"/>
            </p:cNvSpPr>
            <p:nvPr/>
          </p:nvSpPr>
          <p:spPr bwMode="auto">
            <a:xfrm flipV="1">
              <a:off x="6135688" y="2232570"/>
              <a:ext cx="1925366" cy="782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掌握购物车案例的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实现过程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mapState</a:t>
            </a:r>
            <a:r>
              <a:rPr lang="en-US" altLang="zh-CN" b="1" u="sng" dirty="0">
                <a:solidFill>
                  <a:srgbClr val="0D74C9"/>
                </a:solidFill>
              </a:rPr>
              <a:t> </a:t>
            </a:r>
            <a:r>
              <a:rPr lang="zh-CN" altLang="zh-CN" b="1" u="sng" dirty="0">
                <a:solidFill>
                  <a:srgbClr val="0D74C9"/>
                </a:solidFill>
              </a:rPr>
              <a:t>辅助函数</a:t>
            </a:r>
            <a:r>
              <a:rPr lang="zh-CN" altLang="en-US" dirty="0"/>
              <a:t>：</a:t>
            </a:r>
            <a:r>
              <a:rPr lang="zh-CN" altLang="zh-CN" dirty="0"/>
              <a:t>当一个组件需要获取多个状态时，将这些状态都声明为计算属性有些麻烦，这时候可以使用</a:t>
            </a:r>
            <a:r>
              <a:rPr lang="en-US" altLang="zh-CN" dirty="0" err="1"/>
              <a:t>mapState</a:t>
            </a:r>
            <a:r>
              <a:rPr lang="en-US" altLang="zh-CN" dirty="0"/>
              <a:t> </a:t>
            </a:r>
            <a:r>
              <a:rPr lang="zh-CN" altLang="zh-CN" dirty="0"/>
              <a:t>辅助函数来生成计算属性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6.1 </a:t>
            </a:r>
            <a:r>
              <a:rPr lang="zh-CN" altLang="en-US" dirty="0">
                <a:latin typeface="+mn-lt"/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的下载和安装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23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6.1 </a:t>
            </a:r>
            <a:r>
              <a:rPr lang="zh-CN" altLang="en-US" dirty="0">
                <a:latin typeface="+mn-lt"/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的下载和安装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3009005" y="2607620"/>
            <a:ext cx="3964804" cy="3622823"/>
            <a:chOff x="1287666" y="3552084"/>
            <a:chExt cx="2192837" cy="24194646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87666" y="3552084"/>
              <a:ext cx="2192837" cy="2419464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997962"/>
              <a:ext cx="2107293" cy="18905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mapState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Vuex.mapState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store,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computed: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mapState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箭头函数可使代码更简短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name: state =&gt; state.name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4726345" y="2231472"/>
            <a:ext cx="222965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 err="1"/>
              <a:t>mapState</a:t>
            </a:r>
            <a:r>
              <a:rPr lang="en-US" altLang="zh-CN" dirty="0"/>
              <a:t> </a:t>
            </a:r>
            <a:r>
              <a:rPr lang="zh-CN" altLang="zh-CN" dirty="0"/>
              <a:t>辅助函数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441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npm</a:t>
            </a:r>
            <a:r>
              <a:rPr lang="zh-CN" altLang="en-US" b="1" u="sng" dirty="0">
                <a:solidFill>
                  <a:srgbClr val="0D74C9"/>
                </a:solidFill>
              </a:rPr>
              <a:t>安装</a:t>
            </a:r>
            <a:r>
              <a:rPr lang="en-US" altLang="zh-CN" b="1" u="sng" dirty="0" err="1">
                <a:solidFill>
                  <a:srgbClr val="0D74C9"/>
                </a:solidFill>
              </a:rPr>
              <a:t>vue</a:t>
            </a:r>
            <a:r>
              <a:rPr lang="en-US" altLang="zh-CN" b="1" u="sng" dirty="0">
                <a:solidFill>
                  <a:srgbClr val="0D74C9"/>
                </a:solidFill>
              </a:rPr>
              <a:t>-cli</a:t>
            </a:r>
            <a:r>
              <a:rPr lang="zh-CN" altLang="en-US" b="1" u="sng" dirty="0">
                <a:solidFill>
                  <a:srgbClr val="0D74C9"/>
                </a:solidFill>
              </a:rPr>
              <a:t>包</a:t>
            </a:r>
            <a:r>
              <a:rPr lang="zh-CN" altLang="en-US" dirty="0"/>
              <a:t>：</a:t>
            </a:r>
            <a:r>
              <a:rPr lang="zh-CN" altLang="zh-CN" dirty="0"/>
              <a:t>在使用</a:t>
            </a:r>
            <a:r>
              <a:rPr lang="en-US" altLang="zh-CN" dirty="0" err="1"/>
              <a:t>webpack</a:t>
            </a:r>
            <a:r>
              <a:rPr lang="zh-CN" altLang="zh-CN" dirty="0"/>
              <a:t>进行</a:t>
            </a:r>
            <a:r>
              <a:rPr lang="en-US" altLang="zh-CN" dirty="0" err="1"/>
              <a:t>Vue</a:t>
            </a:r>
            <a:r>
              <a:rPr lang="zh-CN" altLang="zh-CN" dirty="0"/>
              <a:t>开发时，</a:t>
            </a:r>
            <a:r>
              <a:rPr lang="en-US" altLang="zh-CN" dirty="0" err="1"/>
              <a:t>vue</a:t>
            </a:r>
            <a:r>
              <a:rPr lang="zh-CN" altLang="zh-CN" dirty="0"/>
              <a:t>和</a:t>
            </a:r>
            <a:r>
              <a:rPr lang="en-US" altLang="zh-CN" dirty="0" err="1"/>
              <a:t>vuex</a:t>
            </a:r>
            <a:r>
              <a:rPr lang="zh-CN" altLang="zh-CN" dirty="0"/>
              <a:t>都是通过</a:t>
            </a:r>
            <a:r>
              <a:rPr lang="en-US" altLang="zh-CN" dirty="0" err="1"/>
              <a:t>npm</a:t>
            </a:r>
            <a:r>
              <a:rPr lang="zh-CN" altLang="zh-CN" dirty="0"/>
              <a:t>安装的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6.1 </a:t>
            </a:r>
            <a:r>
              <a:rPr lang="zh-CN" altLang="en-US" dirty="0">
                <a:latin typeface="+mn-lt"/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的下载和安装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6" name="组合 9"/>
          <p:cNvGrpSpPr>
            <a:grpSpLocks/>
          </p:cNvGrpSpPr>
          <p:nvPr/>
        </p:nvGrpSpPr>
        <p:grpSpPr bwMode="auto">
          <a:xfrm>
            <a:off x="2533446" y="3325193"/>
            <a:ext cx="3457451" cy="587429"/>
            <a:chOff x="1277815" y="-826320"/>
            <a:chExt cx="2186949" cy="42661678"/>
          </a:xfrm>
        </p:grpSpPr>
        <p:sp>
          <p:nvSpPr>
            <p:cNvPr id="27" name="矩形 10"/>
            <p:cNvSpPr>
              <a:spLocks noChangeArrowheads="1"/>
            </p:cNvSpPr>
            <p:nvPr/>
          </p:nvSpPr>
          <p:spPr bwMode="auto">
            <a:xfrm>
              <a:off x="1277815" y="-826320"/>
              <a:ext cx="2186949" cy="4266167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8" name="矩形 11"/>
            <p:cNvSpPr>
              <a:spLocks noChangeArrowheads="1"/>
            </p:cNvSpPr>
            <p:nvPr/>
          </p:nvSpPr>
          <p:spPr bwMode="auto">
            <a:xfrm>
              <a:off x="1357471" y="3924399"/>
              <a:ext cx="2107293" cy="16253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npm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install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-cli --save</a:t>
              </a:r>
            </a:p>
          </p:txBody>
        </p:sp>
      </p:grpSp>
      <p:sp>
        <p:nvSpPr>
          <p:cNvPr id="29" name="圆角矩形 15"/>
          <p:cNvSpPr>
            <a:spLocks noChangeArrowheads="1"/>
          </p:cNvSpPr>
          <p:nvPr/>
        </p:nvSpPr>
        <p:spPr bwMode="auto">
          <a:xfrm>
            <a:off x="2659378" y="2967747"/>
            <a:ext cx="3331519" cy="41773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 err="1"/>
              <a:t>npm</a:t>
            </a:r>
            <a:r>
              <a:rPr lang="zh-CN" altLang="en-US" dirty="0"/>
              <a:t>包管理导入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创建</a:t>
            </a:r>
            <a:r>
              <a:rPr lang="en-US" altLang="zh-CN" b="1" u="sng" dirty="0">
                <a:solidFill>
                  <a:srgbClr val="0D74C9"/>
                </a:solidFill>
              </a:rPr>
              <a:t>demo2</a:t>
            </a:r>
            <a:r>
              <a:rPr lang="zh-CN" altLang="en-US" b="1" u="sng" dirty="0">
                <a:solidFill>
                  <a:srgbClr val="0D74C9"/>
                </a:solidFill>
              </a:rPr>
              <a:t>项目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6.1 </a:t>
            </a:r>
            <a:r>
              <a:rPr lang="zh-CN" altLang="en-US" dirty="0">
                <a:latin typeface="+mn-lt"/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的下载和安装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931983" y="2918538"/>
            <a:ext cx="3173671" cy="981566"/>
            <a:chOff x="1277815" y="3552087"/>
            <a:chExt cx="2186949" cy="15329853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5" y="3552087"/>
              <a:ext cx="2186949" cy="1396864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57471" y="3924396"/>
              <a:ext cx="2107293" cy="14957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init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webpack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demo02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cd demo02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54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npm</a:t>
            </a:r>
            <a:r>
              <a:rPr lang="zh-CN" altLang="en-US" b="1" u="sng" dirty="0">
                <a:solidFill>
                  <a:srgbClr val="0D74C9"/>
                </a:solidFill>
              </a:rPr>
              <a:t>安装</a:t>
            </a:r>
            <a:r>
              <a:rPr lang="en-US" altLang="zh-CN" b="1" u="sng" dirty="0" err="1">
                <a:solidFill>
                  <a:srgbClr val="0D74C9"/>
                </a:solidFill>
              </a:rPr>
              <a:t>vuex</a:t>
            </a:r>
            <a:r>
              <a:rPr lang="zh-CN" altLang="en-US" b="1" u="sng" dirty="0">
                <a:solidFill>
                  <a:srgbClr val="0D74C9"/>
                </a:solidFill>
              </a:rPr>
              <a:t>包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6.1 </a:t>
            </a:r>
            <a:r>
              <a:rPr lang="zh-CN" altLang="en-US" dirty="0">
                <a:latin typeface="+mn-lt"/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的下载和安装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533446" y="3345290"/>
            <a:ext cx="3457451" cy="618960"/>
            <a:chOff x="1277815" y="781836"/>
            <a:chExt cx="2186949" cy="42661678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5" y="781836"/>
              <a:ext cx="2186949" cy="4266167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57471" y="3924399"/>
              <a:ext cx="2107293" cy="16253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npm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install vuex@3.1.1 --save</a:t>
              </a: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2533446" y="2967747"/>
            <a:ext cx="3457451" cy="41773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 err="1"/>
              <a:t>npm</a:t>
            </a:r>
            <a:r>
              <a:rPr lang="zh-CN" altLang="en-US" dirty="0"/>
              <a:t>包管理工具安装</a:t>
            </a:r>
            <a:r>
              <a:rPr lang="en-US" altLang="zh-CN" dirty="0" err="1"/>
              <a:t>vuex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810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6.1 </a:t>
            </a:r>
            <a:r>
              <a:rPr lang="zh-CN" altLang="en-US" dirty="0">
                <a:latin typeface="+mn-lt"/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的下载和安装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4" name="Picture 3" descr="6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176" y="2926195"/>
            <a:ext cx="5122912" cy="1661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16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r>
              <a:rPr lang="zh-CN" altLang="zh-CN" dirty="0"/>
              <a:t>创建</a:t>
            </a:r>
            <a:r>
              <a:rPr lang="en-US" altLang="zh-CN" dirty="0"/>
              <a:t>store\index.js</a:t>
            </a:r>
            <a:r>
              <a:rPr lang="zh-CN" altLang="zh-CN" dirty="0"/>
              <a:t>文件，用来导出</a:t>
            </a:r>
            <a:r>
              <a:rPr lang="en-US" altLang="zh-CN" dirty="0"/>
              <a:t>store</a:t>
            </a:r>
            <a:r>
              <a:rPr lang="zh-CN" altLang="zh-CN" dirty="0"/>
              <a:t>实例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6.1 </a:t>
            </a:r>
            <a:r>
              <a:rPr lang="zh-CN" altLang="en-US" dirty="0">
                <a:latin typeface="+mn-lt"/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的下载和安装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3017376" y="2880703"/>
            <a:ext cx="3731954" cy="2659126"/>
            <a:chOff x="1277815" y="3552087"/>
            <a:chExt cx="2186949" cy="19367035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5" y="3552087"/>
              <a:ext cx="2186949" cy="1936703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57471" y="3924387"/>
              <a:ext cx="2107293" cy="13041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import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from '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import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Vuex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from '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vuex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Vue.use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Vuex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export default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Vuex.Store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state: {name: 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正在使用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Vuex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</a:p>
            <a:p>
              <a:pPr lvl="0">
                <a:lnSpc>
                  <a:spcPct val="150000"/>
                </a:lnSpc>
              </a:pPr>
              <a:endParaRPr lang="zh-CN" altLang="zh-CN" sz="1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240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r>
              <a:rPr lang="zh-CN" altLang="zh-CN" dirty="0"/>
              <a:t>修改</a:t>
            </a:r>
            <a:r>
              <a:rPr lang="en-US" altLang="zh-CN" dirty="0" err="1"/>
              <a:t>src</a:t>
            </a:r>
            <a:r>
              <a:rPr lang="en-US" altLang="zh-CN" dirty="0"/>
              <a:t>\main.js</a:t>
            </a:r>
            <a:r>
              <a:rPr lang="zh-CN" altLang="zh-CN" dirty="0"/>
              <a:t>文件，</a:t>
            </a:r>
            <a:r>
              <a:rPr lang="zh-CN" altLang="en-US" dirty="0"/>
              <a:t>查看导入文件。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6.1 </a:t>
            </a:r>
            <a:r>
              <a:rPr lang="zh-CN" altLang="en-US" dirty="0">
                <a:latin typeface="+mn-lt"/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的下载和安装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778919" y="2854326"/>
            <a:ext cx="4241770" cy="2593752"/>
            <a:chOff x="1277815" y="3552087"/>
            <a:chExt cx="2186949" cy="29308206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5" y="3552087"/>
              <a:ext cx="2186949" cy="2930820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57471" y="3924387"/>
              <a:ext cx="2107293" cy="13507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import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from '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import App from './App'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import router from './router'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import store from './store'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Vue.config.productionTip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false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34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r>
              <a:rPr lang="zh-CN" altLang="zh-CN" dirty="0"/>
              <a:t>修改</a:t>
            </a:r>
            <a:r>
              <a:rPr lang="en-US" altLang="zh-CN" dirty="0" err="1"/>
              <a:t>src</a:t>
            </a:r>
            <a:r>
              <a:rPr lang="en-US" altLang="zh-CN" dirty="0"/>
              <a:t>\main.js</a:t>
            </a:r>
            <a:r>
              <a:rPr lang="zh-CN" altLang="zh-CN" dirty="0"/>
              <a:t>文件，在</a:t>
            </a:r>
            <a:r>
              <a:rPr lang="en-US" altLang="zh-CN" dirty="0" err="1"/>
              <a:t>Vue</a:t>
            </a:r>
            <a:r>
              <a:rPr lang="zh-CN" altLang="zh-CN" dirty="0"/>
              <a:t>实例中注册</a:t>
            </a:r>
            <a:r>
              <a:rPr lang="en-US" altLang="zh-CN" dirty="0"/>
              <a:t>store</a:t>
            </a:r>
            <a:r>
              <a:rPr lang="zh-CN" altLang="zh-CN" dirty="0"/>
              <a:t>实例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6.1 </a:t>
            </a:r>
            <a:r>
              <a:rPr lang="zh-CN" altLang="en-US" dirty="0">
                <a:latin typeface="+mn-lt"/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的下载和安装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869067" y="2605096"/>
            <a:ext cx="3504746" cy="3691148"/>
            <a:chOff x="1277815" y="2433502"/>
            <a:chExt cx="2186949" cy="30426791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5" y="3552087"/>
              <a:ext cx="2186949" cy="2930820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57471" y="2433502"/>
              <a:ext cx="2107293" cy="17233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/*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eslint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-disable no-new */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router,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components: { App 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template: '&lt;App/&gt;',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store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989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r>
              <a:rPr lang="zh-CN" altLang="zh-CN" dirty="0"/>
              <a:t>修改</a:t>
            </a:r>
            <a:r>
              <a:rPr lang="en-US" altLang="zh-CN" dirty="0" err="1"/>
              <a:t>App.vue</a:t>
            </a:r>
            <a:r>
              <a:rPr lang="zh-CN" altLang="zh-CN" dirty="0"/>
              <a:t>文件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6.1 </a:t>
            </a:r>
            <a:r>
              <a:rPr lang="zh-CN" altLang="en-US" dirty="0">
                <a:latin typeface="+mn-lt"/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的下载和安装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4284754" y="2768131"/>
            <a:ext cx="3566474" cy="3585372"/>
            <a:chOff x="1277815" y="3552087"/>
            <a:chExt cx="2186949" cy="43379660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5" y="3552087"/>
              <a:ext cx="2186949" cy="4337966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57471" y="3924390"/>
              <a:ext cx="2107293" cy="28161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import {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mapState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} from '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vuex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export default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name: 'App',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computed: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mapState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name: state =&gt; state.name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830061" y="2831618"/>
            <a:ext cx="2903758" cy="2262129"/>
            <a:chOff x="1277815" y="3552087"/>
            <a:chExt cx="2186949" cy="43379660"/>
          </a:xfrm>
        </p:grpSpPr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1277815" y="3552087"/>
              <a:ext cx="2186949" cy="4337966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1357471" y="3924390"/>
              <a:ext cx="2107293" cy="15983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&lt;template&gt;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&lt;p&gt;{{name}}&lt;/p&gt;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&lt;/template&gt;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274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目录</a:t>
            </a:r>
            <a:endParaRPr lang="zh-CN" altLang="en-US"/>
          </a:p>
        </p:txBody>
      </p:sp>
      <p:sp>
        <p:nvSpPr>
          <p:cNvPr id="6147" name="TextBox 12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802063" y="3098800"/>
            <a:ext cx="3379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sp>
        <p:nvSpPr>
          <p:cNvPr id="6148" name="TextBox 12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709863" y="1784350"/>
            <a:ext cx="3525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873500" y="3079750"/>
            <a:ext cx="3833813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6150" name="矩形 36"/>
          <p:cNvSpPr>
            <a:spLocks noChangeArrowheads="1"/>
          </p:cNvSpPr>
          <p:nvPr/>
        </p:nvSpPr>
        <p:spPr bwMode="auto">
          <a:xfrm flipH="1">
            <a:off x="3676650" y="2576513"/>
            <a:ext cx="21312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Vuex</a:t>
            </a:r>
            <a:r>
              <a:rPr lang="zh-CN" altLang="en-US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配置选项</a:t>
            </a:r>
          </a:p>
        </p:txBody>
      </p:sp>
      <p:grpSp>
        <p:nvGrpSpPr>
          <p:cNvPr id="6151" name="组合 111"/>
          <p:cNvGrpSpPr>
            <a:grpSpLocks/>
          </p:cNvGrpSpPr>
          <p:nvPr/>
        </p:nvGrpSpPr>
        <p:grpSpPr bwMode="auto">
          <a:xfrm rot="-12767">
            <a:off x="2751138" y="2576513"/>
            <a:ext cx="884237" cy="954087"/>
            <a:chOff x="1936217" y="1275606"/>
            <a:chExt cx="1296545" cy="1728192"/>
          </a:xfrm>
        </p:grpSpPr>
        <p:grpSp>
          <p:nvGrpSpPr>
            <p:cNvPr id="6177" name="组合 112"/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0" name="圆角矩形 9"/>
              <p:cNvSpPr/>
              <p:nvPr/>
            </p:nvSpPr>
            <p:spPr>
              <a:xfrm>
                <a:off x="1907301" y="1275607"/>
                <a:ext cx="1296545" cy="1728192"/>
              </a:xfrm>
              <a:prstGeom prst="roundRect">
                <a:avLst/>
              </a:prstGeom>
              <a:solidFill>
                <a:srgbClr val="1369B2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6.2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1960838" y="1347494"/>
                <a:ext cx="1189471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9" name="圆角矩形 5"/>
            <p:cNvSpPr/>
            <p:nvPr/>
          </p:nvSpPr>
          <p:spPr>
            <a:xfrm>
              <a:off x="1890818" y="2060414"/>
              <a:ext cx="1294218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grpSp>
        <p:nvGrpSpPr>
          <p:cNvPr id="6152" name="4.1"/>
          <p:cNvGrpSpPr>
            <a:grpSpLocks/>
          </p:cNvGrpSpPr>
          <p:nvPr/>
        </p:nvGrpSpPr>
        <p:grpSpPr bwMode="auto">
          <a:xfrm>
            <a:off x="1711325" y="1271588"/>
            <a:ext cx="4411663" cy="952500"/>
            <a:chOff x="1711765" y="1263328"/>
            <a:chExt cx="4411519" cy="952284"/>
          </a:xfrm>
        </p:grpSpPr>
        <p:grpSp>
          <p:nvGrpSpPr>
            <p:cNvPr id="6170" name="组合 29"/>
            <p:cNvGrpSpPr>
              <a:grpSpLocks/>
            </p:cNvGrpSpPr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6173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25" name="圆角矩形 24"/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6.1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6" name="圆角矩形 25"/>
                <p:cNvSpPr/>
                <p:nvPr/>
              </p:nvSpPr>
              <p:spPr>
                <a:xfrm>
                  <a:off x="1961216" y="1347611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4" name="圆角矩形 5"/>
              <p:cNvSpPr/>
              <p:nvPr/>
            </p:nvSpPr>
            <p:spPr>
              <a:xfrm>
                <a:off x="1923818" y="2061681"/>
                <a:ext cx="1212136" cy="936105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1" name="直接连接符 20"/>
            <p:cNvCxnSpPr/>
            <p:nvPr/>
          </p:nvCxnSpPr>
          <p:spPr>
            <a:xfrm>
              <a:off x="2810279" y="1760102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72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1515622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初识</a:t>
              </a:r>
              <a:r>
                <a:rPr lang="en-US" altLang="zh-CN" sz="2400" dirty="0" err="1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Vuex</a:t>
              </a:r>
              <a:endParaRPr lang="zh-CN" altLang="en-US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153" name="TextBox 12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703513" y="4392613"/>
            <a:ext cx="3525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grpSp>
        <p:nvGrpSpPr>
          <p:cNvPr id="6154" name="4.1"/>
          <p:cNvGrpSpPr>
            <a:grpSpLocks/>
          </p:cNvGrpSpPr>
          <p:nvPr/>
        </p:nvGrpSpPr>
        <p:grpSpPr bwMode="auto">
          <a:xfrm>
            <a:off x="1704975" y="3879850"/>
            <a:ext cx="4411663" cy="952500"/>
            <a:chOff x="1711765" y="1263328"/>
            <a:chExt cx="4411519" cy="952284"/>
          </a:xfrm>
        </p:grpSpPr>
        <p:grpSp>
          <p:nvGrpSpPr>
            <p:cNvPr id="6163" name="组合 29"/>
            <p:cNvGrpSpPr>
              <a:grpSpLocks/>
            </p:cNvGrpSpPr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6166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31" name="圆角矩形 30"/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6.3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>
                  <a:off x="1961216" y="1347613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0" name="圆角矩形 5"/>
              <p:cNvSpPr/>
              <p:nvPr/>
            </p:nvSpPr>
            <p:spPr>
              <a:xfrm>
                <a:off x="1923818" y="2061683"/>
                <a:ext cx="1212136" cy="936103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2810279" y="1760103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65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2009330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 err="1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Vuex</a:t>
              </a:r>
              <a:r>
                <a:rPr lang="zh-CN" altLang="en-US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中的</a:t>
              </a:r>
              <a:r>
                <a:rPr lang="en-US" altLang="zh-CN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API</a:t>
              </a:r>
              <a:endParaRPr lang="zh-CN" altLang="en-US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155" name="TextBox 126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3770313" y="5718175"/>
            <a:ext cx="3379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3841750" y="5699125"/>
            <a:ext cx="3833813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6157" name="矩形 36"/>
          <p:cNvSpPr>
            <a:spLocks noChangeArrowheads="1"/>
          </p:cNvSpPr>
          <p:nvPr/>
        </p:nvSpPr>
        <p:spPr bwMode="auto">
          <a:xfrm flipH="1">
            <a:off x="3644900" y="5195888"/>
            <a:ext cx="23391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购物车</a:t>
            </a:r>
          </a:p>
        </p:txBody>
      </p:sp>
      <p:grpSp>
        <p:nvGrpSpPr>
          <p:cNvPr id="6158" name="组合 111"/>
          <p:cNvGrpSpPr>
            <a:grpSpLocks/>
          </p:cNvGrpSpPr>
          <p:nvPr/>
        </p:nvGrpSpPr>
        <p:grpSpPr bwMode="auto">
          <a:xfrm rot="-12767">
            <a:off x="2719388" y="5195888"/>
            <a:ext cx="884237" cy="954087"/>
            <a:chOff x="1936217" y="1275606"/>
            <a:chExt cx="1296545" cy="1728192"/>
          </a:xfrm>
        </p:grpSpPr>
        <p:grpSp>
          <p:nvGrpSpPr>
            <p:cNvPr id="6159" name="组合 112"/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38" name="圆角矩形 37"/>
              <p:cNvSpPr/>
              <p:nvPr/>
            </p:nvSpPr>
            <p:spPr>
              <a:xfrm>
                <a:off x="1907301" y="1275607"/>
                <a:ext cx="1296545" cy="1728192"/>
              </a:xfrm>
              <a:prstGeom prst="roundRect">
                <a:avLst/>
              </a:prstGeom>
              <a:solidFill>
                <a:srgbClr val="1369B2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6.4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39" name="圆角矩形 38"/>
              <p:cNvSpPr/>
              <p:nvPr/>
            </p:nvSpPr>
            <p:spPr>
              <a:xfrm>
                <a:off x="1960838" y="1347494"/>
                <a:ext cx="1189471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37" name="圆角矩形 5"/>
            <p:cNvSpPr/>
            <p:nvPr/>
          </p:nvSpPr>
          <p:spPr>
            <a:xfrm>
              <a:off x="1890818" y="2060414"/>
              <a:ext cx="1294218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：执行命令，</a:t>
            </a:r>
            <a:r>
              <a:rPr lang="zh-CN" altLang="zh-CN" dirty="0"/>
              <a:t>启动项目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6.1 </a:t>
            </a:r>
            <a:r>
              <a:rPr lang="zh-CN" altLang="en-US" dirty="0">
                <a:latin typeface="+mn-lt"/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的下载和安装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3382353" y="2965120"/>
            <a:ext cx="1748447" cy="731389"/>
            <a:chOff x="1277815" y="3552087"/>
            <a:chExt cx="2186949" cy="43379660"/>
          </a:xfrm>
        </p:grpSpPr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1277815" y="3552087"/>
              <a:ext cx="2186949" cy="4337966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1357471" y="3924398"/>
              <a:ext cx="2107293" cy="7977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npm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run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dev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800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计数器功能分析</a:t>
            </a:r>
            <a:r>
              <a:rPr lang="zh-CN" altLang="en-US" dirty="0"/>
              <a:t>：</a:t>
            </a:r>
            <a:r>
              <a:rPr lang="zh-CN" altLang="zh-CN" dirty="0"/>
              <a:t>每一个</a:t>
            </a:r>
            <a:r>
              <a:rPr lang="en-US" altLang="zh-CN" dirty="0" err="1"/>
              <a:t>Vuex</a:t>
            </a:r>
            <a:r>
              <a:rPr lang="zh-CN" altLang="zh-CN" dirty="0"/>
              <a:t>应用的核心就是</a:t>
            </a:r>
            <a:r>
              <a:rPr lang="en-US" altLang="zh-CN" dirty="0"/>
              <a:t>store</a:t>
            </a:r>
            <a:r>
              <a:rPr lang="zh-CN" altLang="zh-CN" dirty="0"/>
              <a:t>（仓库），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zh-CN" dirty="0"/>
              <a:t>即响应式容器，它用来定义应用中数据以及数据处理工具。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 err="1"/>
              <a:t>Vuex</a:t>
            </a:r>
            <a:r>
              <a:rPr lang="zh-CN" altLang="zh-CN" dirty="0"/>
              <a:t>的状态存储是响应式的，当</a:t>
            </a:r>
            <a:r>
              <a:rPr lang="en-US" altLang="zh-CN" dirty="0"/>
              <a:t>store</a:t>
            </a:r>
            <a:r>
              <a:rPr lang="zh-CN" altLang="zh-CN" dirty="0"/>
              <a:t>中数据状态发生变化，那么页面中的</a:t>
            </a:r>
            <a:r>
              <a:rPr lang="en-US" altLang="zh-CN" dirty="0"/>
              <a:t>store</a:t>
            </a:r>
            <a:r>
              <a:rPr lang="zh-CN" altLang="zh-CN" dirty="0"/>
              <a:t>数据也发生相应变化。改变</a:t>
            </a:r>
            <a:r>
              <a:rPr lang="en-US" altLang="zh-CN" dirty="0"/>
              <a:t>store</a:t>
            </a:r>
            <a:r>
              <a:rPr lang="zh-CN" altLang="zh-CN" dirty="0"/>
              <a:t>中的状态的唯一途径就是显式地提交</a:t>
            </a:r>
            <a:r>
              <a:rPr lang="en-US" altLang="zh-CN" dirty="0"/>
              <a:t>mutation</a:t>
            </a:r>
            <a:r>
              <a:rPr lang="zh-CN" altLang="zh-CN" dirty="0"/>
              <a:t>，这样可以方便地跟踪每一个状态的变化。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6.1 </a:t>
            </a:r>
            <a:r>
              <a:rPr lang="zh-CN" altLang="en-US" dirty="0">
                <a:latin typeface="+mn-lt"/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计数器案例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24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6.1 </a:t>
            </a:r>
            <a:r>
              <a:rPr lang="zh-CN" altLang="en-US" dirty="0">
                <a:latin typeface="+mn-lt"/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计数器案例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5" name="Picture 2" descr="6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117" y="2804531"/>
            <a:ext cx="4670805" cy="178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687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：定义根标签。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6.1 </a:t>
            </a:r>
            <a:r>
              <a:rPr lang="zh-CN" altLang="en-US" dirty="0">
                <a:latin typeface="+mn-lt"/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计数器案例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139308" y="3018773"/>
            <a:ext cx="4865384" cy="1821242"/>
            <a:chOff x="1277815" y="3552087"/>
            <a:chExt cx="2186949" cy="13968645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5" y="3552087"/>
              <a:ext cx="2186949" cy="1396864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57471" y="3924387"/>
              <a:ext cx="2107293" cy="9550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&lt;button @click="increment"&gt;+&lt;/button&gt;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&lt;p&gt;{{this.$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store.state.count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}}&lt;/p&gt;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603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：创建</a:t>
            </a:r>
            <a:r>
              <a:rPr lang="en-US" altLang="zh-CN" dirty="0"/>
              <a:t>store</a:t>
            </a:r>
            <a:r>
              <a:rPr lang="zh-CN" altLang="en-US" dirty="0"/>
              <a:t>实例，并在配置对象中定义</a:t>
            </a:r>
            <a:r>
              <a:rPr lang="en-US" altLang="zh-CN" dirty="0"/>
              <a:t>mutations</a:t>
            </a:r>
            <a:r>
              <a:rPr lang="zh-CN" altLang="en-US" dirty="0"/>
              <a:t>实现</a:t>
            </a:r>
            <a:r>
              <a:rPr lang="en-US" altLang="zh-CN" dirty="0"/>
              <a:t>count</a:t>
            </a:r>
            <a:r>
              <a:rPr lang="zh-CN" altLang="en-US" dirty="0"/>
              <a:t>值自增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6.1 </a:t>
            </a:r>
            <a:r>
              <a:rPr lang="zh-CN" altLang="en-US" dirty="0">
                <a:latin typeface="+mn-lt"/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计数器案例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076490" y="3192642"/>
            <a:ext cx="3672377" cy="2707494"/>
            <a:chOff x="1277815" y="3552087"/>
            <a:chExt cx="2186949" cy="63050135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5" y="3552087"/>
              <a:ext cx="2186949" cy="6305013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57471" y="3924386"/>
              <a:ext cx="2107293" cy="33410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const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store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Vuex.Store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state: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count: 0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5169338" y="3208629"/>
            <a:ext cx="2447312" cy="2707494"/>
            <a:chOff x="1277815" y="3552087"/>
            <a:chExt cx="2186949" cy="63050135"/>
          </a:xfrm>
        </p:grpSpPr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1277815" y="3552087"/>
              <a:ext cx="2186949" cy="6305013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7" name="矩形 16"/>
            <p:cNvSpPr>
              <a:spLocks noChangeArrowheads="1"/>
            </p:cNvSpPr>
            <p:nvPr/>
          </p:nvSpPr>
          <p:spPr bwMode="auto">
            <a:xfrm>
              <a:off x="1357471" y="3924381"/>
              <a:ext cx="2107293" cy="5375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修改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count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的值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mutations: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increase (state)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state.count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++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21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：挂载</a:t>
            </a:r>
            <a:r>
              <a:rPr lang="en-US" altLang="zh-CN" dirty="0"/>
              <a:t>store</a:t>
            </a:r>
            <a:r>
              <a:rPr lang="zh-CN" altLang="en-US" dirty="0"/>
              <a:t>实例到</a:t>
            </a:r>
            <a:r>
              <a:rPr lang="en-US" altLang="zh-CN" dirty="0" err="1"/>
              <a:t>vm</a:t>
            </a:r>
            <a:r>
              <a:rPr lang="zh-CN" altLang="en-US" dirty="0"/>
              <a:t>实例中，并定义</a:t>
            </a:r>
            <a:r>
              <a:rPr lang="en-US" altLang="zh-CN" dirty="0"/>
              <a:t>increase()</a:t>
            </a:r>
            <a:r>
              <a:rPr lang="zh-CN" altLang="en-US" dirty="0"/>
              <a:t>事件处理函数。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6.1 </a:t>
            </a:r>
            <a:r>
              <a:rPr lang="zh-CN" altLang="en-US" dirty="0">
                <a:latin typeface="+mn-lt"/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计数器案例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013448" y="2858257"/>
            <a:ext cx="2628386" cy="2782937"/>
            <a:chOff x="1277815" y="3552087"/>
            <a:chExt cx="2186949" cy="63050135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5" y="3552087"/>
              <a:ext cx="2186949" cy="6305013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57471" y="3924387"/>
              <a:ext cx="2107293" cy="38726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store,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methods: {}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4221921" y="2858256"/>
            <a:ext cx="3849332" cy="2437853"/>
            <a:chOff x="1277815" y="3552087"/>
            <a:chExt cx="2186949" cy="63050135"/>
          </a:xfrm>
        </p:grpSpPr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1277815" y="3552087"/>
              <a:ext cx="2186949" cy="6305013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1357471" y="3924387"/>
              <a:ext cx="2107293" cy="28043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methods: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increment 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this.$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store.commit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('increase')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单项数据流机制</a:t>
            </a:r>
            <a:r>
              <a:rPr lang="zh-CN" altLang="en-US" dirty="0"/>
              <a:t>：</a:t>
            </a:r>
            <a:r>
              <a:rPr lang="zh-CN" altLang="zh-CN" dirty="0"/>
              <a:t>在</a:t>
            </a:r>
            <a:r>
              <a:rPr lang="en-US" altLang="zh-CN" dirty="0" err="1"/>
              <a:t>Vue</a:t>
            </a:r>
            <a:r>
              <a:rPr lang="zh-CN" altLang="zh-CN" dirty="0"/>
              <a:t>中，组件的状态变化是通过</a:t>
            </a:r>
            <a:r>
              <a:rPr lang="en-US" altLang="zh-CN" dirty="0" err="1"/>
              <a:t>Vue</a:t>
            </a:r>
            <a:r>
              <a:rPr lang="zh-CN" altLang="zh-CN" dirty="0"/>
              <a:t>单向数据流的设计理念实现的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6.1 </a:t>
            </a:r>
            <a:r>
              <a:rPr lang="zh-CN" altLang="en-US" dirty="0">
                <a:latin typeface="+mn-lt"/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状态管理模式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5538" name="Picture 2" descr="flo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080" y="2861381"/>
            <a:ext cx="3858391" cy="2604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单项数据流组成部分主要包括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dirty="0"/>
              <a:t>State</a:t>
            </a:r>
            <a:r>
              <a:rPr lang="zh-CN" altLang="zh-CN" dirty="0"/>
              <a:t>：驱动应用的数据源</a:t>
            </a: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dirty="0"/>
              <a:t>View</a:t>
            </a:r>
            <a:r>
              <a:rPr lang="zh-CN" altLang="zh-CN" dirty="0"/>
              <a:t>：以声明方式将</a:t>
            </a:r>
            <a:r>
              <a:rPr lang="en-US" altLang="zh-CN" dirty="0"/>
              <a:t>state</a:t>
            </a:r>
            <a:r>
              <a:rPr lang="zh-CN" altLang="zh-CN" dirty="0"/>
              <a:t>映射到视图</a:t>
            </a: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dirty="0"/>
              <a:t>Actions</a:t>
            </a:r>
            <a:r>
              <a:rPr lang="zh-CN" altLang="zh-CN" dirty="0"/>
              <a:t>：响应在</a:t>
            </a:r>
            <a:r>
              <a:rPr lang="en-US" altLang="zh-CN" dirty="0"/>
              <a:t>View</a:t>
            </a:r>
            <a:r>
              <a:rPr lang="zh-CN" altLang="zh-CN" dirty="0"/>
              <a:t>上的用户输入导致的状态变化</a:t>
            </a: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6.1 </a:t>
            </a:r>
            <a:r>
              <a:rPr lang="zh-CN" altLang="en-US" dirty="0">
                <a:latin typeface="+mn-lt"/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状态管理模式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82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代码演示</a:t>
            </a:r>
            <a:r>
              <a:rPr lang="zh-CN" altLang="en-US" dirty="0"/>
              <a:t>：在</a:t>
            </a:r>
            <a:r>
              <a:rPr lang="en-US" altLang="zh-CN" dirty="0" err="1"/>
              <a:t>Vue</a:t>
            </a:r>
            <a:r>
              <a:rPr lang="zh-CN" altLang="en-US" dirty="0"/>
              <a:t>中，定义</a:t>
            </a:r>
            <a:r>
              <a:rPr lang="en-US" altLang="zh-CN" dirty="0"/>
              <a:t>data</a:t>
            </a:r>
            <a:r>
              <a:rPr lang="zh-CN" altLang="en-US" dirty="0"/>
              <a:t>数据。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6.1 </a:t>
            </a:r>
            <a:r>
              <a:rPr lang="zh-CN" altLang="en-US" dirty="0">
                <a:latin typeface="+mn-lt"/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状态管理模式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3177345" y="2830034"/>
            <a:ext cx="2682948" cy="2451413"/>
            <a:chOff x="1277815" y="3552087"/>
            <a:chExt cx="2186949" cy="126943458"/>
          </a:xfrm>
        </p:grpSpPr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1277815" y="3552087"/>
              <a:ext cx="2186949" cy="12694345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1357471" y="3924402"/>
              <a:ext cx="2107293" cy="55038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// State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data 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return { count: 0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78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代码实现</a:t>
            </a:r>
            <a:r>
              <a:rPr lang="zh-CN" altLang="en-US" dirty="0"/>
              <a:t>：在</a:t>
            </a:r>
            <a:r>
              <a:rPr lang="en-US" altLang="zh-CN" dirty="0" err="1"/>
              <a:t>Vue</a:t>
            </a:r>
            <a:r>
              <a:rPr lang="zh-CN" altLang="en-US" dirty="0"/>
              <a:t>中，定义</a:t>
            </a:r>
            <a:r>
              <a:rPr lang="en-US" altLang="zh-CN" dirty="0"/>
              <a:t>template</a:t>
            </a:r>
            <a:r>
              <a:rPr lang="zh-CN" altLang="en-US" dirty="0"/>
              <a:t>和</a:t>
            </a:r>
            <a:r>
              <a:rPr lang="en-US" altLang="zh-CN" dirty="0"/>
              <a:t>methods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6.1 </a:t>
            </a:r>
            <a:r>
              <a:rPr lang="zh-CN" altLang="en-US" dirty="0">
                <a:latin typeface="+mn-lt"/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状态管理模式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5388070" y="2963621"/>
            <a:ext cx="2557752" cy="3058137"/>
            <a:chOff x="1277815" y="3552087"/>
            <a:chExt cx="2186949" cy="126943458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5" y="3552087"/>
              <a:ext cx="2186949" cy="12694345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57471" y="3924408"/>
              <a:ext cx="2107293" cy="101754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// Actions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methods: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increment 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this.count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++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826969" y="2963621"/>
            <a:ext cx="3903900" cy="1580809"/>
            <a:chOff x="1277815" y="3552087"/>
            <a:chExt cx="2186949" cy="126943458"/>
          </a:xfrm>
        </p:grpSpPr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1277815" y="3552087"/>
              <a:ext cx="2186949" cy="12694345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1357471" y="3924371"/>
              <a:ext cx="2107293" cy="126048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// View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template: '&lt;div&gt;{{ count }}&lt;/div&gt;',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841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3134B71-7F58-468B-BF8A-28C795D0D75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状态管理器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Vuex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的核心是（）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909672-7435-40A5-A957-8E77C25B580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state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5550FB3-4C9B-479F-BB9B-98AFF720CF9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actions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6851CD-79C5-46AA-931C-A358C1FEB78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store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05A531F-BDEC-4E9D-A1D9-CE1D84CDBF3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mutation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78E3C59-8422-4CC7-B13F-9BA421A2481E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D578EA2-B702-4C15-A8CF-A489A6832F83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07A7BEB-B59D-4FF1-A6DC-341A03E5AF55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FDE6F31-2CBF-446A-B6BB-73E950BD157B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FD20A76-3491-4683-87F1-751BBA32AB68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9F585AE-A19D-4CE8-9FA9-F520D74A8259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>
              <a:extLst>
                <a:ext uri="{FF2B5EF4-FFF2-40B4-BE49-F238E27FC236}">
                  <a16:creationId xmlns:a16="http://schemas.microsoft.com/office/drawing/2014/main" id="{8D667490-7D78-40B8-B29E-9DC3E77298B7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rgbClr val="00ACE6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" name="ColorBlock">
              <a:extLst>
                <a:ext uri="{FF2B5EF4-FFF2-40B4-BE49-F238E27FC236}">
                  <a16:creationId xmlns:a16="http://schemas.microsoft.com/office/drawing/2014/main" id="{41EE9539-6845-4F35-BBB4-1FE437DFFC0A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rgbClr val="00ACE6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" name="TypeText">
              <a:extLst>
                <a:ext uri="{FF2B5EF4-FFF2-40B4-BE49-F238E27FC236}">
                  <a16:creationId xmlns:a16="http://schemas.microsoft.com/office/drawing/2014/main" id="{35942A9C-A1C2-464A-8F0C-1A6BA238D7A1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>
              <a:extLst>
                <a:ext uri="{FF2B5EF4-FFF2-40B4-BE49-F238E27FC236}">
                  <a16:creationId xmlns:a16="http://schemas.microsoft.com/office/drawing/2014/main" id="{1E30A2D1-04DD-485D-9942-69C689CEC74A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8DBCAD35-AF7E-4E33-9982-5C2568894F43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90208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 descr="vuex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92"/>
          <a:stretch/>
        </p:blipFill>
        <p:spPr bwMode="auto">
          <a:xfrm>
            <a:off x="1396095" y="2184854"/>
            <a:ext cx="6224546" cy="4316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Vuex</a:t>
            </a:r>
            <a:r>
              <a:rPr lang="zh-CN" altLang="en-US" b="1" u="sng" dirty="0">
                <a:solidFill>
                  <a:srgbClr val="0D74C9"/>
                </a:solidFill>
              </a:rPr>
              <a:t>工作流程关系</a:t>
            </a:r>
            <a:r>
              <a:rPr lang="zh-CN" altLang="en-US" dirty="0"/>
              <a:t>：</a:t>
            </a:r>
            <a:r>
              <a:rPr lang="en-US" altLang="zh-CN" dirty="0"/>
              <a:t>actions</a:t>
            </a:r>
            <a:r>
              <a:rPr lang="zh-CN" altLang="en-US" dirty="0"/>
              <a:t>、</a:t>
            </a:r>
            <a:r>
              <a:rPr lang="en-US" altLang="zh-CN" dirty="0"/>
              <a:t>mutations</a:t>
            </a:r>
            <a:r>
              <a:rPr lang="zh-CN" altLang="en-US" dirty="0"/>
              <a:t>和</a:t>
            </a:r>
            <a:r>
              <a:rPr lang="en-US" altLang="zh-CN" dirty="0"/>
              <a:t>state</a:t>
            </a:r>
            <a:r>
              <a:rPr lang="zh-CN" altLang="en-US" dirty="0"/>
              <a:t>的关系。</a:t>
            </a:r>
            <a:endParaRPr lang="en-US" altLang="zh-CN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6.1 </a:t>
            </a:r>
            <a:r>
              <a:rPr lang="zh-CN" altLang="en-US" dirty="0">
                <a:latin typeface="+mn-lt"/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状态管理模式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actions</a:t>
            </a:r>
            <a:r>
              <a:rPr lang="zh-CN" altLang="en-US" b="1" u="sng" dirty="0">
                <a:solidFill>
                  <a:srgbClr val="0D74C9"/>
                </a:solidFill>
              </a:rPr>
              <a:t>特性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dirty="0"/>
              <a:t>actions</a:t>
            </a:r>
            <a:r>
              <a:rPr lang="zh-CN" altLang="zh-CN" dirty="0"/>
              <a:t>类似于</a:t>
            </a:r>
            <a:r>
              <a:rPr lang="en-US" altLang="zh-CN" dirty="0"/>
              <a:t>mutations</a:t>
            </a:r>
            <a:r>
              <a:rPr lang="zh-CN" altLang="zh-CN" dirty="0"/>
              <a:t>，不同之处在于</a:t>
            </a:r>
            <a:r>
              <a:rPr lang="en-US" altLang="zh-CN" dirty="0"/>
              <a:t>actions</a:t>
            </a:r>
            <a:r>
              <a:rPr lang="zh-CN" altLang="zh-CN" dirty="0"/>
              <a:t>是异步执行的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事件处理函数可以接收</a:t>
            </a:r>
            <a:r>
              <a:rPr lang="en-US" altLang="zh-CN" dirty="0"/>
              <a:t>{commit}</a:t>
            </a:r>
            <a:r>
              <a:rPr lang="zh-CN" altLang="zh-CN" dirty="0"/>
              <a:t>对象，完成</a:t>
            </a:r>
            <a:r>
              <a:rPr lang="en-US" altLang="zh-CN" dirty="0"/>
              <a:t>mutations</a:t>
            </a:r>
            <a:r>
              <a:rPr lang="zh-CN" altLang="zh-CN" dirty="0"/>
              <a:t>提交</a:t>
            </a:r>
            <a:endParaRPr lang="en-US" altLang="zh-CN" dirty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9" name="矩形 1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actions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actions</a:t>
            </a:r>
            <a:r>
              <a:rPr lang="zh-CN" altLang="en-US" b="1" u="sng" dirty="0">
                <a:solidFill>
                  <a:srgbClr val="0D74C9"/>
                </a:solidFill>
              </a:rPr>
              <a:t>简单使用</a:t>
            </a:r>
            <a:r>
              <a:rPr lang="zh-CN" altLang="en-US" dirty="0"/>
              <a:t>：</a:t>
            </a:r>
            <a:r>
              <a:rPr lang="en-US" altLang="zh-CN" dirty="0"/>
              <a:t>dispatch()</a:t>
            </a:r>
            <a:r>
              <a:rPr lang="zh-CN" altLang="en-US" dirty="0"/>
              <a:t>方法完成状态分发，案例展示如下。</a:t>
            </a:r>
            <a:endParaRPr lang="en-US" altLang="zh-CN" dirty="0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actions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758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624" y="2808116"/>
            <a:ext cx="4460070" cy="247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actions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1" name="组合 9"/>
          <p:cNvGrpSpPr>
            <a:grpSpLocks/>
          </p:cNvGrpSpPr>
          <p:nvPr/>
        </p:nvGrpSpPr>
        <p:grpSpPr bwMode="auto">
          <a:xfrm>
            <a:off x="1271303" y="2935307"/>
            <a:ext cx="6495032" cy="1890008"/>
            <a:chOff x="1277815" y="2289538"/>
            <a:chExt cx="2316193" cy="29351872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1277815" y="2289538"/>
              <a:ext cx="2316193" cy="2935187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3" name="矩形 11"/>
            <p:cNvSpPr>
              <a:spLocks noChangeArrowheads="1"/>
            </p:cNvSpPr>
            <p:nvPr/>
          </p:nvSpPr>
          <p:spPr bwMode="auto">
            <a:xfrm>
              <a:off x="1363359" y="4280959"/>
              <a:ext cx="2107293" cy="19623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&lt;button @click="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mut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查看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mutations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接收的参数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&lt;/button&gt;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&lt;button @click="act"&gt;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查看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actions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接收的参数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&lt;/button&gt;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圆角矩形 15"/>
          <p:cNvSpPr>
            <a:spLocks noChangeArrowheads="1"/>
          </p:cNvSpPr>
          <p:nvPr/>
        </p:nvSpPr>
        <p:spPr bwMode="auto">
          <a:xfrm>
            <a:off x="5536683" y="2656525"/>
            <a:ext cx="222965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定义按钮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813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actions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3433756" y="2472614"/>
            <a:ext cx="3739554" cy="3502517"/>
            <a:chOff x="1277815" y="4162074"/>
            <a:chExt cx="2316193" cy="109822733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5" y="4162074"/>
              <a:ext cx="2316193" cy="10982273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4280958"/>
              <a:ext cx="2107293" cy="86801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store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Vuex.Store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state: {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name: 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张三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',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age: 38,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gender: 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男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4572000" y="2029702"/>
            <a:ext cx="2625445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创建</a:t>
            </a:r>
            <a:r>
              <a:rPr lang="en-US" altLang="zh-CN" dirty="0"/>
              <a:t>store</a:t>
            </a:r>
            <a:r>
              <a:rPr lang="zh-CN" altLang="en-US" dirty="0"/>
              <a:t>实例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739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：在</a:t>
            </a:r>
            <a:r>
              <a:rPr lang="en-US" altLang="zh-CN" dirty="0"/>
              <a:t>store</a:t>
            </a:r>
            <a:r>
              <a:rPr lang="zh-CN" altLang="en-US" dirty="0"/>
              <a:t>实例中定义</a:t>
            </a:r>
            <a:r>
              <a:rPr lang="en-US" altLang="zh-CN" dirty="0"/>
              <a:t>mutations</a:t>
            </a:r>
            <a:r>
              <a:rPr lang="zh-CN" altLang="en-US" dirty="0"/>
              <a:t>和</a:t>
            </a:r>
            <a:r>
              <a:rPr lang="en-US" altLang="zh-CN" dirty="0"/>
              <a:t>actions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actions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033752" y="2973313"/>
            <a:ext cx="4688063" cy="2493580"/>
            <a:chOff x="1277815" y="4162074"/>
            <a:chExt cx="2316193" cy="109822733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5" y="4162074"/>
              <a:ext cx="2316193" cy="10982273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4280956"/>
              <a:ext cx="2107293" cy="35848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mutations: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test (state) { console.log(state)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actions: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test (context) { console.log(context)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683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：挂载</a:t>
            </a:r>
            <a:r>
              <a:rPr lang="en-US" altLang="zh-CN" dirty="0"/>
              <a:t>store</a:t>
            </a:r>
            <a:r>
              <a:rPr lang="zh-CN" altLang="en-US" dirty="0"/>
              <a:t>实例，并定义</a:t>
            </a:r>
            <a:r>
              <a:rPr lang="en-US" altLang="zh-CN" dirty="0" err="1"/>
              <a:t>mut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/>
              <a:t>act()</a:t>
            </a:r>
            <a:r>
              <a:rPr lang="zh-CN" altLang="en-US" dirty="0"/>
              <a:t>事件处理函数。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actions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880073" y="3011477"/>
            <a:ext cx="2962852" cy="2681925"/>
            <a:chOff x="1277815" y="4162074"/>
            <a:chExt cx="2316193" cy="109822733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5" y="4162074"/>
              <a:ext cx="2316193" cy="10982273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4280946"/>
              <a:ext cx="2107293" cy="74560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store,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methods: {}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4379014" y="3011477"/>
            <a:ext cx="4253815" cy="1571907"/>
            <a:chOff x="1277815" y="4162074"/>
            <a:chExt cx="2316193" cy="109822733"/>
          </a:xfrm>
        </p:grpSpPr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1277815" y="4162074"/>
              <a:ext cx="2316193" cy="10982273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1363359" y="4280986"/>
              <a:ext cx="2107293" cy="8306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methods: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mut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() { this.$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store.commit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('test') 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act () { this.$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store.dispatch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('test')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}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731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actions</a:t>
            </a:r>
            <a:r>
              <a:rPr lang="zh-CN" altLang="en-US" b="1" u="sng" dirty="0">
                <a:solidFill>
                  <a:srgbClr val="0D74C9"/>
                </a:solidFill>
              </a:rPr>
              <a:t>参数传递</a:t>
            </a:r>
            <a:r>
              <a:rPr lang="zh-CN" altLang="en-US" dirty="0"/>
              <a:t>：</a:t>
            </a:r>
            <a:r>
              <a:rPr lang="zh-CN" altLang="zh-CN" dirty="0"/>
              <a:t>修改</a:t>
            </a:r>
            <a:r>
              <a:rPr lang="en-US" altLang="zh-CN" dirty="0"/>
              <a:t>methods</a:t>
            </a:r>
            <a:r>
              <a:rPr lang="zh-CN" altLang="zh-CN" dirty="0"/>
              <a:t>中的代码，使用</a:t>
            </a:r>
            <a:r>
              <a:rPr lang="en-US" altLang="zh-CN" dirty="0"/>
              <a:t>payload</a:t>
            </a:r>
            <a:r>
              <a:rPr lang="zh-CN" altLang="zh-CN" dirty="0"/>
              <a:t>传入参数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actions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1" name="组合 9"/>
          <p:cNvGrpSpPr>
            <a:grpSpLocks/>
          </p:cNvGrpSpPr>
          <p:nvPr/>
        </p:nvGrpSpPr>
        <p:grpSpPr bwMode="auto">
          <a:xfrm>
            <a:off x="1762065" y="3062562"/>
            <a:ext cx="5884211" cy="3392498"/>
            <a:chOff x="1277815" y="2675006"/>
            <a:chExt cx="2192837" cy="32903266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1277815" y="2675006"/>
              <a:ext cx="2192837" cy="3290326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3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2107293" cy="31907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act 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this.$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store.dispatch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('test', 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我是传递的参数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actions: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test (context,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param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param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输出结果：我是传递的参数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endParaRPr lang="zh-CN" altLang="zh-CN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圆角矩形 15"/>
          <p:cNvSpPr>
            <a:spLocks noChangeArrowheads="1"/>
          </p:cNvSpPr>
          <p:nvPr/>
        </p:nvSpPr>
        <p:spPr bwMode="auto">
          <a:xfrm>
            <a:off x="5416624" y="2722337"/>
            <a:ext cx="222965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actions</a:t>
            </a:r>
            <a:r>
              <a:rPr lang="zh-CN" altLang="en-US" dirty="0"/>
              <a:t>参数传递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074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actions</a:t>
            </a:r>
            <a:r>
              <a:rPr lang="zh-CN" altLang="en-US" b="1" u="sng" dirty="0">
                <a:solidFill>
                  <a:srgbClr val="0D74C9"/>
                </a:solidFill>
              </a:rPr>
              <a:t>对象参数传递</a:t>
            </a:r>
            <a:r>
              <a:rPr lang="zh-CN" altLang="en-US" dirty="0"/>
              <a:t>：对象主要包括</a:t>
            </a:r>
            <a:r>
              <a:rPr lang="en-US" altLang="zh-CN" dirty="0"/>
              <a:t>type</a:t>
            </a:r>
            <a:r>
              <a:rPr lang="zh-CN" altLang="en-US" dirty="0"/>
              <a:t>和其他自定义属性。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actions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496805" y="2955314"/>
            <a:ext cx="6385954" cy="3533984"/>
            <a:chOff x="1277815" y="3552082"/>
            <a:chExt cx="2192837" cy="43442108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5" y="3552082"/>
              <a:ext cx="2192836" cy="4344210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951"/>
              <a:ext cx="2107293" cy="40369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act 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this.$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store.dispatch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 type: 'test', name: 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我是传递的参数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 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en-US" altLang="zh-CN" sz="1200" b="1" dirty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actions: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test (context,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param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输出结果：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{type: "test", name: "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我是传递的参数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param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5486212" y="2743528"/>
            <a:ext cx="239654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actions</a:t>
            </a:r>
            <a:r>
              <a:rPr lang="zh-CN" altLang="en-US" dirty="0"/>
              <a:t>对象参数传递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05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actions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026" name="Picture 2" descr="6-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007" y="2776044"/>
            <a:ext cx="4532532" cy="1428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008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6.1 </a:t>
            </a:r>
            <a:r>
              <a:rPr lang="zh-CN" altLang="en-US" sz="2800" b="1" kern="0" dirty="0">
                <a:solidFill>
                  <a:srgbClr val="1369B2"/>
                </a:solidFill>
              </a:rPr>
              <a:t>初识</a:t>
            </a:r>
            <a:r>
              <a:rPr lang="en-US" altLang="zh-CN" sz="2800" b="1" kern="0" dirty="0" err="1">
                <a:solidFill>
                  <a:srgbClr val="1369B2"/>
                </a:solidFill>
              </a:rPr>
              <a:t>Vuex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7176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78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0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Vuex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82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4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Vuex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的下载和安装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2771775" y="386080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86" name="椭圆 15"/>
          <p:cNvSpPr>
            <a:spLocks noChangeArrowheads="1"/>
          </p:cNvSpPr>
          <p:nvPr/>
        </p:nvSpPr>
        <p:spPr bwMode="auto">
          <a:xfrm>
            <a:off x="1128713" y="386080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708150" y="413067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8" name="TextBox 218"/>
          <p:cNvSpPr txBox="1">
            <a:spLocks noChangeArrowheads="1"/>
          </p:cNvSpPr>
          <p:nvPr/>
        </p:nvSpPr>
        <p:spPr bwMode="auto">
          <a:xfrm>
            <a:off x="3076575" y="3976688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计数器</a:t>
            </a:r>
          </a:p>
        </p:txBody>
      </p:sp>
      <p:sp>
        <p:nvSpPr>
          <p:cNvPr id="19" name="任意多边形 18"/>
          <p:cNvSpPr/>
          <p:nvPr/>
        </p:nvSpPr>
        <p:spPr>
          <a:xfrm>
            <a:off x="2759075" y="4545013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90" name="椭圆 19"/>
          <p:cNvSpPr>
            <a:spLocks noChangeArrowheads="1"/>
          </p:cNvSpPr>
          <p:nvPr/>
        </p:nvSpPr>
        <p:spPr bwMode="auto">
          <a:xfrm>
            <a:off x="1116013" y="4545013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4</a:t>
            </a:r>
            <a:endParaRPr lang="zh-CN" altLang="en-US" sz="2400" b="1"/>
          </a:p>
        </p:txBody>
      </p:sp>
      <p:sp>
        <p:nvSpPr>
          <p:cNvPr id="21" name="Line 188"/>
          <p:cNvSpPr>
            <a:spLocks noChangeShapeType="1"/>
          </p:cNvSpPr>
          <p:nvPr/>
        </p:nvSpPr>
        <p:spPr bwMode="auto">
          <a:xfrm flipH="1">
            <a:off x="1695450" y="481330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92" name="TextBox 218"/>
          <p:cNvSpPr txBox="1">
            <a:spLocks noChangeArrowheads="1"/>
          </p:cNvSpPr>
          <p:nvPr/>
        </p:nvSpPr>
        <p:spPr bwMode="auto">
          <a:xfrm>
            <a:off x="3063875" y="4660900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Vuex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状态管理模式</a:t>
            </a:r>
          </a:p>
        </p:txBody>
      </p:sp>
    </p:spTree>
  </p:cSld>
  <p:clrMapOvr>
    <a:masterClrMapping/>
  </p:clrMapOvr>
  <p:transition spd="slow" advClick="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actions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924979" y="2851841"/>
            <a:ext cx="5187680" cy="2578383"/>
            <a:chOff x="1277815" y="1689837"/>
            <a:chExt cx="2192837" cy="43442108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5" y="1689837"/>
              <a:ext cx="2192836" cy="4344210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952"/>
              <a:ext cx="2107293" cy="27814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&lt;div class="count"&gt;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&lt;button @click="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calc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计数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&lt;/button&gt;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&lt;span&gt;{{this.$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store.state.count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}}&lt;/span&gt;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4716110" y="2590615"/>
            <a:ext cx="239654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页面结构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862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actions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630961" y="3126152"/>
            <a:ext cx="3742852" cy="2197257"/>
            <a:chOff x="1277815" y="2360122"/>
            <a:chExt cx="2192837" cy="43442108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5" y="2360122"/>
              <a:ext cx="2192836" cy="4344210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952"/>
              <a:ext cx="2107293" cy="23835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const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store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Vuex.Store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state: { count: 0 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3977266" y="2743528"/>
            <a:ext cx="239654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创建</a:t>
            </a:r>
            <a:r>
              <a:rPr lang="en-US" altLang="zh-CN" dirty="0"/>
              <a:t>store</a:t>
            </a:r>
            <a:r>
              <a:rPr lang="zh-CN" altLang="en-US" dirty="0"/>
              <a:t>实例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165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actions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894738" y="3188302"/>
            <a:ext cx="3022013" cy="2110172"/>
            <a:chOff x="1277815" y="3552082"/>
            <a:chExt cx="2192837" cy="43442108"/>
          </a:xfrm>
        </p:grpSpPr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1277815" y="3552082"/>
              <a:ext cx="2192836" cy="4344210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1363359" y="3670952"/>
              <a:ext cx="2107293" cy="23835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mutations: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increment (state)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state.count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++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},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圆角矩形 15"/>
          <p:cNvSpPr>
            <a:spLocks noChangeArrowheads="1"/>
          </p:cNvSpPr>
          <p:nvPr/>
        </p:nvSpPr>
        <p:spPr bwMode="auto">
          <a:xfrm>
            <a:off x="1984848" y="2783211"/>
            <a:ext cx="193190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mutations</a:t>
            </a:r>
          </a:p>
        </p:txBody>
      </p: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4122150" y="3226123"/>
            <a:ext cx="3760533" cy="2053740"/>
            <a:chOff x="1277815" y="3552082"/>
            <a:chExt cx="2192837" cy="25245953"/>
          </a:xfrm>
        </p:grpSpPr>
        <p:sp>
          <p:nvSpPr>
            <p:cNvPr id="19" name="矩形 18"/>
            <p:cNvSpPr>
              <a:spLocks noChangeArrowheads="1"/>
            </p:cNvSpPr>
            <p:nvPr/>
          </p:nvSpPr>
          <p:spPr bwMode="auto">
            <a:xfrm>
              <a:off x="1277815" y="3552082"/>
              <a:ext cx="2146679" cy="2524595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0" name="矩形 19"/>
            <p:cNvSpPr>
              <a:spLocks noChangeArrowheads="1"/>
            </p:cNvSpPr>
            <p:nvPr/>
          </p:nvSpPr>
          <p:spPr bwMode="auto">
            <a:xfrm>
              <a:off x="1363359" y="3670952"/>
              <a:ext cx="2107293" cy="23835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actions: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add (context)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context.commit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('increment')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圆角矩形 15"/>
          <p:cNvSpPr>
            <a:spLocks noChangeArrowheads="1"/>
          </p:cNvSpPr>
          <p:nvPr/>
        </p:nvSpPr>
        <p:spPr bwMode="auto">
          <a:xfrm>
            <a:off x="6075767" y="2792328"/>
            <a:ext cx="1727759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150232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27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9" name="矩形 2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actions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3" name="组合 32"/>
          <p:cNvGrpSpPr>
            <a:grpSpLocks/>
          </p:cNvGrpSpPr>
          <p:nvPr/>
        </p:nvGrpSpPr>
        <p:grpSpPr bwMode="auto">
          <a:xfrm>
            <a:off x="2733370" y="2756211"/>
            <a:ext cx="3677262" cy="3528476"/>
            <a:chOff x="1277815" y="3552061"/>
            <a:chExt cx="2192837" cy="79214427"/>
          </a:xfrm>
        </p:grpSpPr>
        <p:sp>
          <p:nvSpPr>
            <p:cNvPr id="34" name="矩形 33"/>
            <p:cNvSpPr>
              <a:spLocks noChangeArrowheads="1"/>
            </p:cNvSpPr>
            <p:nvPr/>
          </p:nvSpPr>
          <p:spPr bwMode="auto">
            <a:xfrm>
              <a:off x="1277815" y="3552061"/>
              <a:ext cx="2192836" cy="7921442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1363359" y="3670951"/>
              <a:ext cx="2107293" cy="76995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store,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methods: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calc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this.$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store.dispatch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('add')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圆角矩形 15"/>
          <p:cNvSpPr>
            <a:spLocks noChangeArrowheads="1"/>
          </p:cNvSpPr>
          <p:nvPr/>
        </p:nvSpPr>
        <p:spPr bwMode="auto">
          <a:xfrm>
            <a:off x="4478728" y="2351120"/>
            <a:ext cx="193190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创建</a:t>
            </a:r>
            <a:r>
              <a:rPr lang="en-US" altLang="zh-CN" dirty="0" err="1"/>
              <a:t>vm</a:t>
            </a:r>
            <a:r>
              <a:rPr lang="zh-CN" altLang="en-US" dirty="0"/>
              <a:t>实例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250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mutations</a:t>
            </a:r>
            <a:r>
              <a:rPr lang="zh-CN" altLang="en-US" dirty="0"/>
              <a:t>：</a:t>
            </a:r>
            <a:r>
              <a:rPr lang="en-US" altLang="zh-CN" dirty="0"/>
              <a:t>mutations</a:t>
            </a:r>
            <a:r>
              <a:rPr lang="zh-CN" altLang="zh-CN" dirty="0"/>
              <a:t>选项中的事件处理方法接收</a:t>
            </a:r>
            <a:r>
              <a:rPr lang="en-US" altLang="zh-CN" dirty="0"/>
              <a:t>state</a:t>
            </a:r>
            <a:r>
              <a:rPr lang="zh-CN" altLang="zh-CN" dirty="0"/>
              <a:t>对象作为参数，即初始数据，使用时只需要在</a:t>
            </a:r>
            <a:r>
              <a:rPr lang="en-US" altLang="zh-CN" dirty="0"/>
              <a:t>store</a:t>
            </a:r>
            <a:r>
              <a:rPr lang="zh-CN" altLang="zh-CN" dirty="0"/>
              <a:t>实例配置对象中定义</a:t>
            </a:r>
            <a:r>
              <a:rPr lang="en-US" altLang="zh-CN" dirty="0"/>
              <a:t>state</a:t>
            </a:r>
            <a:r>
              <a:rPr lang="zh-CN" altLang="zh-CN" dirty="0"/>
              <a:t>即可。</a:t>
            </a:r>
            <a:r>
              <a:rPr lang="en-US" altLang="zh-CN" dirty="0"/>
              <a:t>mutations</a:t>
            </a:r>
            <a:r>
              <a:rPr lang="zh-CN" altLang="zh-CN" dirty="0"/>
              <a:t>中的方法用来进行</a:t>
            </a:r>
            <a:r>
              <a:rPr lang="en-US" altLang="zh-CN" dirty="0"/>
              <a:t>state</a:t>
            </a:r>
            <a:r>
              <a:rPr lang="zh-CN" altLang="zh-CN" dirty="0"/>
              <a:t>数据操作，在组件中完成</a:t>
            </a:r>
            <a:r>
              <a:rPr lang="en-US" altLang="zh-CN" dirty="0"/>
              <a:t>mutations</a:t>
            </a:r>
            <a:r>
              <a:rPr lang="zh-CN" altLang="zh-CN" dirty="0"/>
              <a:t>提交就可以完成组件状态更新。</a:t>
            </a:r>
            <a:endParaRPr lang="en-US" altLang="zh-CN" dirty="0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mutations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</a:t>
            </a:r>
            <a:r>
              <a:rPr lang="en-US" altLang="zh-CN" dirty="0"/>
              <a:t>commit()</a:t>
            </a:r>
            <a:r>
              <a:rPr lang="zh-CN" altLang="en-US" dirty="0"/>
              <a:t>方法完成状态提交及参数传递。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mutations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4" name="Picture 2" descr="6-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252" y="2951749"/>
            <a:ext cx="4061133" cy="1576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386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mutations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318716" y="2940709"/>
            <a:ext cx="5011286" cy="1894917"/>
            <a:chOff x="1277815" y="1635685"/>
            <a:chExt cx="2192837" cy="45175439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5" y="1635685"/>
              <a:ext cx="2192837" cy="4517543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4832873"/>
              <a:ext cx="2107293" cy="19581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&lt;button @click="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param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传递参数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&lt;/button&gt;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&lt;p&gt;{{this.$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store.state.param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}}&lt;/p&gt;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5231266" y="2578181"/>
            <a:ext cx="2098736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根标签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038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mutations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3272406" y="3007065"/>
            <a:ext cx="3360623" cy="2806619"/>
            <a:chOff x="1277815" y="3552069"/>
            <a:chExt cx="2192837" cy="217253315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5" y="3552069"/>
              <a:ext cx="2192837" cy="21725331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4832867"/>
              <a:ext cx="2107293" cy="63836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store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Vuex.Store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state: {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param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''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4534582" y="2586150"/>
            <a:ext cx="2098736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store</a:t>
            </a:r>
            <a:r>
              <a:rPr lang="zh-CN" altLang="en-US" dirty="0"/>
              <a:t>实例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419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mutations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684557" y="3170213"/>
            <a:ext cx="2912550" cy="2069317"/>
            <a:chOff x="1277815" y="3552069"/>
            <a:chExt cx="2192837" cy="217253315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5" y="3552069"/>
              <a:ext cx="2192837" cy="21725331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4832857"/>
              <a:ext cx="2107293" cy="105212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mutations: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receive (state,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param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state.param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param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},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1578200" y="2739500"/>
            <a:ext cx="2098736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mutations</a:t>
            </a:r>
          </a:p>
        </p:txBody>
      </p: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3676936" y="3190399"/>
            <a:ext cx="5011286" cy="2049132"/>
            <a:chOff x="1277815" y="3552069"/>
            <a:chExt cx="2192837" cy="217253315"/>
          </a:xfrm>
        </p:grpSpPr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1277815" y="3552069"/>
              <a:ext cx="2192837" cy="21725331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1363359" y="4832857"/>
              <a:ext cx="2107293" cy="105212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actions: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param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(context){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context.commit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('receive', 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我是传递的参数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圆角矩形 15"/>
          <p:cNvSpPr>
            <a:spLocks noChangeArrowheads="1"/>
          </p:cNvSpPr>
          <p:nvPr/>
        </p:nvSpPr>
        <p:spPr bwMode="auto">
          <a:xfrm>
            <a:off x="6589486" y="2780087"/>
            <a:ext cx="2098736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103680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mutations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625157" y="1992313"/>
            <a:ext cx="5011286" cy="4337650"/>
            <a:chOff x="1277815" y="3552069"/>
            <a:chExt cx="2192837" cy="217253315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5" y="3552069"/>
              <a:ext cx="2192837" cy="21725331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4832867"/>
              <a:ext cx="2107293" cy="99056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store,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methods: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param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this.$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store.dispatch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param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5537707" y="1549400"/>
            <a:ext cx="2098736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创建</a:t>
            </a:r>
            <a:r>
              <a:rPr lang="en-US" altLang="zh-CN" dirty="0" err="1"/>
              <a:t>vm</a:t>
            </a:r>
            <a:r>
              <a:rPr lang="zh-CN" altLang="en-US" dirty="0"/>
              <a:t>实例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452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6.2 </a:t>
            </a:r>
            <a:r>
              <a:rPr lang="en-US" altLang="zh-CN" sz="2800" b="1" kern="0" dirty="0" err="1">
                <a:solidFill>
                  <a:srgbClr val="1369B2"/>
                </a:solidFill>
              </a:rPr>
              <a:t>Vuex</a:t>
            </a:r>
            <a:r>
              <a:rPr lang="zh-CN" altLang="en-US" sz="2800" b="1" kern="0" dirty="0">
                <a:solidFill>
                  <a:srgbClr val="1369B2"/>
                </a:solidFill>
              </a:rPr>
              <a:t>配置选项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8200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8202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204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actions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8206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208" name="TextBox 218"/>
          <p:cNvSpPr txBox="1">
            <a:spLocks noChangeArrowheads="1"/>
          </p:cNvSpPr>
          <p:nvPr/>
        </p:nvSpPr>
        <p:spPr bwMode="auto">
          <a:xfrm>
            <a:off x="3063875" y="3292267"/>
            <a:ext cx="5095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mutations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2759074" y="3852544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6" name="椭圆 7"/>
          <p:cNvSpPr>
            <a:spLocks noChangeArrowheads="1"/>
          </p:cNvSpPr>
          <p:nvPr/>
        </p:nvSpPr>
        <p:spPr bwMode="auto">
          <a:xfrm>
            <a:off x="1116012" y="3852544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695449" y="4122419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8" name="TextBox 218"/>
          <p:cNvSpPr txBox="1">
            <a:spLocks noChangeArrowheads="1"/>
          </p:cNvSpPr>
          <p:nvPr/>
        </p:nvSpPr>
        <p:spPr bwMode="auto">
          <a:xfrm>
            <a:off x="3063874" y="3968432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getters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2759074" y="4536757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0" name="椭圆 11"/>
          <p:cNvSpPr>
            <a:spLocks noChangeArrowheads="1"/>
          </p:cNvSpPr>
          <p:nvPr/>
        </p:nvSpPr>
        <p:spPr bwMode="auto">
          <a:xfrm>
            <a:off x="1116012" y="4536757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4</a:t>
            </a:r>
            <a:endParaRPr lang="zh-CN" altLang="en-US" sz="2400" b="1" dirty="0"/>
          </a:p>
        </p:txBody>
      </p:sp>
      <p:sp>
        <p:nvSpPr>
          <p:cNvPr id="21" name="Line 188"/>
          <p:cNvSpPr>
            <a:spLocks noChangeShapeType="1"/>
          </p:cNvSpPr>
          <p:nvPr/>
        </p:nvSpPr>
        <p:spPr bwMode="auto">
          <a:xfrm flipH="1">
            <a:off x="1695449" y="4806632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2" name="TextBox 218"/>
          <p:cNvSpPr txBox="1">
            <a:spLocks noChangeArrowheads="1"/>
          </p:cNvSpPr>
          <p:nvPr/>
        </p:nvSpPr>
        <p:spPr bwMode="auto">
          <a:xfrm>
            <a:off x="3063874" y="4652436"/>
            <a:ext cx="5095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modules</a:t>
            </a:r>
          </a:p>
        </p:txBody>
      </p:sp>
    </p:spTree>
  </p:cSld>
  <p:clrMapOvr>
    <a:masterClrMapping/>
  </p:clrMapOvr>
  <p:transition spd="slow" advClick="0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8126674" cy="277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mutations</a:t>
            </a:r>
            <a:r>
              <a:rPr lang="zh-CN" altLang="en-US" b="1" u="sng" dirty="0">
                <a:solidFill>
                  <a:srgbClr val="0D74C9"/>
                </a:solidFill>
              </a:rPr>
              <a:t>同步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在调试组件状态时，</a:t>
            </a:r>
            <a:r>
              <a:rPr lang="en-US" altLang="zh-CN" dirty="0"/>
              <a:t>mutations</a:t>
            </a:r>
            <a:r>
              <a:rPr lang="zh-CN" altLang="zh-CN" dirty="0"/>
              <a:t>提交的日志信息都会被记录下来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通过</a:t>
            </a:r>
            <a:r>
              <a:rPr lang="en-US" altLang="zh-CN" dirty="0" err="1"/>
              <a:t>devtools</a:t>
            </a:r>
            <a:r>
              <a:rPr lang="zh-CN" altLang="zh-CN" dirty="0"/>
              <a:t>来完成前一状态和后一状态的信息记录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触发</a:t>
            </a:r>
            <a:r>
              <a:rPr lang="en-US" altLang="zh-CN" dirty="0"/>
              <a:t>mutations</a:t>
            </a:r>
            <a:r>
              <a:rPr lang="zh-CN" altLang="zh-CN" dirty="0"/>
              <a:t>中</a:t>
            </a:r>
            <a:r>
              <a:rPr lang="zh-CN" altLang="en-US" dirty="0"/>
              <a:t>的</a:t>
            </a:r>
            <a:r>
              <a:rPr lang="zh-CN" altLang="zh-CN" dirty="0"/>
              <a:t>事件处理方法来更新页面状态的变化，这是一种同步状态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mutations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mutations</a:t>
            </a:r>
            <a:r>
              <a:rPr lang="zh-CN" altLang="en-US" b="1" u="sng" dirty="0">
                <a:solidFill>
                  <a:srgbClr val="0D74C9"/>
                </a:solidFill>
              </a:rPr>
              <a:t>同步</a:t>
            </a:r>
            <a:r>
              <a:rPr lang="zh-CN" altLang="en-US" dirty="0"/>
              <a:t>：</a:t>
            </a:r>
            <a:r>
              <a:rPr lang="zh-CN" altLang="zh-CN" dirty="0"/>
              <a:t>同步方法是同步执行的，主要可以记录当前状态的变化，同步到页面中。</a:t>
            </a:r>
            <a:endParaRPr lang="en-US" altLang="zh-CN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mutations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963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868" y="2658873"/>
            <a:ext cx="5067491" cy="3662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mutations</a:t>
            </a:r>
            <a:r>
              <a:rPr lang="zh-CN" altLang="en-US" b="1" u="sng" dirty="0">
                <a:solidFill>
                  <a:srgbClr val="0D74C9"/>
                </a:solidFill>
              </a:rPr>
              <a:t>异步回调函数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dirty="0" err="1"/>
              <a:t>devtools</a:t>
            </a:r>
            <a:r>
              <a:rPr lang="zh-CN" altLang="zh-CN" dirty="0"/>
              <a:t>调试工具中</a:t>
            </a:r>
            <a:r>
              <a:rPr lang="en-US" altLang="zh-CN" dirty="0"/>
              <a:t>count</a:t>
            </a:r>
            <a:r>
              <a:rPr lang="zh-CN" altLang="zh-CN" dirty="0"/>
              <a:t>值与页面中展示的数据不同步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dirty="0" err="1"/>
              <a:t>setTimeout</a:t>
            </a:r>
            <a:r>
              <a:rPr lang="en-US" altLang="zh-CN" dirty="0"/>
              <a:t>()</a:t>
            </a:r>
            <a:r>
              <a:rPr lang="zh-CN" altLang="zh-CN" dirty="0"/>
              <a:t>传入的异步回调函数还没有执行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任何在回调函数中进行的状态改变都是不可追踪的</a:t>
            </a:r>
            <a:endParaRPr lang="en-US" altLang="zh-CN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mutations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mutations</a:t>
            </a:r>
            <a:r>
              <a:rPr lang="zh-CN" altLang="en-US" b="1" u="sng" dirty="0">
                <a:solidFill>
                  <a:srgbClr val="0D74C9"/>
                </a:solidFill>
              </a:rPr>
              <a:t>异步回调函数</a:t>
            </a:r>
            <a:r>
              <a:rPr lang="zh-CN" altLang="en-US" dirty="0"/>
              <a:t>：通过定时器</a:t>
            </a:r>
            <a:r>
              <a:rPr lang="en-US" altLang="zh-CN" dirty="0" err="1"/>
              <a:t>setTimeout</a:t>
            </a:r>
            <a:r>
              <a:rPr lang="en-US" altLang="zh-CN" dirty="0"/>
              <a:t>()</a:t>
            </a:r>
            <a:r>
              <a:rPr lang="zh-CN" altLang="en-US" dirty="0"/>
              <a:t>实现异步的操作。</a:t>
            </a:r>
            <a:endParaRPr lang="en-US" altLang="zh-CN" dirty="0"/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mutations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70658" name="Picture 2" descr="6-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766" y="2932914"/>
            <a:ext cx="6446792" cy="3126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mutations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2289175" y="2846486"/>
            <a:ext cx="4953454" cy="1842750"/>
            <a:chOff x="1277815" y="1374856"/>
            <a:chExt cx="2192837" cy="44365782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1277815" y="1374856"/>
              <a:ext cx="2192837" cy="4436578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363359" y="4217218"/>
              <a:ext cx="2107293" cy="20713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&lt;button @click="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asyc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异步操作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&lt;/button&gt;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&lt;p&gt;{{this.$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store.state.count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}}&lt;/p&gt;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</p:spTree>
    <p:extLst>
      <p:ext uri="{BB962C8B-B14F-4D97-AF65-F5344CB8AC3E}">
        <p14:creationId xmlns:p14="http://schemas.microsoft.com/office/powerpoint/2010/main" val="330166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：创建</a:t>
            </a:r>
            <a:r>
              <a:rPr lang="en-US" altLang="zh-CN" dirty="0"/>
              <a:t>store</a:t>
            </a:r>
            <a:r>
              <a:rPr lang="zh-CN" altLang="en-US" dirty="0"/>
              <a:t>实例。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mutations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2900817" y="2946966"/>
            <a:ext cx="3472996" cy="2931320"/>
            <a:chOff x="1277815" y="3552082"/>
            <a:chExt cx="2192837" cy="192856064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1277815" y="3552082"/>
              <a:ext cx="2192837" cy="18852059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363359" y="4217228"/>
              <a:ext cx="2107293" cy="192190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store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Vuex.Store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state: {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count: 0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</p:spTree>
    <p:extLst>
      <p:ext uri="{BB962C8B-B14F-4D97-AF65-F5344CB8AC3E}">
        <p14:creationId xmlns:p14="http://schemas.microsoft.com/office/powerpoint/2010/main" val="12129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：在</a:t>
            </a:r>
            <a:r>
              <a:rPr lang="en-US" altLang="zh-CN" dirty="0"/>
              <a:t>mutations</a:t>
            </a:r>
            <a:r>
              <a:rPr lang="zh-CN" altLang="en-US" dirty="0"/>
              <a:t>中通过</a:t>
            </a:r>
            <a:r>
              <a:rPr lang="en-US" altLang="zh-CN" dirty="0" err="1"/>
              <a:t>setTimeout</a:t>
            </a:r>
            <a:r>
              <a:rPr lang="en-US" altLang="zh-CN" dirty="0"/>
              <a:t>()</a:t>
            </a:r>
            <a:r>
              <a:rPr lang="zh-CN" altLang="en-US" dirty="0"/>
              <a:t>实现异步操作。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mutations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2289175" y="2946966"/>
            <a:ext cx="3458482" cy="2916805"/>
            <a:chOff x="1277815" y="3552082"/>
            <a:chExt cx="2192837" cy="188520591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1277815" y="3552082"/>
              <a:ext cx="2192837" cy="18852059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363359" y="4217226"/>
              <a:ext cx="2107293" cy="64466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mutations: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receive (state)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setTimeout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(function 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state.count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++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},1000)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</p:spTree>
    <p:extLst>
      <p:ext uri="{BB962C8B-B14F-4D97-AF65-F5344CB8AC3E}">
        <p14:creationId xmlns:p14="http://schemas.microsoft.com/office/powerpoint/2010/main" val="49531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mutations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2561205" y="2285783"/>
            <a:ext cx="4953454" cy="4182611"/>
            <a:chOff x="1277815" y="3552082"/>
            <a:chExt cx="2192837" cy="100699937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1277815" y="3552082"/>
              <a:ext cx="2192837" cy="10069993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363359" y="4217226"/>
              <a:ext cx="2107293" cy="100034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store,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methods: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asyc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this.$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store.commit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('receive')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5415923" y="1828356"/>
            <a:ext cx="2098736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创建</a:t>
            </a:r>
            <a:r>
              <a:rPr lang="en-US" altLang="zh-CN" dirty="0" err="1"/>
              <a:t>vm</a:t>
            </a:r>
            <a:r>
              <a:rPr lang="zh-CN" altLang="en-US" dirty="0"/>
              <a:t>实例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699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getters</a:t>
            </a:r>
            <a:r>
              <a:rPr lang="zh-CN" altLang="en-US" b="1" u="sng" dirty="0">
                <a:solidFill>
                  <a:srgbClr val="0D74C9"/>
                </a:solidFill>
              </a:rPr>
              <a:t>计算属性</a:t>
            </a:r>
            <a:r>
              <a:rPr lang="zh-CN" altLang="en-US" dirty="0"/>
              <a:t>：</a:t>
            </a:r>
            <a:r>
              <a:rPr lang="en-US" altLang="zh-CN" dirty="0"/>
              <a:t>store</a:t>
            </a:r>
            <a:r>
              <a:rPr lang="zh-CN" altLang="zh-CN" dirty="0"/>
              <a:t>实例允许在</a:t>
            </a:r>
            <a:r>
              <a:rPr lang="en-US" altLang="zh-CN" dirty="0"/>
              <a:t>store</a:t>
            </a:r>
            <a:r>
              <a:rPr lang="zh-CN" altLang="zh-CN" dirty="0"/>
              <a:t>中定义</a:t>
            </a:r>
            <a:r>
              <a:rPr lang="en-US" altLang="zh-CN" dirty="0"/>
              <a:t>getters</a:t>
            </a:r>
            <a:r>
              <a:rPr lang="zh-CN" altLang="zh-CN" dirty="0"/>
              <a:t>计算属性，类似于</a:t>
            </a:r>
            <a:r>
              <a:rPr lang="en-US" altLang="zh-CN" dirty="0" err="1"/>
              <a:t>Vue</a:t>
            </a:r>
            <a:r>
              <a:rPr lang="zh-CN" altLang="zh-CN" dirty="0"/>
              <a:t>实例的</a:t>
            </a:r>
            <a:r>
              <a:rPr lang="en-US" altLang="zh-CN" dirty="0"/>
              <a:t>computed</a:t>
            </a:r>
            <a:r>
              <a:rPr lang="zh-CN" altLang="zh-CN" dirty="0"/>
              <a:t>。</a:t>
            </a:r>
            <a:endParaRPr lang="en-US" altLang="zh-CN" dirty="0"/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getters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6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909" y="3013551"/>
            <a:ext cx="5282182" cy="1297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：根据</a:t>
            </a:r>
            <a:r>
              <a:rPr lang="en-US" altLang="zh-CN" dirty="0" err="1"/>
              <a:t>todos</a:t>
            </a:r>
            <a:r>
              <a:rPr lang="zh-CN" altLang="en-US" dirty="0"/>
              <a:t>数据中的</a:t>
            </a:r>
            <a:r>
              <a:rPr lang="en-US" altLang="zh-CN" dirty="0"/>
              <a:t>done</a:t>
            </a:r>
            <a:r>
              <a:rPr lang="zh-CN" altLang="en-US" dirty="0"/>
              <a:t>值获取数据信息</a:t>
            </a:r>
            <a:r>
              <a:rPr lang="zh-CN" altLang="zh-CN" dirty="0"/>
              <a:t>。</a:t>
            </a:r>
            <a:endParaRPr lang="en-US" altLang="zh-CN" dirty="0"/>
          </a:p>
        </p:txBody>
      </p:sp>
      <p:grpSp>
        <p:nvGrpSpPr>
          <p:cNvPr id="16" name="组合 1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7" name="矩形 1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getters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6.2 </a:t>
            </a:r>
            <a:r>
              <a:rPr lang="en-US" altLang="zh-CN" sz="2800" b="1" kern="0" dirty="0" err="1">
                <a:solidFill>
                  <a:srgbClr val="1369B2"/>
                </a:solidFill>
              </a:rPr>
              <a:t>Vuex</a:t>
            </a:r>
            <a:r>
              <a:rPr lang="zh-CN" altLang="en-US" sz="2800" b="1" kern="0" dirty="0">
                <a:solidFill>
                  <a:srgbClr val="1369B2"/>
                </a:solidFill>
              </a:rPr>
              <a:t>配置选项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任意多边形 7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5</a:t>
            </a:r>
            <a:endParaRPr lang="zh-CN" altLang="en-US" sz="2400" b="1" dirty="0"/>
          </a:p>
        </p:txBody>
      </p:sp>
      <p:sp>
        <p:nvSpPr>
          <p:cNvPr id="10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1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plugins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3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6</a:t>
            </a:r>
            <a:endParaRPr lang="zh-CN" altLang="en-US" sz="2400" b="1" dirty="0"/>
          </a:p>
        </p:txBody>
      </p:sp>
      <p:sp>
        <p:nvSpPr>
          <p:cNvPr id="14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5" name="TextBox 218"/>
          <p:cNvSpPr txBox="1">
            <a:spLocks noChangeArrowheads="1"/>
          </p:cNvSpPr>
          <p:nvPr/>
        </p:nvSpPr>
        <p:spPr bwMode="auto">
          <a:xfrm>
            <a:off x="3063875" y="3292267"/>
            <a:ext cx="5095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devtools</a:t>
            </a:r>
            <a:endParaRPr lang="en-US" altLang="zh-CN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38257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2598550" y="3210813"/>
            <a:ext cx="3640723" cy="1495087"/>
            <a:chOff x="1277815" y="3552082"/>
            <a:chExt cx="2192837" cy="49088365"/>
          </a:xfrm>
        </p:grpSpPr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277815" y="3552082"/>
              <a:ext cx="2192836" cy="4908836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1363359" y="3670954"/>
              <a:ext cx="2107293" cy="18955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&lt;p&gt;{{this.$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store.getters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}}&lt;/p&gt;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圆角矩形 15"/>
          <p:cNvSpPr>
            <a:spLocks noChangeArrowheads="1"/>
          </p:cNvSpPr>
          <p:nvPr/>
        </p:nvSpPr>
        <p:spPr bwMode="auto">
          <a:xfrm>
            <a:off x="4233497" y="2767901"/>
            <a:ext cx="2005776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根标签</a:t>
            </a:r>
            <a:endParaRPr lang="en-US" altLang="zh-CN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9" name="组合 8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getters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</p:spTree>
    <p:extLst>
      <p:ext uri="{BB962C8B-B14F-4D97-AF65-F5344CB8AC3E}">
        <p14:creationId xmlns:p14="http://schemas.microsoft.com/office/powerpoint/2010/main" val="305006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2598548" y="2347554"/>
            <a:ext cx="4658595" cy="3908103"/>
            <a:chOff x="1277815" y="3552082"/>
            <a:chExt cx="2192837" cy="244177816"/>
          </a:xfrm>
        </p:grpSpPr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1277815" y="3552082"/>
              <a:ext cx="2192836" cy="24417781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6" name="矩形 5"/>
            <p:cNvSpPr>
              <a:spLocks noChangeArrowheads="1"/>
            </p:cNvSpPr>
            <p:nvPr/>
          </p:nvSpPr>
          <p:spPr bwMode="auto">
            <a:xfrm>
              <a:off x="1363359" y="3670924"/>
              <a:ext cx="2107293" cy="222279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const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store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Vuex.Store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state: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todos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[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{ id: 1, text: 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我已完成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', done: true 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{ id: 2, text: 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我没有完成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', done: false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]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圆角矩形 15"/>
          <p:cNvSpPr>
            <a:spLocks noChangeArrowheads="1"/>
          </p:cNvSpPr>
          <p:nvPr/>
        </p:nvSpPr>
        <p:spPr bwMode="auto">
          <a:xfrm>
            <a:off x="5251364" y="1922775"/>
            <a:ext cx="2005776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创建</a:t>
            </a:r>
            <a:r>
              <a:rPr lang="en-US" altLang="zh-CN" dirty="0"/>
              <a:t>store</a:t>
            </a:r>
            <a:r>
              <a:rPr lang="zh-CN" altLang="en-US" dirty="0"/>
              <a:t>实例</a:t>
            </a:r>
            <a:endParaRPr lang="en-US" altLang="zh-CN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9" name="组合 8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getters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</p:spTree>
    <p:extLst>
      <p:ext uri="{BB962C8B-B14F-4D97-AF65-F5344CB8AC3E}">
        <p14:creationId xmlns:p14="http://schemas.microsoft.com/office/powerpoint/2010/main" val="173581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2598550" y="3210814"/>
            <a:ext cx="5195621" cy="2217530"/>
            <a:chOff x="1277815" y="3552082"/>
            <a:chExt cx="2192837" cy="244177816"/>
          </a:xfrm>
        </p:grpSpPr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277815" y="3552082"/>
              <a:ext cx="2192836" cy="24417781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1363359" y="3670938"/>
              <a:ext cx="2107293" cy="63663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getters: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doneTodos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state =&gt;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return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state.todos.filter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todo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=&gt;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todo.done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圆角矩形 15"/>
          <p:cNvSpPr>
            <a:spLocks noChangeArrowheads="1"/>
          </p:cNvSpPr>
          <p:nvPr/>
        </p:nvSpPr>
        <p:spPr bwMode="auto">
          <a:xfrm>
            <a:off x="4862286" y="2767901"/>
            <a:ext cx="2931885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store</a:t>
            </a:r>
            <a:r>
              <a:rPr lang="zh-CN" altLang="en-US" dirty="0"/>
              <a:t>实例中定义</a:t>
            </a:r>
            <a:r>
              <a:rPr lang="en-US" altLang="zh-CN" dirty="0"/>
              <a:t>getters</a:t>
            </a:r>
          </a:p>
        </p:txBody>
      </p:sp>
      <p:sp>
        <p:nvSpPr>
          <p:cNvPr id="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9" name="矩形 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getters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</p:spTree>
    <p:extLst>
      <p:ext uri="{BB962C8B-B14F-4D97-AF65-F5344CB8AC3E}">
        <p14:creationId xmlns:p14="http://schemas.microsoft.com/office/powerpoint/2010/main" val="115854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3707023" y="3096264"/>
            <a:ext cx="2532250" cy="2478786"/>
            <a:chOff x="1277815" y="3552082"/>
            <a:chExt cx="2192837" cy="377941237"/>
          </a:xfrm>
        </p:grpSpPr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277815" y="3552082"/>
              <a:ext cx="2192836" cy="37794123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1363359" y="3670912"/>
              <a:ext cx="2107293" cy="377822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'#app',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store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圆角矩形 15"/>
          <p:cNvSpPr>
            <a:spLocks noChangeArrowheads="1"/>
          </p:cNvSpPr>
          <p:nvPr/>
        </p:nvSpPr>
        <p:spPr bwMode="auto">
          <a:xfrm>
            <a:off x="4233497" y="2652572"/>
            <a:ext cx="2005776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挂载</a:t>
            </a:r>
            <a:r>
              <a:rPr lang="en-US" altLang="zh-CN" dirty="0"/>
              <a:t>store</a:t>
            </a:r>
            <a:r>
              <a:rPr lang="zh-CN" altLang="en-US" dirty="0"/>
              <a:t>实例</a:t>
            </a:r>
            <a:endParaRPr lang="en-US" altLang="zh-CN" dirty="0"/>
          </a:p>
        </p:txBody>
      </p:sp>
      <p:sp>
        <p:nvSpPr>
          <p:cNvPr id="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9" name="矩形 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getters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</p:spTree>
    <p:extLst>
      <p:ext uri="{BB962C8B-B14F-4D97-AF65-F5344CB8AC3E}">
        <p14:creationId xmlns:p14="http://schemas.microsoft.com/office/powerpoint/2010/main" val="227608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952835" y="3173288"/>
            <a:ext cx="4420978" cy="1969223"/>
            <a:chOff x="1277815" y="3551930"/>
            <a:chExt cx="2192837" cy="457733212"/>
          </a:xfrm>
        </p:grpSpPr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277815" y="3551930"/>
              <a:ext cx="2192836" cy="45773306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1363359" y="3670856"/>
              <a:ext cx="2107293" cy="457614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getters: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doneTodosCount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(state, getters) =&gt;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return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getters.doneTodos.length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r>
              <a:rPr lang="zh-CN" altLang="zh-CN" dirty="0"/>
              <a:t>利用</a:t>
            </a:r>
            <a:r>
              <a:rPr lang="en-US" altLang="zh-CN" dirty="0"/>
              <a:t>getters</a:t>
            </a:r>
            <a:r>
              <a:rPr lang="zh-CN" altLang="zh-CN" dirty="0"/>
              <a:t>还可以获取</a:t>
            </a:r>
            <a:r>
              <a:rPr lang="en-US" altLang="zh-CN" dirty="0" err="1"/>
              <a:t>doneTodos</a:t>
            </a:r>
            <a:r>
              <a:rPr lang="zh-CN" altLang="zh-CN" dirty="0"/>
              <a:t>的数组，以及</a:t>
            </a:r>
            <a:r>
              <a:rPr lang="en-US" altLang="zh-CN" dirty="0"/>
              <a:t>length</a:t>
            </a:r>
            <a:r>
              <a:rPr lang="zh-CN" altLang="zh-CN" dirty="0"/>
              <a:t>值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9" name="矩形 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getters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</p:spTree>
    <p:extLst>
      <p:ext uri="{BB962C8B-B14F-4D97-AF65-F5344CB8AC3E}">
        <p14:creationId xmlns:p14="http://schemas.microsoft.com/office/powerpoint/2010/main" val="223731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2047220" y="3251842"/>
            <a:ext cx="5464750" cy="916220"/>
            <a:chOff x="1277815" y="3552082"/>
            <a:chExt cx="2192837" cy="430858240"/>
          </a:xfrm>
        </p:grpSpPr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277815" y="3552082"/>
              <a:ext cx="2192836" cy="37794123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1363359" y="65097818"/>
              <a:ext cx="2107293" cy="369312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&lt;p&gt;{{this.$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store.getters.doneTodosCount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}}&lt;/p&gt;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r>
              <a:rPr lang="zh-CN" altLang="zh-CN" dirty="0"/>
              <a:t>把</a:t>
            </a:r>
            <a:r>
              <a:rPr lang="en-US" altLang="zh-CN" dirty="0" err="1"/>
              <a:t>doneTodosCount</a:t>
            </a:r>
            <a:r>
              <a:rPr lang="zh-CN" altLang="zh-CN" dirty="0"/>
              <a:t>放入页面中，插入到</a:t>
            </a:r>
            <a:r>
              <a:rPr lang="en-US" altLang="zh-CN" dirty="0"/>
              <a:t>&lt;p&gt;</a:t>
            </a:r>
            <a:r>
              <a:rPr lang="zh-CN" altLang="zh-CN" dirty="0"/>
              <a:t>元素内</a:t>
            </a:r>
            <a:r>
              <a:rPr lang="zh-CN" altLang="en-US" dirty="0"/>
              <a:t>，</a:t>
            </a:r>
            <a:r>
              <a:rPr lang="zh-CN" altLang="zh-CN" dirty="0"/>
              <a:t>运行程序，可以看到获取的数组长度为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9" name="矩形 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getters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</p:spTree>
    <p:extLst>
      <p:ext uri="{BB962C8B-B14F-4D97-AF65-F5344CB8AC3E}">
        <p14:creationId xmlns:p14="http://schemas.microsoft.com/office/powerpoint/2010/main" val="321533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：编写列表查询页面结构</a:t>
            </a:r>
            <a:r>
              <a:rPr lang="zh-CN" altLang="zh-CN" dirty="0"/>
              <a:t>。</a:t>
            </a:r>
            <a:endParaRPr lang="en-US" altLang="zh-CN" dirty="0"/>
          </a:p>
        </p:txBody>
      </p:sp>
      <p:grpSp>
        <p:nvGrpSpPr>
          <p:cNvPr id="16" name="组合 1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7" name="矩形 1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getters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7270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79" y="2761030"/>
            <a:ext cx="4222410" cy="231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2148898" y="2606645"/>
            <a:ext cx="6008131" cy="3678041"/>
            <a:chOff x="1277815" y="3552082"/>
            <a:chExt cx="2616932" cy="70037599"/>
          </a:xfrm>
        </p:grpSpPr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277815" y="3552082"/>
              <a:ext cx="2616932" cy="7003759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1312909" y="5472231"/>
              <a:ext cx="2581838" cy="67045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&lt;h2&gt;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列表查询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&lt;/h2&gt;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&lt;input type="text" v-model="id"&gt;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&lt;button @click="search"&gt;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搜索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&lt;/button&gt;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&lt;p&gt;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搜索结果：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{{this.$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store.getters.search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}}&lt;/p&gt;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&lt;li v-for="item in this.$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store.state.todos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"&gt;{{item}}&lt;/li&gt;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&lt;/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圆角矩形 15"/>
          <p:cNvSpPr>
            <a:spLocks noChangeArrowheads="1"/>
          </p:cNvSpPr>
          <p:nvPr/>
        </p:nvSpPr>
        <p:spPr bwMode="auto">
          <a:xfrm>
            <a:off x="6033681" y="2270844"/>
            <a:ext cx="2123348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编写页面结构</a:t>
            </a:r>
            <a:endParaRPr lang="en-US" altLang="zh-CN" dirty="0"/>
          </a:p>
        </p:txBody>
      </p:sp>
      <p:sp>
        <p:nvSpPr>
          <p:cNvPr id="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9" name="矩形 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getters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</p:spTree>
    <p:extLst>
      <p:ext uri="{BB962C8B-B14F-4D97-AF65-F5344CB8AC3E}">
        <p14:creationId xmlns:p14="http://schemas.microsoft.com/office/powerpoint/2010/main" val="427579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3469045" y="1741762"/>
            <a:ext cx="3648816" cy="4608887"/>
            <a:chOff x="1312909" y="5472230"/>
            <a:chExt cx="2616932" cy="166308950"/>
          </a:xfrm>
        </p:grpSpPr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312909" y="7216555"/>
              <a:ext cx="2616932" cy="16456462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1312909" y="5472230"/>
              <a:ext cx="2581838" cy="86152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const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store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Vuex.Store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state: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todos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[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{ id: 1, text: 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列表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1'},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{ id: 2, text: 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列表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2'},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此处可以添加更多数据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...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],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id: 0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圆角矩形 15"/>
          <p:cNvSpPr>
            <a:spLocks noChangeArrowheads="1"/>
          </p:cNvSpPr>
          <p:nvPr/>
        </p:nvSpPr>
        <p:spPr bwMode="auto">
          <a:xfrm>
            <a:off x="4994513" y="1349836"/>
            <a:ext cx="2123348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创建</a:t>
            </a:r>
            <a:r>
              <a:rPr lang="en-US" altLang="zh-CN" dirty="0"/>
              <a:t>store</a:t>
            </a:r>
            <a:r>
              <a:rPr lang="zh-CN" altLang="en-US" dirty="0"/>
              <a:t>实例</a:t>
            </a:r>
            <a:endParaRPr lang="en-US" altLang="zh-CN" dirty="0"/>
          </a:p>
        </p:txBody>
      </p:sp>
      <p:sp>
        <p:nvSpPr>
          <p:cNvPr id="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9" name="矩形 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getters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</p:spTree>
    <p:extLst>
      <p:ext uri="{BB962C8B-B14F-4D97-AF65-F5344CB8AC3E}">
        <p14:creationId xmlns:p14="http://schemas.microsoft.com/office/powerpoint/2010/main" val="396699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94898" y="3156356"/>
            <a:ext cx="2392085" cy="2159095"/>
            <a:chOff x="1277815" y="3552082"/>
            <a:chExt cx="2616932" cy="70037599"/>
          </a:xfrm>
        </p:grpSpPr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277815" y="3552082"/>
              <a:ext cx="2616932" cy="7003759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1312909" y="5472230"/>
              <a:ext cx="2581838" cy="36922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mutations: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search(state, id){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state.id = id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},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圆角矩形 15"/>
          <p:cNvSpPr>
            <a:spLocks noChangeArrowheads="1"/>
          </p:cNvSpPr>
          <p:nvPr/>
        </p:nvSpPr>
        <p:spPr bwMode="auto">
          <a:xfrm>
            <a:off x="816667" y="2713444"/>
            <a:ext cx="1770743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mutations</a:t>
            </a:r>
          </a:p>
        </p:txBody>
      </p:sp>
      <p:sp>
        <p:nvSpPr>
          <p:cNvPr id="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9" name="矩形 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getters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2726255" y="3127048"/>
            <a:ext cx="5667044" cy="2188404"/>
            <a:chOff x="1277815" y="3552082"/>
            <a:chExt cx="2616932" cy="70037599"/>
          </a:xfrm>
        </p:grpSpPr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1277815" y="3552082"/>
              <a:ext cx="2616932" cy="7003759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7" name="矩形 16"/>
            <p:cNvSpPr>
              <a:spLocks noChangeArrowheads="1"/>
            </p:cNvSpPr>
            <p:nvPr/>
          </p:nvSpPr>
          <p:spPr bwMode="auto">
            <a:xfrm>
              <a:off x="1312909" y="5472230"/>
              <a:ext cx="2581838" cy="36922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getters: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search: state =&gt;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return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state.todos.filter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todo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=&gt; todo.id == state.id)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圆角矩形 15"/>
          <p:cNvSpPr>
            <a:spLocks noChangeArrowheads="1"/>
          </p:cNvSpPr>
          <p:nvPr/>
        </p:nvSpPr>
        <p:spPr bwMode="auto">
          <a:xfrm>
            <a:off x="6422351" y="2765126"/>
            <a:ext cx="1970948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getters</a:t>
            </a:r>
          </a:p>
        </p:txBody>
      </p:sp>
    </p:spTree>
    <p:extLst>
      <p:ext uri="{BB962C8B-B14F-4D97-AF65-F5344CB8AC3E}">
        <p14:creationId xmlns:p14="http://schemas.microsoft.com/office/powerpoint/2010/main" val="362393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6.3 </a:t>
            </a:r>
            <a:r>
              <a:rPr lang="en-US" altLang="zh-CN" sz="2800" b="1" kern="0" dirty="0" err="1">
                <a:solidFill>
                  <a:srgbClr val="1369B2"/>
                </a:solidFill>
              </a:rPr>
              <a:t>Vuex</a:t>
            </a:r>
            <a:r>
              <a:rPr lang="zh-CN" altLang="en-US" sz="2800" b="1" kern="0" dirty="0">
                <a:solidFill>
                  <a:srgbClr val="1369B2"/>
                </a:solidFill>
              </a:rPr>
              <a:t>中的</a:t>
            </a:r>
            <a:r>
              <a:rPr lang="en-US" altLang="zh-CN" sz="2800" b="1" kern="0" dirty="0">
                <a:solidFill>
                  <a:srgbClr val="1369B2"/>
                </a:solidFill>
              </a:rPr>
              <a:t>API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9224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26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28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模块注册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30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32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状态替换</a:t>
            </a:r>
          </a:p>
        </p:txBody>
      </p:sp>
    </p:spTree>
  </p:cSld>
  <p:clrMapOvr>
    <a:masterClrMapping/>
  </p:clrMapOvr>
  <p:transition spd="slow" advClick="0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003055" y="2926307"/>
            <a:ext cx="2336016" cy="3147825"/>
            <a:chOff x="1277815" y="3552082"/>
            <a:chExt cx="2616932" cy="88072576"/>
          </a:xfrm>
        </p:grpSpPr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277815" y="3552082"/>
              <a:ext cx="2616932" cy="8807257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1312909" y="5472230"/>
              <a:ext cx="2581838" cy="58021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data: { id: '' 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store,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methods: {}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圆角矩形 15"/>
          <p:cNvSpPr>
            <a:spLocks noChangeArrowheads="1"/>
          </p:cNvSpPr>
          <p:nvPr/>
        </p:nvSpPr>
        <p:spPr bwMode="auto">
          <a:xfrm>
            <a:off x="4840514" y="2508145"/>
            <a:ext cx="3505749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methods</a:t>
            </a:r>
            <a:r>
              <a:rPr lang="zh-CN" altLang="en-US" dirty="0"/>
              <a:t>中定义</a:t>
            </a:r>
            <a:r>
              <a:rPr lang="en-US" altLang="zh-CN" dirty="0"/>
              <a:t>search()</a:t>
            </a:r>
            <a:r>
              <a:rPr lang="zh-CN" altLang="en-US" dirty="0"/>
              <a:t>方法</a:t>
            </a:r>
            <a:endParaRPr lang="en-US" altLang="zh-CN" dirty="0"/>
          </a:p>
        </p:txBody>
      </p:sp>
      <p:sp>
        <p:nvSpPr>
          <p:cNvPr id="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9" name="矩形 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getters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3575390" y="2926307"/>
            <a:ext cx="4741295" cy="1336799"/>
            <a:chOff x="1277815" y="3552082"/>
            <a:chExt cx="2616932" cy="88072576"/>
          </a:xfrm>
        </p:grpSpPr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1277815" y="3552082"/>
              <a:ext cx="2616932" cy="8807257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7" name="矩形 16"/>
            <p:cNvSpPr>
              <a:spLocks noChangeArrowheads="1"/>
            </p:cNvSpPr>
            <p:nvPr/>
          </p:nvSpPr>
          <p:spPr bwMode="auto">
            <a:xfrm>
              <a:off x="1312909" y="5472244"/>
              <a:ext cx="2581838" cy="33583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search 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this.$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store.commit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('search', this.id)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0991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modules</a:t>
            </a:r>
            <a:r>
              <a:rPr lang="zh-CN" altLang="en-US" dirty="0"/>
              <a:t>：</a:t>
            </a:r>
            <a:r>
              <a:rPr lang="en-US" altLang="zh-CN" dirty="0"/>
              <a:t>modules</a:t>
            </a:r>
            <a:r>
              <a:rPr lang="zh-CN" altLang="zh-CN" dirty="0"/>
              <a:t>用来在</a:t>
            </a:r>
            <a:r>
              <a:rPr lang="en-US" altLang="zh-CN" dirty="0"/>
              <a:t>store</a:t>
            </a:r>
            <a:r>
              <a:rPr lang="zh-CN" altLang="zh-CN" dirty="0"/>
              <a:t>实例中定义模块对象。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dirty="0"/>
              <a:t>modules</a:t>
            </a:r>
            <a:r>
              <a:rPr lang="zh-CN" altLang="zh-CN" dirty="0"/>
              <a:t>是</a:t>
            </a:r>
            <a:r>
              <a:rPr lang="en-US" altLang="zh-CN" dirty="0"/>
              <a:t>store</a:t>
            </a:r>
            <a:r>
              <a:rPr lang="zh-CN" altLang="zh-CN" dirty="0"/>
              <a:t>实例对象的选项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对</a:t>
            </a:r>
            <a:r>
              <a:rPr lang="en-US" altLang="zh-CN" dirty="0"/>
              <a:t>store</a:t>
            </a:r>
            <a:r>
              <a:rPr lang="zh-CN" altLang="zh-CN" dirty="0"/>
              <a:t>对象仓库进行标准化管理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17" name="组合 16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modules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551529" y="3115024"/>
            <a:ext cx="3404654" cy="2682392"/>
            <a:chOff x="1277815" y="3552082"/>
            <a:chExt cx="2192837" cy="67322904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5" y="3552082"/>
              <a:ext cx="2192836" cy="6732290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947"/>
              <a:ext cx="2107293" cy="67204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key: {  // key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表示模块名称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state, // 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初始数据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mutations, // 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状态提交，同步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actions, // 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状态分发，异步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getters, // 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计算属性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modules // 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模块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},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3942826" y="2706009"/>
            <a:ext cx="2013355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modules</a:t>
            </a:r>
            <a:r>
              <a:rPr lang="zh-CN" altLang="en-US" dirty="0"/>
              <a:t>配置选项</a:t>
            </a:r>
            <a:endParaRPr lang="en-US" altLang="zh-CN" dirty="0"/>
          </a:p>
        </p:txBody>
      </p:sp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modules</a:t>
            </a:r>
            <a:r>
              <a:rPr lang="zh-CN" altLang="en-US" b="1" u="sng" dirty="0">
                <a:solidFill>
                  <a:srgbClr val="0D74C9"/>
                </a:solidFill>
              </a:rPr>
              <a:t>配置选项</a:t>
            </a:r>
            <a:r>
              <a:rPr lang="zh-CN" altLang="en-US" dirty="0"/>
              <a:t>：</a:t>
            </a:r>
            <a:r>
              <a:rPr lang="zh-CN" altLang="zh-CN" dirty="0"/>
              <a:t>与</a:t>
            </a:r>
            <a:r>
              <a:rPr lang="en-US" altLang="zh-CN" dirty="0"/>
              <a:t>store</a:t>
            </a:r>
            <a:r>
              <a:rPr lang="zh-CN" altLang="zh-CN" dirty="0"/>
              <a:t>数据仓库中的参数是相同的。</a:t>
            </a:r>
            <a:endParaRPr lang="en-US" altLang="zh-CN" dirty="0"/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modules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modules</a:t>
            </a:r>
            <a:r>
              <a:rPr lang="zh-CN" altLang="en-US" b="1" u="sng" dirty="0">
                <a:solidFill>
                  <a:srgbClr val="0D74C9"/>
                </a:solidFill>
              </a:rPr>
              <a:t>模块对象</a:t>
            </a:r>
            <a:r>
              <a:rPr lang="zh-CN" altLang="en-US" dirty="0"/>
              <a:t>：自定义模块对象，并在浏览器控制台查看</a:t>
            </a:r>
            <a:r>
              <a:rPr lang="zh-CN" altLang="zh-CN" dirty="0"/>
              <a:t>。</a:t>
            </a:r>
            <a:endParaRPr lang="en-US" altLang="zh-CN" dirty="0"/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modules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  <p:pic>
        <p:nvPicPr>
          <p:cNvPr id="76802" name="Picture 2" descr="6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814" y="2688884"/>
            <a:ext cx="5110873" cy="319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2227979" y="2959303"/>
            <a:ext cx="4764660" cy="2806424"/>
            <a:chOff x="1277815" y="3552057"/>
            <a:chExt cx="1723907" cy="122350665"/>
          </a:xfrm>
        </p:grpSpPr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277815" y="3552057"/>
              <a:ext cx="1723907" cy="12235066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1332747" y="6401278"/>
              <a:ext cx="1589029" cy="119501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const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moduleA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{state: {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nameA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'A' },}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const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moduleB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{state: {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nameB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'B' },}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const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store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Vuex.Store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modules: {a: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moduleA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,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b: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moduleB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store.state.a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store.state.b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endParaRPr lang="zh-CN" altLang="zh-CN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圆角矩形 15"/>
          <p:cNvSpPr>
            <a:spLocks noChangeArrowheads="1"/>
          </p:cNvSpPr>
          <p:nvPr/>
        </p:nvSpPr>
        <p:spPr bwMode="auto">
          <a:xfrm>
            <a:off x="4869291" y="2581745"/>
            <a:ext cx="2123348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modules</a:t>
            </a:r>
            <a:r>
              <a:rPr lang="zh-CN" altLang="en-US" dirty="0"/>
              <a:t>配置选项</a:t>
            </a:r>
            <a:endParaRPr lang="en-US" altLang="zh-CN" dirty="0"/>
          </a:p>
        </p:txBody>
      </p:sp>
      <p:sp>
        <p:nvSpPr>
          <p:cNvPr id="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9" name="矩形 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modules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</p:spTree>
    <p:extLst>
      <p:ext uri="{BB962C8B-B14F-4D97-AF65-F5344CB8AC3E}">
        <p14:creationId xmlns:p14="http://schemas.microsoft.com/office/powerpoint/2010/main" val="382806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plugins</a:t>
            </a:r>
            <a:r>
              <a:rPr lang="zh-CN" altLang="en-US" b="1" u="sng" dirty="0">
                <a:solidFill>
                  <a:srgbClr val="0D74C9"/>
                </a:solidFill>
              </a:rPr>
              <a:t>选项</a:t>
            </a:r>
            <a:r>
              <a:rPr lang="zh-CN" altLang="en-US" dirty="0"/>
              <a:t>：</a:t>
            </a:r>
            <a:r>
              <a:rPr lang="en-US" altLang="zh-CN" dirty="0" err="1"/>
              <a:t>Vuex</a:t>
            </a:r>
            <a:r>
              <a:rPr lang="zh-CN" altLang="zh-CN" dirty="0"/>
              <a:t>中的插件配置选项为</a:t>
            </a:r>
            <a:r>
              <a:rPr lang="en-US" altLang="zh-CN" dirty="0"/>
              <a:t>plugins</a:t>
            </a:r>
            <a:r>
              <a:rPr lang="zh-CN" altLang="zh-CN" dirty="0"/>
              <a:t>，插件本身为函数。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函数接收参数</a:t>
            </a:r>
            <a:r>
              <a:rPr lang="en-US" altLang="zh-CN" dirty="0"/>
              <a:t>store</a:t>
            </a:r>
            <a:r>
              <a:rPr lang="zh-CN" altLang="zh-CN" dirty="0"/>
              <a:t>对象作为参数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dirty="0"/>
              <a:t>store</a:t>
            </a:r>
            <a:r>
              <a:rPr lang="zh-CN" altLang="zh-CN" dirty="0"/>
              <a:t>实例对象的</a:t>
            </a:r>
            <a:r>
              <a:rPr lang="en-US" altLang="zh-CN" dirty="0"/>
              <a:t>subscribe</a:t>
            </a:r>
            <a:r>
              <a:rPr lang="zh-CN" altLang="zh-CN" dirty="0"/>
              <a:t>函数可以用来处理</a:t>
            </a:r>
            <a:r>
              <a:rPr lang="en-US" altLang="zh-CN" dirty="0"/>
              <a:t>mutation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函数接</a:t>
            </a:r>
            <a:r>
              <a:rPr lang="zh-CN" altLang="en-US" dirty="0"/>
              <a:t>收</a:t>
            </a:r>
            <a:r>
              <a:rPr lang="zh-CN" altLang="zh-CN" dirty="0"/>
              <a:t>参数为</a:t>
            </a:r>
            <a:r>
              <a:rPr lang="en-US" altLang="zh-CN" dirty="0"/>
              <a:t>mutation</a:t>
            </a:r>
            <a:r>
              <a:rPr lang="zh-CN" altLang="zh-CN" dirty="0"/>
              <a:t>和</a:t>
            </a:r>
            <a:r>
              <a:rPr lang="en-US" altLang="zh-CN" dirty="0"/>
              <a:t>state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plugins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plugins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  <p:pic>
        <p:nvPicPr>
          <p:cNvPr id="63402" name="Picture 938" descr="6-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234" y="2810119"/>
            <a:ext cx="5055016" cy="1852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20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3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plugins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939723" y="1928907"/>
            <a:ext cx="3898679" cy="4500921"/>
            <a:chOff x="1277815" y="3552057"/>
            <a:chExt cx="2192837" cy="147617744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5" y="3552057"/>
              <a:ext cx="2192837" cy="14761774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8501150"/>
              <a:ext cx="2107293" cy="142668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const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store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Vuex.Store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mutations: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do (state)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console.log(state)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plugins: [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myPlugin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]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store.commit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('do', 'plugin')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4572000" y="1549401"/>
            <a:ext cx="2031071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创建</a:t>
            </a:r>
            <a:r>
              <a:rPr lang="en-US" altLang="zh-CN" dirty="0"/>
              <a:t>store</a:t>
            </a:r>
            <a:r>
              <a:rPr lang="zh-CN" altLang="en-US" dirty="0"/>
              <a:t>实例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743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plugins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880193" y="2805579"/>
            <a:ext cx="7449804" cy="3636628"/>
            <a:chOff x="1277815" y="3552057"/>
            <a:chExt cx="2450595" cy="147617744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5" y="3552057"/>
              <a:ext cx="2450595" cy="14761774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8501150"/>
              <a:ext cx="2107293" cy="142668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const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myPlugin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store =&gt;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当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store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初始化后调用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store.subscribe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((mutation, state) =&gt;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每次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mutation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提交后调用，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mutation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格式为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{type, payload}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mutation.type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,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mutation.payload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5130800" y="2476073"/>
            <a:ext cx="319919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定义插件</a:t>
            </a:r>
            <a:r>
              <a:rPr lang="en-US" altLang="zh-CN" dirty="0" err="1"/>
              <a:t>myPlugin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348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devtools</a:t>
            </a:r>
            <a:r>
              <a:rPr lang="zh-CN" altLang="en-US" b="1" u="sng" dirty="0">
                <a:solidFill>
                  <a:srgbClr val="0D74C9"/>
                </a:solidFill>
              </a:rPr>
              <a:t>选项</a:t>
            </a:r>
            <a:r>
              <a:rPr lang="zh-CN" altLang="en-US" dirty="0"/>
              <a:t>：</a:t>
            </a:r>
            <a:r>
              <a:rPr lang="en-US" altLang="zh-CN" dirty="0"/>
              <a:t>store</a:t>
            </a:r>
            <a:r>
              <a:rPr lang="zh-CN" altLang="zh-CN" dirty="0"/>
              <a:t>实例配置中的</a:t>
            </a:r>
            <a:r>
              <a:rPr lang="en-US" altLang="zh-CN" dirty="0" err="1"/>
              <a:t>devtools</a:t>
            </a:r>
            <a:r>
              <a:rPr lang="zh-CN" altLang="zh-CN" dirty="0"/>
              <a:t>选项用来设置是否在</a:t>
            </a:r>
            <a:r>
              <a:rPr lang="en-US" altLang="zh-CN" dirty="0" err="1"/>
              <a:t>devtools</a:t>
            </a:r>
            <a:r>
              <a:rPr lang="zh-CN" altLang="zh-CN" dirty="0"/>
              <a:t>调试工具中启用</a:t>
            </a:r>
            <a:r>
              <a:rPr lang="en-US" altLang="zh-CN" dirty="0" err="1"/>
              <a:t>Vuex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默认值为</a:t>
            </a:r>
            <a:r>
              <a:rPr lang="en-US" altLang="zh-CN" dirty="0"/>
              <a:t>true</a:t>
            </a:r>
            <a:r>
              <a:rPr lang="zh-CN" altLang="zh-CN" dirty="0"/>
              <a:t>，表示在启用，设为</a:t>
            </a:r>
            <a:r>
              <a:rPr lang="en-US" altLang="zh-CN" dirty="0"/>
              <a:t>false</a:t>
            </a:r>
            <a:r>
              <a:rPr lang="zh-CN" altLang="zh-CN" dirty="0"/>
              <a:t>表示停止使用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dirty="0" err="1"/>
              <a:t>devtools</a:t>
            </a:r>
            <a:r>
              <a:rPr lang="zh-CN" altLang="zh-CN" dirty="0"/>
              <a:t>选项经常用在一个页面中存在多个</a:t>
            </a:r>
            <a:r>
              <a:rPr lang="en-US" altLang="zh-CN" dirty="0"/>
              <a:t>store</a:t>
            </a:r>
            <a:r>
              <a:rPr lang="zh-CN" altLang="zh-CN" dirty="0"/>
              <a:t>实例的情况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devtools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6.4 【</a:t>
            </a:r>
            <a:r>
              <a:rPr lang="zh-CN" altLang="en-US" sz="2800" b="1" kern="0" dirty="0">
                <a:solidFill>
                  <a:srgbClr val="1369B2"/>
                </a:solidFill>
              </a:rPr>
              <a:t>案例</a:t>
            </a:r>
            <a:r>
              <a:rPr lang="en-US" altLang="zh-CN" sz="2800" b="1" kern="0" dirty="0">
                <a:solidFill>
                  <a:srgbClr val="1369B2"/>
                </a:solidFill>
              </a:rPr>
              <a:t>】</a:t>
            </a:r>
            <a:r>
              <a:rPr lang="zh-CN" altLang="en-US" sz="2800" b="1" kern="0" dirty="0">
                <a:solidFill>
                  <a:srgbClr val="1369B2"/>
                </a:solidFill>
              </a:rPr>
              <a:t>购物车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10248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任意多边形 7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0250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10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0252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案例分析</a:t>
            </a:r>
          </a:p>
        </p:txBody>
      </p:sp>
      <p:sp>
        <p:nvSpPr>
          <p:cNvPr id="12" name="任意多边形 11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0254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4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0256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代码实现</a:t>
            </a:r>
          </a:p>
        </p:txBody>
      </p:sp>
    </p:spTree>
  </p:cSld>
  <p:clrMapOvr>
    <a:masterClrMapping/>
  </p:clrMapOvr>
  <p:transition spd="slow" advClick="0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800456" y="3199996"/>
            <a:ext cx="1983452" cy="870743"/>
            <a:chOff x="1277815" y="3552057"/>
            <a:chExt cx="2192837" cy="47528337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5" y="3552057"/>
              <a:ext cx="2192836" cy="4752833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931"/>
              <a:ext cx="2107293" cy="26966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//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devtools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选项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devtools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true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767674" y="2780436"/>
            <a:ext cx="2123348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 err="1"/>
              <a:t>devtools</a:t>
            </a:r>
            <a:r>
              <a:rPr lang="zh-CN" altLang="en-US" dirty="0"/>
              <a:t>启用</a:t>
            </a:r>
            <a:r>
              <a:rPr lang="en-US" altLang="zh-CN" dirty="0" err="1"/>
              <a:t>Vuex</a:t>
            </a:r>
            <a:endParaRPr lang="en-US" altLang="zh-CN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devtools</a:t>
            </a:r>
            <a:r>
              <a:rPr lang="zh-CN" altLang="en-US" b="1" u="sng" dirty="0">
                <a:solidFill>
                  <a:srgbClr val="0D74C9"/>
                </a:solidFill>
              </a:rPr>
              <a:t>选项</a:t>
            </a:r>
            <a:r>
              <a:rPr lang="zh-CN" altLang="en-US" dirty="0"/>
              <a:t>：设置</a:t>
            </a:r>
            <a:r>
              <a:rPr lang="en-US" altLang="zh-CN" dirty="0" err="1"/>
              <a:t>devtools</a:t>
            </a:r>
            <a:r>
              <a:rPr lang="zh-CN" altLang="en-US" dirty="0"/>
              <a:t>的值为</a:t>
            </a:r>
            <a:r>
              <a:rPr lang="en-US" altLang="zh-CN" dirty="0"/>
              <a:t>true</a:t>
            </a:r>
            <a:r>
              <a:rPr lang="zh-CN" altLang="en-US" dirty="0"/>
              <a:t>，表示启用</a:t>
            </a:r>
            <a:r>
              <a:rPr lang="en-US" altLang="zh-CN" dirty="0" err="1"/>
              <a:t>Vuex</a:t>
            </a:r>
            <a:r>
              <a:rPr lang="zh-CN" altLang="en-US" dirty="0"/>
              <a:t>功能。</a:t>
            </a:r>
            <a:endParaRPr lang="en-US" altLang="zh-CN" dirty="0"/>
          </a:p>
        </p:txBody>
      </p:sp>
      <p:grpSp>
        <p:nvGrpSpPr>
          <p:cNvPr id="16" name="组合 1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7" name="矩形 1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devtools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  <p:pic>
        <p:nvPicPr>
          <p:cNvPr id="77826" name="Picture 2" descr="6-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508" y="2842701"/>
            <a:ext cx="5508604" cy="2221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825705" y="3204111"/>
            <a:ext cx="1933118" cy="935806"/>
            <a:chOff x="1277815" y="3552057"/>
            <a:chExt cx="2192837" cy="70306660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5" y="3552057"/>
              <a:ext cx="2192836" cy="7030666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5180715"/>
              <a:ext cx="2107293" cy="45318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//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devtools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选项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devtools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false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730589" y="2831538"/>
            <a:ext cx="2123348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 err="1"/>
              <a:t>devtools</a:t>
            </a:r>
            <a:r>
              <a:rPr lang="zh-CN" altLang="en-US" dirty="0"/>
              <a:t>关闭</a:t>
            </a:r>
            <a:r>
              <a:rPr lang="en-US" altLang="zh-CN" dirty="0" err="1"/>
              <a:t>Vuex</a:t>
            </a:r>
            <a:endParaRPr lang="en-US" altLang="zh-CN" dirty="0"/>
          </a:p>
        </p:txBody>
      </p:sp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devtools</a:t>
            </a:r>
            <a:r>
              <a:rPr lang="zh-CN" altLang="en-US" b="1" u="sng" dirty="0">
                <a:solidFill>
                  <a:srgbClr val="0D74C9"/>
                </a:solidFill>
              </a:rPr>
              <a:t>选项</a:t>
            </a:r>
            <a:r>
              <a:rPr lang="zh-CN" altLang="en-US" dirty="0"/>
              <a:t>：设置</a:t>
            </a:r>
            <a:r>
              <a:rPr lang="en-US" altLang="zh-CN" dirty="0" err="1"/>
              <a:t>devtools</a:t>
            </a:r>
            <a:r>
              <a:rPr lang="zh-CN" altLang="en-US" dirty="0"/>
              <a:t>的值为</a:t>
            </a:r>
            <a:r>
              <a:rPr lang="en-US" altLang="zh-CN" dirty="0"/>
              <a:t>false</a:t>
            </a:r>
            <a:r>
              <a:rPr lang="zh-CN" altLang="en-US" dirty="0"/>
              <a:t>，表示关闭</a:t>
            </a:r>
            <a:r>
              <a:rPr lang="en-US" altLang="zh-CN" dirty="0" err="1"/>
              <a:t>Vuex</a:t>
            </a:r>
            <a:r>
              <a:rPr lang="zh-CN" altLang="en-US" dirty="0"/>
              <a:t>功能。</a:t>
            </a:r>
            <a:endParaRPr lang="en-US" altLang="zh-CN" dirty="0"/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devtools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  <p:pic>
        <p:nvPicPr>
          <p:cNvPr id="78850" name="Picture 2" descr="6-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431" y="2906735"/>
            <a:ext cx="5669297" cy="166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store.registerModule</a:t>
            </a:r>
            <a:r>
              <a:rPr lang="en-US" altLang="zh-CN" b="1" u="sng" dirty="0">
                <a:solidFill>
                  <a:srgbClr val="0D74C9"/>
                </a:solidFill>
              </a:rPr>
              <a:t>()</a:t>
            </a:r>
            <a:r>
              <a:rPr lang="zh-CN" altLang="en-US" dirty="0"/>
              <a:t>：</a:t>
            </a:r>
            <a:r>
              <a:rPr lang="en-US" altLang="zh-CN" dirty="0"/>
              <a:t>store</a:t>
            </a:r>
            <a:r>
              <a:rPr lang="zh-CN" altLang="zh-CN" dirty="0"/>
              <a:t>实例对象提供了动态创建模块的接口</a:t>
            </a:r>
            <a:r>
              <a:rPr lang="zh-CN" altLang="en-US" dirty="0"/>
              <a:t>，案例效果如下。</a:t>
            </a:r>
            <a:endParaRPr lang="en-US" altLang="zh-CN" dirty="0"/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模块注册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中的</a:t>
            </a:r>
            <a:r>
              <a:rPr lang="en-US" altLang="zh-CN" dirty="0">
                <a:latin typeface="+mn-lt"/>
                <a:cs typeface="Times New Roman" pitchFamily="18" charset="0"/>
              </a:rPr>
              <a:t>API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pic>
        <p:nvPicPr>
          <p:cNvPr id="798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826" y="3192642"/>
            <a:ext cx="5122356" cy="123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20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657350" y="3040686"/>
            <a:ext cx="5209221" cy="2741679"/>
            <a:chOff x="1277815" y="3552057"/>
            <a:chExt cx="2184371" cy="387845420"/>
          </a:xfrm>
        </p:grpSpPr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277815" y="3552057"/>
              <a:ext cx="2184371" cy="38784542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1354893" y="7252581"/>
              <a:ext cx="2107293" cy="378788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const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store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Vuex.Store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 })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store.registerModule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myModule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',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state: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name: 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我是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store.registerModule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定义的模块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document.write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(store.state.myModule.name)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圆角矩形 15"/>
          <p:cNvSpPr>
            <a:spLocks noChangeArrowheads="1"/>
          </p:cNvSpPr>
          <p:nvPr/>
        </p:nvSpPr>
        <p:spPr bwMode="auto">
          <a:xfrm>
            <a:off x="4743223" y="2657353"/>
            <a:ext cx="2123348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动态创建模块</a:t>
            </a:r>
            <a:endParaRPr lang="en-US" altLang="zh-CN" dirty="0"/>
          </a:p>
        </p:txBody>
      </p:sp>
      <p:sp>
        <p:nvSpPr>
          <p:cNvPr id="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9" name="矩形 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模块注册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中的</a:t>
            </a:r>
            <a:r>
              <a:rPr lang="en-US" altLang="zh-CN" dirty="0">
                <a:latin typeface="+mn-lt"/>
                <a:cs typeface="Times New Roman" pitchFamily="18" charset="0"/>
              </a:rPr>
              <a:t>API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87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store.replaceState</a:t>
            </a:r>
            <a:r>
              <a:rPr lang="en-US" altLang="zh-CN" b="1" u="sng" dirty="0">
                <a:solidFill>
                  <a:srgbClr val="0D74C9"/>
                </a:solidFill>
              </a:rPr>
              <a:t>()</a:t>
            </a:r>
            <a:r>
              <a:rPr lang="zh-CN" altLang="en-US" dirty="0"/>
              <a:t>：</a:t>
            </a:r>
            <a:r>
              <a:rPr lang="zh-CN" altLang="zh-CN" dirty="0"/>
              <a:t>可以通过</a:t>
            </a:r>
            <a:r>
              <a:rPr lang="en-US" altLang="zh-CN" dirty="0" err="1"/>
              <a:t>store.replaceState</a:t>
            </a:r>
            <a:r>
              <a:rPr lang="en-US" altLang="zh-CN" dirty="0"/>
              <a:t>()</a:t>
            </a:r>
            <a:r>
              <a:rPr lang="zh-CN" altLang="zh-CN" dirty="0"/>
              <a:t>方法实现状态替换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dirty="0"/>
              <a:t>state</a:t>
            </a:r>
            <a:r>
              <a:rPr lang="zh-CN" altLang="zh-CN" dirty="0"/>
              <a:t>数据状态操作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该方法接收新的</a:t>
            </a:r>
            <a:r>
              <a:rPr lang="en-US" altLang="zh-CN" dirty="0"/>
              <a:t>state</a:t>
            </a:r>
            <a:r>
              <a:rPr lang="zh-CN" altLang="zh-CN" dirty="0"/>
              <a:t>对象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用来在组件中展示新对象的状态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状态替换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中的</a:t>
            </a:r>
            <a:r>
              <a:rPr lang="en-US" altLang="zh-CN" dirty="0">
                <a:latin typeface="+mn-lt"/>
                <a:cs typeface="Times New Roman" pitchFamily="18" charset="0"/>
              </a:rPr>
              <a:t>API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store.replaceState</a:t>
            </a:r>
            <a:r>
              <a:rPr lang="en-US" altLang="zh-CN" b="1" u="sng" dirty="0">
                <a:solidFill>
                  <a:srgbClr val="0D74C9"/>
                </a:solidFill>
              </a:rPr>
              <a:t>()</a:t>
            </a:r>
            <a:r>
              <a:rPr lang="zh-CN" altLang="en-US" dirty="0"/>
              <a:t>：动态修改</a:t>
            </a:r>
            <a:r>
              <a:rPr lang="en-US" altLang="zh-CN" dirty="0"/>
              <a:t>name</a:t>
            </a:r>
            <a:r>
              <a:rPr lang="zh-CN" altLang="en-US" dirty="0"/>
              <a:t>的初始数据，案例效果如下。</a:t>
            </a:r>
            <a:endParaRPr lang="en-US" altLang="zh-CN" dirty="0"/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状态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itchFamily="34" charset="-122"/>
                <a:cs typeface="Times New Roman" panose="02020603050405020304" pitchFamily="18" charset="0"/>
              </a:rPr>
              <a:t>替换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中的</a:t>
            </a:r>
            <a:r>
              <a:rPr lang="en-US" altLang="zh-CN" dirty="0">
                <a:latin typeface="+mn-lt"/>
                <a:cs typeface="Times New Roman" pitchFamily="18" charset="0"/>
              </a:rPr>
              <a:t>API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pic>
        <p:nvPicPr>
          <p:cNvPr id="808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966" y="2902212"/>
            <a:ext cx="4971186" cy="126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状态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itchFamily="34" charset="-122"/>
                <a:cs typeface="Times New Roman" panose="02020603050405020304" pitchFamily="18" charset="0"/>
              </a:rPr>
              <a:t>替换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中的</a:t>
            </a:r>
            <a:r>
              <a:rPr lang="en-US" altLang="zh-CN" dirty="0">
                <a:latin typeface="+mn-lt"/>
                <a:cs typeface="Times New Roman" pitchFamily="18" charset="0"/>
              </a:rPr>
              <a:t>API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336415" y="3051618"/>
            <a:ext cx="4001413" cy="1685579"/>
            <a:chOff x="1277815" y="3551909"/>
            <a:chExt cx="2192837" cy="249579648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5" y="3551909"/>
              <a:ext cx="2153397" cy="24957964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27475488"/>
              <a:ext cx="2107293" cy="170969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&lt;p&gt;{{this.$store.state.name}}&lt;/p&gt;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4620678" y="2643823"/>
            <a:ext cx="1645181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页面结构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820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状态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itchFamily="34" charset="-122"/>
                <a:cs typeface="Times New Roman" panose="02020603050405020304" pitchFamily="18" charset="0"/>
              </a:rPr>
              <a:t>替换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中的</a:t>
            </a:r>
            <a:r>
              <a:rPr lang="en-US" altLang="zh-CN" dirty="0">
                <a:latin typeface="+mn-lt"/>
                <a:cs typeface="Times New Roman" pitchFamily="18" charset="0"/>
              </a:rPr>
              <a:t>API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2232510" y="2064110"/>
            <a:ext cx="5777071" cy="4270902"/>
            <a:chOff x="1277815" y="3551909"/>
            <a:chExt cx="2192837" cy="632382236"/>
          </a:xfrm>
        </p:grpSpPr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277815" y="3551909"/>
              <a:ext cx="2153397" cy="63238223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1363359" y="27475488"/>
              <a:ext cx="2107293" cy="608458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const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store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Vuex.Store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state: { name: 'name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初始值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 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store.replaceState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 name: 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我是替换后的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state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数据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 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store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圆角矩形 15"/>
          <p:cNvSpPr>
            <a:spLocks noChangeArrowheads="1"/>
          </p:cNvSpPr>
          <p:nvPr/>
        </p:nvSpPr>
        <p:spPr bwMode="auto">
          <a:xfrm>
            <a:off x="6260495" y="1656315"/>
            <a:ext cx="1645181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状态替换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294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商品列表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200000"/>
              </a:lnSpc>
            </a:pPr>
            <a:endParaRPr lang="en-US" altLang="zh-CN" dirty="0"/>
          </a:p>
          <a:p>
            <a:pPr>
              <a:lnSpc>
                <a:spcPct val="200000"/>
              </a:lnSpc>
            </a:pPr>
            <a:endParaRPr lang="en-US" altLang="zh-CN" dirty="0"/>
          </a:p>
          <a:p>
            <a:pPr>
              <a:lnSpc>
                <a:spcPct val="200000"/>
              </a:lnSpc>
            </a:pPr>
            <a:endParaRPr lang="en-US" altLang="zh-CN" dirty="0"/>
          </a:p>
          <a:p>
            <a:pPr>
              <a:lnSpc>
                <a:spcPct val="200000"/>
              </a:lnSpc>
            </a:pP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单击“加入购物车”按钮，即可将商品添加到购物车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在底部的</a:t>
            </a:r>
            <a:r>
              <a:rPr lang="en-US" altLang="zh-CN" dirty="0"/>
              <a:t>Tab</a:t>
            </a:r>
            <a:r>
              <a:rPr lang="zh-CN" altLang="zh-CN" dirty="0"/>
              <a:t>栏中切换到</a:t>
            </a:r>
            <a:r>
              <a:rPr lang="zh-CN" altLang="en-US" dirty="0"/>
              <a:t>“</a:t>
            </a:r>
            <a:r>
              <a:rPr lang="zh-CN" altLang="zh-CN" dirty="0"/>
              <a:t>购物</a:t>
            </a:r>
            <a:r>
              <a:rPr lang="zh-CN" altLang="en-US" dirty="0"/>
              <a:t>车”</a:t>
            </a:r>
            <a:r>
              <a:rPr lang="zh-CN" altLang="zh-CN" dirty="0"/>
              <a:t>页</a:t>
            </a:r>
            <a:r>
              <a:rPr lang="zh-CN" altLang="en-US" dirty="0"/>
              <a:t>面</a:t>
            </a:r>
            <a:r>
              <a:rPr lang="zh-CN" altLang="zh-CN" dirty="0"/>
              <a:t>，可以查看购物车中的商品</a:t>
            </a:r>
            <a:endParaRPr lang="en-US" altLang="zh-CN" dirty="0"/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案例分析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6.4 【</a:t>
            </a:r>
            <a:r>
              <a:rPr lang="zh-CN" altLang="en-US" dirty="0">
                <a:cs typeface="Times New Roman" pitchFamily="18" charset="0"/>
              </a:rPr>
              <a:t>案例</a:t>
            </a:r>
            <a:r>
              <a:rPr lang="en-US" altLang="zh-CN" dirty="0">
                <a:cs typeface="Times New Roman" pitchFamily="18" charset="0"/>
              </a:rPr>
              <a:t>】</a:t>
            </a:r>
            <a:r>
              <a:rPr lang="zh-CN" altLang="en-US" dirty="0">
                <a:latin typeface="+mn-lt"/>
                <a:cs typeface="Times New Roman" pitchFamily="18" charset="0"/>
              </a:rPr>
              <a:t>购物车</a:t>
            </a:r>
          </a:p>
        </p:txBody>
      </p:sp>
      <p:pic>
        <p:nvPicPr>
          <p:cNvPr id="81922" name="Picture 2" descr="6-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363" y="1255228"/>
            <a:ext cx="3066626" cy="3427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16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购物车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200000"/>
              </a:lnSpc>
            </a:pPr>
            <a:endParaRPr lang="en-US" altLang="zh-CN" dirty="0"/>
          </a:p>
          <a:p>
            <a:pPr>
              <a:lnSpc>
                <a:spcPct val="200000"/>
              </a:lnSpc>
            </a:pPr>
            <a:endParaRPr lang="en-US" altLang="zh-CN" dirty="0"/>
          </a:p>
          <a:p>
            <a:pPr>
              <a:lnSpc>
                <a:spcPct val="200000"/>
              </a:lnSpc>
            </a:pPr>
            <a:endParaRPr lang="en-US" altLang="zh-CN" dirty="0"/>
          </a:p>
          <a:p>
            <a:pPr>
              <a:lnSpc>
                <a:spcPct val="200000"/>
              </a:lnSpc>
            </a:pP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在底部显示商品的总价格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如果在购物中单击“删除”按钮，则表示删除商品</a:t>
            </a:r>
            <a:endParaRPr lang="en-US" altLang="zh-CN" dirty="0"/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案例分析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6.4 【</a:t>
            </a:r>
            <a:r>
              <a:rPr lang="zh-CN" altLang="en-US" dirty="0">
                <a:cs typeface="Times New Roman" pitchFamily="18" charset="0"/>
              </a:rPr>
              <a:t>案例</a:t>
            </a:r>
            <a:r>
              <a:rPr lang="en-US" altLang="zh-CN" dirty="0">
                <a:cs typeface="Times New Roman" pitchFamily="18" charset="0"/>
              </a:rPr>
              <a:t>】</a:t>
            </a:r>
            <a:r>
              <a:rPr lang="zh-CN" altLang="en-US" dirty="0">
                <a:latin typeface="+mn-lt"/>
                <a:cs typeface="Times New Roman" pitchFamily="18" charset="0"/>
              </a:rPr>
              <a:t>购物车</a:t>
            </a:r>
          </a:p>
        </p:txBody>
      </p:sp>
      <p:pic>
        <p:nvPicPr>
          <p:cNvPr id="82946" name="Picture 2" descr="6-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006" y="1184885"/>
            <a:ext cx="3163974" cy="3527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f712ff9f711de5fd371d03d291dce8262385ca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6223</TotalTime>
  <Pages>0</Pages>
  <Words>6352</Words>
  <Characters>0</Characters>
  <Application>Microsoft Office PowerPoint</Application>
  <DocSecurity>0</DocSecurity>
  <PresentationFormat>全屏显示(4:3)</PresentationFormat>
  <Lines>0</Lines>
  <Paragraphs>1225</Paragraphs>
  <Slides>124</Slides>
  <Notes>10</Notes>
  <HiddenSlides>5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124</vt:i4>
      </vt:variant>
      <vt:variant>
        <vt:lpstr>自定义放映</vt:lpstr>
      </vt:variant>
      <vt:variant>
        <vt:i4>1</vt:i4>
      </vt:variant>
    </vt:vector>
  </HeadingPairs>
  <TitlesOfParts>
    <vt:vector size="136" baseType="lpstr">
      <vt:lpstr>Gulim</vt:lpstr>
      <vt:lpstr>Microsoft Yahei</vt:lpstr>
      <vt:lpstr>汉仪综艺体简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默认设计模板</vt:lpstr>
      <vt:lpstr>第6章 Vuex状态管理</vt:lpstr>
      <vt:lpstr>学习目标</vt:lpstr>
      <vt:lpstr>目录</vt:lpstr>
      <vt:lpstr>PowerPoint 演示文稿</vt:lpstr>
      <vt:lpstr>知识架构</vt:lpstr>
      <vt:lpstr>知识架构</vt:lpstr>
      <vt:lpstr>知识架构</vt:lpstr>
      <vt:lpstr>知识架构</vt:lpstr>
      <vt:lpstr>知识架构</vt:lpstr>
      <vt:lpstr>6.1 初识Vuex</vt:lpstr>
      <vt:lpstr>6.1 初识Vuex</vt:lpstr>
      <vt:lpstr>6.1 初识Vuex</vt:lpstr>
      <vt:lpstr>6.1 初识Vuex</vt:lpstr>
      <vt:lpstr>6.1 初识Vuex</vt:lpstr>
      <vt:lpstr>6.1 初识Vuex</vt:lpstr>
      <vt:lpstr>6.1 初识Vuex</vt:lpstr>
      <vt:lpstr>6.1 初识Vuex</vt:lpstr>
      <vt:lpstr>6.1 初识Vuex</vt:lpstr>
      <vt:lpstr>6.1 初识Vuex</vt:lpstr>
      <vt:lpstr>6.1 初识Vuex</vt:lpstr>
      <vt:lpstr>6.1 初识Vuex</vt:lpstr>
      <vt:lpstr>6.1 初识Vuex</vt:lpstr>
      <vt:lpstr>6.1 初识Vuex</vt:lpstr>
      <vt:lpstr>6.1 初识Vuex</vt:lpstr>
      <vt:lpstr>6.1 初识Vuex</vt:lpstr>
      <vt:lpstr>6.1 初识Vuex</vt:lpstr>
      <vt:lpstr>6.1 初识Vuex</vt:lpstr>
      <vt:lpstr>6.1 初识Vuex</vt:lpstr>
      <vt:lpstr>6.1 初识Vuex</vt:lpstr>
      <vt:lpstr>6.1 初识Vuex</vt:lpstr>
      <vt:lpstr>6.1 初识Vuex</vt:lpstr>
      <vt:lpstr>6.1 初识Vuex</vt:lpstr>
      <vt:lpstr>6.1 初识Vuex</vt:lpstr>
      <vt:lpstr>6.1 初识Vuex</vt:lpstr>
      <vt:lpstr>6.1 初识Vuex</vt:lpstr>
      <vt:lpstr>6.1 初识Vuex</vt:lpstr>
      <vt:lpstr>6.1 初识Vuex</vt:lpstr>
      <vt:lpstr>6.1 初识Vuex</vt:lpstr>
      <vt:lpstr>6.1 初识Vuex</vt:lpstr>
      <vt:lpstr>6.1 初识Vuex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本章小结</vt:lpstr>
      <vt:lpstr>PowerPoint 演示文稿</vt:lpstr>
      <vt:lpstr>自定义放映 1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王哲</dc:creator>
  <cp:lastModifiedBy>zxy</cp:lastModifiedBy>
  <cp:revision>1175</cp:revision>
  <dcterms:created xsi:type="dcterms:W3CDTF">2013-01-25T01:44:32Z</dcterms:created>
  <dcterms:modified xsi:type="dcterms:W3CDTF">2021-11-24T01:56:26Z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